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6" r:id="rId2"/>
    <p:sldId id="272" r:id="rId3"/>
    <p:sldId id="276" r:id="rId4"/>
    <p:sldId id="273" r:id="rId5"/>
    <p:sldId id="274" r:id="rId6"/>
    <p:sldId id="275" r:id="rId7"/>
    <p:sldId id="259" r:id="rId8"/>
    <p:sldId id="257" r:id="rId9"/>
    <p:sldId id="258" r:id="rId10"/>
    <p:sldId id="260" r:id="rId11"/>
    <p:sldId id="261" r:id="rId12"/>
    <p:sldId id="271" r:id="rId13"/>
    <p:sldId id="269" r:id="rId14"/>
    <p:sldId id="270" r:id="rId15"/>
    <p:sldId id="262" r:id="rId16"/>
    <p:sldId id="263" r:id="rId17"/>
    <p:sldId id="264" r:id="rId18"/>
    <p:sldId id="309" r:id="rId19"/>
    <p:sldId id="292" r:id="rId20"/>
    <p:sldId id="291" r:id="rId21"/>
    <p:sldId id="265" r:id="rId22"/>
    <p:sldId id="266" r:id="rId23"/>
    <p:sldId id="302" r:id="rId24"/>
    <p:sldId id="303" r:id="rId25"/>
    <p:sldId id="304" r:id="rId26"/>
    <p:sldId id="307" r:id="rId27"/>
    <p:sldId id="308" r:id="rId28"/>
    <p:sldId id="267" r:id="rId29"/>
    <p:sldId id="298" r:id="rId30"/>
    <p:sldId id="299" r:id="rId31"/>
    <p:sldId id="300" r:id="rId32"/>
    <p:sldId id="311" r:id="rId33"/>
    <p:sldId id="301" r:id="rId34"/>
    <p:sldId id="305" r:id="rId35"/>
    <p:sldId id="306" r:id="rId36"/>
    <p:sldId id="268" r:id="rId37"/>
    <p:sldId id="283" r:id="rId38"/>
    <p:sldId id="277" r:id="rId39"/>
    <p:sldId id="280" r:id="rId40"/>
    <p:sldId id="281" r:id="rId41"/>
    <p:sldId id="282" r:id="rId42"/>
    <p:sldId id="279" r:id="rId43"/>
    <p:sldId id="294" r:id="rId44"/>
    <p:sldId id="284" r:id="rId45"/>
    <p:sldId id="285" r:id="rId46"/>
    <p:sldId id="286" r:id="rId47"/>
    <p:sldId id="287" r:id="rId48"/>
    <p:sldId id="288" r:id="rId49"/>
    <p:sldId id="289" r:id="rId50"/>
    <p:sldId id="290" r:id="rId51"/>
    <p:sldId id="295" r:id="rId52"/>
    <p:sldId id="296" r:id="rId53"/>
    <p:sldId id="29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autoAdjust="0"/>
    <p:restoredTop sz="94590" autoAdjust="0"/>
  </p:normalViewPr>
  <p:slideViewPr>
    <p:cSldViewPr snapToGrid="0" snapToObjects="1">
      <p:cViewPr>
        <p:scale>
          <a:sx n="65" d="100"/>
          <a:sy n="65" d="100"/>
        </p:scale>
        <p:origin x="-9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93A4F3-6601-9A48-87B7-05329C465796}" type="datetimeFigureOut">
              <a:rPr lang="en-US" smtClean="0"/>
              <a:t>4/3/2014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81E513-6141-8144-9EDB-0CC81F65C1ED}" type="slidenum">
              <a:rPr lang="en-US" smtClean="0"/>
              <a:t>‹#›</a:t>
            </a:fld>
            <a:endParaRPr lang="en-US"/>
          </a:p>
        </p:txBody>
      </p:sp>
    </p:spTree>
    <p:extLst>
      <p:ext uri="{BB962C8B-B14F-4D97-AF65-F5344CB8AC3E}">
        <p14:creationId xmlns:p14="http://schemas.microsoft.com/office/powerpoint/2010/main" val="2281991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70C28-51B2-EA45-8A90-EF69EF5D1258}"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8425B-5182-ED4E-86D1-A904F5C601C2}" type="slidenum">
              <a:rPr lang="en-US" smtClean="0"/>
              <a:t>‹#›</a:t>
            </a:fld>
            <a:endParaRPr lang="en-US"/>
          </a:p>
        </p:txBody>
      </p:sp>
    </p:spTree>
    <p:extLst>
      <p:ext uri="{BB962C8B-B14F-4D97-AF65-F5344CB8AC3E}">
        <p14:creationId xmlns:p14="http://schemas.microsoft.com/office/powerpoint/2010/main" val="2269883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8425B-5182-ED4E-86D1-A904F5C601C2}" type="slidenum">
              <a:rPr lang="en-US" smtClean="0"/>
              <a:t>1</a:t>
            </a:fld>
            <a:endParaRPr lang="en-US"/>
          </a:p>
        </p:txBody>
      </p:sp>
    </p:spTree>
    <p:extLst>
      <p:ext uri="{BB962C8B-B14F-4D97-AF65-F5344CB8AC3E}">
        <p14:creationId xmlns:p14="http://schemas.microsoft.com/office/powerpoint/2010/main" val="3235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Improved layout of Part 1</a:t>
            </a:r>
          </a:p>
          <a:p>
            <a:pPr marL="228600" indent="-228600">
              <a:buAutoNum type="arabicPeriod"/>
            </a:pPr>
            <a:r>
              <a:rPr lang="en-US" dirty="0" smtClean="0"/>
              <a:t>Broken links with communication</a:t>
            </a:r>
            <a:r>
              <a:rPr lang="en-US" baseline="0" dirty="0" smtClean="0"/>
              <a:t> breakdown even with court – despite access to justice  meetings in which we emphasized the importance of redirects, at least a warning to stakeholders</a:t>
            </a:r>
          </a:p>
          <a:p>
            <a:pPr marL="228600" indent="-228600">
              <a:buAutoNum type="arabicPeriod"/>
            </a:pPr>
            <a:r>
              <a:rPr lang="en-US" baseline="0" dirty="0" smtClean="0"/>
              <a:t>Access to justice task force on court forms fell through so with redesign of form message to court to put in space for LEP to request an interpreter was lost.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34</a:t>
            </a:fld>
            <a:endParaRPr lang="en-US"/>
          </a:p>
        </p:txBody>
      </p:sp>
    </p:spTree>
    <p:extLst>
      <p:ext uri="{BB962C8B-B14F-4D97-AF65-F5344CB8AC3E}">
        <p14:creationId xmlns:p14="http://schemas.microsoft.com/office/powerpoint/2010/main" val="400294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Portuguese</a:t>
            </a:r>
            <a:r>
              <a:rPr lang="en-US" baseline="0" dirty="0" smtClean="0"/>
              <a:t> and English on the same page words right next to each other.</a:t>
            </a:r>
          </a:p>
          <a:p>
            <a:r>
              <a:rPr lang="en-US" baseline="0" dirty="0" smtClean="0"/>
              <a:t>Interesting decision – we have no empirical evidence for designing multilingual forms this way – there are different ways to do it, but this is not a data driven, research based, tested decision. It makes sense but….</a:t>
            </a:r>
            <a:endParaRPr lang="en-US" dirty="0" smtClean="0"/>
          </a:p>
          <a:p>
            <a:r>
              <a:rPr lang="en-US" dirty="0" smtClean="0"/>
              <a:t>Content -</a:t>
            </a:r>
          </a:p>
          <a:p>
            <a:r>
              <a:rPr lang="en-US" dirty="0" smtClean="0"/>
              <a:t>Only space</a:t>
            </a:r>
            <a:r>
              <a:rPr lang="en-US" baseline="0" dirty="0" smtClean="0"/>
              <a:t> for one employer – significant omission.</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19</a:t>
            </a:fld>
            <a:endParaRPr lang="en-US"/>
          </a:p>
        </p:txBody>
      </p:sp>
    </p:spTree>
    <p:extLst>
      <p:ext uri="{BB962C8B-B14F-4D97-AF65-F5344CB8AC3E}">
        <p14:creationId xmlns:p14="http://schemas.microsoft.com/office/powerpoint/2010/main" val="332456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 sophisticated</a:t>
            </a:r>
            <a:r>
              <a:rPr lang="en-US" baseline="0" dirty="0" smtClean="0"/>
              <a:t> number cruncher would find separating out electricity, gas and heat confusing.</a:t>
            </a:r>
          </a:p>
          <a:p>
            <a:r>
              <a:rPr lang="en-US" baseline="0" dirty="0" smtClean="0"/>
              <a:t>Who separates out house supplies – separate from maintenance and then laundry and cleaning – how can that be interpreted one legal services attorney assumes that’s dry cleaning or maybe </a:t>
            </a:r>
            <a:r>
              <a:rPr lang="en-US" baseline="0" dirty="0" err="1" smtClean="0"/>
              <a:t>laundromat</a:t>
            </a:r>
            <a:r>
              <a:rPr lang="en-US" baseline="0" dirty="0" smtClean="0"/>
              <a:t> expenses, I assumed it was how much I spent on detergent.</a:t>
            </a:r>
          </a:p>
          <a:p>
            <a:r>
              <a:rPr lang="en-US" baseline="0" dirty="0" smtClean="0"/>
              <a:t>Things that are not mentioned are child support, education expenses for children. </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20</a:t>
            </a:fld>
            <a:endParaRPr lang="en-US"/>
          </a:p>
        </p:txBody>
      </p:sp>
    </p:spTree>
    <p:extLst>
      <p:ext uri="{BB962C8B-B14F-4D97-AF65-F5344CB8AC3E}">
        <p14:creationId xmlns:p14="http://schemas.microsoft.com/office/powerpoint/2010/main" val="107181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new 209A forms are more easily</a:t>
            </a:r>
            <a:r>
              <a:rPr lang="en-US" baseline="0" dirty="0" smtClean="0"/>
              <a:t> made bilingual because they have more space</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21</a:t>
            </a:fld>
            <a:endParaRPr lang="en-US"/>
          </a:p>
        </p:txBody>
      </p:sp>
    </p:spTree>
    <p:extLst>
      <p:ext uri="{BB962C8B-B14F-4D97-AF65-F5344CB8AC3E}">
        <p14:creationId xmlns:p14="http://schemas.microsoft.com/office/powerpoint/2010/main" val="315073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as a difficult job – not easy to make forms readable. Jamie was done – I saw</a:t>
            </a:r>
            <a:r>
              <a:rPr lang="en-US" baseline="0" dirty="0" smtClean="0"/>
              <a:t> them and thought they could be better pointed her to California forms and she went back to the drawing board.</a:t>
            </a:r>
          </a:p>
          <a:p>
            <a:r>
              <a:rPr lang="en-US" baseline="0" dirty="0" smtClean="0"/>
              <a:t>Edgar </a:t>
            </a:r>
            <a:r>
              <a:rPr lang="en-US" baseline="0" dirty="0" err="1" smtClean="0"/>
              <a:t>Moros</a:t>
            </a:r>
            <a:r>
              <a:rPr lang="en-US" baseline="0" dirty="0" smtClean="0"/>
              <a:t> began in October lost a month because his mother died has translated and proofed Spanish, Portuguese </a:t>
            </a:r>
            <a:r>
              <a:rPr lang="en-US" baseline="0" dirty="0" err="1" smtClean="0"/>
              <a:t>wating</a:t>
            </a:r>
            <a:r>
              <a:rPr lang="en-US" baseline="0" dirty="0" smtClean="0"/>
              <a:t> for proofing other forms sent to translators should be ready by summer…Translation is not easy – especially when we want language to be consistent, accurate and understandable.</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22</a:t>
            </a:fld>
            <a:endParaRPr lang="en-US"/>
          </a:p>
        </p:txBody>
      </p:sp>
    </p:spTree>
    <p:extLst>
      <p:ext uri="{BB962C8B-B14F-4D97-AF65-F5344CB8AC3E}">
        <p14:creationId xmlns:p14="http://schemas.microsoft.com/office/powerpoint/2010/main" val="191673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209A 1995?</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23</a:t>
            </a:fld>
            <a:endParaRPr lang="en-US"/>
          </a:p>
        </p:txBody>
      </p:sp>
    </p:spTree>
    <p:extLst>
      <p:ext uri="{BB962C8B-B14F-4D97-AF65-F5344CB8AC3E}">
        <p14:creationId xmlns:p14="http://schemas.microsoft.com/office/powerpoint/2010/main" val="100144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is a state in which </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24</a:t>
            </a:fld>
            <a:endParaRPr lang="en-US"/>
          </a:p>
        </p:txBody>
      </p:sp>
    </p:spTree>
    <p:extLst>
      <p:ext uri="{BB962C8B-B14F-4D97-AF65-F5344CB8AC3E}">
        <p14:creationId xmlns:p14="http://schemas.microsoft.com/office/powerpoint/2010/main" val="26862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Background – in producing online interactive “Do-It-Yourself” court forms, who, among the collaborators, does what?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collaboration with Probate &amp; Family Court legal staff essential.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project is a collaboration among legal aid lawyers and advocates, Trial Court personnel, and domestic violence advocates -  challenges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smtClean="0"/>
          </a:p>
          <a:p>
            <a:r>
              <a:rPr lang="en-US" dirty="0" smtClean="0"/>
              <a:t>Collaboration</a:t>
            </a:r>
            <a:r>
              <a:rPr lang="en-US" baseline="0" dirty="0" smtClean="0"/>
              <a:t> with the Probate and Family Court led to the exemption to the requirement that the Financial Statement be filed on </a:t>
            </a:r>
            <a:r>
              <a:rPr lang="en-US" baseline="0" dirty="0" err="1" smtClean="0"/>
              <a:t>pjnk</a:t>
            </a:r>
            <a:r>
              <a:rPr lang="en-US" baseline="0" dirty="0" smtClean="0"/>
              <a:t> paper</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28</a:t>
            </a:fld>
            <a:endParaRPr lang="en-US"/>
          </a:p>
        </p:txBody>
      </p:sp>
    </p:spTree>
    <p:extLst>
      <p:ext uri="{BB962C8B-B14F-4D97-AF65-F5344CB8AC3E}">
        <p14:creationId xmlns:p14="http://schemas.microsoft.com/office/powerpoint/2010/main" val="14389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Background – in producing online interactive “Do-It-Yourself” court forms, who, among the collaborators, does what?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collaboration with Probate &amp; Family Court legal staff essential.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project is a collaboration among legal aid lawyers and advocates, Trial Court personnel, and domestic violence advocates -  challenges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smtClean="0"/>
          </a:p>
          <a:p>
            <a:r>
              <a:rPr lang="en-US" dirty="0" smtClean="0"/>
              <a:t>Collaboration</a:t>
            </a:r>
            <a:r>
              <a:rPr lang="en-US" baseline="0" dirty="0" smtClean="0"/>
              <a:t> with the Probate and Family Court led to the exemption to the requirement that the Financial Statement be filed on </a:t>
            </a:r>
            <a:r>
              <a:rPr lang="en-US" baseline="0" dirty="0" err="1" smtClean="0"/>
              <a:t>pjnk</a:t>
            </a:r>
            <a:r>
              <a:rPr lang="en-US" baseline="0" dirty="0" smtClean="0"/>
              <a:t> paper</a:t>
            </a:r>
            <a:endParaRPr lang="en-US" dirty="0"/>
          </a:p>
        </p:txBody>
      </p:sp>
      <p:sp>
        <p:nvSpPr>
          <p:cNvPr id="4" name="Slide Number Placeholder 3"/>
          <p:cNvSpPr>
            <a:spLocks noGrp="1"/>
          </p:cNvSpPr>
          <p:nvPr>
            <p:ph type="sldNum" sz="quarter" idx="10"/>
          </p:nvPr>
        </p:nvSpPr>
        <p:spPr/>
        <p:txBody>
          <a:bodyPr/>
          <a:lstStyle/>
          <a:p>
            <a:fld id="{BA98425B-5182-ED4E-86D1-A904F5C601C2}" type="slidenum">
              <a:rPr lang="en-US" smtClean="0"/>
              <a:t>32</a:t>
            </a:fld>
            <a:endParaRPr lang="en-US"/>
          </a:p>
        </p:txBody>
      </p:sp>
    </p:spTree>
    <p:extLst>
      <p:ext uri="{BB962C8B-B14F-4D97-AF65-F5344CB8AC3E}">
        <p14:creationId xmlns:p14="http://schemas.microsoft.com/office/powerpoint/2010/main" val="14389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1DF9D-5252-0042-B5B8-28DC8547506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47288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DF9D-5252-0042-B5B8-28DC8547506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183184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DF9D-5252-0042-B5B8-28DC8547506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142871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DF9D-5252-0042-B5B8-28DC8547506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320107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1DF9D-5252-0042-B5B8-28DC85475061}"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250981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1DF9D-5252-0042-B5B8-28DC8547506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218450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1DF9D-5252-0042-B5B8-28DC85475061}"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321416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1DF9D-5252-0042-B5B8-28DC85475061}"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154135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1DF9D-5252-0042-B5B8-28DC85475061}"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171942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1DF9D-5252-0042-B5B8-28DC8547506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416186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1DF9D-5252-0042-B5B8-28DC85475061}"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03DB7-3ABB-A14A-A9EE-9A447A1F9E9B}" type="slidenum">
              <a:rPr lang="en-US" smtClean="0"/>
              <a:t>‹#›</a:t>
            </a:fld>
            <a:endParaRPr lang="en-US"/>
          </a:p>
        </p:txBody>
      </p:sp>
    </p:spTree>
    <p:extLst>
      <p:ext uri="{BB962C8B-B14F-4D97-AF65-F5344CB8AC3E}">
        <p14:creationId xmlns:p14="http://schemas.microsoft.com/office/powerpoint/2010/main" val="372034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1DF9D-5252-0042-B5B8-28DC85475061}" type="datetimeFigureOut">
              <a:rPr lang="en-US" smtClean="0"/>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03DB7-3ABB-A14A-A9EE-9A447A1F9E9B}" type="slidenum">
              <a:rPr lang="en-US" smtClean="0"/>
              <a:t>‹#›</a:t>
            </a:fld>
            <a:endParaRPr lang="en-US"/>
          </a:p>
        </p:txBody>
      </p:sp>
    </p:spTree>
    <p:extLst>
      <p:ext uri="{BB962C8B-B14F-4D97-AF65-F5344CB8AC3E}">
        <p14:creationId xmlns:p14="http://schemas.microsoft.com/office/powerpoint/2010/main" val="2779752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sslegalhelp.org/spanish/legal-forms" TargetMode="External"/><Relationship Id="rId2" Type="http://schemas.openxmlformats.org/officeDocument/2006/relationships/hyperlink" Target="http://www.masslegalhelp.org/legal-for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ss.gov/courts/courtsandjudges/courts/probateandfamilycourt/documents/cjd301s-spanish-financial-statement-short-form.pdf" TargetMode="External"/><Relationship Id="rId2" Type="http://schemas.openxmlformats.org/officeDocument/2006/relationships/hyperlink" Target="http://www.mass.gov/courts/courtsandjudges/courts/probateandfamilycourt/documents/cjd301shortform.pdf" TargetMode="External"/><Relationship Id="rId1" Type="http://schemas.openxmlformats.org/officeDocument/2006/relationships/slideLayout" Target="../slideLayouts/slideLayout2.xml"/><Relationship Id="rId4" Type="http://schemas.openxmlformats.org/officeDocument/2006/relationships/hyperlink" Target="http://www.mass.gov/courts/courtsandjudges/courts/probateandfamilycourt/documents/cjd301s-port-financial-statement-short-form.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sslegalhelp.org/domestic-violence/wdwgfh6/how-can-209a-help-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asslegalhelp.org/legal-for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asslegalhelp.org/spanish/legal-form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ass.gov/courts/admin/interpreters/poster-right-to-interpreter.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smtClean="0"/>
              <a:t>COLLABORATIVE EFFORTS CAN INCREASE LANGUAGE ACCESS IN FAMILY LAW AND ABUSE PREVENTION ORDER CASES</a:t>
            </a:r>
            <a:endParaRPr lang="en-US" sz="3200" b="1" dirty="0"/>
          </a:p>
        </p:txBody>
      </p:sp>
      <p:sp>
        <p:nvSpPr>
          <p:cNvPr id="3" name="Subtitle 2"/>
          <p:cNvSpPr>
            <a:spLocks noGrp="1"/>
          </p:cNvSpPr>
          <p:nvPr>
            <p:ph type="subTitle" idx="1"/>
          </p:nvPr>
        </p:nvSpPr>
        <p:spPr/>
        <p:txBody>
          <a:bodyPr/>
          <a:lstStyle/>
          <a:p>
            <a:r>
              <a:rPr lang="en-US" dirty="0" smtClean="0"/>
              <a:t>Language Access Coalition Conference</a:t>
            </a:r>
          </a:p>
          <a:p>
            <a:r>
              <a:rPr lang="en-US" dirty="0" smtClean="0"/>
              <a:t>April 4, 2014</a:t>
            </a:r>
            <a:endParaRPr lang="en-US" dirty="0"/>
          </a:p>
        </p:txBody>
      </p:sp>
    </p:spTree>
    <p:extLst>
      <p:ext uri="{BB962C8B-B14F-4D97-AF65-F5344CB8AC3E}">
        <p14:creationId xmlns:p14="http://schemas.microsoft.com/office/powerpoint/2010/main" val="376722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br>
              <a:rPr lang="en-US" sz="3200" dirty="0" smtClean="0"/>
            </a:br>
            <a:r>
              <a:rPr lang="en-US" sz="3200" dirty="0" smtClean="0"/>
              <a:t>CRITERIA FOR COLLABORATIVE EFFORTS</a:t>
            </a:r>
            <a:endParaRPr lang="en-US" sz="3200" dirty="0"/>
          </a:p>
        </p:txBody>
      </p:sp>
      <p:sp>
        <p:nvSpPr>
          <p:cNvPr id="3" name="Content Placeholder 2"/>
          <p:cNvSpPr>
            <a:spLocks noGrp="1"/>
          </p:cNvSpPr>
          <p:nvPr>
            <p:ph idx="1"/>
          </p:nvPr>
        </p:nvSpPr>
        <p:spPr/>
        <p:txBody>
          <a:bodyPr/>
          <a:lstStyle/>
          <a:p>
            <a:pPr lvl="0"/>
            <a:r>
              <a:rPr lang="en-US" dirty="0"/>
              <a:t>The effort can be achieved relatively quickly</a:t>
            </a:r>
          </a:p>
          <a:p>
            <a:pPr lvl="0"/>
            <a:r>
              <a:rPr lang="en-US" dirty="0"/>
              <a:t>The effort can be achieved relatively inexpensively</a:t>
            </a:r>
          </a:p>
          <a:p>
            <a:pPr lvl="0"/>
            <a:r>
              <a:rPr lang="en-US" dirty="0"/>
              <a:t>The effort will help a lot of people in the affected communities and </a:t>
            </a:r>
            <a:r>
              <a:rPr lang="en-US" dirty="0" smtClean="0"/>
              <a:t>populations</a:t>
            </a:r>
            <a:endParaRPr lang="en-US" dirty="0"/>
          </a:p>
        </p:txBody>
      </p:sp>
    </p:spTree>
    <p:extLst>
      <p:ext uri="{BB962C8B-B14F-4D97-AF65-F5344CB8AC3E}">
        <p14:creationId xmlns:p14="http://schemas.microsoft.com/office/powerpoint/2010/main" val="299536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br>
              <a:rPr lang="en-US" sz="3200" dirty="0" smtClean="0"/>
            </a:br>
            <a:r>
              <a:rPr lang="en-US" sz="3200" dirty="0" smtClean="0"/>
              <a:t>FORMS OF COLLABORATION</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US" sz="2400" dirty="0"/>
              <a:t>Funded by </a:t>
            </a:r>
            <a:r>
              <a:rPr lang="en-US" sz="2400" dirty="0" smtClean="0"/>
              <a:t>grants </a:t>
            </a:r>
          </a:p>
          <a:p>
            <a:r>
              <a:rPr lang="en-US" sz="2400" dirty="0"/>
              <a:t>p</a:t>
            </a:r>
            <a:r>
              <a:rPr lang="en-US" sz="2400" dirty="0" smtClean="0"/>
              <a:t>articipants are accountable</a:t>
            </a:r>
          </a:p>
          <a:p>
            <a:r>
              <a:rPr lang="en-US" sz="2400" dirty="0"/>
              <a:t>s</a:t>
            </a:r>
            <a:r>
              <a:rPr lang="en-US" sz="2400" dirty="0" smtClean="0"/>
              <a:t>trong potential for changing court structures; institutional change</a:t>
            </a:r>
          </a:p>
          <a:p>
            <a:r>
              <a:rPr lang="en-US" sz="2400" dirty="0" smtClean="0"/>
              <a:t>for example: online </a:t>
            </a:r>
            <a:r>
              <a:rPr lang="en-US" sz="2400" u="sng" dirty="0" smtClean="0">
                <a:hlinkClick r:id="rId2"/>
              </a:rPr>
              <a:t>Do</a:t>
            </a:r>
            <a:r>
              <a:rPr lang="en-US" sz="2400" u="sng" dirty="0">
                <a:hlinkClick r:id="rId2"/>
              </a:rPr>
              <a:t>-It-Yourself Child Support Court Forms</a:t>
            </a:r>
            <a:r>
              <a:rPr lang="en-US" sz="2400" dirty="0"/>
              <a:t> </a:t>
            </a:r>
            <a:r>
              <a:rPr lang="en-US" sz="2400" dirty="0" smtClean="0"/>
              <a:t> </a:t>
            </a:r>
            <a:r>
              <a:rPr lang="en-US" sz="2400" dirty="0"/>
              <a:t>– English and </a:t>
            </a:r>
            <a:r>
              <a:rPr lang="en-US" sz="2400" u="sng" dirty="0">
                <a:hlinkClick r:id="rId3"/>
              </a:rPr>
              <a:t>Spanish</a:t>
            </a:r>
            <a:r>
              <a:rPr lang="en-US" sz="2400" dirty="0"/>
              <a:t> </a:t>
            </a:r>
            <a:r>
              <a:rPr lang="en-US" sz="2400" dirty="0" smtClean="0"/>
              <a:t>funded by a Legal Services Corporation Technology Innovation Grant</a:t>
            </a:r>
            <a:endParaRPr lang="en-US" sz="2400" dirty="0"/>
          </a:p>
          <a:p>
            <a:pPr marL="0" indent="0">
              <a:buNone/>
            </a:pPr>
            <a:r>
              <a:rPr lang="en-US" sz="2400" dirty="0" smtClean="0"/>
              <a:t>Unfunded</a:t>
            </a:r>
          </a:p>
          <a:p>
            <a:pPr lvl="1" indent="-342900">
              <a:buFont typeface="Arial"/>
              <a:buChar char="•"/>
            </a:pPr>
            <a:r>
              <a:rPr lang="en-US" sz="2400" dirty="0" smtClean="0"/>
              <a:t>Informal, </a:t>
            </a:r>
            <a:r>
              <a:rPr lang="en-US" sz="2400" i="1" dirty="0"/>
              <a:t>ad </a:t>
            </a:r>
            <a:r>
              <a:rPr lang="en-US" sz="2400" i="1" dirty="0" smtClean="0"/>
              <a:t>hoc</a:t>
            </a:r>
            <a:endParaRPr lang="en-US" sz="2400" dirty="0" smtClean="0"/>
          </a:p>
          <a:p>
            <a:pPr lvl="1" indent="-342900">
              <a:buFont typeface="Arial"/>
              <a:buChar char="•"/>
            </a:pPr>
            <a:r>
              <a:rPr lang="en-US" sz="2400" dirty="0" smtClean="0"/>
              <a:t>Strong potential for changing court culture; attitudinal change</a:t>
            </a:r>
          </a:p>
          <a:p>
            <a:pPr lvl="1" indent="-342900">
              <a:buFont typeface="Arial"/>
              <a:buChar char="•"/>
            </a:pPr>
            <a:r>
              <a:rPr lang="en-US" sz="2400" dirty="0" smtClean="0"/>
              <a:t>for example: domestic violence training for interpreters</a:t>
            </a:r>
            <a:endParaRPr lang="en-US" sz="2400" dirty="0"/>
          </a:p>
        </p:txBody>
      </p:sp>
    </p:spTree>
    <p:extLst>
      <p:ext uri="{BB962C8B-B14F-4D97-AF65-F5344CB8AC3E}">
        <p14:creationId xmlns:p14="http://schemas.microsoft.com/office/powerpoint/2010/main" val="108551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Legal services and domestic violence advocates.</a:t>
            </a:r>
          </a:p>
          <a:p>
            <a:pPr marL="514350" indent="-514350">
              <a:buFont typeface="+mj-lt"/>
              <a:buAutoNum type="arabicPeriod"/>
            </a:pPr>
            <a:r>
              <a:rPr lang="en-US" dirty="0" smtClean="0"/>
              <a:t>Legal services, domestic violence advocates, and staff from the Administrative Office of the Trial Court (AOTC)</a:t>
            </a:r>
          </a:p>
          <a:p>
            <a:pPr marL="514350" indent="-514350">
              <a:buFont typeface="+mj-lt"/>
              <a:buAutoNum type="arabicPeriod"/>
            </a:pPr>
            <a:r>
              <a:rPr lang="en-US" dirty="0" smtClean="0"/>
              <a:t>Access to Justice Initiatives Court Forms Task Force </a:t>
            </a:r>
          </a:p>
          <a:p>
            <a:pPr marL="514350" indent="-514350">
              <a:buFont typeface="+mj-lt"/>
              <a:buAutoNum type="arabicPeriod"/>
            </a:pPr>
            <a:r>
              <a:rPr lang="en-US" dirty="0" smtClean="0"/>
              <a:t>Access to Justice Initiatives Self-Help Materials Task Force </a:t>
            </a:r>
          </a:p>
          <a:p>
            <a:pPr marL="514350" indent="-514350">
              <a:buFont typeface="+mj-lt"/>
              <a:buAutoNum type="arabicPeriod"/>
            </a:pPr>
            <a:r>
              <a:rPr lang="en-US" dirty="0" smtClean="0"/>
              <a:t>Legal services, domestic violence advocates, Trial Court, Boston Municipal Court</a:t>
            </a:r>
          </a:p>
          <a:p>
            <a:pPr marL="514350" indent="-514350">
              <a:buFont typeface="+mj-lt"/>
              <a:buAutoNum type="arabicPeriod"/>
            </a:pPr>
            <a:r>
              <a:rPr lang="en-US" dirty="0" smtClean="0"/>
              <a:t>Legal Services, Suffolk Register </a:t>
            </a:r>
            <a:r>
              <a:rPr lang="en-US" smtClean="0"/>
              <a:t>of Probate</a:t>
            </a:r>
            <a:endParaRPr lang="en-US" dirty="0"/>
          </a:p>
        </p:txBody>
      </p:sp>
    </p:spTree>
    <p:extLst>
      <p:ext uri="{BB962C8B-B14F-4D97-AF65-F5344CB8AC3E}">
        <p14:creationId xmlns:p14="http://schemas.microsoft.com/office/powerpoint/2010/main" val="1707391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legal services and domestic violence advocates collaboration</a:t>
            </a:r>
            <a:endParaRPr lang="en-US" dirty="0"/>
          </a:p>
        </p:txBody>
      </p:sp>
      <p:sp>
        <p:nvSpPr>
          <p:cNvPr id="3" name="Content Placeholder 2"/>
          <p:cNvSpPr>
            <a:spLocks noGrp="1"/>
          </p:cNvSpPr>
          <p:nvPr>
            <p:ph idx="1"/>
          </p:nvPr>
        </p:nvSpPr>
        <p:spPr/>
        <p:txBody>
          <a:bodyPr/>
          <a:lstStyle/>
          <a:p>
            <a:pPr marL="0" indent="0">
              <a:buNone/>
            </a:pPr>
            <a:r>
              <a:rPr lang="en-US" sz="2400" dirty="0" smtClean="0"/>
              <a:t>February, 2010.  The legal services and domestic violence advocates collaboration made recommendations to the Trial Court:</a:t>
            </a:r>
          </a:p>
          <a:p>
            <a:pPr marL="514350" indent="-514350">
              <a:buFont typeface="+mj-lt"/>
              <a:buAutoNum type="arabicPeriod"/>
            </a:pPr>
            <a:r>
              <a:rPr lang="en-US" sz="2400" dirty="0" smtClean="0"/>
              <a:t>Produce multilingual 209A forms</a:t>
            </a:r>
          </a:p>
          <a:p>
            <a:pPr marL="514350" indent="-514350">
              <a:buFont typeface="+mj-lt"/>
              <a:buAutoNum type="arabicPeriod"/>
            </a:pPr>
            <a:r>
              <a:rPr lang="en-US" sz="2400" dirty="0" smtClean="0"/>
              <a:t>Train interpreters about domestic violence</a:t>
            </a:r>
          </a:p>
          <a:p>
            <a:pPr marL="514350" indent="-514350">
              <a:buFont typeface="+mj-lt"/>
              <a:buAutoNum type="arabicPeriod"/>
            </a:pPr>
            <a:r>
              <a:rPr lang="en-US" sz="2400" dirty="0" smtClean="0"/>
              <a:t>Produce courthouse navigation materials for filing a 209A case</a:t>
            </a:r>
          </a:p>
          <a:p>
            <a:pPr marL="514350" indent="-514350">
              <a:buFont typeface="+mj-lt"/>
              <a:buAutoNum type="arabicPeriod"/>
            </a:pPr>
            <a:r>
              <a:rPr lang="en-US" sz="2400" dirty="0" smtClean="0"/>
              <a:t>Develop court/domestic violence advocate collaborations to facilitate the timely presence of an interpreter for 209A hearings.</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731777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04"/>
            <a:ext cx="8229600" cy="1846617"/>
          </a:xfrm>
        </p:spPr>
        <p:txBody>
          <a:bodyPr>
            <a:normAutofit fontScale="90000"/>
          </a:bodyPr>
          <a:lstStyle/>
          <a:p>
            <a:r>
              <a:rPr lang="en-US" dirty="0"/>
              <a:t>The legal services, domestic violence advocates, and </a:t>
            </a:r>
            <a:r>
              <a:rPr lang="en-US" dirty="0" smtClean="0"/>
              <a:t>Administrative Office of the Trial </a:t>
            </a:r>
            <a:r>
              <a:rPr lang="en-US" dirty="0"/>
              <a:t>Court </a:t>
            </a:r>
            <a:r>
              <a:rPr lang="en-US" dirty="0" smtClean="0"/>
              <a:t>(AOTC) collaboration </a:t>
            </a:r>
            <a:endParaRPr lang="en-US" dirty="0"/>
          </a:p>
        </p:txBody>
      </p:sp>
      <p:sp>
        <p:nvSpPr>
          <p:cNvPr id="3" name="Content Placeholder 2"/>
          <p:cNvSpPr>
            <a:spLocks noGrp="1"/>
          </p:cNvSpPr>
          <p:nvPr>
            <p:ph idx="1"/>
          </p:nvPr>
        </p:nvSpPr>
        <p:spPr>
          <a:xfrm>
            <a:off x="457200" y="2958211"/>
            <a:ext cx="8229600" cy="3167952"/>
          </a:xfrm>
        </p:spPr>
        <p:txBody>
          <a:bodyPr/>
          <a:lstStyle/>
          <a:p>
            <a:pPr marL="0" indent="0">
              <a:buNone/>
            </a:pPr>
            <a:r>
              <a:rPr lang="en-US" sz="2400" dirty="0" smtClean="0"/>
              <a:t>April 1, 2010. The legal services, domestic violence advocates, and key AOTC staff (Office of Court Interpreter Services,  staff attorneys, and the VAWA STOP Grant Coordinator) met to begin collaborations to implement the recommendations.</a:t>
            </a:r>
          </a:p>
          <a:p>
            <a:endParaRPr lang="en-US" dirty="0"/>
          </a:p>
        </p:txBody>
      </p:sp>
    </p:spTree>
    <p:extLst>
      <p:ext uri="{BB962C8B-B14F-4D97-AF65-F5344CB8AC3E}">
        <p14:creationId xmlns:p14="http://schemas.microsoft.com/office/powerpoint/2010/main" val="264447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WHERE ARE THE LANGUAGE ACCESS BARRIERS?</a:t>
            </a:r>
            <a:br>
              <a:rPr lang="en-US" sz="3200" dirty="0" smtClean="0"/>
            </a:br>
            <a:r>
              <a:rPr lang="en-US" sz="3200" dirty="0" smtClean="0"/>
              <a:t>An interactive conversation</a:t>
            </a:r>
            <a:endParaRPr lang="en-US" sz="3200" dirty="0"/>
          </a:p>
        </p:txBody>
      </p:sp>
      <p:sp>
        <p:nvSpPr>
          <p:cNvPr id="3" name="Content Placeholder 2"/>
          <p:cNvSpPr>
            <a:spLocks noGrp="1"/>
          </p:cNvSpPr>
          <p:nvPr>
            <p:ph idx="1"/>
          </p:nvPr>
        </p:nvSpPr>
        <p:spPr/>
        <p:txBody>
          <a:bodyPr/>
          <a:lstStyle/>
          <a:p>
            <a:pPr marL="0" indent="0">
              <a:buNone/>
            </a:pPr>
            <a:r>
              <a:rPr lang="en-US" dirty="0" smtClean="0"/>
              <a:t>Where are the barriers between </a:t>
            </a:r>
          </a:p>
          <a:p>
            <a:r>
              <a:rPr lang="en-US" dirty="0" smtClean="0"/>
              <a:t>litigants and courts?</a:t>
            </a:r>
          </a:p>
          <a:p>
            <a:r>
              <a:rPr lang="en-US" dirty="0" smtClean="0"/>
              <a:t>litigants and their advocates and lawyers?</a:t>
            </a:r>
          </a:p>
          <a:p>
            <a:r>
              <a:rPr lang="en-US" dirty="0" smtClean="0"/>
              <a:t>litigants and their service providers?</a:t>
            </a:r>
            <a:endParaRPr lang="en-US" dirty="0"/>
          </a:p>
        </p:txBody>
      </p:sp>
    </p:spTree>
    <p:extLst>
      <p:ext uri="{BB962C8B-B14F-4D97-AF65-F5344CB8AC3E}">
        <p14:creationId xmlns:p14="http://schemas.microsoft.com/office/powerpoint/2010/main" val="66013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TRANSLATED COURT FORMS HELP?</a:t>
            </a:r>
            <a:endParaRPr lang="en-US" sz="3200" dirty="0"/>
          </a:p>
        </p:txBody>
      </p:sp>
      <p:sp>
        <p:nvSpPr>
          <p:cNvPr id="3" name="Content Placeholder 2"/>
          <p:cNvSpPr>
            <a:spLocks noGrp="1"/>
          </p:cNvSpPr>
          <p:nvPr>
            <p:ph idx="1"/>
          </p:nvPr>
        </p:nvSpPr>
        <p:spPr/>
        <p:txBody>
          <a:bodyPr/>
          <a:lstStyle/>
          <a:p>
            <a:pPr marL="0" indent="0">
              <a:buNone/>
            </a:pPr>
            <a:r>
              <a:rPr lang="en-US" dirty="0" smtClean="0"/>
              <a:t>Having </a:t>
            </a:r>
            <a:r>
              <a:rPr lang="en-US" dirty="0"/>
              <a:t>translated court forms and plain language multilingual instructions and support materials helps affected communities and populations more than having to get an interpreter for each litigant to interpret the forms. </a:t>
            </a:r>
          </a:p>
          <a:p>
            <a:endParaRPr lang="en-US" dirty="0"/>
          </a:p>
        </p:txBody>
      </p:sp>
    </p:spTree>
    <p:extLst>
      <p:ext uri="{BB962C8B-B14F-4D97-AF65-F5344CB8AC3E}">
        <p14:creationId xmlns:p14="http://schemas.microsoft.com/office/powerpoint/2010/main" val="181783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MULTILINGUAL FINANCIAL STATEMENT</a:t>
            </a:r>
            <a:endParaRPr lang="en-US" sz="3200" dirty="0"/>
          </a:p>
        </p:txBody>
      </p:sp>
      <p:sp>
        <p:nvSpPr>
          <p:cNvPr id="3" name="Content Placeholder 2"/>
          <p:cNvSpPr>
            <a:spLocks noGrp="1"/>
          </p:cNvSpPr>
          <p:nvPr>
            <p:ph idx="1"/>
          </p:nvPr>
        </p:nvSpPr>
        <p:spPr/>
        <p:txBody>
          <a:bodyPr>
            <a:normAutofit/>
          </a:bodyPr>
          <a:lstStyle/>
          <a:p>
            <a:pPr marL="114300" indent="0">
              <a:buNone/>
            </a:pPr>
            <a:r>
              <a:rPr lang="en-US" u="sng" dirty="0">
                <a:hlinkClick r:id="rId2"/>
              </a:rPr>
              <a:t>Financial Statement</a:t>
            </a:r>
            <a:r>
              <a:rPr lang="en-US" dirty="0">
                <a:hlinkClick r:id="rId2"/>
              </a:rPr>
              <a:t> </a:t>
            </a:r>
            <a:r>
              <a:rPr lang="en-US" dirty="0"/>
              <a:t>– in </a:t>
            </a:r>
            <a:r>
              <a:rPr lang="en-US" u="sng" dirty="0">
                <a:hlinkClick r:id="rId3"/>
              </a:rPr>
              <a:t>Spanish</a:t>
            </a:r>
            <a:r>
              <a:rPr lang="en-US" dirty="0"/>
              <a:t> and </a:t>
            </a:r>
            <a:r>
              <a:rPr lang="en-US" u="sng" dirty="0">
                <a:hlinkClick r:id="rId4"/>
              </a:rPr>
              <a:t>Portuguese</a:t>
            </a:r>
            <a:r>
              <a:rPr lang="en-US" dirty="0"/>
              <a:t> </a:t>
            </a:r>
          </a:p>
          <a:p>
            <a:pPr marL="0" indent="0">
              <a:buNone/>
            </a:pPr>
            <a:r>
              <a:rPr lang="en-US" dirty="0"/>
              <a:t>challenge: the form is not mostly plain language. One solution: use the interactive online Do-It-Yourself Child Support Court Forms package to create your Financial Statement by answering the avatar Angela’s plain language questions (in English or Spanish) about your finances. </a:t>
            </a:r>
          </a:p>
        </p:txBody>
      </p:sp>
    </p:spTree>
    <p:extLst>
      <p:ext uri="{BB962C8B-B14F-4D97-AF65-F5344CB8AC3E}">
        <p14:creationId xmlns:p14="http://schemas.microsoft.com/office/powerpoint/2010/main" val="166226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DIY online Financial Statement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2" y="1515288"/>
            <a:ext cx="6943445" cy="459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16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Page 1 Portuguese Financial Statement</a:t>
            </a:r>
            <a:endParaRPr lang="en-US" sz="28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4" y="1251697"/>
            <a:ext cx="883920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10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ON THE PANEL?</a:t>
            </a:r>
            <a:br>
              <a:rPr lang="en-US" dirty="0"/>
            </a:br>
            <a:r>
              <a:rPr lang="en-US" dirty="0"/>
              <a:t>WHICH COLLABORATIONS?</a:t>
            </a:r>
          </a:p>
        </p:txBody>
      </p:sp>
      <p:sp>
        <p:nvSpPr>
          <p:cNvPr id="3" name="Content Placeholder 2"/>
          <p:cNvSpPr>
            <a:spLocks noGrp="1"/>
          </p:cNvSpPr>
          <p:nvPr>
            <p:ph idx="1"/>
          </p:nvPr>
        </p:nvSpPr>
        <p:spPr/>
        <p:txBody>
          <a:bodyPr/>
          <a:lstStyle/>
          <a:p>
            <a:pPr marL="0" indent="0">
              <a:buNone/>
            </a:pPr>
            <a:r>
              <a:rPr lang="en-US" dirty="0"/>
              <a:t>Ellen Wilbur </a:t>
            </a:r>
            <a:r>
              <a:rPr lang="en-US" dirty="0" smtClean="0"/>
              <a:t>– Legal Director at Community Legal Services &amp; Counseling Center (CLSACC)</a:t>
            </a:r>
          </a:p>
          <a:p>
            <a:pPr marL="0" indent="0">
              <a:buNone/>
            </a:pPr>
            <a:r>
              <a:rPr lang="en-US" dirty="0" smtClean="0"/>
              <a:t>- </a:t>
            </a:r>
            <a:r>
              <a:rPr lang="en-US" dirty="0"/>
              <a:t>Legal services, domestic violence advocates, Trial </a:t>
            </a:r>
            <a:r>
              <a:rPr lang="en-US" dirty="0" smtClean="0"/>
              <a:t>Court collaborations</a:t>
            </a:r>
            <a:endParaRPr lang="en-US" dirty="0"/>
          </a:p>
          <a:p>
            <a:endParaRPr lang="en-US" dirty="0"/>
          </a:p>
        </p:txBody>
      </p:sp>
    </p:spTree>
    <p:extLst>
      <p:ext uri="{BB962C8B-B14F-4D97-AF65-F5344CB8AC3E}">
        <p14:creationId xmlns:p14="http://schemas.microsoft.com/office/powerpoint/2010/main" val="355374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p:txBody>
      </p:sp>
      <p:sp>
        <p:nvSpPr>
          <p:cNvPr id="6" name="Title 5"/>
          <p:cNvSpPr>
            <a:spLocks noGrp="1"/>
          </p:cNvSpPr>
          <p:nvPr>
            <p:ph type="title"/>
          </p:nvPr>
        </p:nvSpPr>
        <p:spPr/>
        <p:txBody>
          <a:bodyPr>
            <a:normAutofit/>
          </a:bodyPr>
          <a:lstStyle/>
          <a:p>
            <a:r>
              <a:rPr lang="en-US" sz="2800" dirty="0" smtClean="0"/>
              <a:t>Page 2 Spanish Financial Statement</a:t>
            </a:r>
            <a:endParaRPr lang="en-US" sz="28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 y="1417638"/>
            <a:ext cx="88106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732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MULTILINGUAL 209A FORMS</a:t>
            </a:r>
            <a:endParaRPr lang="en-US" sz="3200" dirty="0"/>
          </a:p>
        </p:txBody>
      </p:sp>
      <p:sp>
        <p:nvSpPr>
          <p:cNvPr id="3" name="Content Placeholder 2"/>
          <p:cNvSpPr>
            <a:spLocks noGrp="1"/>
          </p:cNvSpPr>
          <p:nvPr>
            <p:ph idx="1"/>
          </p:nvPr>
        </p:nvSpPr>
        <p:spPr/>
        <p:txBody>
          <a:bodyPr>
            <a:normAutofit/>
          </a:bodyPr>
          <a:lstStyle/>
          <a:p>
            <a:r>
              <a:rPr lang="en-US" sz="2800" dirty="0" smtClean="0"/>
              <a:t>Good for translation</a:t>
            </a:r>
            <a:r>
              <a:rPr lang="en-US" sz="2800" dirty="0"/>
              <a:t>: 209A </a:t>
            </a:r>
            <a:r>
              <a:rPr lang="en-US" sz="2800" dirty="0" smtClean="0"/>
              <a:t>complaint and order forms </a:t>
            </a:r>
            <a:r>
              <a:rPr lang="en-US" sz="2800" dirty="0"/>
              <a:t>are mostly text with check </a:t>
            </a:r>
            <a:r>
              <a:rPr lang="en-US" sz="2800" dirty="0" smtClean="0"/>
              <a:t>boxes</a:t>
            </a:r>
            <a:endParaRPr lang="en-US" sz="2800" dirty="0"/>
          </a:p>
          <a:p>
            <a:r>
              <a:rPr lang="en-US" sz="2800" dirty="0" smtClean="0"/>
              <a:t>Supporting </a:t>
            </a:r>
            <a:r>
              <a:rPr lang="en-US" sz="2800" dirty="0"/>
              <a:t>materials: 13 articles on Masslegalhelp.org about 209A, e.g. </a:t>
            </a:r>
            <a:r>
              <a:rPr lang="en-US" sz="2800" u="sng" dirty="0">
                <a:hlinkClick r:id="rId3"/>
              </a:rPr>
              <a:t>How Can a 209A Protective Order Help Me?</a:t>
            </a:r>
            <a:r>
              <a:rPr lang="en-US" sz="2800" dirty="0"/>
              <a:t>, translated into 5 languages.</a:t>
            </a:r>
          </a:p>
          <a:p>
            <a:r>
              <a:rPr lang="en-US" sz="2800" dirty="0"/>
              <a:t>C</a:t>
            </a:r>
            <a:r>
              <a:rPr lang="en-US" sz="2800" dirty="0" smtClean="0"/>
              <a:t>hallenges</a:t>
            </a:r>
            <a:r>
              <a:rPr lang="en-US" sz="2800" dirty="0"/>
              <a:t>: the </a:t>
            </a:r>
            <a:r>
              <a:rPr lang="en-US" sz="2800" dirty="0" smtClean="0"/>
              <a:t>forms </a:t>
            </a:r>
            <a:r>
              <a:rPr lang="en-US" sz="2800" dirty="0"/>
              <a:t>and instructions are not in plain </a:t>
            </a:r>
            <a:r>
              <a:rPr lang="en-US" sz="2800" dirty="0" smtClean="0"/>
              <a:t>language</a:t>
            </a:r>
          </a:p>
        </p:txBody>
      </p:sp>
    </p:spTree>
    <p:extLst>
      <p:ext uri="{BB962C8B-B14F-4D97-AF65-F5344CB8AC3E}">
        <p14:creationId xmlns:p14="http://schemas.microsoft.com/office/powerpoint/2010/main" val="477122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MULTILINGUAL 209A </a:t>
            </a:r>
            <a:r>
              <a:rPr lang="en-US" sz="3200" dirty="0" smtClean="0"/>
              <a:t>FORMS – WHAT EFFORTS HAVE BEEN MADE?</a:t>
            </a:r>
            <a:endParaRPr lang="en-US" sz="3200" dirty="0"/>
          </a:p>
        </p:txBody>
      </p:sp>
      <p:sp>
        <p:nvSpPr>
          <p:cNvPr id="3" name="Content Placeholder 2"/>
          <p:cNvSpPr>
            <a:spLocks noGrp="1"/>
          </p:cNvSpPr>
          <p:nvPr>
            <p:ph idx="1"/>
          </p:nvPr>
        </p:nvSpPr>
        <p:spPr/>
        <p:txBody>
          <a:bodyPr>
            <a:normAutofit/>
          </a:bodyPr>
          <a:lstStyle/>
          <a:p>
            <a:r>
              <a:rPr lang="en-US" dirty="0"/>
              <a:t>What is the status of the Trial Court’s efforts to produce multilingual 209A forms</a:t>
            </a:r>
            <a:r>
              <a:rPr lang="en-US" dirty="0" smtClean="0"/>
              <a:t>?</a:t>
            </a:r>
          </a:p>
          <a:p>
            <a:r>
              <a:rPr lang="en-US" dirty="0" smtClean="0"/>
              <a:t>Old 209A forms</a:t>
            </a:r>
          </a:p>
          <a:p>
            <a:r>
              <a:rPr lang="en-US" dirty="0" smtClean="0"/>
              <a:t>California </a:t>
            </a:r>
            <a:r>
              <a:rPr lang="en-US" dirty="0"/>
              <a:t>protective order forms </a:t>
            </a:r>
            <a:endParaRPr lang="en-US" dirty="0" smtClean="0"/>
          </a:p>
          <a:p>
            <a:r>
              <a:rPr lang="en-US" dirty="0" smtClean="0"/>
              <a:t>New 209A forms</a:t>
            </a:r>
          </a:p>
          <a:p>
            <a:r>
              <a:rPr lang="en-US" dirty="0" smtClean="0"/>
              <a:t>Translating new 209A forms summer 2014</a:t>
            </a:r>
          </a:p>
        </p:txBody>
      </p:sp>
    </p:spTree>
    <p:extLst>
      <p:ext uri="{BB962C8B-B14F-4D97-AF65-F5344CB8AC3E}">
        <p14:creationId xmlns:p14="http://schemas.microsoft.com/office/powerpoint/2010/main" val="97571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642" y="133351"/>
            <a:ext cx="5242523" cy="66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88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908"/>
          </a:xfrm>
        </p:spPr>
        <p:txBody>
          <a:bodyPr/>
          <a:lstStyle/>
          <a:p>
            <a:r>
              <a:rPr lang="en-US" dirty="0" smtClean="0"/>
              <a:t>California uses 5 pages for our 3</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043546"/>
            <a:ext cx="89820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89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California chose to use only destination  language on translated forms – no English at all</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29" y="1417638"/>
            <a:ext cx="8218871" cy="528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349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 209A Protective Order (2012)</a:t>
            </a:r>
            <a:br>
              <a:rPr lang="en-US" dirty="0" smtClean="0"/>
            </a:br>
            <a:r>
              <a:rPr lang="en-US" sz="2800" dirty="0" smtClean="0"/>
              <a:t>Page 1 with Affidavit </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29" y="1627177"/>
            <a:ext cx="8015288" cy="51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298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MA 209A Protective Order (2012)</a:t>
            </a:r>
            <a:br>
              <a:rPr lang="en-US" dirty="0" smtClean="0"/>
            </a:br>
            <a:r>
              <a:rPr lang="en-US" sz="2800" dirty="0" smtClean="0"/>
              <a:t>Page 2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390" y="1353493"/>
            <a:ext cx="4005263" cy="51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615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Collaboration with Courts, legal aid and DV advocates </a:t>
            </a:r>
            <a:endParaRPr lang="en-US" sz="3200" dirty="0"/>
          </a:p>
        </p:txBody>
      </p:sp>
      <p:sp>
        <p:nvSpPr>
          <p:cNvPr id="3" name="Content Placeholder 2"/>
          <p:cNvSpPr>
            <a:spLocks noGrp="1"/>
          </p:cNvSpPr>
          <p:nvPr>
            <p:ph idx="1"/>
          </p:nvPr>
        </p:nvSpPr>
        <p:spPr/>
        <p:txBody>
          <a:bodyPr>
            <a:noAutofit/>
          </a:bodyPr>
          <a:lstStyle/>
          <a:p>
            <a:r>
              <a:rPr lang="en-US" dirty="0" smtClean="0"/>
              <a:t>Roles and importance of collaborators</a:t>
            </a:r>
            <a:endParaRPr lang="en-US" dirty="0"/>
          </a:p>
          <a:p>
            <a:r>
              <a:rPr lang="en-US" u="sng" dirty="0" smtClean="0">
                <a:hlinkClick r:id="rId3"/>
              </a:rPr>
              <a:t>Online Do</a:t>
            </a:r>
            <a:r>
              <a:rPr lang="en-US" u="sng" dirty="0">
                <a:hlinkClick r:id="rId3"/>
              </a:rPr>
              <a:t>-It-Yourself Child Support Court Forms</a:t>
            </a:r>
            <a:r>
              <a:rPr lang="en-US" dirty="0"/>
              <a:t> – online now – English and </a:t>
            </a:r>
            <a:r>
              <a:rPr lang="en-US" u="sng" dirty="0">
                <a:hlinkClick r:id="rId4"/>
              </a:rPr>
              <a:t>Spanish</a:t>
            </a:r>
            <a:r>
              <a:rPr lang="en-US" dirty="0"/>
              <a:t> </a:t>
            </a:r>
            <a:endParaRPr lang="en-US" dirty="0" smtClean="0"/>
          </a:p>
          <a:p>
            <a:r>
              <a:rPr lang="en-US" dirty="0" smtClean="0"/>
              <a:t>Stand-alone </a:t>
            </a:r>
            <a:r>
              <a:rPr lang="en-US" dirty="0"/>
              <a:t>Financial Statement module – in </a:t>
            </a:r>
            <a:r>
              <a:rPr lang="en-US" dirty="0" smtClean="0"/>
              <a:t>testing</a:t>
            </a:r>
          </a:p>
          <a:p>
            <a:r>
              <a:rPr lang="en-US" dirty="0"/>
              <a:t>209A forms – in progress </a:t>
            </a:r>
          </a:p>
        </p:txBody>
      </p:sp>
    </p:spTree>
    <p:extLst>
      <p:ext uri="{BB962C8B-B14F-4D97-AF65-F5344CB8AC3E}">
        <p14:creationId xmlns:p14="http://schemas.microsoft.com/office/powerpoint/2010/main" val="3911734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2" y="1262642"/>
            <a:ext cx="7668158" cy="486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a:bodyPr>
          <a:lstStyle/>
          <a:p>
            <a:r>
              <a:rPr lang="en-US" sz="3200" dirty="0" smtClean="0"/>
              <a:t>Challenges translation poses</a:t>
            </a:r>
            <a:endParaRPr lang="en-US" sz="3200" dirty="0"/>
          </a:p>
        </p:txBody>
      </p:sp>
    </p:spTree>
    <p:extLst>
      <p:ext uri="{BB962C8B-B14F-4D97-AF65-F5344CB8AC3E}">
        <p14:creationId xmlns:p14="http://schemas.microsoft.com/office/powerpoint/2010/main" val="289859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ON THE PANEL?</a:t>
            </a:r>
            <a:br>
              <a:rPr lang="en-US" dirty="0"/>
            </a:br>
            <a:r>
              <a:rPr lang="en-US" dirty="0"/>
              <a:t>WHICH COLLABORATIONS?</a:t>
            </a:r>
          </a:p>
        </p:txBody>
      </p:sp>
      <p:sp>
        <p:nvSpPr>
          <p:cNvPr id="3" name="Content Placeholder 2"/>
          <p:cNvSpPr>
            <a:spLocks noGrp="1"/>
          </p:cNvSpPr>
          <p:nvPr>
            <p:ph idx="1"/>
          </p:nvPr>
        </p:nvSpPr>
        <p:spPr/>
        <p:txBody>
          <a:bodyPr/>
          <a:lstStyle/>
          <a:p>
            <a:pPr marL="0" indent="0">
              <a:buNone/>
            </a:pPr>
            <a:r>
              <a:rPr lang="en-US" dirty="0" smtClean="0"/>
              <a:t>Ester Serra </a:t>
            </a:r>
            <a:r>
              <a:rPr lang="en-US" dirty="0" err="1" smtClean="0"/>
              <a:t>Luque</a:t>
            </a:r>
            <a:r>
              <a:rPr lang="en-US" dirty="0" smtClean="0"/>
              <a:t> – Community Liaison at Transition House</a:t>
            </a:r>
          </a:p>
          <a:p>
            <a:pPr marL="0" indent="0">
              <a:buNone/>
            </a:pPr>
            <a:r>
              <a:rPr lang="en-US" dirty="0" smtClean="0"/>
              <a:t>Legal services, domestic violence advocates, Trial Court collaborations</a:t>
            </a:r>
            <a:endParaRPr lang="en-US" dirty="0"/>
          </a:p>
        </p:txBody>
      </p:sp>
    </p:spTree>
    <p:extLst>
      <p:ext uri="{BB962C8B-B14F-4D97-AF65-F5344CB8AC3E}">
        <p14:creationId xmlns:p14="http://schemas.microsoft.com/office/powerpoint/2010/main" val="264857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 results in better original</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08962430"/>
              </p:ext>
            </p:extLst>
          </p:nvPr>
        </p:nvGraphicFramePr>
        <p:xfrm>
          <a:off x="371475" y="1790700"/>
          <a:ext cx="4124325" cy="3581400"/>
        </p:xfrm>
        <a:graphic>
          <a:graphicData uri="http://schemas.openxmlformats.org/presentationml/2006/ole">
            <mc:AlternateContent xmlns:mc="http://schemas.openxmlformats.org/markup-compatibility/2006">
              <mc:Choice xmlns:v="urn:schemas-microsoft-com:vml" Requires="v">
                <p:oleObj spid="_x0000_s2081" name="Bitmap Image" r:id="rId3" imgW="5172797" imgH="4486901" progId="Paint.Picture">
                  <p:embed/>
                </p:oleObj>
              </mc:Choice>
              <mc:Fallback>
                <p:oleObj name="Bitmap Image" r:id="rId3" imgW="5172797" imgH="448690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790700"/>
                        <a:ext cx="412432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856" y="1776413"/>
            <a:ext cx="4123944" cy="402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914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Only an experienced Spanish speaking DV advocate could give us the best way to say this</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40393328"/>
              </p:ext>
            </p:extLst>
          </p:nvPr>
        </p:nvGraphicFramePr>
        <p:xfrm>
          <a:off x="285750" y="2171700"/>
          <a:ext cx="4105275" cy="3467100"/>
        </p:xfrm>
        <a:graphic>
          <a:graphicData uri="http://schemas.openxmlformats.org/presentationml/2006/ole">
            <mc:AlternateContent xmlns:mc="http://schemas.openxmlformats.org/markup-compatibility/2006">
              <mc:Choice xmlns:v="urn:schemas-microsoft-com:vml" Requires="v">
                <p:oleObj spid="_x0000_s3104" name="Bitmap Image" r:id="rId3" imgW="5152381" imgH="4371429" progId="Paint.Picture">
                  <p:embed/>
                </p:oleObj>
              </mc:Choice>
              <mc:Fallback>
                <p:oleObj name="Bitmap Image" r:id="rId3" imgW="5152381" imgH="43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71700"/>
                        <a:ext cx="4105275" cy="346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66938"/>
            <a:ext cx="3703046" cy="346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921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4400" dirty="0" smtClean="0"/>
              <a:t>What court forms would </a:t>
            </a:r>
          </a:p>
          <a:p>
            <a:pPr marL="0" indent="0" algn="ctr">
              <a:buNone/>
            </a:pPr>
            <a:r>
              <a:rPr lang="en-US" sz="8800" dirty="0" smtClean="0"/>
              <a:t>you </a:t>
            </a:r>
          </a:p>
          <a:p>
            <a:pPr marL="0" indent="0">
              <a:buNone/>
            </a:pPr>
            <a:r>
              <a:rPr lang="en-US" dirty="0" smtClean="0"/>
              <a:t>like to see online as DIY interactive forms</a:t>
            </a:r>
            <a:r>
              <a:rPr lang="en-US" sz="8000" dirty="0" smtClean="0"/>
              <a:t>?</a:t>
            </a:r>
            <a:endParaRPr lang="en-US" sz="8000" dirty="0"/>
          </a:p>
        </p:txBody>
      </p:sp>
    </p:spTree>
    <p:extLst>
      <p:ext uri="{BB962C8B-B14F-4D97-AF65-F5344CB8AC3E}">
        <p14:creationId xmlns:p14="http://schemas.microsoft.com/office/powerpoint/2010/main" val="173373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76413968"/>
              </p:ext>
            </p:extLst>
          </p:nvPr>
        </p:nvGraphicFramePr>
        <p:xfrm>
          <a:off x="95251" y="1743075"/>
          <a:ext cx="4724400" cy="4192573"/>
        </p:xfrm>
        <a:graphic>
          <a:graphicData uri="http://schemas.openxmlformats.org/presentationml/2006/ole">
            <mc:AlternateContent xmlns:mc="http://schemas.openxmlformats.org/markup-compatibility/2006">
              <mc:Choice xmlns:v="urn:schemas-microsoft-com:vml" Requires="v">
                <p:oleObj spid="_x0000_s4128" name="Bitmap Image" r:id="rId3" imgW="5076190" imgH="4505954" progId="Paint.Picture">
                  <p:embed/>
                </p:oleObj>
              </mc:Choice>
              <mc:Fallback>
                <p:oleObj name="Bitmap Image" r:id="rId3" imgW="5076190" imgH="450595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1" y="1743075"/>
                        <a:ext cx="4724400" cy="4192573"/>
                      </a:xfrm>
                      <a:prstGeom prst="rect">
                        <a:avLst/>
                      </a:prstGeom>
                      <a:noFill/>
                    </p:spPr>
                  </p:pic>
                </p:oleObj>
              </mc:Fallback>
            </mc:AlternateContent>
          </a:graphicData>
        </a:graphic>
      </p:graphicFrame>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19275"/>
            <a:ext cx="43434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274638"/>
            <a:ext cx="8229600" cy="1143000"/>
          </a:xfrm>
        </p:spPr>
        <p:txBody>
          <a:bodyPr>
            <a:normAutofit/>
          </a:bodyPr>
          <a:lstStyle/>
          <a:p>
            <a:r>
              <a:rPr lang="en-US" sz="3200" dirty="0" smtClean="0"/>
              <a:t>In the end, the English interview was improved by virtue of being translated</a:t>
            </a:r>
            <a:endParaRPr lang="en-US" sz="3200" dirty="0"/>
          </a:p>
        </p:txBody>
      </p:sp>
    </p:spTree>
    <p:extLst>
      <p:ext uri="{BB962C8B-B14F-4D97-AF65-F5344CB8AC3E}">
        <p14:creationId xmlns:p14="http://schemas.microsoft.com/office/powerpoint/2010/main" val="668212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missed opportunities from collaboration breakdown</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83" y="1549342"/>
            <a:ext cx="7749148" cy="503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98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Access to Justice Commission Working Group on </a:t>
            </a:r>
            <a:br>
              <a:rPr lang="en-US" sz="2800" dirty="0" smtClean="0"/>
            </a:br>
            <a:r>
              <a:rPr lang="en-US" sz="2800" dirty="0" smtClean="0"/>
              <a:t>Web &amp; Tech =&gt; collaboration with </a:t>
            </a:r>
            <a:r>
              <a:rPr lang="en-US" sz="2800" dirty="0"/>
              <a:t>l</a:t>
            </a:r>
            <a:r>
              <a:rPr lang="en-US" sz="2800" dirty="0" smtClean="0"/>
              <a:t>aw librarians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9108"/>
            <a:ext cx="8510460" cy="478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5282" y="5029200"/>
            <a:ext cx="299869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Law librarians get 600-650 people coming from MLH every month </a:t>
            </a:r>
            <a:endParaRPr lang="en-US" dirty="0"/>
          </a:p>
        </p:txBody>
      </p:sp>
    </p:spTree>
    <p:extLst>
      <p:ext uri="{BB962C8B-B14F-4D97-AF65-F5344CB8AC3E}">
        <p14:creationId xmlns:p14="http://schemas.microsoft.com/office/powerpoint/2010/main" val="235340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COURTHOUSE NAVIGATION</a:t>
            </a:r>
            <a:endParaRPr lang="en-US" sz="3200" dirty="0"/>
          </a:p>
        </p:txBody>
      </p:sp>
      <p:sp>
        <p:nvSpPr>
          <p:cNvPr id="3" name="Content Placeholder 2"/>
          <p:cNvSpPr>
            <a:spLocks noGrp="1"/>
          </p:cNvSpPr>
          <p:nvPr>
            <p:ph idx="1"/>
          </p:nvPr>
        </p:nvSpPr>
        <p:spPr/>
        <p:txBody>
          <a:bodyPr>
            <a:normAutofit/>
          </a:bodyPr>
          <a:lstStyle/>
          <a:p>
            <a:pPr marL="0" lvl="0" indent="0">
              <a:buNone/>
            </a:pPr>
            <a:r>
              <a:rPr lang="en-US" dirty="0" smtClean="0"/>
              <a:t>How can you ask for an interpreter? </a:t>
            </a:r>
          </a:p>
          <a:p>
            <a:pPr marL="457200" lvl="1" indent="0">
              <a:buNone/>
            </a:pPr>
            <a:r>
              <a:rPr lang="en-US" dirty="0" smtClean="0">
                <a:hlinkClick r:id="rId2"/>
              </a:rPr>
              <a:t>I-Speak - Your Right to an Interpreter flyer</a:t>
            </a:r>
            <a:endParaRPr lang="en-US" dirty="0" smtClean="0"/>
          </a:p>
          <a:p>
            <a:pPr marL="57150" lvl="1" indent="0">
              <a:buNone/>
            </a:pPr>
            <a:endParaRPr lang="en-US" dirty="0" smtClean="0"/>
          </a:p>
          <a:p>
            <a:pPr marL="57150" lvl="1" indent="0">
              <a:buNone/>
            </a:pPr>
            <a:r>
              <a:rPr lang="en-US" dirty="0" smtClean="0"/>
              <a:t>Where </a:t>
            </a:r>
            <a:r>
              <a:rPr lang="en-US" dirty="0"/>
              <a:t>and how have these been deployed?</a:t>
            </a:r>
          </a:p>
          <a:p>
            <a:pPr marL="57150" indent="0">
              <a:buNone/>
            </a:pPr>
            <a:endParaRPr lang="en-US" dirty="0"/>
          </a:p>
        </p:txBody>
      </p:sp>
    </p:spTree>
    <p:extLst>
      <p:ext uri="{BB962C8B-B14F-4D97-AF65-F5344CB8AC3E}">
        <p14:creationId xmlns:p14="http://schemas.microsoft.com/office/powerpoint/2010/main" val="864917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4" y="26895"/>
            <a:ext cx="4853547" cy="683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9171" y="1532966"/>
            <a:ext cx="3658442" cy="1200329"/>
          </a:xfrm>
          <a:prstGeom prst="rect">
            <a:avLst/>
          </a:prstGeom>
          <a:noFill/>
        </p:spPr>
        <p:txBody>
          <a:bodyPr wrap="square" rtlCol="0">
            <a:spAutoFit/>
          </a:bodyPr>
          <a:lstStyle/>
          <a:p>
            <a:r>
              <a:rPr lang="en-US" dirty="0" smtClean="0"/>
              <a:t>You  have the right to an interpreter </a:t>
            </a:r>
            <a:r>
              <a:rPr lang="en-US" smtClean="0"/>
              <a:t>at no </a:t>
            </a:r>
            <a:r>
              <a:rPr lang="en-US" dirty="0" smtClean="0"/>
              <a:t>cost to you. Please point to your language. An interpreter will be called. Please wait.</a:t>
            </a:r>
            <a:endParaRPr lang="en-US" dirty="0"/>
          </a:p>
        </p:txBody>
      </p:sp>
      <p:cxnSp>
        <p:nvCxnSpPr>
          <p:cNvPr id="4" name="Straight Arrow Connector 3"/>
          <p:cNvCxnSpPr/>
          <p:nvPr/>
        </p:nvCxnSpPr>
        <p:spPr>
          <a:xfrm flipH="1" flipV="1">
            <a:off x="4881282" y="618565"/>
            <a:ext cx="2070847" cy="9144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81605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78776" y="1211943"/>
            <a:ext cx="7054719" cy="5291040"/>
          </a:xfrm>
          <a:prstGeom prst="rect">
            <a:avLst/>
          </a:prstGeom>
        </p:spPr>
      </p:pic>
      <p:sp>
        <p:nvSpPr>
          <p:cNvPr id="3" name="Title 2"/>
          <p:cNvSpPr>
            <a:spLocks noGrp="1"/>
          </p:cNvSpPr>
          <p:nvPr>
            <p:ph type="title"/>
          </p:nvPr>
        </p:nvSpPr>
        <p:spPr/>
        <p:txBody>
          <a:bodyPr>
            <a:normAutofit/>
          </a:bodyPr>
          <a:lstStyle/>
          <a:p>
            <a:r>
              <a:rPr lang="en-US" sz="2000" dirty="0" smtClean="0"/>
              <a:t>Norfolk Probate and Family Court</a:t>
            </a:r>
            <a:br>
              <a:rPr lang="en-US" sz="2000" dirty="0" smtClean="0"/>
            </a:br>
            <a:r>
              <a:rPr lang="en-US" sz="2000" dirty="0" smtClean="0"/>
              <a:t>On or about March 5, 2014</a:t>
            </a:r>
            <a:endParaRPr lang="en-US" sz="2000" dirty="0"/>
          </a:p>
        </p:txBody>
      </p:sp>
      <p:sp>
        <p:nvSpPr>
          <p:cNvPr id="5" name="Oval 4"/>
          <p:cNvSpPr/>
          <p:nvPr/>
        </p:nvSpPr>
        <p:spPr>
          <a:xfrm>
            <a:off x="5150224" y="1828800"/>
            <a:ext cx="1035423" cy="130436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36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COURTHOUSE NAVIGATION</a:t>
            </a:r>
          </a:p>
        </p:txBody>
      </p:sp>
      <p:sp>
        <p:nvSpPr>
          <p:cNvPr id="3" name="Content Placeholder 2"/>
          <p:cNvSpPr>
            <a:spLocks noGrp="1"/>
          </p:cNvSpPr>
          <p:nvPr>
            <p:ph idx="1"/>
          </p:nvPr>
        </p:nvSpPr>
        <p:spPr/>
        <p:txBody>
          <a:bodyPr>
            <a:normAutofit lnSpcReduction="10000"/>
          </a:bodyPr>
          <a:lstStyle/>
          <a:p>
            <a:pPr marL="57150" indent="0">
              <a:buNone/>
            </a:pPr>
            <a:r>
              <a:rPr lang="en-US" dirty="0"/>
              <a:t>How can you find where to file a case?</a:t>
            </a:r>
          </a:p>
          <a:p>
            <a:pPr marL="57150" indent="0">
              <a:buNone/>
            </a:pPr>
            <a:r>
              <a:rPr lang="en-US" dirty="0"/>
              <a:t>	</a:t>
            </a:r>
            <a:r>
              <a:rPr lang="en-US" sz="2800" dirty="0"/>
              <a:t>Boston Municipal Court 209A navigation</a:t>
            </a:r>
          </a:p>
          <a:p>
            <a:pPr marL="914400" lvl="2" indent="0">
              <a:buNone/>
            </a:pPr>
            <a:r>
              <a:rPr lang="en-US" dirty="0"/>
              <a:t>draft prototype</a:t>
            </a:r>
          </a:p>
          <a:p>
            <a:pPr marL="914400" lvl="2" indent="0">
              <a:buNone/>
            </a:pPr>
            <a:r>
              <a:rPr lang="en-US" dirty="0"/>
              <a:t>what is the status of this project?</a:t>
            </a:r>
          </a:p>
          <a:p>
            <a:pPr marL="457200" lvl="1" indent="0">
              <a:buNone/>
            </a:pPr>
            <a:r>
              <a:rPr lang="en-US" dirty="0"/>
              <a:t>Suffolk Registry of Probate navigation</a:t>
            </a:r>
          </a:p>
          <a:p>
            <a:pPr marL="914400" lvl="2" indent="0">
              <a:buNone/>
            </a:pPr>
            <a:r>
              <a:rPr lang="en-US" dirty="0"/>
              <a:t>draft prototype</a:t>
            </a:r>
          </a:p>
          <a:p>
            <a:pPr marL="914400" lvl="2" indent="0">
              <a:buNone/>
            </a:pPr>
            <a:r>
              <a:rPr lang="en-US" dirty="0"/>
              <a:t>what is the status of this project?</a:t>
            </a:r>
          </a:p>
          <a:p>
            <a:pPr marL="457200" lvl="1" indent="0">
              <a:buNone/>
            </a:pPr>
            <a:r>
              <a:rPr lang="en-US" dirty="0"/>
              <a:t>Interactive: Where else do attendees think a courthouse navigation project would be successful and effective?</a:t>
            </a:r>
          </a:p>
          <a:p>
            <a:endParaRPr lang="en-US" dirty="0"/>
          </a:p>
        </p:txBody>
      </p:sp>
    </p:spTree>
    <p:extLst>
      <p:ext uri="{BB962C8B-B14F-4D97-AF65-F5344CB8AC3E}">
        <p14:creationId xmlns:p14="http://schemas.microsoft.com/office/powerpoint/2010/main" val="174959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ON THE PANEL?</a:t>
            </a:r>
            <a:br>
              <a:rPr lang="en-US" dirty="0"/>
            </a:br>
            <a:r>
              <a:rPr lang="en-US" dirty="0"/>
              <a:t>WHICH COLLABORATIONS?</a:t>
            </a:r>
          </a:p>
        </p:txBody>
      </p:sp>
      <p:sp>
        <p:nvSpPr>
          <p:cNvPr id="3" name="Content Placeholder 2"/>
          <p:cNvSpPr>
            <a:spLocks noGrp="1"/>
          </p:cNvSpPr>
          <p:nvPr>
            <p:ph idx="1"/>
          </p:nvPr>
        </p:nvSpPr>
        <p:spPr/>
        <p:txBody>
          <a:bodyPr/>
          <a:lstStyle/>
          <a:p>
            <a:pPr marL="0" indent="0">
              <a:buNone/>
            </a:pPr>
            <a:r>
              <a:rPr lang="en-US" dirty="0"/>
              <a:t>Caroline Robinson – </a:t>
            </a:r>
            <a:r>
              <a:rPr lang="en-US" dirty="0" smtClean="0"/>
              <a:t>Websites Project Coordinator for </a:t>
            </a:r>
            <a:r>
              <a:rPr lang="en-US" dirty="0" err="1" smtClean="0"/>
              <a:t>Masslegalhelp.org</a:t>
            </a:r>
            <a:endParaRPr lang="en-US" dirty="0" smtClean="0"/>
          </a:p>
          <a:p>
            <a:pPr>
              <a:buFontTx/>
              <a:buChar char="-"/>
            </a:pPr>
            <a:r>
              <a:rPr lang="en-US" dirty="0" smtClean="0"/>
              <a:t>Court </a:t>
            </a:r>
            <a:r>
              <a:rPr lang="en-US" dirty="0"/>
              <a:t>Forms Task </a:t>
            </a:r>
            <a:r>
              <a:rPr lang="en-US" dirty="0" smtClean="0"/>
              <a:t>Force </a:t>
            </a:r>
          </a:p>
          <a:p>
            <a:pPr>
              <a:buFontTx/>
              <a:buChar char="-"/>
            </a:pPr>
            <a:r>
              <a:rPr lang="en-US" dirty="0" smtClean="0"/>
              <a:t>Self</a:t>
            </a:r>
            <a:r>
              <a:rPr lang="en-US" dirty="0"/>
              <a:t>-Help Materials Task </a:t>
            </a:r>
            <a:r>
              <a:rPr lang="en-US" dirty="0" smtClean="0"/>
              <a:t>Force</a:t>
            </a:r>
          </a:p>
          <a:p>
            <a:pPr>
              <a:buFontTx/>
              <a:buChar char="-"/>
            </a:pPr>
            <a:r>
              <a:rPr lang="en-US" dirty="0" smtClean="0"/>
              <a:t>Access to Justice Working Group on Web &amp; Technology</a:t>
            </a:r>
            <a:endParaRPr lang="en-US" dirty="0"/>
          </a:p>
          <a:p>
            <a:endParaRPr lang="en-US" dirty="0"/>
          </a:p>
        </p:txBody>
      </p:sp>
    </p:spTree>
    <p:extLst>
      <p:ext uri="{BB962C8B-B14F-4D97-AF65-F5344CB8AC3E}">
        <p14:creationId xmlns:p14="http://schemas.microsoft.com/office/powerpoint/2010/main" val="3059859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189" y="0"/>
            <a:ext cx="5143500" cy="6858000"/>
          </a:xfrm>
          <a:prstGeom prst="rect">
            <a:avLst/>
          </a:prstGeom>
        </p:spPr>
      </p:pic>
    </p:spTree>
    <p:extLst>
      <p:ext uri="{BB962C8B-B14F-4D97-AF65-F5344CB8AC3E}">
        <p14:creationId xmlns:p14="http://schemas.microsoft.com/office/powerpoint/2010/main" val="1871294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ynn DC 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93" y="0"/>
            <a:ext cx="5143500" cy="6858000"/>
          </a:xfrm>
          <a:prstGeom prst="rect">
            <a:avLst/>
          </a:prstGeom>
        </p:spPr>
      </p:pic>
    </p:spTree>
    <p:extLst>
      <p:ext uri="{BB962C8B-B14F-4D97-AF65-F5344CB8AC3E}">
        <p14:creationId xmlns:p14="http://schemas.microsoft.com/office/powerpoint/2010/main" val="1871294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51344"/>
            <a:ext cx="4572000" cy="5078314"/>
          </a:xfrm>
          <a:prstGeom prst="rect">
            <a:avLst/>
          </a:prstGeom>
        </p:spPr>
        <p:txBody>
          <a:bodyPr>
            <a:spAutoFit/>
          </a:bodyPr>
          <a:lstStyle/>
          <a:p>
            <a:pPr algn="ctr"/>
            <a:r>
              <a:rPr lang="en-US" b="1" dirty="0"/>
              <a:t>TRIAL COURT OF THE COMMONWEALTH</a:t>
            </a:r>
            <a:endParaRPr lang="en-US" dirty="0"/>
          </a:p>
          <a:p>
            <a:pPr algn="ctr"/>
            <a:r>
              <a:rPr lang="en-US" b="1" dirty="0"/>
              <a:t>BOSTON MUNICIPAL COURT</a:t>
            </a:r>
            <a:endParaRPr lang="en-US" dirty="0"/>
          </a:p>
          <a:p>
            <a:pPr algn="ctr"/>
            <a:r>
              <a:rPr lang="en-US" b="1" dirty="0"/>
              <a:t>ROXBURY DIVISION</a:t>
            </a:r>
            <a:endParaRPr lang="en-US" dirty="0"/>
          </a:p>
          <a:p>
            <a:pPr algn="ctr"/>
            <a:r>
              <a:rPr lang="en-US" b="1" dirty="0"/>
              <a:t> </a:t>
            </a:r>
            <a:endParaRPr lang="en-US" dirty="0"/>
          </a:p>
          <a:p>
            <a:r>
              <a:rPr lang="en-US" b="1" dirty="0"/>
              <a:t>Do you need protection from abuse?  Go to the “Domestic Abuse Office” straight ahead and 3d door on the left</a:t>
            </a:r>
            <a:endParaRPr lang="en-US" dirty="0"/>
          </a:p>
          <a:p>
            <a:r>
              <a:rPr lang="en-US" b="1" dirty="0"/>
              <a:t> </a:t>
            </a:r>
            <a:endParaRPr lang="en-US" dirty="0"/>
          </a:p>
          <a:p>
            <a:r>
              <a:rPr lang="en-US" b="1" dirty="0" err="1"/>
              <a:t>Necesita</a:t>
            </a:r>
            <a:r>
              <a:rPr lang="en-US" b="1" dirty="0"/>
              <a:t> </a:t>
            </a:r>
            <a:r>
              <a:rPr lang="en-US" b="1" dirty="0" err="1"/>
              <a:t>proteccion</a:t>
            </a:r>
            <a:r>
              <a:rPr lang="en-US" b="1" dirty="0"/>
              <a:t> contra </a:t>
            </a:r>
            <a:r>
              <a:rPr lang="en-US" b="1" dirty="0" err="1"/>
              <a:t>abuso</a:t>
            </a:r>
            <a:r>
              <a:rPr lang="en-US" b="1" dirty="0"/>
              <a:t>? </a:t>
            </a:r>
            <a:r>
              <a:rPr lang="en-US" b="1" dirty="0" err="1"/>
              <a:t>Vaya</a:t>
            </a:r>
            <a:r>
              <a:rPr lang="en-US" b="1" dirty="0"/>
              <a:t> a la “Domestic Abuse Office”, </a:t>
            </a:r>
            <a:r>
              <a:rPr lang="en-US" b="1" dirty="0" err="1"/>
              <a:t>todo</a:t>
            </a:r>
            <a:r>
              <a:rPr lang="en-US" b="1" dirty="0"/>
              <a:t> </a:t>
            </a:r>
            <a:r>
              <a:rPr lang="en-US" b="1" dirty="0" err="1"/>
              <a:t>derecho</a:t>
            </a:r>
            <a:r>
              <a:rPr lang="en-US" b="1" dirty="0"/>
              <a:t> y la </a:t>
            </a:r>
            <a:r>
              <a:rPr lang="en-US" b="1" dirty="0" err="1"/>
              <a:t>tercera</a:t>
            </a:r>
            <a:r>
              <a:rPr lang="en-US" b="1" dirty="0"/>
              <a:t> </a:t>
            </a:r>
            <a:r>
              <a:rPr lang="en-US" b="1" dirty="0" err="1"/>
              <a:t>puerta</a:t>
            </a:r>
            <a:r>
              <a:rPr lang="en-US" b="1" dirty="0"/>
              <a:t> a la </a:t>
            </a:r>
            <a:r>
              <a:rPr lang="en-US" b="1" dirty="0" err="1"/>
              <a:t>izquierda</a:t>
            </a:r>
            <a:endParaRPr lang="en-US" dirty="0"/>
          </a:p>
          <a:p>
            <a:r>
              <a:rPr lang="en-US" b="1" dirty="0"/>
              <a:t> </a:t>
            </a:r>
            <a:endParaRPr lang="en-US" dirty="0"/>
          </a:p>
          <a:p>
            <a:r>
              <a:rPr lang="en-US" b="1" dirty="0" err="1"/>
              <a:t>Avez-vous</a:t>
            </a:r>
            <a:r>
              <a:rPr lang="en-US" b="1" dirty="0"/>
              <a:t> </a:t>
            </a:r>
            <a:r>
              <a:rPr lang="en-US" b="1" dirty="0" err="1"/>
              <a:t>besoin</a:t>
            </a:r>
            <a:r>
              <a:rPr lang="en-US" b="1" dirty="0"/>
              <a:t> de protection </a:t>
            </a:r>
            <a:r>
              <a:rPr lang="en-US" b="1" dirty="0" err="1"/>
              <a:t>contre</a:t>
            </a:r>
            <a:r>
              <a:rPr lang="en-US" b="1" dirty="0"/>
              <a:t> </a:t>
            </a:r>
            <a:r>
              <a:rPr lang="en-US" b="1" dirty="0" err="1"/>
              <a:t>abus</a:t>
            </a:r>
            <a:r>
              <a:rPr lang="en-US" b="1" dirty="0"/>
              <a:t>? </a:t>
            </a:r>
            <a:r>
              <a:rPr lang="en-US" b="1" dirty="0" err="1"/>
              <a:t>Allez</a:t>
            </a:r>
            <a:r>
              <a:rPr lang="en-US" b="1" dirty="0"/>
              <a:t> </a:t>
            </a:r>
            <a:r>
              <a:rPr lang="en-US" b="1" dirty="0" err="1"/>
              <a:t>à</a:t>
            </a:r>
            <a:r>
              <a:rPr lang="en-US" b="1" dirty="0"/>
              <a:t> la «Domestic Abuse Office", tout </a:t>
            </a:r>
            <a:r>
              <a:rPr lang="en-US" b="1" dirty="0" err="1"/>
              <a:t>droit</a:t>
            </a:r>
            <a:r>
              <a:rPr lang="en-US" b="1" dirty="0"/>
              <a:t> et </a:t>
            </a:r>
            <a:r>
              <a:rPr lang="en-US" b="1" dirty="0" err="1"/>
              <a:t>dans</a:t>
            </a:r>
            <a:r>
              <a:rPr lang="en-US" b="1" dirty="0"/>
              <a:t> la </a:t>
            </a:r>
            <a:r>
              <a:rPr lang="en-US" b="1" dirty="0" err="1"/>
              <a:t>troisième</a:t>
            </a:r>
            <a:r>
              <a:rPr lang="en-US" b="1" dirty="0"/>
              <a:t> </a:t>
            </a:r>
            <a:r>
              <a:rPr lang="en-US" b="1" dirty="0" err="1"/>
              <a:t>porte</a:t>
            </a:r>
            <a:r>
              <a:rPr lang="en-US" b="1" dirty="0"/>
              <a:t> </a:t>
            </a:r>
            <a:r>
              <a:rPr lang="en-US" b="1" dirty="0" err="1"/>
              <a:t>à</a:t>
            </a:r>
            <a:r>
              <a:rPr lang="en-US" b="1" dirty="0"/>
              <a:t> gauche</a:t>
            </a:r>
            <a:endParaRPr lang="en-US" dirty="0"/>
          </a:p>
          <a:p>
            <a:r>
              <a:rPr lang="en-US" b="1" dirty="0"/>
              <a:t> </a:t>
            </a:r>
            <a:endParaRPr lang="en-US" dirty="0"/>
          </a:p>
          <a:p>
            <a:r>
              <a:rPr lang="en-US" b="1" dirty="0"/>
              <a:t> </a:t>
            </a:r>
            <a:endParaRPr lang="en-US" dirty="0"/>
          </a:p>
          <a:p>
            <a:r>
              <a:rPr lang="en-US" b="1" dirty="0"/>
              <a:t>Hon. Samuel L. Jones, 1st Justice</a:t>
            </a:r>
            <a:endParaRPr lang="en-US" dirty="0"/>
          </a:p>
        </p:txBody>
      </p:sp>
      <p:sp>
        <p:nvSpPr>
          <p:cNvPr id="3" name="Title 2"/>
          <p:cNvSpPr>
            <a:spLocks noGrp="1"/>
          </p:cNvSpPr>
          <p:nvPr>
            <p:ph type="title"/>
          </p:nvPr>
        </p:nvSpPr>
        <p:spPr>
          <a:xfrm>
            <a:off x="457200" y="245782"/>
            <a:ext cx="8229600" cy="614455"/>
          </a:xfrm>
        </p:spPr>
        <p:txBody>
          <a:bodyPr>
            <a:normAutofit/>
          </a:bodyPr>
          <a:lstStyle/>
          <a:p>
            <a:r>
              <a:rPr lang="en-US" sz="3200" dirty="0" smtClean="0"/>
              <a:t>Prototype 209A Navigation</a:t>
            </a:r>
            <a:endParaRPr lang="en-US" sz="3200" dirty="0"/>
          </a:p>
        </p:txBody>
      </p:sp>
    </p:spTree>
    <p:extLst>
      <p:ext uri="{BB962C8B-B14F-4D97-AF65-F5344CB8AC3E}">
        <p14:creationId xmlns:p14="http://schemas.microsoft.com/office/powerpoint/2010/main" val="1835311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36"/>
          </a:xfrm>
        </p:spPr>
        <p:txBody>
          <a:bodyPr>
            <a:normAutofit/>
          </a:bodyPr>
          <a:lstStyle/>
          <a:p>
            <a:r>
              <a:rPr lang="en-US" sz="2800" dirty="0" smtClean="0"/>
              <a:t>SUFFOLK REGISTRY OF PROBATE</a:t>
            </a:r>
            <a:br>
              <a:rPr lang="en-US" sz="2800" dirty="0" smtClean="0"/>
            </a:br>
            <a:r>
              <a:rPr lang="en-US" sz="2800" dirty="0" smtClean="0"/>
              <a:t>PROPOSED ENGLISH LANGUAGE VERSION</a:t>
            </a:r>
            <a:endParaRPr lang="en-US" sz="2800" dirty="0"/>
          </a:p>
        </p:txBody>
      </p:sp>
      <p:sp>
        <p:nvSpPr>
          <p:cNvPr id="3" name="Content Placeholder 2"/>
          <p:cNvSpPr>
            <a:spLocks noGrp="1"/>
          </p:cNvSpPr>
          <p:nvPr>
            <p:ph idx="1"/>
          </p:nvPr>
        </p:nvSpPr>
        <p:spPr>
          <a:xfrm>
            <a:off x="457200" y="1269874"/>
            <a:ext cx="8229600" cy="5434512"/>
          </a:xfrm>
        </p:spPr>
        <p:txBody>
          <a:bodyPr>
            <a:normAutofit fontScale="25000" lnSpcReduction="20000"/>
          </a:bodyPr>
          <a:lstStyle/>
          <a:p>
            <a:pPr marL="0" indent="0" algn="ctr">
              <a:buNone/>
            </a:pPr>
            <a:r>
              <a:rPr lang="en-US" sz="4000" b="1" dirty="0"/>
              <a:t>WELCOME TO THE</a:t>
            </a:r>
          </a:p>
          <a:p>
            <a:pPr marL="0" indent="0" algn="ctr">
              <a:buNone/>
            </a:pPr>
            <a:r>
              <a:rPr lang="en-US" sz="4000" b="1" dirty="0"/>
              <a:t>SUFFOLK REGISTRY OF PROBATE</a:t>
            </a:r>
          </a:p>
          <a:p>
            <a:pPr marL="0" indent="0">
              <a:buNone/>
            </a:pPr>
            <a:r>
              <a:rPr lang="en-US" sz="4000" dirty="0"/>
              <a:t> </a:t>
            </a:r>
          </a:p>
          <a:p>
            <a:pPr marL="0" indent="0">
              <a:buNone/>
            </a:pPr>
            <a:r>
              <a:rPr lang="en-US" sz="4000" b="1" dirty="0"/>
              <a:t>If you need an interpreter, please tell one of the court staff at the front desk. You may need to wait for an interpreter to be called.  </a:t>
            </a:r>
          </a:p>
          <a:p>
            <a:pPr marL="0" indent="0">
              <a:buNone/>
            </a:pPr>
            <a:r>
              <a:rPr lang="en-US" sz="4000" dirty="0"/>
              <a:t> </a:t>
            </a:r>
          </a:p>
          <a:p>
            <a:pPr marL="0" indent="0">
              <a:buNone/>
            </a:pPr>
            <a:r>
              <a:rPr lang="en-US" sz="4000" b="1" dirty="0"/>
              <a:t>1. Get court forms</a:t>
            </a:r>
          </a:p>
          <a:p>
            <a:pPr marL="0" lvl="0" indent="0">
              <a:buNone/>
            </a:pPr>
            <a:r>
              <a:rPr lang="en-US" sz="4000" dirty="0"/>
              <a:t>Go to the front desk as you enter the office to get the court forms you need to file your case.  </a:t>
            </a:r>
          </a:p>
          <a:p>
            <a:pPr marL="0" lvl="0" indent="0">
              <a:buNone/>
            </a:pPr>
            <a:r>
              <a:rPr lang="en-US" sz="4000" dirty="0"/>
              <a:t>Tell the forms clerk if you need</a:t>
            </a:r>
          </a:p>
          <a:p>
            <a:pPr marL="0" lvl="0" indent="0">
              <a:buNone/>
            </a:pPr>
            <a:r>
              <a:rPr lang="en-US" sz="4000" dirty="0"/>
              <a:t>an interpreter to talk about what forms you need.</a:t>
            </a:r>
          </a:p>
          <a:p>
            <a:pPr marL="0" lvl="0" indent="0">
              <a:buNone/>
            </a:pPr>
            <a:r>
              <a:rPr lang="en-US" sz="4000" dirty="0"/>
              <a:t>an interpreter to tell you what the forms say and to put your information in English.</a:t>
            </a:r>
          </a:p>
          <a:p>
            <a:pPr marL="0" lvl="0" indent="0">
              <a:buNone/>
            </a:pPr>
            <a:r>
              <a:rPr lang="en-US" sz="4000" dirty="0"/>
              <a:t>an “Affidavit of </a:t>
            </a:r>
            <a:r>
              <a:rPr lang="en-US" sz="4000" dirty="0" err="1"/>
              <a:t>Indigency</a:t>
            </a:r>
            <a:r>
              <a:rPr lang="en-US" sz="4000" dirty="0"/>
              <a:t>”, if you are low income and cannot afford to pay any fees. </a:t>
            </a:r>
          </a:p>
          <a:p>
            <a:pPr marL="0" indent="0">
              <a:buNone/>
            </a:pPr>
            <a:r>
              <a:rPr lang="en-US" sz="4000" dirty="0"/>
              <a:t> </a:t>
            </a:r>
          </a:p>
          <a:p>
            <a:pPr marL="0" indent="0">
              <a:buNone/>
            </a:pPr>
            <a:r>
              <a:rPr lang="en-US" sz="4000" b="1" dirty="0"/>
              <a:t>2. Get the court file</a:t>
            </a:r>
            <a:endParaRPr lang="en-US" sz="4000" dirty="0"/>
          </a:p>
          <a:p>
            <a:pPr marL="0" lvl="0" indent="0">
              <a:buNone/>
            </a:pPr>
            <a:r>
              <a:rPr lang="en-US" sz="4000" dirty="0"/>
              <a:t>Follow the red line on the floor to the window.  </a:t>
            </a:r>
          </a:p>
          <a:p>
            <a:pPr marL="0" lvl="0" indent="0">
              <a:buNone/>
            </a:pPr>
            <a:r>
              <a:rPr lang="en-US" sz="4000" dirty="0"/>
              <a:t>Get and fill out a white file request card at the desk. (You need to write the docket number of your case on the request card. If you do not know the docket number of your case, you can search for it on the computers in front of the window).  </a:t>
            </a:r>
          </a:p>
          <a:p>
            <a:pPr marL="0" lvl="0" indent="0">
              <a:buNone/>
            </a:pPr>
            <a:r>
              <a:rPr lang="en-US" sz="4000" dirty="0"/>
              <a:t>Give it to the clerk at the window.  The clerk will get the file and give it to you.  </a:t>
            </a:r>
          </a:p>
          <a:p>
            <a:pPr marL="0" indent="0">
              <a:buNone/>
            </a:pPr>
            <a:r>
              <a:rPr lang="en-US" sz="4000" b="1" dirty="0"/>
              <a:t> </a:t>
            </a:r>
          </a:p>
          <a:p>
            <a:pPr marL="0" indent="0">
              <a:buNone/>
            </a:pPr>
            <a:r>
              <a:rPr lang="en-US" sz="4000" b="1" dirty="0"/>
              <a:t>3. Fill out your court forms</a:t>
            </a:r>
          </a:p>
          <a:p>
            <a:pPr marL="0" indent="0">
              <a:buNone/>
            </a:pPr>
            <a:r>
              <a:rPr lang="en-US" sz="4000" b="1" dirty="0"/>
              <a:t> </a:t>
            </a:r>
          </a:p>
          <a:p>
            <a:pPr marL="0" indent="0">
              <a:buNone/>
            </a:pPr>
            <a:r>
              <a:rPr lang="en-US" sz="4000" b="1" dirty="0"/>
              <a:t>4. File papers</a:t>
            </a:r>
          </a:p>
          <a:p>
            <a:pPr marL="0" lvl="0" indent="0">
              <a:buNone/>
            </a:pPr>
            <a:r>
              <a:rPr lang="en-US" sz="4000" dirty="0"/>
              <a:t>Wait at the blue line on the floor to speak with one of the clerks who sit behind the desks. </a:t>
            </a:r>
          </a:p>
          <a:p>
            <a:pPr marL="0" lvl="0" indent="0">
              <a:buNone/>
            </a:pPr>
            <a:r>
              <a:rPr lang="en-US" sz="4000" dirty="0"/>
              <a:t>The clerk will review and approve your papers . </a:t>
            </a:r>
          </a:p>
          <a:p>
            <a:pPr marL="0" lvl="0" indent="0">
              <a:buNone/>
            </a:pPr>
            <a:r>
              <a:rPr lang="en-US" sz="4000" dirty="0"/>
              <a:t>Take the file to the scheduling clerk at the front counter if you need a court date.  </a:t>
            </a:r>
          </a:p>
          <a:p>
            <a:pPr marL="0" indent="0">
              <a:buNone/>
            </a:pPr>
            <a:r>
              <a:rPr lang="en-US" sz="4000" b="1" dirty="0"/>
              <a:t> </a:t>
            </a:r>
          </a:p>
          <a:p>
            <a:pPr marL="0" indent="0">
              <a:buNone/>
            </a:pPr>
            <a:r>
              <a:rPr lang="en-US" sz="4000" b="1" dirty="0"/>
              <a:t>5. Pay filing fees</a:t>
            </a:r>
          </a:p>
          <a:p>
            <a:pPr marL="0" lvl="0" indent="0">
              <a:buNone/>
            </a:pPr>
            <a:r>
              <a:rPr lang="en-US" sz="4000" dirty="0"/>
              <a:t>Go to the window at the “Cashier” sign to pay any fee. </a:t>
            </a:r>
          </a:p>
          <a:p>
            <a:pPr marL="0" lvl="0" indent="0">
              <a:buNone/>
            </a:pPr>
            <a:r>
              <a:rPr lang="en-US" sz="4000" dirty="0"/>
              <a:t>Get a receipt for paying your filing fee.</a:t>
            </a:r>
          </a:p>
          <a:p>
            <a:pPr marL="0" indent="0">
              <a:buNone/>
            </a:pPr>
            <a:r>
              <a:rPr lang="en-US" sz="4000" b="1" dirty="0"/>
              <a:t> </a:t>
            </a:r>
          </a:p>
          <a:p>
            <a:pPr marL="0" indent="0">
              <a:buNone/>
            </a:pPr>
            <a:r>
              <a:rPr lang="en-US" sz="4000" b="1" dirty="0"/>
              <a:t>Courtrooms are on the fourth floor.  </a:t>
            </a:r>
          </a:p>
          <a:p>
            <a:pPr marL="0" indent="0">
              <a:buNone/>
            </a:pPr>
            <a:r>
              <a:rPr lang="en-US" sz="4000" b="1" dirty="0"/>
              <a:t> </a:t>
            </a:r>
            <a:endParaRPr lang="en-US" sz="4000" dirty="0"/>
          </a:p>
          <a:p>
            <a:pPr marL="0" indent="0">
              <a:buNone/>
            </a:pPr>
            <a:r>
              <a:rPr lang="en-US" sz="4000" b="1" dirty="0"/>
              <a:t>A list of cases and courtrooms is on the wall of clerk’s office by the open door.</a:t>
            </a:r>
            <a:endParaRPr lang="en-US" sz="4000" dirty="0"/>
          </a:p>
          <a:p>
            <a:pPr marL="0" indent="0">
              <a:buNone/>
            </a:pPr>
            <a:r>
              <a:rPr lang="en-US" sz="4000" dirty="0"/>
              <a:t> </a:t>
            </a:r>
          </a:p>
          <a:p>
            <a:pPr marL="0" indent="0">
              <a:buNone/>
            </a:pPr>
            <a:r>
              <a:rPr lang="en-US" sz="4000" b="1" dirty="0"/>
              <a:t>Restrooms are on every floor near the elevators</a:t>
            </a:r>
            <a:r>
              <a:rPr lang="en-US" sz="4000" b="1" dirty="0" smtClean="0"/>
              <a:t>.</a:t>
            </a:r>
          </a:p>
          <a:p>
            <a:pPr marL="0" indent="0">
              <a:buNone/>
            </a:pPr>
            <a:r>
              <a:rPr lang="en-US" sz="4000" b="1" dirty="0" smtClean="0"/>
              <a:t>												Patricia Patty </a:t>
            </a:r>
            <a:r>
              <a:rPr lang="en-US" sz="4000" b="1" dirty="0" err="1" smtClean="0"/>
              <a:t>Campatelli</a:t>
            </a:r>
            <a:r>
              <a:rPr lang="en-US" sz="4000" b="1" dirty="0" smtClean="0"/>
              <a:t>, Register of Probate</a:t>
            </a:r>
            <a:endParaRPr lang="en-US" sz="4000" dirty="0"/>
          </a:p>
          <a:p>
            <a:pPr marL="0" indent="0">
              <a:buNone/>
            </a:pPr>
            <a:r>
              <a:rPr lang="en-US" b="1" dirty="0"/>
              <a:t> </a:t>
            </a:r>
            <a:r>
              <a:rPr lang="en-US" b="1" dirty="0" smtClean="0"/>
              <a:t>											</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838173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COURTHOUSE NAVIGATION</a:t>
            </a:r>
          </a:p>
        </p:txBody>
      </p:sp>
      <p:sp>
        <p:nvSpPr>
          <p:cNvPr id="3" name="Content Placeholder 2"/>
          <p:cNvSpPr>
            <a:spLocks noGrp="1"/>
          </p:cNvSpPr>
          <p:nvPr>
            <p:ph idx="1"/>
          </p:nvPr>
        </p:nvSpPr>
        <p:spPr/>
        <p:txBody>
          <a:bodyPr>
            <a:normAutofit/>
          </a:bodyPr>
          <a:lstStyle/>
          <a:p>
            <a:pPr marL="0" indent="0" algn="ctr">
              <a:buNone/>
            </a:pPr>
            <a:r>
              <a:rPr lang="en-US" sz="2800" dirty="0" smtClean="0"/>
              <a:t>What can you do?</a:t>
            </a:r>
          </a:p>
          <a:p>
            <a:r>
              <a:rPr lang="en-US" sz="2800" dirty="0" smtClean="0"/>
              <a:t>To make sure that I-Speak materials are developed and properly deployed?</a:t>
            </a:r>
          </a:p>
          <a:p>
            <a:r>
              <a:rPr lang="en-US" sz="2800" dirty="0" smtClean="0"/>
              <a:t>To develop multilingual navigation signage to help people find</a:t>
            </a:r>
          </a:p>
          <a:p>
            <a:pPr lvl="1">
              <a:buFont typeface="Wingdings" charset="2"/>
              <a:buChar char="Ø"/>
            </a:pPr>
            <a:r>
              <a:rPr lang="en-US" sz="2400" dirty="0" smtClean="0"/>
              <a:t> Where to file a case</a:t>
            </a:r>
          </a:p>
          <a:p>
            <a:pPr lvl="1">
              <a:buFont typeface="Wingdings" charset="2"/>
              <a:buChar char="Ø"/>
            </a:pPr>
            <a:r>
              <a:rPr lang="en-US" sz="2400" dirty="0" smtClean="0"/>
              <a:t> Where the courtroom is</a:t>
            </a:r>
          </a:p>
          <a:p>
            <a:pPr lvl="1">
              <a:buFont typeface="Wingdings" charset="2"/>
              <a:buChar char="Ø"/>
            </a:pPr>
            <a:r>
              <a:rPr lang="en-US" sz="2400" dirty="0" smtClean="0"/>
              <a:t> What ever else they need to find in the courthouse</a:t>
            </a:r>
          </a:p>
          <a:p>
            <a:pPr lvl="1">
              <a:buFont typeface="Wingdings" charset="2"/>
              <a:buChar char="Ø"/>
            </a:pPr>
            <a:endParaRPr lang="en-US" sz="2400" dirty="0"/>
          </a:p>
        </p:txBody>
      </p:sp>
    </p:spTree>
    <p:extLst>
      <p:ext uri="{BB962C8B-B14F-4D97-AF65-F5344CB8AC3E}">
        <p14:creationId xmlns:p14="http://schemas.microsoft.com/office/powerpoint/2010/main" val="2324694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GETTING AN INTERPRETER IN AN EMERGENCY</a:t>
            </a:r>
            <a:endParaRPr lang="en-US" sz="3200" dirty="0"/>
          </a:p>
        </p:txBody>
      </p:sp>
      <p:sp>
        <p:nvSpPr>
          <p:cNvPr id="3" name="Content Placeholder 2"/>
          <p:cNvSpPr>
            <a:spLocks noGrp="1"/>
          </p:cNvSpPr>
          <p:nvPr>
            <p:ph idx="1"/>
          </p:nvPr>
        </p:nvSpPr>
        <p:spPr/>
        <p:txBody>
          <a:bodyPr>
            <a:normAutofit lnSpcReduction="10000"/>
          </a:bodyPr>
          <a:lstStyle/>
          <a:p>
            <a:pPr marL="57150" indent="0">
              <a:buNone/>
            </a:pPr>
            <a:r>
              <a:rPr lang="en-US" dirty="0"/>
              <a:t>What are the barriers to getting an interpreter in an emergency such as for an initial ex parte 209A hearing?</a:t>
            </a:r>
          </a:p>
          <a:p>
            <a:pPr marL="0" indent="0">
              <a:buNone/>
            </a:pPr>
            <a:r>
              <a:rPr lang="en-US" sz="1800" dirty="0" smtClean="0"/>
              <a:t>1</a:t>
            </a:r>
            <a:r>
              <a:rPr lang="en-US" sz="1800" dirty="0"/>
              <a:t>.       Getting information to litigants who are not working with an advocate or agency</a:t>
            </a:r>
          </a:p>
          <a:p>
            <a:pPr marL="0" indent="0">
              <a:buNone/>
            </a:pPr>
            <a:r>
              <a:rPr lang="en-US" sz="1800" dirty="0"/>
              <a:t>2.       Court interpreters need to be scheduled through a court liaison</a:t>
            </a:r>
          </a:p>
          <a:p>
            <a:pPr marL="0" indent="0">
              <a:buNone/>
            </a:pPr>
            <a:r>
              <a:rPr lang="en-US" sz="1800" dirty="0"/>
              <a:t>3.       Lack of interpreters in certain languages</a:t>
            </a:r>
          </a:p>
          <a:p>
            <a:pPr marL="0" indent="0">
              <a:buNone/>
            </a:pPr>
            <a:r>
              <a:rPr lang="en-US" sz="1800" dirty="0"/>
              <a:t>4.       Litigants or opposing parties know the interpreters</a:t>
            </a:r>
          </a:p>
          <a:p>
            <a:pPr marL="0" indent="0">
              <a:buNone/>
            </a:pPr>
            <a:r>
              <a:rPr lang="en-US" sz="1800" dirty="0"/>
              <a:t>5.       Expense and logistical availability of “Language Line” or other telephone </a:t>
            </a:r>
            <a:r>
              <a:rPr lang="en-US" sz="1800" dirty="0" smtClean="0"/>
              <a:t>		 	interpreting </a:t>
            </a:r>
            <a:r>
              <a:rPr lang="en-US" sz="1800" dirty="0"/>
              <a:t>services</a:t>
            </a:r>
          </a:p>
          <a:p>
            <a:pPr marL="0" indent="0">
              <a:buNone/>
            </a:pPr>
            <a:r>
              <a:rPr lang="en-US" sz="1800" dirty="0"/>
              <a:t>6.       Obtaining an emergency 209A at a police station when the court is closed</a:t>
            </a:r>
          </a:p>
          <a:p>
            <a:pPr marL="0" indent="0">
              <a:buNone/>
            </a:pPr>
            <a:r>
              <a:rPr lang="en-US" sz="1800" dirty="0"/>
              <a:t>7.       “Shedding” by certain District Courts – they send litigants to  Probate &amp; </a:t>
            </a:r>
            <a:r>
              <a:rPr lang="en-US" sz="1800"/>
              <a:t>Family  </a:t>
            </a:r>
            <a:r>
              <a:rPr lang="en-US" sz="1800" smtClean="0"/>
              <a:t>	Court</a:t>
            </a:r>
            <a:endParaRPr lang="en-US" sz="1800" dirty="0"/>
          </a:p>
          <a:p>
            <a:pPr marL="0" indent="0">
              <a:buNone/>
            </a:pPr>
            <a:r>
              <a:rPr lang="en-US" sz="1800" dirty="0"/>
              <a:t>8.       Client trauma</a:t>
            </a:r>
          </a:p>
          <a:p>
            <a:pPr marL="0" indent="0">
              <a:buNone/>
            </a:pPr>
            <a:endParaRPr lang="en-US" sz="1800" dirty="0"/>
          </a:p>
        </p:txBody>
      </p:sp>
    </p:spTree>
    <p:extLst>
      <p:ext uri="{BB962C8B-B14F-4D97-AF65-F5344CB8AC3E}">
        <p14:creationId xmlns:p14="http://schemas.microsoft.com/office/powerpoint/2010/main" val="130094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GETTING AN INTERPRETER IN AN EMERGENCY</a:t>
            </a:r>
            <a:endParaRPr lang="en-US" sz="3200" dirty="0"/>
          </a:p>
        </p:txBody>
      </p:sp>
      <p:sp>
        <p:nvSpPr>
          <p:cNvPr id="3" name="Content Placeholder 2"/>
          <p:cNvSpPr>
            <a:spLocks noGrp="1"/>
          </p:cNvSpPr>
          <p:nvPr>
            <p:ph idx="1"/>
          </p:nvPr>
        </p:nvSpPr>
        <p:spPr/>
        <p:txBody>
          <a:bodyPr/>
          <a:lstStyle/>
          <a:p>
            <a:pPr marL="57150" indent="0">
              <a:buNone/>
            </a:pPr>
            <a:r>
              <a:rPr lang="en-US" dirty="0"/>
              <a:t>What can advocates do about it?</a:t>
            </a:r>
          </a:p>
          <a:p>
            <a:pPr lvl="2"/>
            <a:r>
              <a:rPr lang="en-US" dirty="0"/>
              <a:t>Advocates have contact information for each court’s Court Liaison</a:t>
            </a:r>
          </a:p>
          <a:p>
            <a:pPr lvl="2"/>
            <a:r>
              <a:rPr lang="en-US" dirty="0"/>
              <a:t>Advocates can build relationships with Court Liaisons</a:t>
            </a:r>
          </a:p>
          <a:p>
            <a:pPr lvl="2"/>
            <a:r>
              <a:rPr lang="en-US" dirty="0"/>
              <a:t>Advocates’ building relationships with Court Liaisons can provide significant safety for survivors of domestic violence who need an interpreter in an emergency, e.g., for an initial 209A hearing.</a:t>
            </a:r>
          </a:p>
        </p:txBody>
      </p:sp>
    </p:spTree>
    <p:extLst>
      <p:ext uri="{BB962C8B-B14F-4D97-AF65-F5344CB8AC3E}">
        <p14:creationId xmlns:p14="http://schemas.microsoft.com/office/powerpoint/2010/main" val="2122132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 INTERPRETERS ABOUT DOMESTIC VIOLENCE</a:t>
            </a:r>
            <a:endParaRPr lang="en-US" sz="2800" dirty="0"/>
          </a:p>
        </p:txBody>
      </p:sp>
      <p:sp>
        <p:nvSpPr>
          <p:cNvPr id="3" name="Content Placeholder 2"/>
          <p:cNvSpPr>
            <a:spLocks noGrp="1"/>
          </p:cNvSpPr>
          <p:nvPr>
            <p:ph idx="1"/>
          </p:nvPr>
        </p:nvSpPr>
        <p:spPr/>
        <p:txBody>
          <a:bodyPr>
            <a:normAutofit/>
          </a:bodyPr>
          <a:lstStyle/>
          <a:p>
            <a:pPr marL="0" lvl="2" indent="0">
              <a:buNone/>
            </a:pPr>
            <a:r>
              <a:rPr lang="en-US" dirty="0"/>
              <a:t>Why is this important?</a:t>
            </a:r>
          </a:p>
          <a:p>
            <a:pPr marL="0" lvl="2" indent="0">
              <a:buNone/>
            </a:pPr>
            <a:r>
              <a:rPr lang="en-US" dirty="0"/>
              <a:t>Interpreters that understand domestic violence</a:t>
            </a:r>
          </a:p>
          <a:p>
            <a:pPr marL="800100" lvl="3" indent="-342900">
              <a:buFont typeface="Arial"/>
              <a:buChar char="•"/>
            </a:pPr>
            <a:r>
              <a:rPr lang="en-US" sz="2400" dirty="0"/>
              <a:t>p</a:t>
            </a:r>
            <a:r>
              <a:rPr lang="en-US" sz="2400" dirty="0" smtClean="0"/>
              <a:t>rovide </a:t>
            </a:r>
            <a:r>
              <a:rPr lang="en-US" sz="2400" dirty="0"/>
              <a:t>meaningful access to non English speakers to the system</a:t>
            </a:r>
          </a:p>
          <a:p>
            <a:pPr marL="800100" lvl="3" indent="-342900">
              <a:buFont typeface="Arial"/>
              <a:buChar char="•"/>
            </a:pPr>
            <a:r>
              <a:rPr lang="en-US" sz="2400" dirty="0"/>
              <a:t>e</a:t>
            </a:r>
            <a:r>
              <a:rPr lang="en-US" sz="2400" dirty="0" smtClean="0"/>
              <a:t>nhance </a:t>
            </a:r>
            <a:r>
              <a:rPr lang="en-US" sz="2400" dirty="0"/>
              <a:t>safety of survivors in the court </a:t>
            </a:r>
          </a:p>
          <a:p>
            <a:pPr marL="800100" lvl="3" indent="-342900">
              <a:buFont typeface="Arial"/>
              <a:buChar char="•"/>
            </a:pPr>
            <a:r>
              <a:rPr lang="en-US" sz="2400" dirty="0"/>
              <a:t>p</a:t>
            </a:r>
            <a:r>
              <a:rPr lang="en-US" sz="2400" dirty="0" smtClean="0"/>
              <a:t>rovide </a:t>
            </a:r>
            <a:r>
              <a:rPr lang="en-US" sz="2400" dirty="0"/>
              <a:t>critical links </a:t>
            </a:r>
            <a:r>
              <a:rPr lang="en-US" sz="2400" dirty="0" smtClean="0"/>
              <a:t>between survivors and their advocates who are </a:t>
            </a:r>
            <a:r>
              <a:rPr lang="en-US" sz="2400" smtClean="0"/>
              <a:t>not bilingual</a:t>
            </a:r>
            <a:endParaRPr lang="en-US" sz="2400" dirty="0" smtClean="0"/>
          </a:p>
          <a:p>
            <a:pPr marL="800100" lvl="3" indent="-342900">
              <a:buFont typeface="Arial"/>
              <a:buChar char="•"/>
            </a:pPr>
            <a:r>
              <a:rPr lang="en-US" sz="2400" dirty="0"/>
              <a:t>h</a:t>
            </a:r>
            <a:r>
              <a:rPr lang="en-US" sz="2400" dirty="0" smtClean="0"/>
              <a:t>elp survivors better understand what their restraining orders say</a:t>
            </a:r>
            <a:endParaRPr lang="en-US" sz="2400" dirty="0"/>
          </a:p>
          <a:p>
            <a:pPr marL="800100" lvl="3" indent="-342900">
              <a:buFont typeface="Arial"/>
              <a:buChar char="•"/>
            </a:pPr>
            <a:r>
              <a:rPr lang="en-US" sz="2400" dirty="0"/>
              <a:t>b</a:t>
            </a:r>
            <a:r>
              <a:rPr lang="en-US" sz="2400" dirty="0" smtClean="0"/>
              <a:t>etter </a:t>
            </a:r>
            <a:r>
              <a:rPr lang="en-US" sz="2400" dirty="0"/>
              <a:t>understand the role of the advocate</a:t>
            </a:r>
          </a:p>
          <a:p>
            <a:pPr marL="0" indent="0">
              <a:buNone/>
            </a:pPr>
            <a:endParaRPr lang="en-US" sz="2800" dirty="0"/>
          </a:p>
        </p:txBody>
      </p:sp>
    </p:spTree>
    <p:extLst>
      <p:ext uri="{BB962C8B-B14F-4D97-AF65-F5344CB8AC3E}">
        <p14:creationId xmlns:p14="http://schemas.microsoft.com/office/powerpoint/2010/main" val="2255313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 INTERPRETERS ABOUT DOMESTIC VIOLENCE</a:t>
            </a:r>
            <a:endParaRPr lang="en-US" sz="2800" dirty="0"/>
          </a:p>
        </p:txBody>
      </p:sp>
      <p:sp>
        <p:nvSpPr>
          <p:cNvPr id="3" name="Content Placeholder 2"/>
          <p:cNvSpPr>
            <a:spLocks noGrp="1"/>
          </p:cNvSpPr>
          <p:nvPr>
            <p:ph idx="1"/>
          </p:nvPr>
        </p:nvSpPr>
        <p:spPr/>
        <p:txBody>
          <a:bodyPr>
            <a:normAutofit/>
          </a:bodyPr>
          <a:lstStyle/>
          <a:p>
            <a:pPr marL="400050" lvl="1" indent="0">
              <a:buNone/>
            </a:pPr>
            <a:r>
              <a:rPr lang="en-US" sz="2800" dirty="0"/>
              <a:t>What is domestic violence training for interpreters? </a:t>
            </a:r>
            <a:endParaRPr lang="en-US" sz="2800" dirty="0" smtClean="0"/>
          </a:p>
          <a:p>
            <a:pPr lvl="1" indent="-342900">
              <a:buFont typeface="Arial"/>
              <a:buChar char="•"/>
            </a:pPr>
            <a:r>
              <a:rPr lang="en-US" sz="2400" dirty="0" smtClean="0"/>
              <a:t>Basics </a:t>
            </a:r>
            <a:r>
              <a:rPr lang="en-US" sz="2400" dirty="0"/>
              <a:t>(legal definition v. power and control)</a:t>
            </a:r>
          </a:p>
          <a:p>
            <a:pPr lvl="1" indent="-342900">
              <a:buFont typeface="Arial"/>
              <a:buChar char="•"/>
            </a:pPr>
            <a:r>
              <a:rPr lang="en-US" sz="2400" dirty="0"/>
              <a:t>Domestic Violence 101</a:t>
            </a:r>
          </a:p>
          <a:p>
            <a:pPr lvl="1" indent="-342900">
              <a:buFont typeface="Arial"/>
              <a:buChar char="•"/>
            </a:pPr>
            <a:r>
              <a:rPr lang="en-US" sz="2400" dirty="0"/>
              <a:t>Challenges when interpreting in Domestic/Sexual Violence Cases</a:t>
            </a:r>
          </a:p>
          <a:p>
            <a:pPr lvl="1" indent="-342900">
              <a:buFont typeface="Arial"/>
              <a:buChar char="•"/>
            </a:pPr>
            <a:r>
              <a:rPr lang="en-US" sz="2400" dirty="0"/>
              <a:t>The importance of words and their different meanings</a:t>
            </a:r>
          </a:p>
          <a:p>
            <a:pPr lvl="1" indent="-342900">
              <a:buFont typeface="Arial"/>
              <a:buChar char="•"/>
            </a:pPr>
            <a:r>
              <a:rPr lang="en-US" sz="2400" dirty="0"/>
              <a:t>Interpreters safety, creating boundaries, and self care </a:t>
            </a:r>
          </a:p>
          <a:p>
            <a:pPr marL="0" indent="0">
              <a:buNone/>
            </a:pPr>
            <a:endParaRPr lang="en-US" sz="2800" dirty="0"/>
          </a:p>
        </p:txBody>
      </p:sp>
    </p:spTree>
    <p:extLst>
      <p:ext uri="{BB962C8B-B14F-4D97-AF65-F5344CB8AC3E}">
        <p14:creationId xmlns:p14="http://schemas.microsoft.com/office/powerpoint/2010/main" val="786668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TRAINING INTERPRETERS ABOUT DOMESTIC VIOLENCE</a:t>
            </a:r>
            <a:endParaRPr lang="en-US" sz="2800" dirty="0"/>
          </a:p>
        </p:txBody>
      </p:sp>
      <p:sp>
        <p:nvSpPr>
          <p:cNvPr id="3" name="Content Placeholder 2"/>
          <p:cNvSpPr>
            <a:spLocks noGrp="1"/>
          </p:cNvSpPr>
          <p:nvPr>
            <p:ph idx="1"/>
          </p:nvPr>
        </p:nvSpPr>
        <p:spPr/>
        <p:txBody>
          <a:bodyPr>
            <a:normAutofit fontScale="92500"/>
          </a:bodyPr>
          <a:lstStyle/>
          <a:p>
            <a:pPr marL="0" indent="0">
              <a:buNone/>
            </a:pPr>
            <a:r>
              <a:rPr lang="en-US" sz="2800" dirty="0"/>
              <a:t>Who were the collaborators?</a:t>
            </a:r>
          </a:p>
          <a:p>
            <a:pPr lvl="1" indent="-342900">
              <a:buFont typeface="Arial"/>
              <a:buChar char="•"/>
            </a:pPr>
            <a:r>
              <a:rPr lang="en-US" sz="2400" dirty="0"/>
              <a:t>Multicultural Immigrant Coalition Against Violence (MICAV)</a:t>
            </a:r>
          </a:p>
          <a:p>
            <a:pPr lvl="1" indent="-342900">
              <a:buFont typeface="Arial"/>
              <a:buChar char="•"/>
            </a:pPr>
            <a:r>
              <a:rPr lang="en-US" sz="2400" dirty="0"/>
              <a:t>Office of Court Interpreters Services(OCIS)</a:t>
            </a:r>
            <a:endParaRPr lang="en-US" dirty="0"/>
          </a:p>
          <a:p>
            <a:pPr marL="0" indent="0">
              <a:buNone/>
            </a:pPr>
            <a:r>
              <a:rPr lang="en-US" sz="2800" dirty="0"/>
              <a:t>Who provided the training?</a:t>
            </a:r>
          </a:p>
          <a:p>
            <a:pPr lvl="1" indent="-342900">
              <a:buFont typeface="Arial"/>
              <a:buChar char="•"/>
            </a:pPr>
            <a:r>
              <a:rPr lang="en-US" sz="2400" dirty="0"/>
              <a:t>From MICAV: Mass. Office of Victim Assistance; Transition House; Mass. Association of Portuguese Speakers</a:t>
            </a:r>
          </a:p>
          <a:p>
            <a:pPr lvl="1" indent="-342900">
              <a:buFont typeface="Arial"/>
              <a:buChar char="•"/>
            </a:pPr>
            <a:r>
              <a:rPr lang="en-US" sz="2400" dirty="0"/>
              <a:t>From OCIS: Leonor Figueroa-</a:t>
            </a:r>
            <a:r>
              <a:rPr lang="en-US" sz="2400" dirty="0" err="1"/>
              <a:t>Feher</a:t>
            </a:r>
            <a:r>
              <a:rPr lang="en-US" sz="2400" dirty="0"/>
              <a:t>, Program Manager for Training</a:t>
            </a:r>
          </a:p>
          <a:p>
            <a:pPr marL="0" indent="0">
              <a:buNone/>
            </a:pPr>
            <a:r>
              <a:rPr lang="en-US" sz="2800" dirty="0"/>
              <a:t>Who received the training?</a:t>
            </a:r>
          </a:p>
          <a:p>
            <a:r>
              <a:rPr lang="en-US" sz="2800" dirty="0"/>
              <a:t>70 OCIS interpreters</a:t>
            </a:r>
          </a:p>
          <a:p>
            <a:pPr marL="0" indent="0">
              <a:buNone/>
            </a:pPr>
            <a:endParaRPr lang="en-US" sz="2800" dirty="0"/>
          </a:p>
        </p:txBody>
      </p:sp>
    </p:spTree>
    <p:extLst>
      <p:ext uri="{BB962C8B-B14F-4D97-AF65-F5344CB8AC3E}">
        <p14:creationId xmlns:p14="http://schemas.microsoft.com/office/powerpoint/2010/main" val="333583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ON THE PANEL?</a:t>
            </a:r>
            <a:br>
              <a:rPr lang="en-US" dirty="0"/>
            </a:br>
            <a:r>
              <a:rPr lang="en-US" dirty="0"/>
              <a:t>WHICH COLLABORATIONS?</a:t>
            </a:r>
          </a:p>
        </p:txBody>
      </p:sp>
      <p:sp>
        <p:nvSpPr>
          <p:cNvPr id="3" name="Content Placeholder 2"/>
          <p:cNvSpPr>
            <a:spLocks noGrp="1"/>
          </p:cNvSpPr>
          <p:nvPr>
            <p:ph idx="1"/>
          </p:nvPr>
        </p:nvSpPr>
        <p:spPr/>
        <p:txBody>
          <a:bodyPr/>
          <a:lstStyle/>
          <a:p>
            <a:pPr marL="0" indent="0">
              <a:buNone/>
            </a:pPr>
            <a:r>
              <a:rPr lang="en-US" dirty="0"/>
              <a:t>Katia Santiago-Taylor </a:t>
            </a:r>
            <a:r>
              <a:rPr lang="en-US" dirty="0" smtClean="0"/>
              <a:t>– Manager of Systems Advocacy, Boston Area Rape Crisis Center (BARCC), previously at the Massachusetts Office of Victim Assistance (MOVA) in several capacities.</a:t>
            </a:r>
          </a:p>
          <a:p>
            <a:pPr marL="0" indent="0">
              <a:buNone/>
            </a:pPr>
            <a:r>
              <a:rPr lang="en-US" dirty="0" smtClean="0"/>
              <a:t>- </a:t>
            </a:r>
            <a:r>
              <a:rPr lang="en-US" dirty="0"/>
              <a:t>Legal services, domestic violence advocates, Trial </a:t>
            </a:r>
            <a:r>
              <a:rPr lang="en-US" dirty="0" smtClean="0"/>
              <a:t>Court collaborations</a:t>
            </a:r>
            <a:endParaRPr lang="en-US" dirty="0"/>
          </a:p>
          <a:p>
            <a:endParaRPr lang="en-US" dirty="0"/>
          </a:p>
        </p:txBody>
      </p:sp>
    </p:spTree>
    <p:extLst>
      <p:ext uri="{BB962C8B-B14F-4D97-AF65-F5344CB8AC3E}">
        <p14:creationId xmlns:p14="http://schemas.microsoft.com/office/powerpoint/2010/main" val="3245482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TRAINING INTERPRETERS ABOUT DOMESTIC VIOLENCE</a:t>
            </a:r>
          </a:p>
        </p:txBody>
      </p:sp>
      <p:sp>
        <p:nvSpPr>
          <p:cNvPr id="3" name="Content Placeholder 2"/>
          <p:cNvSpPr>
            <a:spLocks noGrp="1"/>
          </p:cNvSpPr>
          <p:nvPr>
            <p:ph idx="1"/>
          </p:nvPr>
        </p:nvSpPr>
        <p:spPr/>
        <p:txBody>
          <a:bodyPr/>
          <a:lstStyle/>
          <a:p>
            <a:pPr marL="0" indent="0">
              <a:buNone/>
            </a:pPr>
            <a:r>
              <a:rPr lang="en-US" dirty="0" smtClean="0"/>
              <a:t>What can you do to train interpreters about domestic violence?</a:t>
            </a:r>
          </a:p>
          <a:p>
            <a:pPr marL="857250" lvl="1" indent="-457200">
              <a:buFont typeface="Arial"/>
              <a:buChar char="•"/>
            </a:pPr>
            <a:r>
              <a:rPr lang="en-US" dirty="0"/>
              <a:t>Collaborate with OCIS</a:t>
            </a:r>
          </a:p>
          <a:p>
            <a:pPr marL="857250" lvl="1" indent="-457200">
              <a:buFont typeface="Arial"/>
              <a:buChar char="•"/>
            </a:pPr>
            <a:r>
              <a:rPr lang="en-US" dirty="0"/>
              <a:t>Set clear boundaries </a:t>
            </a:r>
          </a:p>
          <a:p>
            <a:pPr marL="857250" lvl="1" indent="-457200">
              <a:buFont typeface="Arial"/>
              <a:buChar char="•"/>
            </a:pPr>
            <a:r>
              <a:rPr lang="en-US" dirty="0"/>
              <a:t>Understand each other’s roles</a:t>
            </a:r>
          </a:p>
          <a:p>
            <a:pPr marL="857250" lvl="1" indent="-457200">
              <a:buFont typeface="Arial"/>
              <a:buChar char="•"/>
            </a:pPr>
            <a:r>
              <a:rPr lang="en-US" dirty="0"/>
              <a:t>Self care</a:t>
            </a:r>
          </a:p>
          <a:p>
            <a:pPr marL="0" indent="0">
              <a:buNone/>
            </a:pPr>
            <a:endParaRPr lang="en-US" dirty="0"/>
          </a:p>
        </p:txBody>
      </p:sp>
      <p:sp>
        <p:nvSpPr>
          <p:cNvPr id="4" name="TextBox 3"/>
          <p:cNvSpPr txBox="1"/>
          <p:nvPr/>
        </p:nvSpPr>
        <p:spPr>
          <a:xfrm>
            <a:off x="4779391" y="27855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12731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Collaborations</a:t>
            </a:r>
            <a:endParaRPr lang="en-US" dirty="0"/>
          </a:p>
        </p:txBody>
      </p:sp>
      <p:sp>
        <p:nvSpPr>
          <p:cNvPr id="3" name="Content Placeholder 2"/>
          <p:cNvSpPr>
            <a:spLocks noGrp="1"/>
          </p:cNvSpPr>
          <p:nvPr>
            <p:ph idx="1"/>
          </p:nvPr>
        </p:nvSpPr>
        <p:spPr/>
        <p:txBody>
          <a:bodyPr>
            <a:normAutofit lnSpcReduction="10000"/>
          </a:bodyPr>
          <a:lstStyle/>
          <a:p>
            <a:r>
              <a:rPr lang="en-US" dirty="0"/>
              <a:t>AOC California Legal Aid Collaboration</a:t>
            </a:r>
          </a:p>
          <a:p>
            <a:r>
              <a:rPr lang="en-US" dirty="0"/>
              <a:t>Language Line Usage </a:t>
            </a:r>
          </a:p>
          <a:p>
            <a:pPr lvl="1"/>
            <a:r>
              <a:rPr lang="en-US" dirty="0"/>
              <a:t>DV and SA organizations collaborating (HI)</a:t>
            </a:r>
          </a:p>
          <a:p>
            <a:pPr lvl="1"/>
            <a:r>
              <a:rPr lang="en-US" dirty="0"/>
              <a:t>Group Rate ( National DV hotline)</a:t>
            </a:r>
          </a:p>
          <a:p>
            <a:r>
              <a:rPr lang="en-US" dirty="0"/>
              <a:t>Law Enforcement</a:t>
            </a:r>
          </a:p>
          <a:p>
            <a:pPr lvl="1"/>
            <a:r>
              <a:rPr lang="en-US" dirty="0"/>
              <a:t>Language Access Planning (NM)</a:t>
            </a:r>
          </a:p>
          <a:p>
            <a:pPr lvl="2"/>
            <a:r>
              <a:rPr lang="en-US" dirty="0"/>
              <a:t>Meaningful Access</a:t>
            </a:r>
          </a:p>
          <a:p>
            <a:pPr lvl="2"/>
            <a:r>
              <a:rPr lang="en-US" dirty="0"/>
              <a:t>Academy Curriculum</a:t>
            </a:r>
          </a:p>
          <a:p>
            <a:pPr lvl="2"/>
            <a:r>
              <a:rPr lang="en-US" dirty="0"/>
              <a:t>Addressing LEP DV issues for first responders </a:t>
            </a:r>
          </a:p>
          <a:p>
            <a:endParaRPr lang="en-US" dirty="0"/>
          </a:p>
        </p:txBody>
      </p:sp>
    </p:spTree>
    <p:extLst>
      <p:ext uri="{BB962C8B-B14F-4D97-AF65-F5344CB8AC3E}">
        <p14:creationId xmlns:p14="http://schemas.microsoft.com/office/powerpoint/2010/main" val="4217216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DV Courthouse</a:t>
            </a:r>
            <a:endParaRPr lang="en-US" dirty="0"/>
          </a:p>
        </p:txBody>
      </p:sp>
      <p:sp>
        <p:nvSpPr>
          <p:cNvPr id="3" name="Content Placeholder 2"/>
          <p:cNvSpPr>
            <a:spLocks noGrp="1"/>
          </p:cNvSpPr>
          <p:nvPr>
            <p:ph idx="1"/>
          </p:nvPr>
        </p:nvSpPr>
        <p:spPr/>
        <p:txBody>
          <a:bodyPr/>
          <a:lstStyle/>
          <a:p>
            <a:r>
              <a:rPr lang="en-US" dirty="0"/>
              <a:t>King County Courthouse </a:t>
            </a:r>
          </a:p>
          <a:p>
            <a:pPr lvl="1"/>
            <a:r>
              <a:rPr lang="en-US" dirty="0"/>
              <a:t>DV Court </a:t>
            </a:r>
          </a:p>
          <a:p>
            <a:pPr lvl="1"/>
            <a:r>
              <a:rPr lang="en-US" dirty="0"/>
              <a:t>Judges Taskforce </a:t>
            </a:r>
          </a:p>
          <a:p>
            <a:pPr lvl="1"/>
            <a:r>
              <a:rPr lang="en-US" dirty="0"/>
              <a:t>Coordinators working across courts </a:t>
            </a:r>
          </a:p>
          <a:p>
            <a:pPr lvl="1"/>
            <a:r>
              <a:rPr lang="en-US" dirty="0"/>
              <a:t>Victim Centered Collaboration</a:t>
            </a:r>
          </a:p>
          <a:p>
            <a:pPr lvl="2"/>
            <a:r>
              <a:rPr lang="en-US" dirty="0"/>
              <a:t>Local Service Providers</a:t>
            </a:r>
          </a:p>
          <a:p>
            <a:pPr lvl="2"/>
            <a:r>
              <a:rPr lang="en-US" dirty="0"/>
              <a:t>Offender Accountability</a:t>
            </a:r>
          </a:p>
        </p:txBody>
      </p:sp>
    </p:spTree>
    <p:extLst>
      <p:ext uri="{BB962C8B-B14F-4D97-AF65-F5344CB8AC3E}">
        <p14:creationId xmlns:p14="http://schemas.microsoft.com/office/powerpoint/2010/main" val="3723108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dirty="0"/>
              <a:t>State DV Coalitions / National Orgs.</a:t>
            </a:r>
          </a:p>
          <a:p>
            <a:r>
              <a:rPr lang="en-US" dirty="0"/>
              <a:t>CCI Court Open House – Building collaborative efforts with advocates, judges, and court administrators</a:t>
            </a:r>
          </a:p>
          <a:p>
            <a:r>
              <a:rPr lang="en-US" dirty="0"/>
              <a:t>Technical Assistance Providers (OVW, HHS</a:t>
            </a:r>
            <a:r>
              <a:rPr lang="en-US" dirty="0" smtClean="0"/>
              <a:t>)</a:t>
            </a:r>
          </a:p>
          <a:p>
            <a:pPr lvl="1"/>
            <a:r>
              <a:rPr lang="en-US" dirty="0" smtClean="0"/>
              <a:t> TA providers at OVW are able to assist OVW grantees and potential OVW grantees.</a:t>
            </a:r>
          </a:p>
          <a:p>
            <a:pPr lvl="1"/>
            <a:r>
              <a:rPr lang="en-US" dirty="0" smtClean="0"/>
              <a:t>Staff at APIIDV can refer questions out if they relate to the Domestic Violence Preventive Services Act</a:t>
            </a:r>
            <a:endParaRPr lang="en-US" dirty="0"/>
          </a:p>
        </p:txBody>
      </p:sp>
    </p:spTree>
    <p:extLst>
      <p:ext uri="{BB962C8B-B14F-4D97-AF65-F5344CB8AC3E}">
        <p14:creationId xmlns:p14="http://schemas.microsoft.com/office/powerpoint/2010/main" val="28606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ON THE PANEL?</a:t>
            </a:r>
            <a:br>
              <a:rPr lang="en-US" dirty="0"/>
            </a:br>
            <a:r>
              <a:rPr lang="en-US" dirty="0"/>
              <a:t>WHICH COLLABORATIONS?</a:t>
            </a:r>
          </a:p>
        </p:txBody>
      </p:sp>
      <p:sp>
        <p:nvSpPr>
          <p:cNvPr id="3" name="Content Placeholder 2"/>
          <p:cNvSpPr>
            <a:spLocks noGrp="1"/>
          </p:cNvSpPr>
          <p:nvPr>
            <p:ph idx="1"/>
          </p:nvPr>
        </p:nvSpPr>
        <p:spPr/>
        <p:txBody>
          <a:bodyPr/>
          <a:lstStyle/>
          <a:p>
            <a:pPr marL="0" indent="0">
              <a:buNone/>
            </a:pPr>
            <a:r>
              <a:rPr lang="en-US" dirty="0" smtClean="0"/>
              <a:t>Wendy Lau – Project Coordinator of the Interpretation Technical Assistance and Resource Center (ITARC) at the Asian Pacific Islander Institute on Domestic Violence</a:t>
            </a:r>
            <a:endParaRPr lang="en-US" dirty="0"/>
          </a:p>
        </p:txBody>
      </p:sp>
    </p:spTree>
    <p:extLst>
      <p:ext uri="{BB962C8B-B14F-4D97-AF65-F5344CB8AC3E}">
        <p14:creationId xmlns:p14="http://schemas.microsoft.com/office/powerpoint/2010/main" val="1567749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WHO’S ON THE PANEL?</a:t>
            </a:r>
            <a:br>
              <a:rPr lang="en-US" sz="3200" dirty="0" smtClean="0"/>
            </a:br>
            <a:r>
              <a:rPr lang="en-US" sz="3200" dirty="0" smtClean="0"/>
              <a:t>WHICH COLLABORATIONS?</a:t>
            </a:r>
            <a:endParaRPr lang="en-US" sz="3200" dirty="0"/>
          </a:p>
        </p:txBody>
      </p:sp>
      <p:sp>
        <p:nvSpPr>
          <p:cNvPr id="3" name="Content Placeholder 2"/>
          <p:cNvSpPr>
            <a:spLocks noGrp="1"/>
          </p:cNvSpPr>
          <p:nvPr>
            <p:ph idx="1"/>
          </p:nvPr>
        </p:nvSpPr>
        <p:spPr>
          <a:xfrm>
            <a:off x="481463" y="1600200"/>
            <a:ext cx="8229600" cy="4525963"/>
          </a:xfrm>
        </p:spPr>
        <p:txBody>
          <a:bodyPr>
            <a:normAutofit/>
          </a:bodyPr>
          <a:lstStyle/>
          <a:p>
            <a:pPr marL="0" indent="0">
              <a:buNone/>
            </a:pPr>
            <a:r>
              <a:rPr lang="en-US" dirty="0" smtClean="0"/>
              <a:t>Jeff Wolf (moderator) – consulting attorney at Community Legal Services &amp; Counseling Center(CLSACC); senior editor of family law and domestic violence webpages at </a:t>
            </a:r>
            <a:r>
              <a:rPr lang="en-US" dirty="0" err="1" smtClean="0"/>
              <a:t>Masslegalhelp.org</a:t>
            </a:r>
            <a:endParaRPr lang="en-US" dirty="0" smtClean="0"/>
          </a:p>
          <a:p>
            <a:pPr lvl="1"/>
            <a:r>
              <a:rPr lang="en-US" dirty="0" smtClean="0"/>
              <a:t>Legal services, domestic violence advocates, Trial Court collaborations</a:t>
            </a:r>
          </a:p>
          <a:p>
            <a:pPr lvl="1"/>
            <a:r>
              <a:rPr lang="en-US" dirty="0" smtClean="0"/>
              <a:t>Court Forms Task Force</a:t>
            </a:r>
          </a:p>
        </p:txBody>
      </p:sp>
    </p:spTree>
    <p:extLst>
      <p:ext uri="{BB962C8B-B14F-4D97-AF65-F5344CB8AC3E}">
        <p14:creationId xmlns:p14="http://schemas.microsoft.com/office/powerpoint/2010/main" val="84888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WORKSHOP</a:t>
            </a:r>
            <a:r>
              <a:rPr lang="en-US" sz="3200" dirty="0"/>
              <a:t> </a:t>
            </a:r>
            <a:r>
              <a:rPr lang="en-US" sz="3200" dirty="0" smtClean="0"/>
              <a:t>FOCUS</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Presenters will highlight national </a:t>
            </a:r>
            <a:r>
              <a:rPr lang="en-US" dirty="0" smtClean="0"/>
              <a:t>and </a:t>
            </a:r>
            <a:r>
              <a:rPr lang="en-US" dirty="0"/>
              <a:t>local collaborative efforts to increase </a:t>
            </a:r>
            <a:r>
              <a:rPr lang="en-US" dirty="0" smtClean="0"/>
              <a:t>language access </a:t>
            </a:r>
            <a:r>
              <a:rPr lang="en-US" dirty="0"/>
              <a:t>to </a:t>
            </a:r>
            <a:r>
              <a:rPr lang="en-US" dirty="0" smtClean="0"/>
              <a:t>the courts </a:t>
            </a:r>
            <a:r>
              <a:rPr lang="en-US" dirty="0"/>
              <a:t>in family law and abuse prevention order </a:t>
            </a:r>
            <a:r>
              <a:rPr lang="en-US" dirty="0" smtClean="0"/>
              <a:t>cases for </a:t>
            </a:r>
          </a:p>
          <a:p>
            <a:r>
              <a:rPr lang="en-US" dirty="0" smtClean="0"/>
              <a:t>people </a:t>
            </a:r>
            <a:r>
              <a:rPr lang="en-US" dirty="0"/>
              <a:t>with low literacy, </a:t>
            </a:r>
            <a:endParaRPr lang="en-US" dirty="0" smtClean="0"/>
          </a:p>
          <a:p>
            <a:r>
              <a:rPr lang="en-US" dirty="0"/>
              <a:t>p</a:t>
            </a:r>
            <a:r>
              <a:rPr lang="en-US" dirty="0" smtClean="0"/>
              <a:t>eople with low incomes,</a:t>
            </a:r>
          </a:p>
          <a:p>
            <a:r>
              <a:rPr lang="en-US" dirty="0" smtClean="0"/>
              <a:t>unrepresented </a:t>
            </a:r>
            <a:r>
              <a:rPr lang="en-US" dirty="0"/>
              <a:t>litigants, </a:t>
            </a:r>
            <a:endParaRPr lang="en-US" dirty="0" smtClean="0"/>
          </a:p>
          <a:p>
            <a:r>
              <a:rPr lang="en-US" dirty="0" smtClean="0"/>
              <a:t>survivors </a:t>
            </a:r>
            <a:r>
              <a:rPr lang="en-US" dirty="0"/>
              <a:t>of domestic violence, and </a:t>
            </a:r>
            <a:endParaRPr lang="en-US" dirty="0" smtClean="0"/>
          </a:p>
          <a:p>
            <a:r>
              <a:rPr lang="en-US" dirty="0" smtClean="0"/>
              <a:t>members </a:t>
            </a:r>
            <a:r>
              <a:rPr lang="en-US" dirty="0"/>
              <a:t>of diverse linguistic and cultural communities </a:t>
            </a:r>
            <a:r>
              <a:rPr lang="en-US" dirty="0" smtClean="0"/>
              <a:t> </a:t>
            </a:r>
          </a:p>
          <a:p>
            <a:pPr marL="0" indent="0">
              <a:buNone/>
            </a:pPr>
            <a:endParaRPr lang="en-US" dirty="0"/>
          </a:p>
        </p:txBody>
      </p:sp>
    </p:spTree>
    <p:extLst>
      <p:ext uri="{BB962C8B-B14F-4D97-AF65-F5344CB8AC3E}">
        <p14:creationId xmlns:p14="http://schemas.microsoft.com/office/powerpoint/2010/main" val="216979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WORKSHOP GOALS</a:t>
            </a:r>
            <a:endParaRPr lang="en-US" sz="32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To share experiences of some collaborative successes, challenges, and works in progress</a:t>
            </a:r>
          </a:p>
          <a:p>
            <a:pPr marL="514350" indent="-514350">
              <a:buFont typeface="+mj-lt"/>
              <a:buAutoNum type="arabicPeriod"/>
            </a:pPr>
            <a:r>
              <a:rPr lang="en-US" dirty="0" smtClean="0"/>
              <a:t>To identify resources for increasing language access in the courts</a:t>
            </a:r>
          </a:p>
          <a:p>
            <a:pPr marL="514350" indent="-514350">
              <a:buFont typeface="+mj-lt"/>
              <a:buAutoNum type="arabicPeriod"/>
            </a:pPr>
            <a:r>
              <a:rPr lang="en-US" dirty="0" smtClean="0"/>
              <a:t>To inspire the development and implementation of collaborative language access initiatives in your own regions and communities </a:t>
            </a:r>
            <a:endParaRPr lang="en-US" dirty="0"/>
          </a:p>
        </p:txBody>
      </p:sp>
    </p:spTree>
    <p:extLst>
      <p:ext uri="{BB962C8B-B14F-4D97-AF65-F5344CB8AC3E}">
        <p14:creationId xmlns:p14="http://schemas.microsoft.com/office/powerpoint/2010/main" val="117188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1250</TotalTime>
  <Words>2046</Words>
  <Application>Microsoft Office PowerPoint</Application>
  <PresentationFormat>On-screen Show (4:3)</PresentationFormat>
  <Paragraphs>287</Paragraphs>
  <Slides>53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Bitmap Image</vt:lpstr>
      <vt:lpstr>COLLABORATIVE EFFORTS CAN INCREASE LANGUAGE ACCESS IN FAMILY LAW AND ABUSE PREVENTION ORDER CASES</vt:lpstr>
      <vt:lpstr>WHO’S ON THE PANEL? WHICH COLLABORATIONS?</vt:lpstr>
      <vt:lpstr>WHO’S ON THE PANEL? WHICH COLLABORATIONS?</vt:lpstr>
      <vt:lpstr>WHO’S ON THE PANEL? WHICH COLLABORATIONS?</vt:lpstr>
      <vt:lpstr>WHO’S ON THE PANEL? WHICH COLLABORATIONS?</vt:lpstr>
      <vt:lpstr>WHO’S ON THE PANEL? WHICH COLLABORATIONS?</vt:lpstr>
      <vt:lpstr>WHO’S ON THE PANEL? WHICH COLLABORATIONS?</vt:lpstr>
      <vt:lpstr>WORKSHOP FOCUS</vt:lpstr>
      <vt:lpstr>WORKSHOP GOALS</vt:lpstr>
      <vt:lpstr>OVERVIEW CRITERIA FOR COLLABORATIVE EFFORTS</vt:lpstr>
      <vt:lpstr>OVERVIEW FORMS OF COLLABORATION</vt:lpstr>
      <vt:lpstr>Collaborations</vt:lpstr>
      <vt:lpstr>The legal services and domestic violence advocates collaboration</vt:lpstr>
      <vt:lpstr>The legal services, domestic violence advocates, and Administrative Office of the Trial Court (AOTC) collaboration </vt:lpstr>
      <vt:lpstr>WHERE ARE THE LANGUAGE ACCESS BARRIERS? An interactive conversation</vt:lpstr>
      <vt:lpstr>HOW DO TRANSLATED COURT FORMS HELP?</vt:lpstr>
      <vt:lpstr>THE MULTILINGUAL FINANCIAL STATEMENT</vt:lpstr>
      <vt:lpstr>DIY online Financial Statement</vt:lpstr>
      <vt:lpstr>Page 1 Portuguese Financial Statement</vt:lpstr>
      <vt:lpstr>Page 2 Spanish Financial Statement</vt:lpstr>
      <vt:lpstr>THE MULTILINGUAL 209A FORMS</vt:lpstr>
      <vt:lpstr>THE MULTILINGUAL 209A FORMS – WHAT EFFORTS HAVE BEEN MADE?</vt:lpstr>
      <vt:lpstr>PowerPoint Presentation</vt:lpstr>
      <vt:lpstr>California uses 5 pages for our 3</vt:lpstr>
      <vt:lpstr>California chose to use only destination  language on translated forms – no English at all</vt:lpstr>
      <vt:lpstr>MA 209A Protective Order (2012) Page 1 with Affidavit </vt:lpstr>
      <vt:lpstr>MA 209A Protective Order (2012) Page 2 </vt:lpstr>
      <vt:lpstr>Collaboration with Courts, legal aid and DV advocates </vt:lpstr>
      <vt:lpstr>Challenges translation poses</vt:lpstr>
      <vt:lpstr>Answer results in better original</vt:lpstr>
      <vt:lpstr>Only an experienced Spanish speaking DV advocate could give us the best way to say this</vt:lpstr>
      <vt:lpstr>PowerPoint Presentation</vt:lpstr>
      <vt:lpstr>In the end, the English interview was improved by virtue of being translated</vt:lpstr>
      <vt:lpstr>3 missed opportunities from collaboration breakdown</vt:lpstr>
      <vt:lpstr>Access to Justice Commission Working Group on  Web &amp; Tech =&gt; collaboration with law librarians</vt:lpstr>
      <vt:lpstr>COURTHOUSE NAVIGATION</vt:lpstr>
      <vt:lpstr>PowerPoint Presentation</vt:lpstr>
      <vt:lpstr>Norfolk Probate and Family Court On or about March 5, 2014</vt:lpstr>
      <vt:lpstr>COURTHOUSE NAVIGATION</vt:lpstr>
      <vt:lpstr>PowerPoint Presentation</vt:lpstr>
      <vt:lpstr>PowerPoint Presentation</vt:lpstr>
      <vt:lpstr>Prototype 209A Navigation</vt:lpstr>
      <vt:lpstr>SUFFOLK REGISTRY OF PROBATE PROPOSED ENGLISH LANGUAGE VERSION</vt:lpstr>
      <vt:lpstr>COURTHOUSE NAVIGATION</vt:lpstr>
      <vt:lpstr>GETTING AN INTERPRETER IN AN EMERGENCY</vt:lpstr>
      <vt:lpstr>GETTING AN INTERPRETER IN AN EMERGENCY</vt:lpstr>
      <vt:lpstr>TRAINING INTERPRETERS ABOUT DOMESTIC VIOLENCE</vt:lpstr>
      <vt:lpstr>TRAINING INTERPRETERS ABOUT DOMESTIC VIOLENCE</vt:lpstr>
      <vt:lpstr>TRAINING INTERPRETERS ABOUT DOMESTIC VIOLENCE</vt:lpstr>
      <vt:lpstr>TRAINING INTERPRETERS ABOUT DOMESTIC VIOLENCE</vt:lpstr>
      <vt:lpstr>Community Collaborations</vt:lpstr>
      <vt:lpstr>Model DV Courthouse</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EFFORTS TO INCREASE LANGUAGE ACCESS IN FAMILY LAW AND ABUSE PREVENTION ORDER CASES</dc:title>
  <dc:creator>Jeff Wolf</dc:creator>
  <cp:lastModifiedBy>Panel</cp:lastModifiedBy>
  <cp:revision>114</cp:revision>
  <cp:lastPrinted>2014-04-01T17:07:08Z</cp:lastPrinted>
  <dcterms:created xsi:type="dcterms:W3CDTF">2014-02-26T15:37:22Z</dcterms:created>
  <dcterms:modified xsi:type="dcterms:W3CDTF">2014-04-03T18:52:02Z</dcterms:modified>
</cp:coreProperties>
</file>