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3" r:id="rId11"/>
    <p:sldId id="262" r:id="rId12"/>
    <p:sldId id="264" r:id="rId13"/>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jvF5s3vp3ptxB9ZPQscZl/sEat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28" autoAdjust="0"/>
  </p:normalViewPr>
  <p:slideViewPr>
    <p:cSldViewPr snapToGrid="0">
      <p:cViewPr varScale="1">
        <p:scale>
          <a:sx n="43" d="100"/>
          <a:sy n="43" d="100"/>
        </p:scale>
        <p:origin x="615" y="39"/>
      </p:cViewPr>
      <p:guideLst/>
    </p:cSldViewPr>
  </p:slideViewPr>
  <p:notesTextViewPr>
    <p:cViewPr>
      <p:scale>
        <a:sx n="1" d="1"/>
        <a:sy n="1" d="1"/>
      </p:scale>
      <p:origin x="0" y="-164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customschemas.google.com/relationships/presentationmetadata" Target="metadata"/><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8" tIns="46641" rIns="93308" bIns="46641"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8" tIns="46641" rIns="93308" bIns="46641"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8" tIns="46641" rIns="93308" bIns="46641"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dn.ymaws.com/massnahro.org/resource/resmgr/legislative_day/2021/ma_public_housing_facts.pdf"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mass.gov/doc/analysis-of-impediments-to-fair-housing-choice-2019/download" TargetMode="External"/><Relationship Id="rId4" Type="http://schemas.openxmlformats.org/officeDocument/2006/relationships/hyperlink" Target="https://www.hud.gov/program_offices/public_indian_housing/programs/ph/PH_Dashboar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a:t>AD - introduces Mary Lu and Chhaya</a:t>
            </a:r>
            <a:br>
              <a:rPr lang="en-US"/>
            </a:br>
            <a:endParaRPr/>
          </a:p>
          <a:p>
            <a:pPr marL="0" indent="0"/>
            <a:r>
              <a:rPr lang="en-US"/>
              <a:t/>
            </a:r>
            <a:br>
              <a:rPr lang="en-US"/>
            </a:br>
            <a:endParaRPr/>
          </a:p>
        </p:txBody>
      </p:sp>
      <p:sp>
        <p:nvSpPr>
          <p:cNvPr id="104" name="Google Shape;104;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smtClean="0"/>
              <a:t>[intro comment –</a:t>
            </a:r>
            <a:r>
              <a:rPr lang="en-US" baseline="0" dirty="0" smtClean="0"/>
              <a:t> </a:t>
            </a:r>
            <a:r>
              <a:rPr lang="en-US" dirty="0" smtClean="0"/>
              <a:t>other</a:t>
            </a:r>
            <a:r>
              <a:rPr lang="en-US" baseline="0" dirty="0" smtClean="0"/>
              <a:t> advocates doing </a:t>
            </a:r>
            <a:r>
              <a:rPr lang="en-US" dirty="0" smtClean="0"/>
              <a:t>great work in</a:t>
            </a:r>
            <a:r>
              <a:rPr lang="en-US" baseline="0" dirty="0" smtClean="0"/>
              <a:t> areas like eviction defense, shelter placement, helping people keep mobile vouchers to be used in private housing, etc. Today going to look at how public housing preservation fits into larger picture of the overall housing crisis in MA]</a:t>
            </a:r>
          </a:p>
          <a:p>
            <a:pPr marL="0" indent="0"/>
            <a:endParaRPr lang="en-US" baseline="0" dirty="0" smtClean="0"/>
          </a:p>
          <a:p>
            <a:pPr marL="0" indent="0"/>
            <a:r>
              <a:rPr lang="en-US" dirty="0" smtClean="0"/>
              <a:t>When we talk about PH, we're talking about deeply affordable housing, owned &amp; operated by </a:t>
            </a:r>
            <a:r>
              <a:rPr lang="en-US" dirty="0" err="1" smtClean="0"/>
              <a:t>govt</a:t>
            </a:r>
            <a:r>
              <a:rPr lang="en-US" dirty="0" smtClean="0"/>
              <a:t>, funded with public dollars. </a:t>
            </a:r>
            <a:endParaRPr lang="en-US" baseline="0" dirty="0" smtClean="0"/>
          </a:p>
          <a:p>
            <a:pPr marL="0" indent="0"/>
            <a:r>
              <a:rPr lang="en-US" baseline="0" dirty="0" smtClean="0"/>
              <a:t>(different than many other types of affordable housing subsidies)</a:t>
            </a:r>
          </a:p>
          <a:p>
            <a:pPr marL="0" indent="0"/>
            <a:endParaRPr lang="en-US" dirty="0" smtClean="0"/>
          </a:p>
          <a:p>
            <a:pPr marL="0" indent="0"/>
            <a:r>
              <a:rPr lang="en-US" dirty="0" smtClean="0"/>
              <a:t>Many people hear PH &amp; think of really dense multi-story buildings in urban areas</a:t>
            </a:r>
          </a:p>
          <a:p>
            <a:pPr marL="0" indent="0"/>
            <a:r>
              <a:rPr lang="en-US" dirty="0" smtClean="0"/>
              <a:t>There's public perception that these are all big brick blocks, crowded, substandard </a:t>
            </a:r>
            <a:r>
              <a:rPr lang="en-US" dirty="0" err="1" smtClean="0"/>
              <a:t>apts</a:t>
            </a:r>
            <a:r>
              <a:rPr lang="en-US" dirty="0" smtClean="0"/>
              <a:t> in crime ridden neighborhoods</a:t>
            </a:r>
          </a:p>
          <a:p>
            <a:pPr marL="0" indent="0"/>
            <a:r>
              <a:rPr lang="en-US" dirty="0" smtClean="0"/>
              <a:t>BUT -- PH comes in all shapes &amp; sizes - Townhouses, even single family homes</a:t>
            </a:r>
          </a:p>
          <a:p>
            <a:pPr marL="0" indent="0"/>
            <a:r>
              <a:rPr lang="en-US" dirty="0" smtClean="0"/>
              <a:t>w/</a:t>
            </a:r>
            <a:r>
              <a:rPr lang="en-US" baseline="0" dirty="0" smtClean="0"/>
              <a:t> l</a:t>
            </a:r>
            <a:r>
              <a:rPr lang="en-US" dirty="0" smtClean="0"/>
              <a:t>arger portion than</a:t>
            </a:r>
            <a:r>
              <a:rPr lang="en-US" baseline="0" dirty="0" smtClean="0"/>
              <a:t> you might think in non-urban areas</a:t>
            </a:r>
            <a:r>
              <a:rPr lang="en-US" dirty="0" smtClean="0"/>
              <a:t> </a:t>
            </a:r>
          </a:p>
          <a:p>
            <a:pPr marL="0" indent="0"/>
            <a:endParaRPr lang="en-US" dirty="0" smtClean="0"/>
          </a:p>
          <a:p>
            <a:pPr marL="0" indent="0"/>
            <a:r>
              <a:rPr lang="en-US" dirty="0" smtClean="0"/>
              <a:t>In MA, LHAs oversee portfolios of PH units that range in size from 10 units to 20,000+ units</a:t>
            </a:r>
          </a:p>
          <a:p>
            <a:pPr marL="0" indent="0">
              <a:buSzPts val="1100"/>
            </a:pPr>
            <a:endParaRPr lang="en-US" dirty="0" smtClean="0"/>
          </a:p>
          <a:p>
            <a:pPr marL="0" indent="0">
              <a:buSzPts val="1100"/>
            </a:pPr>
            <a:r>
              <a:rPr lang="en-US" dirty="0" smtClean="0"/>
              <a:t>Massachusetts is unique </a:t>
            </a:r>
            <a:r>
              <a:rPr lang="en-US" dirty="0" err="1" smtClean="0"/>
              <a:t>bc</a:t>
            </a:r>
            <a:endParaRPr lang="en-US" dirty="0" smtClean="0"/>
          </a:p>
          <a:p>
            <a:pPr marL="0" indent="0">
              <a:buSzPts val="1100"/>
            </a:pPr>
            <a:r>
              <a:rPr lang="en-US" dirty="0" smtClean="0"/>
              <a:t>We</a:t>
            </a:r>
            <a:r>
              <a:rPr lang="en-US" baseline="0" dirty="0" smtClean="0"/>
              <a:t> have</a:t>
            </a:r>
            <a:r>
              <a:rPr lang="en-US" dirty="0" smtClean="0"/>
              <a:t> </a:t>
            </a:r>
            <a:r>
              <a:rPr lang="en-US" dirty="0"/>
              <a:t>the most </a:t>
            </a:r>
            <a:r>
              <a:rPr lang="en-US" dirty="0" smtClean="0"/>
              <a:t>public </a:t>
            </a:r>
            <a:r>
              <a:rPr lang="en-US" dirty="0"/>
              <a:t>housing units per capita of any state </a:t>
            </a:r>
            <a:r>
              <a:rPr lang="en-US" dirty="0" smtClean="0"/>
              <a:t>(looking at combined – state &amp; fed) = over 73K</a:t>
            </a:r>
          </a:p>
          <a:p>
            <a:pPr marL="0" indent="0">
              <a:buSzPts val="1100"/>
            </a:pPr>
            <a:r>
              <a:rPr lang="en-US" dirty="0" smtClean="0"/>
              <a:t>About</a:t>
            </a:r>
            <a:r>
              <a:rPr lang="en-US" baseline="0" dirty="0" smtClean="0"/>
              <a:t> 43K of those are part of the state-level program</a:t>
            </a:r>
          </a:p>
          <a:p>
            <a:pPr marL="0" indent="0">
              <a:buSzPts val="1100"/>
            </a:pPr>
            <a:endParaRPr dirty="0"/>
          </a:p>
          <a:p>
            <a:pPr marL="0" indent="0">
              <a:buClr>
                <a:schemeClr val="dk1"/>
              </a:buClr>
              <a:buSzPts val="1100"/>
            </a:pPr>
            <a:r>
              <a:rPr lang="en-US" dirty="0"/>
              <a:t>Massachusetts is 1 of </a:t>
            </a:r>
            <a:r>
              <a:rPr lang="en-US" dirty="0" smtClean="0"/>
              <a:t>only 4 </a:t>
            </a:r>
            <a:r>
              <a:rPr lang="en-US" dirty="0"/>
              <a:t>states with a state public housing </a:t>
            </a:r>
            <a:r>
              <a:rPr lang="en-US" dirty="0" smtClean="0"/>
              <a:t>program (</a:t>
            </a:r>
            <a:r>
              <a:rPr lang="en-US" i="1" dirty="0" smtClean="0"/>
              <a:t>others: </a:t>
            </a:r>
            <a:r>
              <a:rPr lang="en-US" b="0" i="1" dirty="0" smtClean="0"/>
              <a:t>NY</a:t>
            </a:r>
            <a:r>
              <a:rPr lang="en-US" b="0" i="1" dirty="0"/>
              <a:t>, Hawaii, </a:t>
            </a:r>
            <a:r>
              <a:rPr lang="en-US" b="0" i="1" dirty="0" smtClean="0"/>
              <a:t>CT</a:t>
            </a:r>
            <a:r>
              <a:rPr lang="en-US" b="0" dirty="0" smtClean="0"/>
              <a:t>)</a:t>
            </a:r>
          </a:p>
          <a:p>
            <a:pPr marL="0" indent="0">
              <a:buClr>
                <a:schemeClr val="dk1"/>
              </a:buClr>
              <a:buSzPts val="1100"/>
            </a:pPr>
            <a:r>
              <a:rPr lang="en-US" b="0" dirty="0" smtClean="0"/>
              <a:t>Of</a:t>
            </a:r>
            <a:r>
              <a:rPr lang="en-US" b="0" baseline="0" dirty="0" smtClean="0"/>
              <a:t> course – we (along w/those states) also have some of the highest housing costs in the US</a:t>
            </a:r>
          </a:p>
          <a:p>
            <a:pPr marL="0" indent="0">
              <a:buClr>
                <a:schemeClr val="dk1"/>
              </a:buClr>
              <a:buSzPts val="1100"/>
            </a:pPr>
            <a:endParaRPr lang="en-US" b="0" dirty="0" smtClean="0"/>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Statewide we have somewhere around 3 million housing units total in MA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smtClean="0"/>
              <a:t>so why is it so important to focus on this relatively</a:t>
            </a:r>
            <a:r>
              <a:rPr lang="en-US" baseline="0" dirty="0" smtClean="0"/>
              <a:t> small slice of the pie? </a:t>
            </a:r>
            <a:r>
              <a:rPr lang="en-US" dirty="0" smtClean="0"/>
              <a:t>Let’s look more</a:t>
            </a:r>
            <a:r>
              <a:rPr lang="en-US" baseline="0" dirty="0" smtClean="0"/>
              <a:t> closely at those 73K PH units </a:t>
            </a:r>
            <a:endParaRPr lang="en-US" dirty="0" smtClean="0"/>
          </a:p>
          <a:p>
            <a:pPr marL="0" indent="0">
              <a:buClr>
                <a:schemeClr val="dk1"/>
              </a:buClr>
              <a:buSzPts val="1100"/>
            </a:pPr>
            <a:endParaRPr lang="en-US" b="0" dirty="0" smtClean="0"/>
          </a:p>
          <a:p>
            <a:pPr marL="0" indent="0">
              <a:buClr>
                <a:schemeClr val="dk1"/>
              </a:buClr>
              <a:buSzPts val="1100"/>
            </a:pPr>
            <a:endParaRPr lang="en-US" b="0" dirty="0" smtClean="0"/>
          </a:p>
          <a:p>
            <a:pPr marL="0" indent="0">
              <a:buClr>
                <a:schemeClr val="dk1"/>
              </a:buClr>
              <a:buSzPts val="1100"/>
            </a:pPr>
            <a:endParaRPr b="1" dirty="0"/>
          </a:p>
          <a:p>
            <a:pPr marL="0" indent="0">
              <a:buClr>
                <a:schemeClr val="dk1"/>
              </a:buClr>
              <a:buSzPts val="1100"/>
            </a:pPr>
            <a:endParaRPr dirty="0"/>
          </a:p>
          <a:p>
            <a:pPr marL="0" indent="0"/>
            <a:endParaRPr dirty="0"/>
          </a:p>
          <a:p>
            <a:pPr marL="0" indent="0"/>
            <a:endParaRPr dirty="0"/>
          </a:p>
          <a:p>
            <a:pPr marL="0" indent="0">
              <a:buClr>
                <a:schemeClr val="dk1"/>
              </a:buClr>
            </a:pPr>
            <a:endParaRPr dirty="0"/>
          </a:p>
          <a:p>
            <a:pPr marL="0" indent="0">
              <a:buClr>
                <a:schemeClr val="dk1"/>
              </a:buClr>
            </a:pPr>
            <a:endParaRPr dirty="0"/>
          </a:p>
          <a:p>
            <a:pPr marL="0" indent="0"/>
            <a:endParaRPr dirty="0"/>
          </a:p>
          <a:p>
            <a:pPr marL="0" indent="0"/>
            <a:endParaRPr dirty="0"/>
          </a:p>
          <a:p>
            <a:pPr marL="0" indent="0"/>
            <a:endParaRPr dirty="0"/>
          </a:p>
        </p:txBody>
      </p:sp>
      <p:sp>
        <p:nvSpPr>
          <p:cNvPr id="112" name="Google Shape;112;p2: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cb019f4ad5_0_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2cb019f4ad5_0_0: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dirty="0" smtClean="0"/>
              <a:t>Our</a:t>
            </a:r>
            <a:r>
              <a:rPr lang="en-US" baseline="0" dirty="0" smtClean="0"/>
              <a:t> </a:t>
            </a:r>
            <a:r>
              <a:rPr lang="en-US" dirty="0" smtClean="0"/>
              <a:t>43K state PH units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house about 70K Massachusetts residents</a:t>
            </a:r>
          </a:p>
          <a:p>
            <a:pPr marL="0" indent="0"/>
            <a:r>
              <a:rPr lang="en-US" dirty="0" smtClean="0"/>
              <a:t>2/3 of units (about 28K) are reserved</a:t>
            </a:r>
            <a:r>
              <a:rPr lang="en-US" baseline="0" dirty="0" smtClean="0"/>
              <a:t> </a:t>
            </a:r>
            <a:r>
              <a:rPr lang="en-US" dirty="0" smtClean="0"/>
              <a:t>for elders/</a:t>
            </a:r>
            <a:r>
              <a:rPr lang="en-US" dirty="0" err="1" smtClean="0"/>
              <a:t>ppl</a:t>
            </a:r>
            <a:r>
              <a:rPr lang="en-US" dirty="0" smtClean="0"/>
              <a:t> with disabilities</a:t>
            </a:r>
          </a:p>
          <a:p>
            <a:pPr marL="0" indent="0"/>
            <a:r>
              <a:rPr lang="en-US" dirty="0" smtClean="0"/>
              <a:t>18% of those tenants are </a:t>
            </a:r>
            <a:r>
              <a:rPr lang="en-US" baseline="0" dirty="0" smtClean="0"/>
              <a:t>racial/ethnic minorities</a:t>
            </a:r>
          </a:p>
          <a:p>
            <a:pPr marL="0" indent="0"/>
            <a:endParaRPr lang="en-US" dirty="0" smtClean="0"/>
          </a:p>
          <a:p>
            <a:pPr marL="0" indent="0"/>
            <a:r>
              <a:rPr lang="en-US" dirty="0" smtClean="0"/>
              <a:t>Remaining 1/3 of state PH units = family housing</a:t>
            </a:r>
          </a:p>
          <a:p>
            <a:pPr marL="0" indent="0"/>
            <a:r>
              <a:rPr lang="en-US" dirty="0" smtClean="0"/>
              <a:t>especially </a:t>
            </a:r>
            <a:r>
              <a:rPr lang="en-US" dirty="0"/>
              <a:t>precious to preserve because </a:t>
            </a:r>
            <a:r>
              <a:rPr lang="en-US" dirty="0" smtClean="0"/>
              <a:t>there’s </a:t>
            </a:r>
            <a:r>
              <a:rPr lang="en-US" dirty="0"/>
              <a:t>not a lot of it</a:t>
            </a:r>
            <a:r>
              <a:rPr lang="en-US" dirty="0" smtClean="0"/>
              <a:t>.</a:t>
            </a:r>
          </a:p>
          <a:p>
            <a:pPr marL="0" indent="0"/>
            <a:r>
              <a:rPr lang="en-US" dirty="0" smtClean="0"/>
              <a:t>Over</a:t>
            </a:r>
            <a:r>
              <a:rPr lang="en-US" baseline="0" dirty="0" smtClean="0"/>
              <a:t> 60% of residents in these units are racial/ethnic minorities</a:t>
            </a:r>
            <a:endParaRPr lang="en-US" dirty="0" smtClean="0"/>
          </a:p>
          <a:p>
            <a:pPr marL="0" indent="0"/>
            <a:endParaRPr dirty="0"/>
          </a:p>
          <a:p>
            <a:pPr marL="0" indent="0"/>
            <a:r>
              <a:rPr lang="en-US" dirty="0" smtClean="0"/>
              <a:t>In</a:t>
            </a:r>
            <a:r>
              <a:rPr lang="en-US" baseline="0" dirty="0" smtClean="0"/>
              <a:t> f</a:t>
            </a:r>
            <a:r>
              <a:rPr lang="en-US" dirty="0" smtClean="0"/>
              <a:t>ederal</a:t>
            </a:r>
            <a:r>
              <a:rPr lang="en-US" baseline="0" dirty="0" smtClean="0"/>
              <a:t> PH (30k units) </a:t>
            </a:r>
            <a:endParaRPr lang="en-US" dirty="0" smtClean="0"/>
          </a:p>
          <a:p>
            <a:pPr marL="0" indent="0"/>
            <a:r>
              <a:rPr lang="en-US" dirty="0" smtClean="0"/>
              <a:t>Live about 54k MA residents</a:t>
            </a:r>
          </a:p>
          <a:p>
            <a:pPr marL="0" indent="0"/>
            <a:r>
              <a:rPr lang="en-US" dirty="0" smtClean="0"/>
              <a:t>Again,</a:t>
            </a:r>
            <a:r>
              <a:rPr lang="en-US" baseline="0" dirty="0" smtClean="0"/>
              <a:t> 2/3 of those units are reserved for elders/</a:t>
            </a:r>
            <a:r>
              <a:rPr lang="en-US" baseline="0" dirty="0" err="1" smtClean="0"/>
              <a:t>ppl</a:t>
            </a:r>
            <a:r>
              <a:rPr lang="en-US" baseline="0" dirty="0" smtClean="0"/>
              <a:t> w/disabilities</a:t>
            </a:r>
          </a:p>
          <a:p>
            <a:pPr marL="0" indent="0"/>
            <a:r>
              <a:rPr lang="en-US" baseline="0" dirty="0" smtClean="0"/>
              <a:t>Generally, over 2/3 of residents in federal public housing are Black, Latino, Native American, and Asian families</a:t>
            </a:r>
            <a:endParaRPr lang="en-US" dirty="0" smtClean="0"/>
          </a:p>
          <a:p>
            <a:pPr marL="0" indent="0"/>
            <a:endParaRPr lang="en-US" dirty="0" smtClean="0"/>
          </a:p>
          <a:p>
            <a:pPr marL="0" indent="0"/>
            <a:r>
              <a:rPr lang="en-US" dirty="0" smtClean="0"/>
              <a:t>So</a:t>
            </a:r>
            <a:r>
              <a:rPr lang="en-US" baseline="0" dirty="0" smtClean="0"/>
              <a:t> – one reason PH is critically important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Is </a:t>
            </a:r>
            <a:r>
              <a:rPr lang="en-US" dirty="0" err="1" smtClean="0"/>
              <a:t>bc</a:t>
            </a:r>
            <a:r>
              <a:rPr lang="en-US" dirty="0" smtClean="0"/>
              <a:t> these units provide homes for a disproportionate share of populations</a:t>
            </a:r>
            <a:r>
              <a:rPr lang="en-US" baseline="0" dirty="0" smtClean="0"/>
              <a:t> hat have been historically disenfranchised on the basis of race/ethnicity</a:t>
            </a:r>
          </a:p>
          <a:p>
            <a:pPr marL="0" indent="0"/>
            <a:r>
              <a:rPr lang="en-US" dirty="0" smtClean="0"/>
              <a:t>&amp; disproportionate</a:t>
            </a:r>
            <a:r>
              <a:rPr lang="en-US" baseline="0" dirty="0" smtClean="0"/>
              <a:t> share of </a:t>
            </a:r>
            <a:r>
              <a:rPr lang="en-US" dirty="0" smtClean="0"/>
              <a:t>the most vulnerable individuals in our society: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Elders &amp; persons w/disabilities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We’re also talking about extremely low-income households:</a:t>
            </a:r>
          </a:p>
          <a:p>
            <a:pPr marL="0" indent="0"/>
            <a:r>
              <a:rPr lang="en-US" dirty="0" smtClean="0"/>
              <a:t>In state public housing 84% of families and 86% of seniors/disabled have incomes between 0-30% of the</a:t>
            </a:r>
            <a:r>
              <a:rPr lang="en-US" baseline="0" dirty="0" smtClean="0"/>
              <a:t> median</a:t>
            </a:r>
            <a:r>
              <a:rPr lang="en-US" dirty="0" smtClean="0"/>
              <a:t>. </a:t>
            </a:r>
          </a:p>
          <a:p>
            <a:pPr marL="0" indent="0"/>
            <a:endParaRPr lang="en-US" dirty="0" smtClean="0"/>
          </a:p>
          <a:p>
            <a:pPr marL="0" indent="0"/>
            <a:endParaRPr lang="en-US" dirty="0" smtClean="0"/>
          </a:p>
        </p:txBody>
      </p:sp>
      <p:sp>
        <p:nvSpPr>
          <p:cNvPr id="120" name="Google Shape;120;g2cb019f4ad5_0_0: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b019f4ad5_0_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cb019f4ad5_0_27: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baseline="0" dirty="0" smtClean="0"/>
              <a:t>So we really need PH</a:t>
            </a:r>
          </a:p>
          <a:p>
            <a:pPr marL="0" indent="0"/>
            <a:r>
              <a:rPr lang="en-US" baseline="0" dirty="0" smtClean="0"/>
              <a:t>Aside from housing the most vulnerable, </a:t>
            </a:r>
          </a:p>
          <a:p>
            <a:pPr marL="0" indent="0"/>
            <a:r>
              <a:rPr lang="en-US" baseline="0" dirty="0" smtClean="0"/>
              <a:t>what makes this resource especially valuable is that </a:t>
            </a:r>
          </a:p>
          <a:p>
            <a:pPr marL="0" indent="0"/>
            <a:endParaRPr lang="en-US" baseline="0" dirty="0" smtClean="0"/>
          </a:p>
          <a:p>
            <a:pPr marL="0" indent="0">
              <a:buClr>
                <a:schemeClr val="dk1"/>
              </a:buClr>
            </a:pPr>
            <a:r>
              <a:rPr lang="en-US" dirty="0" smtClean="0"/>
              <a:t>When you are a resident of a unit owned and operated by a PHA </a:t>
            </a:r>
          </a:p>
          <a:p>
            <a:pPr marL="0" indent="0">
              <a:buClr>
                <a:schemeClr val="dk1"/>
              </a:buClr>
            </a:pPr>
            <a:r>
              <a:rPr lang="en-US" dirty="0" smtClean="0"/>
              <a:t>You have about the strongest legal protections a tenant can have</a:t>
            </a:r>
          </a:p>
          <a:p>
            <a:pPr marL="0" indent="0">
              <a:buClr>
                <a:schemeClr val="dk1"/>
              </a:buClr>
            </a:pPr>
            <a:endParaRPr lang="en-US" dirty="0" smtClean="0"/>
          </a:p>
          <a:p>
            <a:pPr marL="0" indent="0">
              <a:buClr>
                <a:schemeClr val="dk1"/>
              </a:buClr>
            </a:pPr>
            <a:r>
              <a:rPr lang="en-US" dirty="0" smtClean="0"/>
              <a:t>Some examples of </a:t>
            </a:r>
            <a:r>
              <a:rPr lang="en-US" smtClean="0"/>
              <a:t>these protections:</a:t>
            </a:r>
            <a:endParaRPr lang="en-US" dirty="0" smtClean="0"/>
          </a:p>
          <a:p>
            <a:pPr marL="0" indent="0">
              <a:buClr>
                <a:schemeClr val="dk1"/>
              </a:buClr>
            </a:pPr>
            <a:endParaRPr lang="en-US" dirty="0" smtClean="0"/>
          </a:p>
          <a:p>
            <a:pPr marL="933237" lvl="2" indent="-90731">
              <a:buClr>
                <a:schemeClr val="dk1"/>
              </a:buClr>
              <a:buChar char="§"/>
            </a:pPr>
            <a:r>
              <a:rPr lang="en-US" dirty="0" smtClean="0"/>
              <a:t> Affordable rents - unique to PH - In non-PH programs, the rent limit is indexed to the Area Median Income &amp; NOT household's actual income &amp; what's affordable to them. PH unit rents are limited to between 25%-32% of the actual income of the individual tenant/applicant. [see</a:t>
            </a:r>
            <a:r>
              <a:rPr lang="en-US" baseline="0" dirty="0" smtClean="0"/>
              <a:t> average rent figures here in the box]</a:t>
            </a:r>
            <a:endParaRPr lang="en-US" dirty="0" smtClean="0"/>
          </a:p>
          <a:p>
            <a:pPr marL="842506" lvl="2" indent="0">
              <a:buClr>
                <a:schemeClr val="dk1"/>
              </a:buClr>
              <a:buNone/>
            </a:pPr>
            <a:endParaRPr lang="en-US" dirty="0" smtClean="0"/>
          </a:p>
          <a:p>
            <a:pPr marL="933237" lvl="2" indent="-90731">
              <a:buClr>
                <a:schemeClr val="dk1"/>
              </a:buClr>
              <a:buChar char="§"/>
            </a:pPr>
            <a:r>
              <a:rPr lang="en-US" dirty="0" smtClean="0"/>
              <a:t>Grievance rights - PH tenants are entitled to file grievances (formal complaints) over what they believe is unfair treatment</a:t>
            </a:r>
            <a:r>
              <a:rPr lang="en-US" baseline="0" dirty="0" smtClean="0"/>
              <a:t> by housing provider</a:t>
            </a:r>
            <a:endParaRPr lang="en-US" dirty="0" smtClean="0"/>
          </a:p>
          <a:p>
            <a:pPr marL="933237" lvl="2" indent="-90731">
              <a:buClr>
                <a:schemeClr val="dk1"/>
              </a:buClr>
              <a:buChar char="§"/>
            </a:pPr>
            <a:endParaRPr lang="en-US" dirty="0" smtClean="0"/>
          </a:p>
          <a:p>
            <a:pPr marL="933237" lvl="2" indent="-90731">
              <a:buClr>
                <a:schemeClr val="dk1"/>
              </a:buClr>
              <a:buChar char="§"/>
            </a:pPr>
            <a:r>
              <a:rPr lang="en-US" dirty="0" smtClean="0"/>
              <a:t> (for</a:t>
            </a:r>
            <a:r>
              <a:rPr lang="en-US" baseline="0" dirty="0" smtClean="0"/>
              <a:t> the most part) </a:t>
            </a:r>
            <a:r>
              <a:rPr lang="en-US" dirty="0" smtClean="0"/>
              <a:t>Only fault evictions – unlike in the private market, PH tenants cannot be kicked out of their homes simply because the lease is up &amp; LL wants to raise the rent beyond what tenants can afford </a:t>
            </a:r>
          </a:p>
          <a:p>
            <a:pPr marL="842506" lvl="2" indent="0">
              <a:buClr>
                <a:schemeClr val="dk1"/>
              </a:buClr>
              <a:buNone/>
            </a:pPr>
            <a:endParaRPr lang="en-US" dirty="0" smtClean="0"/>
          </a:p>
          <a:p>
            <a:pPr marL="933237" lvl="2" indent="-90731">
              <a:buClr>
                <a:schemeClr val="dk1"/>
              </a:buClr>
              <a:buChar char="§"/>
            </a:pPr>
            <a:r>
              <a:rPr lang="en-US" dirty="0" smtClean="0"/>
              <a:t>PH</a:t>
            </a:r>
            <a:r>
              <a:rPr lang="en-US" baseline="0" dirty="0" smtClean="0"/>
              <a:t> t</a:t>
            </a:r>
            <a:r>
              <a:rPr lang="en-US" dirty="0" smtClean="0"/>
              <a:t>enants have certain rights to transfer to other available units in LHA portfolio, which may not be available in private housing</a:t>
            </a:r>
          </a:p>
          <a:p>
            <a:pPr marL="842506" lvl="2" indent="0">
              <a:buClr>
                <a:schemeClr val="dk1"/>
              </a:buClr>
              <a:buNone/>
            </a:pPr>
            <a:endParaRPr lang="en-US" dirty="0" smtClean="0"/>
          </a:p>
          <a:p>
            <a:pPr marL="933237" lvl="2" indent="-90731">
              <a:buClr>
                <a:schemeClr val="dk1"/>
              </a:buClr>
              <a:buChar char="§"/>
            </a:pPr>
            <a:r>
              <a:rPr lang="en-US" dirty="0" smtClean="0"/>
              <a:t> Tenants have a recognized right to form local tenant organizations and even get funding for tenant participation activities</a:t>
            </a:r>
          </a:p>
          <a:p>
            <a:pPr marL="0" indent="0">
              <a:buClr>
                <a:schemeClr val="dk1"/>
              </a:buClr>
            </a:pPr>
            <a:endParaRPr lang="en-US" dirty="0" smtClean="0"/>
          </a:p>
          <a:p>
            <a:pPr marL="0" indent="0">
              <a:buClr>
                <a:schemeClr val="dk1"/>
              </a:buClr>
            </a:pPr>
            <a:r>
              <a:rPr lang="en-US" dirty="0" smtClean="0"/>
              <a:t>While there are other</a:t>
            </a:r>
            <a:r>
              <a:rPr lang="en-US" baseline="0" dirty="0" smtClean="0"/>
              <a:t> kinds of subsidized housing</a:t>
            </a:r>
          </a:p>
          <a:p>
            <a:pPr marL="0" indent="0">
              <a:buClr>
                <a:schemeClr val="dk1"/>
              </a:buClr>
            </a:pPr>
            <a:r>
              <a:rPr lang="en-US" baseline="0" dirty="0" smtClean="0"/>
              <a:t>And the</a:t>
            </a:r>
            <a:r>
              <a:rPr lang="en-US" dirty="0" smtClean="0"/>
              <a:t> flexibility of a mobile voucher is attractive to many tenants</a:t>
            </a:r>
          </a:p>
          <a:p>
            <a:pPr marL="0" indent="0">
              <a:buClr>
                <a:schemeClr val="dk1"/>
              </a:buClr>
            </a:pPr>
            <a:r>
              <a:rPr lang="en-US" dirty="0" smtClean="0"/>
              <a:t>PH offers the gold standard of tenant protections compared to other types of housing</a:t>
            </a:r>
          </a:p>
          <a:p>
            <a:pPr marL="0" indent="0">
              <a:buClr>
                <a:schemeClr val="dk1"/>
              </a:buClr>
            </a:pPr>
            <a:endParaRPr lang="en-US" dirty="0" smtClean="0"/>
          </a:p>
          <a:p>
            <a:pPr marL="0" indent="0">
              <a:buClr>
                <a:schemeClr val="dk1"/>
              </a:buClr>
            </a:pPr>
            <a:endParaRPr lang="en-US" dirty="0" smtClean="0"/>
          </a:p>
        </p:txBody>
      </p:sp>
      <p:sp>
        <p:nvSpPr>
          <p:cNvPr id="127" name="Google Shape;127;g2cb019f4ad5_0_27: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b019f4ad5_0_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g2cb019f4ad5_0_44: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buClr>
                <a:schemeClr val="dk1"/>
              </a:buClr>
            </a:pPr>
            <a:r>
              <a:rPr lang="en-US" dirty="0" smtClean="0"/>
              <a:t>Unfortunately, for decades LHAs </a:t>
            </a:r>
            <a:r>
              <a:rPr lang="en-US" dirty="0"/>
              <a:t>operated under huge deficiencies </a:t>
            </a:r>
            <a:r>
              <a:rPr lang="en-US" dirty="0" smtClean="0"/>
              <a:t>leading</a:t>
            </a:r>
            <a:r>
              <a:rPr lang="en-US" baseline="0" dirty="0" smtClean="0"/>
              <a:t> to </a:t>
            </a:r>
            <a:r>
              <a:rPr lang="en-US" dirty="0" smtClean="0"/>
              <a:t>massive </a:t>
            </a:r>
            <a:r>
              <a:rPr lang="en-US" dirty="0"/>
              <a:t>capital backlogs</a:t>
            </a:r>
            <a:endParaRPr dirty="0"/>
          </a:p>
          <a:p>
            <a:pPr marL="0" indent="0"/>
            <a:r>
              <a:rPr lang="en-US" dirty="0"/>
              <a:t>Upkeep of properties is incredibly expensive</a:t>
            </a:r>
            <a:endParaRPr dirty="0"/>
          </a:p>
          <a:p>
            <a:pPr marL="0" indent="0">
              <a:buClr>
                <a:schemeClr val="dk1"/>
              </a:buClr>
            </a:pPr>
            <a:r>
              <a:rPr lang="en-US" dirty="0"/>
              <a:t>Resources are not there </a:t>
            </a:r>
            <a:endParaRPr lang="en-US" dirty="0" smtClean="0"/>
          </a:p>
          <a:p>
            <a:pPr marL="0" indent="0">
              <a:buClr>
                <a:schemeClr val="dk1"/>
              </a:buClr>
            </a:pPr>
            <a:r>
              <a:rPr lang="en-US" dirty="0" smtClean="0"/>
              <a:t>which </a:t>
            </a:r>
            <a:r>
              <a:rPr lang="en-US" dirty="0"/>
              <a:t>is </a:t>
            </a:r>
            <a:r>
              <a:rPr lang="en-US" dirty="0" smtClean="0"/>
              <a:t>one reason why </a:t>
            </a:r>
            <a:r>
              <a:rPr lang="en-US" dirty="0"/>
              <a:t>the </a:t>
            </a:r>
            <a:r>
              <a:rPr lang="en-US" dirty="0" smtClean="0"/>
              <a:t>Governor’s </a:t>
            </a:r>
            <a:r>
              <a:rPr lang="en-US" dirty="0"/>
              <a:t>housing bond with $1.6 million for capital repairs is critical to pass</a:t>
            </a:r>
            <a:r>
              <a:rPr lang="en-US" dirty="0" smtClean="0"/>
              <a:t>.</a:t>
            </a:r>
          </a:p>
          <a:p>
            <a:pPr marL="0" indent="0">
              <a:buClr>
                <a:schemeClr val="dk1"/>
              </a:buClr>
            </a:pPr>
            <a:endParaRPr lang="en-US" dirty="0" smtClean="0"/>
          </a:p>
          <a:p>
            <a:pPr marL="0" indent="0">
              <a:buClr>
                <a:schemeClr val="dk1"/>
              </a:buClr>
            </a:pPr>
            <a:r>
              <a:rPr lang="en-US" dirty="0" smtClean="0"/>
              <a:t>Many of you are</a:t>
            </a:r>
            <a:r>
              <a:rPr lang="en-US" baseline="0" dirty="0" smtClean="0"/>
              <a:t> probably familiar w/deplorable conditions in units</a:t>
            </a:r>
            <a:endParaRPr lang="en-US" dirty="0" smtClean="0"/>
          </a:p>
          <a:p>
            <a:pPr marL="0" indent="0"/>
            <a:r>
              <a:rPr lang="en-US" dirty="0" smtClean="0"/>
              <a:t>Not enough time to dive into long, complex</a:t>
            </a:r>
            <a:r>
              <a:rPr lang="en-US" baseline="0" dirty="0" smtClean="0"/>
              <a:t> </a:t>
            </a:r>
            <a:r>
              <a:rPr lang="en-US" dirty="0" smtClean="0"/>
              <a:t>history of how we got here</a:t>
            </a:r>
          </a:p>
          <a:p>
            <a:pPr marL="0" indent="0"/>
            <a:r>
              <a:rPr lang="en-US" dirty="0" smtClean="0"/>
              <a:t>But </a:t>
            </a:r>
            <a:r>
              <a:rPr lang="en-US" baseline="0" dirty="0" smtClean="0"/>
              <a:t>the trend over time has been that we’ve been losing PH - both by attrition and by design</a:t>
            </a:r>
            <a:endParaRPr lang="en-US" dirty="0" smtClean="0"/>
          </a:p>
          <a:p>
            <a:pPr marL="0" indent="0"/>
            <a:r>
              <a:rPr lang="en-US" dirty="0" smtClean="0"/>
              <a:t>One highlight</a:t>
            </a:r>
            <a:r>
              <a:rPr lang="en-US" baseline="0" dirty="0" smtClean="0"/>
              <a:t> always worth mentioning </a:t>
            </a:r>
          </a:p>
          <a:p>
            <a:pPr marL="0" indent="0"/>
            <a:r>
              <a:rPr lang="en-US" baseline="0" dirty="0" smtClean="0"/>
              <a:t>Faircloth amendment (read slide)</a:t>
            </a:r>
          </a:p>
          <a:p>
            <a:pPr marL="0" indent="0"/>
            <a:endParaRPr lang="en-US" dirty="0" smtClean="0"/>
          </a:p>
          <a:p>
            <a:pPr marL="0" indent="0"/>
            <a:r>
              <a:rPr lang="en-US" dirty="0" smtClean="0"/>
              <a:t>In</a:t>
            </a:r>
            <a:r>
              <a:rPr lang="en-US" baseline="0" dirty="0" smtClean="0"/>
              <a:t> general, </a:t>
            </a:r>
            <a:r>
              <a:rPr lang="en-US" dirty="0" smtClean="0"/>
              <a:t>HUD </a:t>
            </a:r>
            <a:r>
              <a:rPr lang="en-US" dirty="0"/>
              <a:t>has increasingly pushed for PH to be removed through </a:t>
            </a:r>
            <a:r>
              <a:rPr lang="en-US" b="1" dirty="0"/>
              <a:t>demolition </a:t>
            </a:r>
            <a:r>
              <a:rPr lang="en-US" dirty="0"/>
              <a:t>or </a:t>
            </a:r>
            <a:r>
              <a:rPr lang="en-US" b="1" dirty="0"/>
              <a:t>mixed finance development </a:t>
            </a:r>
            <a:r>
              <a:rPr lang="en-US" dirty="0"/>
              <a:t>which involves </a:t>
            </a:r>
            <a:endParaRPr dirty="0"/>
          </a:p>
          <a:p>
            <a:pPr marL="0" indent="0">
              <a:buClr>
                <a:schemeClr val="dk1"/>
              </a:buClr>
            </a:pPr>
            <a:r>
              <a:rPr lang="en-US" dirty="0"/>
              <a:t>conversion to other </a:t>
            </a:r>
            <a:r>
              <a:rPr lang="en-US" dirty="0" smtClean="0"/>
              <a:t>subsidies </a:t>
            </a:r>
            <a:r>
              <a:rPr lang="en-US" dirty="0"/>
              <a:t>like LIHTC or Section 8 </a:t>
            </a:r>
            <a:endParaRPr lang="en-US" dirty="0" smtClean="0"/>
          </a:p>
          <a:p>
            <a:pPr marL="0" indent="0">
              <a:buClr>
                <a:schemeClr val="dk1"/>
              </a:buClr>
            </a:pPr>
            <a:r>
              <a:rPr lang="en-US" dirty="0" smtClean="0"/>
              <a:t>in </a:t>
            </a:r>
            <a:r>
              <a:rPr lang="en-US" dirty="0"/>
              <a:t>order to </a:t>
            </a:r>
            <a:r>
              <a:rPr lang="en-US" dirty="0" smtClean="0"/>
              <a:t>leverage </a:t>
            </a:r>
            <a:r>
              <a:rPr lang="en-US" dirty="0"/>
              <a:t>&amp; to some extent increase the funding t</a:t>
            </a:r>
            <a:r>
              <a:rPr lang="en-US" dirty="0" smtClean="0"/>
              <a:t>hat </a:t>
            </a:r>
            <a:r>
              <a:rPr lang="en-US" dirty="0"/>
              <a:t>goes towards building &amp; maintaining units </a:t>
            </a:r>
            <a:endParaRPr dirty="0"/>
          </a:p>
          <a:p>
            <a:pPr marL="0" indent="0">
              <a:buClr>
                <a:schemeClr val="dk1"/>
              </a:buClr>
            </a:pPr>
            <a:endParaRPr dirty="0"/>
          </a:p>
          <a:p>
            <a:pPr marL="0" indent="0">
              <a:buClr>
                <a:schemeClr val="dk1"/>
              </a:buClr>
            </a:pPr>
            <a:r>
              <a:rPr lang="en-US" dirty="0"/>
              <a:t>BUT the catch is those units are typically less affordable &amp; with fewer tenant protections than in PH</a:t>
            </a:r>
            <a:endParaRPr dirty="0"/>
          </a:p>
          <a:p>
            <a:pPr marL="0" indent="0">
              <a:buClr>
                <a:schemeClr val="dk1"/>
              </a:buClr>
            </a:pPr>
            <a:endParaRPr dirty="0"/>
          </a:p>
          <a:p>
            <a:pPr marL="0" indent="0">
              <a:buClr>
                <a:schemeClr val="dk1"/>
              </a:buClr>
            </a:pPr>
            <a:r>
              <a:rPr lang="en-US" dirty="0"/>
              <a:t>Understanding how PHAs &amp; developers cobble together </a:t>
            </a:r>
            <a:r>
              <a:rPr lang="en-US" dirty="0" smtClean="0"/>
              <a:t>these complex redevelopment deals </a:t>
            </a:r>
          </a:p>
          <a:p>
            <a:pPr marL="0" indent="0">
              <a:buClr>
                <a:schemeClr val="dk1"/>
              </a:buClr>
            </a:pPr>
            <a:r>
              <a:rPr lang="en-US" dirty="0" smtClean="0"/>
              <a:t>Which typically h</a:t>
            </a:r>
            <a:r>
              <a:rPr lang="en-US" baseline="0" dirty="0" smtClean="0"/>
              <a:t>ave</a:t>
            </a:r>
            <a:r>
              <a:rPr lang="en-US" dirty="0" smtClean="0"/>
              <a:t> intricately layered subsidies </a:t>
            </a:r>
            <a:r>
              <a:rPr lang="en-US" dirty="0"/>
              <a:t>to come up with the </a:t>
            </a:r>
            <a:r>
              <a:rPr lang="en-US" dirty="0" smtClean="0"/>
              <a:t>financing </a:t>
            </a:r>
            <a:r>
              <a:rPr lang="en-US" dirty="0"/>
              <a:t>for this work </a:t>
            </a:r>
            <a:endParaRPr lang="en-US" dirty="0" smtClean="0"/>
          </a:p>
          <a:p>
            <a:pPr marL="0" indent="0">
              <a:buClr>
                <a:schemeClr val="dk1"/>
              </a:buClr>
            </a:pPr>
            <a:r>
              <a:rPr lang="en-US" dirty="0" smtClean="0"/>
              <a:t>=</a:t>
            </a:r>
            <a:r>
              <a:rPr lang="en-US" baseline="0" dirty="0" smtClean="0"/>
              <a:t> </a:t>
            </a:r>
            <a:r>
              <a:rPr lang="en-US" dirty="0" smtClean="0"/>
              <a:t>specialized knowledge even </a:t>
            </a:r>
            <a:r>
              <a:rPr lang="en-US" dirty="0"/>
              <a:t>for attorneys </a:t>
            </a:r>
            <a:endParaRPr lang="en-US" dirty="0" smtClean="0"/>
          </a:p>
          <a:p>
            <a:pPr marL="0" indent="0">
              <a:buClr>
                <a:schemeClr val="dk1"/>
              </a:buClr>
            </a:pPr>
            <a:r>
              <a:rPr lang="en-US" dirty="0" smtClean="0"/>
              <a:t>So it can </a:t>
            </a:r>
            <a:r>
              <a:rPr lang="en-US" dirty="0"/>
              <a:t>be extremely </a:t>
            </a:r>
            <a:r>
              <a:rPr lang="en-US" dirty="0" smtClean="0"/>
              <a:t>difficult </a:t>
            </a:r>
            <a:r>
              <a:rPr lang="en-US" dirty="0"/>
              <a:t>for residents to </a:t>
            </a:r>
            <a:r>
              <a:rPr lang="en-US" dirty="0" smtClean="0"/>
              <a:t>understand and meaningfully participate</a:t>
            </a:r>
            <a:endParaRPr dirty="0"/>
          </a:p>
          <a:p>
            <a:pPr marL="0" indent="0"/>
            <a:endParaRPr dirty="0"/>
          </a:p>
          <a:p>
            <a:pPr marL="0" indent="0">
              <a:buClr>
                <a:schemeClr val="dk1"/>
              </a:buClr>
            </a:pPr>
            <a:r>
              <a:rPr lang="en-US" dirty="0"/>
              <a:t> </a:t>
            </a:r>
            <a:endParaRPr dirty="0"/>
          </a:p>
          <a:p>
            <a:pPr marL="0" indent="0"/>
            <a:endParaRPr dirty="0"/>
          </a:p>
        </p:txBody>
      </p:sp>
      <p:sp>
        <p:nvSpPr>
          <p:cNvPr id="136" name="Google Shape;136;g2cb019f4ad5_0_44: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sz="1200" b="0" i="0" u="none" strike="noStrike" cap="none" dirty="0" smtClean="0">
                <a:solidFill>
                  <a:schemeClr val="dk1"/>
                </a:solidFill>
                <a:effectLst/>
                <a:latin typeface="Calibri"/>
                <a:ea typeface="Calibri"/>
                <a:cs typeface="Calibri"/>
                <a:sym typeface="Calibri"/>
              </a:rPr>
              <a:t>So – what</a:t>
            </a:r>
            <a:r>
              <a:rPr lang="en-US" sz="1200" b="0" i="0" u="none" strike="noStrike" cap="none" baseline="0" dirty="0" smtClean="0">
                <a:solidFill>
                  <a:schemeClr val="dk1"/>
                </a:solidFill>
                <a:effectLst/>
                <a:latin typeface="Calibri"/>
                <a:ea typeface="Calibri"/>
                <a:cs typeface="Calibri"/>
                <a:sym typeface="Calibri"/>
              </a:rPr>
              <a:t> can advocates do here?</a:t>
            </a:r>
          </a:p>
          <a:p>
            <a:pPr marL="0" indent="0"/>
            <a:r>
              <a:rPr lang="en-US" sz="1200" b="0" i="0" u="none" strike="noStrike" cap="none" dirty="0" smtClean="0">
                <a:solidFill>
                  <a:schemeClr val="dk1"/>
                </a:solidFill>
                <a:effectLst/>
                <a:latin typeface="Calibri"/>
                <a:ea typeface="Calibri"/>
                <a:cs typeface="Calibri"/>
                <a:sym typeface="Calibri"/>
              </a:rPr>
              <a:t>Where LHA is taking on redevelopment of PH property</a:t>
            </a:r>
          </a:p>
          <a:p>
            <a:pPr marL="0" indent="0"/>
            <a:r>
              <a:rPr lang="en-US" sz="1200" b="0" i="0" u="none" strike="noStrike" cap="none" dirty="0" smtClean="0">
                <a:solidFill>
                  <a:schemeClr val="dk1"/>
                </a:solidFill>
                <a:effectLst/>
                <a:latin typeface="Calibri"/>
                <a:ea typeface="Calibri"/>
                <a:cs typeface="Calibri"/>
                <a:sym typeface="Calibri"/>
              </a:rPr>
              <a:t>Whether demolishing and rebuilding, or just renovating</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Legal</a:t>
            </a:r>
            <a:r>
              <a:rPr lang="en-US" sz="1200" b="0" i="0" u="none" strike="noStrike" cap="none" baseline="0" dirty="0" smtClean="0">
                <a:solidFill>
                  <a:schemeClr val="dk1"/>
                </a:solidFill>
                <a:effectLst/>
                <a:latin typeface="Calibri"/>
                <a:ea typeface="Calibri"/>
                <a:cs typeface="Calibri"/>
                <a:sym typeface="Calibri"/>
              </a:rPr>
              <a:t> services can support </a:t>
            </a:r>
            <a:r>
              <a:rPr lang="en-US" sz="1200" b="0" i="0" u="none" strike="noStrike" cap="none" dirty="0" smtClean="0">
                <a:solidFill>
                  <a:schemeClr val="dk1"/>
                </a:solidFill>
                <a:effectLst/>
                <a:latin typeface="Calibri"/>
                <a:ea typeface="Calibri"/>
                <a:cs typeface="Calibri"/>
                <a:sym typeface="Calibri"/>
              </a:rPr>
              <a:t>tenants throughout the redevelopment of PH</a:t>
            </a:r>
            <a:r>
              <a:rPr lang="en-US" sz="1200" b="0" i="0" u="none" strike="noStrike" cap="none" baseline="0" dirty="0" smtClean="0">
                <a:solidFill>
                  <a:schemeClr val="dk1"/>
                </a:solidFill>
                <a:effectLst/>
                <a:latin typeface="Calibri"/>
                <a:ea typeface="Calibri"/>
                <a:cs typeface="Calibri"/>
                <a:sym typeface="Calibri"/>
              </a:rPr>
              <a:t> </a:t>
            </a:r>
          </a:p>
          <a:p>
            <a:pPr marL="0" indent="0"/>
            <a:r>
              <a:rPr lang="en-US" sz="1200" b="0" i="0" u="none" strike="noStrike" cap="none" baseline="0" dirty="0" smtClean="0">
                <a:solidFill>
                  <a:schemeClr val="dk1"/>
                </a:solidFill>
                <a:effectLst/>
                <a:latin typeface="Calibri"/>
                <a:ea typeface="Calibri"/>
                <a:cs typeface="Calibri"/>
                <a:sym typeface="Calibri"/>
              </a:rPr>
              <a:t>By helping them</a:t>
            </a:r>
            <a:r>
              <a:rPr lang="en-US" sz="1200" b="0" i="0" u="none" strike="noStrike" cap="none" dirty="0" smtClean="0">
                <a:solidFill>
                  <a:schemeClr val="dk1"/>
                </a:solidFill>
                <a:effectLst/>
                <a:latin typeface="Calibri"/>
                <a:ea typeface="Calibri"/>
                <a:cs typeface="Calibri"/>
                <a:sym typeface="Calibri"/>
              </a:rPr>
              <a:t> participate</a:t>
            </a:r>
            <a:r>
              <a:rPr lang="en-US" sz="1200" b="0" i="0" u="none" strike="noStrike" cap="none" baseline="0" dirty="0" smtClean="0">
                <a:solidFill>
                  <a:schemeClr val="dk1"/>
                </a:solidFill>
                <a:effectLst/>
                <a:latin typeface="Calibri"/>
                <a:ea typeface="Calibri"/>
                <a:cs typeface="Calibri"/>
                <a:sym typeface="Calibri"/>
              </a:rPr>
              <a:t> in processes </a:t>
            </a:r>
          </a:p>
          <a:p>
            <a:pPr marL="0" indent="0"/>
            <a:r>
              <a:rPr lang="en-US" sz="1200" b="0" i="0" u="none" strike="noStrike" cap="none" baseline="0" dirty="0" smtClean="0">
                <a:solidFill>
                  <a:schemeClr val="dk1"/>
                </a:solidFill>
                <a:effectLst/>
                <a:latin typeface="Calibri"/>
                <a:ea typeface="Calibri"/>
                <a:cs typeface="Calibri"/>
                <a:sym typeface="Calibri"/>
              </a:rPr>
              <a:t>and n</a:t>
            </a:r>
            <a:r>
              <a:rPr lang="en-US" sz="1200" b="0" i="0" u="none" strike="noStrike" cap="none" dirty="0" smtClean="0">
                <a:solidFill>
                  <a:schemeClr val="dk1"/>
                </a:solidFill>
                <a:effectLst/>
                <a:latin typeface="Calibri"/>
                <a:ea typeface="Calibri"/>
                <a:cs typeface="Calibri"/>
                <a:sym typeface="Calibri"/>
              </a:rPr>
              <a:t>egotiate</a:t>
            </a:r>
            <a:r>
              <a:rPr lang="en-US" sz="1200" b="0" i="0" u="none" strike="noStrike" cap="none" baseline="0" dirty="0" smtClean="0">
                <a:solidFill>
                  <a:schemeClr val="dk1"/>
                </a:solidFill>
                <a:effectLst/>
                <a:latin typeface="Calibri"/>
                <a:ea typeface="Calibri"/>
                <a:cs typeface="Calibri"/>
                <a:sym typeface="Calibri"/>
              </a:rPr>
              <a:t> with LHAs and developers to preserve</a:t>
            </a:r>
            <a:r>
              <a:rPr lang="en-US" sz="1200" b="0" i="0" u="none" strike="noStrike" cap="none" dirty="0" smtClean="0">
                <a:solidFill>
                  <a:schemeClr val="dk1"/>
                </a:solidFill>
                <a:effectLst/>
                <a:latin typeface="Calibri"/>
                <a:ea typeface="Calibri"/>
                <a:cs typeface="Calibri"/>
                <a:sym typeface="Calibri"/>
              </a:rPr>
              <a:t> and assert their rights</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Advocates can work</a:t>
            </a:r>
            <a:r>
              <a:rPr lang="en-US" sz="1200" b="0" i="0" u="none" strike="noStrike" cap="none" baseline="0" dirty="0" smtClean="0">
                <a:solidFill>
                  <a:schemeClr val="dk1"/>
                </a:solidFill>
                <a:effectLst/>
                <a:latin typeface="Calibri"/>
                <a:ea typeface="Calibri"/>
                <a:cs typeface="Calibri"/>
                <a:sym typeface="Calibri"/>
              </a:rPr>
              <a:t> with r</a:t>
            </a:r>
            <a:r>
              <a:rPr lang="en-US" sz="1200" dirty="0" smtClean="0"/>
              <a:t>esidents (who</a:t>
            </a:r>
            <a:r>
              <a:rPr lang="en-US" sz="1200" baseline="0" dirty="0" smtClean="0"/>
              <a:t> may be </a:t>
            </a:r>
            <a:r>
              <a:rPr lang="en-US" sz="1200" b="0" i="0" u="none" strike="noStrike" cap="none" baseline="0" dirty="0" smtClean="0">
                <a:solidFill>
                  <a:schemeClr val="dk1"/>
                </a:solidFill>
                <a:effectLst/>
                <a:latin typeface="Calibri"/>
                <a:ea typeface="Calibri"/>
                <a:cs typeface="Calibri"/>
                <a:sym typeface="Calibri"/>
              </a:rPr>
              <a:t>formal LTO, RAB, or other tenant groups)</a:t>
            </a:r>
          </a:p>
          <a:p>
            <a:pPr marL="171450" indent="-171450">
              <a:buFontTx/>
              <a:buChar char="-"/>
            </a:pPr>
            <a:r>
              <a:rPr lang="en-US" sz="1200" b="0" i="0" u="none" strike="noStrike" cap="none" dirty="0" smtClean="0">
                <a:solidFill>
                  <a:schemeClr val="dk1"/>
                </a:solidFill>
                <a:effectLst/>
                <a:latin typeface="Calibri"/>
                <a:ea typeface="Calibri"/>
                <a:cs typeface="Calibri"/>
                <a:sym typeface="Calibri"/>
              </a:rPr>
              <a:t>When HA applies to HUD or state to change the subsidy platform to generate more rental income, we can help existing tenants u</a:t>
            </a:r>
            <a:r>
              <a:rPr lang="en-US" sz="1200" dirty="0" smtClean="0"/>
              <a:t>nderstand/provide comments on application </a:t>
            </a:r>
            <a:endParaRPr lang="en-US" sz="1200" baseline="0" dirty="0" smtClean="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0" i="0" u="none" strike="noStrike" cap="none" dirty="0" smtClean="0">
                <a:solidFill>
                  <a:schemeClr val="dk1"/>
                </a:solidFill>
                <a:effectLst/>
                <a:latin typeface="Calibri"/>
                <a:ea typeface="Calibri"/>
                <a:cs typeface="Calibri"/>
                <a:sym typeface="Calibri"/>
              </a:rPr>
              <a:t> We can</a:t>
            </a:r>
            <a:r>
              <a:rPr lang="en-US" sz="1200" baseline="0" dirty="0" smtClean="0"/>
              <a:t> help them </a:t>
            </a:r>
            <a:r>
              <a:rPr lang="en-US" sz="1200" dirty="0" smtClean="0"/>
              <a:t>negotiate </a:t>
            </a:r>
          </a:p>
          <a:p>
            <a:pPr marL="6286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dirty="0" smtClean="0"/>
              <a:t>relocation/rehousing plan </a:t>
            </a:r>
            <a:r>
              <a:rPr lang="en-US" sz="1200" b="0" i="0" u="none" strike="noStrike" cap="none" dirty="0" smtClean="0">
                <a:solidFill>
                  <a:schemeClr val="dk1"/>
                </a:solidFill>
                <a:effectLst/>
                <a:latin typeface="Calibri"/>
                <a:ea typeface="Calibri"/>
                <a:cs typeface="Calibri"/>
                <a:sym typeface="Calibri"/>
              </a:rPr>
              <a:t>that includes guarantees</a:t>
            </a:r>
            <a:r>
              <a:rPr lang="en-US" sz="1200" b="0" i="0" u="none" strike="noStrike" cap="none" baseline="0" dirty="0" smtClean="0">
                <a:solidFill>
                  <a:schemeClr val="dk1"/>
                </a:solidFill>
                <a:effectLst/>
                <a:latin typeface="Calibri"/>
                <a:ea typeface="Calibri"/>
                <a:cs typeface="Calibri"/>
                <a:sym typeface="Calibri"/>
              </a:rPr>
              <a:t> that</a:t>
            </a:r>
            <a:r>
              <a:rPr lang="en-US" sz="1200" b="0" i="0" u="none" strike="noStrike" cap="none" dirty="0" smtClean="0">
                <a:solidFill>
                  <a:schemeClr val="dk1"/>
                </a:solidFill>
                <a:effectLst/>
                <a:latin typeface="Calibri"/>
                <a:ea typeface="Calibri"/>
                <a:cs typeface="Calibri"/>
                <a:sym typeface="Calibri"/>
              </a:rPr>
              <a:t> residents have the </a:t>
            </a:r>
            <a:r>
              <a:rPr lang="en-US" sz="1200" b="1" i="0" u="none" strike="noStrike" cap="none" dirty="0" smtClean="0">
                <a:solidFill>
                  <a:schemeClr val="dk1"/>
                </a:solidFill>
                <a:effectLst/>
                <a:latin typeface="Calibri"/>
                <a:ea typeface="Calibri"/>
                <a:cs typeface="Calibri"/>
                <a:sym typeface="Calibri"/>
              </a:rPr>
              <a:t>right to return</a:t>
            </a:r>
            <a:r>
              <a:rPr lang="en-US" sz="1200" b="0" i="0" u="none" strike="noStrike" cap="none" dirty="0" smtClean="0">
                <a:solidFill>
                  <a:schemeClr val="dk1"/>
                </a:solidFill>
                <a:effectLst/>
                <a:latin typeface="Calibri"/>
                <a:ea typeface="Calibri"/>
                <a:cs typeface="Calibri"/>
                <a:sym typeface="Calibri"/>
              </a:rPr>
              <a:t> without new rescreening</a:t>
            </a:r>
          </a:p>
          <a:p>
            <a:pPr marL="628650" marR="0" lvl="1" indent="-171450" algn="l" defTabSz="914400" rtl="0" eaLnBrk="1" fontAlgn="auto" latinLnBrk="0" hangingPunct="1">
              <a:lnSpc>
                <a:spcPct val="100000"/>
              </a:lnSpc>
              <a:spcBef>
                <a:spcPts val="0"/>
              </a:spcBef>
              <a:spcAft>
                <a:spcPts val="0"/>
              </a:spcAft>
              <a:buClr>
                <a:srgbClr val="000000"/>
              </a:buClr>
              <a:buSzPts val="1400"/>
              <a:buFontTx/>
              <a:buChar char="-"/>
              <a:tabLst/>
              <a:defRPr/>
            </a:pPr>
            <a:r>
              <a:rPr lang="en-US" sz="1200" b="0" i="0" u="none" strike="noStrike" cap="none" dirty="0" smtClean="0">
                <a:solidFill>
                  <a:schemeClr val="dk1"/>
                </a:solidFill>
                <a:effectLst/>
                <a:latin typeface="Calibri"/>
                <a:ea typeface="Calibri"/>
                <a:cs typeface="Calibri"/>
                <a:sym typeface="Calibri"/>
              </a:rPr>
              <a:t>Other post-construction rights which mirror existing public housing tenant rights – this is the </a:t>
            </a:r>
            <a:r>
              <a:rPr lang="en-US" sz="1200" baseline="0" dirty="0" smtClean="0"/>
              <a:t>gold standard package we talked about (grievance rights, rent limits, can even advocate for funding for tenant participation activities); </a:t>
            </a:r>
          </a:p>
          <a:p>
            <a:r>
              <a:rPr lang="en-US" sz="1200" baseline="0" dirty="0" smtClean="0"/>
              <a:t>	</a:t>
            </a:r>
          </a:p>
          <a:p>
            <a:r>
              <a:rPr lang="en-US" sz="1200" dirty="0" smtClean="0"/>
              <a:t>-&amp; thru negotiations, advocate for</a:t>
            </a:r>
            <a:r>
              <a:rPr lang="en-US" sz="1200" baseline="0" dirty="0" smtClean="0"/>
              <a:t> </a:t>
            </a:r>
            <a:r>
              <a:rPr lang="en-US" sz="1200" dirty="0" smtClean="0"/>
              <a:t>one-for-one replacement of units so valuable</a:t>
            </a:r>
            <a:r>
              <a:rPr lang="en-US" sz="1200" baseline="0" dirty="0" smtClean="0"/>
              <a:t> affordable </a:t>
            </a:r>
            <a:r>
              <a:rPr lang="en-US" sz="1200" dirty="0" smtClean="0"/>
              <a:t>housing is preserved for future</a:t>
            </a:r>
          </a:p>
          <a:p>
            <a:endParaRPr lang="en-US" sz="1200" dirty="0" smtClean="0"/>
          </a:p>
          <a:p>
            <a:r>
              <a:rPr lang="en-US" sz="1200" dirty="0" smtClean="0"/>
              <a:t>We can also support</a:t>
            </a:r>
            <a:r>
              <a:rPr lang="en-US" sz="1200" baseline="0" dirty="0" smtClean="0"/>
              <a:t> and p</a:t>
            </a:r>
            <a:r>
              <a:rPr lang="en-US" sz="1200" dirty="0" smtClean="0"/>
              <a:t>rotect tenant participation rights: </a:t>
            </a:r>
          </a:p>
          <a:p>
            <a:r>
              <a:rPr lang="en-US" sz="1200" dirty="0" smtClean="0"/>
              <a:t>collaborate with community orgs to support formation of Local Tenant Organizations (LTOs), help existing groups with governance (bylaws, Memoranda of Understanding – w/LHAs and developers)</a:t>
            </a:r>
          </a:p>
          <a:p>
            <a:pPr marL="0" indent="0"/>
            <a:endParaRPr lang="en-US" sz="1200" b="0" i="0" u="none" strike="noStrike" cap="none" dirty="0" smtClean="0">
              <a:solidFill>
                <a:schemeClr val="dk1"/>
              </a:solidFill>
              <a:effectLst/>
              <a:latin typeface="Calibri"/>
              <a:ea typeface="Calibri"/>
              <a:cs typeface="Calibri"/>
              <a:sym typeface="Calibri"/>
            </a:endParaRPr>
          </a:p>
          <a:p>
            <a:pPr marL="0" indent="0"/>
            <a:r>
              <a:rPr lang="en-US" sz="1200" b="0" i="0" u="none" strike="noStrike" cap="none" dirty="0" smtClean="0">
                <a:solidFill>
                  <a:schemeClr val="dk1"/>
                </a:solidFill>
                <a:effectLst/>
                <a:latin typeface="Calibri"/>
                <a:ea typeface="Calibri"/>
                <a:cs typeface="Calibri"/>
                <a:sym typeface="Calibri"/>
              </a:rPr>
              <a:t>NEXT will hand it over to Chhaya to tell you about a case</a:t>
            </a:r>
            <a:r>
              <a:rPr lang="en-US" sz="1200" b="0" i="0" u="none" strike="noStrike" cap="none" baseline="0" dirty="0" smtClean="0">
                <a:solidFill>
                  <a:schemeClr val="dk1"/>
                </a:solidFill>
                <a:effectLst/>
                <a:latin typeface="Calibri"/>
                <a:ea typeface="Calibri"/>
                <a:cs typeface="Calibri"/>
                <a:sym typeface="Calibri"/>
              </a:rPr>
              <a:t> study of one of Boston properties we’ve been working on</a:t>
            </a:r>
            <a:endParaRPr lang="en-US" sz="1200" b="0" i="0" u="none" strike="noStrike" cap="none" dirty="0" smtClean="0">
              <a:solidFill>
                <a:schemeClr val="dk1"/>
              </a:solidFill>
              <a:effectLst/>
              <a:latin typeface="Calibri"/>
              <a:ea typeface="Calibri"/>
              <a:cs typeface="Calibri"/>
              <a:sym typeface="Calibri"/>
            </a:endParaRPr>
          </a:p>
        </p:txBody>
      </p:sp>
      <p:sp>
        <p:nvSpPr>
          <p:cNvPr id="144" name="Google Shape;144;p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6: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smtClean="0"/>
              <a:t>Hand it over to Chhaya to tell the Hailey story – what is our role here, what does the work we do look like</a:t>
            </a:r>
          </a:p>
          <a:p>
            <a:pPr marL="0" indent="0"/>
            <a:endParaRPr lang="en-US" dirty="0" smtClean="0"/>
          </a:p>
          <a:p>
            <a:pPr marL="466618" indent="-324041">
              <a:buChar char="-"/>
            </a:pPr>
            <a:r>
              <a:rPr lang="en-US" dirty="0" smtClean="0"/>
              <a:t>Mildred Hailey is a family development in JP, 804 units of federally subsidized public housing in 29 buildings</a:t>
            </a:r>
          </a:p>
          <a:p>
            <a:pPr marL="466618" indent="-324041">
              <a:buChar char="-"/>
            </a:pPr>
            <a:r>
              <a:rPr lang="en-US" dirty="0" smtClean="0"/>
              <a:t>Represents one of  most diverse parts of Boston/Mildred Hailey has large population of youth.</a:t>
            </a:r>
          </a:p>
          <a:p>
            <a:pPr marL="466618" indent="-324041">
              <a:buChar char="-"/>
            </a:pPr>
            <a:r>
              <a:rPr lang="en-US" dirty="0" smtClean="0"/>
              <a:t>in 2017 BHA issued a RPF inviting developers to submit proposals to preserve it</a:t>
            </a:r>
          </a:p>
          <a:p>
            <a:pPr marL="466618" indent="-324041">
              <a:buChar char="-"/>
            </a:pPr>
            <a:r>
              <a:rPr lang="en-US" dirty="0" smtClean="0"/>
              <a:t> How and when did tenants come to you?</a:t>
            </a:r>
          </a:p>
          <a:p>
            <a:pPr marL="466618" indent="-324041">
              <a:buChar char="-"/>
            </a:pPr>
            <a:r>
              <a:rPr lang="en-US" dirty="0" smtClean="0"/>
              <a:t>What did you help them do? Did Mac help with by-laws for MH? If so mention. </a:t>
            </a:r>
          </a:p>
          <a:p>
            <a:pPr marL="466618" indent="-324041">
              <a:buChar char="-"/>
            </a:pPr>
            <a:r>
              <a:rPr lang="en-US" dirty="0" smtClean="0"/>
              <a:t>What has happened so far? </a:t>
            </a:r>
          </a:p>
          <a:p>
            <a:pPr marL="466618" indent="-324041">
              <a:buChar char="-"/>
            </a:pPr>
            <a:r>
              <a:rPr lang="en-US" dirty="0" smtClean="0"/>
              <a:t>In May 2023 broke ground</a:t>
            </a:r>
          </a:p>
          <a:p>
            <a:pPr marL="0" indent="0"/>
            <a:endParaRPr dirty="0"/>
          </a:p>
        </p:txBody>
      </p:sp>
      <p:sp>
        <p:nvSpPr>
          <p:cNvPr id="144" name="Google Shape;144;p6: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4163097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b019f4ad5_0_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cb019f4ad5_0_8:notes"/>
          <p:cNvSpPr txBox="1">
            <a:spLocks noGrp="1"/>
          </p:cNvSpPr>
          <p:nvPr>
            <p:ph type="body" idx="1"/>
          </p:nvPr>
        </p:nvSpPr>
        <p:spPr>
          <a:xfrm>
            <a:off x="702310" y="4480004"/>
            <a:ext cx="5618480" cy="3665611"/>
          </a:xfrm>
          <a:prstGeom prst="rect">
            <a:avLst/>
          </a:prstGeom>
          <a:noFill/>
          <a:ln>
            <a:noFill/>
          </a:ln>
        </p:spPr>
        <p:txBody>
          <a:bodyPr spcFirstLastPara="1" wrap="square" lIns="93308" tIns="46641" rIns="93308" bIns="46641" anchor="t" anchorCtr="0">
            <a:noAutofit/>
          </a:bodyPr>
          <a:lstStyle/>
          <a:p>
            <a:pPr marL="0" indent="0"/>
            <a:r>
              <a:rPr lang="en-US" dirty="0" smtClean="0"/>
              <a:t>Bill </a:t>
            </a:r>
            <a:r>
              <a:rPr lang="en-US" dirty="0"/>
              <a:t>of rights includes links to negotiated project documents such as the Letter of Assurance, Relocation Plan, Tenant Selection Plan, Management Plan, Mixed Finance Grievance Procedure, Tenant Participation Memorandum of Agreement, </a:t>
            </a:r>
            <a:endParaRPr dirty="0"/>
          </a:p>
          <a:p>
            <a:pPr marL="0" indent="0"/>
            <a:endParaRPr lang="en-US" dirty="0" smtClean="0"/>
          </a:p>
          <a:p>
            <a:pPr marL="0" indent="0"/>
            <a:r>
              <a:rPr lang="en-US" dirty="0" smtClean="0"/>
              <a:t>***</a:t>
            </a:r>
            <a:endParaRPr lang="en-US" dirty="0" smtClean="0"/>
          </a:p>
        </p:txBody>
      </p:sp>
      <p:sp>
        <p:nvSpPr>
          <p:cNvPr id="151" name="Google Shape;151;g2cb019f4ad5_0_8:notes"/>
          <p:cNvSpPr txBox="1">
            <a:spLocks noGrp="1"/>
          </p:cNvSpPr>
          <p:nvPr>
            <p:ph type="sldNum" idx="12"/>
          </p:nvPr>
        </p:nvSpPr>
        <p:spPr>
          <a:xfrm>
            <a:off x="3978132" y="8842029"/>
            <a:ext cx="3043343" cy="466982"/>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02310" y="4480004"/>
            <a:ext cx="5618480" cy="3665458"/>
          </a:xfrm>
          <a:prstGeom prst="rect">
            <a:avLst/>
          </a:prstGeom>
          <a:noFill/>
          <a:ln>
            <a:noFill/>
          </a:ln>
        </p:spPr>
        <p:txBody>
          <a:bodyPr spcFirstLastPara="1" wrap="square" lIns="93308" tIns="46641" rIns="93308" bIns="46641" anchor="t" anchorCtr="0">
            <a:noAutofit/>
          </a:bodyPr>
          <a:lstStyle/>
          <a:p>
            <a:pPr marL="0" indent="0"/>
            <a:r>
              <a:rPr lang="en-US" dirty="0" smtClean="0"/>
              <a:t>Annette’s notes</a:t>
            </a:r>
            <a:r>
              <a:rPr lang="en-US" baseline="0" dirty="0" smtClean="0"/>
              <a:t> and sources/cites for</a:t>
            </a:r>
            <a:r>
              <a:rPr lang="en-US" dirty="0" smtClean="0"/>
              <a:t> data in earlier slides:</a:t>
            </a:r>
          </a:p>
          <a:p>
            <a:pPr marL="0" indent="0"/>
            <a:endParaRPr lang="en-US" dirty="0" smtClean="0"/>
          </a:p>
          <a:p>
            <a:pPr marL="0" indent="0"/>
            <a:r>
              <a:rPr lang="en-US" dirty="0" smtClean="0"/>
              <a:t>Public</a:t>
            </a:r>
            <a:r>
              <a:rPr lang="en-US" baseline="0" dirty="0" smtClean="0"/>
              <a:t> Housing units data</a:t>
            </a:r>
            <a:endParaRPr lang="en-US" dirty="0" smtClean="0"/>
          </a:p>
          <a:p>
            <a:pPr marL="0" indent="0"/>
            <a:r>
              <a:rPr lang="en-US" dirty="0" smtClean="0"/>
              <a:t>State Data from </a:t>
            </a:r>
            <a:r>
              <a:rPr lang="en-US" dirty="0" err="1" smtClean="0"/>
              <a:t>MassNAHRO</a:t>
            </a:r>
            <a:r>
              <a:rPr lang="en-US" dirty="0" smtClean="0"/>
              <a:t>: </a:t>
            </a:r>
            <a:r>
              <a:rPr lang="en-US" u="sng" dirty="0" smtClean="0">
                <a:solidFill>
                  <a:schemeClr val="hlink"/>
                </a:solidFill>
                <a:hlinkClick r:id="rId3"/>
              </a:rPr>
              <a:t>https://cdn.ymaws.com/massnahro.org/resource/resmgr/legislative_day/2021/ma_public_housing_facts.pdf</a:t>
            </a:r>
            <a:r>
              <a:rPr lang="en-US" dirty="0" smtClean="0"/>
              <a:t> </a:t>
            </a:r>
          </a:p>
          <a:p>
            <a:pPr marL="0" indent="0"/>
            <a:r>
              <a:rPr lang="en-US" dirty="0" smtClean="0"/>
              <a:t>Federal Data from HUD’s dashboard: </a:t>
            </a:r>
            <a:r>
              <a:rPr lang="en-US" u="sng" dirty="0" smtClean="0">
                <a:solidFill>
                  <a:schemeClr val="hlink"/>
                </a:solidFill>
                <a:hlinkClick r:id="rId4"/>
              </a:rPr>
              <a:t>https://www.hud.gov/program_offices/public_indian_housing/programs/ph/PH_Dashboard</a:t>
            </a:r>
            <a:endParaRPr lang="en-US" dirty="0" smtClean="0"/>
          </a:p>
          <a:p>
            <a:pPr marL="0" indent="0"/>
            <a:endParaRPr lang="en-US" dirty="0" smtClean="0"/>
          </a:p>
          <a:p>
            <a:pPr marL="0" indent="0"/>
            <a:r>
              <a:rPr lang="en-US" dirty="0" smtClean="0"/>
              <a:t>State public housing race/ethnicity</a:t>
            </a:r>
            <a:r>
              <a:rPr lang="en-US" baseline="0" dirty="0" smtClean="0"/>
              <a:t> data – from </a:t>
            </a:r>
            <a:r>
              <a:rPr lang="en-US" dirty="0" smtClean="0"/>
              <a:t>2019  Analysis of Impediments </a:t>
            </a:r>
            <a:r>
              <a:rPr lang="en-US" u="sng" dirty="0" smtClean="0">
                <a:solidFill>
                  <a:schemeClr val="hlink"/>
                </a:solidFill>
                <a:hlinkClick r:id="rId5"/>
              </a:rPr>
              <a:t>https://www.mass.gov/doc/analysis-of-impediments-to-fair-housing-choice-2019/download</a:t>
            </a:r>
            <a:endParaRPr lang="en-US" dirty="0" smtClean="0"/>
          </a:p>
          <a:p>
            <a:pPr marL="0" indent="0"/>
            <a:endParaRPr lang="en-US" dirty="0" smtClean="0"/>
          </a:p>
          <a:p>
            <a:pPr marL="0" indent="0"/>
            <a:r>
              <a:rPr lang="en-US" dirty="0" smtClean="0"/>
              <a:t>Average rents:</a:t>
            </a:r>
          </a:p>
          <a:p>
            <a:pPr marL="0" indent="0"/>
            <a:r>
              <a:rPr lang="en-US" dirty="0" smtClean="0"/>
              <a:t>State Data from </a:t>
            </a:r>
            <a:r>
              <a:rPr lang="en-US" dirty="0" err="1" smtClean="0"/>
              <a:t>MassNAHRO</a:t>
            </a:r>
            <a:r>
              <a:rPr lang="en-US" dirty="0" smtClean="0"/>
              <a:t>: </a:t>
            </a:r>
            <a:r>
              <a:rPr lang="en-US" u="sng" dirty="0" smtClean="0">
                <a:solidFill>
                  <a:schemeClr val="hlink"/>
                </a:solidFill>
                <a:hlinkClick r:id="rId3"/>
              </a:rPr>
              <a:t>https://cdn.ymaws.com/massnahro.org/resource/resmgr/legislative_day/2021/ma_public_housing_facts.pdf</a:t>
            </a:r>
            <a:r>
              <a:rPr lang="en-US" dirty="0" smtClean="0"/>
              <a:t> </a:t>
            </a:r>
          </a:p>
          <a:p>
            <a:pPr marL="0" indent="0"/>
            <a:r>
              <a:rPr lang="en-US" dirty="0" smtClean="0"/>
              <a:t>Federal Data comes HUD’s dashboard: </a:t>
            </a:r>
            <a:r>
              <a:rPr lang="en-US" u="sng" dirty="0" smtClean="0">
                <a:solidFill>
                  <a:schemeClr val="hlink"/>
                </a:solidFill>
                <a:hlinkClick r:id="rId4"/>
              </a:rPr>
              <a:t>https://www.hud.gov/program_offices/public_indian_housing/programs/ph/PH_Dashboard</a:t>
            </a:r>
            <a:endParaRPr lang="en-US" dirty="0" smtClean="0"/>
          </a:p>
          <a:p>
            <a:pPr marL="0" indent="0"/>
            <a:endParaRPr lang="en-US" dirty="0" smtClean="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State public housing stats on household incomes from 2019 Analysis of Impediments </a:t>
            </a:r>
            <a:r>
              <a:rPr lang="en-US" u="sng" dirty="0" smtClean="0">
                <a:solidFill>
                  <a:schemeClr val="hlink"/>
                </a:solidFill>
                <a:hlinkClick r:id="rId5"/>
              </a:rPr>
              <a:t>https://www.mass.gov/doc/analysis-of-impediments-to-fair-housing-choice-2019/download</a:t>
            </a:r>
            <a:endParaRPr lang="en-US" dirty="0" smtClean="0"/>
          </a:p>
          <a:p>
            <a:pPr marL="0" indent="0"/>
            <a:endParaRPr lang="en-US" dirty="0" smtClean="0"/>
          </a:p>
          <a:p>
            <a:pPr marL="0" indent="0"/>
            <a:r>
              <a:rPr lang="en-US" dirty="0"/>
              <a:t/>
            </a:r>
            <a:br>
              <a:rPr lang="en-US" dirty="0"/>
            </a:br>
            <a:endParaRPr dirty="0"/>
          </a:p>
        </p:txBody>
      </p:sp>
      <p:sp>
        <p:nvSpPr>
          <p:cNvPr id="104" name="Google Shape;104;p1:notes"/>
          <p:cNvSpPr txBox="1">
            <a:spLocks noGrp="1"/>
          </p:cNvSpPr>
          <p:nvPr>
            <p:ph type="sldNum" idx="12"/>
          </p:nvPr>
        </p:nvSpPr>
        <p:spPr>
          <a:xfrm>
            <a:off x="3978132" y="8842030"/>
            <a:ext cx="3043343" cy="467071"/>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172998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8"/>
        <p:cNvGrpSpPr/>
        <p:nvPr/>
      </p:nvGrpSpPr>
      <p:grpSpPr>
        <a:xfrm>
          <a:off x="0" y="0"/>
          <a:ext cx="0" cy="0"/>
          <a:chOff x="0" y="0"/>
          <a:chExt cx="0" cy="0"/>
        </a:xfrm>
      </p:grpSpPr>
      <p:sp>
        <p:nvSpPr>
          <p:cNvPr id="19" name="Google Shape;19;p11"/>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1"/>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1"/>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2" name="Google Shape;22;p11"/>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23" name="Google Shape;23;p11"/>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4" name="Google Shape;24;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0"/>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2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1"/>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1"/>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2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13"/>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3"/>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9"/>
        <p:cNvGrpSpPr/>
        <p:nvPr/>
      </p:nvGrpSpPr>
      <p:grpSpPr>
        <a:xfrm>
          <a:off x="0" y="0"/>
          <a:ext cx="0" cy="0"/>
          <a:chOff x="0" y="0"/>
          <a:chExt cx="0" cy="0"/>
        </a:xfrm>
      </p:grpSpPr>
      <p:sp>
        <p:nvSpPr>
          <p:cNvPr id="40" name="Google Shape;40;p14"/>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4"/>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4"/>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4" name="Google Shape;44;p14"/>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5" name="Google Shape;45;p14"/>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8"/>
        <p:cNvGrpSpPr/>
        <p:nvPr/>
      </p:nvGrpSpPr>
      <p:grpSpPr>
        <a:xfrm>
          <a:off x="0" y="0"/>
          <a:ext cx="0" cy="0"/>
          <a:chOff x="0" y="0"/>
          <a:chExt cx="0" cy="0"/>
        </a:xfrm>
      </p:grpSpPr>
      <p:sp>
        <p:nvSpPr>
          <p:cNvPr id="49" name="Google Shape;49;p1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5"/>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5"/>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3" name="Google Shape;53;p1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15"/>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7"/>
        <p:cNvGrpSpPr/>
        <p:nvPr/>
      </p:nvGrpSpPr>
      <p:grpSpPr>
        <a:xfrm>
          <a:off x="0" y="0"/>
          <a:ext cx="0" cy="0"/>
          <a:chOff x="0" y="0"/>
          <a:chExt cx="0" cy="0"/>
        </a:xfrm>
      </p:grpSpPr>
      <p:sp>
        <p:nvSpPr>
          <p:cNvPr id="58" name="Google Shape;58;p1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2" name="Google Shape;62;p1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1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1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1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6" name="Google Shape;76;p18"/>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1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8" name="Google Shape;78;p18"/>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9" name="Google Shape;79;p1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0"/>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1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mass.gov/doc/local-housing-authority-unit-counts-by-program-listing/downloa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masslegalservices.org/content/public-housing-development-bill-rights" TargetMode="External"/><Relationship Id="rId5" Type="http://schemas.openxmlformats.org/officeDocument/2006/relationships/hyperlink" Target="https://massphas.org/" TargetMode="External"/><Relationship Id="rId4" Type="http://schemas.openxmlformats.org/officeDocument/2006/relationships/hyperlink" Target="http://hud.gov/program_offices/public_indian_housing/programs/ph/PH_Dashboar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Ckotwani@gbls.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MLMendonca@gbl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xfrm>
            <a:off x="1427275" y="365760"/>
            <a:ext cx="10139997" cy="301244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chemeClr val="accent6"/>
              </a:buClr>
              <a:buSzPts val="5400"/>
              <a:buFont typeface="Calibri"/>
              <a:buNone/>
            </a:pPr>
            <a:r>
              <a:rPr lang="en-US" sz="5400" b="1">
                <a:solidFill>
                  <a:schemeClr val="accent6"/>
                </a:solidFill>
              </a:rPr>
              <a:t>Public Housing </a:t>
            </a:r>
            <a:br>
              <a:rPr lang="en-US" sz="5400" b="1">
                <a:solidFill>
                  <a:schemeClr val="accent6"/>
                </a:solidFill>
              </a:rPr>
            </a:br>
            <a:r>
              <a:rPr lang="en-US" sz="5400" b="1">
                <a:solidFill>
                  <a:schemeClr val="accent6"/>
                </a:solidFill>
              </a:rPr>
              <a:t>Redevelopment &amp; Preservation</a:t>
            </a:r>
            <a:endParaRPr sz="5400" b="1">
              <a:solidFill>
                <a:schemeClr val="accent6"/>
              </a:solidFill>
            </a:endParaRPr>
          </a:p>
        </p:txBody>
      </p:sp>
      <p:sp>
        <p:nvSpPr>
          <p:cNvPr id="107" name="Google Shape;107;p1"/>
          <p:cNvSpPr txBox="1">
            <a:spLocks noGrp="1"/>
          </p:cNvSpPr>
          <p:nvPr>
            <p:ph type="body" idx="1"/>
          </p:nvPr>
        </p:nvSpPr>
        <p:spPr>
          <a:xfrm>
            <a:off x="781816" y="5364181"/>
            <a:ext cx="4702896"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000"/>
              <a:buNone/>
            </a:pPr>
            <a:r>
              <a:rPr lang="en-US" sz="2000" dirty="0"/>
              <a:t>Chhaya Kotwani &amp; Mary Lu Mendonca </a:t>
            </a:r>
            <a:endParaRPr sz="2000" dirty="0"/>
          </a:p>
          <a:p>
            <a:pPr marL="0" lvl="0" indent="0" algn="l" rtl="0">
              <a:lnSpc>
                <a:spcPct val="90000"/>
              </a:lnSpc>
              <a:spcBef>
                <a:spcPts val="600"/>
              </a:spcBef>
              <a:spcAft>
                <a:spcPts val="0"/>
              </a:spcAft>
              <a:buSzPts val="2000"/>
              <a:buNone/>
            </a:pPr>
            <a:r>
              <a:rPr lang="en-US" sz="2000" dirty="0"/>
              <a:t>April </a:t>
            </a:r>
            <a:r>
              <a:rPr lang="en-US" sz="2000" dirty="0" smtClean="0"/>
              <a:t>26, 2024</a:t>
            </a:r>
            <a:endParaRPr sz="2000" dirty="0"/>
          </a:p>
        </p:txBody>
      </p:sp>
      <p:pic>
        <p:nvPicPr>
          <p:cNvPr id="108" name="Google Shape;108;p1" descr="A black and grey logo&#10;&#10;Description automatically generated"/>
          <p:cNvPicPr preferRelativeResize="0"/>
          <p:nvPr/>
        </p:nvPicPr>
        <p:blipFill rotWithShape="1">
          <a:blip r:embed="rId3">
            <a:alphaModFix/>
          </a:blip>
          <a:srcRect/>
          <a:stretch/>
        </p:blipFill>
        <p:spPr>
          <a:xfrm>
            <a:off x="8175389" y="295564"/>
            <a:ext cx="3703608" cy="1582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1043775" y="564774"/>
            <a:ext cx="8666700" cy="11649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b="1" dirty="0"/>
              <a:t>Public Housing in </a:t>
            </a:r>
            <a:r>
              <a:rPr lang="en-US" sz="4000" b="1" dirty="0" smtClean="0"/>
              <a:t>Massachusetts</a:t>
            </a:r>
            <a:endParaRPr sz="4000" b="1" dirty="0"/>
          </a:p>
        </p:txBody>
      </p:sp>
      <p:sp>
        <p:nvSpPr>
          <p:cNvPr id="115" name="Google Shape;115;p2"/>
          <p:cNvSpPr txBox="1"/>
          <p:nvPr/>
        </p:nvSpPr>
        <p:spPr>
          <a:xfrm>
            <a:off x="1043775" y="1905150"/>
            <a:ext cx="10728300" cy="3657371"/>
          </a:xfrm>
          <a:prstGeom prst="rect">
            <a:avLst/>
          </a:prstGeom>
          <a:noFill/>
          <a:ln>
            <a:noFill/>
          </a:ln>
        </p:spPr>
        <p:txBody>
          <a:bodyPr spcFirstLastPara="1" wrap="square" lIns="91425" tIns="45700" rIns="91425" bIns="45700" anchor="t" anchorCtr="0">
            <a:spAutoFit/>
          </a:bodyPr>
          <a:lstStyle/>
          <a:p>
            <a:pPr marL="50800" marR="0" lvl="0" algn="l" rtl="0">
              <a:lnSpc>
                <a:spcPct val="100000"/>
              </a:lnSpc>
              <a:spcBef>
                <a:spcPts val="1000"/>
              </a:spcBef>
              <a:spcAft>
                <a:spcPts val="0"/>
              </a:spcAft>
              <a:buClr>
                <a:schemeClr val="dk1"/>
              </a:buClr>
              <a:buSzPts val="2800"/>
            </a:pPr>
            <a:r>
              <a:rPr lang="en-US" sz="2800" dirty="0">
                <a:solidFill>
                  <a:schemeClr val="dk1"/>
                </a:solidFill>
                <a:latin typeface="Calibri"/>
                <a:ea typeface="Calibri"/>
                <a:cs typeface="Calibri"/>
                <a:sym typeface="Calibri"/>
              </a:rPr>
              <a:t>Massachusetts is 1 of 4 states with a </a:t>
            </a:r>
            <a:r>
              <a:rPr lang="en-US" sz="2800" b="1" dirty="0">
                <a:solidFill>
                  <a:schemeClr val="dk1"/>
                </a:solidFill>
                <a:latin typeface="Calibri"/>
                <a:ea typeface="Calibri"/>
                <a:cs typeface="Calibri"/>
                <a:sym typeface="Calibri"/>
              </a:rPr>
              <a:t>state</a:t>
            </a:r>
            <a:r>
              <a:rPr lang="en-US" sz="2800" dirty="0">
                <a:solidFill>
                  <a:schemeClr val="dk1"/>
                </a:solidFill>
                <a:latin typeface="Calibri"/>
                <a:ea typeface="Calibri"/>
                <a:cs typeface="Calibri"/>
                <a:sym typeface="Calibri"/>
              </a:rPr>
              <a:t> public </a:t>
            </a:r>
            <a:r>
              <a:rPr lang="en-US" sz="2800" dirty="0" smtClean="0">
                <a:solidFill>
                  <a:schemeClr val="dk1"/>
                </a:solidFill>
                <a:latin typeface="Calibri"/>
                <a:ea typeface="Calibri"/>
                <a:cs typeface="Calibri"/>
                <a:sym typeface="Calibri"/>
              </a:rPr>
              <a:t>housing program </a:t>
            </a:r>
            <a:endParaRPr sz="2800" dirty="0">
              <a:solidFill>
                <a:schemeClr val="dk1"/>
              </a:solidFill>
              <a:latin typeface="Calibri"/>
              <a:ea typeface="Calibri"/>
              <a:cs typeface="Calibri"/>
              <a:sym typeface="Calibri"/>
            </a:endParaRPr>
          </a:p>
          <a:p>
            <a:pPr marL="457200" marR="0" lvl="0" indent="-406400" algn="l" rtl="0">
              <a:lnSpc>
                <a:spcPct val="100000"/>
              </a:lnSpc>
              <a:spcBef>
                <a:spcPts val="2000"/>
              </a:spcBef>
              <a:spcAft>
                <a:spcPts val="0"/>
              </a:spcAft>
              <a:buClr>
                <a:schemeClr val="dk1"/>
              </a:buClr>
              <a:buSzPts val="2800"/>
              <a:buFont typeface="Calibri"/>
              <a:buChar char="●"/>
            </a:pPr>
            <a:r>
              <a:rPr lang="en-US" sz="2800" i="0" u="none" strike="noStrike" cap="none" dirty="0">
                <a:solidFill>
                  <a:schemeClr val="dk1"/>
                </a:solidFill>
                <a:latin typeface="Calibri"/>
                <a:ea typeface="Calibri"/>
                <a:cs typeface="Calibri"/>
                <a:sym typeface="Calibri"/>
              </a:rPr>
              <a:t>43,270 </a:t>
            </a:r>
            <a:r>
              <a:rPr lang="en-US" sz="2800" b="1" i="0" u="none" strike="noStrike" cap="none" dirty="0">
                <a:solidFill>
                  <a:schemeClr val="dk1"/>
                </a:solidFill>
                <a:latin typeface="Calibri"/>
                <a:ea typeface="Calibri"/>
                <a:cs typeface="Calibri"/>
                <a:sym typeface="Calibri"/>
              </a:rPr>
              <a:t>state</a:t>
            </a:r>
            <a:r>
              <a:rPr lang="en-US" sz="2800" i="0" u="none" strike="noStrike" cap="none" dirty="0">
                <a:solidFill>
                  <a:schemeClr val="dk1"/>
                </a:solidFill>
                <a:latin typeface="Calibri"/>
                <a:ea typeface="Calibri"/>
                <a:cs typeface="Calibri"/>
                <a:sym typeface="Calibri"/>
              </a:rPr>
              <a:t> public housing units (EOHLC List)</a:t>
            </a:r>
            <a:endParaRPr sz="2800" dirty="0">
              <a:solidFill>
                <a:schemeClr val="dk1"/>
              </a:solidFill>
              <a:latin typeface="Calibri"/>
              <a:ea typeface="Calibri"/>
              <a:cs typeface="Calibri"/>
              <a:sym typeface="Calibri"/>
            </a:endParaRPr>
          </a:p>
          <a:p>
            <a:pPr marL="457200" marR="0" lvl="0" indent="-406400" algn="l" rtl="0">
              <a:lnSpc>
                <a:spcPct val="100000"/>
              </a:lnSpc>
              <a:spcBef>
                <a:spcPts val="2000"/>
              </a:spcBef>
              <a:spcAft>
                <a:spcPts val="0"/>
              </a:spcAft>
              <a:buClr>
                <a:schemeClr val="dk1"/>
              </a:buClr>
              <a:buSzPts val="2800"/>
              <a:buFont typeface="Calibri"/>
              <a:buChar char="●"/>
            </a:pPr>
            <a:r>
              <a:rPr lang="en-US" sz="2800" i="0" u="none" strike="noStrike" cap="none" dirty="0">
                <a:solidFill>
                  <a:schemeClr val="dk1"/>
                </a:solidFill>
                <a:latin typeface="Calibri"/>
                <a:ea typeface="Calibri"/>
                <a:cs typeface="Calibri"/>
                <a:sym typeface="Calibri"/>
              </a:rPr>
              <a:t>3</a:t>
            </a:r>
            <a:r>
              <a:rPr lang="en-US" sz="2800" dirty="0">
                <a:solidFill>
                  <a:schemeClr val="dk1"/>
                </a:solidFill>
                <a:latin typeface="Calibri"/>
                <a:ea typeface="Calibri"/>
                <a:cs typeface="Calibri"/>
                <a:sym typeface="Calibri"/>
              </a:rPr>
              <a:t>0,134</a:t>
            </a:r>
            <a:r>
              <a:rPr lang="en-US" sz="2800" i="0" u="none" strike="noStrike" cap="none" dirty="0">
                <a:solidFill>
                  <a:schemeClr val="dk1"/>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federal</a:t>
            </a:r>
            <a:r>
              <a:rPr lang="en-US" sz="2800" i="0" u="none" strike="noStrike" cap="none" dirty="0">
                <a:solidFill>
                  <a:schemeClr val="dk1"/>
                </a:solidFill>
                <a:latin typeface="Calibri"/>
                <a:ea typeface="Calibri"/>
                <a:cs typeface="Calibri"/>
                <a:sym typeface="Calibri"/>
              </a:rPr>
              <a:t> public housing units (HUD dashboard)</a:t>
            </a:r>
            <a:endParaRPr sz="2800" i="0" u="none" strike="noStrike" cap="none" dirty="0">
              <a:solidFill>
                <a:schemeClr val="dk1"/>
              </a:solidFill>
              <a:latin typeface="Calibri"/>
              <a:ea typeface="Calibri"/>
              <a:cs typeface="Calibri"/>
              <a:sym typeface="Calibri"/>
            </a:endParaRPr>
          </a:p>
          <a:p>
            <a:pPr marL="457200" marR="0" lvl="0" indent="-406400" algn="l" rtl="0">
              <a:lnSpc>
                <a:spcPct val="100000"/>
              </a:lnSpc>
              <a:spcBef>
                <a:spcPts val="2000"/>
              </a:spcBef>
              <a:spcAft>
                <a:spcPts val="0"/>
              </a:spcAft>
              <a:buClr>
                <a:schemeClr val="dk1"/>
              </a:buClr>
              <a:buSzPts val="2800"/>
              <a:buFont typeface="Calibri"/>
              <a:buChar char="●"/>
            </a:pPr>
            <a:r>
              <a:rPr lang="en-US" sz="2800" dirty="0">
                <a:solidFill>
                  <a:schemeClr val="dk1"/>
                </a:solidFill>
                <a:latin typeface="Calibri"/>
                <a:ea typeface="Calibri"/>
                <a:cs typeface="Calibri"/>
                <a:sym typeface="Calibri"/>
              </a:rPr>
              <a:t>About </a:t>
            </a:r>
            <a:r>
              <a:rPr lang="en-US" sz="2800" b="1" dirty="0">
                <a:solidFill>
                  <a:schemeClr val="dk1"/>
                </a:solidFill>
                <a:latin typeface="Calibri"/>
                <a:ea typeface="Calibri"/>
                <a:cs typeface="Calibri"/>
                <a:sym typeface="Calibri"/>
              </a:rPr>
              <a:t>73,400 total</a:t>
            </a:r>
            <a:r>
              <a:rPr lang="en-US" sz="2800" dirty="0">
                <a:solidFill>
                  <a:schemeClr val="dk1"/>
                </a:solidFill>
                <a:latin typeface="Calibri"/>
                <a:ea typeface="Calibri"/>
                <a:cs typeface="Calibri"/>
                <a:sym typeface="Calibri"/>
              </a:rPr>
              <a:t> public housing units statewide</a:t>
            </a:r>
            <a:endParaRPr sz="2800" dirty="0">
              <a:solidFill>
                <a:schemeClr val="dk1"/>
              </a:solidFill>
              <a:latin typeface="Calibri"/>
              <a:ea typeface="Calibri"/>
              <a:cs typeface="Calibri"/>
              <a:sym typeface="Calibri"/>
            </a:endParaRPr>
          </a:p>
          <a:p>
            <a:pPr marL="457200" marR="0" lvl="0" indent="-406400" algn="l" rtl="0">
              <a:lnSpc>
                <a:spcPct val="100000"/>
              </a:lnSpc>
              <a:spcBef>
                <a:spcPts val="2000"/>
              </a:spcBef>
              <a:spcAft>
                <a:spcPts val="2000"/>
              </a:spcAft>
              <a:buClr>
                <a:schemeClr val="dk1"/>
              </a:buClr>
              <a:buSzPts val="2800"/>
              <a:buFont typeface="Calibri"/>
              <a:buChar char="●"/>
            </a:pPr>
            <a:r>
              <a:rPr lang="en-US" sz="2800" dirty="0">
                <a:solidFill>
                  <a:srgbClr val="3F3F3F"/>
                </a:solidFill>
                <a:latin typeface="Calibri"/>
                <a:ea typeface="Calibri"/>
                <a:cs typeface="Calibri"/>
                <a:sym typeface="Calibri"/>
              </a:rPr>
              <a:t>Managed by 242 local housing </a:t>
            </a:r>
            <a:r>
              <a:rPr lang="en-US" sz="2800" dirty="0" smtClean="0">
                <a:solidFill>
                  <a:srgbClr val="3F3F3F"/>
                </a:solidFill>
                <a:latin typeface="Calibri"/>
                <a:ea typeface="Calibri"/>
                <a:cs typeface="Calibri"/>
                <a:sym typeface="Calibri"/>
              </a:rPr>
              <a:t>authorities</a:t>
            </a:r>
            <a:endParaRPr sz="2800" dirty="0">
              <a:solidFill>
                <a:schemeClr val="dk1"/>
              </a:solidFill>
              <a:latin typeface="Calibri"/>
              <a:ea typeface="Calibri"/>
              <a:cs typeface="Calibri"/>
              <a:sym typeface="Calibri"/>
            </a:endParaRPr>
          </a:p>
        </p:txBody>
      </p:sp>
      <p:pic>
        <p:nvPicPr>
          <p:cNvPr id="116" name="Google Shape;116;p2" descr="A brick building with a street light&#10;&#10;Description automatically generated"/>
          <p:cNvPicPr preferRelativeResize="0"/>
          <p:nvPr/>
        </p:nvPicPr>
        <p:blipFill rotWithShape="1">
          <a:blip r:embed="rId3">
            <a:alphaModFix/>
          </a:blip>
          <a:srcRect/>
          <a:stretch/>
        </p:blipFill>
        <p:spPr>
          <a:xfrm>
            <a:off x="8799444" y="255588"/>
            <a:ext cx="3144910" cy="17832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cb019f4ad5_0_0"/>
          <p:cNvSpPr txBox="1">
            <a:spLocks noGrp="1"/>
          </p:cNvSpPr>
          <p:nvPr>
            <p:ph type="title"/>
          </p:nvPr>
        </p:nvSpPr>
        <p:spPr>
          <a:xfrm>
            <a:off x="1043775" y="564774"/>
            <a:ext cx="8666700" cy="11649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b="1" dirty="0"/>
              <a:t>Who Lives in Public </a:t>
            </a:r>
            <a:r>
              <a:rPr lang="en-US" sz="4000" b="1" dirty="0" smtClean="0"/>
              <a:t>Housing?</a:t>
            </a:r>
            <a:endParaRPr sz="4000" b="1" dirty="0"/>
          </a:p>
        </p:txBody>
      </p:sp>
      <p:sp>
        <p:nvSpPr>
          <p:cNvPr id="123" name="Google Shape;123;g2cb019f4ad5_0_0"/>
          <p:cNvSpPr txBox="1"/>
          <p:nvPr/>
        </p:nvSpPr>
        <p:spPr>
          <a:xfrm>
            <a:off x="725722" y="1729674"/>
            <a:ext cx="10728300" cy="5021847"/>
          </a:xfrm>
          <a:prstGeom prst="rect">
            <a:avLst/>
          </a:prstGeom>
          <a:noFill/>
          <a:ln>
            <a:noFill/>
          </a:ln>
        </p:spPr>
        <p:txBody>
          <a:bodyPr spcFirstLastPara="1" wrap="square" lIns="91425" tIns="45700" rIns="91425" bIns="45700" anchor="t" anchorCtr="0">
            <a:spAutoFit/>
          </a:bodyPr>
          <a:lstStyle/>
          <a:p>
            <a:pPr marL="133350" lvl="0" algn="l" rtl="0">
              <a:spcAft>
                <a:spcPts val="0"/>
              </a:spcAft>
              <a:buClr>
                <a:schemeClr val="dk1"/>
              </a:buClr>
              <a:buSzPts val="2400"/>
            </a:pPr>
            <a:r>
              <a:rPr lang="en-US" sz="2400" dirty="0">
                <a:solidFill>
                  <a:schemeClr val="dk1"/>
                </a:solidFill>
                <a:latin typeface="Calibri"/>
                <a:ea typeface="Calibri"/>
                <a:cs typeface="Calibri"/>
                <a:sym typeface="Calibri"/>
              </a:rPr>
              <a:t>State </a:t>
            </a:r>
            <a:r>
              <a:rPr lang="en-US" sz="2400" dirty="0" smtClean="0">
                <a:solidFill>
                  <a:schemeClr val="dk1"/>
                </a:solidFill>
                <a:latin typeface="Calibri"/>
                <a:ea typeface="Calibri"/>
                <a:cs typeface="Calibri"/>
                <a:sym typeface="Calibri"/>
              </a:rPr>
              <a:t>public housing units:</a:t>
            </a:r>
            <a:endParaRPr lang="en-US" sz="2400" dirty="0">
              <a:solidFill>
                <a:schemeClr val="dk1"/>
              </a:solidFill>
              <a:latin typeface="Calibri"/>
              <a:ea typeface="Calibri"/>
              <a:cs typeface="Calibri"/>
              <a:sym typeface="Calibri"/>
            </a:endParaRP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House about 70,000 people</a:t>
            </a: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2/3 of units are for </a:t>
            </a:r>
            <a:r>
              <a:rPr lang="en-US" sz="2400" dirty="0">
                <a:solidFill>
                  <a:schemeClr val="dk1"/>
                </a:solidFill>
                <a:latin typeface="Calibri"/>
                <a:ea typeface="Calibri"/>
                <a:cs typeface="Calibri"/>
                <a:sym typeface="Calibri"/>
              </a:rPr>
              <a:t>elders/people with </a:t>
            </a:r>
            <a:r>
              <a:rPr lang="en-US" sz="2400" dirty="0" smtClean="0">
                <a:solidFill>
                  <a:schemeClr val="dk1"/>
                </a:solidFill>
                <a:latin typeface="Calibri"/>
                <a:ea typeface="Calibri"/>
                <a:cs typeface="Calibri"/>
                <a:sym typeface="Calibri"/>
              </a:rPr>
              <a:t>disabilities</a:t>
            </a:r>
            <a:endParaRPr lang="en-US" sz="2400" dirty="0">
              <a:solidFill>
                <a:schemeClr val="dk1"/>
              </a:solidFill>
              <a:latin typeface="Calibri"/>
              <a:ea typeface="Calibri"/>
              <a:cs typeface="Calibri"/>
              <a:sym typeface="Calibri"/>
            </a:endParaRP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Racial/ethnic minorities make up 18</a:t>
            </a:r>
            <a:r>
              <a:rPr lang="en-US" sz="2400" dirty="0">
                <a:solidFill>
                  <a:schemeClr val="dk1"/>
                </a:solidFill>
                <a:latin typeface="Calibri"/>
                <a:ea typeface="Calibri"/>
                <a:cs typeface="Calibri"/>
                <a:sym typeface="Calibri"/>
              </a:rPr>
              <a:t>% of tenants in elderly/disabled housing </a:t>
            </a:r>
            <a:r>
              <a:rPr lang="en-US" sz="2400" dirty="0" smtClean="0">
                <a:solidFill>
                  <a:schemeClr val="dk1"/>
                </a:solidFill>
                <a:latin typeface="Calibri"/>
                <a:ea typeface="Calibri"/>
                <a:cs typeface="Calibri"/>
                <a:sym typeface="Calibri"/>
              </a:rPr>
              <a:t>and</a:t>
            </a:r>
            <a:r>
              <a:rPr lang="en-US" sz="2400" dirty="0">
                <a:solidFill>
                  <a:schemeClr val="dk1"/>
                </a:solidFill>
                <a:latin typeface="Calibri"/>
                <a:ea typeface="Calibri"/>
                <a:cs typeface="Calibri"/>
                <a:sym typeface="Calibri"/>
              </a:rPr>
              <a:t/>
            </a:r>
            <a:br>
              <a:rPr lang="en-US" sz="2400" dirty="0">
                <a:solidFill>
                  <a:schemeClr val="dk1"/>
                </a:solidFill>
                <a:latin typeface="Calibri"/>
                <a:ea typeface="Calibri"/>
                <a:cs typeface="Calibri"/>
                <a:sym typeface="Calibri"/>
              </a:rPr>
            </a:br>
            <a:r>
              <a:rPr lang="en-US" sz="2400" dirty="0">
                <a:solidFill>
                  <a:schemeClr val="dk1"/>
                </a:solidFill>
                <a:latin typeface="Calibri"/>
                <a:ea typeface="Calibri"/>
                <a:cs typeface="Calibri"/>
                <a:sym typeface="Calibri"/>
              </a:rPr>
              <a:t>61% of tenants in family public housing </a:t>
            </a:r>
            <a:endParaRPr lang="en-US" sz="2400" dirty="0" smtClean="0">
              <a:solidFill>
                <a:schemeClr val="dk1"/>
              </a:solidFill>
              <a:latin typeface="Calibri"/>
              <a:ea typeface="Calibri"/>
              <a:cs typeface="Calibri"/>
              <a:sym typeface="Calibri"/>
            </a:endParaRPr>
          </a:p>
          <a:p>
            <a:pPr marL="133350" lvl="0" algn="l" rtl="0">
              <a:spcAft>
                <a:spcPts val="0"/>
              </a:spcAft>
              <a:buClr>
                <a:schemeClr val="dk1"/>
              </a:buClr>
              <a:buSzPts val="2400"/>
            </a:pPr>
            <a:endParaRPr lang="en-US" sz="2400" dirty="0">
              <a:solidFill>
                <a:schemeClr val="dk1"/>
              </a:solidFill>
              <a:latin typeface="Calibri"/>
              <a:ea typeface="Calibri"/>
              <a:cs typeface="Calibri"/>
              <a:sym typeface="Calibri"/>
            </a:endParaRPr>
          </a:p>
          <a:p>
            <a:pPr marL="133350" lvl="0" algn="l" rtl="0">
              <a:spcAft>
                <a:spcPts val="0"/>
              </a:spcAft>
              <a:buClr>
                <a:schemeClr val="dk1"/>
              </a:buClr>
              <a:buSzPts val="2400"/>
            </a:pPr>
            <a:r>
              <a:rPr lang="en-US" sz="2400" dirty="0" smtClean="0">
                <a:solidFill>
                  <a:schemeClr val="dk1"/>
                </a:solidFill>
                <a:latin typeface="Calibri"/>
                <a:ea typeface="Calibri"/>
                <a:cs typeface="Calibri"/>
                <a:sym typeface="Calibri"/>
              </a:rPr>
              <a:t>Federal </a:t>
            </a:r>
            <a:r>
              <a:rPr lang="en-US" sz="2400" dirty="0">
                <a:solidFill>
                  <a:schemeClr val="dk1"/>
                </a:solidFill>
                <a:latin typeface="Calibri"/>
                <a:ea typeface="Calibri"/>
                <a:cs typeface="Calibri"/>
                <a:sym typeface="Calibri"/>
              </a:rPr>
              <a:t>p</a:t>
            </a:r>
            <a:r>
              <a:rPr lang="en-US" sz="2400" dirty="0" smtClean="0">
                <a:solidFill>
                  <a:schemeClr val="dk1"/>
                </a:solidFill>
                <a:latin typeface="Calibri"/>
                <a:ea typeface="Calibri"/>
                <a:cs typeface="Calibri"/>
                <a:sym typeface="Calibri"/>
              </a:rPr>
              <a:t>ublic </a:t>
            </a:r>
            <a:r>
              <a:rPr lang="en-US" sz="2400" dirty="0">
                <a:solidFill>
                  <a:schemeClr val="dk1"/>
                </a:solidFill>
                <a:latin typeface="Calibri"/>
                <a:ea typeface="Calibri"/>
                <a:cs typeface="Calibri"/>
                <a:sym typeface="Calibri"/>
              </a:rPr>
              <a:t>h</a:t>
            </a:r>
            <a:r>
              <a:rPr lang="en-US" sz="2400" dirty="0" smtClean="0">
                <a:solidFill>
                  <a:schemeClr val="dk1"/>
                </a:solidFill>
                <a:latin typeface="Calibri"/>
                <a:ea typeface="Calibri"/>
                <a:cs typeface="Calibri"/>
                <a:sym typeface="Calibri"/>
              </a:rPr>
              <a:t>ousing units in MA:</a:t>
            </a:r>
            <a:endParaRPr lang="en-US" sz="2400" dirty="0">
              <a:solidFill>
                <a:schemeClr val="dk1"/>
              </a:solidFill>
              <a:latin typeface="Calibri"/>
              <a:ea typeface="Calibri"/>
              <a:cs typeface="Calibri"/>
              <a:sym typeface="Calibri"/>
            </a:endParaRP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About </a:t>
            </a:r>
            <a:r>
              <a:rPr lang="en-US" sz="2400" dirty="0">
                <a:solidFill>
                  <a:schemeClr val="dk1"/>
                </a:solidFill>
                <a:latin typeface="Calibri"/>
                <a:ea typeface="Calibri"/>
                <a:cs typeface="Calibri"/>
                <a:sym typeface="Calibri"/>
              </a:rPr>
              <a:t>54,200 people </a:t>
            </a:r>
            <a:endParaRPr lang="en-US" sz="2400" dirty="0" smtClean="0">
              <a:solidFill>
                <a:schemeClr val="dk1"/>
              </a:solidFill>
              <a:latin typeface="Calibri"/>
              <a:ea typeface="Calibri"/>
              <a:cs typeface="Calibri"/>
              <a:sym typeface="Calibri"/>
            </a:endParaRP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2/3 of units are for elders/people </a:t>
            </a:r>
            <a:r>
              <a:rPr lang="en-US" sz="2400" dirty="0">
                <a:solidFill>
                  <a:schemeClr val="dk1"/>
                </a:solidFill>
                <a:latin typeface="Calibri"/>
                <a:ea typeface="Calibri"/>
                <a:cs typeface="Calibri"/>
                <a:sym typeface="Calibri"/>
              </a:rPr>
              <a:t>with </a:t>
            </a:r>
            <a:r>
              <a:rPr lang="en-US" sz="2400" dirty="0" smtClean="0">
                <a:solidFill>
                  <a:schemeClr val="dk1"/>
                </a:solidFill>
                <a:latin typeface="Calibri"/>
                <a:ea typeface="Calibri"/>
                <a:cs typeface="Calibri"/>
                <a:sym typeface="Calibri"/>
              </a:rPr>
              <a:t>disabilities</a:t>
            </a:r>
          </a:p>
          <a:p>
            <a:pPr marL="476250" lvl="0" indent="-342900" algn="l" rtl="0">
              <a:spcAft>
                <a:spcPts val="0"/>
              </a:spcAft>
              <a:buClr>
                <a:schemeClr val="dk1"/>
              </a:buClr>
              <a:buSzPts val="2400"/>
              <a:buFontTx/>
              <a:buChar char="-"/>
            </a:pPr>
            <a:r>
              <a:rPr lang="en-US" sz="2400" dirty="0" smtClean="0">
                <a:solidFill>
                  <a:schemeClr val="dk1"/>
                </a:solidFill>
                <a:latin typeface="Calibri"/>
                <a:ea typeface="Calibri"/>
                <a:cs typeface="Calibri"/>
                <a:sym typeface="Calibri"/>
              </a:rPr>
              <a:t>Generally “Black</a:t>
            </a:r>
            <a:r>
              <a:rPr lang="en-US" sz="2400" dirty="0">
                <a:solidFill>
                  <a:schemeClr val="dk1"/>
                </a:solidFill>
                <a:latin typeface="Calibri"/>
                <a:ea typeface="Calibri"/>
                <a:cs typeface="Calibri"/>
                <a:sym typeface="Calibri"/>
              </a:rPr>
              <a:t>, Latino, Native American, and </a:t>
            </a:r>
            <a:r>
              <a:rPr lang="en-US" sz="2400" dirty="0" smtClean="0">
                <a:solidFill>
                  <a:schemeClr val="dk1"/>
                </a:solidFill>
                <a:latin typeface="Calibri"/>
                <a:ea typeface="Calibri"/>
                <a:cs typeface="Calibri"/>
                <a:sym typeface="Calibri"/>
              </a:rPr>
              <a:t>Asian </a:t>
            </a:r>
            <a:r>
              <a:rPr lang="en-US" sz="2400" dirty="0">
                <a:solidFill>
                  <a:schemeClr val="dk1"/>
                </a:solidFill>
                <a:latin typeface="Calibri"/>
                <a:ea typeface="Calibri"/>
                <a:cs typeface="Calibri"/>
                <a:sym typeface="Calibri"/>
              </a:rPr>
              <a:t>families make up over </a:t>
            </a:r>
            <a:r>
              <a:rPr lang="en-US" sz="2400" dirty="0" smtClean="0">
                <a:solidFill>
                  <a:schemeClr val="dk1"/>
                </a:solidFill>
                <a:latin typeface="Calibri"/>
                <a:ea typeface="Calibri"/>
                <a:cs typeface="Calibri"/>
                <a:sym typeface="Calibri"/>
              </a:rPr>
              <a:t>two-thirds of </a:t>
            </a:r>
            <a:r>
              <a:rPr lang="en-US" sz="2400" dirty="0">
                <a:solidFill>
                  <a:schemeClr val="dk1"/>
                </a:solidFill>
                <a:latin typeface="Calibri"/>
                <a:ea typeface="Calibri"/>
                <a:cs typeface="Calibri"/>
                <a:sym typeface="Calibri"/>
              </a:rPr>
              <a:t>people living in </a:t>
            </a:r>
            <a:r>
              <a:rPr lang="en-US" sz="2400" dirty="0" smtClean="0">
                <a:solidFill>
                  <a:schemeClr val="dk1"/>
                </a:solidFill>
                <a:latin typeface="Calibri"/>
                <a:ea typeface="Calibri"/>
                <a:cs typeface="Calibri"/>
                <a:sym typeface="Calibri"/>
              </a:rPr>
              <a:t>[federal] public </a:t>
            </a:r>
            <a:r>
              <a:rPr lang="en-US" sz="2400" dirty="0">
                <a:solidFill>
                  <a:schemeClr val="dk1"/>
                </a:solidFill>
                <a:latin typeface="Calibri"/>
                <a:ea typeface="Calibri"/>
                <a:cs typeface="Calibri"/>
                <a:sym typeface="Calibri"/>
              </a:rPr>
              <a:t>housing.”  </a:t>
            </a:r>
            <a:r>
              <a:rPr lang="en-US" sz="2400" dirty="0" smtClean="0">
                <a:solidFill>
                  <a:schemeClr val="dk1"/>
                </a:solidFill>
                <a:latin typeface="Calibri"/>
                <a:ea typeface="Calibri"/>
                <a:cs typeface="Calibri"/>
                <a:sym typeface="Calibri"/>
              </a:rPr>
              <a:t>(HUD </a:t>
            </a:r>
            <a:r>
              <a:rPr lang="en-US" sz="2400" dirty="0">
                <a:solidFill>
                  <a:schemeClr val="dk1"/>
                </a:solidFill>
                <a:latin typeface="Calibri"/>
                <a:ea typeface="Calibri"/>
                <a:cs typeface="Calibri"/>
                <a:sym typeface="Calibri"/>
              </a:rPr>
              <a:t>FY 2024 Budget </a:t>
            </a:r>
            <a:r>
              <a:rPr lang="en-US" sz="2400" dirty="0" smtClean="0">
                <a:solidFill>
                  <a:schemeClr val="dk1"/>
                </a:solidFill>
                <a:latin typeface="Calibri"/>
                <a:ea typeface="Calibri"/>
                <a:cs typeface="Calibri"/>
                <a:sym typeface="Calibri"/>
              </a:rPr>
              <a:t>Justification</a:t>
            </a:r>
            <a:r>
              <a:rPr lang="en-US" sz="2400" dirty="0">
                <a:solidFill>
                  <a:schemeClr val="dk1"/>
                </a:solidFill>
                <a:latin typeface="Calibri"/>
                <a:ea typeface="Calibri"/>
                <a:cs typeface="Calibri"/>
                <a:sym typeface="Calibri"/>
              </a:rPr>
              <a:t>)</a:t>
            </a:r>
          </a:p>
          <a:p>
            <a:pPr marL="1085850" marR="0" lvl="1" indent="-381000" algn="l" rtl="0">
              <a:lnSpc>
                <a:spcPct val="100000"/>
              </a:lnSpc>
              <a:spcAft>
                <a:spcPts val="1000"/>
              </a:spcAft>
              <a:buClr>
                <a:schemeClr val="dk1"/>
              </a:buClr>
              <a:buSzPts val="2400"/>
              <a:buFont typeface="Calibri"/>
              <a:buChar char="○"/>
            </a:pPr>
            <a:endParaRPr sz="24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cb019f4ad5_0_27"/>
          <p:cNvSpPr txBox="1">
            <a:spLocks noGrp="1"/>
          </p:cNvSpPr>
          <p:nvPr>
            <p:ph type="title"/>
          </p:nvPr>
        </p:nvSpPr>
        <p:spPr>
          <a:xfrm>
            <a:off x="1043775" y="564774"/>
            <a:ext cx="8666700" cy="1164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F3F3F"/>
              </a:buClr>
              <a:buSzPts val="4000"/>
              <a:buFont typeface="Calibri"/>
              <a:buNone/>
            </a:pPr>
            <a:r>
              <a:rPr lang="en-US" sz="4000" b="1"/>
              <a:t>Why We Need Public Housing</a:t>
            </a:r>
            <a:endParaRPr sz="4000" b="1"/>
          </a:p>
        </p:txBody>
      </p:sp>
      <p:sp>
        <p:nvSpPr>
          <p:cNvPr id="130" name="Google Shape;130;g2cb019f4ad5_0_27"/>
          <p:cNvSpPr txBox="1"/>
          <p:nvPr/>
        </p:nvSpPr>
        <p:spPr>
          <a:xfrm>
            <a:off x="1043774" y="1905150"/>
            <a:ext cx="9449523" cy="403183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800" dirty="0">
                <a:solidFill>
                  <a:schemeClr val="dk1"/>
                </a:solidFill>
                <a:latin typeface="Calibri"/>
                <a:ea typeface="Calibri"/>
                <a:cs typeface="Calibri"/>
                <a:sym typeface="Calibri"/>
              </a:rPr>
              <a:t>Public Housing houses the most vulnerable.</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Public Housing has the </a:t>
            </a:r>
            <a:r>
              <a:rPr lang="en-US" sz="2800" b="1" dirty="0">
                <a:solidFill>
                  <a:schemeClr val="dk1"/>
                </a:solidFill>
                <a:latin typeface="Calibri"/>
                <a:ea typeface="Calibri"/>
                <a:cs typeface="Calibri"/>
                <a:sym typeface="Calibri"/>
              </a:rPr>
              <a:t>strongest resident protections </a:t>
            </a:r>
            <a:br>
              <a:rPr lang="en-US" sz="2800" b="1"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compared to other forms of subsidized housing, including: </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400050" lvl="2" indent="-314325"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Affordable rents (generally 25-32% of household income)</a:t>
            </a:r>
            <a:endParaRPr sz="2400" dirty="0">
              <a:solidFill>
                <a:schemeClr val="dk1"/>
              </a:solidFill>
              <a:latin typeface="Calibri"/>
              <a:ea typeface="Calibri"/>
              <a:cs typeface="Calibri"/>
              <a:sym typeface="Calibri"/>
            </a:endParaRPr>
          </a:p>
          <a:p>
            <a:pPr marL="400050" lvl="2" indent="-314325"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Grievance rights</a:t>
            </a:r>
            <a:endParaRPr sz="2400" dirty="0">
              <a:solidFill>
                <a:schemeClr val="dk1"/>
              </a:solidFill>
            </a:endParaRPr>
          </a:p>
          <a:p>
            <a:pPr marL="400050" lvl="2" indent="-314325"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Only fault evictions</a:t>
            </a:r>
            <a:endParaRPr sz="2400" dirty="0">
              <a:solidFill>
                <a:schemeClr val="dk1"/>
              </a:solidFill>
              <a:latin typeface="Calibri"/>
              <a:ea typeface="Calibri"/>
              <a:cs typeface="Calibri"/>
              <a:sym typeface="Calibri"/>
            </a:endParaRPr>
          </a:p>
          <a:p>
            <a:pPr marL="400050" lvl="2" indent="-314325"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Transfer rights</a:t>
            </a:r>
            <a:endParaRPr sz="2400" dirty="0">
              <a:solidFill>
                <a:schemeClr val="dk1"/>
              </a:solidFill>
              <a:latin typeface="Calibri"/>
              <a:ea typeface="Calibri"/>
              <a:cs typeface="Calibri"/>
              <a:sym typeface="Calibri"/>
            </a:endParaRPr>
          </a:p>
          <a:p>
            <a:pPr marL="400050" lvl="2" indent="-314325" algn="l" rtl="0">
              <a:spcBef>
                <a:spcPts val="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Tenant participation rights</a:t>
            </a:r>
            <a:endParaRPr sz="2400" dirty="0">
              <a:solidFill>
                <a:schemeClr val="dk1"/>
              </a:solidFill>
              <a:latin typeface="Calibri"/>
              <a:ea typeface="Calibri"/>
              <a:cs typeface="Calibri"/>
              <a:sym typeface="Calibri"/>
            </a:endParaRPr>
          </a:p>
        </p:txBody>
      </p:sp>
      <p:pic>
        <p:nvPicPr>
          <p:cNvPr id="131" name="Google Shape;131;g2cb019f4ad5_0_27" descr="A group of boys playing basketball&#10;&#10;Description automatically generated"/>
          <p:cNvPicPr preferRelativeResize="0"/>
          <p:nvPr/>
        </p:nvPicPr>
        <p:blipFill rotWithShape="1">
          <a:blip r:embed="rId3">
            <a:alphaModFix/>
          </a:blip>
          <a:srcRect l="2987" b="19594"/>
          <a:stretch/>
        </p:blipFill>
        <p:spPr>
          <a:xfrm rot="-359999">
            <a:off x="8923201" y="341915"/>
            <a:ext cx="2719398" cy="1957344"/>
          </a:xfrm>
          <a:prstGeom prst="rect">
            <a:avLst/>
          </a:prstGeom>
          <a:noFill/>
          <a:ln>
            <a:noFill/>
          </a:ln>
        </p:spPr>
      </p:pic>
      <p:sp>
        <p:nvSpPr>
          <p:cNvPr id="132" name="Google Shape;132;g2cb019f4ad5_0_27"/>
          <p:cNvSpPr txBox="1"/>
          <p:nvPr/>
        </p:nvSpPr>
        <p:spPr>
          <a:xfrm>
            <a:off x="5085625" y="4541683"/>
            <a:ext cx="6818100" cy="1395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State public housing average monthly rent is </a:t>
            </a: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$510 in elderly units and $420 in family units</a:t>
            </a:r>
            <a:endParaRPr sz="2400">
              <a:solidFill>
                <a:schemeClr val="dk1"/>
              </a:solidFill>
              <a:latin typeface="Calibri"/>
              <a:ea typeface="Calibri"/>
              <a:cs typeface="Calibri"/>
              <a:sym typeface="Calibri"/>
            </a:endParaRPr>
          </a:p>
          <a:p>
            <a:pPr marL="0" lvl="0" indent="0" algn="l" rtl="0">
              <a:spcBef>
                <a:spcPts val="1000"/>
              </a:spcBef>
              <a:spcAft>
                <a:spcPts val="0"/>
              </a:spcAft>
              <a:buNone/>
            </a:pPr>
            <a:r>
              <a:rPr lang="en-US" sz="2400">
                <a:solidFill>
                  <a:schemeClr val="dk1"/>
                </a:solidFill>
                <a:latin typeface="Calibri"/>
                <a:ea typeface="Calibri"/>
                <a:cs typeface="Calibri"/>
                <a:sym typeface="Calibri"/>
              </a:rPr>
              <a:t>Federal public housing average monthly rent is $464</a:t>
            </a:r>
            <a:endParaRPr sz="2400">
              <a:solidFill>
                <a:schemeClr val="dk1"/>
              </a:solidFill>
              <a:latin typeface="Calibri"/>
              <a:ea typeface="Calibri"/>
              <a:cs typeface="Calibri"/>
              <a:sym typeface="Calibri"/>
            </a:endParaRPr>
          </a:p>
          <a:p>
            <a:pPr marL="0" lvl="0" indent="0" algn="l" rtl="0">
              <a:spcBef>
                <a:spcPts val="1000"/>
              </a:spcBef>
              <a:spcAft>
                <a:spcPts val="0"/>
              </a:spcAft>
              <a:buNone/>
            </a:pPr>
            <a:endParaRPr sz="2000">
              <a:solidFill>
                <a:srgbClr val="3F3F3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cb019f4ad5_0_44"/>
          <p:cNvSpPr txBox="1">
            <a:spLocks noGrp="1"/>
          </p:cNvSpPr>
          <p:nvPr>
            <p:ph type="title"/>
          </p:nvPr>
        </p:nvSpPr>
        <p:spPr>
          <a:xfrm>
            <a:off x="1043775" y="564774"/>
            <a:ext cx="8666700" cy="11649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3F3F3F"/>
              </a:buClr>
              <a:buSzPts val="4400"/>
              <a:buFont typeface="Calibri"/>
              <a:buNone/>
            </a:pPr>
            <a:r>
              <a:rPr lang="en-US" sz="4400" b="1"/>
              <a:t>Public Housing Is In Danger</a:t>
            </a:r>
            <a:endParaRPr sz="4000" b="1"/>
          </a:p>
        </p:txBody>
      </p:sp>
      <p:sp>
        <p:nvSpPr>
          <p:cNvPr id="139" name="Google Shape;139;g2cb019f4ad5_0_44"/>
          <p:cNvSpPr txBox="1"/>
          <p:nvPr/>
        </p:nvSpPr>
        <p:spPr>
          <a:xfrm>
            <a:off x="1043775" y="1905150"/>
            <a:ext cx="10062600" cy="3707641"/>
          </a:xfrm>
          <a:prstGeom prst="rect">
            <a:avLst/>
          </a:prstGeom>
          <a:noFill/>
          <a:ln>
            <a:noFill/>
          </a:ln>
        </p:spPr>
        <p:txBody>
          <a:bodyPr spcFirstLastPara="1" wrap="square" lIns="91425" tIns="45700" rIns="91425" bIns="45700" anchor="t" anchorCtr="0">
            <a:spAutoFit/>
          </a:bodyPr>
          <a:lstStyle/>
          <a:p>
            <a:pPr marL="285750" lvl="2" indent="-381000" algn="l" rtl="0">
              <a:lnSpc>
                <a:spcPct val="105000"/>
              </a:lnSpc>
              <a:spcBef>
                <a:spcPts val="0"/>
              </a:spcBef>
              <a:spcAft>
                <a:spcPts val="0"/>
              </a:spcAft>
              <a:buClr>
                <a:schemeClr val="dk1"/>
              </a:buClr>
              <a:buSzPts val="2400"/>
              <a:buFont typeface="Noto Sans Symbols"/>
              <a:buChar char="▪"/>
            </a:pPr>
            <a:r>
              <a:rPr lang="en-US" sz="2400" dirty="0">
                <a:solidFill>
                  <a:srgbClr val="3F3F3F"/>
                </a:solidFill>
                <a:latin typeface="Calibri"/>
                <a:ea typeface="Calibri"/>
                <a:cs typeface="Calibri"/>
                <a:sym typeface="Calibri"/>
              </a:rPr>
              <a:t>Chronic underfunding of public housing by Congress </a:t>
            </a:r>
            <a:br>
              <a:rPr lang="en-US" sz="2400" dirty="0">
                <a:solidFill>
                  <a:srgbClr val="3F3F3F"/>
                </a:solidFill>
                <a:latin typeface="Calibri"/>
                <a:ea typeface="Calibri"/>
                <a:cs typeface="Calibri"/>
                <a:sym typeface="Calibri"/>
              </a:rPr>
            </a:br>
            <a:r>
              <a:rPr lang="en-US" sz="2400" dirty="0">
                <a:solidFill>
                  <a:srgbClr val="3F3F3F"/>
                </a:solidFill>
                <a:latin typeface="Calibri"/>
                <a:ea typeface="Calibri"/>
                <a:cs typeface="Calibri"/>
                <a:sym typeface="Calibri"/>
              </a:rPr>
              <a:t>and the State has resulted in substantial capital needs</a:t>
            </a:r>
            <a:endParaRPr sz="2400" dirty="0">
              <a:solidFill>
                <a:srgbClr val="3F3F3F"/>
              </a:solidFill>
              <a:latin typeface="Calibri"/>
              <a:ea typeface="Calibri"/>
              <a:cs typeface="Calibri"/>
              <a:sym typeface="Calibri"/>
            </a:endParaRPr>
          </a:p>
          <a:p>
            <a:pPr marL="285750" lvl="2" indent="-381000" algn="l" rtl="0">
              <a:lnSpc>
                <a:spcPct val="105000"/>
              </a:lnSpc>
              <a:spcBef>
                <a:spcPts val="100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In 1998, Congress passed </a:t>
            </a:r>
            <a:r>
              <a:rPr lang="en-US" sz="2400" b="1" dirty="0">
                <a:solidFill>
                  <a:schemeClr val="dk1"/>
                </a:solidFill>
                <a:latin typeface="Calibri"/>
                <a:ea typeface="Calibri"/>
                <a:cs typeface="Calibri"/>
                <a:sym typeface="Calibri"/>
              </a:rPr>
              <a:t>Faircloth Amendment</a:t>
            </a:r>
            <a:r>
              <a:rPr lang="en-US" sz="2400" dirty="0">
                <a:solidFill>
                  <a:schemeClr val="dk1"/>
                </a:solidFill>
                <a:latin typeface="Calibri"/>
                <a:ea typeface="Calibri"/>
                <a:cs typeface="Calibri"/>
                <a:sym typeface="Calibri"/>
              </a:rPr>
              <a:t> prohibiting LHAs from adding any new public housing units above the number that existed in 1999</a:t>
            </a:r>
            <a:endParaRPr sz="2400" dirty="0">
              <a:solidFill>
                <a:schemeClr val="dk1"/>
              </a:solidFill>
              <a:latin typeface="Calibri"/>
              <a:ea typeface="Calibri"/>
              <a:cs typeface="Calibri"/>
              <a:sym typeface="Calibri"/>
            </a:endParaRPr>
          </a:p>
          <a:p>
            <a:pPr marL="285750" lvl="2" indent="-381000" algn="l" rtl="0">
              <a:lnSpc>
                <a:spcPct val="105000"/>
              </a:lnSpc>
              <a:spcBef>
                <a:spcPts val="1000"/>
              </a:spcBef>
              <a:spcAft>
                <a:spcPts val="0"/>
              </a:spcAft>
              <a:buClr>
                <a:schemeClr val="dk1"/>
              </a:buClr>
              <a:buSzPts val="2400"/>
              <a:buFont typeface="Noto Sans Symbols"/>
              <a:buChar char="▪"/>
            </a:pPr>
            <a:r>
              <a:rPr lang="en-US" sz="2400" dirty="0">
                <a:solidFill>
                  <a:schemeClr val="dk1"/>
                </a:solidFill>
                <a:latin typeface="Calibri"/>
                <a:ea typeface="Calibri"/>
                <a:cs typeface="Calibri"/>
                <a:sym typeface="Calibri"/>
              </a:rPr>
              <a:t>Increasing privatization where LHAs partner with private developers to build mixed-income communities to bring in funding through tax credits</a:t>
            </a:r>
            <a:endParaRPr sz="2400" dirty="0">
              <a:solidFill>
                <a:schemeClr val="dk1"/>
              </a:solidFill>
              <a:latin typeface="Calibri"/>
              <a:ea typeface="Calibri"/>
              <a:cs typeface="Calibri"/>
              <a:sym typeface="Calibri"/>
            </a:endParaRPr>
          </a:p>
          <a:p>
            <a:pPr marL="285750" lvl="2" indent="-381000" algn="l" rtl="0">
              <a:lnSpc>
                <a:spcPct val="105000"/>
              </a:lnSpc>
              <a:spcBef>
                <a:spcPts val="1000"/>
              </a:spcBef>
              <a:spcAft>
                <a:spcPts val="1000"/>
              </a:spcAft>
              <a:buClr>
                <a:schemeClr val="dk1"/>
              </a:buClr>
              <a:buSzPts val="2400"/>
              <a:buFont typeface="Noto Sans Symbols"/>
              <a:buChar char="▪"/>
            </a:pPr>
            <a:r>
              <a:rPr lang="en-US" sz="2400" dirty="0">
                <a:solidFill>
                  <a:schemeClr val="dk1"/>
                </a:solidFill>
                <a:latin typeface="Calibri"/>
                <a:ea typeface="Calibri"/>
                <a:cs typeface="Calibri"/>
                <a:sym typeface="Calibri"/>
              </a:rPr>
              <a:t>Others use programs </a:t>
            </a:r>
            <a:r>
              <a:rPr lang="en-US" sz="2400" dirty="0" smtClean="0">
                <a:solidFill>
                  <a:schemeClr val="dk1"/>
                </a:solidFill>
                <a:latin typeface="Calibri"/>
                <a:ea typeface="Calibri"/>
                <a:cs typeface="Calibri"/>
                <a:sym typeface="Calibri"/>
              </a:rPr>
              <a:t>that </a:t>
            </a:r>
            <a:r>
              <a:rPr lang="en-US" sz="2400" dirty="0">
                <a:solidFill>
                  <a:schemeClr val="dk1"/>
                </a:solidFill>
                <a:latin typeface="Calibri"/>
                <a:ea typeface="Calibri"/>
                <a:cs typeface="Calibri"/>
                <a:sym typeface="Calibri"/>
              </a:rPr>
              <a:t>allow them to “reposition” the units and convert the subsidy to </a:t>
            </a:r>
            <a:r>
              <a:rPr lang="en-US" sz="2400" dirty="0" smtClean="0">
                <a:solidFill>
                  <a:schemeClr val="dk1"/>
                </a:solidFill>
                <a:latin typeface="Calibri"/>
                <a:ea typeface="Calibri"/>
                <a:cs typeface="Calibri"/>
                <a:sym typeface="Calibri"/>
              </a:rPr>
              <a:t>project-based Section </a:t>
            </a:r>
            <a:r>
              <a:rPr lang="en-US" sz="2400" dirty="0">
                <a:solidFill>
                  <a:schemeClr val="dk1"/>
                </a:solidFill>
                <a:latin typeface="Calibri"/>
                <a:ea typeface="Calibri"/>
                <a:cs typeface="Calibri"/>
                <a:sym typeface="Calibri"/>
              </a:rPr>
              <a:t>8 in order to bring in more funds</a:t>
            </a:r>
            <a:endParaRPr sz="2400" dirty="0">
              <a:solidFill>
                <a:schemeClr val="dk1"/>
              </a:solidFill>
              <a:latin typeface="Calibri"/>
              <a:ea typeface="Calibri"/>
              <a:cs typeface="Calibri"/>
              <a:sym typeface="Calibri"/>
            </a:endParaRPr>
          </a:p>
        </p:txBody>
      </p:sp>
      <p:pic>
        <p:nvPicPr>
          <p:cNvPr id="140" name="Google Shape;140;g2cb019f4ad5_0_44"/>
          <p:cNvPicPr preferRelativeResize="0"/>
          <p:nvPr/>
        </p:nvPicPr>
        <p:blipFill>
          <a:blip r:embed="rId3">
            <a:alphaModFix/>
          </a:blip>
          <a:stretch>
            <a:fillRect/>
          </a:stretch>
        </p:blipFill>
        <p:spPr>
          <a:xfrm>
            <a:off x="9328450" y="342000"/>
            <a:ext cx="2352300" cy="22934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body" idx="1"/>
          </p:nvPr>
        </p:nvSpPr>
        <p:spPr>
          <a:xfrm>
            <a:off x="1217050" y="2027582"/>
            <a:ext cx="9829500" cy="3812217"/>
          </a:xfrm>
          <a:prstGeom prst="rect">
            <a:avLst/>
          </a:prstGeom>
          <a:noFill/>
          <a:ln>
            <a:noFill/>
          </a:ln>
        </p:spPr>
        <p:txBody>
          <a:bodyPr spcFirstLastPara="1" wrap="square" lIns="0" tIns="45700" rIns="0" bIns="45700" anchor="t" anchorCtr="0">
            <a:noAutofit/>
          </a:bodyPr>
          <a:lstStyle/>
          <a:p>
            <a:pPr marL="0" indent="0">
              <a:lnSpc>
                <a:spcPct val="100000"/>
              </a:lnSpc>
              <a:spcBef>
                <a:spcPts val="1000"/>
              </a:spcBef>
              <a:spcAft>
                <a:spcPts val="1000"/>
              </a:spcAft>
              <a:buNone/>
            </a:pPr>
            <a:endParaRPr lang="en-US" sz="2400" dirty="0">
              <a:solidFill>
                <a:schemeClr val="dk1"/>
              </a:solidFill>
            </a:endParaRPr>
          </a:p>
          <a:p>
            <a:pPr marL="0" indent="0">
              <a:lnSpc>
                <a:spcPct val="100000"/>
              </a:lnSpc>
              <a:spcBef>
                <a:spcPts val="1000"/>
              </a:spcBef>
              <a:spcAft>
                <a:spcPts val="1000"/>
              </a:spcAft>
              <a:buNone/>
            </a:pPr>
            <a:endParaRPr lang="en-US" sz="2400" dirty="0"/>
          </a:p>
          <a:p>
            <a:pPr marL="0" lvl="0" indent="0" algn="l" rtl="0">
              <a:lnSpc>
                <a:spcPct val="100000"/>
              </a:lnSpc>
              <a:spcBef>
                <a:spcPts val="1000"/>
              </a:spcBef>
              <a:spcAft>
                <a:spcPts val="1000"/>
              </a:spcAft>
              <a:buNone/>
            </a:pPr>
            <a:endParaRPr lang="en-US" sz="2400" dirty="0" smtClean="0"/>
          </a:p>
        </p:txBody>
      </p:sp>
      <p:sp>
        <p:nvSpPr>
          <p:cNvPr id="147" name="Google Shape;147;p6"/>
          <p:cNvSpPr txBox="1">
            <a:spLocks noGrp="1"/>
          </p:cNvSpPr>
          <p:nvPr>
            <p:ph type="title" idx="4294967295"/>
          </p:nvPr>
        </p:nvSpPr>
        <p:spPr>
          <a:xfrm>
            <a:off x="1111033" y="811188"/>
            <a:ext cx="6705600" cy="714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b="1" dirty="0" smtClean="0"/>
              <a:t>What can legal services do?</a:t>
            </a:r>
            <a:endParaRPr sz="4400" b="1" dirty="0"/>
          </a:p>
        </p:txBody>
      </p:sp>
      <p:sp>
        <p:nvSpPr>
          <p:cNvPr id="2" name="Rectangle 1"/>
          <p:cNvSpPr/>
          <p:nvPr/>
        </p:nvSpPr>
        <p:spPr>
          <a:xfrm>
            <a:off x="401444" y="1856198"/>
            <a:ext cx="11697629" cy="4708981"/>
          </a:xfrm>
          <a:prstGeom prst="rect">
            <a:avLst/>
          </a:prstGeom>
        </p:spPr>
        <p:txBody>
          <a:bodyPr wrap="square">
            <a:spAutoFit/>
          </a:bodyPr>
          <a:lstStyle/>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Help residents understand and comment on redevelopment applications</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Negotiate relocation/rehousing plans to ensure:</a:t>
            </a:r>
          </a:p>
          <a:p>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existing rights carry over post-construction</a:t>
            </a:r>
          </a:p>
          <a:p>
            <a:r>
              <a:rPr lang="en-US" sz="2800" dirty="0">
                <a:latin typeface="Calibri" panose="020F0502020204030204" pitchFamily="34" charset="0"/>
                <a:cs typeface="Calibri" panose="020F0502020204030204" pitchFamily="34" charset="0"/>
              </a:rPr>
              <a:t>	</a:t>
            </a:r>
            <a:r>
              <a:rPr lang="en-US" sz="2800" dirty="0" smtClean="0">
                <a:latin typeface="Calibri" panose="020F0502020204030204" pitchFamily="34" charset="0"/>
                <a:cs typeface="Calibri" panose="020F0502020204030204" pitchFamily="34" charset="0"/>
              </a:rPr>
              <a:t>- one-for-one replacement of units</a:t>
            </a:r>
          </a:p>
          <a:p>
            <a:endParaRPr lang="en-US" sz="2800" dirty="0">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smtClean="0">
                <a:latin typeface="Calibri" panose="020F0502020204030204" pitchFamily="34" charset="0"/>
                <a:cs typeface="Calibri" panose="020F0502020204030204" pitchFamily="34" charset="0"/>
              </a:rPr>
              <a:t>Protect tenant participation rights: collaborate with community organizers to support formation of elected local tenant organizations &amp; help existing groups with governance</a:t>
            </a:r>
          </a:p>
          <a:p>
            <a:endParaRPr lang="en-US" sz="24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6"/>
          <p:cNvSpPr txBox="1">
            <a:spLocks noGrp="1"/>
          </p:cNvSpPr>
          <p:nvPr>
            <p:ph type="title" idx="4294967295"/>
          </p:nvPr>
        </p:nvSpPr>
        <p:spPr>
          <a:xfrm>
            <a:off x="1217050" y="803950"/>
            <a:ext cx="9829500" cy="7146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b="1" dirty="0" smtClean="0"/>
              <a:t>Mildred C. Hailey Apartments</a:t>
            </a:r>
            <a:endParaRPr sz="4400" b="1" dirty="0"/>
          </a:p>
        </p:txBody>
      </p:sp>
      <p:sp>
        <p:nvSpPr>
          <p:cNvPr id="2" name="Rectangle 1"/>
          <p:cNvSpPr/>
          <p:nvPr/>
        </p:nvSpPr>
        <p:spPr>
          <a:xfrm>
            <a:off x="861391" y="2239617"/>
            <a:ext cx="9872870" cy="461665"/>
          </a:xfrm>
          <a:prstGeom prst="rect">
            <a:avLst/>
          </a:prstGeom>
        </p:spPr>
        <p:txBody>
          <a:bodyPr wrap="square">
            <a:spAutoFit/>
          </a:bodyPr>
          <a:lstStyle/>
          <a:p>
            <a:endParaRPr lang="en-US" sz="2400" dirty="0"/>
          </a:p>
        </p:txBody>
      </p:sp>
      <p:pic>
        <p:nvPicPr>
          <p:cNvPr id="1026" name="Picture 2" descr="An aerial view of Bromley Heath development taken in April 1977.&amp;nbsp; The Lowell Estate stretched from Centre Street, shown on the far right, to the ridgeline of the housing cornices. The smokestack is all that remains of the huge Plant Shoe f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6724" y="9405726"/>
            <a:ext cx="427578" cy="2861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p/AF1QipMhmlVxnl0QMtCfnYVpqZ2qfURkQBQ3Wx8ya3qt=s1360-w1360-h1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4560" y="1696852"/>
            <a:ext cx="5793703" cy="43282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ngtime Bromley-Heath chief retiring - The Boston Globe"/>
          <p:cNvPicPr>
            <a:picLocks noChangeAspect="1" noChangeArrowheads="1"/>
          </p:cNvPicPr>
          <p:nvPr/>
        </p:nvPicPr>
        <p:blipFill rotWithShape="1">
          <a:blip r:embed="rId5">
            <a:extLst>
              <a:ext uri="{28A0092B-C50C-407E-A947-70E740481C1C}">
                <a14:useLocalDpi xmlns:a14="http://schemas.microsoft.com/office/drawing/2010/main" val="0"/>
              </a:ext>
            </a:extLst>
          </a:blip>
          <a:srcRect l="5430" t="6873" b="4525"/>
          <a:stretch/>
        </p:blipFill>
        <p:spPr bwMode="auto">
          <a:xfrm>
            <a:off x="8994033" y="803950"/>
            <a:ext cx="2672960" cy="26973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4" name="Picture 10" descr="Image preview"/>
          <p:cNvPicPr>
            <a:picLocks noChangeAspect="1" noChangeArrowheads="1"/>
          </p:cNvPicPr>
          <p:nvPr/>
        </p:nvPicPr>
        <p:blipFill rotWithShape="1">
          <a:blip r:embed="rId6">
            <a:extLst>
              <a:ext uri="{28A0092B-C50C-407E-A947-70E740481C1C}">
                <a14:useLocalDpi xmlns:a14="http://schemas.microsoft.com/office/drawing/2010/main" val="0"/>
              </a:ext>
            </a:extLst>
          </a:blip>
          <a:srcRect l="27303" t="-306" r="16708" b="306"/>
          <a:stretch/>
        </p:blipFill>
        <p:spPr bwMode="auto">
          <a:xfrm>
            <a:off x="263458" y="1696852"/>
            <a:ext cx="3232770" cy="43304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0231020_122843.jpg">
            <a:extLst>
              <a:ext uri="{FF2B5EF4-FFF2-40B4-BE49-F238E27FC236}">
                <a16:creationId xmlns:a16="http://schemas.microsoft.com/office/drawing/2014/main" id="{D2475B5E-2921-C48B-1EDD-D5992B967DFE}"/>
              </a:ext>
            </a:extLst>
          </p:cNvPr>
          <p:cNvPicPr>
            <a:picLocks noChangeAspect="1"/>
          </p:cNvPicPr>
          <p:nvPr/>
        </p:nvPicPr>
        <p:blipFill rotWithShape="1">
          <a:blip r:embed="rId7"/>
          <a:srcRect l="37884" t="60" r="22095" b="4075"/>
          <a:stretch/>
        </p:blipFill>
        <p:spPr>
          <a:xfrm>
            <a:off x="3207298" y="1696852"/>
            <a:ext cx="3236192" cy="4328236"/>
          </a:xfrm>
          <a:prstGeom prst="rect">
            <a:avLst/>
          </a:prstGeom>
          <a:ln>
            <a:noFill/>
          </a:ln>
          <a:effectLst>
            <a:outerShdw algn="tl" rotWithShape="0">
              <a:srgbClr val="000000"/>
            </a:outerShdw>
          </a:effectLst>
        </p:spPr>
      </p:pic>
    </p:spTree>
    <p:extLst>
      <p:ext uri="{BB962C8B-B14F-4D97-AF65-F5344CB8AC3E}">
        <p14:creationId xmlns:p14="http://schemas.microsoft.com/office/powerpoint/2010/main" val="4228319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cb019f4ad5_0_8"/>
          <p:cNvSpPr txBox="1">
            <a:spLocks noGrp="1"/>
          </p:cNvSpPr>
          <p:nvPr>
            <p:ph type="title"/>
          </p:nvPr>
        </p:nvSpPr>
        <p:spPr>
          <a:xfrm>
            <a:off x="1043775" y="564774"/>
            <a:ext cx="8666700" cy="116490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b="1"/>
              <a:t>Where Can You Find Information </a:t>
            </a:r>
            <a:endParaRPr sz="4000" b="1"/>
          </a:p>
        </p:txBody>
      </p:sp>
      <p:sp>
        <p:nvSpPr>
          <p:cNvPr id="154" name="Google Shape;154;g2cb019f4ad5_0_8"/>
          <p:cNvSpPr txBox="1"/>
          <p:nvPr/>
        </p:nvSpPr>
        <p:spPr>
          <a:xfrm>
            <a:off x="720390" y="2061268"/>
            <a:ext cx="10728300" cy="3729186"/>
          </a:xfrm>
          <a:prstGeom prst="rect">
            <a:avLst/>
          </a:prstGeom>
          <a:noFill/>
          <a:ln>
            <a:noFill/>
          </a:ln>
        </p:spPr>
        <p:txBody>
          <a:bodyPr spcFirstLastPara="1" wrap="square" lIns="91425" tIns="45700" rIns="91425" bIns="45700" anchor="t" anchorCtr="0">
            <a:spAutoFit/>
          </a:bodyPr>
          <a:lstStyle/>
          <a:p>
            <a:pPr marL="514350" lvl="0" indent="-381000" algn="l" rtl="0">
              <a:spcBef>
                <a:spcPts val="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Most recent list of state and federal public housing from EOHLC (2022) </a:t>
            </a:r>
            <a:r>
              <a:rPr lang="en-US" sz="2400" u="sng" dirty="0">
                <a:solidFill>
                  <a:schemeClr val="hlink"/>
                </a:solidFill>
                <a:latin typeface="Calibri"/>
                <a:ea typeface="Calibri"/>
                <a:cs typeface="Calibri"/>
                <a:sym typeface="Calibri"/>
                <a:hlinkClick r:id="rId3"/>
              </a:rPr>
              <a:t>mass.gov/doc/local-housing-authority-unit-counts-by-program-listing/download</a:t>
            </a:r>
            <a:endParaRPr sz="2400" dirty="0">
              <a:solidFill>
                <a:schemeClr val="dk1"/>
              </a:solidFill>
              <a:latin typeface="Calibri"/>
              <a:ea typeface="Calibri"/>
              <a:cs typeface="Calibri"/>
              <a:sym typeface="Calibri"/>
            </a:endParaRPr>
          </a:p>
          <a:p>
            <a:pPr marL="514350" lvl="0" indent="-381000" algn="l" rtl="0">
              <a:spcBef>
                <a:spcPts val="100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Federal Public Housing  - HUD’s Dashboard </a:t>
            </a:r>
            <a:br>
              <a:rPr lang="en-US" sz="2400" dirty="0">
                <a:solidFill>
                  <a:schemeClr val="dk1"/>
                </a:solidFill>
                <a:latin typeface="Calibri"/>
                <a:ea typeface="Calibri"/>
                <a:cs typeface="Calibri"/>
                <a:sym typeface="Calibri"/>
              </a:rPr>
            </a:br>
            <a:r>
              <a:rPr lang="en-US" sz="2400" u="sng" dirty="0">
                <a:solidFill>
                  <a:schemeClr val="hlink"/>
                </a:solidFill>
                <a:latin typeface="Calibri"/>
                <a:ea typeface="Calibri"/>
                <a:cs typeface="Calibri"/>
                <a:sym typeface="Calibri"/>
                <a:hlinkClick r:id="rId4"/>
              </a:rPr>
              <a:t>hud.gov/</a:t>
            </a:r>
            <a:r>
              <a:rPr lang="en-US" sz="2400" u="sng" dirty="0" err="1">
                <a:solidFill>
                  <a:schemeClr val="hlink"/>
                </a:solidFill>
                <a:latin typeface="Calibri"/>
                <a:ea typeface="Calibri"/>
                <a:cs typeface="Calibri"/>
                <a:sym typeface="Calibri"/>
                <a:hlinkClick r:id="rId4"/>
              </a:rPr>
              <a:t>program_offices</a:t>
            </a:r>
            <a:r>
              <a:rPr lang="en-US" sz="2400" u="sng" dirty="0">
                <a:solidFill>
                  <a:schemeClr val="hlink"/>
                </a:solidFill>
                <a:latin typeface="Calibri"/>
                <a:ea typeface="Calibri"/>
                <a:cs typeface="Calibri"/>
                <a:sym typeface="Calibri"/>
                <a:hlinkClick r:id="rId4"/>
              </a:rPr>
              <a:t>/</a:t>
            </a:r>
            <a:r>
              <a:rPr lang="en-US" sz="2400" u="sng" dirty="0" err="1">
                <a:solidFill>
                  <a:schemeClr val="hlink"/>
                </a:solidFill>
                <a:latin typeface="Calibri"/>
                <a:ea typeface="Calibri"/>
                <a:cs typeface="Calibri"/>
                <a:sym typeface="Calibri"/>
                <a:hlinkClick r:id="rId4"/>
              </a:rPr>
              <a:t>public_indian_housing</a:t>
            </a:r>
            <a:r>
              <a:rPr lang="en-US" sz="2400" u="sng" dirty="0">
                <a:solidFill>
                  <a:schemeClr val="hlink"/>
                </a:solidFill>
                <a:latin typeface="Calibri"/>
                <a:ea typeface="Calibri"/>
                <a:cs typeface="Calibri"/>
                <a:sym typeface="Calibri"/>
                <a:hlinkClick r:id="rId4"/>
              </a:rPr>
              <a:t>/programs/</a:t>
            </a:r>
            <a:r>
              <a:rPr lang="en-US" sz="2400" u="sng" dirty="0" err="1">
                <a:solidFill>
                  <a:schemeClr val="hlink"/>
                </a:solidFill>
                <a:latin typeface="Calibri"/>
                <a:ea typeface="Calibri"/>
                <a:cs typeface="Calibri"/>
                <a:sym typeface="Calibri"/>
                <a:hlinkClick r:id="rId4"/>
              </a:rPr>
              <a:t>ph</a:t>
            </a:r>
            <a:r>
              <a:rPr lang="en-US" sz="2400" u="sng" dirty="0">
                <a:solidFill>
                  <a:schemeClr val="hlink"/>
                </a:solidFill>
                <a:latin typeface="Calibri"/>
                <a:ea typeface="Calibri"/>
                <a:cs typeface="Calibri"/>
                <a:sym typeface="Calibri"/>
                <a:hlinkClick r:id="rId4"/>
              </a:rPr>
              <a:t>/</a:t>
            </a:r>
            <a:r>
              <a:rPr lang="en-US" sz="2400" u="sng" dirty="0" err="1">
                <a:solidFill>
                  <a:schemeClr val="hlink"/>
                </a:solidFill>
                <a:latin typeface="Calibri"/>
                <a:ea typeface="Calibri"/>
                <a:cs typeface="Calibri"/>
                <a:sym typeface="Calibri"/>
                <a:hlinkClick r:id="rId4"/>
              </a:rPr>
              <a:t>PH_Dashboard</a:t>
            </a:r>
            <a:endParaRPr sz="2400" dirty="0">
              <a:solidFill>
                <a:schemeClr val="dk1"/>
              </a:solidFill>
              <a:latin typeface="Calibri"/>
              <a:ea typeface="Calibri"/>
              <a:cs typeface="Calibri"/>
              <a:sym typeface="Calibri"/>
            </a:endParaRPr>
          </a:p>
          <a:p>
            <a:pPr marL="514350" lvl="0" indent="-381000" algn="l" rtl="0">
              <a:spcBef>
                <a:spcPts val="100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For a list of all Massachusetts LHAs with links to their individual websites:</a:t>
            </a:r>
            <a:br>
              <a:rPr lang="en-US" sz="2400" dirty="0">
                <a:solidFill>
                  <a:schemeClr val="dk1"/>
                </a:solidFill>
                <a:latin typeface="Calibri"/>
                <a:ea typeface="Calibri"/>
                <a:cs typeface="Calibri"/>
                <a:sym typeface="Calibri"/>
              </a:rPr>
            </a:br>
            <a:r>
              <a:rPr lang="en-US" sz="2400" u="sng" dirty="0">
                <a:solidFill>
                  <a:schemeClr val="hlink"/>
                </a:solidFill>
                <a:latin typeface="Calibri"/>
                <a:ea typeface="Calibri"/>
                <a:cs typeface="Calibri"/>
                <a:sym typeface="Calibri"/>
                <a:hlinkClick r:id="rId5"/>
              </a:rPr>
              <a:t>https://massphas.org/</a:t>
            </a:r>
            <a:endParaRPr sz="2400" dirty="0">
              <a:solidFill>
                <a:schemeClr val="dk1"/>
              </a:solidFill>
              <a:latin typeface="Calibri"/>
              <a:ea typeface="Calibri"/>
              <a:cs typeface="Calibri"/>
              <a:sym typeface="Calibri"/>
            </a:endParaRPr>
          </a:p>
          <a:p>
            <a:pPr marL="514350" lvl="0" indent="-381000" algn="l" rtl="0">
              <a:spcBef>
                <a:spcPts val="1000"/>
              </a:spcBef>
              <a:spcAft>
                <a:spcPts val="0"/>
              </a:spcAft>
              <a:buClr>
                <a:schemeClr val="dk1"/>
              </a:buClr>
              <a:buSzPts val="2400"/>
              <a:buFont typeface="Calibri"/>
              <a:buChar char="●"/>
            </a:pPr>
            <a:r>
              <a:rPr lang="en-US" sz="2400" dirty="0">
                <a:solidFill>
                  <a:schemeClr val="dk1"/>
                </a:solidFill>
                <a:latin typeface="Calibri"/>
                <a:ea typeface="Calibri"/>
                <a:cs typeface="Calibri"/>
                <a:sym typeface="Calibri"/>
              </a:rPr>
              <a:t>Public Housing Redevelopment Bill of  Rights (principles of good development)</a:t>
            </a:r>
            <a:br>
              <a:rPr lang="en-US" sz="2400" dirty="0">
                <a:solidFill>
                  <a:schemeClr val="dk1"/>
                </a:solidFill>
                <a:latin typeface="Calibri"/>
                <a:ea typeface="Calibri"/>
                <a:cs typeface="Calibri"/>
                <a:sym typeface="Calibri"/>
              </a:rPr>
            </a:br>
            <a:r>
              <a:rPr lang="en-US" sz="2400" u="sng" dirty="0">
                <a:solidFill>
                  <a:schemeClr val="hlink"/>
                </a:solidFill>
                <a:latin typeface="Calibri"/>
                <a:ea typeface="Calibri"/>
                <a:cs typeface="Calibri"/>
                <a:sym typeface="Calibri"/>
                <a:hlinkClick r:id="rId6"/>
              </a:rPr>
              <a:t>masslegalservices.org/content/public-housing-development-bill-rights</a:t>
            </a:r>
            <a:endParaRPr sz="2400" dirty="0">
              <a:solidFill>
                <a:schemeClr val="dk1"/>
              </a:solidFill>
              <a:latin typeface="Calibri"/>
              <a:ea typeface="Calibri"/>
              <a:cs typeface="Calibri"/>
              <a:sym typeface="Calibri"/>
            </a:endParaRPr>
          </a:p>
          <a:p>
            <a:pPr marL="0" lvl="0" indent="0" algn="l" rtl="0">
              <a:spcBef>
                <a:spcPts val="1000"/>
              </a:spcBef>
              <a:spcAft>
                <a:spcPts val="0"/>
              </a:spcAft>
              <a:buNone/>
            </a:pPr>
            <a:endParaRPr lang="en-US" sz="1100" dirty="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p:nvPr>
        </p:nvSpPr>
        <p:spPr>
          <a:xfrm>
            <a:off x="557479" y="187839"/>
            <a:ext cx="10139997" cy="3012440"/>
          </a:xfrm>
          <a:prstGeom prst="rect">
            <a:avLst/>
          </a:prstGeom>
          <a:noFill/>
          <a:ln>
            <a:noFill/>
          </a:ln>
        </p:spPr>
        <p:txBody>
          <a:bodyPr spcFirstLastPara="1" wrap="square" lIns="91425" tIns="0" rIns="91425" bIns="0" anchor="b" anchorCtr="0">
            <a:noAutofit/>
          </a:bodyPr>
          <a:lstStyle/>
          <a:p>
            <a:pPr marL="0" lvl="0" indent="0" algn="ctr" rtl="0">
              <a:lnSpc>
                <a:spcPct val="85000"/>
              </a:lnSpc>
              <a:spcBef>
                <a:spcPts val="0"/>
              </a:spcBef>
              <a:spcAft>
                <a:spcPts val="0"/>
              </a:spcAft>
              <a:buClr>
                <a:schemeClr val="accent6"/>
              </a:buClr>
              <a:buSzPts val="5400"/>
              <a:buFont typeface="Calibri"/>
              <a:buNone/>
            </a:pPr>
            <a:r>
              <a:rPr lang="en-US" sz="5400" b="1" dirty="0" smtClean="0">
                <a:solidFill>
                  <a:schemeClr val="accent6"/>
                </a:solidFill>
              </a:rPr>
              <a:t>Thank you!</a:t>
            </a:r>
            <a:br>
              <a:rPr lang="en-US" sz="5400" b="1" dirty="0" smtClean="0">
                <a:solidFill>
                  <a:schemeClr val="accent6"/>
                </a:solidFill>
              </a:rPr>
            </a:br>
            <a:r>
              <a:rPr lang="en-US" sz="5400" b="1" dirty="0">
                <a:solidFill>
                  <a:schemeClr val="accent6"/>
                </a:solidFill>
              </a:rPr>
              <a:t/>
            </a:r>
            <a:br>
              <a:rPr lang="en-US" sz="5400" b="1" dirty="0">
                <a:solidFill>
                  <a:schemeClr val="accent6"/>
                </a:solidFill>
              </a:rPr>
            </a:br>
            <a:endParaRPr sz="5400" b="1" dirty="0">
              <a:solidFill>
                <a:schemeClr val="accent6"/>
              </a:solidFill>
            </a:endParaRPr>
          </a:p>
        </p:txBody>
      </p:sp>
      <p:sp>
        <p:nvSpPr>
          <p:cNvPr id="107" name="Google Shape;107;p1"/>
          <p:cNvSpPr txBox="1">
            <a:spLocks noGrp="1"/>
          </p:cNvSpPr>
          <p:nvPr>
            <p:ph type="body" idx="1"/>
          </p:nvPr>
        </p:nvSpPr>
        <p:spPr>
          <a:xfrm>
            <a:off x="2142265" y="5529297"/>
            <a:ext cx="8975502" cy="648479"/>
          </a:xfrm>
          <a:prstGeom prst="rect">
            <a:avLst/>
          </a:prstGeom>
          <a:solidFill>
            <a:schemeClr val="lt1"/>
          </a:solidFill>
          <a:ln>
            <a:noFill/>
          </a:ln>
        </p:spPr>
        <p:txBody>
          <a:bodyPr spcFirstLastPara="1" wrap="square" lIns="91425" tIns="45700" rIns="91425" bIns="45700" anchor="t" anchorCtr="0">
            <a:normAutofit/>
          </a:bodyPr>
          <a:lstStyle/>
          <a:p>
            <a:pPr marL="0" lvl="0" indent="0" algn="ctr">
              <a:spcBef>
                <a:spcPts val="1000"/>
              </a:spcBef>
            </a:pPr>
            <a:r>
              <a:rPr lang="en-US" sz="2000" b="1" dirty="0">
                <a:solidFill>
                  <a:schemeClr val="dk1"/>
                </a:solidFill>
              </a:rPr>
              <a:t>Questions?</a:t>
            </a:r>
            <a:r>
              <a:rPr lang="en-US" sz="2000" dirty="0">
                <a:solidFill>
                  <a:schemeClr val="dk1"/>
                </a:solidFill>
              </a:rPr>
              <a:t> Contact </a:t>
            </a:r>
            <a:r>
              <a:rPr lang="en-US" sz="2000" dirty="0">
                <a:solidFill>
                  <a:schemeClr val="dk1"/>
                </a:solidFill>
                <a:hlinkClick r:id="rId3"/>
              </a:rPr>
              <a:t>Ckotwani@gbls.org</a:t>
            </a:r>
            <a:r>
              <a:rPr lang="en-US" sz="2000" dirty="0">
                <a:solidFill>
                  <a:schemeClr val="dk1"/>
                </a:solidFill>
              </a:rPr>
              <a:t> and </a:t>
            </a:r>
            <a:r>
              <a:rPr lang="en-US" sz="2000" dirty="0">
                <a:solidFill>
                  <a:schemeClr val="dk1"/>
                </a:solidFill>
                <a:hlinkClick r:id="rId4"/>
              </a:rPr>
              <a:t>MLMendonca@gbls.org</a:t>
            </a:r>
            <a:r>
              <a:rPr lang="en-US" sz="2000" dirty="0">
                <a:solidFill>
                  <a:schemeClr val="dk1"/>
                </a:solidFill>
              </a:rPr>
              <a:t> </a:t>
            </a:r>
            <a:endParaRPr lang="en-US" sz="2000" dirty="0">
              <a:solidFill>
                <a:schemeClr val="dk1"/>
              </a:solidFill>
            </a:endParaRPr>
          </a:p>
        </p:txBody>
      </p:sp>
      <p:pic>
        <p:nvPicPr>
          <p:cNvPr id="108" name="Google Shape;108;p1" descr="A black and grey logo&#10;&#10;Description automatically generated"/>
          <p:cNvPicPr preferRelativeResize="0"/>
          <p:nvPr/>
        </p:nvPicPr>
        <p:blipFill rotWithShape="1">
          <a:blip r:embed="rId5">
            <a:alphaModFix/>
          </a:blip>
          <a:srcRect/>
          <a:stretch/>
        </p:blipFill>
        <p:spPr>
          <a:xfrm>
            <a:off x="8175389" y="295564"/>
            <a:ext cx="3703608" cy="1582050"/>
          </a:xfrm>
          <a:prstGeom prst="rect">
            <a:avLst/>
          </a:prstGeom>
          <a:noFill/>
          <a:ln>
            <a:noFill/>
          </a:ln>
        </p:spPr>
      </p:pic>
      <p:sp>
        <p:nvSpPr>
          <p:cNvPr id="5" name="Google Shape;154;g2cb019f4ad5_0_8"/>
          <p:cNvSpPr txBox="1"/>
          <p:nvPr/>
        </p:nvSpPr>
        <p:spPr>
          <a:xfrm>
            <a:off x="720389" y="1694059"/>
            <a:ext cx="10728300" cy="2759689"/>
          </a:xfrm>
          <a:prstGeom prst="rect">
            <a:avLst/>
          </a:prstGeom>
          <a:noFill/>
          <a:ln>
            <a:noFill/>
          </a:ln>
        </p:spPr>
        <p:txBody>
          <a:bodyPr spcFirstLastPara="1" wrap="square" lIns="91425" tIns="45700" rIns="91425" bIns="45700" anchor="t" anchorCtr="0">
            <a:spAutoFit/>
          </a:bodyPr>
          <a:lstStyle/>
          <a:p>
            <a:pPr marL="514350" lvl="0" indent="-381000" algn="l" rtl="0">
              <a:spcBef>
                <a:spcPts val="0"/>
              </a:spcBef>
              <a:spcAft>
                <a:spcPts val="0"/>
              </a:spcAft>
              <a:buClr>
                <a:schemeClr val="dk1"/>
              </a:buClr>
              <a:buSzPts val="2400"/>
              <a:buFont typeface="Calibri"/>
              <a:buChar char="●"/>
            </a:pPr>
            <a:endParaRPr lang="en-US" sz="2800" dirty="0" smtClean="0">
              <a:solidFill>
                <a:schemeClr val="dk1"/>
              </a:solidFill>
              <a:latin typeface="Calibri"/>
              <a:ea typeface="Calibri"/>
              <a:cs typeface="Calibri"/>
              <a:sym typeface="Calibri"/>
            </a:endParaRPr>
          </a:p>
          <a:p>
            <a:pPr marL="0" lvl="0" indent="0" algn="l" rtl="0">
              <a:spcBef>
                <a:spcPts val="1000"/>
              </a:spcBef>
              <a:spcAft>
                <a:spcPts val="0"/>
              </a:spcAft>
              <a:buNone/>
            </a:pPr>
            <a:r>
              <a:rPr lang="en-US" sz="2800" dirty="0" smtClean="0">
                <a:solidFill>
                  <a:schemeClr val="dk1"/>
                </a:solidFill>
                <a:latin typeface="Calibri"/>
                <a:ea typeface="Calibri"/>
                <a:cs typeface="Calibri"/>
                <a:sym typeface="Calibri"/>
              </a:rPr>
              <a:t>Join us at our next meeting: 	</a:t>
            </a:r>
          </a:p>
          <a:p>
            <a:pPr marL="0" lvl="0" indent="0" algn="l" rtl="0">
              <a:spcBef>
                <a:spcPts val="1000"/>
              </a:spcBef>
              <a:spcAft>
                <a:spcPts val="0"/>
              </a:spcAft>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Public Housing Redevelopment Working Group</a:t>
            </a:r>
          </a:p>
          <a:p>
            <a:pPr marL="0" lvl="0" indent="0" algn="l" rtl="0">
              <a:spcBef>
                <a:spcPts val="1000"/>
              </a:spcBef>
              <a:spcAft>
                <a:spcPts val="0"/>
              </a:spcAft>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Tuesday, May 21, 2024 - </a:t>
            </a:r>
            <a:r>
              <a:rPr lang="en-US" sz="2800" dirty="0" smtClean="0">
                <a:solidFill>
                  <a:schemeClr val="dk1"/>
                </a:solidFill>
                <a:latin typeface="Calibri"/>
                <a:ea typeface="Calibri"/>
                <a:cs typeface="Calibri"/>
                <a:sym typeface="Calibri"/>
              </a:rPr>
              <a:t>11:00 a.m. - noon </a:t>
            </a:r>
          </a:p>
          <a:p>
            <a:pPr marL="0" lvl="0" indent="0" algn="l" rtl="0">
              <a:spcBef>
                <a:spcPts val="1000"/>
              </a:spcBef>
              <a:spcAft>
                <a:spcPts val="0"/>
              </a:spcAft>
              <a:buNone/>
            </a:pP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	Zoom (meeting info TBD)</a:t>
            </a:r>
            <a:endParaRPr lang="en-US" sz="2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5962550"/>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3CE925A6A8844AB60DB7E83BC696A" ma:contentTypeVersion="16" ma:contentTypeDescription="Create a new document." ma:contentTypeScope="" ma:versionID="85caa1734d57a96406fdce31636750f0">
  <xsd:schema xmlns:xsd="http://www.w3.org/2001/XMLSchema" xmlns:xs="http://www.w3.org/2001/XMLSchema" xmlns:p="http://schemas.microsoft.com/office/2006/metadata/properties" xmlns:ns3="8e2af127-d430-42be-8343-3e779a3517d4" xmlns:ns4="b6a0813c-1b02-44f0-9c4a-5568dfe7b57b" targetNamespace="http://schemas.microsoft.com/office/2006/metadata/properties" ma:root="true" ma:fieldsID="7284067a148c1776fcf48886f0a135fc" ns3:_="" ns4:_="">
    <xsd:import namespace="8e2af127-d430-42be-8343-3e779a3517d4"/>
    <xsd:import namespace="b6a0813c-1b02-44f0-9c4a-5568dfe7b57b"/>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Location"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af127-d430-42be-8343-3e779a3517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a0813c-1b02-44f0-9c4a-5568dfe7b57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8e2af127-d430-42be-8343-3e779a3517d4" xsi:nil="true"/>
  </documentManagement>
</p:properties>
</file>

<file path=customXml/itemProps1.xml><?xml version="1.0" encoding="utf-8"?>
<ds:datastoreItem xmlns:ds="http://schemas.openxmlformats.org/officeDocument/2006/customXml" ds:itemID="{62A57ECC-EE79-4D9C-9C55-B94BA5A22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af127-d430-42be-8343-3e779a3517d4"/>
    <ds:schemaRef ds:uri="b6a0813c-1b02-44f0-9c4a-5568dfe7b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69FFF5-0B55-4277-9AFD-4B82D45F7550}">
  <ds:schemaRefs>
    <ds:schemaRef ds:uri="http://schemas.microsoft.com/sharepoint/v3/contenttype/forms"/>
  </ds:schemaRefs>
</ds:datastoreItem>
</file>

<file path=customXml/itemProps3.xml><?xml version="1.0" encoding="utf-8"?>
<ds:datastoreItem xmlns:ds="http://schemas.openxmlformats.org/officeDocument/2006/customXml" ds:itemID="{4039BAB5-AA39-4BA5-B5AD-5C9196AD55FF}">
  <ds:schemaRefs>
    <ds:schemaRef ds:uri="8e2af127-d430-42be-8343-3e779a3517d4"/>
    <ds:schemaRef ds:uri="b6a0813c-1b02-44f0-9c4a-5568dfe7b57b"/>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7385</TotalTime>
  <Words>1980</Words>
  <Application>Microsoft Office PowerPoint</Application>
  <PresentationFormat>Widescreen</PresentationFormat>
  <Paragraphs>212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Noto Sans Symbols</vt:lpstr>
      <vt:lpstr>Retrospect</vt:lpstr>
      <vt:lpstr>Public Housing  Redevelopment &amp; Preservation</vt:lpstr>
      <vt:lpstr>Public Housing in Massachusetts</vt:lpstr>
      <vt:lpstr>Who Lives in Public Housing?</vt:lpstr>
      <vt:lpstr>Why We Need Public Housing</vt:lpstr>
      <vt:lpstr>Public Housing Is In Danger</vt:lpstr>
      <vt:lpstr>What can legal services do?</vt:lpstr>
      <vt:lpstr>Mildred C. Hailey Apartments</vt:lpstr>
      <vt:lpstr>Where Can You Find Information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Housing  Redevelopment &amp; Preservation</dc:title>
  <dc:creator>Kotwani, Chhaya</dc:creator>
  <cp:lastModifiedBy>Mendonca, Mary Lu</cp:lastModifiedBy>
  <cp:revision>27</cp:revision>
  <cp:lastPrinted>2024-04-18T16:31:42Z</cp:lastPrinted>
  <dcterms:created xsi:type="dcterms:W3CDTF">2023-09-28T16:31:16Z</dcterms:created>
  <dcterms:modified xsi:type="dcterms:W3CDTF">2024-04-23T22:00:05Z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0x0101009523CE925A6A8844AB60DB7E83BC696A</vt:lpwstr>
  </property>
</Properties>
</file>