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9" r:id="rId1"/>
  </p:sldMasterIdLst>
  <p:notesMasterIdLst>
    <p:notesMasterId r:id="rId26"/>
  </p:notesMasterIdLst>
  <p:handoutMasterIdLst>
    <p:handoutMasterId r:id="rId27"/>
  </p:handoutMasterIdLst>
  <p:sldIdLst>
    <p:sldId id="256" r:id="rId2"/>
    <p:sldId id="301" r:id="rId3"/>
    <p:sldId id="269" r:id="rId4"/>
    <p:sldId id="267" r:id="rId5"/>
    <p:sldId id="325" r:id="rId6"/>
    <p:sldId id="274" r:id="rId7"/>
    <p:sldId id="292" r:id="rId8"/>
    <p:sldId id="281" r:id="rId9"/>
    <p:sldId id="296" r:id="rId10"/>
    <p:sldId id="291" r:id="rId11"/>
    <p:sldId id="277" r:id="rId12"/>
    <p:sldId id="307" r:id="rId13"/>
    <p:sldId id="308" r:id="rId14"/>
    <p:sldId id="302" r:id="rId15"/>
    <p:sldId id="319" r:id="rId16"/>
    <p:sldId id="320" r:id="rId17"/>
    <p:sldId id="313" r:id="rId18"/>
    <p:sldId id="311" r:id="rId19"/>
    <p:sldId id="305" r:id="rId20"/>
    <p:sldId id="306" r:id="rId21"/>
    <p:sldId id="299" r:id="rId22"/>
    <p:sldId id="321" r:id="rId23"/>
    <p:sldId id="322" r:id="rId24"/>
    <p:sldId id="303" r:id="rId2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58" autoAdjust="0"/>
    <p:restoredTop sz="81029" autoAdjust="0"/>
  </p:normalViewPr>
  <p:slideViewPr>
    <p:cSldViewPr>
      <p:cViewPr>
        <p:scale>
          <a:sx n="81" d="100"/>
          <a:sy n="81" d="100"/>
        </p:scale>
        <p:origin x="-1650"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38475" cy="466725"/>
          </a:xfrm>
          <a:prstGeom prst="rect">
            <a:avLst/>
          </a:prstGeom>
        </p:spPr>
        <p:txBody>
          <a:bodyPr vert="horz" lIns="91435" tIns="45718" rIns="91435" bIns="45718" rtlCol="0"/>
          <a:lstStyle>
            <a:lvl1pPr algn="l">
              <a:defRPr sz="1200"/>
            </a:lvl1pPr>
          </a:lstStyle>
          <a:p>
            <a:endParaRPr lang="en-US" dirty="0"/>
          </a:p>
        </p:txBody>
      </p:sp>
      <p:sp>
        <p:nvSpPr>
          <p:cNvPr id="3" name="Date Placeholder 2"/>
          <p:cNvSpPr>
            <a:spLocks noGrp="1"/>
          </p:cNvSpPr>
          <p:nvPr>
            <p:ph type="dt" sz="quarter" idx="1"/>
          </p:nvPr>
        </p:nvSpPr>
        <p:spPr>
          <a:xfrm>
            <a:off x="3970339" y="1"/>
            <a:ext cx="3038475" cy="466725"/>
          </a:xfrm>
          <a:prstGeom prst="rect">
            <a:avLst/>
          </a:prstGeom>
        </p:spPr>
        <p:txBody>
          <a:bodyPr vert="horz" lIns="91435" tIns="45718" rIns="91435" bIns="45718" rtlCol="0"/>
          <a:lstStyle>
            <a:lvl1pPr algn="r">
              <a:defRPr sz="1200"/>
            </a:lvl1pPr>
          </a:lstStyle>
          <a:p>
            <a:fld id="{85A203DE-7338-4D80-BE0E-16E358846796}" type="datetimeFigureOut">
              <a:rPr lang="en-US" smtClean="0"/>
              <a:pPr/>
              <a:t>11/28/2016</a:t>
            </a:fld>
            <a:endParaRPr lang="en-US" dirty="0"/>
          </a:p>
        </p:txBody>
      </p:sp>
      <p:sp>
        <p:nvSpPr>
          <p:cNvPr id="4" name="Footer Placeholder 3"/>
          <p:cNvSpPr>
            <a:spLocks noGrp="1"/>
          </p:cNvSpPr>
          <p:nvPr>
            <p:ph type="ftr" sz="quarter" idx="2"/>
          </p:nvPr>
        </p:nvSpPr>
        <p:spPr>
          <a:xfrm>
            <a:off x="1" y="8829675"/>
            <a:ext cx="3038475" cy="466725"/>
          </a:xfrm>
          <a:prstGeom prst="rect">
            <a:avLst/>
          </a:prstGeom>
        </p:spPr>
        <p:txBody>
          <a:bodyPr vert="horz" lIns="91435" tIns="45718" rIns="91435" bIns="45718"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9" y="8829675"/>
            <a:ext cx="3038475" cy="466725"/>
          </a:xfrm>
          <a:prstGeom prst="rect">
            <a:avLst/>
          </a:prstGeom>
        </p:spPr>
        <p:txBody>
          <a:bodyPr vert="horz" lIns="91435" tIns="45718" rIns="91435" bIns="45718" rtlCol="0" anchor="b"/>
          <a:lstStyle>
            <a:lvl1pPr algn="r">
              <a:defRPr sz="1200"/>
            </a:lvl1pPr>
          </a:lstStyle>
          <a:p>
            <a:fld id="{17C51E1B-4455-434C-8959-5C5CD8836482}" type="slidenum">
              <a:rPr lang="en-US" smtClean="0"/>
              <a:pPr/>
              <a:t>‹#›</a:t>
            </a:fld>
            <a:endParaRPr lang="en-US" dirty="0"/>
          </a:p>
        </p:txBody>
      </p:sp>
    </p:spTree>
    <p:extLst>
      <p:ext uri="{BB962C8B-B14F-4D97-AF65-F5344CB8AC3E}">
        <p14:creationId xmlns:p14="http://schemas.microsoft.com/office/powerpoint/2010/main" val="32468196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1" tIns="46586" rIns="93171" bIns="46586" rtlCol="0"/>
          <a:lstStyle>
            <a:lvl1pPr algn="l">
              <a:defRPr sz="1200"/>
            </a:lvl1pPr>
          </a:lstStyle>
          <a:p>
            <a:endParaRPr lang="en-US" dirty="0"/>
          </a:p>
        </p:txBody>
      </p:sp>
      <p:sp>
        <p:nvSpPr>
          <p:cNvPr id="3" name="Date Placeholder 2"/>
          <p:cNvSpPr>
            <a:spLocks noGrp="1"/>
          </p:cNvSpPr>
          <p:nvPr>
            <p:ph type="dt" idx="1"/>
          </p:nvPr>
        </p:nvSpPr>
        <p:spPr>
          <a:xfrm>
            <a:off x="3970939" y="0"/>
            <a:ext cx="3037840" cy="464820"/>
          </a:xfrm>
          <a:prstGeom prst="rect">
            <a:avLst/>
          </a:prstGeom>
        </p:spPr>
        <p:txBody>
          <a:bodyPr vert="horz" lIns="93171" tIns="46586" rIns="93171" bIns="46586" rtlCol="0"/>
          <a:lstStyle>
            <a:lvl1pPr algn="r">
              <a:defRPr sz="1200"/>
            </a:lvl1pPr>
          </a:lstStyle>
          <a:p>
            <a:fld id="{DE742F21-2A5B-4E38-922D-CDD7B0371C57}" type="datetimeFigureOut">
              <a:rPr lang="en-US" smtClean="0"/>
              <a:pPr/>
              <a:t>11/28/2016</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1" tIns="46586" rIns="93171" bIns="46586" rtlCol="0" anchor="ctr"/>
          <a:lstStyle/>
          <a:p>
            <a:endParaRPr lang="en-US" dirty="0"/>
          </a:p>
        </p:txBody>
      </p:sp>
      <p:sp>
        <p:nvSpPr>
          <p:cNvPr id="5" name="Notes Placeholder 4"/>
          <p:cNvSpPr>
            <a:spLocks noGrp="1"/>
          </p:cNvSpPr>
          <p:nvPr>
            <p:ph type="body" sz="quarter" idx="3"/>
          </p:nvPr>
        </p:nvSpPr>
        <p:spPr>
          <a:xfrm>
            <a:off x="701041" y="4415791"/>
            <a:ext cx="5608320" cy="4183380"/>
          </a:xfrm>
          <a:prstGeom prst="rect">
            <a:avLst/>
          </a:prstGeom>
        </p:spPr>
        <p:txBody>
          <a:bodyPr vert="horz" lIns="93171" tIns="46586" rIns="93171" bIns="46586"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1" tIns="46586" rIns="93171" bIns="46586"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9" y="8829967"/>
            <a:ext cx="3037840" cy="464820"/>
          </a:xfrm>
          <a:prstGeom prst="rect">
            <a:avLst/>
          </a:prstGeom>
        </p:spPr>
        <p:txBody>
          <a:bodyPr vert="horz" lIns="93171" tIns="46586" rIns="93171" bIns="46586" rtlCol="0" anchor="b"/>
          <a:lstStyle>
            <a:lvl1pPr algn="r">
              <a:defRPr sz="1200"/>
            </a:lvl1pPr>
          </a:lstStyle>
          <a:p>
            <a:fld id="{B643D03A-647C-4082-9D4C-C17EB75A528E}" type="slidenum">
              <a:rPr lang="en-US" smtClean="0"/>
              <a:pPr/>
              <a:t>‹#›</a:t>
            </a:fld>
            <a:endParaRPr lang="en-US" dirty="0"/>
          </a:p>
        </p:txBody>
      </p:sp>
    </p:spTree>
    <p:extLst>
      <p:ext uri="{BB962C8B-B14F-4D97-AF65-F5344CB8AC3E}">
        <p14:creationId xmlns:p14="http://schemas.microsoft.com/office/powerpoint/2010/main" val="15647404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en.wikipedia.org/wiki/Supreme_Court_of_the_United_States"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643D03A-647C-4082-9D4C-C17EB75A528E}" type="slidenum">
              <a:rPr lang="en-US" smtClean="0"/>
              <a:pPr/>
              <a:t>1</a:t>
            </a:fld>
            <a:endParaRPr lang="en-US" dirty="0"/>
          </a:p>
        </p:txBody>
      </p:sp>
    </p:spTree>
    <p:extLst>
      <p:ext uri="{BB962C8B-B14F-4D97-AF65-F5344CB8AC3E}">
        <p14:creationId xmlns:p14="http://schemas.microsoft.com/office/powerpoint/2010/main" val="14643798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31723">
              <a:defRPr/>
            </a:pPr>
            <a:r>
              <a:rPr lang="en-US" dirty="0" smtClean="0"/>
              <a:t>Federal law does not dictate the curriculum schools must use to teach English learners.</a:t>
            </a:r>
          </a:p>
          <a:p>
            <a:endParaRPr lang="en-US" dirty="0"/>
          </a:p>
        </p:txBody>
      </p:sp>
      <p:sp>
        <p:nvSpPr>
          <p:cNvPr id="4" name="Slide Number Placeholder 3"/>
          <p:cNvSpPr>
            <a:spLocks noGrp="1"/>
          </p:cNvSpPr>
          <p:nvPr>
            <p:ph type="sldNum" sz="quarter" idx="10"/>
          </p:nvPr>
        </p:nvSpPr>
        <p:spPr/>
        <p:txBody>
          <a:bodyPr/>
          <a:lstStyle/>
          <a:p>
            <a:fld id="{B643D03A-647C-4082-9D4C-C17EB75A528E}" type="slidenum">
              <a:rPr lang="en-US" smtClean="0"/>
              <a:pPr/>
              <a:t>4</a:t>
            </a:fld>
            <a:endParaRPr lang="en-US" dirty="0"/>
          </a:p>
        </p:txBody>
      </p:sp>
    </p:spTree>
    <p:extLst>
      <p:ext uri="{BB962C8B-B14F-4D97-AF65-F5344CB8AC3E}">
        <p14:creationId xmlns:p14="http://schemas.microsoft.com/office/powerpoint/2010/main" val="9022527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UNDER HORNE–</a:t>
            </a:r>
            <a:r>
              <a:rPr lang="en-US" baseline="0" dirty="0" smtClean="0"/>
              <a:t> </a:t>
            </a:r>
            <a:r>
              <a:rPr lang="en-US" sz="1200" kern="1200" dirty="0" smtClean="0">
                <a:solidFill>
                  <a:schemeClr val="tx1"/>
                </a:solidFill>
                <a:latin typeface="+mn-lt"/>
                <a:ea typeface="+mn-ea"/>
                <a:cs typeface="+mn-cs"/>
              </a:rPr>
              <a:t>providing inadequate ELL instruction in the Nogales Unified School District (Nogales), in violation of the Equal Educational Opportunities Act of 1974 (EEOA), which requires States to take “appropriate action to overcome language barriers”</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The District Court subsequently extended relief statewide and, in the years following, entered a series of additional orders and injunctions. The defendants did not appeal any of the District Court’s orders.</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On June 25, 2009, the </a:t>
            </a:r>
            <a:r>
              <a:rPr lang="en-US" sz="1200" kern="1200" dirty="0" smtClean="0">
                <a:solidFill>
                  <a:schemeClr val="tx1"/>
                </a:solidFill>
                <a:latin typeface="+mn-lt"/>
                <a:ea typeface="+mn-ea"/>
                <a:cs typeface="+mn-cs"/>
                <a:hlinkClick r:id="rId3"/>
              </a:rPr>
              <a:t>United States Supreme Court overturned the decision of the state court, deciding in favor of Horne, and allowing the state to determine its own requirements with regards to ELL instruction. </a:t>
            </a:r>
            <a:r>
              <a:rPr lang="en-US" sz="1200" kern="1200" dirty="0" smtClean="0">
                <a:solidFill>
                  <a:schemeClr val="tx1"/>
                </a:solidFill>
                <a:latin typeface="+mn-lt"/>
                <a:ea typeface="+mn-ea"/>
                <a:cs typeface="+mn-cs"/>
              </a:rPr>
              <a:t>Justice Alito wrote the opinion for the 5-4 majority. The opinion held that in evaluating the actions of the state attention should focus on student outcomes rather than on spending and inputs to schools.</a:t>
            </a:r>
            <a:endParaRPr lang="en-US" dirty="0"/>
          </a:p>
        </p:txBody>
      </p:sp>
      <p:sp>
        <p:nvSpPr>
          <p:cNvPr id="4" name="Slide Number Placeholder 3"/>
          <p:cNvSpPr>
            <a:spLocks noGrp="1"/>
          </p:cNvSpPr>
          <p:nvPr>
            <p:ph type="sldNum" sz="quarter" idx="10"/>
          </p:nvPr>
        </p:nvSpPr>
        <p:spPr/>
        <p:txBody>
          <a:bodyPr/>
          <a:lstStyle/>
          <a:p>
            <a:fld id="{B643D03A-647C-4082-9D4C-C17EB75A528E}" type="slidenum">
              <a:rPr lang="en-US" smtClean="0"/>
              <a:pPr/>
              <a:t>7</a:t>
            </a:fld>
            <a:endParaRPr lang="en-US" dirty="0"/>
          </a:p>
        </p:txBody>
      </p:sp>
    </p:spTree>
    <p:extLst>
      <p:ext uri="{BB962C8B-B14F-4D97-AF65-F5344CB8AC3E}">
        <p14:creationId xmlns:p14="http://schemas.microsoft.com/office/powerpoint/2010/main" val="3509321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Provision</a:t>
            </a:r>
            <a:r>
              <a:rPr lang="en-US" baseline="0" dirty="0" smtClean="0"/>
              <a:t> of regular or special education and related aids and services designed to meet the student’s</a:t>
            </a:r>
            <a:r>
              <a:rPr lang="en-US" b="0" u="none" baseline="0" dirty="0" smtClean="0"/>
              <a:t> needs </a:t>
            </a:r>
            <a:r>
              <a:rPr lang="en-US" b="1" u="sng" baseline="0" dirty="0" smtClean="0"/>
              <a:t>“as adequately as the needs of non-disabled students are met.”</a:t>
            </a:r>
            <a:endParaRPr lang="en-US" b="1" u="sng" dirty="0"/>
          </a:p>
        </p:txBody>
      </p:sp>
      <p:sp>
        <p:nvSpPr>
          <p:cNvPr id="4" name="Slide Number Placeholder 3"/>
          <p:cNvSpPr>
            <a:spLocks noGrp="1"/>
          </p:cNvSpPr>
          <p:nvPr>
            <p:ph type="sldNum" sz="quarter" idx="10"/>
          </p:nvPr>
        </p:nvSpPr>
        <p:spPr/>
        <p:txBody>
          <a:bodyPr/>
          <a:lstStyle/>
          <a:p>
            <a:fld id="{B643D03A-647C-4082-9D4C-C17EB75A528E}" type="slidenum">
              <a:rPr lang="en-US" smtClean="0"/>
              <a:pPr/>
              <a:t>12</a:t>
            </a:fld>
            <a:endParaRPr lang="en-US" dirty="0"/>
          </a:p>
        </p:txBody>
      </p:sp>
    </p:spTree>
    <p:extLst>
      <p:ext uri="{BB962C8B-B14F-4D97-AF65-F5344CB8AC3E}">
        <p14:creationId xmlns:p14="http://schemas.microsoft.com/office/powerpoint/2010/main" val="17118634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643D03A-647C-4082-9D4C-C17EB75A528E}" type="slidenum">
              <a:rPr lang="en-US" smtClean="0"/>
              <a:pPr/>
              <a:t>23</a:t>
            </a:fld>
            <a:endParaRPr lang="en-US" dirty="0"/>
          </a:p>
        </p:txBody>
      </p:sp>
    </p:spTree>
    <p:extLst>
      <p:ext uri="{BB962C8B-B14F-4D97-AF65-F5344CB8AC3E}">
        <p14:creationId xmlns:p14="http://schemas.microsoft.com/office/powerpoint/2010/main" val="191086899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7" name="Group 17"/>
          <p:cNvGrpSpPr/>
          <p:nvPr/>
        </p:nvGrpSpPr>
        <p:grpSpPr>
          <a:xfrm>
            <a:off x="486873" y="411480"/>
            <a:ext cx="8170255" cy="6035040"/>
            <a:chOff x="486873" y="411480"/>
            <a:chExt cx="8170255" cy="6035040"/>
          </a:xfrm>
        </p:grpSpPr>
        <p:pic>
          <p:nvPicPr>
            <p:cNvPr id="12" name="Picture 11" descr="PaperPanel-Title.jpg"/>
            <p:cNvPicPr>
              <a:picLocks noChangeAspect="1"/>
            </p:cNvPicPr>
            <p:nvPr/>
          </p:nvPicPr>
          <p:blipFill>
            <a:blip r:embed="rId2"/>
            <a:srcRect r="2128"/>
            <a:stretch>
              <a:fillRect/>
            </a:stretch>
          </p:blipFill>
          <p:spPr>
            <a:xfrm>
              <a:off x="486873" y="411480"/>
              <a:ext cx="8170255" cy="6035040"/>
            </a:xfrm>
            <a:prstGeom prst="rect">
              <a:avLst/>
            </a:prstGeom>
            <a:noFill/>
            <a:ln w="12700">
              <a:noFill/>
            </a:ln>
            <a:effectLst>
              <a:outerShdw blurRad="63500" sx="101000" sy="101000" algn="ctr" rotWithShape="0">
                <a:prstClr val="black">
                  <a:alpha val="40000"/>
                </a:prstClr>
              </a:outerShdw>
            </a:effectLst>
            <a:scene3d>
              <a:camera prst="perspectiveFront" fov="4800000"/>
              <a:lightRig rig="threePt" dir="t"/>
            </a:scene3d>
          </p:spPr>
        </p:pic>
        <p:sp>
          <p:nvSpPr>
            <p:cNvPr id="14" name="Rectangle 13"/>
            <p:cNvSpPr>
              <a:spLocks/>
            </p:cNvSpPr>
            <p:nvPr/>
          </p:nvSpPr>
          <p:spPr>
            <a:xfrm>
              <a:off x="562843" y="475488"/>
              <a:ext cx="7982712" cy="5888736"/>
            </a:xfrm>
            <a:prstGeom prst="rect">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5" name="Straight Connector 14"/>
            <p:cNvCxnSpPr/>
            <p:nvPr/>
          </p:nvCxnSpPr>
          <p:spPr>
            <a:xfrm>
              <a:off x="562842" y="6133646"/>
              <a:ext cx="7982712" cy="1472"/>
            </a:xfrm>
            <a:prstGeom prst="line">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7" name="Rectangle 16"/>
            <p:cNvSpPr/>
            <p:nvPr/>
          </p:nvSpPr>
          <p:spPr>
            <a:xfrm>
              <a:off x="562843" y="457200"/>
              <a:ext cx="7982712" cy="2578608"/>
            </a:xfrm>
            <a:prstGeom prst="rect">
              <a:avLst/>
            </a:prstGeom>
            <a:solidFill>
              <a:schemeClr val="bg2">
                <a:lumMod val="40000"/>
                <a:lumOff val="60000"/>
              </a:schemeClr>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ctrTitle"/>
          </p:nvPr>
        </p:nvSpPr>
        <p:spPr>
          <a:xfrm>
            <a:off x="914400" y="1123950"/>
            <a:ext cx="7342188" cy="1924050"/>
          </a:xfrm>
        </p:spPr>
        <p:txBody>
          <a:bodyPr anchor="b" anchorCtr="0">
            <a:noAutofit/>
          </a:bodyPr>
          <a:lstStyle>
            <a:lvl1pPr>
              <a:defRPr sz="5400" kern="1200">
                <a:solidFill>
                  <a:schemeClr val="tx1">
                    <a:lumMod val="75000"/>
                    <a:lumOff val="25000"/>
                  </a:schemeClr>
                </a:solidFill>
                <a:latin typeface="+mj-lt"/>
                <a:ea typeface="+mj-ea"/>
                <a:cs typeface="+mj-cs"/>
              </a:defRPr>
            </a:lvl1pPr>
          </a:lstStyle>
          <a:p>
            <a:r>
              <a:rPr lang="en-US" smtClean="0"/>
              <a:t>Click to edit Master title style</a:t>
            </a:r>
            <a:endParaRPr/>
          </a:p>
        </p:txBody>
      </p:sp>
      <p:sp>
        <p:nvSpPr>
          <p:cNvPr id="3" name="Subtitle 2"/>
          <p:cNvSpPr>
            <a:spLocks noGrp="1"/>
          </p:cNvSpPr>
          <p:nvPr>
            <p:ph type="subTitle" idx="1"/>
          </p:nvPr>
        </p:nvSpPr>
        <p:spPr>
          <a:xfrm>
            <a:off x="914400" y="3429000"/>
            <a:ext cx="7342188" cy="1752600"/>
          </a:xfrm>
        </p:spPr>
        <p:txBody>
          <a:bodyPr vert="horz" lIns="91440" tIns="45720" rIns="91440" bIns="45720" rtlCol="0">
            <a:normAutofit/>
          </a:bodyPr>
          <a:lstStyle>
            <a:lvl1pPr marL="0" indent="0" algn="ctr" defTabSz="914400" rtl="0" eaLnBrk="1" latinLnBrk="0" hangingPunct="1">
              <a:spcBef>
                <a:spcPts val="300"/>
              </a:spcBef>
              <a:buClr>
                <a:schemeClr val="tx1">
                  <a:lumMod val="75000"/>
                  <a:lumOff val="25000"/>
                </a:schemeClr>
              </a:buClr>
              <a:buFont typeface="Arial" pitchFamily="34" charset="0"/>
              <a:buNone/>
              <a:defRPr sz="2000" kern="1200">
                <a:solidFill>
                  <a:schemeClr val="tx1">
                    <a:lumMod val="75000"/>
                    <a:lumOff val="2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a:xfrm>
            <a:off x="573741" y="6122894"/>
            <a:ext cx="2133600" cy="259317"/>
          </a:xfrm>
        </p:spPr>
        <p:txBody>
          <a:bodyPr/>
          <a:lstStyle/>
          <a:p>
            <a:fld id="{277F6FCE-57C4-4725-8186-FD1D4CB27CA1}" type="datetimeFigureOut">
              <a:rPr lang="en-US" smtClean="0"/>
              <a:pPr/>
              <a:t>11/28/2016</a:t>
            </a:fld>
            <a:endParaRPr lang="en-US" dirty="0"/>
          </a:p>
        </p:txBody>
      </p:sp>
      <p:sp>
        <p:nvSpPr>
          <p:cNvPr id="5" name="Footer Placeholder 4"/>
          <p:cNvSpPr>
            <a:spLocks noGrp="1"/>
          </p:cNvSpPr>
          <p:nvPr>
            <p:ph type="ftr" sz="quarter" idx="11"/>
          </p:nvPr>
        </p:nvSpPr>
        <p:spPr>
          <a:xfrm>
            <a:off x="5638800" y="6122894"/>
            <a:ext cx="2895600" cy="257810"/>
          </a:xfrm>
        </p:spPr>
        <p:txBody>
          <a:bodyPr/>
          <a:lstStyle/>
          <a:p>
            <a:endParaRPr lang="en-US" dirty="0"/>
          </a:p>
        </p:txBody>
      </p:sp>
      <p:sp>
        <p:nvSpPr>
          <p:cNvPr id="6" name="Slide Number Placeholder 5"/>
          <p:cNvSpPr>
            <a:spLocks noGrp="1"/>
          </p:cNvSpPr>
          <p:nvPr>
            <p:ph type="sldNum" sz="quarter" idx="12"/>
          </p:nvPr>
        </p:nvSpPr>
        <p:spPr>
          <a:xfrm>
            <a:off x="4191000" y="6122894"/>
            <a:ext cx="762000" cy="271463"/>
          </a:xfrm>
        </p:spPr>
        <p:txBody>
          <a:bodyPr/>
          <a:lstStyle/>
          <a:p>
            <a:fld id="{470E7B60-4CA1-4B40-A5B2-273A0CB7197E}"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Content, Picture, and Caption">
    <p:spTree>
      <p:nvGrpSpPr>
        <p:cNvPr id="1" name=""/>
        <p:cNvGrpSpPr/>
        <p:nvPr/>
      </p:nvGrpSpPr>
      <p:grpSpPr>
        <a:xfrm>
          <a:off x="0" y="0"/>
          <a:ext cx="0" cy="0"/>
          <a:chOff x="0" y="0"/>
          <a:chExt cx="0" cy="0"/>
        </a:xfrm>
      </p:grpSpPr>
      <p:grpSp>
        <p:nvGrpSpPr>
          <p:cNvPr id="8" name="Group 33"/>
          <p:cNvGrpSpPr/>
          <p:nvPr/>
        </p:nvGrpSpPr>
        <p:grpSpPr>
          <a:xfrm>
            <a:off x="182880" y="173699"/>
            <a:ext cx="8778240" cy="6510602"/>
            <a:chOff x="182880" y="173699"/>
            <a:chExt cx="8778240" cy="6510602"/>
          </a:xfrm>
        </p:grpSpPr>
        <p:grpSp>
          <p:nvGrpSpPr>
            <p:cNvPr id="9" name="Group 26"/>
            <p:cNvGrpSpPr/>
            <p:nvPr/>
          </p:nvGrpSpPr>
          <p:grpSpPr>
            <a:xfrm>
              <a:off x="182880" y="173699"/>
              <a:ext cx="8778240" cy="6510602"/>
              <a:chOff x="182880" y="173699"/>
              <a:chExt cx="8778240" cy="6510602"/>
            </a:xfrm>
          </p:grpSpPr>
          <p:pic>
            <p:nvPicPr>
              <p:cNvPr id="21" name="Picture 20" descr="PaperPanel-Base.jpg"/>
              <p:cNvPicPr>
                <a:picLocks noChangeAspect="1"/>
              </p:cNvPicPr>
              <p:nvPr/>
            </p:nvPicPr>
            <p:blipFill>
              <a:blip r:embed="rId2"/>
              <a:stretch>
                <a:fillRect/>
              </a:stretch>
            </p:blipFill>
            <p:spPr>
              <a:xfrm>
                <a:off x="182880" y="173699"/>
                <a:ext cx="8778240" cy="6510602"/>
              </a:xfrm>
              <a:prstGeom prst="rect">
                <a:avLst/>
              </a:prstGeom>
              <a:noFill/>
              <a:ln w="12700">
                <a:noFill/>
              </a:ln>
              <a:effectLst>
                <a:outerShdw blurRad="63500" sx="101000" sy="101000" algn="ctr" rotWithShape="0">
                  <a:prstClr val="black">
                    <a:alpha val="40000"/>
                  </a:prstClr>
                </a:outerShdw>
              </a:effectLst>
              <a:scene3d>
                <a:camera prst="perspectiveFront" fov="4800000"/>
                <a:lightRig rig="threePt" dir="t"/>
              </a:scene3d>
            </p:spPr>
          </p:pic>
          <p:grpSp>
            <p:nvGrpSpPr>
              <p:cNvPr id="10" name="Group 10"/>
              <p:cNvGrpSpPr/>
              <p:nvPr/>
            </p:nvGrpSpPr>
            <p:grpSpPr>
              <a:xfrm>
                <a:off x="256032" y="237744"/>
                <a:ext cx="8622792" cy="6364224"/>
                <a:chOff x="247157" y="247430"/>
                <a:chExt cx="8622792" cy="6364224"/>
              </a:xfrm>
            </p:grpSpPr>
            <p:sp>
              <p:nvSpPr>
                <p:cNvPr id="23" name="Rectangle 22"/>
                <p:cNvSpPr>
                  <a:spLocks/>
                </p:cNvSpPr>
                <p:nvPr/>
              </p:nvSpPr>
              <p:spPr>
                <a:xfrm>
                  <a:off x="247157" y="247430"/>
                  <a:ext cx="8622792" cy="6364224"/>
                </a:xfrm>
                <a:prstGeom prst="rect">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4" name="Straight Connector 23"/>
                <p:cNvCxnSpPr/>
                <p:nvPr/>
              </p:nvCxnSpPr>
              <p:spPr>
                <a:xfrm>
                  <a:off x="247157" y="6389024"/>
                  <a:ext cx="8622792" cy="1588"/>
                </a:xfrm>
                <a:prstGeom prst="line">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0" name="Rectangle 19"/>
            <p:cNvSpPr/>
            <p:nvPr/>
          </p:nvSpPr>
          <p:spPr>
            <a:xfrm rot="5400000">
              <a:off x="801086" y="3274090"/>
              <a:ext cx="6135624" cy="64008"/>
            </a:xfrm>
            <a:prstGeom prst="rect">
              <a:avLst/>
            </a:prstGeom>
            <a:solidFill>
              <a:schemeClr val="bg2">
                <a:lumMod val="40000"/>
                <a:lumOff val="60000"/>
              </a:schemeClr>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530225" y="1694329"/>
            <a:ext cx="3008313" cy="914400"/>
          </a:xfrm>
        </p:spPr>
        <p:txBody>
          <a:bodyPr anchor="b">
            <a:normAutofit/>
          </a:bodyPr>
          <a:lstStyle>
            <a:lvl1pPr algn="l">
              <a:defRPr sz="2800" b="0"/>
            </a:lvl1pPr>
          </a:lstStyle>
          <a:p>
            <a:r>
              <a:rPr lang="en-US" smtClean="0"/>
              <a:t>Click to edit Master title style</a:t>
            </a:r>
            <a:endParaRPr/>
          </a:p>
        </p:txBody>
      </p:sp>
      <p:sp>
        <p:nvSpPr>
          <p:cNvPr id="3" name="Content Placeholder 2"/>
          <p:cNvSpPr>
            <a:spLocks noGrp="1"/>
          </p:cNvSpPr>
          <p:nvPr>
            <p:ph idx="1"/>
          </p:nvPr>
        </p:nvSpPr>
        <p:spPr>
          <a:xfrm>
            <a:off x="4328319" y="609600"/>
            <a:ext cx="4114800" cy="5465763"/>
          </a:xfrm>
        </p:spPr>
        <p:txBody>
          <a:bodyPr>
            <a:normAutofit/>
          </a:bodyPr>
          <a:lstStyle>
            <a:lvl1pPr>
              <a:defRPr sz="2400" baseline="0"/>
            </a:lvl1pPr>
            <a:lvl2pPr>
              <a:defRPr sz="2200" baseline="0"/>
            </a:lvl2pPr>
            <a:lvl3pPr>
              <a:defRPr sz="2000" baseline="0"/>
            </a:lvl3pPr>
            <a:lvl4pPr>
              <a:defRPr sz="1800" baseline="0"/>
            </a:lvl4pPr>
            <a:lvl5pPr>
              <a:defRPr sz="1800" baseline="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530225" y="2672323"/>
            <a:ext cx="3008313" cy="3403040"/>
          </a:xfrm>
        </p:spPr>
        <p:txBody>
          <a:bodyPr>
            <a:normAutofit/>
          </a:bodyPr>
          <a:lstStyle>
            <a:lvl1pPr marL="0" indent="0">
              <a:lnSpc>
                <a:spcPct val="12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77F6FCE-57C4-4725-8186-FD1D4CB27CA1}" type="datetimeFigureOut">
              <a:rPr lang="en-US" smtClean="0"/>
              <a:pPr/>
              <a:t>11/28/2016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70E7B60-4CA1-4B40-A5B2-273A0CB7197E}" type="slidenum">
              <a:rPr lang="en-US" smtClean="0"/>
              <a:pPr/>
              <a:t>‹#›</a:t>
            </a:fld>
            <a:endParaRPr lang="en-US" dirty="0"/>
          </a:p>
        </p:txBody>
      </p:sp>
      <p:sp>
        <p:nvSpPr>
          <p:cNvPr id="15" name="Rectangle 14"/>
          <p:cNvSpPr/>
          <p:nvPr/>
        </p:nvSpPr>
        <p:spPr>
          <a:xfrm rot="10800000">
            <a:off x="258763" y="1594462"/>
            <a:ext cx="3575304" cy="64008"/>
          </a:xfrm>
          <a:prstGeom prst="rect">
            <a:avLst/>
          </a:prstGeom>
          <a:solidFill>
            <a:schemeClr val="bg2">
              <a:lumMod val="40000"/>
              <a:lumOff val="60000"/>
            </a:schemeClr>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7" name="Picture Placeholder 16"/>
          <p:cNvSpPr>
            <a:spLocks noGrp="1"/>
          </p:cNvSpPr>
          <p:nvPr>
            <p:ph type="pic" sz="quarter" idx="13"/>
          </p:nvPr>
        </p:nvSpPr>
        <p:spPr>
          <a:xfrm>
            <a:off x="352892" y="310123"/>
            <a:ext cx="3398837" cy="1204912"/>
          </a:xfrm>
        </p:spPr>
        <p:txBody>
          <a:bodyPr>
            <a:normAutofit/>
          </a:bodyPr>
          <a:lstStyle>
            <a:lvl1pPr>
              <a:buNone/>
              <a:defRPr sz="1800"/>
            </a:lvl1pPr>
          </a:lstStyle>
          <a:p>
            <a:r>
              <a:rPr lang="en-US" dirty="0" smtClean="0"/>
              <a:t>Click icon to add picture</a:t>
            </a:r>
            <a:endParaRPr dirty="0"/>
          </a:p>
        </p:txBody>
      </p:sp>
      <p:sp>
        <p:nvSpPr>
          <p:cNvPr id="25" name="Rectangle 24"/>
          <p:cNvSpPr/>
          <p:nvPr/>
        </p:nvSpPr>
        <p:spPr>
          <a:xfrm rot="10800000">
            <a:off x="258763" y="1594462"/>
            <a:ext cx="3575304" cy="64008"/>
          </a:xfrm>
          <a:prstGeom prst="rect">
            <a:avLst/>
          </a:prstGeom>
          <a:solidFill>
            <a:schemeClr val="bg2">
              <a:lumMod val="40000"/>
              <a:lumOff val="60000"/>
            </a:schemeClr>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32"/>
          <p:cNvGrpSpPr/>
          <p:nvPr/>
        </p:nvGrpSpPr>
        <p:grpSpPr>
          <a:xfrm>
            <a:off x="182880" y="173699"/>
            <a:ext cx="8778240" cy="6510602"/>
            <a:chOff x="182880" y="173699"/>
            <a:chExt cx="8778240" cy="6510602"/>
          </a:xfrm>
        </p:grpSpPr>
        <p:grpSp>
          <p:nvGrpSpPr>
            <p:cNvPr id="9" name="Group 26"/>
            <p:cNvGrpSpPr/>
            <p:nvPr/>
          </p:nvGrpSpPr>
          <p:grpSpPr>
            <a:xfrm>
              <a:off x="182880" y="173699"/>
              <a:ext cx="8778240" cy="6510602"/>
              <a:chOff x="182880" y="173699"/>
              <a:chExt cx="8778240" cy="6510602"/>
            </a:xfrm>
          </p:grpSpPr>
          <p:pic>
            <p:nvPicPr>
              <p:cNvPr id="36" name="Picture 35" descr="PaperPanel-Base.jpg"/>
              <p:cNvPicPr>
                <a:picLocks noChangeAspect="1"/>
              </p:cNvPicPr>
              <p:nvPr/>
            </p:nvPicPr>
            <p:blipFill>
              <a:blip r:embed="rId2"/>
              <a:stretch>
                <a:fillRect/>
              </a:stretch>
            </p:blipFill>
            <p:spPr>
              <a:xfrm>
                <a:off x="182880" y="173699"/>
                <a:ext cx="8778240" cy="6510602"/>
              </a:xfrm>
              <a:prstGeom prst="rect">
                <a:avLst/>
              </a:prstGeom>
              <a:noFill/>
              <a:ln w="12700">
                <a:noFill/>
              </a:ln>
              <a:effectLst>
                <a:outerShdw blurRad="63500" sx="101000" sy="101000" algn="ctr" rotWithShape="0">
                  <a:prstClr val="black">
                    <a:alpha val="40000"/>
                  </a:prstClr>
                </a:outerShdw>
              </a:effectLst>
              <a:scene3d>
                <a:camera prst="perspectiveFront" fov="4800000"/>
                <a:lightRig rig="threePt" dir="t"/>
              </a:scene3d>
            </p:spPr>
          </p:pic>
          <p:grpSp>
            <p:nvGrpSpPr>
              <p:cNvPr id="10" name="Group 10"/>
              <p:cNvGrpSpPr/>
              <p:nvPr/>
            </p:nvGrpSpPr>
            <p:grpSpPr>
              <a:xfrm>
                <a:off x="256032" y="237744"/>
                <a:ext cx="8622792" cy="6364224"/>
                <a:chOff x="247157" y="247430"/>
                <a:chExt cx="8622792" cy="6364224"/>
              </a:xfrm>
            </p:grpSpPr>
            <p:sp>
              <p:nvSpPr>
                <p:cNvPr id="38" name="Rectangle 37"/>
                <p:cNvSpPr>
                  <a:spLocks/>
                </p:cNvSpPr>
                <p:nvPr/>
              </p:nvSpPr>
              <p:spPr>
                <a:xfrm>
                  <a:off x="247157" y="247430"/>
                  <a:ext cx="8622792" cy="6364224"/>
                </a:xfrm>
                <a:prstGeom prst="rect">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39" name="Straight Connector 38"/>
                <p:cNvCxnSpPr/>
                <p:nvPr/>
              </p:nvCxnSpPr>
              <p:spPr>
                <a:xfrm>
                  <a:off x="247157" y="6389024"/>
                  <a:ext cx="8622792" cy="1588"/>
                </a:xfrm>
                <a:prstGeom prst="line">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35" name="Rectangle 34"/>
            <p:cNvSpPr/>
            <p:nvPr/>
          </p:nvSpPr>
          <p:spPr>
            <a:xfrm rot="5400000">
              <a:off x="801086" y="3274090"/>
              <a:ext cx="6135624" cy="64008"/>
            </a:xfrm>
            <a:prstGeom prst="rect">
              <a:avLst/>
            </a:prstGeom>
            <a:solidFill>
              <a:schemeClr val="bg2">
                <a:lumMod val="40000"/>
                <a:lumOff val="60000"/>
              </a:schemeClr>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530352" y="1691640"/>
            <a:ext cx="3008376" cy="914400"/>
          </a:xfrm>
        </p:spPr>
        <p:txBody>
          <a:bodyPr anchor="b">
            <a:noAutofit/>
          </a:bodyPr>
          <a:lstStyle>
            <a:lvl1pPr algn="l">
              <a:defRPr sz="2800" b="0"/>
            </a:lvl1pPr>
          </a:lstStyle>
          <a:p>
            <a:r>
              <a:rPr lang="en-US" smtClean="0"/>
              <a:t>Click to edit Master title style</a:t>
            </a:r>
            <a:endParaRPr/>
          </a:p>
        </p:txBody>
      </p:sp>
      <p:sp>
        <p:nvSpPr>
          <p:cNvPr id="3" name="Picture Placeholder 2"/>
          <p:cNvSpPr>
            <a:spLocks noGrp="1"/>
          </p:cNvSpPr>
          <p:nvPr>
            <p:ph type="pic" idx="1"/>
          </p:nvPr>
        </p:nvSpPr>
        <p:spPr>
          <a:xfrm>
            <a:off x="4338559" y="612775"/>
            <a:ext cx="4114800" cy="5468112"/>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dirty="0"/>
          </a:p>
        </p:txBody>
      </p:sp>
      <p:sp>
        <p:nvSpPr>
          <p:cNvPr id="4" name="Text Placeholder 3"/>
          <p:cNvSpPr>
            <a:spLocks noGrp="1"/>
          </p:cNvSpPr>
          <p:nvPr>
            <p:ph type="body" sz="half" idx="2"/>
          </p:nvPr>
        </p:nvSpPr>
        <p:spPr>
          <a:xfrm>
            <a:off x="530352" y="2670048"/>
            <a:ext cx="3008376" cy="3401568"/>
          </a:xfrm>
        </p:spPr>
        <p:txBody>
          <a:bodyPr vert="horz" lIns="91440" tIns="45720" rIns="91440" bIns="45720" rtlCol="0">
            <a:normAutofit/>
          </a:bodyPr>
          <a:lstStyle>
            <a:lvl1pPr marL="0" indent="0">
              <a:lnSpc>
                <a:spcPct val="120000"/>
              </a:lnSpc>
              <a:buNone/>
              <a:defRPr sz="1600" kern="1200">
                <a:solidFill>
                  <a:schemeClr val="tx1">
                    <a:lumMod val="75000"/>
                    <a:lumOff val="2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lnSpc>
                <a:spcPct val="120000"/>
              </a:lnSpc>
              <a:spcBef>
                <a:spcPts val="2000"/>
              </a:spcBef>
              <a:buClr>
                <a:schemeClr val="bg1">
                  <a:lumMod val="75000"/>
                  <a:lumOff val="25000"/>
                </a:schemeClr>
              </a:buClr>
              <a:buFont typeface="Arial" pitchFamily="34" charset="0"/>
              <a:buNone/>
            </a:pPr>
            <a:r>
              <a:rPr lang="en-US" smtClean="0"/>
              <a:t>Click to edit Master text styles</a:t>
            </a:r>
          </a:p>
        </p:txBody>
      </p:sp>
      <p:sp>
        <p:nvSpPr>
          <p:cNvPr id="5" name="Date Placeholder 4"/>
          <p:cNvSpPr>
            <a:spLocks noGrp="1"/>
          </p:cNvSpPr>
          <p:nvPr>
            <p:ph type="dt" sz="half" idx="10"/>
          </p:nvPr>
        </p:nvSpPr>
        <p:spPr/>
        <p:txBody>
          <a:bodyPr/>
          <a:lstStyle/>
          <a:p>
            <a:fld id="{277F6FCE-57C4-4725-8186-FD1D4CB27CA1}" type="datetimeFigureOut">
              <a:rPr lang="en-US" smtClean="0"/>
              <a:pPr/>
              <a:t>11/28/2016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70E7B60-4CA1-4B40-A5B2-273A0CB7197E}"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grpSp>
        <p:nvGrpSpPr>
          <p:cNvPr id="8" name="Group 26"/>
          <p:cNvGrpSpPr/>
          <p:nvPr/>
        </p:nvGrpSpPr>
        <p:grpSpPr>
          <a:xfrm>
            <a:off x="182880" y="173699"/>
            <a:ext cx="8778240" cy="6510602"/>
            <a:chOff x="182880" y="173699"/>
            <a:chExt cx="8778240" cy="6510602"/>
          </a:xfrm>
        </p:grpSpPr>
        <p:pic>
          <p:nvPicPr>
            <p:cNvPr id="36" name="Picture 35" descr="PaperPanel-Base.jpg"/>
            <p:cNvPicPr>
              <a:picLocks noChangeAspect="1"/>
            </p:cNvPicPr>
            <p:nvPr/>
          </p:nvPicPr>
          <p:blipFill>
            <a:blip r:embed="rId2"/>
            <a:stretch>
              <a:fillRect/>
            </a:stretch>
          </p:blipFill>
          <p:spPr>
            <a:xfrm>
              <a:off x="182880" y="173699"/>
              <a:ext cx="8778240" cy="6510602"/>
            </a:xfrm>
            <a:prstGeom prst="rect">
              <a:avLst/>
            </a:prstGeom>
            <a:noFill/>
            <a:ln w="12700">
              <a:noFill/>
            </a:ln>
            <a:effectLst>
              <a:outerShdw blurRad="63500" sx="101000" sy="101000" algn="ctr" rotWithShape="0">
                <a:prstClr val="black">
                  <a:alpha val="40000"/>
                </a:prstClr>
              </a:outerShdw>
            </a:effectLst>
            <a:scene3d>
              <a:camera prst="perspectiveFront" fov="4800000"/>
              <a:lightRig rig="threePt" dir="t"/>
            </a:scene3d>
          </p:spPr>
        </p:pic>
        <p:grpSp>
          <p:nvGrpSpPr>
            <p:cNvPr id="9" name="Group 10"/>
            <p:cNvGrpSpPr/>
            <p:nvPr/>
          </p:nvGrpSpPr>
          <p:grpSpPr>
            <a:xfrm>
              <a:off x="256032" y="237744"/>
              <a:ext cx="8622792" cy="6364224"/>
              <a:chOff x="247157" y="247430"/>
              <a:chExt cx="8622792" cy="6364224"/>
            </a:xfrm>
          </p:grpSpPr>
          <p:sp>
            <p:nvSpPr>
              <p:cNvPr id="38" name="Rectangle 37"/>
              <p:cNvSpPr>
                <a:spLocks/>
              </p:cNvSpPr>
              <p:nvPr/>
            </p:nvSpPr>
            <p:spPr>
              <a:xfrm>
                <a:off x="247157" y="247430"/>
                <a:ext cx="8622792" cy="6364224"/>
              </a:xfrm>
              <a:prstGeom prst="rect">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39" name="Straight Connector 38"/>
              <p:cNvCxnSpPr/>
              <p:nvPr/>
            </p:nvCxnSpPr>
            <p:spPr>
              <a:xfrm>
                <a:off x="247157" y="6389024"/>
                <a:ext cx="8622792" cy="1588"/>
              </a:xfrm>
              <a:prstGeom prst="line">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 name="Title 1"/>
          <p:cNvSpPr>
            <a:spLocks noGrp="1"/>
          </p:cNvSpPr>
          <p:nvPr>
            <p:ph type="title"/>
          </p:nvPr>
        </p:nvSpPr>
        <p:spPr>
          <a:xfrm>
            <a:off x="530351" y="4287819"/>
            <a:ext cx="8021977" cy="916193"/>
          </a:xfrm>
        </p:spPr>
        <p:txBody>
          <a:bodyPr anchor="b">
            <a:noAutofit/>
          </a:bodyPr>
          <a:lstStyle>
            <a:lvl1pPr algn="l">
              <a:defRPr sz="3600" b="0"/>
            </a:lvl1pPr>
          </a:lstStyle>
          <a:p>
            <a:r>
              <a:rPr lang="en-US" smtClean="0"/>
              <a:t>Click to edit Master title style</a:t>
            </a:r>
            <a:endParaRPr/>
          </a:p>
        </p:txBody>
      </p:sp>
      <p:sp>
        <p:nvSpPr>
          <p:cNvPr id="3" name="Picture Placeholder 2"/>
          <p:cNvSpPr>
            <a:spLocks noGrp="1"/>
          </p:cNvSpPr>
          <p:nvPr>
            <p:ph type="pic" idx="1"/>
          </p:nvPr>
        </p:nvSpPr>
        <p:spPr>
          <a:xfrm>
            <a:off x="356347" y="331694"/>
            <a:ext cx="8421624" cy="3783106"/>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dirty="0"/>
          </a:p>
        </p:txBody>
      </p:sp>
      <p:sp>
        <p:nvSpPr>
          <p:cNvPr id="4" name="Text Placeholder 3"/>
          <p:cNvSpPr>
            <a:spLocks noGrp="1"/>
          </p:cNvSpPr>
          <p:nvPr>
            <p:ph type="body" sz="half" idx="2"/>
          </p:nvPr>
        </p:nvSpPr>
        <p:spPr>
          <a:xfrm>
            <a:off x="530351" y="5271247"/>
            <a:ext cx="8021977" cy="1013011"/>
          </a:xfrm>
        </p:spPr>
        <p:txBody>
          <a:bodyPr vert="horz" lIns="91440" tIns="45720" rIns="91440" bIns="45720" rtlCol="0">
            <a:normAutofit/>
          </a:bodyPr>
          <a:lstStyle>
            <a:lvl1pPr marL="0" indent="0">
              <a:spcBef>
                <a:spcPts val="300"/>
              </a:spcBef>
              <a:buNone/>
              <a:defRPr sz="1800" kern="1200">
                <a:solidFill>
                  <a:schemeClr val="tx1">
                    <a:lumMod val="75000"/>
                    <a:lumOff val="2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lnSpc>
                <a:spcPct val="120000"/>
              </a:lnSpc>
              <a:spcBef>
                <a:spcPts val="2000"/>
              </a:spcBef>
              <a:buClr>
                <a:schemeClr val="bg1">
                  <a:lumMod val="75000"/>
                  <a:lumOff val="25000"/>
                </a:schemeClr>
              </a:buClr>
              <a:buFont typeface="Arial" pitchFamily="34" charset="0"/>
              <a:buNone/>
            </a:pPr>
            <a:r>
              <a:rPr lang="en-US" smtClean="0"/>
              <a:t>Click to edit Master text styles</a:t>
            </a:r>
          </a:p>
        </p:txBody>
      </p:sp>
      <p:sp>
        <p:nvSpPr>
          <p:cNvPr id="5" name="Date Placeholder 4"/>
          <p:cNvSpPr>
            <a:spLocks noGrp="1"/>
          </p:cNvSpPr>
          <p:nvPr>
            <p:ph type="dt" sz="half" idx="10"/>
          </p:nvPr>
        </p:nvSpPr>
        <p:spPr/>
        <p:txBody>
          <a:bodyPr/>
          <a:lstStyle/>
          <a:p>
            <a:fld id="{277F6FCE-57C4-4725-8186-FD1D4CB27CA1}" type="datetimeFigureOut">
              <a:rPr lang="en-US" smtClean="0"/>
              <a:pPr/>
              <a:t>11/28/2016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70E7B60-4CA1-4B40-A5B2-273A0CB7197E}" type="slidenum">
              <a:rPr lang="en-US" smtClean="0"/>
              <a:pPr/>
              <a:t>‹#›</a:t>
            </a:fld>
            <a:endParaRPr lang="en-US" dirty="0"/>
          </a:p>
        </p:txBody>
      </p:sp>
      <p:sp>
        <p:nvSpPr>
          <p:cNvPr id="15" name="Rectangle 14"/>
          <p:cNvSpPr/>
          <p:nvPr/>
        </p:nvSpPr>
        <p:spPr>
          <a:xfrm>
            <a:off x="256032" y="4203192"/>
            <a:ext cx="8622792" cy="64008"/>
          </a:xfrm>
          <a:prstGeom prst="rect">
            <a:avLst/>
          </a:prstGeom>
          <a:solidFill>
            <a:schemeClr val="bg2">
              <a:lumMod val="40000"/>
              <a:lumOff val="60000"/>
            </a:schemeClr>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0" name="Rectangle 19"/>
          <p:cNvSpPr/>
          <p:nvPr/>
        </p:nvSpPr>
        <p:spPr>
          <a:xfrm>
            <a:off x="256032" y="4203192"/>
            <a:ext cx="8622792" cy="64008"/>
          </a:xfrm>
          <a:prstGeom prst="rect">
            <a:avLst/>
          </a:prstGeom>
          <a:solidFill>
            <a:schemeClr val="bg2">
              <a:lumMod val="40000"/>
              <a:lumOff val="60000"/>
            </a:schemeClr>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7" name="Group 19"/>
          <p:cNvGrpSpPr/>
          <p:nvPr/>
        </p:nvGrpSpPr>
        <p:grpSpPr>
          <a:xfrm>
            <a:off x="182880" y="173699"/>
            <a:ext cx="8778240" cy="6510602"/>
            <a:chOff x="182880" y="173699"/>
            <a:chExt cx="8778240" cy="6510602"/>
          </a:xfrm>
        </p:grpSpPr>
        <p:pic>
          <p:nvPicPr>
            <p:cNvPr id="21" name="Picture 20" descr="PaperPanel-Base.jpg"/>
            <p:cNvPicPr>
              <a:picLocks noChangeAspect="1"/>
            </p:cNvPicPr>
            <p:nvPr/>
          </p:nvPicPr>
          <p:blipFill>
            <a:blip r:embed="rId2"/>
            <a:stretch>
              <a:fillRect/>
            </a:stretch>
          </p:blipFill>
          <p:spPr>
            <a:xfrm>
              <a:off x="182880" y="173699"/>
              <a:ext cx="8778240" cy="6510602"/>
            </a:xfrm>
            <a:prstGeom prst="rect">
              <a:avLst/>
            </a:prstGeom>
            <a:noFill/>
            <a:ln w="12700">
              <a:noFill/>
            </a:ln>
            <a:effectLst>
              <a:outerShdw blurRad="63500" sx="101000" sy="101000" algn="ctr" rotWithShape="0">
                <a:prstClr val="black">
                  <a:alpha val="40000"/>
                </a:prstClr>
              </a:outerShdw>
            </a:effectLst>
            <a:scene3d>
              <a:camera prst="perspectiveFront" fov="4800000"/>
              <a:lightRig rig="threePt" dir="t"/>
            </a:scene3d>
          </p:spPr>
        </p:pic>
        <p:grpSp>
          <p:nvGrpSpPr>
            <p:cNvPr id="8" name="Group 10"/>
            <p:cNvGrpSpPr/>
            <p:nvPr/>
          </p:nvGrpSpPr>
          <p:grpSpPr>
            <a:xfrm>
              <a:off x="256032" y="237744"/>
              <a:ext cx="8622792" cy="6364224"/>
              <a:chOff x="247157" y="247430"/>
              <a:chExt cx="8622792" cy="6364224"/>
            </a:xfrm>
          </p:grpSpPr>
          <p:sp>
            <p:nvSpPr>
              <p:cNvPr id="23" name="Rectangle 22"/>
              <p:cNvSpPr>
                <a:spLocks/>
              </p:cNvSpPr>
              <p:nvPr/>
            </p:nvSpPr>
            <p:spPr>
              <a:xfrm>
                <a:off x="247157" y="247430"/>
                <a:ext cx="8622792" cy="6364224"/>
              </a:xfrm>
              <a:prstGeom prst="rect">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4" name="Straight Connector 23"/>
              <p:cNvCxnSpPr/>
              <p:nvPr/>
            </p:nvCxnSpPr>
            <p:spPr>
              <a:xfrm>
                <a:off x="247157" y="6389024"/>
                <a:ext cx="8622792" cy="1588"/>
              </a:xfrm>
              <a:prstGeom prst="line">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25" name="Rectangle 24"/>
              <p:cNvSpPr/>
              <p:nvPr/>
            </p:nvSpPr>
            <p:spPr>
              <a:xfrm>
                <a:off x="247157" y="1612392"/>
                <a:ext cx="8622792" cy="64008"/>
              </a:xfrm>
              <a:prstGeom prst="rect">
                <a:avLst/>
              </a:prstGeom>
              <a:solidFill>
                <a:schemeClr val="bg2">
                  <a:lumMod val="40000"/>
                  <a:lumOff val="60000"/>
                </a:schemeClr>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277F6FCE-57C4-4725-8186-FD1D4CB27CA1}" type="datetimeFigureOut">
              <a:rPr lang="en-US" smtClean="0"/>
              <a:pPr/>
              <a:t>11/28/2016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70E7B60-4CA1-4B40-A5B2-273A0CB7197E}" type="slidenum">
              <a:rPr lang="en-US" smtClean="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7" name="Group 19"/>
          <p:cNvGrpSpPr/>
          <p:nvPr/>
        </p:nvGrpSpPr>
        <p:grpSpPr>
          <a:xfrm>
            <a:off x="182880" y="173699"/>
            <a:ext cx="8778240" cy="6510602"/>
            <a:chOff x="182880" y="173699"/>
            <a:chExt cx="8778240" cy="6510602"/>
          </a:xfrm>
        </p:grpSpPr>
        <p:pic>
          <p:nvPicPr>
            <p:cNvPr id="21" name="Picture 20" descr="PaperPanel-Base.jpg"/>
            <p:cNvPicPr>
              <a:picLocks noChangeAspect="1"/>
            </p:cNvPicPr>
            <p:nvPr/>
          </p:nvPicPr>
          <p:blipFill>
            <a:blip r:embed="rId2"/>
            <a:stretch>
              <a:fillRect/>
            </a:stretch>
          </p:blipFill>
          <p:spPr>
            <a:xfrm>
              <a:off x="182880" y="173699"/>
              <a:ext cx="8778240" cy="6510602"/>
            </a:xfrm>
            <a:prstGeom prst="rect">
              <a:avLst/>
            </a:prstGeom>
            <a:noFill/>
            <a:ln w="12700">
              <a:noFill/>
            </a:ln>
            <a:effectLst>
              <a:outerShdw blurRad="63500" sx="101000" sy="101000" algn="ctr" rotWithShape="0">
                <a:prstClr val="black">
                  <a:alpha val="40000"/>
                </a:prstClr>
              </a:outerShdw>
            </a:effectLst>
            <a:scene3d>
              <a:camera prst="perspectiveFront" fov="4800000"/>
              <a:lightRig rig="threePt" dir="t"/>
            </a:scene3d>
          </p:spPr>
        </p:pic>
        <p:grpSp>
          <p:nvGrpSpPr>
            <p:cNvPr id="8" name="Group 10"/>
            <p:cNvGrpSpPr/>
            <p:nvPr/>
          </p:nvGrpSpPr>
          <p:grpSpPr>
            <a:xfrm>
              <a:off x="256032" y="237744"/>
              <a:ext cx="8622792" cy="6364224"/>
              <a:chOff x="247157" y="247430"/>
              <a:chExt cx="8622792" cy="6364224"/>
            </a:xfrm>
          </p:grpSpPr>
          <p:sp>
            <p:nvSpPr>
              <p:cNvPr id="23" name="Rectangle 22"/>
              <p:cNvSpPr>
                <a:spLocks/>
              </p:cNvSpPr>
              <p:nvPr/>
            </p:nvSpPr>
            <p:spPr>
              <a:xfrm>
                <a:off x="247157" y="247430"/>
                <a:ext cx="8622792" cy="6364224"/>
              </a:xfrm>
              <a:prstGeom prst="rect">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4" name="Straight Connector 23"/>
              <p:cNvCxnSpPr/>
              <p:nvPr/>
            </p:nvCxnSpPr>
            <p:spPr>
              <a:xfrm>
                <a:off x="247157" y="6389024"/>
                <a:ext cx="8622792" cy="1588"/>
              </a:xfrm>
              <a:prstGeom prst="line">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 name="Vertical Title 1"/>
          <p:cNvSpPr>
            <a:spLocks noGrp="1"/>
          </p:cNvSpPr>
          <p:nvPr>
            <p:ph type="title" orient="vert"/>
          </p:nvPr>
        </p:nvSpPr>
        <p:spPr>
          <a:xfrm>
            <a:off x="7391399" y="609600"/>
            <a:ext cx="1416423" cy="5516563"/>
          </a:xfrm>
        </p:spPr>
        <p:txBody>
          <a:bodyPr vert="eaVert">
            <a:normAutofit/>
          </a:bodyPr>
          <a:lstStyle>
            <a:lvl1pPr>
              <a:defRPr sz="3600"/>
            </a:lvl1pPr>
          </a:lstStyle>
          <a:p>
            <a:r>
              <a:rPr lang="en-US" smtClean="0"/>
              <a:t>Click to edit Master title style</a:t>
            </a:r>
            <a:endParaRPr/>
          </a:p>
        </p:txBody>
      </p:sp>
      <p:sp>
        <p:nvSpPr>
          <p:cNvPr id="3" name="Vertical Text Placeholder 2"/>
          <p:cNvSpPr>
            <a:spLocks noGrp="1"/>
          </p:cNvSpPr>
          <p:nvPr>
            <p:ph type="body" orient="vert" idx="1"/>
          </p:nvPr>
        </p:nvSpPr>
        <p:spPr>
          <a:xfrm>
            <a:off x="578222" y="609600"/>
            <a:ext cx="6279777" cy="55165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277F6FCE-57C4-4725-8186-FD1D4CB27CA1}" type="datetimeFigureOut">
              <a:rPr lang="en-US" smtClean="0"/>
              <a:pPr/>
              <a:t>11/28/2016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70E7B60-4CA1-4B40-A5B2-273A0CB7197E}" type="slidenum">
              <a:rPr lang="en-US" smtClean="0"/>
              <a:pPr/>
              <a:t>‹#›</a:t>
            </a:fld>
            <a:endParaRPr lang="en-US" dirty="0"/>
          </a:p>
        </p:txBody>
      </p:sp>
      <p:sp>
        <p:nvSpPr>
          <p:cNvPr id="26" name="Rectangle 25"/>
          <p:cNvSpPr/>
          <p:nvPr/>
        </p:nvSpPr>
        <p:spPr>
          <a:xfrm rot="5400000">
            <a:off x="4242277" y="3274090"/>
            <a:ext cx="6135624" cy="64008"/>
          </a:xfrm>
          <a:prstGeom prst="rect">
            <a:avLst/>
          </a:prstGeom>
          <a:solidFill>
            <a:schemeClr val="bg2">
              <a:lumMod val="40000"/>
              <a:lumOff val="60000"/>
            </a:schemeClr>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8" name="Rectangle 17"/>
          <p:cNvSpPr/>
          <p:nvPr/>
        </p:nvSpPr>
        <p:spPr>
          <a:xfrm rot="5400000">
            <a:off x="4242277" y="3274090"/>
            <a:ext cx="6135624" cy="64008"/>
          </a:xfrm>
          <a:prstGeom prst="rect">
            <a:avLst/>
          </a:prstGeom>
          <a:solidFill>
            <a:schemeClr val="bg2">
              <a:lumMod val="40000"/>
              <a:lumOff val="60000"/>
            </a:schemeClr>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7" name="Group 15"/>
          <p:cNvGrpSpPr/>
          <p:nvPr/>
        </p:nvGrpSpPr>
        <p:grpSpPr>
          <a:xfrm>
            <a:off x="182880" y="173699"/>
            <a:ext cx="8778240" cy="6510602"/>
            <a:chOff x="182880" y="173699"/>
            <a:chExt cx="8778240" cy="6510602"/>
          </a:xfrm>
        </p:grpSpPr>
        <p:pic>
          <p:nvPicPr>
            <p:cNvPr id="17" name="Picture 16" descr="PaperPanel-Base.jpg"/>
            <p:cNvPicPr>
              <a:picLocks noChangeAspect="1"/>
            </p:cNvPicPr>
            <p:nvPr/>
          </p:nvPicPr>
          <p:blipFill>
            <a:blip r:embed="rId2"/>
            <a:stretch>
              <a:fillRect/>
            </a:stretch>
          </p:blipFill>
          <p:spPr>
            <a:xfrm>
              <a:off x="182880" y="173699"/>
              <a:ext cx="8778240" cy="6510602"/>
            </a:xfrm>
            <a:prstGeom prst="rect">
              <a:avLst/>
            </a:prstGeom>
            <a:noFill/>
            <a:ln w="12700">
              <a:noFill/>
            </a:ln>
            <a:effectLst>
              <a:outerShdw blurRad="63500" sx="101000" sy="101000" algn="ctr" rotWithShape="0">
                <a:prstClr val="black">
                  <a:alpha val="40000"/>
                </a:prstClr>
              </a:outerShdw>
            </a:effectLst>
            <a:scene3d>
              <a:camera prst="perspectiveFront" fov="4800000"/>
              <a:lightRig rig="threePt" dir="t"/>
            </a:scene3d>
          </p:spPr>
        </p:pic>
        <p:grpSp>
          <p:nvGrpSpPr>
            <p:cNvPr id="8" name="Group 10"/>
            <p:cNvGrpSpPr/>
            <p:nvPr/>
          </p:nvGrpSpPr>
          <p:grpSpPr>
            <a:xfrm>
              <a:off x="256032" y="237744"/>
              <a:ext cx="8622792" cy="6364224"/>
              <a:chOff x="247157" y="247430"/>
              <a:chExt cx="8622792" cy="6364224"/>
            </a:xfrm>
          </p:grpSpPr>
          <p:sp>
            <p:nvSpPr>
              <p:cNvPr id="19" name="Rectangle 18"/>
              <p:cNvSpPr>
                <a:spLocks/>
              </p:cNvSpPr>
              <p:nvPr/>
            </p:nvSpPr>
            <p:spPr>
              <a:xfrm>
                <a:off x="247157" y="247430"/>
                <a:ext cx="8622792" cy="6364224"/>
              </a:xfrm>
              <a:prstGeom prst="rect">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0" name="Straight Connector 19"/>
              <p:cNvCxnSpPr/>
              <p:nvPr/>
            </p:nvCxnSpPr>
            <p:spPr>
              <a:xfrm>
                <a:off x="247157" y="6389024"/>
                <a:ext cx="8622792" cy="1588"/>
              </a:xfrm>
              <a:prstGeom prst="line">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21" name="Rectangle 20"/>
              <p:cNvSpPr/>
              <p:nvPr/>
            </p:nvSpPr>
            <p:spPr>
              <a:xfrm>
                <a:off x="247157" y="1612392"/>
                <a:ext cx="8622792" cy="64008"/>
              </a:xfrm>
              <a:prstGeom prst="rect">
                <a:avLst/>
              </a:prstGeom>
              <a:solidFill>
                <a:schemeClr val="bg2">
                  <a:lumMod val="40000"/>
                  <a:lumOff val="60000"/>
                </a:schemeClr>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277F6FCE-57C4-4725-8186-FD1D4CB27CA1}" type="datetimeFigureOut">
              <a:rPr lang="en-US" smtClean="0"/>
              <a:pPr/>
              <a:t>11/28/2016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70E7B60-4CA1-4B40-A5B2-273A0CB7197E}"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pic>
        <p:nvPicPr>
          <p:cNvPr id="7" name="Picture 6" descr="PaperPanel-Title.jpg"/>
          <p:cNvPicPr>
            <a:picLocks noChangeAspect="1"/>
          </p:cNvPicPr>
          <p:nvPr/>
        </p:nvPicPr>
        <p:blipFill>
          <a:blip r:embed="rId2"/>
          <a:srcRect r="2128"/>
          <a:stretch>
            <a:fillRect/>
          </a:stretch>
        </p:blipFill>
        <p:spPr>
          <a:xfrm>
            <a:off x="486873" y="411480"/>
            <a:ext cx="8170255" cy="6035040"/>
          </a:xfrm>
          <a:prstGeom prst="rect">
            <a:avLst/>
          </a:prstGeom>
          <a:noFill/>
          <a:ln w="12700">
            <a:noFill/>
          </a:ln>
          <a:effectLst>
            <a:outerShdw blurRad="63500" sx="101000" sy="101000" algn="ctr" rotWithShape="0">
              <a:prstClr val="black">
                <a:alpha val="40000"/>
              </a:prstClr>
            </a:outerShdw>
          </a:effectLst>
          <a:scene3d>
            <a:camera prst="perspectiveFront" fov="4800000"/>
            <a:lightRig rig="threePt" dir="t"/>
          </a:scene3d>
        </p:spPr>
      </p:pic>
      <p:sp>
        <p:nvSpPr>
          <p:cNvPr id="2" name="Title 1"/>
          <p:cNvSpPr>
            <a:spLocks noGrp="1"/>
          </p:cNvSpPr>
          <p:nvPr>
            <p:ph type="ctrTitle"/>
          </p:nvPr>
        </p:nvSpPr>
        <p:spPr>
          <a:xfrm>
            <a:off x="900113" y="3442447"/>
            <a:ext cx="7345362" cy="1532965"/>
          </a:xfrm>
        </p:spPr>
        <p:txBody>
          <a:bodyPr anchor="b" anchorCtr="0">
            <a:normAutofit/>
          </a:bodyPr>
          <a:lstStyle>
            <a:lvl1pPr>
              <a:defRPr sz="5400"/>
            </a:lvl1pPr>
          </a:lstStyle>
          <a:p>
            <a:r>
              <a:rPr lang="en-US" smtClean="0"/>
              <a:t>Click to edit Master title style</a:t>
            </a:r>
            <a:endParaRPr/>
          </a:p>
        </p:txBody>
      </p:sp>
      <p:sp>
        <p:nvSpPr>
          <p:cNvPr id="3" name="Subtitle 2"/>
          <p:cNvSpPr>
            <a:spLocks noGrp="1"/>
          </p:cNvSpPr>
          <p:nvPr>
            <p:ph type="subTitle" idx="1"/>
          </p:nvPr>
        </p:nvSpPr>
        <p:spPr>
          <a:xfrm>
            <a:off x="900113" y="5029200"/>
            <a:ext cx="7345362" cy="990600"/>
          </a:xfrm>
        </p:spPr>
        <p:txBody>
          <a:bodyPr>
            <a:normAutofit/>
          </a:bodyPr>
          <a:lstStyle>
            <a:lvl1pPr marL="0" indent="0" algn="ctr">
              <a:spcBef>
                <a:spcPts val="300"/>
              </a:spcBef>
              <a:buNone/>
              <a:defRPr sz="2000">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a:xfrm>
            <a:off x="569259" y="6122894"/>
            <a:ext cx="2133600" cy="259317"/>
          </a:xfrm>
        </p:spPr>
        <p:txBody>
          <a:bodyPr/>
          <a:lstStyle/>
          <a:p>
            <a:fld id="{277F6FCE-57C4-4725-8186-FD1D4CB27CA1}" type="datetimeFigureOut">
              <a:rPr lang="en-US" smtClean="0"/>
              <a:pPr/>
              <a:t>11/28/2016</a:t>
            </a:fld>
            <a:endParaRPr lang="en-US" dirty="0"/>
          </a:p>
        </p:txBody>
      </p:sp>
      <p:sp>
        <p:nvSpPr>
          <p:cNvPr id="5" name="Footer Placeholder 4"/>
          <p:cNvSpPr>
            <a:spLocks noGrp="1"/>
          </p:cNvSpPr>
          <p:nvPr>
            <p:ph type="ftr" sz="quarter" idx="11"/>
          </p:nvPr>
        </p:nvSpPr>
        <p:spPr>
          <a:xfrm>
            <a:off x="5638800" y="6124401"/>
            <a:ext cx="2895600" cy="257810"/>
          </a:xfrm>
        </p:spPr>
        <p:txBody>
          <a:bodyPr/>
          <a:lstStyle/>
          <a:p>
            <a:endParaRPr lang="en-US" dirty="0"/>
          </a:p>
        </p:txBody>
      </p:sp>
      <p:grpSp>
        <p:nvGrpSpPr>
          <p:cNvPr id="6" name="Group 11"/>
          <p:cNvGrpSpPr/>
          <p:nvPr/>
        </p:nvGrpSpPr>
        <p:grpSpPr>
          <a:xfrm>
            <a:off x="562842" y="475488"/>
            <a:ext cx="7982713" cy="5888736"/>
            <a:chOff x="562842" y="475488"/>
            <a:chExt cx="7982713" cy="5888736"/>
          </a:xfrm>
        </p:grpSpPr>
        <p:sp>
          <p:nvSpPr>
            <p:cNvPr id="8" name="Rectangle 7"/>
            <p:cNvSpPr>
              <a:spLocks/>
            </p:cNvSpPr>
            <p:nvPr/>
          </p:nvSpPr>
          <p:spPr>
            <a:xfrm>
              <a:off x="562843" y="475488"/>
              <a:ext cx="7982712" cy="5888736"/>
            </a:xfrm>
            <a:prstGeom prst="rect">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9" name="Straight Connector 8"/>
            <p:cNvCxnSpPr/>
            <p:nvPr/>
          </p:nvCxnSpPr>
          <p:spPr>
            <a:xfrm>
              <a:off x="562842" y="6133646"/>
              <a:ext cx="7982712" cy="1472"/>
            </a:xfrm>
            <a:prstGeom prst="line">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cxnSp>
        <p:cxnSp>
          <p:nvCxnSpPr>
            <p:cNvPr id="11" name="Straight Connector 10"/>
            <p:cNvCxnSpPr/>
            <p:nvPr/>
          </p:nvCxnSpPr>
          <p:spPr>
            <a:xfrm>
              <a:off x="562842" y="3427528"/>
              <a:ext cx="7982712" cy="1472"/>
            </a:xfrm>
            <a:prstGeom prst="line">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cxnSp>
      </p:grpSp>
      <p:sp>
        <p:nvSpPr>
          <p:cNvPr id="14" name="Picture Placeholder 13"/>
          <p:cNvSpPr>
            <a:spLocks noGrp="1"/>
          </p:cNvSpPr>
          <p:nvPr>
            <p:ph type="pic" sz="quarter" idx="12"/>
          </p:nvPr>
        </p:nvSpPr>
        <p:spPr>
          <a:xfrm>
            <a:off x="636493" y="533400"/>
            <a:ext cx="7836408" cy="2828925"/>
          </a:xfrm>
        </p:spPr>
        <p:txBody>
          <a:bodyPr>
            <a:normAutofit/>
          </a:bodyPr>
          <a:lstStyle>
            <a:lvl1pPr>
              <a:buNone/>
              <a:defRPr sz="2000"/>
            </a:lvl1pPr>
          </a:lstStyle>
          <a:p>
            <a:r>
              <a:rPr lang="en-US" dirty="0" smtClean="0"/>
              <a:t>Click icon to add picture</a:t>
            </a:r>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7" name="Group 23"/>
          <p:cNvGrpSpPr/>
          <p:nvPr/>
        </p:nvGrpSpPr>
        <p:grpSpPr>
          <a:xfrm>
            <a:off x="182880" y="173699"/>
            <a:ext cx="8778240" cy="6510602"/>
            <a:chOff x="182880" y="173699"/>
            <a:chExt cx="8778240" cy="6510602"/>
          </a:xfrm>
        </p:grpSpPr>
        <p:pic>
          <p:nvPicPr>
            <p:cNvPr id="25" name="Picture 24" descr="PaperPanel-Base.jpg"/>
            <p:cNvPicPr>
              <a:picLocks noChangeAspect="1"/>
            </p:cNvPicPr>
            <p:nvPr/>
          </p:nvPicPr>
          <p:blipFill>
            <a:blip r:embed="rId2"/>
            <a:stretch>
              <a:fillRect/>
            </a:stretch>
          </p:blipFill>
          <p:spPr>
            <a:xfrm>
              <a:off x="182880" y="173699"/>
              <a:ext cx="8778240" cy="6510602"/>
            </a:xfrm>
            <a:prstGeom prst="rect">
              <a:avLst/>
            </a:prstGeom>
            <a:noFill/>
            <a:ln w="12700">
              <a:noFill/>
            </a:ln>
            <a:effectLst>
              <a:outerShdw blurRad="63500" sx="101000" sy="101000" algn="ctr" rotWithShape="0">
                <a:prstClr val="black">
                  <a:alpha val="40000"/>
                </a:prstClr>
              </a:outerShdw>
            </a:effectLst>
            <a:scene3d>
              <a:camera prst="perspectiveFront" fov="4800000"/>
              <a:lightRig rig="threePt" dir="t"/>
            </a:scene3d>
          </p:spPr>
        </p:pic>
        <p:grpSp>
          <p:nvGrpSpPr>
            <p:cNvPr id="8" name="Group 10"/>
            <p:cNvGrpSpPr/>
            <p:nvPr/>
          </p:nvGrpSpPr>
          <p:grpSpPr>
            <a:xfrm>
              <a:off x="256032" y="237744"/>
              <a:ext cx="8622792" cy="6364224"/>
              <a:chOff x="247157" y="247430"/>
              <a:chExt cx="8622792" cy="6364224"/>
            </a:xfrm>
          </p:grpSpPr>
          <p:sp>
            <p:nvSpPr>
              <p:cNvPr id="27" name="Rectangle 26"/>
              <p:cNvSpPr>
                <a:spLocks/>
              </p:cNvSpPr>
              <p:nvPr/>
            </p:nvSpPr>
            <p:spPr>
              <a:xfrm>
                <a:off x="247157" y="247430"/>
                <a:ext cx="8622792" cy="6364224"/>
              </a:xfrm>
              <a:prstGeom prst="rect">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8" name="Straight Connector 27"/>
              <p:cNvCxnSpPr/>
              <p:nvPr/>
            </p:nvCxnSpPr>
            <p:spPr>
              <a:xfrm>
                <a:off x="247157" y="6389024"/>
                <a:ext cx="8622792" cy="1588"/>
              </a:xfrm>
              <a:prstGeom prst="line">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 name="Title 1"/>
          <p:cNvSpPr>
            <a:spLocks noGrp="1"/>
          </p:cNvSpPr>
          <p:nvPr>
            <p:ph type="title"/>
          </p:nvPr>
        </p:nvSpPr>
        <p:spPr>
          <a:xfrm>
            <a:off x="900113" y="1371600"/>
            <a:ext cx="7345362" cy="1676400"/>
          </a:xfrm>
        </p:spPr>
        <p:txBody>
          <a:bodyPr anchor="b" anchorCtr="0">
            <a:noAutofit/>
          </a:bodyPr>
          <a:lstStyle>
            <a:lvl1pPr algn="ctr">
              <a:defRPr sz="5400" b="0" i="0" cap="none" baseline="0"/>
            </a:lvl1pPr>
          </a:lstStyle>
          <a:p>
            <a:r>
              <a:rPr lang="en-US" smtClean="0"/>
              <a:t>Click to edit Master title style</a:t>
            </a:r>
            <a:endParaRPr/>
          </a:p>
        </p:txBody>
      </p:sp>
      <p:sp>
        <p:nvSpPr>
          <p:cNvPr id="3" name="Text Placeholder 2"/>
          <p:cNvSpPr>
            <a:spLocks noGrp="1"/>
          </p:cNvSpPr>
          <p:nvPr>
            <p:ph type="body" idx="1"/>
          </p:nvPr>
        </p:nvSpPr>
        <p:spPr>
          <a:xfrm>
            <a:off x="900113" y="3134566"/>
            <a:ext cx="7345362" cy="1500187"/>
          </a:xfrm>
        </p:spPr>
        <p:txBody>
          <a:bodyPr anchor="t" anchorCtr="0"/>
          <a:lstStyle>
            <a:lvl1pPr marL="0" indent="0" algn="ctr">
              <a:spcBef>
                <a:spcPts val="300"/>
              </a:spcBef>
              <a:buNone/>
              <a:defRPr sz="20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77F6FCE-57C4-4725-8186-FD1D4CB27CA1}" type="datetimeFigureOut">
              <a:rPr lang="en-US" smtClean="0"/>
              <a:pPr/>
              <a:t>11/28/2016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70E7B60-4CA1-4B40-A5B2-273A0CB7197E}"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8" name="Group 13"/>
          <p:cNvGrpSpPr/>
          <p:nvPr/>
        </p:nvGrpSpPr>
        <p:grpSpPr>
          <a:xfrm>
            <a:off x="182880" y="173699"/>
            <a:ext cx="8778240" cy="6510602"/>
            <a:chOff x="182880" y="173699"/>
            <a:chExt cx="8778240" cy="6510602"/>
          </a:xfrm>
        </p:grpSpPr>
        <p:pic>
          <p:nvPicPr>
            <p:cNvPr id="15" name="Picture 14" descr="PaperPanel-Base.jpg"/>
            <p:cNvPicPr>
              <a:picLocks noChangeAspect="1"/>
            </p:cNvPicPr>
            <p:nvPr/>
          </p:nvPicPr>
          <p:blipFill>
            <a:blip r:embed="rId2"/>
            <a:stretch>
              <a:fillRect/>
            </a:stretch>
          </p:blipFill>
          <p:spPr>
            <a:xfrm>
              <a:off x="182880" y="173699"/>
              <a:ext cx="8778240" cy="6510602"/>
            </a:xfrm>
            <a:prstGeom prst="rect">
              <a:avLst/>
            </a:prstGeom>
            <a:noFill/>
            <a:ln w="12700">
              <a:noFill/>
            </a:ln>
            <a:effectLst>
              <a:outerShdw blurRad="63500" sx="101000" sy="101000" algn="ctr" rotWithShape="0">
                <a:prstClr val="black">
                  <a:alpha val="40000"/>
                </a:prstClr>
              </a:outerShdw>
            </a:effectLst>
            <a:scene3d>
              <a:camera prst="perspectiveFront" fov="4800000"/>
              <a:lightRig rig="threePt" dir="t"/>
            </a:scene3d>
          </p:spPr>
        </p:pic>
        <p:grpSp>
          <p:nvGrpSpPr>
            <p:cNvPr id="9" name="Group 10"/>
            <p:cNvGrpSpPr/>
            <p:nvPr/>
          </p:nvGrpSpPr>
          <p:grpSpPr>
            <a:xfrm>
              <a:off x="256032" y="237744"/>
              <a:ext cx="8622792" cy="6364224"/>
              <a:chOff x="247157" y="247430"/>
              <a:chExt cx="8622792" cy="6364224"/>
            </a:xfrm>
          </p:grpSpPr>
          <p:sp>
            <p:nvSpPr>
              <p:cNvPr id="17" name="Rectangle 16"/>
              <p:cNvSpPr>
                <a:spLocks/>
              </p:cNvSpPr>
              <p:nvPr/>
            </p:nvSpPr>
            <p:spPr>
              <a:xfrm>
                <a:off x="247157" y="247430"/>
                <a:ext cx="8622792" cy="6364224"/>
              </a:xfrm>
              <a:prstGeom prst="rect">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8" name="Straight Connector 17"/>
              <p:cNvCxnSpPr/>
              <p:nvPr/>
            </p:nvCxnSpPr>
            <p:spPr>
              <a:xfrm>
                <a:off x="247157" y="6389024"/>
                <a:ext cx="8622792" cy="1588"/>
              </a:xfrm>
              <a:prstGeom prst="line">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9" name="Rectangle 18"/>
              <p:cNvSpPr/>
              <p:nvPr/>
            </p:nvSpPr>
            <p:spPr>
              <a:xfrm>
                <a:off x="247157" y="1612392"/>
                <a:ext cx="8622792" cy="64008"/>
              </a:xfrm>
              <a:prstGeom prst="rect">
                <a:avLst/>
              </a:prstGeom>
              <a:solidFill>
                <a:schemeClr val="bg2">
                  <a:lumMod val="40000"/>
                  <a:lumOff val="60000"/>
                </a:schemeClr>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900111" y="2147888"/>
            <a:ext cx="3566160" cy="39274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4648199" y="2147888"/>
            <a:ext cx="3566160" cy="39274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277F6FCE-57C4-4725-8186-FD1D4CB27CA1}" type="datetimeFigureOut">
              <a:rPr lang="en-US" smtClean="0"/>
              <a:pPr/>
              <a:t>11/28/2016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70E7B60-4CA1-4B40-A5B2-273A0CB7197E}"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10" name="Group 16"/>
          <p:cNvGrpSpPr/>
          <p:nvPr/>
        </p:nvGrpSpPr>
        <p:grpSpPr>
          <a:xfrm>
            <a:off x="182880" y="173699"/>
            <a:ext cx="8778240" cy="6510602"/>
            <a:chOff x="182880" y="173699"/>
            <a:chExt cx="8778240" cy="6510602"/>
          </a:xfrm>
        </p:grpSpPr>
        <p:pic>
          <p:nvPicPr>
            <p:cNvPr id="18" name="Picture 17" descr="PaperPanel-Base.jpg"/>
            <p:cNvPicPr>
              <a:picLocks noChangeAspect="1"/>
            </p:cNvPicPr>
            <p:nvPr/>
          </p:nvPicPr>
          <p:blipFill>
            <a:blip r:embed="rId2"/>
            <a:stretch>
              <a:fillRect/>
            </a:stretch>
          </p:blipFill>
          <p:spPr>
            <a:xfrm>
              <a:off x="182880" y="173699"/>
              <a:ext cx="8778240" cy="6510602"/>
            </a:xfrm>
            <a:prstGeom prst="rect">
              <a:avLst/>
            </a:prstGeom>
            <a:noFill/>
            <a:ln w="12700">
              <a:noFill/>
            </a:ln>
            <a:effectLst>
              <a:outerShdw blurRad="63500" sx="101000" sy="101000" algn="ctr" rotWithShape="0">
                <a:prstClr val="black">
                  <a:alpha val="40000"/>
                </a:prstClr>
              </a:outerShdw>
            </a:effectLst>
            <a:scene3d>
              <a:camera prst="perspectiveFront" fov="4800000"/>
              <a:lightRig rig="threePt" dir="t"/>
            </a:scene3d>
          </p:spPr>
        </p:pic>
        <p:grpSp>
          <p:nvGrpSpPr>
            <p:cNvPr id="11" name="Group 10"/>
            <p:cNvGrpSpPr/>
            <p:nvPr/>
          </p:nvGrpSpPr>
          <p:grpSpPr>
            <a:xfrm>
              <a:off x="256032" y="237744"/>
              <a:ext cx="8622792" cy="6364224"/>
              <a:chOff x="247157" y="247430"/>
              <a:chExt cx="8622792" cy="6364224"/>
            </a:xfrm>
          </p:grpSpPr>
          <p:sp>
            <p:nvSpPr>
              <p:cNvPr id="20" name="Rectangle 19"/>
              <p:cNvSpPr>
                <a:spLocks/>
              </p:cNvSpPr>
              <p:nvPr/>
            </p:nvSpPr>
            <p:spPr>
              <a:xfrm>
                <a:off x="247157" y="247430"/>
                <a:ext cx="8622792" cy="6364224"/>
              </a:xfrm>
              <a:prstGeom prst="rect">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1" name="Straight Connector 20"/>
              <p:cNvCxnSpPr/>
              <p:nvPr/>
            </p:nvCxnSpPr>
            <p:spPr>
              <a:xfrm>
                <a:off x="247157" y="6389024"/>
                <a:ext cx="8622792" cy="1588"/>
              </a:xfrm>
              <a:prstGeom prst="line">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22" name="Rectangle 21"/>
              <p:cNvSpPr/>
              <p:nvPr/>
            </p:nvSpPr>
            <p:spPr>
              <a:xfrm>
                <a:off x="247157" y="1612392"/>
                <a:ext cx="8622792" cy="64008"/>
              </a:xfrm>
              <a:prstGeom prst="rect">
                <a:avLst/>
              </a:prstGeom>
              <a:solidFill>
                <a:schemeClr val="bg2">
                  <a:lumMod val="40000"/>
                  <a:lumOff val="60000"/>
                </a:schemeClr>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632301" y="1708990"/>
            <a:ext cx="3566160" cy="832503"/>
          </a:xfrm>
        </p:spPr>
        <p:txBody>
          <a:bodyPr anchor="ctr" anchorCtr="0">
            <a:noAutofit/>
          </a:bodyPr>
          <a:lstStyle>
            <a:lvl1pPr marL="0" indent="0" algn="ctr">
              <a:spcBef>
                <a:spcPts val="30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2301" y="2590801"/>
            <a:ext cx="3566160" cy="3484562"/>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4945539" y="1708990"/>
            <a:ext cx="3566160" cy="832503"/>
          </a:xfrm>
        </p:spPr>
        <p:txBody>
          <a:bodyPr anchor="ctr" anchorCtr="0">
            <a:noAutofit/>
          </a:bodyPr>
          <a:lstStyle>
            <a:lvl1pPr marL="0" indent="0" algn="ctr">
              <a:spcBef>
                <a:spcPts val="30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945539" y="2590801"/>
            <a:ext cx="3566160" cy="3484562"/>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6"/>
          <p:cNvSpPr>
            <a:spLocks noGrp="1"/>
          </p:cNvSpPr>
          <p:nvPr>
            <p:ph type="dt" sz="half" idx="10"/>
          </p:nvPr>
        </p:nvSpPr>
        <p:spPr/>
        <p:txBody>
          <a:bodyPr/>
          <a:lstStyle/>
          <a:p>
            <a:fld id="{277F6FCE-57C4-4725-8186-FD1D4CB27CA1}" type="datetimeFigureOut">
              <a:rPr lang="en-US" smtClean="0"/>
              <a:pPr/>
              <a:t>11/28/2016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70E7B60-4CA1-4B40-A5B2-273A0CB7197E}" type="slidenum">
              <a:rPr lang="en-US" smtClean="0"/>
              <a:pPr/>
              <a:t>‹#›</a:t>
            </a:fld>
            <a:endParaRPr lang="en-US" dirty="0"/>
          </a:p>
        </p:txBody>
      </p:sp>
      <p:cxnSp>
        <p:nvCxnSpPr>
          <p:cNvPr id="30" name="Straight Connector 29"/>
          <p:cNvCxnSpPr/>
          <p:nvPr/>
        </p:nvCxnSpPr>
        <p:spPr>
          <a:xfrm rot="16200000" flipH="1">
            <a:off x="2217480" y="4026438"/>
            <a:ext cx="4711326" cy="2286"/>
          </a:xfrm>
          <a:prstGeom prst="line">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cxnSp>
      <p:cxnSp>
        <p:nvCxnSpPr>
          <p:cNvPr id="23" name="Straight Connector 22"/>
          <p:cNvCxnSpPr/>
          <p:nvPr/>
        </p:nvCxnSpPr>
        <p:spPr>
          <a:xfrm rot="16200000" flipH="1">
            <a:off x="2217480" y="4026438"/>
            <a:ext cx="4711326" cy="2286"/>
          </a:xfrm>
          <a:prstGeom prst="line">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6" name="Group 18"/>
          <p:cNvGrpSpPr/>
          <p:nvPr/>
        </p:nvGrpSpPr>
        <p:grpSpPr>
          <a:xfrm>
            <a:off x="182880" y="173699"/>
            <a:ext cx="8778240" cy="6510602"/>
            <a:chOff x="182880" y="173699"/>
            <a:chExt cx="8778240" cy="6510602"/>
          </a:xfrm>
        </p:grpSpPr>
        <p:pic>
          <p:nvPicPr>
            <p:cNvPr id="20" name="Picture 19" descr="PaperPanel-Base.jpg"/>
            <p:cNvPicPr>
              <a:picLocks noChangeAspect="1"/>
            </p:cNvPicPr>
            <p:nvPr/>
          </p:nvPicPr>
          <p:blipFill>
            <a:blip r:embed="rId2"/>
            <a:stretch>
              <a:fillRect/>
            </a:stretch>
          </p:blipFill>
          <p:spPr>
            <a:xfrm>
              <a:off x="182880" y="173699"/>
              <a:ext cx="8778240" cy="6510602"/>
            </a:xfrm>
            <a:prstGeom prst="rect">
              <a:avLst/>
            </a:prstGeom>
            <a:noFill/>
            <a:ln w="12700">
              <a:noFill/>
            </a:ln>
            <a:effectLst>
              <a:outerShdw blurRad="63500" sx="101000" sy="101000" algn="ctr" rotWithShape="0">
                <a:prstClr val="black">
                  <a:alpha val="40000"/>
                </a:prstClr>
              </a:outerShdw>
            </a:effectLst>
            <a:scene3d>
              <a:camera prst="perspectiveFront" fov="4800000"/>
              <a:lightRig rig="threePt" dir="t"/>
            </a:scene3d>
          </p:spPr>
        </p:pic>
        <p:grpSp>
          <p:nvGrpSpPr>
            <p:cNvPr id="7" name="Group 10"/>
            <p:cNvGrpSpPr/>
            <p:nvPr/>
          </p:nvGrpSpPr>
          <p:grpSpPr>
            <a:xfrm>
              <a:off x="256032" y="237744"/>
              <a:ext cx="8622792" cy="6364224"/>
              <a:chOff x="247157" y="247430"/>
              <a:chExt cx="8622792" cy="6364224"/>
            </a:xfrm>
          </p:grpSpPr>
          <p:sp>
            <p:nvSpPr>
              <p:cNvPr id="22" name="Rectangle 21"/>
              <p:cNvSpPr>
                <a:spLocks/>
              </p:cNvSpPr>
              <p:nvPr/>
            </p:nvSpPr>
            <p:spPr>
              <a:xfrm>
                <a:off x="247157" y="247430"/>
                <a:ext cx="8622792" cy="6364224"/>
              </a:xfrm>
              <a:prstGeom prst="rect">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3" name="Straight Connector 22"/>
              <p:cNvCxnSpPr/>
              <p:nvPr/>
            </p:nvCxnSpPr>
            <p:spPr>
              <a:xfrm>
                <a:off x="247157" y="6389024"/>
                <a:ext cx="8622792" cy="1588"/>
              </a:xfrm>
              <a:prstGeom prst="line">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24" name="Rectangle 23"/>
              <p:cNvSpPr/>
              <p:nvPr/>
            </p:nvSpPr>
            <p:spPr>
              <a:xfrm>
                <a:off x="247157" y="1612392"/>
                <a:ext cx="8622792" cy="64008"/>
              </a:xfrm>
              <a:prstGeom prst="rect">
                <a:avLst/>
              </a:prstGeom>
              <a:solidFill>
                <a:schemeClr val="bg2">
                  <a:lumMod val="40000"/>
                  <a:lumOff val="60000"/>
                </a:schemeClr>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277F6FCE-57C4-4725-8186-FD1D4CB27CA1}" type="datetimeFigureOut">
              <a:rPr lang="en-US" smtClean="0"/>
              <a:pPr/>
              <a:t>11/28/2016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70E7B60-4CA1-4B40-A5B2-273A0CB7197E}"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grpSp>
        <p:nvGrpSpPr>
          <p:cNvPr id="5" name="Group 17"/>
          <p:cNvGrpSpPr/>
          <p:nvPr/>
        </p:nvGrpSpPr>
        <p:grpSpPr>
          <a:xfrm>
            <a:off x="182880" y="173699"/>
            <a:ext cx="8778240" cy="6510602"/>
            <a:chOff x="182880" y="173699"/>
            <a:chExt cx="8778240" cy="6510602"/>
          </a:xfrm>
        </p:grpSpPr>
        <p:pic>
          <p:nvPicPr>
            <p:cNvPr id="19" name="Picture 18" descr="PaperPanel-Base.jpg"/>
            <p:cNvPicPr>
              <a:picLocks noChangeAspect="1"/>
            </p:cNvPicPr>
            <p:nvPr/>
          </p:nvPicPr>
          <p:blipFill>
            <a:blip r:embed="rId2"/>
            <a:stretch>
              <a:fillRect/>
            </a:stretch>
          </p:blipFill>
          <p:spPr>
            <a:xfrm>
              <a:off x="182880" y="173699"/>
              <a:ext cx="8778240" cy="6510602"/>
            </a:xfrm>
            <a:prstGeom prst="rect">
              <a:avLst/>
            </a:prstGeom>
            <a:noFill/>
            <a:ln w="12700">
              <a:noFill/>
            </a:ln>
            <a:effectLst>
              <a:outerShdw blurRad="63500" sx="101000" sy="101000" algn="ctr" rotWithShape="0">
                <a:prstClr val="black">
                  <a:alpha val="40000"/>
                </a:prstClr>
              </a:outerShdw>
            </a:effectLst>
            <a:scene3d>
              <a:camera prst="perspectiveFront" fov="4800000"/>
              <a:lightRig rig="threePt" dir="t"/>
            </a:scene3d>
          </p:spPr>
        </p:pic>
        <p:grpSp>
          <p:nvGrpSpPr>
            <p:cNvPr id="6" name="Group 10"/>
            <p:cNvGrpSpPr/>
            <p:nvPr/>
          </p:nvGrpSpPr>
          <p:grpSpPr>
            <a:xfrm>
              <a:off x="256032" y="237744"/>
              <a:ext cx="8622792" cy="6364224"/>
              <a:chOff x="247157" y="247430"/>
              <a:chExt cx="8622792" cy="6364224"/>
            </a:xfrm>
          </p:grpSpPr>
          <p:sp>
            <p:nvSpPr>
              <p:cNvPr id="21" name="Rectangle 20"/>
              <p:cNvSpPr>
                <a:spLocks/>
              </p:cNvSpPr>
              <p:nvPr/>
            </p:nvSpPr>
            <p:spPr>
              <a:xfrm>
                <a:off x="247157" y="247430"/>
                <a:ext cx="8622792" cy="6364224"/>
              </a:xfrm>
              <a:prstGeom prst="rect">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2" name="Straight Connector 21"/>
              <p:cNvCxnSpPr/>
              <p:nvPr/>
            </p:nvCxnSpPr>
            <p:spPr>
              <a:xfrm>
                <a:off x="247157" y="6389024"/>
                <a:ext cx="8622792" cy="1588"/>
              </a:xfrm>
              <a:prstGeom prst="line">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 name="Date Placeholder 1"/>
          <p:cNvSpPr>
            <a:spLocks noGrp="1"/>
          </p:cNvSpPr>
          <p:nvPr>
            <p:ph type="dt" sz="half" idx="10"/>
          </p:nvPr>
        </p:nvSpPr>
        <p:spPr/>
        <p:txBody>
          <a:bodyPr/>
          <a:lstStyle/>
          <a:p>
            <a:fld id="{277F6FCE-57C4-4725-8186-FD1D4CB27CA1}" type="datetimeFigureOut">
              <a:rPr lang="en-US" smtClean="0"/>
              <a:pPr/>
              <a:t>11/28/2016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70E7B60-4CA1-4B40-A5B2-273A0CB7197E}"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8" name="Group 33"/>
          <p:cNvGrpSpPr/>
          <p:nvPr/>
        </p:nvGrpSpPr>
        <p:grpSpPr>
          <a:xfrm>
            <a:off x="182880" y="173699"/>
            <a:ext cx="8778240" cy="6510602"/>
            <a:chOff x="182880" y="173699"/>
            <a:chExt cx="8778240" cy="6510602"/>
          </a:xfrm>
        </p:grpSpPr>
        <p:grpSp>
          <p:nvGrpSpPr>
            <p:cNvPr id="9" name="Group 26"/>
            <p:cNvGrpSpPr/>
            <p:nvPr/>
          </p:nvGrpSpPr>
          <p:grpSpPr>
            <a:xfrm>
              <a:off x="182880" y="173699"/>
              <a:ext cx="8778240" cy="6510602"/>
              <a:chOff x="182880" y="173699"/>
              <a:chExt cx="8778240" cy="6510602"/>
            </a:xfrm>
          </p:grpSpPr>
          <p:pic>
            <p:nvPicPr>
              <p:cNvPr id="28" name="Picture 27" descr="PaperPanel-Base.jpg"/>
              <p:cNvPicPr>
                <a:picLocks noChangeAspect="1"/>
              </p:cNvPicPr>
              <p:nvPr/>
            </p:nvPicPr>
            <p:blipFill>
              <a:blip r:embed="rId2"/>
              <a:stretch>
                <a:fillRect/>
              </a:stretch>
            </p:blipFill>
            <p:spPr>
              <a:xfrm>
                <a:off x="182880" y="173699"/>
                <a:ext cx="8778240" cy="6510602"/>
              </a:xfrm>
              <a:prstGeom prst="rect">
                <a:avLst/>
              </a:prstGeom>
              <a:noFill/>
              <a:ln w="12700">
                <a:noFill/>
              </a:ln>
              <a:effectLst>
                <a:outerShdw blurRad="63500" sx="101000" sy="101000" algn="ctr" rotWithShape="0">
                  <a:prstClr val="black">
                    <a:alpha val="40000"/>
                  </a:prstClr>
                </a:outerShdw>
              </a:effectLst>
              <a:scene3d>
                <a:camera prst="perspectiveFront" fov="4800000"/>
                <a:lightRig rig="threePt" dir="t"/>
              </a:scene3d>
            </p:spPr>
          </p:pic>
          <p:grpSp>
            <p:nvGrpSpPr>
              <p:cNvPr id="10" name="Group 10"/>
              <p:cNvGrpSpPr/>
              <p:nvPr/>
            </p:nvGrpSpPr>
            <p:grpSpPr>
              <a:xfrm>
                <a:off x="256032" y="237744"/>
                <a:ext cx="8622792" cy="6364224"/>
                <a:chOff x="247157" y="247430"/>
                <a:chExt cx="8622792" cy="6364224"/>
              </a:xfrm>
            </p:grpSpPr>
            <p:sp>
              <p:nvSpPr>
                <p:cNvPr id="30" name="Rectangle 29"/>
                <p:cNvSpPr>
                  <a:spLocks/>
                </p:cNvSpPr>
                <p:nvPr/>
              </p:nvSpPr>
              <p:spPr>
                <a:xfrm>
                  <a:off x="247157" y="247430"/>
                  <a:ext cx="8622792" cy="6364224"/>
                </a:xfrm>
                <a:prstGeom prst="rect">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31" name="Straight Connector 30"/>
                <p:cNvCxnSpPr/>
                <p:nvPr/>
              </p:nvCxnSpPr>
              <p:spPr>
                <a:xfrm>
                  <a:off x="247157" y="6389024"/>
                  <a:ext cx="8622792" cy="1588"/>
                </a:xfrm>
                <a:prstGeom prst="line">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33" name="Rectangle 32"/>
            <p:cNvSpPr/>
            <p:nvPr/>
          </p:nvSpPr>
          <p:spPr>
            <a:xfrm rot="5400000">
              <a:off x="801086" y="3274090"/>
              <a:ext cx="6135624" cy="64008"/>
            </a:xfrm>
            <a:prstGeom prst="rect">
              <a:avLst/>
            </a:prstGeom>
            <a:solidFill>
              <a:schemeClr val="bg2">
                <a:lumMod val="40000"/>
                <a:lumOff val="60000"/>
              </a:schemeClr>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530225" y="1169892"/>
            <a:ext cx="3008313" cy="914400"/>
          </a:xfrm>
        </p:spPr>
        <p:txBody>
          <a:bodyPr anchor="b">
            <a:normAutofit/>
          </a:bodyPr>
          <a:lstStyle>
            <a:lvl1pPr algn="l">
              <a:defRPr sz="2800" b="0"/>
            </a:lvl1pPr>
          </a:lstStyle>
          <a:p>
            <a:r>
              <a:rPr lang="en-US" smtClean="0"/>
              <a:t>Click to edit Master title style</a:t>
            </a:r>
            <a:endParaRPr/>
          </a:p>
        </p:txBody>
      </p:sp>
      <p:sp>
        <p:nvSpPr>
          <p:cNvPr id="3" name="Content Placeholder 2"/>
          <p:cNvSpPr>
            <a:spLocks noGrp="1"/>
          </p:cNvSpPr>
          <p:nvPr>
            <p:ph idx="1"/>
          </p:nvPr>
        </p:nvSpPr>
        <p:spPr>
          <a:xfrm>
            <a:off x="4328319" y="609600"/>
            <a:ext cx="4114800" cy="5465763"/>
          </a:xfrm>
        </p:spPr>
        <p:txBody>
          <a:bodyPr>
            <a:normAutofit/>
          </a:bodyPr>
          <a:lstStyle>
            <a:lvl1pPr>
              <a:defRPr sz="2400" baseline="0"/>
            </a:lvl1pPr>
            <a:lvl2pPr>
              <a:defRPr sz="2200" baseline="0"/>
            </a:lvl2pPr>
            <a:lvl3pPr>
              <a:defRPr sz="2000" baseline="0"/>
            </a:lvl3pPr>
            <a:lvl4pPr>
              <a:defRPr sz="1800" baseline="0"/>
            </a:lvl4pPr>
            <a:lvl5pPr>
              <a:defRPr sz="1800" baseline="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530225" y="2147888"/>
            <a:ext cx="3008313" cy="3262313"/>
          </a:xfrm>
        </p:spPr>
        <p:txBody>
          <a:bodyPr vert="horz" lIns="91440" tIns="45720" rIns="91440" bIns="45720" rtlCol="0">
            <a:normAutofit/>
          </a:bodyPr>
          <a:lstStyle>
            <a:lvl1pPr marL="0" indent="0">
              <a:lnSpc>
                <a:spcPct val="120000"/>
              </a:lnSpc>
              <a:buNone/>
              <a:defRPr sz="1600" kern="1200">
                <a:solidFill>
                  <a:schemeClr val="tx1">
                    <a:lumMod val="75000"/>
                    <a:lumOff val="2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lnSpc>
                <a:spcPct val="110000"/>
              </a:lnSpc>
              <a:spcBef>
                <a:spcPts val="2000"/>
              </a:spcBef>
              <a:buClr>
                <a:schemeClr val="bg1">
                  <a:lumMod val="75000"/>
                  <a:lumOff val="25000"/>
                </a:schemeClr>
              </a:buClr>
              <a:buFont typeface="Arial" pitchFamily="34" charset="0"/>
              <a:buNone/>
            </a:pPr>
            <a:r>
              <a:rPr lang="en-US" smtClean="0"/>
              <a:t>Click to edit Master text styles</a:t>
            </a:r>
          </a:p>
        </p:txBody>
      </p:sp>
      <p:sp>
        <p:nvSpPr>
          <p:cNvPr id="5" name="Date Placeholder 4"/>
          <p:cNvSpPr>
            <a:spLocks noGrp="1"/>
          </p:cNvSpPr>
          <p:nvPr>
            <p:ph type="dt" sz="half" idx="10"/>
          </p:nvPr>
        </p:nvSpPr>
        <p:spPr/>
        <p:txBody>
          <a:bodyPr/>
          <a:lstStyle/>
          <a:p>
            <a:fld id="{277F6FCE-57C4-4725-8186-FD1D4CB27CA1}" type="datetimeFigureOut">
              <a:rPr lang="en-US" smtClean="0"/>
              <a:pPr/>
              <a:t>11/28/2016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70E7B60-4CA1-4B40-A5B2-273A0CB7197E}"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00113" y="244158"/>
            <a:ext cx="7345362" cy="1339850"/>
          </a:xfrm>
          <a:prstGeom prst="rect">
            <a:avLst/>
          </a:prstGeom>
        </p:spPr>
        <p:txBody>
          <a:bodyPr vert="horz" lIns="91440" tIns="45720" rIns="91440" bIns="45720" rtlCol="0" anchor="ctr">
            <a:normAutofit/>
          </a:bodyPr>
          <a:lstStyle/>
          <a:p>
            <a:r>
              <a:rPr lang="en-US" smtClean="0"/>
              <a:t>Click to edit Master title style</a:t>
            </a:r>
            <a:endParaRPr/>
          </a:p>
        </p:txBody>
      </p:sp>
      <p:sp>
        <p:nvSpPr>
          <p:cNvPr id="3" name="Text Placeholder 2"/>
          <p:cNvSpPr>
            <a:spLocks noGrp="1"/>
          </p:cNvSpPr>
          <p:nvPr>
            <p:ph type="body" idx="1"/>
          </p:nvPr>
        </p:nvSpPr>
        <p:spPr>
          <a:xfrm>
            <a:off x="900112" y="2133601"/>
            <a:ext cx="7345363" cy="39319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2"/>
          </p:nvPr>
        </p:nvSpPr>
        <p:spPr>
          <a:xfrm>
            <a:off x="243840" y="6371591"/>
            <a:ext cx="2133600" cy="259317"/>
          </a:xfrm>
          <a:prstGeom prst="rect">
            <a:avLst/>
          </a:prstGeom>
        </p:spPr>
        <p:txBody>
          <a:bodyPr vert="horz" lIns="91440" tIns="45720" rIns="91440" bIns="45720" rtlCol="0" anchor="ctr"/>
          <a:lstStyle>
            <a:lvl1pPr algn="l">
              <a:defRPr sz="1200">
                <a:solidFill>
                  <a:schemeClr val="bg2">
                    <a:lumMod val="60000"/>
                    <a:lumOff val="40000"/>
                  </a:schemeClr>
                </a:solidFill>
                <a:latin typeface="Brush Script MT" pitchFamily="66" charset="0"/>
              </a:defRPr>
            </a:lvl1pPr>
          </a:lstStyle>
          <a:p>
            <a:fld id="{277F6FCE-57C4-4725-8186-FD1D4CB27CA1}" type="datetimeFigureOut">
              <a:rPr lang="en-US" smtClean="0"/>
              <a:pPr/>
              <a:t>11/28/2016</a:t>
            </a:fld>
            <a:endParaRPr lang="en-US" dirty="0"/>
          </a:p>
        </p:txBody>
      </p:sp>
      <p:sp>
        <p:nvSpPr>
          <p:cNvPr id="5" name="Footer Placeholder 4"/>
          <p:cNvSpPr>
            <a:spLocks noGrp="1"/>
          </p:cNvSpPr>
          <p:nvPr>
            <p:ph type="ftr" sz="quarter" idx="3"/>
          </p:nvPr>
        </p:nvSpPr>
        <p:spPr>
          <a:xfrm>
            <a:off x="5958840" y="6371591"/>
            <a:ext cx="2895600" cy="257810"/>
          </a:xfrm>
          <a:prstGeom prst="rect">
            <a:avLst/>
          </a:prstGeom>
        </p:spPr>
        <p:txBody>
          <a:bodyPr vert="horz" lIns="91440" tIns="45720" rIns="91440" bIns="45720" rtlCol="0" anchor="ctr"/>
          <a:lstStyle>
            <a:lvl1pPr marL="0" algn="r" defTabSz="914400" rtl="0" eaLnBrk="1" latinLnBrk="0" hangingPunct="1">
              <a:defRPr sz="1200" kern="1200">
                <a:solidFill>
                  <a:schemeClr val="bg2">
                    <a:lumMod val="60000"/>
                    <a:lumOff val="40000"/>
                  </a:schemeClr>
                </a:solidFill>
                <a:latin typeface="Brush Script MT" pitchFamily="66" charset="0"/>
                <a:ea typeface="+mn-ea"/>
                <a:cs typeface="+mn-cs"/>
              </a:defRPr>
            </a:lvl1pPr>
          </a:lstStyle>
          <a:p>
            <a:endParaRPr lang="en-US" dirty="0"/>
          </a:p>
        </p:txBody>
      </p:sp>
      <p:sp>
        <p:nvSpPr>
          <p:cNvPr id="6" name="Slide Number Placeholder 5"/>
          <p:cNvSpPr>
            <a:spLocks noGrp="1"/>
          </p:cNvSpPr>
          <p:nvPr>
            <p:ph type="sldNum" sz="quarter" idx="4"/>
          </p:nvPr>
        </p:nvSpPr>
        <p:spPr>
          <a:xfrm>
            <a:off x="4191000" y="6356350"/>
            <a:ext cx="762000" cy="271463"/>
          </a:xfrm>
          <a:prstGeom prst="rect">
            <a:avLst/>
          </a:prstGeom>
        </p:spPr>
        <p:txBody>
          <a:bodyPr vert="horz" lIns="91440" tIns="45720" rIns="91440" bIns="45720" rtlCol="0" anchor="ctr"/>
          <a:lstStyle>
            <a:lvl1pPr marL="0" algn="ctr" defTabSz="914400" rtl="0" eaLnBrk="1" latinLnBrk="0" hangingPunct="1">
              <a:defRPr sz="1200" kern="1200">
                <a:solidFill>
                  <a:schemeClr val="bg2">
                    <a:lumMod val="60000"/>
                    <a:lumOff val="40000"/>
                  </a:schemeClr>
                </a:solidFill>
                <a:latin typeface="+mn-lt"/>
                <a:ea typeface="+mn-ea"/>
                <a:cs typeface="+mn-cs"/>
              </a:defRPr>
            </a:lvl1pPr>
          </a:lstStyle>
          <a:p>
            <a:fld id="{470E7B60-4CA1-4B40-A5B2-273A0CB7197E}" type="slidenum">
              <a:rPr lang="en-US" smtClean="0"/>
              <a:pPr/>
              <a:t>‹#›</a:t>
            </a:fld>
            <a:endParaRPr lang="en-US" dirty="0"/>
          </a:p>
        </p:txBody>
      </p:sp>
    </p:spTree>
  </p:cSld>
  <p:clrMap bg1="dk1" tx1="lt1" bg2="dk2" tx2="lt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 id="2147483713" r:id="rId14"/>
  </p:sldLayoutIdLst>
  <p:txStyles>
    <p:titleStyle>
      <a:lvl1pPr algn="ctr" defTabSz="914400" rtl="0" eaLnBrk="1" latinLnBrk="0" hangingPunct="1">
        <a:spcBef>
          <a:spcPct val="0"/>
        </a:spcBef>
        <a:buNone/>
        <a:defRPr sz="4800" kern="1200">
          <a:solidFill>
            <a:schemeClr val="tx1">
              <a:lumMod val="75000"/>
              <a:lumOff val="25000"/>
            </a:schemeClr>
          </a:solidFill>
          <a:latin typeface="+mj-lt"/>
          <a:ea typeface="+mj-ea"/>
          <a:cs typeface="+mj-cs"/>
        </a:defRPr>
      </a:lvl1pPr>
    </p:titleStyle>
    <p:bodyStyle>
      <a:lvl1pPr marL="342900" indent="-342900" algn="l" defTabSz="914400" rtl="0" eaLnBrk="1" latinLnBrk="0" hangingPunct="1">
        <a:spcBef>
          <a:spcPts val="2000"/>
        </a:spcBef>
        <a:buClr>
          <a:schemeClr val="tx1">
            <a:lumMod val="75000"/>
            <a:lumOff val="25000"/>
          </a:schemeClr>
        </a:buClr>
        <a:buFont typeface="Arial" pitchFamily="34" charset="0"/>
        <a:buChar char="•"/>
        <a:defRPr sz="2400" kern="1200">
          <a:solidFill>
            <a:schemeClr val="tx1">
              <a:lumMod val="75000"/>
              <a:lumOff val="25000"/>
            </a:schemeClr>
          </a:solidFill>
          <a:latin typeface="+mn-lt"/>
          <a:ea typeface="+mn-ea"/>
          <a:cs typeface="+mn-cs"/>
        </a:defRPr>
      </a:lvl1pPr>
      <a:lvl2pPr marL="579438" indent="-228600" algn="l" defTabSz="914400" rtl="0" eaLnBrk="1" latinLnBrk="0" hangingPunct="1">
        <a:spcBef>
          <a:spcPts val="600"/>
        </a:spcBef>
        <a:buClr>
          <a:schemeClr val="bg2">
            <a:lumMod val="60000"/>
            <a:lumOff val="40000"/>
          </a:schemeClr>
        </a:buClr>
        <a:buFont typeface="Arial" pitchFamily="34" charset="0"/>
        <a:buChar char="•"/>
        <a:defRPr sz="2200" kern="1200">
          <a:solidFill>
            <a:schemeClr val="tx1">
              <a:lumMod val="75000"/>
              <a:lumOff val="25000"/>
            </a:schemeClr>
          </a:solidFill>
          <a:latin typeface="+mn-lt"/>
          <a:ea typeface="+mn-ea"/>
          <a:cs typeface="+mn-cs"/>
        </a:defRPr>
      </a:lvl2pPr>
      <a:lvl3pPr marL="808038" indent="-228600" algn="l" defTabSz="914400" rtl="0" eaLnBrk="1" latinLnBrk="0" hangingPunct="1">
        <a:spcBef>
          <a:spcPts val="600"/>
        </a:spcBef>
        <a:buClr>
          <a:schemeClr val="tx1">
            <a:lumMod val="75000"/>
            <a:lumOff val="25000"/>
          </a:schemeClr>
        </a:buClr>
        <a:buFont typeface="Arial" pitchFamily="34" charset="0"/>
        <a:buChar char="•"/>
        <a:defRPr sz="2000" kern="1200">
          <a:solidFill>
            <a:schemeClr val="tx1">
              <a:lumMod val="75000"/>
              <a:lumOff val="25000"/>
            </a:schemeClr>
          </a:solidFill>
          <a:latin typeface="+mn-lt"/>
          <a:ea typeface="+mn-ea"/>
          <a:cs typeface="+mn-cs"/>
        </a:defRPr>
      </a:lvl3pPr>
      <a:lvl4pPr marL="1036638" indent="-228600" algn="l" defTabSz="914400" rtl="0" eaLnBrk="1" latinLnBrk="0" hangingPunct="1">
        <a:spcBef>
          <a:spcPts val="600"/>
        </a:spcBef>
        <a:buClr>
          <a:schemeClr val="bg2">
            <a:lumMod val="60000"/>
            <a:lumOff val="40000"/>
          </a:schemeClr>
        </a:buClr>
        <a:buFont typeface="Arial" pitchFamily="34" charset="0"/>
        <a:buChar char="•"/>
        <a:defRPr sz="1800" kern="1200">
          <a:solidFill>
            <a:schemeClr val="tx1">
              <a:lumMod val="75000"/>
              <a:lumOff val="25000"/>
            </a:schemeClr>
          </a:solidFill>
          <a:latin typeface="+mn-lt"/>
          <a:ea typeface="+mn-ea"/>
          <a:cs typeface="+mn-cs"/>
        </a:defRPr>
      </a:lvl4pPr>
      <a:lvl5pPr marL="1265238" indent="-228600" algn="l" defTabSz="914400" rtl="0" eaLnBrk="1" latinLnBrk="0" hangingPunct="1">
        <a:spcBef>
          <a:spcPts val="600"/>
        </a:spcBef>
        <a:buClr>
          <a:schemeClr val="tx1">
            <a:lumMod val="75000"/>
            <a:lumOff val="25000"/>
          </a:schemeClr>
        </a:buClr>
        <a:buFont typeface="Arial" pitchFamily="34" charset="0"/>
        <a:buChar char="•"/>
        <a:defRPr sz="1800" kern="1200">
          <a:solidFill>
            <a:schemeClr val="tx1">
              <a:lumMod val="75000"/>
              <a:lumOff val="2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rojects.nytimes.com/immigration/enrollment"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www.ed.gov/ocr/complaintintro.html"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mailto:cparton@dlc-ma.org"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762000"/>
            <a:ext cx="7391400" cy="1752600"/>
          </a:xfrm>
        </p:spPr>
        <p:txBody>
          <a:bodyPr>
            <a:noAutofit/>
          </a:bodyPr>
          <a:lstStyle/>
          <a:p>
            <a:r>
              <a:rPr lang="en-US" sz="4000" b="1" dirty="0" smtClean="0"/>
              <a:t>An Overview of Education Law and Language Access Requirements</a:t>
            </a:r>
            <a:endParaRPr lang="en-US" sz="4000" b="1" dirty="0"/>
          </a:p>
        </p:txBody>
      </p:sp>
      <p:sp>
        <p:nvSpPr>
          <p:cNvPr id="3" name="Subtitle 2"/>
          <p:cNvSpPr>
            <a:spLocks noGrp="1"/>
          </p:cNvSpPr>
          <p:nvPr>
            <p:ph type="subTitle" idx="1"/>
          </p:nvPr>
        </p:nvSpPr>
        <p:spPr>
          <a:xfrm>
            <a:off x="914400" y="3429000"/>
            <a:ext cx="7391400" cy="2514600"/>
          </a:xfrm>
        </p:spPr>
        <p:txBody>
          <a:bodyPr/>
          <a:lstStyle/>
          <a:p>
            <a:r>
              <a:rPr lang="en-US" i="1" dirty="0" smtClean="0"/>
              <a:t>MCLE Title VI Language Access Conference</a:t>
            </a:r>
          </a:p>
          <a:p>
            <a:r>
              <a:rPr lang="en-US" dirty="0" smtClean="0"/>
              <a:t>December 15, 2016</a:t>
            </a:r>
          </a:p>
          <a:p>
            <a:endParaRPr lang="en-US" dirty="0" smtClean="0"/>
          </a:p>
          <a:p>
            <a:r>
              <a:rPr lang="en-US" dirty="0" smtClean="0"/>
              <a:t>Caitlin Parton</a:t>
            </a:r>
          </a:p>
          <a:p>
            <a:r>
              <a:rPr lang="en-US" dirty="0" smtClean="0"/>
              <a:t>Staff Attorney</a:t>
            </a:r>
          </a:p>
          <a:p>
            <a:r>
              <a:rPr lang="en-US" dirty="0" smtClean="0"/>
              <a:t>Disability Law Center</a:t>
            </a:r>
          </a:p>
          <a:p>
            <a:endParaRPr lang="en-US" dirty="0" smtClean="0"/>
          </a:p>
        </p:txBody>
      </p:sp>
    </p:spTree>
    <p:extLst>
      <p:ext uri="{BB962C8B-B14F-4D97-AF65-F5344CB8AC3E}">
        <p14:creationId xmlns:p14="http://schemas.microsoft.com/office/powerpoint/2010/main" val="29388867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Individuals with Disabilities Education </a:t>
            </a:r>
            <a:r>
              <a:rPr lang="en-US" b="1" dirty="0" smtClean="0"/>
              <a:t>Act (IDEA) </a:t>
            </a:r>
            <a:endParaRPr lang="en-US" b="1" dirty="0"/>
          </a:p>
        </p:txBody>
      </p:sp>
      <p:sp>
        <p:nvSpPr>
          <p:cNvPr id="3" name="Content Placeholder 2"/>
          <p:cNvSpPr>
            <a:spLocks noGrp="1"/>
          </p:cNvSpPr>
          <p:nvPr>
            <p:ph idx="1"/>
          </p:nvPr>
        </p:nvSpPr>
        <p:spPr>
          <a:xfrm>
            <a:off x="533400" y="1905000"/>
            <a:ext cx="7848600" cy="4724400"/>
          </a:xfrm>
        </p:spPr>
        <p:txBody>
          <a:bodyPr>
            <a:normAutofit/>
          </a:bodyPr>
          <a:lstStyle/>
          <a:p>
            <a:pPr fontAlgn="base"/>
            <a:r>
              <a:rPr lang="en-US" sz="2800" dirty="0" smtClean="0"/>
              <a:t>Mandates procedures designed to ensure that the notices, records, or any other written materials are in the native language of the parents, unless it clearly is not feasible to do so. 20 USC § 1400(b).</a:t>
            </a:r>
          </a:p>
          <a:p>
            <a:pPr fontAlgn="base">
              <a:buNone/>
            </a:pPr>
            <a:endParaRPr lang="en-US" sz="2800" dirty="0" smtClean="0"/>
          </a:p>
          <a:p>
            <a:pPr fontAlgn="base"/>
            <a:r>
              <a:rPr lang="en-US" sz="2800" dirty="0" smtClean="0"/>
              <a:t>Evaluation and placement procedures must be conducted in the child’s native language, parents need to provide “informed consent.”</a:t>
            </a:r>
          </a:p>
          <a:p>
            <a:pPr fontAlgn="base"/>
            <a:endParaRPr lang="en-US" sz="2600" dirty="0" smtClean="0"/>
          </a:p>
        </p:txBody>
      </p:sp>
    </p:spTree>
    <p:extLst>
      <p:ext uri="{BB962C8B-B14F-4D97-AF65-F5344CB8AC3E}">
        <p14:creationId xmlns:p14="http://schemas.microsoft.com/office/powerpoint/2010/main" val="34510970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4158"/>
            <a:ext cx="8305800" cy="1356042"/>
          </a:xfrm>
        </p:spPr>
        <p:txBody>
          <a:bodyPr>
            <a:normAutofit fontScale="90000"/>
          </a:bodyPr>
          <a:lstStyle/>
          <a:p>
            <a:r>
              <a:rPr lang="en-US" b="1" dirty="0" smtClean="0"/>
              <a:t>American with Disabilities Act (ADA)</a:t>
            </a:r>
            <a:endParaRPr lang="en-US" b="1" dirty="0"/>
          </a:p>
        </p:txBody>
      </p:sp>
      <p:sp>
        <p:nvSpPr>
          <p:cNvPr id="3" name="Content Placeholder 2"/>
          <p:cNvSpPr>
            <a:spLocks noGrp="1"/>
          </p:cNvSpPr>
          <p:nvPr>
            <p:ph idx="1"/>
          </p:nvPr>
        </p:nvSpPr>
        <p:spPr>
          <a:xfrm>
            <a:off x="609600" y="1828800"/>
            <a:ext cx="8077200" cy="4572000"/>
          </a:xfrm>
        </p:spPr>
        <p:txBody>
          <a:bodyPr>
            <a:normAutofit lnSpcReduction="10000"/>
          </a:bodyPr>
          <a:lstStyle/>
          <a:p>
            <a:pPr marL="511175" lvl="1" indent="-457200">
              <a:buClr>
                <a:schemeClr val="accent3"/>
              </a:buClr>
            </a:pPr>
            <a:r>
              <a:rPr lang="en-US" sz="2800" dirty="0" smtClean="0"/>
              <a:t>Prohibits disability discrimination by public and private entities.</a:t>
            </a:r>
          </a:p>
          <a:p>
            <a:pPr marL="511175" lvl="1" indent="-457200">
              <a:buClr>
                <a:schemeClr val="accent3"/>
              </a:buClr>
            </a:pPr>
            <a:endParaRPr lang="en-US" sz="2800" dirty="0" smtClean="0"/>
          </a:p>
          <a:p>
            <a:pPr marL="511175" lvl="1" indent="-457200">
              <a:buClr>
                <a:schemeClr val="accent3"/>
              </a:buClr>
            </a:pPr>
            <a:r>
              <a:rPr lang="en-US" sz="2800" dirty="0" smtClean="0"/>
              <a:t>Title II deals with state and local government entities, including schools.</a:t>
            </a:r>
          </a:p>
          <a:p>
            <a:pPr marL="280988" lvl="1" indent="-227013">
              <a:buClr>
                <a:schemeClr val="accent3"/>
              </a:buClr>
            </a:pPr>
            <a:endParaRPr lang="en-US" sz="2800" dirty="0" smtClean="0"/>
          </a:p>
          <a:p>
            <a:pPr marL="280988" lvl="1" indent="-227013">
              <a:buClr>
                <a:schemeClr val="accent3"/>
              </a:buClr>
            </a:pPr>
            <a:r>
              <a:rPr lang="en-US" sz="2800" dirty="0" smtClean="0"/>
              <a:t>Must provide accommodations, unless doing so would fundamentally alter the nature of the service, or result in undue financial or administrative burden.</a:t>
            </a:r>
          </a:p>
          <a:p>
            <a:endParaRPr lang="en-US" dirty="0"/>
          </a:p>
        </p:txBody>
      </p:sp>
    </p:spTree>
    <p:extLst>
      <p:ext uri="{BB962C8B-B14F-4D97-AF65-F5344CB8AC3E}">
        <p14:creationId xmlns:p14="http://schemas.microsoft.com/office/powerpoint/2010/main" val="41657629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4158"/>
            <a:ext cx="8305800" cy="1356042"/>
          </a:xfrm>
        </p:spPr>
        <p:txBody>
          <a:bodyPr>
            <a:normAutofit/>
          </a:bodyPr>
          <a:lstStyle/>
          <a:p>
            <a:r>
              <a:rPr lang="en-US" b="1" dirty="0" smtClean="0"/>
              <a:t>Section 504 of the Rehab. Act</a:t>
            </a:r>
            <a:endParaRPr lang="en-US" b="1" dirty="0"/>
          </a:p>
        </p:txBody>
      </p:sp>
      <p:sp>
        <p:nvSpPr>
          <p:cNvPr id="3" name="Content Placeholder 2"/>
          <p:cNvSpPr>
            <a:spLocks noGrp="1"/>
          </p:cNvSpPr>
          <p:nvPr>
            <p:ph idx="1"/>
          </p:nvPr>
        </p:nvSpPr>
        <p:spPr>
          <a:xfrm>
            <a:off x="609600" y="1828800"/>
            <a:ext cx="8077200" cy="4572000"/>
          </a:xfrm>
        </p:spPr>
        <p:txBody>
          <a:bodyPr>
            <a:normAutofit lnSpcReduction="10000"/>
          </a:bodyPr>
          <a:lstStyle/>
          <a:p>
            <a:pPr marL="511175" lvl="1" indent="-457200">
              <a:buClr>
                <a:schemeClr val="accent3"/>
              </a:buClr>
            </a:pPr>
            <a:r>
              <a:rPr lang="en-US" sz="2900" dirty="0" smtClean="0"/>
              <a:t>First Federal civil rights law that prohibits discrimination on basis of disability. Broader definition than IDEA. </a:t>
            </a:r>
          </a:p>
          <a:p>
            <a:pPr marL="511175" lvl="1" indent="-457200">
              <a:buClr>
                <a:schemeClr val="accent3"/>
              </a:buClr>
            </a:pPr>
            <a:endParaRPr lang="en-US" sz="2900" dirty="0" smtClean="0"/>
          </a:p>
          <a:p>
            <a:pPr marL="511175" lvl="1" indent="-457200">
              <a:buClr>
                <a:schemeClr val="accent3"/>
              </a:buClr>
            </a:pPr>
            <a:r>
              <a:rPr lang="en-US" sz="2900" dirty="0" smtClean="0"/>
              <a:t>Part D- specific provisions applicable to educational programs.</a:t>
            </a:r>
          </a:p>
          <a:p>
            <a:pPr marL="511175" lvl="1" indent="-457200">
              <a:buClr>
                <a:schemeClr val="accent3"/>
              </a:buClr>
            </a:pPr>
            <a:endParaRPr lang="en-US" sz="2900" dirty="0" smtClean="0"/>
          </a:p>
          <a:p>
            <a:pPr marL="511175" lvl="1" indent="-457200">
              <a:buClr>
                <a:schemeClr val="accent3"/>
              </a:buClr>
            </a:pPr>
            <a:r>
              <a:rPr lang="en-US" sz="2900" dirty="0" smtClean="0"/>
              <a:t>Requires districts provide equal opportunity and accommodations to participate and receive benefit from programs available to all students.</a:t>
            </a:r>
          </a:p>
          <a:p>
            <a:endParaRPr lang="en-US" dirty="0"/>
          </a:p>
        </p:txBody>
      </p:sp>
    </p:spTree>
    <p:extLst>
      <p:ext uri="{BB962C8B-B14F-4D97-AF65-F5344CB8AC3E}">
        <p14:creationId xmlns:p14="http://schemas.microsoft.com/office/powerpoint/2010/main" val="41657629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Every Child Succeeds Act</a:t>
            </a:r>
            <a:endParaRPr lang="en-US" b="1" dirty="0"/>
          </a:p>
        </p:txBody>
      </p:sp>
      <p:sp>
        <p:nvSpPr>
          <p:cNvPr id="3" name="Content Placeholder 2"/>
          <p:cNvSpPr>
            <a:spLocks noGrp="1"/>
          </p:cNvSpPr>
          <p:nvPr>
            <p:ph idx="1"/>
          </p:nvPr>
        </p:nvSpPr>
        <p:spPr>
          <a:xfrm>
            <a:off x="457200" y="1752600"/>
            <a:ext cx="8153400" cy="4648200"/>
          </a:xfrm>
        </p:spPr>
        <p:txBody>
          <a:bodyPr>
            <a:normAutofit fontScale="92500" lnSpcReduction="20000"/>
          </a:bodyPr>
          <a:lstStyle/>
          <a:p>
            <a:r>
              <a:rPr lang="en-US" sz="2800" dirty="0" smtClean="0"/>
              <a:t>Signed Dec. 10, 2015. </a:t>
            </a:r>
          </a:p>
          <a:p>
            <a:r>
              <a:rPr lang="en-US" sz="2800" dirty="0" smtClean="0"/>
              <a:t>Gives more control to states to determine education decisions.</a:t>
            </a:r>
          </a:p>
          <a:p>
            <a:r>
              <a:rPr lang="en-US" sz="2800" dirty="0" smtClean="0"/>
              <a:t>Adequate Yearly Progress (AYP) gone- each state will make its own accountability system.</a:t>
            </a:r>
          </a:p>
          <a:p>
            <a:r>
              <a:rPr lang="en-US" sz="2800" dirty="0" smtClean="0"/>
              <a:t>Title I districts must create plans so students are not served by “ineffective” or “inexperienced” teachers at disproportionate rates.</a:t>
            </a:r>
          </a:p>
          <a:p>
            <a:r>
              <a:rPr lang="en-US" sz="2800" dirty="0" smtClean="0"/>
              <a:t>Requires language proficiency standards for ELL students and alternative exams for those with significant disabilities.</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4158"/>
            <a:ext cx="8382000" cy="1339850"/>
          </a:xfrm>
        </p:spPr>
        <p:txBody>
          <a:bodyPr>
            <a:normAutofit fontScale="90000"/>
          </a:bodyPr>
          <a:lstStyle/>
          <a:p>
            <a:r>
              <a:rPr lang="en-US" b="1" dirty="0" smtClean="0"/>
              <a:t>DOE Guidance on Deaf Students</a:t>
            </a:r>
            <a:endParaRPr lang="en-US" b="1" dirty="0"/>
          </a:p>
        </p:txBody>
      </p:sp>
      <p:sp>
        <p:nvSpPr>
          <p:cNvPr id="3" name="Content Placeholder 2"/>
          <p:cNvSpPr>
            <a:spLocks noGrp="1"/>
          </p:cNvSpPr>
          <p:nvPr>
            <p:ph idx="1"/>
          </p:nvPr>
        </p:nvSpPr>
        <p:spPr>
          <a:xfrm>
            <a:off x="381000" y="1676400"/>
            <a:ext cx="8305800" cy="4876800"/>
          </a:xfrm>
        </p:spPr>
        <p:txBody>
          <a:bodyPr>
            <a:noAutofit/>
          </a:bodyPr>
          <a:lstStyle/>
          <a:p>
            <a:pPr marL="0" indent="0">
              <a:buNone/>
            </a:pPr>
            <a:r>
              <a:rPr lang="en-US" sz="2800" dirty="0" smtClean="0"/>
              <a:t>Factors to consider </a:t>
            </a:r>
            <a:r>
              <a:rPr lang="en-US" sz="2800" dirty="0"/>
              <a:t>when developing IEPs for children who are deaf: </a:t>
            </a:r>
          </a:p>
          <a:p>
            <a:pPr lvl="0"/>
            <a:r>
              <a:rPr lang="en-US" sz="2800" dirty="0"/>
              <a:t>Communication needs and the </a:t>
            </a:r>
            <a:r>
              <a:rPr lang="en-US" sz="2800" dirty="0" smtClean="0"/>
              <a:t>child’s </a:t>
            </a:r>
            <a:r>
              <a:rPr lang="en-US" sz="2800" dirty="0"/>
              <a:t>and </a:t>
            </a:r>
            <a:r>
              <a:rPr lang="en-US" sz="2800" dirty="0" smtClean="0"/>
              <a:t>family’s </a:t>
            </a:r>
            <a:r>
              <a:rPr lang="en-US" sz="2800" i="1" dirty="0"/>
              <a:t>preferred mode of communication</a:t>
            </a:r>
            <a:r>
              <a:rPr lang="en-US" sz="2800" dirty="0"/>
              <a:t>;</a:t>
            </a:r>
          </a:p>
          <a:p>
            <a:pPr lvl="0"/>
            <a:r>
              <a:rPr lang="en-US" sz="2800" dirty="0"/>
              <a:t>Linguistic needs;</a:t>
            </a:r>
          </a:p>
          <a:p>
            <a:pPr lvl="0"/>
            <a:r>
              <a:rPr lang="en-US" sz="2800" dirty="0"/>
              <a:t>Severity of hearing loss and potential for using residual hearing;</a:t>
            </a:r>
          </a:p>
          <a:p>
            <a:pPr lvl="0"/>
            <a:r>
              <a:rPr lang="en-US" sz="2800" dirty="0"/>
              <a:t>Academic level;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4158"/>
            <a:ext cx="8382000" cy="1339850"/>
          </a:xfrm>
        </p:spPr>
        <p:txBody>
          <a:bodyPr>
            <a:normAutofit/>
          </a:bodyPr>
          <a:lstStyle/>
          <a:p>
            <a:r>
              <a:rPr lang="en-US" b="1" dirty="0" smtClean="0"/>
              <a:t>DOE Guidance (con’t</a:t>
            </a:r>
            <a:r>
              <a:rPr lang="en-US" b="1" dirty="0"/>
              <a:t>.</a:t>
            </a:r>
            <a:r>
              <a:rPr lang="en-US" b="1" dirty="0" smtClean="0"/>
              <a:t>)</a:t>
            </a:r>
            <a:endParaRPr lang="en-US" b="1" dirty="0"/>
          </a:p>
        </p:txBody>
      </p:sp>
      <p:sp>
        <p:nvSpPr>
          <p:cNvPr id="3" name="Content Placeholder 2"/>
          <p:cNvSpPr>
            <a:spLocks noGrp="1"/>
          </p:cNvSpPr>
          <p:nvPr>
            <p:ph idx="1"/>
          </p:nvPr>
        </p:nvSpPr>
        <p:spPr>
          <a:xfrm>
            <a:off x="381000" y="1676400"/>
            <a:ext cx="8305800" cy="4876800"/>
          </a:xfrm>
        </p:spPr>
        <p:txBody>
          <a:bodyPr>
            <a:noAutofit/>
          </a:bodyPr>
          <a:lstStyle/>
          <a:p>
            <a:pPr marL="0" indent="0">
              <a:buNone/>
            </a:pPr>
            <a:r>
              <a:rPr lang="en-US" sz="2800" dirty="0" smtClean="0"/>
              <a:t>Factors to consider </a:t>
            </a:r>
            <a:r>
              <a:rPr lang="en-US" sz="2800" dirty="0"/>
              <a:t>when developing IEPs for children who are deaf: </a:t>
            </a:r>
          </a:p>
          <a:p>
            <a:pPr lvl="0"/>
            <a:r>
              <a:rPr lang="en-US" sz="2800" dirty="0" smtClean="0"/>
              <a:t>Social</a:t>
            </a:r>
            <a:r>
              <a:rPr lang="en-US" sz="2800" dirty="0"/>
              <a:t>, emotional, and cultural needs including </a:t>
            </a:r>
            <a:r>
              <a:rPr lang="en-US" sz="2800" dirty="0" smtClean="0"/>
              <a:t>issues with peer </a:t>
            </a:r>
            <a:r>
              <a:rPr lang="en-US" sz="2800" dirty="0"/>
              <a:t>interactions and </a:t>
            </a:r>
            <a:r>
              <a:rPr lang="en-US" sz="2800" dirty="0" smtClean="0"/>
              <a:t>communication;</a:t>
            </a:r>
            <a:endParaRPr lang="en-US" sz="2800" dirty="0"/>
          </a:p>
          <a:p>
            <a:pPr lvl="0"/>
            <a:r>
              <a:rPr lang="en-US" sz="2800" dirty="0"/>
              <a:t>N</a:t>
            </a:r>
            <a:r>
              <a:rPr lang="en-US" sz="2800" dirty="0" smtClean="0"/>
              <a:t>ature </a:t>
            </a:r>
            <a:r>
              <a:rPr lang="en-US" sz="2800" dirty="0"/>
              <a:t>and severity of </a:t>
            </a:r>
            <a:r>
              <a:rPr lang="en-US" sz="2800" dirty="0" smtClean="0"/>
              <a:t>child’s needs in </a:t>
            </a:r>
            <a:r>
              <a:rPr lang="en-US" sz="2800" dirty="0"/>
              <a:t>consideration of curriculum content and method of </a:t>
            </a:r>
            <a:r>
              <a:rPr lang="en-US" sz="2800" dirty="0" smtClean="0"/>
              <a:t>delivery; </a:t>
            </a:r>
            <a:r>
              <a:rPr lang="en-US" sz="2800" dirty="0"/>
              <a:t>and </a:t>
            </a:r>
          </a:p>
          <a:p>
            <a:pPr lvl="0"/>
            <a:r>
              <a:rPr lang="en-US" sz="2800" dirty="0"/>
              <a:t>Including evaluators who are knowledgeable about these specific factors as part of the </a:t>
            </a:r>
            <a:r>
              <a:rPr lang="en-US" sz="2800" dirty="0" smtClean="0"/>
              <a:t>Team. </a:t>
            </a:r>
            <a:endParaRPr lang="en-US" sz="2800" dirty="0"/>
          </a:p>
        </p:txBody>
      </p:sp>
    </p:spTree>
    <p:extLst>
      <p:ext uri="{BB962C8B-B14F-4D97-AF65-F5344CB8AC3E}">
        <p14:creationId xmlns:p14="http://schemas.microsoft.com/office/powerpoint/2010/main" val="202011081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4158"/>
            <a:ext cx="8382000" cy="1339850"/>
          </a:xfrm>
        </p:spPr>
        <p:txBody>
          <a:bodyPr>
            <a:normAutofit fontScale="90000"/>
          </a:bodyPr>
          <a:lstStyle/>
          <a:p>
            <a:r>
              <a:rPr lang="en-US" b="1" dirty="0" smtClean="0"/>
              <a:t>DOE and DOJ Guidance on Effective Communication (2014)</a:t>
            </a:r>
            <a:endParaRPr lang="en-US" b="1" dirty="0"/>
          </a:p>
        </p:txBody>
      </p:sp>
      <p:sp>
        <p:nvSpPr>
          <p:cNvPr id="3" name="Content Placeholder 2"/>
          <p:cNvSpPr>
            <a:spLocks noGrp="1"/>
          </p:cNvSpPr>
          <p:nvPr>
            <p:ph idx="1"/>
          </p:nvPr>
        </p:nvSpPr>
        <p:spPr>
          <a:xfrm>
            <a:off x="381000" y="1676400"/>
            <a:ext cx="8305800" cy="4876800"/>
          </a:xfrm>
        </p:spPr>
        <p:txBody>
          <a:bodyPr>
            <a:noAutofit/>
          </a:bodyPr>
          <a:lstStyle/>
          <a:p>
            <a:r>
              <a:rPr lang="en-US" sz="2800" dirty="0"/>
              <a:t>S</a:t>
            </a:r>
            <a:r>
              <a:rPr lang="en-US" sz="2800" dirty="0" smtClean="0"/>
              <a:t>chools </a:t>
            </a:r>
            <a:r>
              <a:rPr lang="en-US" sz="2800" dirty="0"/>
              <a:t>must apply both IDEA and Title II effective communication rules in determining how to meet the communication needs of a child with a hearing disability. </a:t>
            </a:r>
            <a:endParaRPr lang="en-US" sz="2800" dirty="0" smtClean="0"/>
          </a:p>
          <a:p>
            <a:r>
              <a:rPr lang="en-US" sz="2800" dirty="0" smtClean="0"/>
              <a:t>Title </a:t>
            </a:r>
            <a:r>
              <a:rPr lang="en-US" sz="2800" dirty="0"/>
              <a:t>II and Section 504 </a:t>
            </a:r>
            <a:r>
              <a:rPr lang="en-US" sz="2800" u="sng" dirty="0"/>
              <a:t>also apply </a:t>
            </a:r>
            <a:r>
              <a:rPr lang="en-US" sz="2800" dirty="0"/>
              <a:t>to people with disabilities who are </a:t>
            </a:r>
            <a:r>
              <a:rPr lang="en-US" sz="2800" i="1" dirty="0"/>
              <a:t>not</a:t>
            </a:r>
            <a:r>
              <a:rPr lang="en-US" sz="2800" dirty="0"/>
              <a:t> students,</a:t>
            </a:r>
            <a:r>
              <a:rPr lang="en-US" sz="2800" dirty="0" smtClean="0"/>
              <a:t> like </a:t>
            </a:r>
            <a:r>
              <a:rPr lang="en-US" sz="2800" dirty="0"/>
              <a:t>family members or</a:t>
            </a:r>
            <a:r>
              <a:rPr lang="en-US" sz="2800" dirty="0" smtClean="0"/>
              <a:t> a person who seeks </a:t>
            </a:r>
            <a:r>
              <a:rPr lang="en-US" sz="2800" dirty="0"/>
              <a:t>access to any programs or activities conducted at a public school. </a:t>
            </a:r>
          </a:p>
        </p:txBody>
      </p:sp>
    </p:spTree>
    <p:extLst>
      <p:ext uri="{BB962C8B-B14F-4D97-AF65-F5344CB8AC3E}">
        <p14:creationId xmlns:p14="http://schemas.microsoft.com/office/powerpoint/2010/main" val="246942100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Deaf/HH Language Access</a:t>
            </a:r>
            <a:endParaRPr lang="en-US" b="1" dirty="0"/>
          </a:p>
        </p:txBody>
      </p:sp>
      <p:sp>
        <p:nvSpPr>
          <p:cNvPr id="3" name="Content Placeholder 2"/>
          <p:cNvSpPr>
            <a:spLocks noGrp="1"/>
          </p:cNvSpPr>
          <p:nvPr>
            <p:ph idx="1"/>
          </p:nvPr>
        </p:nvSpPr>
        <p:spPr>
          <a:xfrm>
            <a:off x="304800" y="1752600"/>
            <a:ext cx="8534400" cy="4648200"/>
          </a:xfrm>
        </p:spPr>
        <p:txBody>
          <a:bodyPr>
            <a:normAutofit/>
          </a:bodyPr>
          <a:lstStyle/>
          <a:p>
            <a:r>
              <a:rPr lang="en-US" sz="2800" dirty="0" smtClean="0"/>
              <a:t>Fluidity of communication needs and identity: individualized </a:t>
            </a:r>
            <a:r>
              <a:rPr lang="en-US" sz="2800" dirty="0"/>
              <a:t>assessment, in consultation with the child’s </a:t>
            </a:r>
            <a:r>
              <a:rPr lang="en-US" sz="2800" dirty="0" smtClean="0"/>
              <a:t>family. </a:t>
            </a:r>
          </a:p>
          <a:p>
            <a:r>
              <a:rPr lang="en-US" sz="2800" dirty="0" smtClean="0"/>
              <a:t>Deaf Child Bill of Rights: states’ recognition of particular educational needs of children with hearing loss.</a:t>
            </a:r>
          </a:p>
          <a:p>
            <a:r>
              <a:rPr lang="en-US" sz="2800" dirty="0" smtClean="0"/>
              <a:t>EHDI: legislative action addressing importance of early identification of hearing loss, leading to access to services. </a:t>
            </a:r>
          </a:p>
          <a:p>
            <a:endParaRPr lang="en-US" sz="28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DOE/DOJ Guidance on LEP Students</a:t>
            </a:r>
            <a:endParaRPr lang="en-US" b="1" dirty="0"/>
          </a:p>
        </p:txBody>
      </p:sp>
      <p:sp>
        <p:nvSpPr>
          <p:cNvPr id="3" name="Content Placeholder 2"/>
          <p:cNvSpPr>
            <a:spLocks noGrp="1"/>
          </p:cNvSpPr>
          <p:nvPr>
            <p:ph idx="1"/>
          </p:nvPr>
        </p:nvSpPr>
        <p:spPr>
          <a:xfrm>
            <a:off x="381000" y="1676400"/>
            <a:ext cx="8305800" cy="4876800"/>
          </a:xfrm>
        </p:spPr>
        <p:txBody>
          <a:bodyPr>
            <a:normAutofit/>
          </a:bodyPr>
          <a:lstStyle/>
          <a:p>
            <a:pPr marL="53975" indent="-53975">
              <a:buNone/>
            </a:pPr>
            <a:r>
              <a:rPr lang="en-US" sz="2600" dirty="0" smtClean="0"/>
              <a:t>Schools must provide effective language assistance to LEP parents, like translated materials or a language interpreter. </a:t>
            </a:r>
          </a:p>
          <a:p>
            <a:pPr>
              <a:buNone/>
            </a:pPr>
            <a:r>
              <a:rPr lang="en-US" sz="2600" dirty="0" smtClean="0"/>
              <a:t>Districts must ensure interpreters and translators:</a:t>
            </a:r>
          </a:p>
          <a:p>
            <a:pPr lvl="1"/>
            <a:r>
              <a:rPr lang="en-US" sz="2600" b="1" dirty="0" smtClean="0"/>
              <a:t>Have knowledge in both languages</a:t>
            </a:r>
          </a:p>
          <a:p>
            <a:pPr lvl="1"/>
            <a:r>
              <a:rPr lang="en-US" sz="2600" b="1" dirty="0" smtClean="0"/>
              <a:t>Know specialized terms or concepts to be used </a:t>
            </a:r>
          </a:p>
          <a:p>
            <a:pPr lvl="1"/>
            <a:r>
              <a:rPr lang="en-US" sz="2600" b="1" dirty="0" smtClean="0"/>
              <a:t>Are trained on the role of an interpreter </a:t>
            </a:r>
          </a:p>
          <a:p>
            <a:pPr lvl="1"/>
            <a:r>
              <a:rPr lang="en-US" sz="2600" b="1" dirty="0" smtClean="0"/>
              <a:t>Know ethics of interpreting and</a:t>
            </a:r>
            <a:r>
              <a:rPr lang="en-US" sz="2600" dirty="0" smtClean="0"/>
              <a:t> </a:t>
            </a:r>
            <a:r>
              <a:rPr lang="en-US" sz="2600" b="1" dirty="0" smtClean="0"/>
              <a:t>maintain confidentiality</a:t>
            </a:r>
            <a:r>
              <a:rPr lang="en-US" sz="2600" dirty="0" smtClean="0"/>
              <a:t>.</a:t>
            </a:r>
          </a:p>
          <a:p>
            <a:pPr>
              <a:buNone/>
            </a:pPr>
            <a:r>
              <a:rPr lang="en-US" sz="2600" dirty="0" smtClean="0"/>
              <a:t>It is not sufficient for the staff merely to be bilingual.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44158"/>
            <a:ext cx="8077199" cy="1339850"/>
          </a:xfrm>
        </p:spPr>
        <p:txBody>
          <a:bodyPr>
            <a:normAutofit fontScale="90000"/>
          </a:bodyPr>
          <a:lstStyle/>
          <a:p>
            <a:r>
              <a:rPr lang="en-US" b="1" dirty="0" smtClean="0"/>
              <a:t>Forward Focus: Language Advocacy in Schools</a:t>
            </a:r>
            <a:endParaRPr lang="en-US" b="1" dirty="0"/>
          </a:p>
        </p:txBody>
      </p:sp>
      <p:sp>
        <p:nvSpPr>
          <p:cNvPr id="3" name="Content Placeholder 2"/>
          <p:cNvSpPr>
            <a:spLocks noGrp="1"/>
          </p:cNvSpPr>
          <p:nvPr>
            <p:ph idx="1"/>
          </p:nvPr>
        </p:nvSpPr>
        <p:spPr>
          <a:xfrm>
            <a:off x="381000" y="1676400"/>
            <a:ext cx="8305800" cy="4724400"/>
          </a:xfrm>
        </p:spPr>
        <p:txBody>
          <a:bodyPr>
            <a:noAutofit/>
          </a:bodyPr>
          <a:lstStyle/>
          <a:p>
            <a:pPr marL="0" indent="0">
              <a:buNone/>
            </a:pPr>
            <a:r>
              <a:rPr lang="en-US" sz="2800" b="1" dirty="0"/>
              <a:t> </a:t>
            </a:r>
            <a:r>
              <a:rPr lang="en-US" sz="2800" b="1" dirty="0" smtClean="0"/>
              <a:t>   Assert the language rights of your clients:</a:t>
            </a:r>
            <a:endParaRPr lang="en-US" sz="1000" b="1" dirty="0" smtClean="0"/>
          </a:p>
          <a:p>
            <a:pPr marL="0" indent="0">
              <a:buNone/>
            </a:pPr>
            <a:endParaRPr lang="en-US" sz="1000" b="1" dirty="0" smtClean="0"/>
          </a:p>
          <a:p>
            <a:pPr lvl="1"/>
            <a:r>
              <a:rPr lang="en-US" sz="2600" dirty="0" smtClean="0"/>
              <a:t>Right to a </a:t>
            </a:r>
            <a:r>
              <a:rPr lang="en-US" sz="2600" b="1" u="sng" dirty="0" smtClean="0"/>
              <a:t>qualified and impartial</a:t>
            </a:r>
            <a:r>
              <a:rPr lang="en-US" sz="2600" dirty="0" smtClean="0"/>
              <a:t> interpreter during any meetings at the school.</a:t>
            </a:r>
            <a:endParaRPr lang="en-US" sz="2000" dirty="0" smtClean="0"/>
          </a:p>
          <a:p>
            <a:pPr marL="350838" lvl="1" indent="0">
              <a:buNone/>
            </a:pPr>
            <a:endParaRPr lang="en-US" sz="2000" dirty="0" smtClean="0"/>
          </a:p>
          <a:p>
            <a:pPr lvl="1"/>
            <a:r>
              <a:rPr lang="en-US" sz="2600" dirty="0" smtClean="0"/>
              <a:t>Right to receive all district communications in native language.</a:t>
            </a:r>
            <a:endParaRPr lang="en-US" sz="2000" dirty="0" smtClean="0"/>
          </a:p>
          <a:p>
            <a:pPr marL="350838" lvl="1" indent="0">
              <a:buNone/>
            </a:pPr>
            <a:endParaRPr lang="en-US" sz="2000" dirty="0" smtClean="0"/>
          </a:p>
          <a:p>
            <a:pPr lvl="1"/>
            <a:r>
              <a:rPr lang="en-US" sz="2600" dirty="0" smtClean="0"/>
              <a:t>Right to receive all evaluations and reports prior to IEP in writing 2 days ahead of meeting, but </a:t>
            </a:r>
            <a:r>
              <a:rPr lang="en-US" sz="2600" b="1" i="1" u="sng" dirty="0" smtClean="0"/>
              <a:t>must request in writing</a:t>
            </a:r>
            <a:r>
              <a:rPr lang="en-US" sz="2600" b="1" dirty="0" smtClean="0"/>
              <a:t>.</a:t>
            </a:r>
          </a:p>
          <a:p>
            <a:pPr marL="350838" lvl="1" indent="0">
              <a:buNone/>
            </a:pPr>
            <a:endParaRPr lang="en-US" sz="2600" dirty="0" smtClean="0"/>
          </a:p>
          <a:p>
            <a:endParaRPr lang="en-US" sz="2800" dirty="0"/>
          </a:p>
        </p:txBody>
      </p:sp>
    </p:spTree>
    <p:extLst>
      <p:ext uri="{BB962C8B-B14F-4D97-AF65-F5344CB8AC3E}">
        <p14:creationId xmlns:p14="http://schemas.microsoft.com/office/powerpoint/2010/main" val="23922290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Diversity in the Classroom</a:t>
            </a:r>
            <a:endParaRPr lang="en-US" b="1" dirty="0"/>
          </a:p>
        </p:txBody>
      </p:sp>
      <p:sp>
        <p:nvSpPr>
          <p:cNvPr id="3" name="Content Placeholder 2"/>
          <p:cNvSpPr>
            <a:spLocks noGrp="1"/>
          </p:cNvSpPr>
          <p:nvPr>
            <p:ph idx="1"/>
          </p:nvPr>
        </p:nvSpPr>
        <p:spPr>
          <a:xfrm>
            <a:off x="457200" y="6248400"/>
            <a:ext cx="7710488" cy="381000"/>
          </a:xfrm>
        </p:spPr>
        <p:txBody>
          <a:bodyPr>
            <a:normAutofit/>
          </a:bodyPr>
          <a:lstStyle/>
          <a:p>
            <a:pPr>
              <a:buNone/>
            </a:pPr>
            <a:r>
              <a:rPr lang="en-US" sz="1400" dirty="0" smtClean="0">
                <a:hlinkClick r:id="rId2"/>
              </a:rPr>
              <a:t>http://projects.nytimes.com/immigration/enrollment   </a:t>
            </a:r>
            <a:endParaRPr lang="en-US" sz="1400" dirty="0"/>
          </a:p>
        </p:txBody>
      </p:sp>
      <p:pic>
        <p:nvPicPr>
          <p:cNvPr id="4" name="Picture 3" descr="Screen Shot 2015-06-22 at 11.18.30 PM.png"/>
          <p:cNvPicPr>
            <a:picLocks noChangeAspect="1"/>
          </p:cNvPicPr>
          <p:nvPr/>
        </p:nvPicPr>
        <p:blipFill>
          <a:blip r:embed="rId3"/>
          <a:stretch>
            <a:fillRect/>
          </a:stretch>
        </p:blipFill>
        <p:spPr>
          <a:xfrm>
            <a:off x="874739" y="1600200"/>
            <a:ext cx="7431061" cy="4724400"/>
          </a:xfrm>
          <a:prstGeom prst="rect">
            <a:avLst/>
          </a:prstGeom>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44158"/>
            <a:ext cx="8382000" cy="1339850"/>
          </a:xfrm>
        </p:spPr>
        <p:txBody>
          <a:bodyPr>
            <a:normAutofit fontScale="90000"/>
          </a:bodyPr>
          <a:lstStyle/>
          <a:p>
            <a:r>
              <a:rPr lang="en-US" b="1" dirty="0" smtClean="0"/>
              <a:t>Forward Focus: Language Advocacy in Schools</a:t>
            </a:r>
            <a:endParaRPr lang="en-US" b="1" dirty="0"/>
          </a:p>
        </p:txBody>
      </p:sp>
      <p:sp>
        <p:nvSpPr>
          <p:cNvPr id="3" name="Content Placeholder 2"/>
          <p:cNvSpPr>
            <a:spLocks noGrp="1"/>
          </p:cNvSpPr>
          <p:nvPr>
            <p:ph idx="1"/>
          </p:nvPr>
        </p:nvSpPr>
        <p:spPr>
          <a:xfrm>
            <a:off x="381000" y="1676400"/>
            <a:ext cx="8305800" cy="4724400"/>
          </a:xfrm>
        </p:spPr>
        <p:txBody>
          <a:bodyPr>
            <a:noAutofit/>
          </a:bodyPr>
          <a:lstStyle/>
          <a:p>
            <a:pPr marL="350838" lvl="1" indent="0">
              <a:buNone/>
            </a:pPr>
            <a:r>
              <a:rPr lang="en-US" sz="2800" b="1" dirty="0"/>
              <a:t>Assert the language rights of your clients</a:t>
            </a:r>
            <a:r>
              <a:rPr lang="en-US" sz="2800" b="1" dirty="0" smtClean="0"/>
              <a:t>:</a:t>
            </a:r>
          </a:p>
          <a:p>
            <a:pPr marL="350838" lvl="1" indent="0">
              <a:buNone/>
            </a:pPr>
            <a:endParaRPr lang="en-US" sz="1000" dirty="0" smtClean="0"/>
          </a:p>
          <a:p>
            <a:pPr lvl="1"/>
            <a:r>
              <a:rPr lang="en-US" sz="2600" dirty="0" smtClean="0"/>
              <a:t>Right to receive translated IEP within mandated time frame in native language.</a:t>
            </a:r>
            <a:endParaRPr lang="en-US" sz="1000" dirty="0" smtClean="0"/>
          </a:p>
          <a:p>
            <a:pPr marL="350838" lvl="1" indent="0">
              <a:buNone/>
            </a:pPr>
            <a:endParaRPr lang="en-US" sz="1000" dirty="0" smtClean="0"/>
          </a:p>
          <a:p>
            <a:pPr lvl="1"/>
            <a:r>
              <a:rPr lang="en-US" sz="2600" dirty="0" smtClean="0"/>
              <a:t>Right to </a:t>
            </a:r>
            <a:r>
              <a:rPr lang="en-US" sz="2600" dirty="0"/>
              <a:t>an equal educational opportunity to students learning </a:t>
            </a:r>
            <a:r>
              <a:rPr lang="en-US" sz="2600" dirty="0" smtClean="0"/>
              <a:t>English. Don’t let them “choose ELL or SPED.”</a:t>
            </a:r>
            <a:endParaRPr lang="en-US" sz="1000" dirty="0" smtClean="0"/>
          </a:p>
          <a:p>
            <a:pPr marL="350838" lvl="1" indent="0">
              <a:buNone/>
            </a:pPr>
            <a:endParaRPr lang="en-US" sz="1000" dirty="0" smtClean="0"/>
          </a:p>
          <a:p>
            <a:pPr lvl="1"/>
            <a:r>
              <a:rPr lang="en-US" sz="2600" dirty="0" smtClean="0"/>
              <a:t>“Affirmative steps” to teach </a:t>
            </a:r>
            <a:r>
              <a:rPr lang="en-US" sz="2600" dirty="0"/>
              <a:t>academic content in the language students understand, while also teaching them </a:t>
            </a:r>
            <a:r>
              <a:rPr lang="en-US" sz="2600" dirty="0" smtClean="0"/>
              <a:t>English </a:t>
            </a:r>
            <a:r>
              <a:rPr lang="en-US" sz="2600" b="1" i="1" u="sng" dirty="0" smtClean="0"/>
              <a:t>and</a:t>
            </a:r>
            <a:r>
              <a:rPr lang="en-US" sz="2600" dirty="0" smtClean="0"/>
              <a:t> making required accommodations.</a:t>
            </a:r>
          </a:p>
          <a:p>
            <a:pPr lvl="1"/>
            <a:endParaRPr lang="en-US" sz="2600" dirty="0" smtClean="0"/>
          </a:p>
          <a:p>
            <a:pPr lvl="1"/>
            <a:endParaRPr lang="en-US" sz="2600" dirty="0" smtClean="0"/>
          </a:p>
          <a:p>
            <a:endParaRPr lang="en-US" sz="2800" dirty="0"/>
          </a:p>
        </p:txBody>
      </p:sp>
    </p:spTree>
    <p:extLst>
      <p:ext uri="{BB962C8B-B14F-4D97-AF65-F5344CB8AC3E}">
        <p14:creationId xmlns:p14="http://schemas.microsoft.com/office/powerpoint/2010/main" val="242228981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4158"/>
            <a:ext cx="8229599" cy="1339850"/>
          </a:xfrm>
        </p:spPr>
        <p:txBody>
          <a:bodyPr/>
          <a:lstStyle/>
          <a:p>
            <a:r>
              <a:rPr lang="en-US" b="1" dirty="0" smtClean="0"/>
              <a:t>Questions and Resources</a:t>
            </a:r>
            <a:endParaRPr lang="en-US" b="1" dirty="0"/>
          </a:p>
        </p:txBody>
      </p:sp>
      <p:sp>
        <p:nvSpPr>
          <p:cNvPr id="3" name="Rectangle 2"/>
          <p:cNvSpPr/>
          <p:nvPr/>
        </p:nvSpPr>
        <p:spPr>
          <a:xfrm>
            <a:off x="457200" y="1617852"/>
            <a:ext cx="8458200" cy="4478148"/>
          </a:xfrm>
          <a:prstGeom prst="rect">
            <a:avLst/>
          </a:prstGeom>
        </p:spPr>
        <p:txBody>
          <a:bodyPr wrap="square">
            <a:spAutoFit/>
          </a:bodyPr>
          <a:lstStyle/>
          <a:p>
            <a:r>
              <a:rPr lang="en-US" sz="1900" dirty="0" smtClean="0">
                <a:latin typeface="Calisto MT"/>
                <a:cs typeface="Calisto MT"/>
              </a:rPr>
              <a:t>U.S. Department of Education’s Office for Civil Rights (OCR) at www.ed.gov/ocr or contact OCR at (800) 421-3481 (TDD: 800-877-8339) or at ocr@ed.gov. </a:t>
            </a:r>
          </a:p>
          <a:p>
            <a:endParaRPr lang="en-US" sz="1900" dirty="0" smtClean="0">
              <a:latin typeface="Calisto MT"/>
              <a:cs typeface="Calisto MT"/>
            </a:endParaRPr>
          </a:p>
          <a:p>
            <a:r>
              <a:rPr lang="en-US" sz="1900" dirty="0" smtClean="0">
                <a:latin typeface="Calisto MT"/>
                <a:cs typeface="Calisto MT"/>
              </a:rPr>
              <a:t>For more information about filing a complaint, visit </a:t>
            </a:r>
            <a:r>
              <a:rPr lang="en-US" sz="1900" dirty="0" smtClean="0">
                <a:latin typeface="Calisto MT"/>
                <a:cs typeface="Calisto MT"/>
                <a:hlinkClick r:id="rId2"/>
              </a:rPr>
              <a:t>www.ed.gov/ocr/complaintintro.html</a:t>
            </a:r>
            <a:r>
              <a:rPr lang="en-US" sz="1900" dirty="0" smtClean="0">
                <a:latin typeface="Calisto MT"/>
                <a:cs typeface="Calisto MT"/>
              </a:rPr>
              <a:t>.</a:t>
            </a:r>
          </a:p>
          <a:p>
            <a:endParaRPr lang="en-US" sz="1900" dirty="0" smtClean="0">
              <a:latin typeface="Calisto MT"/>
              <a:cs typeface="Calisto MT"/>
            </a:endParaRPr>
          </a:p>
          <a:p>
            <a:r>
              <a:rPr lang="en-US" sz="1900" dirty="0" smtClean="0">
                <a:latin typeface="Calisto MT"/>
                <a:cs typeface="Calisto MT"/>
              </a:rPr>
              <a:t>U.S. Department of Justice’s Civil Rights Division at www.justice.gov/crt/about/edu/ or contact DOJ at (877) 292-3804 or at education@usdoj.gov. </a:t>
            </a:r>
          </a:p>
          <a:p>
            <a:endParaRPr lang="en-US" sz="1900" dirty="0" smtClean="0">
              <a:latin typeface="Calisto MT"/>
              <a:cs typeface="Calisto MT"/>
            </a:endParaRPr>
          </a:p>
          <a:p>
            <a:r>
              <a:rPr lang="en-US" sz="1900" dirty="0" smtClean="0">
                <a:latin typeface="Calisto MT"/>
                <a:cs typeface="Calisto MT"/>
              </a:rPr>
              <a:t>For more information about filing a complaint, visit www.justice.gov/crt/complaint/#three.</a:t>
            </a:r>
          </a:p>
          <a:p>
            <a:endParaRPr lang="en-US" sz="1900" dirty="0" smtClean="0">
              <a:latin typeface="Calisto MT"/>
              <a:cs typeface="Calisto MT"/>
            </a:endParaRPr>
          </a:p>
          <a:p>
            <a:r>
              <a:rPr lang="en-US" sz="1900" dirty="0" smtClean="0">
                <a:latin typeface="Calisto MT"/>
                <a:cs typeface="Calisto MT"/>
              </a:rPr>
              <a:t> For more information about school districts’ obligations to English learner students and limited English proficient parents, additional OCR guidance is available at http://www2.ed.gov/about/offices/list/ocr/ellresources.html.</a:t>
            </a:r>
            <a:endParaRPr lang="en-US" sz="1900" dirty="0">
              <a:latin typeface="Calisto MT"/>
              <a:cs typeface="Calisto MT"/>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534400" cy="1339850"/>
          </a:xfrm>
        </p:spPr>
        <p:txBody>
          <a:bodyPr>
            <a:normAutofit fontScale="90000"/>
          </a:bodyPr>
          <a:lstStyle/>
          <a:p>
            <a:r>
              <a:rPr lang="en-US" b="1" dirty="0" smtClean="0"/>
              <a:t/>
            </a:r>
            <a:br>
              <a:rPr lang="en-US" b="1" dirty="0" smtClean="0"/>
            </a:br>
            <a:r>
              <a:rPr lang="en-US" b="1" dirty="0" smtClean="0"/>
              <a:t>List of Federal Statutes</a:t>
            </a:r>
            <a:endParaRPr lang="en-US" b="1" dirty="0"/>
          </a:p>
        </p:txBody>
      </p:sp>
      <p:sp>
        <p:nvSpPr>
          <p:cNvPr id="3" name="Content Placeholder 2"/>
          <p:cNvSpPr>
            <a:spLocks noGrp="1"/>
          </p:cNvSpPr>
          <p:nvPr>
            <p:ph idx="1"/>
          </p:nvPr>
        </p:nvSpPr>
        <p:spPr>
          <a:xfrm>
            <a:off x="304800" y="1828800"/>
            <a:ext cx="8458200" cy="4953000"/>
          </a:xfrm>
        </p:spPr>
        <p:txBody>
          <a:bodyPr>
            <a:noAutofit/>
          </a:bodyPr>
          <a:lstStyle/>
          <a:p>
            <a:r>
              <a:rPr lang="en-US" sz="2800" dirty="0"/>
              <a:t>Title VI of the Civil Rights Act of 1964 (“Title VI”)</a:t>
            </a:r>
            <a:r>
              <a:rPr lang="en-US" sz="2800" dirty="0" smtClean="0"/>
              <a:t> U.S.C</a:t>
            </a:r>
            <a:r>
              <a:rPr lang="en-US" sz="2800" dirty="0"/>
              <a:t>. § 2000d, 34 C.F.R. pt. 100, and 28 C.F.R. </a:t>
            </a:r>
            <a:r>
              <a:rPr lang="en-US" sz="2800" dirty="0" smtClean="0"/>
              <a:t>      § </a:t>
            </a:r>
            <a:r>
              <a:rPr lang="en-US" sz="2800" dirty="0"/>
              <a:t>42.104(b)(</a:t>
            </a:r>
            <a:r>
              <a:rPr lang="en-US" sz="2800" dirty="0" smtClean="0"/>
              <a:t>2);</a:t>
            </a:r>
          </a:p>
          <a:p>
            <a:r>
              <a:rPr lang="en-US" sz="2800" dirty="0" smtClean="0"/>
              <a:t>Equal </a:t>
            </a:r>
            <a:r>
              <a:rPr lang="en-US" sz="2800" dirty="0"/>
              <a:t>Educational Opportunities Act of 1974 (“EEOA”), 20 U.S.C. § </a:t>
            </a:r>
            <a:r>
              <a:rPr lang="en-US" sz="2800" dirty="0" smtClean="0"/>
              <a:t>1703;</a:t>
            </a:r>
          </a:p>
          <a:p>
            <a:r>
              <a:rPr lang="en-US" sz="2800" dirty="0" smtClean="0"/>
              <a:t>Individuals with Disabilities Education Act (“IDEA”) 20 U.S.C. § 1400 and 34 C.F.R. pt. 300.</a:t>
            </a:r>
            <a:endParaRPr lang="en-US" sz="1800" b="1" dirty="0" smtClean="0">
              <a:solidFill>
                <a:srgbClr val="FF0000"/>
              </a:solidFill>
            </a:endParaRPr>
          </a:p>
          <a:p>
            <a:pPr marL="0" indent="0" algn="ctr">
              <a:buNone/>
            </a:pPr>
            <a:r>
              <a:rPr lang="en-US" sz="2000" b="1" dirty="0" smtClean="0">
                <a:solidFill>
                  <a:srgbClr val="FF0000"/>
                </a:solidFill>
              </a:rPr>
              <a:t>Apply </a:t>
            </a:r>
            <a:r>
              <a:rPr lang="en-US" sz="2000" b="1" dirty="0">
                <a:solidFill>
                  <a:srgbClr val="FF0000"/>
                </a:solidFill>
              </a:rPr>
              <a:t>to entities that receive federal financial assistance. </a:t>
            </a:r>
          </a:p>
          <a:p>
            <a:endParaRPr lang="en-US" sz="2500" dirty="0"/>
          </a:p>
        </p:txBody>
      </p:sp>
    </p:spTree>
    <p:extLst>
      <p:ext uri="{BB962C8B-B14F-4D97-AF65-F5344CB8AC3E}">
        <p14:creationId xmlns:p14="http://schemas.microsoft.com/office/powerpoint/2010/main" val="86243863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44158"/>
            <a:ext cx="8534400" cy="1339850"/>
          </a:xfrm>
        </p:spPr>
        <p:txBody>
          <a:bodyPr>
            <a:normAutofit/>
          </a:bodyPr>
          <a:lstStyle/>
          <a:p>
            <a:r>
              <a:rPr lang="en-US" b="1" dirty="0" smtClean="0"/>
              <a:t>List of Federal Statutes (cont.)</a:t>
            </a:r>
            <a:endParaRPr lang="en-US" b="1" dirty="0"/>
          </a:p>
        </p:txBody>
      </p:sp>
      <p:sp>
        <p:nvSpPr>
          <p:cNvPr id="3" name="Content Placeholder 2"/>
          <p:cNvSpPr>
            <a:spLocks noGrp="1"/>
          </p:cNvSpPr>
          <p:nvPr>
            <p:ph idx="1"/>
          </p:nvPr>
        </p:nvSpPr>
        <p:spPr>
          <a:xfrm>
            <a:off x="304800" y="1905000"/>
            <a:ext cx="8458200" cy="4953000"/>
          </a:xfrm>
        </p:spPr>
        <p:txBody>
          <a:bodyPr>
            <a:noAutofit/>
          </a:bodyPr>
          <a:lstStyle/>
          <a:p>
            <a:r>
              <a:rPr lang="en-US" sz="2800" dirty="0" smtClean="0"/>
              <a:t>Title III “No </a:t>
            </a:r>
            <a:r>
              <a:rPr lang="en-US" sz="2800" dirty="0"/>
              <a:t>Child Left Behind </a:t>
            </a:r>
            <a:r>
              <a:rPr lang="en-US" sz="2800" dirty="0" smtClean="0"/>
              <a:t>Act” 20 U.S.C. § 6842 </a:t>
            </a:r>
            <a:r>
              <a:rPr lang="en-US" sz="2800" i="1" dirty="0" smtClean="0"/>
              <a:t>et seq.</a:t>
            </a:r>
            <a:r>
              <a:rPr lang="en-US" sz="2800" dirty="0" smtClean="0"/>
              <a:t>;</a:t>
            </a:r>
          </a:p>
          <a:p>
            <a:r>
              <a:rPr lang="en-US" sz="2800" dirty="0" smtClean="0"/>
              <a:t>Elementary and Secondary Education Act “Every Child Succeeds Act.”</a:t>
            </a:r>
          </a:p>
          <a:p>
            <a:r>
              <a:rPr lang="en-US" sz="2800" dirty="0" smtClean="0"/>
              <a:t>ADA 126 USC § 12106 and Section </a:t>
            </a:r>
            <a:r>
              <a:rPr lang="en-US" sz="2800" dirty="0"/>
              <a:t>504</a:t>
            </a:r>
            <a:r>
              <a:rPr lang="en-US" sz="2800" dirty="0" smtClean="0"/>
              <a:t> 29 U.S.C.   § 701 (</a:t>
            </a:r>
            <a:r>
              <a:rPr lang="en-US" sz="2800" dirty="0"/>
              <a:t>for those who </a:t>
            </a:r>
            <a:r>
              <a:rPr lang="en-US" sz="2800" dirty="0" smtClean="0"/>
              <a:t>are Deaf and hard of hearing).</a:t>
            </a:r>
            <a:r>
              <a:rPr lang="en-US" sz="2800" dirty="0"/>
              <a:t> </a:t>
            </a:r>
            <a:r>
              <a:rPr lang="en-US" sz="2800" dirty="0" smtClean="0"/>
              <a:t> </a:t>
            </a:r>
            <a:endParaRPr lang="en-US" sz="2800" dirty="0"/>
          </a:p>
          <a:p>
            <a:pPr marL="0" indent="0" algn="ctr">
              <a:buNone/>
            </a:pPr>
            <a:r>
              <a:rPr lang="en-US" sz="2000" b="1" dirty="0" smtClean="0">
                <a:solidFill>
                  <a:srgbClr val="FF0000"/>
                </a:solidFill>
              </a:rPr>
              <a:t>Apply </a:t>
            </a:r>
            <a:r>
              <a:rPr lang="en-US" sz="2000" b="1" dirty="0">
                <a:solidFill>
                  <a:srgbClr val="FF0000"/>
                </a:solidFill>
              </a:rPr>
              <a:t>to entities that receive federal financial assistance. </a:t>
            </a:r>
          </a:p>
          <a:p>
            <a:endParaRPr lang="en-US" sz="2500" dirty="0"/>
          </a:p>
        </p:txBody>
      </p:sp>
    </p:spTree>
    <p:extLst>
      <p:ext uri="{BB962C8B-B14F-4D97-AF65-F5344CB8AC3E}">
        <p14:creationId xmlns:p14="http://schemas.microsoft.com/office/powerpoint/2010/main" val="86243863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Contact Information</a:t>
            </a:r>
            <a:endParaRPr lang="en-US" b="1" dirty="0"/>
          </a:p>
        </p:txBody>
      </p:sp>
      <p:sp>
        <p:nvSpPr>
          <p:cNvPr id="3" name="Content Placeholder 2"/>
          <p:cNvSpPr>
            <a:spLocks noGrp="1"/>
          </p:cNvSpPr>
          <p:nvPr>
            <p:ph idx="1"/>
          </p:nvPr>
        </p:nvSpPr>
        <p:spPr>
          <a:xfrm>
            <a:off x="2819400" y="1981200"/>
            <a:ext cx="6019800" cy="4084321"/>
          </a:xfrm>
        </p:spPr>
        <p:txBody>
          <a:bodyPr numCol="2" anchor="ctr">
            <a:normAutofit/>
          </a:bodyPr>
          <a:lstStyle/>
          <a:p>
            <a:pPr algn="ctr">
              <a:spcBef>
                <a:spcPts val="800"/>
              </a:spcBef>
              <a:buNone/>
            </a:pPr>
            <a:r>
              <a:rPr lang="en-US" sz="2000" dirty="0" smtClean="0"/>
              <a:t>Caitlin Parton</a:t>
            </a:r>
          </a:p>
          <a:p>
            <a:pPr algn="ctr">
              <a:spcBef>
                <a:spcPts val="800"/>
              </a:spcBef>
              <a:buNone/>
            </a:pPr>
            <a:r>
              <a:rPr lang="en-US" sz="2000" dirty="0" smtClean="0"/>
              <a:t>Staff Attorney</a:t>
            </a:r>
          </a:p>
          <a:p>
            <a:pPr algn="ctr">
              <a:spcBef>
                <a:spcPts val="800"/>
              </a:spcBef>
              <a:buNone/>
            </a:pPr>
            <a:r>
              <a:rPr lang="en-US" sz="2000" dirty="0" smtClean="0"/>
              <a:t>Disability Law Center</a:t>
            </a:r>
          </a:p>
          <a:p>
            <a:pPr algn="ctr">
              <a:spcBef>
                <a:spcPts val="800"/>
              </a:spcBef>
              <a:buNone/>
            </a:pPr>
            <a:r>
              <a:rPr lang="en-US" sz="2000" dirty="0" smtClean="0"/>
              <a:t>11 Beacon St. Suite 925</a:t>
            </a:r>
          </a:p>
          <a:p>
            <a:pPr algn="ctr">
              <a:spcBef>
                <a:spcPts val="800"/>
              </a:spcBef>
              <a:buNone/>
            </a:pPr>
            <a:r>
              <a:rPr lang="en-US" sz="2000" dirty="0" smtClean="0"/>
              <a:t>Boston, MA 02108</a:t>
            </a:r>
          </a:p>
          <a:p>
            <a:pPr algn="ctr">
              <a:spcBef>
                <a:spcPts val="800"/>
              </a:spcBef>
              <a:buNone/>
            </a:pPr>
            <a:r>
              <a:rPr lang="en-US" sz="2000" dirty="0" smtClean="0"/>
              <a:t>Tel. (617) 723-8455 x 124</a:t>
            </a:r>
          </a:p>
          <a:p>
            <a:pPr algn="ctr">
              <a:spcBef>
                <a:spcPts val="800"/>
              </a:spcBef>
              <a:buNone/>
            </a:pPr>
            <a:r>
              <a:rPr lang="en-US" sz="2000" dirty="0" smtClean="0">
                <a:hlinkClick r:id="rId2"/>
              </a:rPr>
              <a:t>cparton@dlc-ma.org</a:t>
            </a:r>
            <a:endParaRPr lang="en-US" sz="2000" dirty="0" smtClean="0"/>
          </a:p>
          <a:p>
            <a:pPr>
              <a:spcBef>
                <a:spcPts val="800"/>
              </a:spcBef>
              <a:buNone/>
            </a:pPr>
            <a:endParaRPr lang="en-US" sz="2000" dirty="0" smtClean="0"/>
          </a:p>
          <a:p>
            <a:pPr>
              <a:spcBef>
                <a:spcPts val="800"/>
              </a:spcBef>
              <a:buNone/>
            </a:pPr>
            <a:endParaRPr lang="en-US" sz="2000" dirty="0" smtClean="0"/>
          </a:p>
          <a:p>
            <a:pPr>
              <a:spcBef>
                <a:spcPts val="800"/>
              </a:spcBef>
              <a:buNone/>
            </a:pPr>
            <a:endParaRPr lang="en-US" sz="20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01358"/>
            <a:ext cx="7407275" cy="975042"/>
          </a:xfrm>
        </p:spPr>
        <p:txBody>
          <a:bodyPr>
            <a:normAutofit fontScale="90000"/>
          </a:bodyPr>
          <a:lstStyle/>
          <a:p>
            <a:r>
              <a:rPr lang="en-US" b="1" dirty="0" smtClean="0"/>
              <a:t>Why is this important?</a:t>
            </a:r>
            <a:r>
              <a:rPr lang="en-US" dirty="0" smtClean="0"/>
              <a:t/>
            </a:r>
            <a:br>
              <a:rPr lang="en-US" dirty="0" smtClean="0"/>
            </a:br>
            <a:r>
              <a:rPr lang="en-US" dirty="0" smtClean="0"/>
              <a:t> </a:t>
            </a:r>
            <a:endParaRPr lang="en-US" dirty="0"/>
          </a:p>
        </p:txBody>
      </p:sp>
      <p:sp>
        <p:nvSpPr>
          <p:cNvPr id="3" name="Content Placeholder 2"/>
          <p:cNvSpPr>
            <a:spLocks noGrp="1"/>
          </p:cNvSpPr>
          <p:nvPr>
            <p:ph idx="1"/>
          </p:nvPr>
        </p:nvSpPr>
        <p:spPr>
          <a:xfrm>
            <a:off x="533400" y="1600200"/>
            <a:ext cx="8153400" cy="4800600"/>
          </a:xfrm>
        </p:spPr>
        <p:txBody>
          <a:bodyPr>
            <a:normAutofit fontScale="92500"/>
          </a:bodyPr>
          <a:lstStyle/>
          <a:p>
            <a:pPr marL="0" indent="0">
              <a:buNone/>
            </a:pPr>
            <a:endParaRPr lang="en-US" dirty="0" smtClean="0"/>
          </a:p>
          <a:p>
            <a:r>
              <a:rPr lang="en-US" sz="3300" dirty="0" smtClean="0"/>
              <a:t>5.5 </a:t>
            </a:r>
            <a:r>
              <a:rPr lang="en-US" sz="3300" dirty="0"/>
              <a:t>million ELL students in U.S. public </a:t>
            </a:r>
            <a:r>
              <a:rPr lang="en-US" sz="3300" dirty="0" smtClean="0"/>
              <a:t>schools </a:t>
            </a:r>
            <a:r>
              <a:rPr lang="en-US" sz="3300" dirty="0"/>
              <a:t>speak more than 400 different </a:t>
            </a:r>
            <a:r>
              <a:rPr lang="en-US" sz="3300" dirty="0" smtClean="0"/>
              <a:t>languages</a:t>
            </a:r>
            <a:r>
              <a:rPr lang="en-US" sz="3300" dirty="0"/>
              <a:t>.</a:t>
            </a:r>
            <a:r>
              <a:rPr lang="en-US" sz="3300" dirty="0" smtClean="0"/>
              <a:t> </a:t>
            </a:r>
          </a:p>
          <a:p>
            <a:r>
              <a:rPr lang="en-US" sz="3300" dirty="0" smtClean="0"/>
              <a:t>80% of </a:t>
            </a:r>
            <a:r>
              <a:rPr lang="en-US" sz="3300" dirty="0"/>
              <a:t>ELL students</a:t>
            </a:r>
            <a:r>
              <a:rPr lang="en-US" sz="3300" dirty="0" smtClean="0"/>
              <a:t> in U.S. speak </a:t>
            </a:r>
            <a:r>
              <a:rPr lang="en-US" sz="3300" dirty="0"/>
              <a:t>Spanish </a:t>
            </a:r>
            <a:r>
              <a:rPr lang="en-US" sz="3300" dirty="0" smtClean="0"/>
              <a:t>as </a:t>
            </a:r>
            <a:r>
              <a:rPr lang="en-US" sz="3300" dirty="0"/>
              <a:t>first language.</a:t>
            </a:r>
            <a:r>
              <a:rPr lang="en-US" sz="3300" dirty="0" smtClean="0"/>
              <a:t> </a:t>
            </a:r>
          </a:p>
          <a:p>
            <a:r>
              <a:rPr lang="en-US" sz="3300" dirty="0" smtClean="0"/>
              <a:t>14% of students (6.7 million) receive special education; 1% for hearing impairments.</a:t>
            </a:r>
          </a:p>
          <a:p>
            <a:endParaRPr lang="en-US" sz="3300" dirty="0" smtClean="0"/>
          </a:p>
          <a:p>
            <a:endParaRPr lang="en-US" dirty="0" smtClean="0"/>
          </a:p>
          <a:p>
            <a:endParaRPr lang="en-US" dirty="0"/>
          </a:p>
        </p:txBody>
      </p:sp>
    </p:spTree>
    <p:extLst>
      <p:ext uri="{BB962C8B-B14F-4D97-AF65-F5344CB8AC3E}">
        <p14:creationId xmlns:p14="http://schemas.microsoft.com/office/powerpoint/2010/main" val="39714818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Title VI of the Civil Rights Act of 1964</a:t>
            </a:r>
            <a:endParaRPr lang="en-US" b="1" dirty="0"/>
          </a:p>
        </p:txBody>
      </p:sp>
      <p:sp>
        <p:nvSpPr>
          <p:cNvPr id="3" name="Content Placeholder 2"/>
          <p:cNvSpPr>
            <a:spLocks noGrp="1"/>
          </p:cNvSpPr>
          <p:nvPr>
            <p:ph idx="1"/>
          </p:nvPr>
        </p:nvSpPr>
        <p:spPr>
          <a:xfrm>
            <a:off x="609600" y="1676400"/>
            <a:ext cx="7635875" cy="4572000"/>
          </a:xfrm>
        </p:spPr>
        <p:txBody>
          <a:bodyPr>
            <a:normAutofit fontScale="92500" lnSpcReduction="10000"/>
          </a:bodyPr>
          <a:lstStyle/>
          <a:p>
            <a:r>
              <a:rPr lang="en-US" sz="2703" dirty="0"/>
              <a:t>P</a:t>
            </a:r>
            <a:r>
              <a:rPr lang="en-US" sz="2703" dirty="0" smtClean="0"/>
              <a:t>rohibits </a:t>
            </a:r>
            <a:r>
              <a:rPr lang="en-US" sz="2703" dirty="0"/>
              <a:t>discrimination based on race, color, or national </a:t>
            </a:r>
            <a:r>
              <a:rPr lang="en-US" sz="2703" dirty="0" smtClean="0"/>
              <a:t>origin. </a:t>
            </a:r>
          </a:p>
          <a:p>
            <a:r>
              <a:rPr lang="en-US" sz="2703" dirty="0" smtClean="0"/>
              <a:t>Requires programs </a:t>
            </a:r>
            <a:r>
              <a:rPr lang="en-US" sz="2703" dirty="0"/>
              <a:t>that educate children with limited English proficiency to be:</a:t>
            </a:r>
          </a:p>
          <a:p>
            <a:pPr marL="0" indent="0">
              <a:buNone/>
            </a:pPr>
            <a:r>
              <a:rPr lang="en-US" sz="2703" dirty="0" smtClean="0"/>
              <a:t>	1</a:t>
            </a:r>
            <a:r>
              <a:rPr lang="en-US" sz="2703" dirty="0"/>
              <a:t>. </a:t>
            </a:r>
            <a:r>
              <a:rPr lang="en-US" sz="2703" dirty="0" smtClean="0"/>
              <a:t> Based </a:t>
            </a:r>
            <a:r>
              <a:rPr lang="en-US" sz="2703" dirty="0"/>
              <a:t>on a sound educational theory;</a:t>
            </a:r>
          </a:p>
          <a:p>
            <a:pPr marL="909638" indent="-909638">
              <a:buNone/>
            </a:pPr>
            <a:r>
              <a:rPr lang="en-US" sz="2703" dirty="0" smtClean="0"/>
              <a:t>	2</a:t>
            </a:r>
            <a:r>
              <a:rPr lang="en-US" sz="2703" dirty="0"/>
              <a:t>. </a:t>
            </a:r>
            <a:r>
              <a:rPr lang="en-US" sz="2703" dirty="0" smtClean="0"/>
              <a:t> Adequately </a:t>
            </a:r>
            <a:r>
              <a:rPr lang="en-US" sz="2703" dirty="0"/>
              <a:t>supported, with adequate and </a:t>
            </a:r>
            <a:r>
              <a:rPr lang="en-US" sz="2703" dirty="0" smtClean="0"/>
              <a:t>	effective  staff </a:t>
            </a:r>
            <a:r>
              <a:rPr lang="en-US" sz="2703" dirty="0"/>
              <a:t>and resources, so that the </a:t>
            </a:r>
            <a:r>
              <a:rPr lang="en-US" sz="2703" dirty="0" smtClean="0"/>
              <a:t>	program </a:t>
            </a:r>
            <a:r>
              <a:rPr lang="en-US" sz="2703" dirty="0"/>
              <a:t>has a realistic chance of success; and</a:t>
            </a:r>
          </a:p>
          <a:p>
            <a:pPr marL="0" indent="0">
              <a:buNone/>
            </a:pPr>
            <a:r>
              <a:rPr lang="en-US" sz="2703" dirty="0" smtClean="0"/>
              <a:t>	3</a:t>
            </a:r>
            <a:r>
              <a:rPr lang="en-US" sz="2703" dirty="0"/>
              <a:t>. </a:t>
            </a:r>
            <a:r>
              <a:rPr lang="en-US" sz="2703" dirty="0" smtClean="0"/>
              <a:t> Periodically </a:t>
            </a:r>
            <a:r>
              <a:rPr lang="en-US" sz="2703" dirty="0"/>
              <a:t>evaluated and, if necessary,</a:t>
            </a:r>
            <a:r>
              <a:rPr lang="en-US" sz="2703" dirty="0" smtClean="0"/>
              <a:t> 	revised.</a:t>
            </a:r>
          </a:p>
          <a:p>
            <a:endParaRPr lang="en-US" dirty="0" smtClean="0"/>
          </a:p>
        </p:txBody>
      </p:sp>
    </p:spTree>
    <p:extLst>
      <p:ext uri="{BB962C8B-B14F-4D97-AF65-F5344CB8AC3E}">
        <p14:creationId xmlns:p14="http://schemas.microsoft.com/office/powerpoint/2010/main" val="15705744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Legal Background</a:t>
            </a:r>
            <a:endParaRPr lang="en-US" b="1" dirty="0"/>
          </a:p>
        </p:txBody>
      </p:sp>
      <p:sp>
        <p:nvSpPr>
          <p:cNvPr id="3" name="Content Placeholder 2"/>
          <p:cNvSpPr>
            <a:spLocks noGrp="1"/>
          </p:cNvSpPr>
          <p:nvPr>
            <p:ph idx="1"/>
          </p:nvPr>
        </p:nvSpPr>
        <p:spPr>
          <a:xfrm>
            <a:off x="381000" y="1752600"/>
            <a:ext cx="8382000" cy="4648200"/>
          </a:xfrm>
        </p:spPr>
        <p:txBody>
          <a:bodyPr>
            <a:normAutofit lnSpcReduction="10000"/>
          </a:bodyPr>
          <a:lstStyle/>
          <a:p>
            <a:r>
              <a:rPr lang="en-US" sz="3000" dirty="0" smtClean="0"/>
              <a:t>Since 1970, USDOE OCR concluded Title VI national origin discrimination included language rights.</a:t>
            </a:r>
          </a:p>
          <a:p>
            <a:r>
              <a:rPr lang="en-US" sz="3000" dirty="0" smtClean="0"/>
              <a:t>Executive Order 13166 (2000) mandated language access in all federally funded programs and school districts. </a:t>
            </a:r>
            <a:r>
              <a:rPr lang="en-US" sz="3200" dirty="0" smtClean="0"/>
              <a:t>Must take “reasonable steps” to ensure access. </a:t>
            </a:r>
            <a:endParaRPr lang="en-US" sz="3000" dirty="0" smtClean="0"/>
          </a:p>
          <a:p>
            <a:r>
              <a:rPr lang="en-US" sz="3000" dirty="0" smtClean="0"/>
              <a:t>As result, all federal agencies have language access plans. (www.lep.gov)</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44158"/>
            <a:ext cx="8534399" cy="1279842"/>
          </a:xfrm>
        </p:spPr>
        <p:txBody>
          <a:bodyPr>
            <a:normAutofit fontScale="90000"/>
          </a:bodyPr>
          <a:lstStyle/>
          <a:p>
            <a:r>
              <a:rPr lang="en-US" b="1" dirty="0"/>
              <a:t>Equal Educational Opportunities Act of 1974 </a:t>
            </a:r>
            <a:r>
              <a:rPr lang="en-US" b="1" dirty="0" smtClean="0"/>
              <a:t>(EEOA)</a:t>
            </a:r>
            <a:endParaRPr lang="en-US" b="1" dirty="0"/>
          </a:p>
        </p:txBody>
      </p:sp>
      <p:sp>
        <p:nvSpPr>
          <p:cNvPr id="3" name="Content Placeholder 2"/>
          <p:cNvSpPr>
            <a:spLocks noGrp="1"/>
          </p:cNvSpPr>
          <p:nvPr>
            <p:ph idx="1"/>
          </p:nvPr>
        </p:nvSpPr>
        <p:spPr>
          <a:xfrm>
            <a:off x="609600" y="1752600"/>
            <a:ext cx="7924800" cy="4572000"/>
          </a:xfrm>
        </p:spPr>
        <p:txBody>
          <a:bodyPr>
            <a:normAutofit/>
          </a:bodyPr>
          <a:lstStyle/>
          <a:p>
            <a:r>
              <a:rPr lang="en-US" sz="3000" dirty="0" smtClean="0"/>
              <a:t>Federal law requires states and school districts to provide an equal educational opportunity to students learning English.</a:t>
            </a:r>
          </a:p>
          <a:p>
            <a:pPr>
              <a:buNone/>
            </a:pPr>
            <a:r>
              <a:rPr lang="en-US" sz="3000" dirty="0" smtClean="0"/>
              <a:t> </a:t>
            </a:r>
          </a:p>
          <a:p>
            <a:r>
              <a:rPr lang="en-US" sz="3000" dirty="0" smtClean="0"/>
              <a:t>Must teach academic content in the language students understand, while also teaching English.</a:t>
            </a:r>
          </a:p>
          <a:p>
            <a:pPr>
              <a:buNone/>
            </a:pPr>
            <a:endParaRPr lang="en-US" sz="2600" dirty="0" smtClean="0"/>
          </a:p>
          <a:p>
            <a:endParaRPr lang="en-US" dirty="0" smtClean="0"/>
          </a:p>
          <a:p>
            <a:endParaRPr lang="en-US" dirty="0"/>
          </a:p>
        </p:txBody>
      </p:sp>
    </p:spTree>
    <p:extLst>
      <p:ext uri="{BB962C8B-B14F-4D97-AF65-F5344CB8AC3E}">
        <p14:creationId xmlns:p14="http://schemas.microsoft.com/office/powerpoint/2010/main" val="37650069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44158"/>
            <a:ext cx="8534399" cy="1279842"/>
          </a:xfrm>
        </p:spPr>
        <p:txBody>
          <a:bodyPr>
            <a:normAutofit fontScale="90000"/>
          </a:bodyPr>
          <a:lstStyle/>
          <a:p>
            <a:r>
              <a:rPr lang="en-US" b="1" dirty="0"/>
              <a:t>Equal Educational Opportunities Act of 1974 </a:t>
            </a:r>
            <a:r>
              <a:rPr lang="en-US" b="1" dirty="0" smtClean="0"/>
              <a:t>(EEOA)</a:t>
            </a:r>
            <a:endParaRPr lang="en-US" b="1" dirty="0"/>
          </a:p>
        </p:txBody>
      </p:sp>
      <p:sp>
        <p:nvSpPr>
          <p:cNvPr id="3" name="Content Placeholder 2"/>
          <p:cNvSpPr>
            <a:spLocks noGrp="1"/>
          </p:cNvSpPr>
          <p:nvPr>
            <p:ph idx="1"/>
          </p:nvPr>
        </p:nvSpPr>
        <p:spPr>
          <a:xfrm>
            <a:off x="457200" y="1752600"/>
            <a:ext cx="8077200" cy="4572000"/>
          </a:xfrm>
        </p:spPr>
        <p:txBody>
          <a:bodyPr>
            <a:normAutofit/>
          </a:bodyPr>
          <a:lstStyle/>
          <a:p>
            <a:r>
              <a:rPr lang="en-US" sz="3000" dirty="0" smtClean="0"/>
              <a:t>Requires school districts to take “affirmative steps” to address language barriers so that students can participate </a:t>
            </a:r>
            <a:r>
              <a:rPr lang="en-US" sz="3000" b="1" dirty="0" smtClean="0"/>
              <a:t>meaningfully</a:t>
            </a:r>
            <a:r>
              <a:rPr lang="en-US" sz="3000" dirty="0" smtClean="0"/>
              <a:t> in the schools’ educational programs.  </a:t>
            </a:r>
          </a:p>
          <a:p>
            <a:r>
              <a:rPr lang="en-US" sz="3000" b="1" i="1" dirty="0" smtClean="0"/>
              <a:t>Horne v. Flores</a:t>
            </a:r>
            <a:r>
              <a:rPr lang="en-US" sz="3000" i="1" dirty="0" smtClean="0"/>
              <a:t>- </a:t>
            </a:r>
            <a:r>
              <a:rPr lang="en-US" sz="3000" dirty="0" smtClean="0"/>
              <a:t>Supreme Court held that under EEOA, courts can’t dictate form of bilingual education and costs in programming.</a:t>
            </a:r>
            <a:r>
              <a:rPr lang="en-US" sz="3000" i="1" dirty="0" smtClean="0"/>
              <a:t> </a:t>
            </a:r>
            <a:r>
              <a:rPr lang="en-US" sz="3000" dirty="0" smtClean="0"/>
              <a:t>557 U.S. 433 (2009).</a:t>
            </a:r>
          </a:p>
          <a:p>
            <a:endParaRPr lang="en-US" sz="2600" dirty="0" smtClean="0"/>
          </a:p>
          <a:p>
            <a:endParaRPr lang="en-US" dirty="0"/>
          </a:p>
        </p:txBody>
      </p:sp>
    </p:spTree>
    <p:extLst>
      <p:ext uri="{BB962C8B-B14F-4D97-AF65-F5344CB8AC3E}">
        <p14:creationId xmlns:p14="http://schemas.microsoft.com/office/powerpoint/2010/main" val="37650069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Individuals with Disabilities Education </a:t>
            </a:r>
            <a:r>
              <a:rPr lang="en-US" b="1" dirty="0" smtClean="0"/>
              <a:t>Act (IDEA) </a:t>
            </a:r>
            <a:endParaRPr lang="en-US" b="1" dirty="0"/>
          </a:p>
        </p:txBody>
      </p:sp>
      <p:sp>
        <p:nvSpPr>
          <p:cNvPr id="3" name="Content Placeholder 2"/>
          <p:cNvSpPr>
            <a:spLocks noGrp="1"/>
          </p:cNvSpPr>
          <p:nvPr>
            <p:ph idx="1"/>
          </p:nvPr>
        </p:nvSpPr>
        <p:spPr>
          <a:xfrm>
            <a:off x="457200" y="1752600"/>
            <a:ext cx="7788275" cy="4572000"/>
          </a:xfrm>
        </p:spPr>
        <p:txBody>
          <a:bodyPr>
            <a:normAutofit/>
          </a:bodyPr>
          <a:lstStyle/>
          <a:p>
            <a:pPr fontAlgn="base"/>
            <a:r>
              <a:rPr lang="en-US" sz="3000" dirty="0" smtClean="0"/>
              <a:t>Requires </a:t>
            </a:r>
            <a:r>
              <a:rPr lang="en-US" sz="3000" dirty="0"/>
              <a:t>s</a:t>
            </a:r>
            <a:r>
              <a:rPr lang="en-US" sz="3000" dirty="0" smtClean="0"/>
              <a:t>tates </a:t>
            </a:r>
            <a:r>
              <a:rPr lang="en-US" sz="3000" dirty="0"/>
              <a:t>and </a:t>
            </a:r>
            <a:r>
              <a:rPr lang="en-US" sz="3000" dirty="0" smtClean="0"/>
              <a:t>schools to make</a:t>
            </a:r>
            <a:r>
              <a:rPr lang="en-US" sz="3000" dirty="0"/>
              <a:t> </a:t>
            </a:r>
            <a:r>
              <a:rPr lang="en-US" sz="3000" dirty="0" smtClean="0"/>
              <a:t>a </a:t>
            </a:r>
            <a:r>
              <a:rPr lang="en-US" sz="3000" i="1" dirty="0" smtClean="0"/>
              <a:t>free and appropriate public education </a:t>
            </a:r>
            <a:r>
              <a:rPr lang="en-US" sz="3000" dirty="0" smtClean="0"/>
              <a:t>available </a:t>
            </a:r>
            <a:r>
              <a:rPr lang="en-US" sz="3000" dirty="0"/>
              <a:t>to children with </a:t>
            </a:r>
            <a:r>
              <a:rPr lang="en-US" sz="3000" dirty="0" smtClean="0"/>
              <a:t>disabilities</a:t>
            </a:r>
            <a:r>
              <a:rPr lang="en-US" sz="3000" dirty="0"/>
              <a:t> </a:t>
            </a:r>
            <a:r>
              <a:rPr lang="en-US" sz="3000" dirty="0" smtClean="0"/>
              <a:t>residing </a:t>
            </a:r>
            <a:r>
              <a:rPr lang="en-US" sz="3000" dirty="0"/>
              <a:t>in the </a:t>
            </a:r>
            <a:r>
              <a:rPr lang="en-US" sz="3000" dirty="0" smtClean="0"/>
              <a:t>state </a:t>
            </a:r>
            <a:r>
              <a:rPr lang="en-US" sz="3000" dirty="0"/>
              <a:t>in the </a:t>
            </a:r>
            <a:r>
              <a:rPr lang="en-US" sz="3000" i="1" dirty="0"/>
              <a:t>least </a:t>
            </a:r>
            <a:r>
              <a:rPr lang="en-US" sz="3000" i="1" dirty="0" smtClean="0"/>
              <a:t>restrictive</a:t>
            </a:r>
            <a:r>
              <a:rPr lang="en-US" sz="3000" i="1" dirty="0"/>
              <a:t> </a:t>
            </a:r>
            <a:r>
              <a:rPr lang="en-US" sz="3000" i="1" dirty="0" smtClean="0"/>
              <a:t>environment</a:t>
            </a:r>
            <a:r>
              <a:rPr lang="en-US" sz="3000" dirty="0" smtClean="0"/>
              <a:t>.</a:t>
            </a:r>
          </a:p>
          <a:p>
            <a:pPr fontAlgn="base"/>
            <a:r>
              <a:rPr lang="en-US" sz="3000" dirty="0" smtClean="0"/>
              <a:t>The multidisciplinary team must consider the language needs (not content-based) of ELLs when developing, reviewing or revising IEPs. </a:t>
            </a:r>
          </a:p>
          <a:p>
            <a:pPr>
              <a:buNone/>
            </a:pPr>
            <a:endParaRPr lang="en-US" sz="2600" dirty="0"/>
          </a:p>
        </p:txBody>
      </p:sp>
    </p:spTree>
    <p:extLst>
      <p:ext uri="{BB962C8B-B14F-4D97-AF65-F5344CB8AC3E}">
        <p14:creationId xmlns:p14="http://schemas.microsoft.com/office/powerpoint/2010/main" val="34510970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Individuals with Disabilities Education </a:t>
            </a:r>
            <a:r>
              <a:rPr lang="en-US" b="1" dirty="0" smtClean="0"/>
              <a:t>Act (IDEA) </a:t>
            </a:r>
            <a:endParaRPr lang="en-US" b="1" dirty="0"/>
          </a:p>
        </p:txBody>
      </p:sp>
      <p:sp>
        <p:nvSpPr>
          <p:cNvPr id="3" name="Content Placeholder 2"/>
          <p:cNvSpPr>
            <a:spLocks noGrp="1"/>
          </p:cNvSpPr>
          <p:nvPr>
            <p:ph idx="1"/>
          </p:nvPr>
        </p:nvSpPr>
        <p:spPr>
          <a:xfrm>
            <a:off x="457200" y="1828800"/>
            <a:ext cx="7788275" cy="4572000"/>
          </a:xfrm>
        </p:spPr>
        <p:txBody>
          <a:bodyPr>
            <a:normAutofit lnSpcReduction="10000"/>
          </a:bodyPr>
          <a:lstStyle/>
          <a:p>
            <a:pPr lvl="0"/>
            <a:r>
              <a:rPr lang="en-US" sz="2800" dirty="0" smtClean="0"/>
              <a:t>Mandates  parental involvement through a “Team meeting” process. </a:t>
            </a:r>
          </a:p>
          <a:p>
            <a:pPr lvl="0">
              <a:buNone/>
            </a:pPr>
            <a:endParaRPr lang="en-US" sz="2800" dirty="0" smtClean="0"/>
          </a:p>
          <a:p>
            <a:pPr lvl="0"/>
            <a:r>
              <a:rPr lang="en-US" sz="2800" dirty="0" smtClean="0"/>
              <a:t>District “must take whatever action is necessary to ensure that the parent understands the proceedings of the IEP Team meeting, </a:t>
            </a:r>
            <a:r>
              <a:rPr lang="en-US" sz="2800" b="1" u="sng" dirty="0" smtClean="0"/>
              <a:t>including arranging for an interpreter for parents with deafness or whose native language is other than English</a:t>
            </a:r>
            <a:r>
              <a:rPr lang="en-US" sz="2800" dirty="0" smtClean="0"/>
              <a:t>.”                      34 CFR § 300.322(e).</a:t>
            </a:r>
            <a:endParaRPr lang="en-US" sz="2800" i="1" dirty="0" smtClean="0"/>
          </a:p>
          <a:p>
            <a:endParaRPr lang="en-US" dirty="0"/>
          </a:p>
        </p:txBody>
      </p:sp>
    </p:spTree>
    <p:extLst>
      <p:ext uri="{BB962C8B-B14F-4D97-AF65-F5344CB8AC3E}">
        <p14:creationId xmlns:p14="http://schemas.microsoft.com/office/powerpoint/2010/main" val="345109705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apital">
  <a:themeElements>
    <a:clrScheme name="Capital">
      <a:dk1>
        <a:srgbClr val="FFFFFF"/>
      </a:dk1>
      <a:lt1>
        <a:srgbClr val="000000"/>
      </a:lt1>
      <a:dk2>
        <a:srgbClr val="7C8F97"/>
      </a:dk2>
      <a:lt2>
        <a:srgbClr val="D1D0C8"/>
      </a:lt2>
      <a:accent1>
        <a:srgbClr val="4B5A60"/>
      </a:accent1>
      <a:accent2>
        <a:srgbClr val="9C5238"/>
      </a:accent2>
      <a:accent3>
        <a:srgbClr val="504539"/>
      </a:accent3>
      <a:accent4>
        <a:srgbClr val="C1AD79"/>
      </a:accent4>
      <a:accent5>
        <a:srgbClr val="667559"/>
      </a:accent5>
      <a:accent6>
        <a:srgbClr val="BAD6AD"/>
      </a:accent6>
      <a:hlink>
        <a:srgbClr val="524A82"/>
      </a:hlink>
      <a:folHlink>
        <a:srgbClr val="8F9954"/>
      </a:folHlink>
    </a:clrScheme>
    <a:fontScheme name="Capital">
      <a:majorFont>
        <a:latin typeface="Calisto MT"/>
        <a:ea typeface=""/>
        <a:cs typeface=""/>
        <a:font script="Jpan" typeface="ＭＳ 明朝"/>
      </a:majorFont>
      <a:minorFont>
        <a:latin typeface="Calisto MT"/>
        <a:ea typeface=""/>
        <a:cs typeface=""/>
        <a:font script="Jpan" typeface="ＭＳ 明朝"/>
      </a:minorFont>
    </a:fontScheme>
    <a:fmtScheme name="Capital">
      <a:fillStyleLst>
        <a:solidFill>
          <a:schemeClr val="phClr"/>
        </a:solidFill>
        <a:blipFill rotWithShape="1">
          <a:blip xmlns:r="http://schemas.openxmlformats.org/officeDocument/2006/relationships" r:embed="rId1">
            <a:duotone>
              <a:schemeClr val="phClr">
                <a:satMod val="150000"/>
                <a:lumMod val="50000"/>
              </a:schemeClr>
              <a:schemeClr val="phClr">
                <a:satMod val="300000"/>
                <a:lumMod val="125000"/>
              </a:schemeClr>
            </a:duotone>
          </a:blip>
          <a:tile tx="0" ty="0" sx="100000" sy="100000" flip="none" algn="tl"/>
        </a:blipFill>
        <a:blipFill rotWithShape="1">
          <a:blip xmlns:r="http://schemas.openxmlformats.org/officeDocument/2006/relationships" r:embed="rId2">
            <a:duotone>
              <a:schemeClr val="phClr">
                <a:satMod val="135000"/>
                <a:lumMod val="80000"/>
              </a:schemeClr>
              <a:schemeClr val="phClr">
                <a:satMod val="250000"/>
                <a:lumMod val="150000"/>
              </a:schemeClr>
            </a:duotone>
          </a:blip>
          <a:stretch/>
        </a:blipFill>
      </a:fillStyleLst>
      <a:lnStyleLst>
        <a:ln w="12700" cap="flat" cmpd="sng" algn="ctr">
          <a:solidFill>
            <a:schemeClr val="phClr">
              <a:shade val="95000"/>
              <a:satMod val="105000"/>
            </a:schemeClr>
          </a:solidFill>
          <a:prstDash val="solid"/>
        </a:ln>
        <a:ln w="31750" cap="flat" cmpd="sng" algn="ctr">
          <a:solidFill>
            <a:schemeClr val="phClr">
              <a:shade val="90000"/>
            </a:schemeClr>
          </a:solidFill>
          <a:prstDash val="solid"/>
        </a:ln>
        <a:ln w="44450" cap="flat" cmpd="sng" algn="ctr">
          <a:solidFill>
            <a:schemeClr val="phClr">
              <a:shade val="85000"/>
            </a:schemeClr>
          </a:solidFill>
          <a:prstDash val="solid"/>
        </a:ln>
      </a:lnStyleLst>
      <a:effectStyleLst>
        <a:effectStyle>
          <a:effectLst/>
        </a:effectStyle>
        <a:effectStyle>
          <a:effectLst>
            <a:outerShdw blurRad="63500" sx="101000" sy="101000" algn="ctr" rotWithShape="0">
              <a:srgbClr val="000000">
                <a:alpha val="40000"/>
              </a:srgbClr>
            </a:outerShdw>
          </a:effectLst>
          <a:scene3d>
            <a:camera prst="perspectiveFront" fov="3000000"/>
            <a:lightRig rig="threePt" dir="tl"/>
          </a:scene3d>
          <a:sp3d>
            <a:bevelT w="0" h="0"/>
          </a:sp3d>
        </a:effectStyle>
        <a:effectStyle>
          <a:effectLst>
            <a:innerShdw blurRad="190500">
              <a:srgbClr val="000000">
                <a:alpha val="50000"/>
              </a:srgbClr>
            </a:innerShdw>
          </a:effectLst>
          <a:scene3d>
            <a:camera prst="perspectiveFront" fov="4800000"/>
            <a:lightRig rig="twoPt" dir="t">
              <a:rot lat="0" lon="0" rev="4800000"/>
            </a:lightRig>
          </a:scene3d>
          <a:sp3d>
            <a:bevelT w="0" h="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3">
            <a:duotone>
              <a:schemeClr val="phClr">
                <a:satMod val="150000"/>
                <a:lumMod val="50000"/>
              </a:schemeClr>
              <a:schemeClr val="phClr">
                <a:satMod val="400000"/>
                <a:lumMod val="16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Capital.thmx</Template>
  <TotalTime>1901</TotalTime>
  <Words>1586</Words>
  <Application>Microsoft Office PowerPoint</Application>
  <PresentationFormat>On-screen Show (4:3)</PresentationFormat>
  <Paragraphs>146</Paragraphs>
  <Slides>24</Slides>
  <Notes>5</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Capital</vt:lpstr>
      <vt:lpstr>An Overview of Education Law and Language Access Requirements</vt:lpstr>
      <vt:lpstr>Diversity in the Classroom</vt:lpstr>
      <vt:lpstr>Why is this important?  </vt:lpstr>
      <vt:lpstr>Title VI of the Civil Rights Act of 1964</vt:lpstr>
      <vt:lpstr>Legal Background</vt:lpstr>
      <vt:lpstr>Equal Educational Opportunities Act of 1974 (EEOA)</vt:lpstr>
      <vt:lpstr>Equal Educational Opportunities Act of 1974 (EEOA)</vt:lpstr>
      <vt:lpstr>Individuals with Disabilities Education Act (IDEA) </vt:lpstr>
      <vt:lpstr>Individuals with Disabilities Education Act (IDEA) </vt:lpstr>
      <vt:lpstr>Individuals with Disabilities Education Act (IDEA) </vt:lpstr>
      <vt:lpstr>American with Disabilities Act (ADA)</vt:lpstr>
      <vt:lpstr>Section 504 of the Rehab. Act</vt:lpstr>
      <vt:lpstr>Every Child Succeeds Act</vt:lpstr>
      <vt:lpstr>DOE Guidance on Deaf Students</vt:lpstr>
      <vt:lpstr>DOE Guidance (con’t.)</vt:lpstr>
      <vt:lpstr>DOE and DOJ Guidance on Effective Communication (2014)</vt:lpstr>
      <vt:lpstr>Deaf/HH Language Access</vt:lpstr>
      <vt:lpstr>DOE/DOJ Guidance on LEP Students</vt:lpstr>
      <vt:lpstr>Forward Focus: Language Advocacy in Schools</vt:lpstr>
      <vt:lpstr>Forward Focus: Language Advocacy in Schools</vt:lpstr>
      <vt:lpstr>Questions and Resources</vt:lpstr>
      <vt:lpstr> List of Federal Statutes</vt:lpstr>
      <vt:lpstr>List of Federal Statutes (cont.)</vt:lpstr>
      <vt:lpstr>Contact Information</vt:lpstr>
    </vt:vector>
  </TitlesOfParts>
  <Company>MLAC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Language Learners and Education</dc:title>
  <dc:creator>terer</dc:creator>
  <cp:lastModifiedBy>Tere Ramos</cp:lastModifiedBy>
  <cp:revision>62</cp:revision>
  <cp:lastPrinted>2015-11-30T16:15:13Z</cp:lastPrinted>
  <dcterms:created xsi:type="dcterms:W3CDTF">2016-03-13T02:27:04Z</dcterms:created>
  <dcterms:modified xsi:type="dcterms:W3CDTF">2016-11-28T15:38:45Z</dcterms:modified>
</cp:coreProperties>
</file>