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heme/theme3.xml" ContentType="application/vnd.openxmlformats-officedocument.theme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8"/>
  </p:notesMasterIdLst>
  <p:sldIdLst>
    <p:sldId id="257" r:id="rId3"/>
    <p:sldId id="2145707875" r:id="rId4"/>
    <p:sldId id="2145707876" r:id="rId5"/>
    <p:sldId id="2145707877" r:id="rId6"/>
    <p:sldId id="214570787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FE615401-C9CE-16F0-07AC-228CD5BFEF73}" name="LaMontagne, Elizabeth M. (EHS)" initials="LEM(" userId="S::Elizabeth.M.LaMontagne@mass.gov::2e331e62-6342-4228-a6d5-b8ecaf56eeab" providerId="AD"/>
  <p188:author id="{775F9883-C55C-7B74-8761-C9DCA2741280}" name="Levine, Mike (EHS)" initials="L(" userId="S::mike.levine@mass.gov::fd31057d-0fcd-48ce-9827-6667b8a2568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3F3"/>
    <a:srgbClr val="4472C4"/>
    <a:srgbClr val="FFFFFF"/>
    <a:srgbClr val="FFF2CC"/>
    <a:srgbClr val="FCDBD6"/>
    <a:srgbClr val="2F5597"/>
    <a:srgbClr val="E9EBF5"/>
    <a:srgbClr val="CFD5EA"/>
    <a:srgbClr val="CCFFCC"/>
    <a:srgbClr val="E2F0D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3AE7F3-C7CE-4C77-BBC0-57F32245CB2E}" v="13" dt="2024-02-29T14:13:04.64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Relationship Id="rId14" Type="http://schemas.microsoft.com/office/2018/10/relationships/authors" Target="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5CC635-4A05-4218-8301-54B994C9D6DB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80F1D-C8FE-4112-B2B5-B0F19325F4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38684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80F1D-C8FE-4112-B2B5-B0F19325F47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01350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2E606D2-81D0-9088-81A0-2A9CA9E315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3FEC5E7-0555-3897-87E9-75506DEC375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7F036AF6-C4F4-D544-D554-56C972073B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6ED52-814D-6055-D74E-10EC460A857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80F1D-C8FE-4112-B2B5-B0F19325F47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382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C031589-66EA-B14A-44EA-5C15F53E60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842A00C-23C1-554E-D785-893F67F7063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9FA220A7-2459-2F5B-E460-F5D37448F8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DFB4B5-2B6D-9697-525B-1DE871A142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80F1D-C8FE-4112-B2B5-B0F19325F47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218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AA072D-D53E-03DD-924C-F12290A2527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947C2C9D-4441-9EEF-6C3A-32716B44C14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BB98D76-0F97-1E81-A055-F953423E4CE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D87A76-C361-E709-389A-1586970839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80F1D-C8FE-4112-B2B5-B0F19325F47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3019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4.xml"/><Relationship Id="rId1" Type="http://schemas.openxmlformats.org/officeDocument/2006/relationships/tags" Target="../tags/tag3.xml"/><Relationship Id="rId6" Type="http://schemas.openxmlformats.org/officeDocument/2006/relationships/image" Target="../media/image2.pn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3.bin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4.bin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5.bin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6.bin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2.xml"/><Relationship Id="rId2" Type="http://schemas.openxmlformats.org/officeDocument/2006/relationships/tags" Target="../tags/tag14.xml"/><Relationship Id="rId1" Type="http://schemas.openxmlformats.org/officeDocument/2006/relationships/tags" Target="../tags/tag13.x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7.bin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15.xml"/><Relationship Id="rId4" Type="http://schemas.openxmlformats.org/officeDocument/2006/relationships/image" Target="../media/image1.em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7EE1A0-E96C-4C95-8EAB-35CA8E03E2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43F37F-0C87-48E1-82CB-E0F817C514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07E4C8-32DD-4241-9CF5-A5B426E05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30AB-47A1-4E41-B212-F5A9C972EDF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67757E-1A71-4AC1-A2E2-A052271D77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F4ECAF-25ED-477F-86EF-C79244D5F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160E-F71C-40ED-AB03-9A36761C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935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EDD601-F2D6-44F6-B960-942820EFC0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E54F596-D0A6-4B4F-A7E1-587679E9EB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C3C299-7301-4222-B279-70FF83217D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30AB-47A1-4E41-B212-F5A9C972EDF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8F839B-47A7-43FD-B21B-DDFF3E4A8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0EDA75-9AB7-435C-AF44-B35A8F972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160E-F71C-40ED-AB03-9A36761C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099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01D800F-2608-4010-BD57-09AFBC053A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E560985-9C73-4D64-8A81-E9292F9512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442631-CE50-4CA6-84BD-97892283FA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30AB-47A1-4E41-B212-F5A9C972EDF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4A88A8-B41F-4442-87EE-D1F59527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D4F480-FDE8-484D-BE8F-B8F29249B4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160E-F71C-40ED-AB03-9A36761C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6361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ct 1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218843010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12" name="Object 11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2800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84449" y="2724913"/>
            <a:ext cx="6608647" cy="430887"/>
          </a:xfrm>
        </p:spPr>
        <p:txBody>
          <a:bodyPr vert="horz" wrap="square" lIns="0" tIns="0" rIns="0" bIns="0">
            <a:spAutoFit/>
          </a:bodyPr>
          <a:lstStyle>
            <a:lvl1pPr algn="l"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86137" y="4937760"/>
            <a:ext cx="3708281" cy="215444"/>
          </a:xfrm>
        </p:spPr>
        <p:txBody>
          <a:bodyPr wrap="square" lIns="0" tIns="0" rIns="0" bIns="0">
            <a:spAutoFit/>
          </a:bodyPr>
          <a:lstStyle>
            <a:lvl1pPr marL="0" indent="0" algn="l">
              <a:buNone/>
              <a:defRPr sz="1400" b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9" name="TitleTopPlaceholder"/>
          <p:cNvSpPr>
            <a:spLocks noChangeArrowheads="1"/>
          </p:cNvSpPr>
          <p:nvPr userDrawn="1"/>
        </p:nvSpPr>
        <p:spPr bwMode="ltGray">
          <a:xfrm>
            <a:off x="2834206" y="3246407"/>
            <a:ext cx="2834204" cy="436455"/>
          </a:xfrm>
          <a:prstGeom prst="rect">
            <a:avLst/>
          </a:prstGeom>
          <a:solidFill>
            <a:srgbClr val="5E8BFF">
              <a:alpha val="76863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0" name="TitleTopPlaceholder"/>
          <p:cNvSpPr>
            <a:spLocks noChangeArrowheads="1"/>
          </p:cNvSpPr>
          <p:nvPr userDrawn="1"/>
        </p:nvSpPr>
        <p:spPr bwMode="ltGray">
          <a:xfrm>
            <a:off x="2" y="3246407"/>
            <a:ext cx="2834204" cy="436455"/>
          </a:xfrm>
          <a:prstGeom prst="rect">
            <a:avLst/>
          </a:prstGeom>
          <a:solidFill>
            <a:srgbClr val="FFC000">
              <a:alpha val="8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/>
            </a:endParaRPr>
          </a:p>
        </p:txBody>
      </p:sp>
      <p:sp>
        <p:nvSpPr>
          <p:cNvPr id="21" name="TitleTopPlaceholder"/>
          <p:cNvSpPr>
            <a:spLocks noChangeArrowheads="1"/>
          </p:cNvSpPr>
          <p:nvPr userDrawn="1"/>
        </p:nvSpPr>
        <p:spPr bwMode="ltGray">
          <a:xfrm>
            <a:off x="5181341" y="3246407"/>
            <a:ext cx="7010659" cy="436455"/>
          </a:xfrm>
          <a:prstGeom prst="rect">
            <a:avLst/>
          </a:prstGeom>
          <a:solidFill>
            <a:srgbClr val="009900">
              <a:alpha val="68627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lIns="93296" tIns="46648" rIns="93296" bIns="46648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sz="1600">
              <a:solidFill>
                <a:srgbClr val="000000"/>
              </a:solidFill>
              <a:latin typeface="Arial"/>
            </a:endParaRPr>
          </a:p>
        </p:txBody>
      </p:sp>
      <p:pic>
        <p:nvPicPr>
          <p:cNvPr id="22" name="Picture 4" descr="http://upload.wikimedia.org/wikipedia/commons/thumb/8/82/Seal_of_Massachusetts.svg/2000px-Seal_of_Massachusetts.svg.png"/>
          <p:cNvPicPr>
            <a:picLocks noChangeAspect="1" noChangeArrowheads="1"/>
          </p:cNvPicPr>
          <p:nvPr userDrawn="1"/>
        </p:nvPicPr>
        <p:blipFill>
          <a:blip r:embed="rId6" cstate="print">
            <a:duotone>
              <a:srgbClr val="FFFFFF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981200"/>
            <a:ext cx="2180577" cy="2075215"/>
          </a:xfrm>
          <a:prstGeom prst="rect">
            <a:avLst/>
          </a:prstGeom>
          <a:noFill/>
          <a:effectLst>
            <a:outerShdw blurRad="88900" dist="381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McK Disclaimer"/>
          <p:cNvSpPr>
            <a:spLocks noChangeArrowheads="1"/>
          </p:cNvSpPr>
          <p:nvPr userDrawn="1"/>
        </p:nvSpPr>
        <p:spPr bwMode="auto">
          <a:xfrm>
            <a:off x="3586136" y="4343401"/>
            <a:ext cx="748826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 anchor="b">
            <a:spAutoFit/>
          </a:bodyPr>
          <a:lstStyle/>
          <a:p>
            <a:pPr defTabSz="803755" eaLnBrk="0" hangingPunct="0"/>
            <a:r>
              <a:rPr lang="en-US" sz="2000">
                <a:solidFill>
                  <a:schemeClr val="tx2"/>
                </a:solidFill>
                <a:latin typeface="Arial"/>
                <a:ea typeface="ＭＳ Ｐゴシック"/>
              </a:rPr>
              <a:t>Executive Office of Health and Human Services</a:t>
            </a:r>
          </a:p>
        </p:txBody>
      </p:sp>
    </p:spTree>
    <p:extLst>
      <p:ext uri="{BB962C8B-B14F-4D97-AF65-F5344CB8AC3E}">
        <p14:creationId xmlns:p14="http://schemas.microsoft.com/office/powerpoint/2010/main" val="480860661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07858704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812800" y="1143001"/>
            <a:ext cx="10566400" cy="1200329"/>
          </a:xfrm>
        </p:spPr>
        <p:txBody>
          <a:bodyPr wrap="square"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7214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576459722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812800" y="1066801"/>
            <a:ext cx="3869008" cy="1169551"/>
          </a:xfrm>
        </p:spPr>
        <p:txBody>
          <a:bodyPr wrap="square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8257877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dow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88720647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2"/>
          </p:nvPr>
        </p:nvSpPr>
        <p:spPr>
          <a:xfrm>
            <a:off x="1371600" y="1371600"/>
            <a:ext cx="9448800" cy="4343400"/>
          </a:xfr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7520111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ue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Object 27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4124718449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28" name="Object 27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648" y="237744"/>
            <a:ext cx="11655552" cy="292388"/>
          </a:xfrm>
        </p:spPr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1" name="Text Placeholder 5"/>
          <p:cNvSpPr>
            <a:spLocks noGrp="1"/>
          </p:cNvSpPr>
          <p:nvPr>
            <p:ph type="body" sz="quarter" idx="10" hasCustomPrompt="1"/>
          </p:nvPr>
        </p:nvSpPr>
        <p:spPr>
          <a:xfrm>
            <a:off x="304800" y="1371600"/>
            <a:ext cx="231648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2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304800" y="2565400"/>
            <a:ext cx="231648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3" name="Text Placeholder 5"/>
          <p:cNvSpPr>
            <a:spLocks noGrp="1"/>
          </p:cNvSpPr>
          <p:nvPr>
            <p:ph type="body" sz="quarter" idx="12" hasCustomPrompt="1"/>
          </p:nvPr>
        </p:nvSpPr>
        <p:spPr>
          <a:xfrm>
            <a:off x="304800" y="3759200"/>
            <a:ext cx="231648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4" name="Text Placeholder 5"/>
          <p:cNvSpPr>
            <a:spLocks noGrp="1"/>
          </p:cNvSpPr>
          <p:nvPr>
            <p:ph type="body" sz="quarter" idx="13" hasCustomPrompt="1"/>
          </p:nvPr>
        </p:nvSpPr>
        <p:spPr>
          <a:xfrm>
            <a:off x="304800" y="4953000"/>
            <a:ext cx="2316480" cy="990600"/>
          </a:xfrm>
          <a:solidFill>
            <a:schemeClr val="accent1"/>
          </a:solidFill>
        </p:spPr>
        <p:txBody>
          <a:bodyPr anchor="ctr">
            <a:noAutofit/>
          </a:bodyPr>
          <a:lstStyle>
            <a:lvl1pPr algn="ctr">
              <a:defRPr baseline="0"/>
            </a:lvl1pPr>
          </a:lstStyle>
          <a:p>
            <a:pPr lvl="0"/>
            <a:r>
              <a:rPr lang="en-US"/>
              <a:t>Add Text</a:t>
            </a:r>
          </a:p>
        </p:txBody>
      </p:sp>
      <p:sp>
        <p:nvSpPr>
          <p:cNvPr id="25" name="Text Placeholder 23"/>
          <p:cNvSpPr>
            <a:spLocks noGrp="1"/>
          </p:cNvSpPr>
          <p:nvPr>
            <p:ph type="body" sz="quarter" idx="14" hasCustomPrompt="1"/>
          </p:nvPr>
        </p:nvSpPr>
        <p:spPr>
          <a:xfrm>
            <a:off x="3048000" y="944434"/>
            <a:ext cx="1009251" cy="307777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/>
              <a:t>Item 1</a:t>
            </a:r>
          </a:p>
        </p:txBody>
      </p:sp>
      <p:sp>
        <p:nvSpPr>
          <p:cNvPr id="26" name="Text Placeholder 23"/>
          <p:cNvSpPr>
            <a:spLocks noGrp="1"/>
          </p:cNvSpPr>
          <p:nvPr>
            <p:ph type="body" sz="quarter" idx="15" hasCustomPrompt="1"/>
          </p:nvPr>
        </p:nvSpPr>
        <p:spPr>
          <a:xfrm>
            <a:off x="6248400" y="944434"/>
            <a:ext cx="1009251" cy="307777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/>
              <a:t>Item 2</a:t>
            </a:r>
          </a:p>
        </p:txBody>
      </p:sp>
      <p:sp>
        <p:nvSpPr>
          <p:cNvPr id="27" name="Text Placeholder 23"/>
          <p:cNvSpPr>
            <a:spLocks noGrp="1"/>
          </p:cNvSpPr>
          <p:nvPr>
            <p:ph type="body" sz="quarter" idx="16" hasCustomPrompt="1"/>
          </p:nvPr>
        </p:nvSpPr>
        <p:spPr>
          <a:xfrm>
            <a:off x="9448800" y="944434"/>
            <a:ext cx="1009251" cy="307777"/>
          </a:xfrm>
        </p:spPr>
        <p:txBody>
          <a:bodyPr wrap="square" lIns="91440" tIns="45720" rIns="91440" bIns="45720" anchor="t" anchorCtr="0"/>
          <a:lstStyle>
            <a:lvl1pPr>
              <a:defRPr baseline="0"/>
            </a:lvl1pPr>
          </a:lstStyle>
          <a:p>
            <a:pPr lvl="0"/>
            <a:r>
              <a:rPr lang="en-US"/>
              <a:t>Item 3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3454400" y="1752601"/>
            <a:ext cx="3869008" cy="1169551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905567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95932442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7" name="Object 6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 hidden="1"/>
          <p:cNvSpPr/>
          <p:nvPr userDrawn="1">
            <p:custDataLst>
              <p:tags r:id="rId2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914400" y="1143000"/>
            <a:ext cx="3869008" cy="1169551"/>
          </a:xfrm>
        </p:spPr>
        <p:txBody>
          <a:bodyPr wrap="square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246948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131953578"/>
              </p:ext>
            </p:extLst>
          </p:nvPr>
        </p:nvGraphicFramePr>
        <p:xfrm>
          <a:off x="2118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3" imgW="270" imgH="270" progId="TCLayout.ActiveDocument.1">
                  <p:embed/>
                </p:oleObj>
              </mc:Choice>
              <mc:Fallback>
                <p:oleObj name="think-cell Slide" r:id="rId3" imgW="270" imgH="270" progId="TCLayout.ActiveDocument.1">
                  <p:embed/>
                  <p:pic>
                    <p:nvPicPr>
                      <p:cNvPr id="3" name="Object 2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8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2. Slide Title"/>
          <p:cNvSpPr>
            <a:spLocks noGrp="1"/>
          </p:cNvSpPr>
          <p:nvPr>
            <p:ph type="title"/>
          </p:nvPr>
        </p:nvSpPr>
        <p:spPr/>
        <p:txBody>
          <a:bodyPr vert="horz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418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DF9DCA-977A-4FE5-9EC6-348474F20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4FDF4-CFEB-4888-B551-4F7CA094995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E52752-D864-4D7F-A5CA-0DF13559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30AB-47A1-4E41-B212-F5A9C972EDF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DB570E-1CF6-4AD7-B46F-52F6D65DF3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3E6906-13EC-41EE-BB21-2AAF8F858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160E-F71C-40ED-AB03-9A36761C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8234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5D524C-F72A-4BBA-8F20-8C022C27E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F4D458-1003-4508-A12F-348891AFC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F074B4-11F1-4B94-B54A-11711DE0E8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30AB-47A1-4E41-B212-F5A9C972EDF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38A09-3FA5-4950-9593-74AB87F152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1E200-3FF3-4176-BEFB-F39E1172E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160E-F71C-40ED-AB03-9A36761C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4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2CA605-024D-4D54-B34E-9757B8633C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D97075-CFA0-440D-9503-989E4A1A802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3FF439-15AA-44CD-8F8F-8E77A03260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DC672F-9E32-4CB2-99C6-E0FDE6DF6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30AB-47A1-4E41-B212-F5A9C972EDF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83FD22-2BB3-42C9-A362-5F285C422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A5D9CF-CCF5-40B8-B2C8-12B5045183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160E-F71C-40ED-AB03-9A36761C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798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DF25-4DF9-40D9-9991-A0E52B3E2A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E880BD-1155-4F0D-BD30-94768A120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B342055-BE6D-49BC-B11F-681B8059EE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CE207-5D37-4BD4-BD2A-95051224D1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B5E95E-7487-4D14-8D41-435C4BB581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6F5C8D5-7819-4E06-BBF7-5347ED2B12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30AB-47A1-4E41-B212-F5A9C972EDF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76F2F1E-A781-47DB-B531-F02DE6467A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E0905D-DB35-43E5-906A-78C389FB8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160E-F71C-40ED-AB03-9A36761C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813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35C1B-8953-4292-89EE-7768DCD14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70BA20-95E9-4F43-A38E-1E6728902A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30AB-47A1-4E41-B212-F5A9C972EDF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5E0309-AC2C-410C-81C7-EDF3DFD3E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B958A0-7545-4681-9BD1-779E92A3F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160E-F71C-40ED-AB03-9A36761C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325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300F2ED-1864-48CD-8115-4860821C2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30AB-47A1-4E41-B212-F5A9C972EDF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E8EB91-0630-418B-B0AA-ABA5C2BB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31850B-A749-488A-AA67-E87F93EE6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160E-F71C-40ED-AB03-9A36761C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505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78A98-1704-44CC-9D84-12A1C9922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56EDF-43FF-4BE4-9751-5B61446601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140453-5AB6-40FF-819F-CBDCD23056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2944DB7-E4CC-4F00-A822-0767A9071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30AB-47A1-4E41-B212-F5A9C972EDF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756B34-9027-4451-AE21-929F3C396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5DD00-C63E-4AA2-8685-F39C8AA6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160E-F71C-40ED-AB03-9A36761C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79930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04F63-1CCF-4DA7-9FFE-3EC88DDE0D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4C1FED1-68E5-4718-A5AC-E94518C56B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C24F96-8029-4E9C-B085-FD85DC32D0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E80E9D-47A5-4AEB-8682-B2D6BC3DD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330AB-47A1-4E41-B212-F5A9C972EDF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28A185-FFA3-41CE-A081-2DB15C58D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0607A4-4D2F-4D4C-A7CF-D2BBE819A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8160E-F71C-40ED-AB03-9A36761C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emf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oleObject" Target="../embeddings/oleObject1.bin"/><Relationship Id="rId5" Type="http://schemas.openxmlformats.org/officeDocument/2006/relationships/slideLayout" Target="../slideLayouts/slideLayout16.xml"/><Relationship Id="rId10" Type="http://schemas.openxmlformats.org/officeDocument/2006/relationships/tags" Target="../tags/tag2.xml"/><Relationship Id="rId4" Type="http://schemas.openxmlformats.org/officeDocument/2006/relationships/slideLayout" Target="../slideLayouts/slideLayout15.xml"/><Relationship Id="rId9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2C6F6B9-5052-4B62-AFED-770DDD6122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DAF343-6F8B-49C7-9274-FE285D01A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F37C5-EB0F-474A-8D30-17D310D88F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330AB-47A1-4E41-B212-F5A9C972EDF4}" type="datetimeFigureOut">
              <a:rPr lang="en-US" smtClean="0"/>
              <a:t>2/29/2024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9B3D3F-04B4-4CD5-8FB0-0FACB5F773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B4FA62-43C0-40C2-B5AA-5387093FCE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8160E-F71C-40ED-AB03-9A36761C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707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 noChangeAspect="1"/>
          </p:cNvGraphicFramePr>
          <p:nvPr userDrawn="1">
            <p:custDataLst>
              <p:tags r:id="rId9"/>
            </p:custDataLst>
            <p:extLst>
              <p:ext uri="{D42A27DB-BD31-4B8C-83A1-F6EECF244321}">
                <p14:modId xmlns:p14="http://schemas.microsoft.com/office/powerpoint/2010/main" val="3229054191"/>
              </p:ext>
            </p:extLst>
          </p:nvPr>
        </p:nvGraphicFramePr>
        <p:xfrm>
          <a:off x="2118" y="1588"/>
          <a:ext cx="2117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1" imgW="270" imgH="270" progId="TCLayout.ActiveDocument.1">
                  <p:embed/>
                </p:oleObj>
              </mc:Choice>
              <mc:Fallback>
                <p:oleObj name="think-cell Slide" r:id="rId11" imgW="270" imgH="270" progId="TCLayout.ActiveDocument.1">
                  <p:embed/>
                  <p:pic>
                    <p:nvPicPr>
                      <p:cNvPr id="8" name="Object 7" hidden="1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18" y="1588"/>
                        <a:ext cx="2117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" name="Group 3">
            <a:extLst>
              <a:ext uri="{FF2B5EF4-FFF2-40B4-BE49-F238E27FC236}">
                <a16:creationId xmlns:a16="http://schemas.microsoft.com/office/drawing/2014/main" id="{C2E797EC-78C2-4CB0-8EBF-9B6930F958C7}"/>
              </a:ext>
            </a:extLst>
          </p:cNvPr>
          <p:cNvGrpSpPr/>
          <p:nvPr userDrawn="1"/>
        </p:nvGrpSpPr>
        <p:grpSpPr>
          <a:xfrm>
            <a:off x="1" y="6565612"/>
            <a:ext cx="12191999" cy="292388"/>
            <a:chOff x="1" y="3246406"/>
            <a:chExt cx="9143999" cy="436455"/>
          </a:xfrm>
        </p:grpSpPr>
        <p:sp>
          <p:nvSpPr>
            <p:cNvPr id="13" name="TitleTopPlaceholder">
              <a:extLst>
                <a:ext uri="{FF2B5EF4-FFF2-40B4-BE49-F238E27FC236}">
                  <a16:creationId xmlns:a16="http://schemas.microsoft.com/office/drawing/2014/main" id="{F0A848F1-DF84-42D1-8D59-2294D99D43D1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2125654" y="3246406"/>
              <a:ext cx="2125653" cy="436455"/>
            </a:xfrm>
            <a:prstGeom prst="rect">
              <a:avLst/>
            </a:prstGeom>
            <a:solidFill>
              <a:srgbClr val="5E8BFF">
                <a:alpha val="76863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3296" tIns="46648" rIns="93296" bIns="46648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4" name="TitleTopPlaceholder">
              <a:extLst>
                <a:ext uri="{FF2B5EF4-FFF2-40B4-BE49-F238E27FC236}">
                  <a16:creationId xmlns:a16="http://schemas.microsoft.com/office/drawing/2014/main" id="{F110B6E9-4F9C-48BC-85E1-46543045340D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1" y="3246406"/>
              <a:ext cx="2125653" cy="436455"/>
            </a:xfrm>
            <a:prstGeom prst="rect">
              <a:avLst/>
            </a:prstGeom>
            <a:solidFill>
              <a:srgbClr val="FFC000">
                <a:alpha val="80000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3296" tIns="46648" rIns="93296" bIns="46648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15" name="TitleTopPlaceholder">
              <a:extLst>
                <a:ext uri="{FF2B5EF4-FFF2-40B4-BE49-F238E27FC236}">
                  <a16:creationId xmlns:a16="http://schemas.microsoft.com/office/drawing/2014/main" id="{6F721DB0-1D80-41F3-97D9-FCA44AA8F960}"/>
                </a:ext>
              </a:extLst>
            </p:cNvPr>
            <p:cNvSpPr>
              <a:spLocks noChangeArrowheads="1"/>
            </p:cNvSpPr>
            <p:nvPr userDrawn="1"/>
          </p:nvSpPr>
          <p:spPr bwMode="ltGray">
            <a:xfrm>
              <a:off x="3886006" y="3246406"/>
              <a:ext cx="5257994" cy="436455"/>
            </a:xfrm>
            <a:prstGeom prst="rect">
              <a:avLst/>
            </a:prstGeom>
            <a:solidFill>
              <a:srgbClr val="009900">
                <a:alpha val="68627"/>
              </a:srgbClr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lIns="93296" tIns="46648" rIns="93296" bIns="46648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 sz="1600">
                <a:solidFill>
                  <a:srgbClr val="000000"/>
                </a:solidFill>
                <a:latin typeface="Arial"/>
              </a:endParaRPr>
            </a:p>
          </p:txBody>
        </p:sp>
      </p:grpSp>
      <p:sp>
        <p:nvSpPr>
          <p:cNvPr id="7" name="Rectangle 6" hidden="1"/>
          <p:cNvSpPr/>
          <p:nvPr userDrawn="1">
            <p:custDataLst>
              <p:tags r:id="rId10"/>
            </p:custDataLst>
          </p:nvPr>
        </p:nvSpPr>
        <p:spPr>
          <a:xfrm>
            <a:off x="0" y="0"/>
            <a:ext cx="211667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marL="0" lvl="0" indent="0" algn="ctr" eaLnBrk="1"/>
            <a:endParaRPr lang="en-US" sz="1900" b="1" i="0" baseline="0">
              <a:latin typeface="Arial"/>
              <a:ea typeface="+mj-ea"/>
              <a:cs typeface="Arial"/>
              <a:sym typeface="Arial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31648" y="237744"/>
            <a:ext cx="11684000" cy="292388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914401"/>
            <a:ext cx="3869008" cy="1200329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Slide Number"/>
          <p:cNvSpPr txBox="1">
            <a:spLocks/>
          </p:cNvSpPr>
          <p:nvPr userDrawn="1"/>
        </p:nvSpPr>
        <p:spPr bwMode="auto">
          <a:xfrm>
            <a:off x="11842231" y="6634862"/>
            <a:ext cx="157094" cy="153888"/>
          </a:xfrm>
          <a:prstGeom prst="rect">
            <a:avLst/>
          </a:prstGeom>
        </p:spPr>
        <p:txBody>
          <a:bodyPr vert="horz" wrap="none" lIns="0" tIns="0" rIns="0" bIns="0" rtlCol="0" anchor="ctr">
            <a:spAutoFit/>
          </a:bodyPr>
          <a:lstStyle>
            <a:defPPr>
              <a:defRPr lang="en-US"/>
            </a:defPPr>
            <a:lvl1pPr>
              <a:defRPr sz="1000" baseline="0">
                <a:latin typeface="+mn-lt"/>
              </a:defRPr>
            </a:lvl1pPr>
          </a:lstStyle>
          <a:p>
            <a:pPr algn="r" fontAlgn="base">
              <a:spcBef>
                <a:spcPct val="0"/>
              </a:spcBef>
              <a:spcAft>
                <a:spcPct val="0"/>
              </a:spcAft>
            </a:pPr>
            <a:fld id="{42C328C1-A84F-4A39-A664-DBA00541A8C6}" type="slidenum">
              <a:rPr lang="en-US" sz="1000" smtClean="0">
                <a:solidFill>
                  <a:schemeClr val="bg2"/>
                </a:solidFill>
                <a:latin typeface="Arial"/>
              </a:rPr>
              <a:pPr algn="r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000">
              <a:solidFill>
                <a:schemeClr val="bg2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6910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1900" b="1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spcBef>
          <a:spcPts val="0"/>
        </a:spcBef>
        <a:buFont typeface="Arial" panose="020B0604020202020204" pitchFamily="34" charset="0"/>
        <a:buNone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230188" indent="-230188" algn="l" defTabSz="914400" rtl="0" eaLnBrk="1" latinLnBrk="0" hangingPunct="1">
        <a:spcBef>
          <a:spcPts val="0"/>
        </a:spcBef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63550" indent="-228600" algn="l" defTabSz="914400" rtl="0" eaLnBrk="1" latinLnBrk="0" hangingPunct="1">
        <a:spcBef>
          <a:spcPts val="0"/>
        </a:spcBef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85800" indent="-228600" algn="l" defTabSz="914400" rtl="0" eaLnBrk="1" latinLnBrk="0" hangingPunct="1">
        <a:spcBef>
          <a:spcPts val="0"/>
        </a:spcBef>
        <a:buSzPct val="125000"/>
        <a:buFont typeface="Arial" panose="020B0604020202020204" pitchFamily="34" charset="0"/>
        <a:buChar char="▫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15988" indent="-228600" algn="l" defTabSz="914400" rtl="0" eaLnBrk="1" latinLnBrk="0" hangingPunct="1">
        <a:spcBef>
          <a:spcPts val="0"/>
        </a:spcBef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9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mailto:EHS-DL-ITRequests@MassMail.State.MA.U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sv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 hidden="1">
            <a:extLst>
              <a:ext uri="{FF2B5EF4-FFF2-40B4-BE49-F238E27FC236}">
                <a16:creationId xmlns:a16="http://schemas.microsoft.com/office/drawing/2014/main" id="{208E1A0E-58FC-4C3A-BE87-CD4FC383EE3A}"/>
              </a:ext>
            </a:extLst>
          </p:cNvPr>
          <p:cNvGraphicFramePr>
            <a:graphicFrameLocks noChangeAspect="1"/>
          </p:cNvGraphicFramePr>
          <p:nvPr>
            <p:custDataLst>
              <p:tags r:id="rId1"/>
            </p:custDataLst>
          </p:nvPr>
        </p:nvGraphicFramePr>
        <p:xfrm>
          <a:off x="1525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4" imgW="395" imgH="396" progId="TCLayout.ActiveDocument.1">
                  <p:embed/>
                </p:oleObj>
              </mc:Choice>
              <mc:Fallback>
                <p:oleObj name="think-cell Slide" r:id="rId4" imgW="395" imgH="396" progId="TCLayout.ActiveDocument.1">
                  <p:embed/>
                  <p:pic>
                    <p:nvPicPr>
                      <p:cNvPr id="5" name="Object 4" hidden="1">
                        <a:extLst>
                          <a:ext uri="{FF2B5EF4-FFF2-40B4-BE49-F238E27FC236}">
                            <a16:creationId xmlns:a16="http://schemas.microsoft.com/office/drawing/2014/main" id="{208E1A0E-58FC-4C3A-BE87-CD4FC383EE3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25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Rectangle 3" hidden="1">
            <a:extLst>
              <a:ext uri="{FF2B5EF4-FFF2-40B4-BE49-F238E27FC236}">
                <a16:creationId xmlns:a16="http://schemas.microsoft.com/office/drawing/2014/main" id="{DA8B720A-00B6-4D3C-8A4E-D6E4CDDB350E}"/>
              </a:ext>
            </a:extLst>
          </p:cNvPr>
          <p:cNvSpPr/>
          <p:nvPr>
            <p:custDataLst>
              <p:tags r:id="rId2"/>
            </p:custDataLst>
          </p:nvPr>
        </p:nvSpPr>
        <p:spPr>
          <a:xfrm>
            <a:off x="1524000" y="0"/>
            <a:ext cx="158750" cy="1587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numCol="1" spcCol="0" rtlCol="0" anchor="ctr" anchorCtr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1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61597" y="2501443"/>
            <a:ext cx="7844340" cy="430887"/>
          </a:xfrm>
        </p:spPr>
        <p:txBody>
          <a:bodyPr vert="horz"/>
          <a:lstStyle/>
          <a:p>
            <a:r>
              <a:rPr lang="en-US" dirty="0"/>
              <a:t>Overview of MassHealth SSU Escalation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7AD76C58-5038-4748-9A6F-5D6436AA1F7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February 2024</a:t>
            </a:r>
          </a:p>
        </p:txBody>
      </p:sp>
    </p:spTree>
    <p:extLst>
      <p:ext uri="{BB962C8B-B14F-4D97-AF65-F5344CB8AC3E}">
        <p14:creationId xmlns:p14="http://schemas.microsoft.com/office/powerpoint/2010/main" val="25370785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1777694F-0FF1-D49E-DC30-5A63D58CDA31}"/>
              </a:ext>
            </a:extLst>
          </p:cNvPr>
          <p:cNvSpPr/>
          <p:nvPr/>
        </p:nvSpPr>
        <p:spPr>
          <a:xfrm>
            <a:off x="0" y="83890"/>
            <a:ext cx="12192000" cy="728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A209AB18-7A01-69A2-AD9D-236011D6E68D}"/>
              </a:ext>
            </a:extLst>
          </p:cNvPr>
          <p:cNvSpPr txBox="1"/>
          <p:nvPr/>
        </p:nvSpPr>
        <p:spPr>
          <a:xfrm>
            <a:off x="159390" y="217351"/>
            <a:ext cx="9797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Overview: MassHealth Escalation Service Solutions Unit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85A6063-F84B-CFD7-816D-B818DDE275B7}"/>
              </a:ext>
            </a:extLst>
          </p:cNvPr>
          <p:cNvSpPr txBox="1"/>
          <p:nvPr/>
        </p:nvSpPr>
        <p:spPr>
          <a:xfrm>
            <a:off x="364209" y="1128067"/>
            <a:ext cx="5362823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is the MassHealth SSU?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In 2023, MassHealth piloted the Service Solutions Unit (SSU) to assist external partners with escalated cases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Cases can only be referred to the SSU if there is no resolution available through MassHealth Customer Service or MassHealth Enrollment Center</a:t>
            </a:r>
          </a:p>
          <a:p>
            <a:pPr>
              <a:spcAft>
                <a:spcPts val="1200"/>
              </a:spcAft>
            </a:pP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does the SSU support escalations?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 unit is responsible for performing in-depth research on high priority cases by correcting and providing the root cause in a timely manner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SSU provides 1 to 2 business day turn around on all case inquiries from advocates &amp; partner agencies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5FC02655-14A5-9738-A5F6-5859DD53C4B4}"/>
              </a:ext>
            </a:extLst>
          </p:cNvPr>
          <p:cNvSpPr/>
          <p:nvPr/>
        </p:nvSpPr>
        <p:spPr>
          <a:xfrm>
            <a:off x="11705021" y="2740362"/>
            <a:ext cx="186939" cy="18984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8FCA20-D5C7-E8BF-0AB9-D9E8768456C9}"/>
              </a:ext>
            </a:extLst>
          </p:cNvPr>
          <p:cNvSpPr/>
          <p:nvPr/>
        </p:nvSpPr>
        <p:spPr>
          <a:xfrm>
            <a:off x="6464968" y="1142610"/>
            <a:ext cx="5362823" cy="551258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7F8AB3-CC7E-C253-C7B7-B4464AD5D622}"/>
              </a:ext>
            </a:extLst>
          </p:cNvPr>
          <p:cNvSpPr txBox="1"/>
          <p:nvPr/>
        </p:nvSpPr>
        <p:spPr>
          <a:xfrm>
            <a:off x="6654690" y="1252023"/>
            <a:ext cx="4983378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cases </a:t>
            </a:r>
            <a:r>
              <a:rPr lang="en-US" b="1" u="sng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en-US" b="1" dirty="0">
                <a:solidFill>
                  <a:schemeClr val="accent6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escalated to the SSU?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,Sans-Serif"/>
              <a:buChar char="•"/>
            </a:pPr>
            <a:r>
              <a:rPr lang="en-US" sz="1800" dirty="0">
                <a:latin typeface="Arial"/>
                <a:cs typeface="Arial"/>
              </a:rPr>
              <a:t>Cases that were unable to be resolved after contacting the MassHealth Enrollment Center or Customer Service</a:t>
            </a:r>
            <a:endParaRPr lang="en-US" sz="1800" dirty="0">
              <a:solidFill>
                <a:srgbClr val="80808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,Sans-Serif"/>
              <a:buChar char="•"/>
            </a:pPr>
            <a:r>
              <a:rPr lang="en-US" sz="1800" dirty="0">
                <a:latin typeface="Arial"/>
                <a:cs typeface="Arial"/>
              </a:rPr>
              <a:t>Urgent or emergency cases that need immediate assistance</a:t>
            </a:r>
            <a:endParaRPr lang="en-US" sz="1800" dirty="0">
              <a:solidFill>
                <a:srgbClr val="80808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,Sans-Serif"/>
              <a:buChar char="•"/>
            </a:pPr>
            <a:r>
              <a:rPr lang="en-US" sz="1800" dirty="0">
                <a:latin typeface="Arial"/>
                <a:cs typeface="Arial"/>
              </a:rPr>
              <a:t>Cases to review/correct eligibility determinations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Aft>
                <a:spcPts val="1200"/>
              </a:spcAft>
            </a:pPr>
            <a:b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What cases </a:t>
            </a:r>
            <a:r>
              <a:rPr lang="en-US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SHOULD NOT</a:t>
            </a:r>
            <a:r>
              <a:rPr lang="en-US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be escalated to the SSU?</a:t>
            </a: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,Sans-Serif"/>
              <a:buChar char="•"/>
            </a:pPr>
            <a:r>
              <a:rPr lang="en-US" sz="1800" dirty="0">
                <a:latin typeface="Arial"/>
                <a:cs typeface="Arial"/>
              </a:rPr>
              <a:t>Request to verify eligibility</a:t>
            </a: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,Sans-Serif"/>
              <a:buChar char="•"/>
            </a:pPr>
            <a:r>
              <a:rPr lang="en-US" sz="1800" dirty="0">
                <a:latin typeface="Arial"/>
                <a:cs typeface="Arial"/>
              </a:rPr>
              <a:t>Request to receive a MassHealth card</a:t>
            </a:r>
            <a:endParaRPr lang="en-US" sz="1800" dirty="0">
              <a:solidFill>
                <a:srgbClr val="808080"/>
              </a:solidFill>
              <a:latin typeface="Arial"/>
              <a:cs typeface="Arial"/>
            </a:endParaRPr>
          </a:p>
          <a:p>
            <a:pPr marL="285750" indent="-285750">
              <a:lnSpc>
                <a:spcPct val="100000"/>
              </a:lnSpc>
              <a:spcBef>
                <a:spcPts val="600"/>
              </a:spcBef>
              <a:buFont typeface="Arial,Sans-Serif"/>
              <a:buChar char="•"/>
            </a:pPr>
            <a:r>
              <a:rPr lang="en-US" sz="1800" dirty="0">
                <a:latin typeface="Arial"/>
                <a:cs typeface="Arial"/>
              </a:rPr>
              <a:t>General eligibility inquiries or questions that can be addressed by MassHealth Customer Service or MassHealth Enrollment Center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4680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2A075B2-C3B1-E69E-48E4-C4D71E7F69E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06E6B79-F29B-3BDF-A742-5178705A4E9E}"/>
              </a:ext>
            </a:extLst>
          </p:cNvPr>
          <p:cNvSpPr/>
          <p:nvPr/>
        </p:nvSpPr>
        <p:spPr>
          <a:xfrm>
            <a:off x="7619999" y="5374104"/>
            <a:ext cx="4320086" cy="128108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Rectangle 133">
            <a:extLst>
              <a:ext uri="{FF2B5EF4-FFF2-40B4-BE49-F238E27FC236}">
                <a16:creationId xmlns:a16="http://schemas.microsoft.com/office/drawing/2014/main" id="{2A69D499-5361-CCF1-75B3-F3C65B19047B}"/>
              </a:ext>
            </a:extLst>
          </p:cNvPr>
          <p:cNvSpPr/>
          <p:nvPr/>
        </p:nvSpPr>
        <p:spPr>
          <a:xfrm>
            <a:off x="0" y="83890"/>
            <a:ext cx="12192000" cy="728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506CC7A8-40A1-8176-BD27-084055BC7413}"/>
              </a:ext>
            </a:extLst>
          </p:cNvPr>
          <p:cNvSpPr txBox="1"/>
          <p:nvPr/>
        </p:nvSpPr>
        <p:spPr>
          <a:xfrm>
            <a:off x="159390" y="217351"/>
            <a:ext cx="9797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 can you access the SSU for escalated cases?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8618BC0-93D8-9AC5-BBD9-4A01957BC51E}"/>
              </a:ext>
            </a:extLst>
          </p:cNvPr>
          <p:cNvSpPr txBox="1"/>
          <p:nvPr/>
        </p:nvSpPr>
        <p:spPr>
          <a:xfrm>
            <a:off x="444419" y="1128067"/>
            <a:ext cx="1159192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b="1" dirty="0">
                <a:latin typeface="Arial"/>
                <a:cs typeface="Arial"/>
              </a:rPr>
              <a:t>Fill out the SSU escalated request template (see following slide) and paste it into the body of an email</a:t>
            </a:r>
            <a:endParaRPr lang="en-US" b="1" dirty="0">
              <a:solidFill>
                <a:srgbClr val="80808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dirty="0">
              <a:solidFill>
                <a:srgbClr val="80808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b="1" dirty="0">
                <a:latin typeface="Arial"/>
                <a:cs typeface="Arial"/>
              </a:rPr>
              <a:t>Email subject line and group should be: SSU – Eligibility </a:t>
            </a:r>
            <a:endParaRPr lang="en-US" b="1" dirty="0">
              <a:solidFill>
                <a:srgbClr val="80808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u="sng" dirty="0">
              <a:solidFill>
                <a:srgbClr val="000000"/>
              </a:solidFill>
              <a:highlight>
                <a:srgbClr val="FFFF00"/>
              </a:highlight>
              <a:latin typeface="Arial"/>
              <a:cs typeface="Arial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b="1" dirty="0">
                <a:latin typeface="Arial"/>
                <a:cs typeface="Arial"/>
              </a:rPr>
              <a:t>Select a Priority Level: </a:t>
            </a:r>
          </a:p>
          <a:p>
            <a:pPr marL="5715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Arial"/>
                <a:cs typeface="Arial"/>
              </a:rPr>
              <a:t>Level 1: Urgent medical appointment,</a:t>
            </a:r>
            <a:endParaRPr lang="en-US" dirty="0">
              <a:highlight>
                <a:srgbClr val="FFFF00"/>
              </a:highlight>
              <a:latin typeface="Arial"/>
              <a:cs typeface="Arial"/>
            </a:endParaRPr>
          </a:p>
          <a:p>
            <a:pPr marL="5715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Arial"/>
                <a:cs typeface="Arial"/>
              </a:rPr>
              <a:t>Level 2: Risk of coverage loss </a:t>
            </a:r>
            <a:endParaRPr lang="en-US" dirty="0">
              <a:highlight>
                <a:srgbClr val="FFFF00"/>
              </a:highlight>
              <a:latin typeface="Arial"/>
              <a:cs typeface="Arial"/>
            </a:endParaRPr>
          </a:p>
          <a:p>
            <a:pPr marL="571500" lvl="1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dirty="0">
                <a:latin typeface="Arial"/>
                <a:cs typeface="Arial"/>
              </a:rPr>
              <a:t>Level 3: Escalated eligibility case for review</a:t>
            </a:r>
            <a:endParaRPr lang="en-US" dirty="0">
              <a:highlight>
                <a:srgbClr val="FFFF00"/>
              </a:highlight>
              <a:latin typeface="Arial"/>
              <a:cs typeface="Arial"/>
            </a:endParaRPr>
          </a:p>
          <a:p>
            <a:pPr marL="571500" lvl="1" indent="0">
              <a:lnSpc>
                <a:spcPct val="100000"/>
              </a:lnSpc>
              <a:spcBef>
                <a:spcPts val="0"/>
              </a:spcBef>
              <a:buNone/>
            </a:pPr>
            <a:endParaRPr lang="en-US" dirty="0">
              <a:latin typeface="Arial"/>
              <a:cs typeface="Arial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r>
              <a:rPr lang="en-US" b="1" dirty="0">
                <a:latin typeface="Arial"/>
                <a:cs typeface="Arial"/>
              </a:rPr>
              <a:t>Send the email to </a:t>
            </a:r>
            <a:r>
              <a:rPr lang="en-US" b="1" dirty="0">
                <a:latin typeface="Arial"/>
                <a:cs typeface="Arial"/>
                <a:hlinkClick r:id="rId3"/>
              </a:rPr>
              <a:t>EHS-DL-ITRequests@MassMail.State.MA.US</a:t>
            </a:r>
            <a:endParaRPr lang="en-US" b="1" dirty="0">
              <a:solidFill>
                <a:srgbClr val="808080"/>
              </a:solidFill>
              <a:latin typeface="Arial"/>
              <a:cs typeface="Arial"/>
            </a:endParaRPr>
          </a:p>
          <a:p>
            <a:pPr marL="342900" indent="-342900">
              <a:lnSpc>
                <a:spcPct val="100000"/>
              </a:lnSpc>
              <a:spcBef>
                <a:spcPts val="0"/>
              </a:spcBef>
              <a:buAutoNum type="arabicPeriod"/>
            </a:pPr>
            <a:endParaRPr lang="en-US" dirty="0">
              <a:solidFill>
                <a:srgbClr val="808080"/>
              </a:solidFill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b="1" dirty="0">
                <a:latin typeface="Arial"/>
                <a:cs typeface="Arial"/>
              </a:rPr>
              <a:t>Note</a:t>
            </a:r>
            <a:r>
              <a:rPr lang="en-US" dirty="0">
                <a:latin typeface="Arial"/>
                <a:cs typeface="Arial"/>
              </a:rPr>
              <a:t>: No additional action is required after sending an email to SSU</a:t>
            </a:r>
            <a:r>
              <a:rPr lang="en-US" dirty="0">
                <a:cs typeface="Calibri" panose="020F0502020204030204"/>
              </a:rPr>
              <a:t>. </a:t>
            </a:r>
            <a:r>
              <a:rPr lang="en-US" dirty="0">
                <a:solidFill>
                  <a:srgbClr val="000000"/>
                </a:solidFill>
                <a:latin typeface="Arial"/>
                <a:cs typeface="Arial"/>
              </a:rPr>
              <a:t>SSU staff will research the case and respond to your email within 1 to 2 days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425400EA-0EFC-BAB9-9C6E-BBBFD9840F8B}"/>
              </a:ext>
            </a:extLst>
          </p:cNvPr>
          <p:cNvSpPr/>
          <p:nvPr/>
        </p:nvSpPr>
        <p:spPr>
          <a:xfrm>
            <a:off x="11705021" y="2740362"/>
            <a:ext cx="186939" cy="18984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73497025-6430-BFB8-D11F-EFACCABA5FAF}"/>
              </a:ext>
            </a:extLst>
          </p:cNvPr>
          <p:cNvGrpSpPr/>
          <p:nvPr/>
        </p:nvGrpSpPr>
        <p:grpSpPr>
          <a:xfrm>
            <a:off x="7818440" y="5567407"/>
            <a:ext cx="3923793" cy="914400"/>
            <a:chOff x="300040" y="5272733"/>
            <a:chExt cx="3923793" cy="914400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F1A49A35-B3A3-2380-D7F6-35F8009E1875}"/>
                </a:ext>
              </a:extLst>
            </p:cNvPr>
            <p:cNvSpPr txBox="1"/>
            <p:nvPr/>
          </p:nvSpPr>
          <p:spPr>
            <a:xfrm>
              <a:off x="1379620" y="5406768"/>
              <a:ext cx="284421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00000"/>
                </a:lnSpc>
                <a:spcBef>
                  <a:spcPts val="0"/>
                </a:spcBef>
              </a:pPr>
              <a:r>
                <a:rPr lang="en-US" b="1" dirty="0">
                  <a:latin typeface="Arial"/>
                  <a:cs typeface="Arial"/>
                </a:rPr>
                <a:t>Sample e-mail template available on next page</a:t>
              </a:r>
              <a:endParaRPr lang="en-US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pic>
          <p:nvPicPr>
            <p:cNvPr id="6" name="Graphic 5" descr="Email with solid fill">
              <a:extLst>
                <a:ext uri="{FF2B5EF4-FFF2-40B4-BE49-F238E27FC236}">
                  <a16:creationId xmlns:a16="http://schemas.microsoft.com/office/drawing/2014/main" id="{C5C1BF72-E017-F0E8-F34C-6EEAF13D54B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300040" y="5272733"/>
              <a:ext cx="914400" cy="9144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102815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65685B-5504-BF79-2514-1D9C9C3CAC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88C0EE1F-86E7-5557-3090-80DDBBC708C5}"/>
              </a:ext>
            </a:extLst>
          </p:cNvPr>
          <p:cNvSpPr/>
          <p:nvPr/>
        </p:nvSpPr>
        <p:spPr>
          <a:xfrm>
            <a:off x="0" y="83890"/>
            <a:ext cx="12192000" cy="728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588BD54A-994D-5527-DB07-EBA70C007E1C}"/>
              </a:ext>
            </a:extLst>
          </p:cNvPr>
          <p:cNvSpPr txBox="1"/>
          <p:nvPr/>
        </p:nvSpPr>
        <p:spPr>
          <a:xfrm>
            <a:off x="159390" y="217351"/>
            <a:ext cx="9797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SSU E-mail Template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0B63793F-EB58-A69F-B201-75C1E19D2310}"/>
              </a:ext>
            </a:extLst>
          </p:cNvPr>
          <p:cNvSpPr/>
          <p:nvPr/>
        </p:nvSpPr>
        <p:spPr>
          <a:xfrm>
            <a:off x="11705021" y="2740362"/>
            <a:ext cx="186939" cy="18984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Content Placeholder 6">
            <a:extLst>
              <a:ext uri="{FF2B5EF4-FFF2-40B4-BE49-F238E27FC236}">
                <a16:creationId xmlns:a16="http://schemas.microsoft.com/office/drawing/2014/main" id="{C978C92F-BB5F-5208-6390-A8FD181414C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3372688"/>
              </p:ext>
            </p:extLst>
          </p:nvPr>
        </p:nvGraphicFramePr>
        <p:xfrm>
          <a:off x="520853" y="1187505"/>
          <a:ext cx="11150294" cy="5222289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3231753">
                  <a:extLst>
                    <a:ext uri="{9D8B030D-6E8A-4147-A177-3AD203B41FA5}">
                      <a16:colId xmlns:a16="http://schemas.microsoft.com/office/drawing/2014/main" val="907158290"/>
                    </a:ext>
                  </a:extLst>
                </a:gridCol>
                <a:gridCol w="7918541">
                  <a:extLst>
                    <a:ext uri="{9D8B030D-6E8A-4147-A177-3AD203B41FA5}">
                      <a16:colId xmlns:a16="http://schemas.microsoft.com/office/drawing/2014/main" val="947239941"/>
                    </a:ext>
                  </a:extLst>
                </a:gridCol>
              </a:tblGrid>
              <a:tr h="359742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i="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Email Subject Line</a:t>
                      </a:r>
                    </a:p>
                  </a:txBody>
                  <a:tcPr anchor="ctr">
                    <a:lnL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SSU - Eligibility</a:t>
                      </a:r>
                      <a:endParaRPr lang="en-US" sz="1800" b="1" i="0" dirty="0">
                        <a:solidFill>
                          <a:srgbClr val="FFFFFF"/>
                        </a:solidFill>
                        <a:effectLst/>
                        <a:latin typeface="Arial"/>
                      </a:endParaRPr>
                    </a:p>
                  </a:txBody>
                  <a:tcPr anchor="ctr">
                    <a:lnL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0663733"/>
                  </a:ext>
                </a:extLst>
              </a:tr>
              <a:tr h="430127">
                <a:tc>
                  <a:txBody>
                    <a:bodyPr/>
                    <a:lstStyle/>
                    <a:p>
                      <a:pPr algn="l" fontAlgn="auto"/>
                      <a:endParaRPr lang="en-US" sz="1800" b="1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437" marR="142437" marT="71218" marB="71218" anchor="ctr">
                    <a:lnL>
                      <a:noFill/>
                    </a:lnL>
                    <a:lnR w="9525" cap="flat" cmpd="sng" algn="ctr">
                      <a:solidFill>
                        <a:srgbClr val="F4F7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1800" b="1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437" marR="142437" marT="71218" marB="71218" anchor="ctr">
                    <a:lnL w="9525" cap="flat" cmpd="sng" algn="ctr">
                      <a:solidFill>
                        <a:srgbClr val="F4F7F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3416208"/>
                  </a:ext>
                </a:extLst>
              </a:tr>
              <a:tr h="43012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i="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Field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2437" marR="142437" marT="71218" marB="71218" anchor="ctr">
                    <a:lnL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96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i="0" dirty="0">
                          <a:solidFill>
                            <a:srgbClr val="FFFFFF"/>
                          </a:solidFill>
                          <a:effectLst/>
                          <a:latin typeface="Arial"/>
                        </a:rPr>
                        <a:t>Description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2437" marR="142437" marT="71218" marB="71218" anchor="ctr">
                    <a:lnL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9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66908530"/>
                  </a:ext>
                </a:extLst>
              </a:tr>
              <a:tr h="43012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Sender Name: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2437" marR="142437" marT="71218" marB="71218" anchor="ctr">
                    <a:lnL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1800" b="0" i="0" dirty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437" marR="142437" marT="71218" marB="71218" anchor="ctr">
                    <a:lnL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64113820"/>
                  </a:ext>
                </a:extLst>
              </a:tr>
              <a:tr h="43012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Sender Office: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2437" marR="142437" marT="71218" marB="71218" anchor="ctr">
                    <a:lnL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1800" b="0" i="0">
                        <a:solidFill>
                          <a:srgbClr val="80808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437" marR="142437" marT="71218" marB="71218" anchor="ctr">
                    <a:lnL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5801686"/>
                  </a:ext>
                </a:extLst>
              </a:tr>
              <a:tr h="43012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Priority Level: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2437" marR="142437" marT="71218" marB="71218" anchor="ctr">
                    <a:lnL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571500" lvl="1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endParaRPr lang="en-US" dirty="0">
                        <a:highlight>
                          <a:srgbClr val="FFFF00"/>
                        </a:highlight>
                        <a:latin typeface="Arial"/>
                        <a:cs typeface="Arial"/>
                      </a:endParaRPr>
                    </a:p>
                  </a:txBody>
                  <a:tcPr marL="142437" marR="142437" marT="71218" marB="71218" anchor="ctr">
                    <a:lnL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86535253"/>
                  </a:ext>
                </a:extLst>
              </a:tr>
              <a:tr h="43012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Group: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2437" marR="142437" marT="71218" marB="71218" anchor="ctr">
                    <a:lnL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SSU - Eligibility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2437" marR="142437" marT="71218" marB="71218" anchor="ctr">
                    <a:lnL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5145316"/>
                  </a:ext>
                </a:extLst>
              </a:tr>
              <a:tr h="430127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Member Medicaid ID# 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2437" marR="142437" marT="71218" marB="71218" anchor="ctr">
                    <a:lnL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1800" b="1" i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437" marR="142437" marT="71218" marB="71218" anchor="ctr">
                    <a:lnL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97565179"/>
                  </a:ext>
                </a:extLst>
              </a:tr>
              <a:tr h="1845640">
                <a:tc>
                  <a:txBody>
                    <a:bodyPr/>
                    <a:lstStyle/>
                    <a:p>
                      <a:pPr algn="l" fontAlgn="base"/>
                      <a:r>
                        <a:rPr lang="en-US" sz="1800" b="1" i="0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Request Content:</a:t>
                      </a:r>
                      <a:endParaRPr lang="en-US" sz="1800" b="0" i="0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42437" marR="142437" marT="71218" marB="71218" anchor="ctr">
                    <a:lnL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auto"/>
                      <a:endParaRPr lang="en-US" sz="1800" b="1" i="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42437" marR="142437" marT="71218" marB="71218" anchor="ctr">
                    <a:lnL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383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220104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86064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6E8D853-C88B-85BC-16EE-AAC45064648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Rectangle 133">
            <a:extLst>
              <a:ext uri="{FF2B5EF4-FFF2-40B4-BE49-F238E27FC236}">
                <a16:creationId xmlns:a16="http://schemas.microsoft.com/office/drawing/2014/main" id="{690BFDB8-5C62-E363-F73E-FE6E22F91BF7}"/>
              </a:ext>
            </a:extLst>
          </p:cNvPr>
          <p:cNvSpPr/>
          <p:nvPr/>
        </p:nvSpPr>
        <p:spPr>
          <a:xfrm>
            <a:off x="0" y="83890"/>
            <a:ext cx="12192000" cy="72858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TextBox 132">
            <a:extLst>
              <a:ext uri="{FF2B5EF4-FFF2-40B4-BE49-F238E27FC236}">
                <a16:creationId xmlns:a16="http://schemas.microsoft.com/office/drawing/2014/main" id="{0D640C76-7824-0B0C-0A44-FEA989E16C2C}"/>
              </a:ext>
            </a:extLst>
          </p:cNvPr>
          <p:cNvSpPr txBox="1"/>
          <p:nvPr/>
        </p:nvSpPr>
        <p:spPr>
          <a:xfrm>
            <a:off x="159390" y="217351"/>
            <a:ext cx="97974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2F559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Types of Issues to Escalate for SSU</a:t>
            </a:r>
          </a:p>
        </p:txBody>
      </p:sp>
      <p:sp>
        <p:nvSpPr>
          <p:cNvPr id="5" name="Star: 5 Points 4">
            <a:extLst>
              <a:ext uri="{FF2B5EF4-FFF2-40B4-BE49-F238E27FC236}">
                <a16:creationId xmlns:a16="http://schemas.microsoft.com/office/drawing/2014/main" id="{DD6B3167-53C0-BD4B-08D9-0993A81E94B9}"/>
              </a:ext>
            </a:extLst>
          </p:cNvPr>
          <p:cNvSpPr/>
          <p:nvPr/>
        </p:nvSpPr>
        <p:spPr>
          <a:xfrm>
            <a:off x="11705021" y="2740362"/>
            <a:ext cx="186939" cy="189841"/>
          </a:xfrm>
          <a:prstGeom prst="star5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FB1E93A-ECE0-99AB-4E22-DAA039F3EA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4431496"/>
              </p:ext>
            </p:extLst>
          </p:nvPr>
        </p:nvGraphicFramePr>
        <p:xfrm>
          <a:off x="612915" y="1057553"/>
          <a:ext cx="10759380" cy="5387634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2689845">
                  <a:extLst>
                    <a:ext uri="{9D8B030D-6E8A-4147-A177-3AD203B41FA5}">
                      <a16:colId xmlns:a16="http://schemas.microsoft.com/office/drawing/2014/main" val="1261565003"/>
                    </a:ext>
                  </a:extLst>
                </a:gridCol>
                <a:gridCol w="2689845">
                  <a:extLst>
                    <a:ext uri="{9D8B030D-6E8A-4147-A177-3AD203B41FA5}">
                      <a16:colId xmlns:a16="http://schemas.microsoft.com/office/drawing/2014/main" val="2134688085"/>
                    </a:ext>
                  </a:extLst>
                </a:gridCol>
                <a:gridCol w="2689845">
                  <a:extLst>
                    <a:ext uri="{9D8B030D-6E8A-4147-A177-3AD203B41FA5}">
                      <a16:colId xmlns:a16="http://schemas.microsoft.com/office/drawing/2014/main" val="142558153"/>
                    </a:ext>
                  </a:extLst>
                </a:gridCol>
                <a:gridCol w="2689845">
                  <a:extLst>
                    <a:ext uri="{9D8B030D-6E8A-4147-A177-3AD203B41FA5}">
                      <a16:colId xmlns:a16="http://schemas.microsoft.com/office/drawing/2014/main" val="1324770062"/>
                    </a:ext>
                  </a:extLst>
                </a:gridCol>
              </a:tblGrid>
              <a:tr h="369096"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Eligibility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Long Term Cases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Escalations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62251832"/>
                  </a:ext>
                </a:extLst>
              </a:tr>
              <a:tr h="4649442">
                <a:tc>
                  <a:txBody>
                    <a:bodyPr/>
                    <a:lstStyle/>
                    <a:p>
                      <a:pPr marL="173736" marR="0" lvl="0" indent="-173736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SSA inquiry</a:t>
                      </a:r>
                      <a:endParaRPr lang="en-US" sz="1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3736" indent="-173736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Immigration </a:t>
                      </a:r>
                    </a:p>
                    <a:p>
                      <a:pPr marL="173736" marR="0" lvl="0" indent="-173736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Urgent medical need</a:t>
                      </a:r>
                    </a:p>
                    <a:p>
                      <a:pPr marL="173736" indent="-173736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Premium</a:t>
                      </a:r>
                    </a:p>
                    <a:p>
                      <a:pPr marL="173736" indent="-173736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Verification</a:t>
                      </a:r>
                    </a:p>
                    <a:p>
                      <a:pPr marL="173736" indent="-173736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Letters</a:t>
                      </a:r>
                    </a:p>
                    <a:p>
                      <a:pPr marL="173736" indent="-173736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Disability</a:t>
                      </a:r>
                    </a:p>
                    <a:p>
                      <a:pPr marL="173736" indent="-173736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Premium</a:t>
                      </a:r>
                    </a:p>
                    <a:p>
                      <a:pPr marL="173736" indent="-173736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Medicare buy-in </a:t>
                      </a:r>
                    </a:p>
                    <a:p>
                      <a:pPr marL="173736" indent="-173736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Starting coverage </a:t>
                      </a:r>
                    </a:p>
                    <a:p>
                      <a:pPr marL="173736" indent="-173736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End coverage</a:t>
                      </a:r>
                    </a:p>
                    <a:p>
                      <a:pPr marL="173736" marR="0" lvl="0" indent="-173736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PARIS match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3736" indent="-173736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Notice of birth</a:t>
                      </a:r>
                    </a:p>
                    <a:p>
                      <a:pPr marL="173736" indent="-173736"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400" b="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support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3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Eligibility Policy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Health Plan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Enrollment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Provider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Legal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HIX or MA21 Issues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MMIS Issues</a:t>
                      </a:r>
                      <a:endParaRPr lang="en-US" sz="1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spcBef>
                          <a:spcPts val="3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LTSS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Behavioral Health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Pharmacy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Dental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Member Engagement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BOH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HSN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3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Verification</a:t>
                      </a:r>
                    </a:p>
                    <a:p>
                      <a:pPr marL="171450" indent="-171450">
                        <a:spcBef>
                          <a:spcPts val="3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Indexing error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spcBef>
                          <a:spcPts val="300"/>
                        </a:spcBef>
                        <a:buFont typeface="Wingdings" panose="05000000000000000000" pitchFamily="2" charset="2"/>
                        <a:buChar char="§"/>
                      </a:pPr>
                      <a:r>
                        <a:rPr lang="en-US" sz="14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Other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8516839"/>
                  </a:ext>
                </a:extLst>
              </a:tr>
              <a:tr h="369096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r>
                        <a:rPr lang="en-US" sz="1200" b="1">
                          <a:solidFill>
                            <a:schemeClr val="tx1"/>
                          </a:solidFill>
                          <a:latin typeface="+mj-lt"/>
                        </a:rPr>
                        <a:t>Only if existing contact does not provide an answer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Only if existing contact does not provide an answer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CC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kern="120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4182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239221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waqM3SISEIKLw7bvuLj2dQ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RcblEEfJJRA3Z_qO1pXbyg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F_gv.pZbm2Rgq6p__oAQ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4pLtj0HGAYi3pzGzFC9CPA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l.TcTX_dx.tdoQ_GivVBiA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rm8S55baQtz7LEf4MoC1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yKF_gv.pZbm2Rgq6p__oAQ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nAMZchispB7Fwns2QhDaMA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Strategy Team">
      <a:dk1>
        <a:srgbClr val="000000"/>
      </a:dk1>
      <a:lt1>
        <a:srgbClr val="FFFFFF"/>
      </a:lt1>
      <a:dk2>
        <a:srgbClr val="002960"/>
      </a:dk2>
      <a:lt2>
        <a:srgbClr val="FFFFFF"/>
      </a:lt2>
      <a:accent1>
        <a:srgbClr val="C7E0FB"/>
      </a:accent1>
      <a:accent2>
        <a:srgbClr val="91B0FF"/>
      </a:accent2>
      <a:accent3>
        <a:srgbClr val="0066CC"/>
      </a:accent3>
      <a:accent4>
        <a:srgbClr val="002960"/>
      </a:accent4>
      <a:accent5>
        <a:srgbClr val="FF6600"/>
      </a:accent5>
      <a:accent6>
        <a:srgbClr val="808080"/>
      </a:accent6>
      <a:hlink>
        <a:srgbClr val="0066CC"/>
      </a:hlink>
      <a:folHlink>
        <a:srgbClr val="00296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 bwMode="auto">
        <a:solidFill>
          <a:schemeClr val="accent1"/>
        </a:solidFill>
        <a:ln w="9525">
          <a:noFill/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76200" tIns="76200" rIns="76200" bIns="76200" numCol="1" anchor="ctr" anchorCtr="0" compatLnSpc="1">
        <a:prstTxWarp prst="textNoShape">
          <a:avLst/>
        </a:prstTxWarp>
        <a:noAutofit/>
      </a:bodyPr>
      <a:lstStyle>
        <a:defPPr algn="l">
          <a:defRPr sz="1400" b="1" kern="0" dirty="0">
            <a:solidFill>
              <a:srgbClr val="000000"/>
            </a:solidFill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lank" id="{77B4EB40-FD74-49B2-B1AF-FCF58089CFC1}" vid="{F3B15EA4-F373-45A9-9C4E-B18186F699C7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407</Words>
  <Application>Microsoft Office PowerPoint</Application>
  <PresentationFormat>Widescreen</PresentationFormat>
  <Paragraphs>83</Paragraphs>
  <Slides>5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Arial,Sans-Serif</vt:lpstr>
      <vt:lpstr>Calibri</vt:lpstr>
      <vt:lpstr>Calibri Light</vt:lpstr>
      <vt:lpstr>Wingdings</vt:lpstr>
      <vt:lpstr>Office Theme</vt:lpstr>
      <vt:lpstr>1_Office Theme</vt:lpstr>
      <vt:lpstr>think-cell Slide</vt:lpstr>
      <vt:lpstr>Overview of MassHealth SSU Escalation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LaMontagne, Elizabeth M. (EHS)</dc:creator>
  <cp:lastModifiedBy>Vicky Pulos</cp:lastModifiedBy>
  <cp:revision>12</cp:revision>
  <dcterms:created xsi:type="dcterms:W3CDTF">2023-05-05T15:07:12Z</dcterms:created>
  <dcterms:modified xsi:type="dcterms:W3CDTF">2024-02-29T21:17:35Z</dcterms:modified>
</cp:coreProperties>
</file>