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heme/theme3.xml" ContentType="application/vnd.openxmlformats-officedocument.them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7" r:id="rId3"/>
    <p:sldId id="2145707875" r:id="rId4"/>
    <p:sldId id="2145707876" r:id="rId5"/>
    <p:sldId id="2145707877" r:id="rId6"/>
    <p:sldId id="21457078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E615401-C9CE-16F0-07AC-228CD5BFEF73}" name="LaMontagne, Elizabeth M. (EHS)" initials="LEM(" userId="S::Elizabeth.M.LaMontagne@mass.gov::2e331e62-6342-4228-a6d5-b8ecaf56eeab" providerId="AD"/>
  <p188:author id="{775F9883-C55C-7B74-8761-C9DCA2741280}" name="Levine, Mike (EHS)" initials="L(" userId="S::mike.levine@mass.gov::fd31057d-0fcd-48ce-9827-6667b8a2568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4472C4"/>
    <a:srgbClr val="FFFFFF"/>
    <a:srgbClr val="FFF2CC"/>
    <a:srgbClr val="FCDBD6"/>
    <a:srgbClr val="2F5597"/>
    <a:srgbClr val="E9EBF5"/>
    <a:srgbClr val="CFD5EA"/>
    <a:srgbClr val="CCFFCC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3AE7F3-C7CE-4C77-BBC0-57F32245CB2E}" v="13" dt="2024-02-29T14:13:04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CC635-4A05-4218-8301-54B994C9D6DB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80F1D-C8FE-4112-B2B5-B0F19325F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868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80F1D-C8FE-4112-B2B5-B0F19325F4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13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606D2-81D0-9088-81A0-2A9CA9E31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FEC5E7-0555-3897-87E9-75506DEC37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036AF6-C4F4-D544-D554-56C972073B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6ED52-814D-6055-D74E-10EC460A85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80F1D-C8FE-4112-B2B5-B0F19325F4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82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31589-66EA-B14A-44EA-5C15F53E6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42A00C-23C1-554E-D785-893F67F706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A220A7-2459-2F5B-E460-F5D37448F8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FB4B5-2B6D-9697-525B-1DE871A142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80F1D-C8FE-4112-B2B5-B0F19325F4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18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AA072D-D53E-03DD-924C-F12290A25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47C2C9D-4441-9EEF-6C3A-32716B44C1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BB98D76-0F97-1E81-A055-F953423E4C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87A76-C361-E709-389A-1586970839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80F1D-C8FE-4112-B2B5-B0F19325F4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0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EE1A0-E96C-4C95-8EAB-35CA8E03E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43F37F-0C87-48E1-82CB-E0F817C514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7E4C8-32DD-4241-9CF5-A5B426E0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7757E-1A71-4AC1-A2E2-A052271D7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4ECAF-25ED-477F-86EF-C79244D5F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35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DD601-F2D6-44F6-B960-942820EFC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4F596-D0A6-4B4F-A7E1-587679E9E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3C299-7301-4222-B279-70FF83217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F839B-47A7-43FD-B21B-DDFF3E4A8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EDA75-9AB7-435C-AF44-B35A8F97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9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1D800F-2608-4010-BD57-09AFBC053A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60985-9C73-4D64-8A81-E9292F9512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42631-CE50-4CA6-84BD-97892283F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A88A8-B41F-4442-87EE-D1F59527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4F480-FDE8-484D-BE8F-B8F29249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36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18843010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12" name="Object 1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28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4449" y="2724913"/>
            <a:ext cx="6608647" cy="430887"/>
          </a:xfrm>
        </p:spPr>
        <p:txBody>
          <a:bodyPr vert="horz" wrap="square" lIns="0" tIns="0" rIns="0" bIns="0">
            <a:spAutoFit/>
          </a:bodyPr>
          <a:lstStyle>
            <a:lvl1pPr algn="l"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6137" y="4937760"/>
            <a:ext cx="3708281" cy="215444"/>
          </a:xfr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4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TitleTopPlaceholder"/>
          <p:cNvSpPr>
            <a:spLocks noChangeArrowheads="1"/>
          </p:cNvSpPr>
          <p:nvPr userDrawn="1"/>
        </p:nvSpPr>
        <p:spPr bwMode="ltGray">
          <a:xfrm>
            <a:off x="2834206" y="3246407"/>
            <a:ext cx="2834204" cy="436455"/>
          </a:xfrm>
          <a:prstGeom prst="rect">
            <a:avLst/>
          </a:prstGeom>
          <a:solidFill>
            <a:srgbClr val="5E8BFF">
              <a:alpha val="76863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TitleTopPlaceholder"/>
          <p:cNvSpPr>
            <a:spLocks noChangeArrowheads="1"/>
          </p:cNvSpPr>
          <p:nvPr userDrawn="1"/>
        </p:nvSpPr>
        <p:spPr bwMode="ltGray">
          <a:xfrm>
            <a:off x="2" y="3246407"/>
            <a:ext cx="2834204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TitleTopPlaceholder"/>
          <p:cNvSpPr>
            <a:spLocks noChangeArrowheads="1"/>
          </p:cNvSpPr>
          <p:nvPr userDrawn="1"/>
        </p:nvSpPr>
        <p:spPr bwMode="ltGray">
          <a:xfrm>
            <a:off x="5181341" y="3246407"/>
            <a:ext cx="7010659" cy="436455"/>
          </a:xfrm>
          <a:prstGeom prst="rect">
            <a:avLst/>
          </a:prstGeom>
          <a:solidFill>
            <a:srgbClr val="009900">
              <a:alpha val="68627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srgbClr val="FFFFFF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2180577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McK Disclaimer"/>
          <p:cNvSpPr>
            <a:spLocks noChangeArrowheads="1"/>
          </p:cNvSpPr>
          <p:nvPr userDrawn="1"/>
        </p:nvSpPr>
        <p:spPr bwMode="auto">
          <a:xfrm>
            <a:off x="3586136" y="4343401"/>
            <a:ext cx="74882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803755" eaLnBrk="0" hangingPunct="0"/>
            <a:r>
              <a:rPr lang="en-US" sz="2000">
                <a:solidFill>
                  <a:schemeClr val="tx2"/>
                </a:solidFill>
                <a:latin typeface="Arial"/>
                <a:ea typeface="ＭＳ Ｐゴシック"/>
              </a:rPr>
              <a:t>Executive Office of Health and Human Services</a:t>
            </a:r>
          </a:p>
        </p:txBody>
      </p:sp>
    </p:spTree>
    <p:extLst>
      <p:ext uri="{BB962C8B-B14F-4D97-AF65-F5344CB8AC3E}">
        <p14:creationId xmlns:p14="http://schemas.microsoft.com/office/powerpoint/2010/main" val="48086066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07858704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12800" y="1143001"/>
            <a:ext cx="10566400" cy="1200329"/>
          </a:xfrm>
        </p:spPr>
        <p:txBody>
          <a:bodyPr wrap="square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214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76459722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12800" y="1066801"/>
            <a:ext cx="3869008" cy="1169551"/>
          </a:xfrm>
        </p:spPr>
        <p:txBody>
          <a:bodyPr wrap="square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5787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dow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8872064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371600" y="1371600"/>
            <a:ext cx="9448800" cy="43434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5201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24718449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8" name="Object 2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648" y="237744"/>
            <a:ext cx="11655552" cy="292388"/>
          </a:xfr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1371600"/>
            <a:ext cx="231648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2565400"/>
            <a:ext cx="231648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3759200"/>
            <a:ext cx="231648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4953000"/>
            <a:ext cx="2316480" cy="990600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ctr">
              <a:defRPr baseline="0"/>
            </a:lvl1pPr>
          </a:lstStyle>
          <a:p>
            <a:pPr lvl="0"/>
            <a:r>
              <a:rPr lang="en-US"/>
              <a:t>Add Text</a:t>
            </a:r>
          </a:p>
        </p:txBody>
      </p:sp>
      <p:sp>
        <p:nvSpPr>
          <p:cNvPr id="25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0" y="944434"/>
            <a:ext cx="1009251" cy="307777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1</a:t>
            </a: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944434"/>
            <a:ext cx="1009251" cy="307777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2</a:t>
            </a:r>
          </a:p>
        </p:txBody>
      </p:sp>
      <p:sp>
        <p:nvSpPr>
          <p:cNvPr id="27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9448800" y="944434"/>
            <a:ext cx="1009251" cy="307777"/>
          </a:xfrm>
        </p:spPr>
        <p:txBody>
          <a:bodyPr wrap="square" lIns="91440" tIns="45720" rIns="91440" bIns="45720" anchor="t" anchorCtr="0"/>
          <a:lstStyle>
            <a:lvl1pPr>
              <a:defRPr baseline="0"/>
            </a:lvl1pPr>
          </a:lstStyle>
          <a:p>
            <a:pPr lvl="0"/>
            <a:r>
              <a:rPr lang="en-US"/>
              <a:t>Item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3454400" y="1752601"/>
            <a:ext cx="3869008" cy="1169551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0556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95932442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14400" y="1143000"/>
            <a:ext cx="3869008" cy="1169551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46948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1953578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2. Slide Title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41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F9DCA-977A-4FE5-9EC6-348474F2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4FDF4-CFEB-4888-B551-4F7CA0949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52752-D864-4D7F-A5CA-0DF13559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B570E-1CF6-4AD7-B46F-52F6D65DF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E6906-13EC-41EE-BB21-2AAF8F858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8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D524C-F72A-4BBA-8F20-8C022C27E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4D458-1003-4508-A12F-348891AFC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074B4-11F1-4B94-B54A-11711DE0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38A09-3FA5-4950-9593-74AB87F1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1E200-3FF3-4176-BEFB-F39E1172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A605-024D-4D54-B34E-9757B8633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97075-CFA0-440D-9503-989E4A1A8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FF439-15AA-44CD-8F8F-8E77A0326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C672F-9E32-4CB2-99C6-E0FDE6DF6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83FD22-2BB3-42C9-A362-5F285C422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A5D9CF-CCF5-40B8-B2C8-12B504518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9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7DF25-4DF9-40D9-9991-A0E52B3E2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880BD-1155-4F0D-BD30-94768A120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42055-BE6D-49BC-B11F-681B8059E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2CE207-5D37-4BD4-BD2A-95051224D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B5E95E-7487-4D14-8D41-435C4BB581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F5C8D5-7819-4E06-BBF7-5347ED2B1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F2F1E-A781-47DB-B531-F02DE6467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E0905D-DB35-43E5-906A-78C389FB8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1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5C1B-8953-4292-89EE-7768DCD14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70BA20-95E9-4F43-A38E-1E672890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E0309-AC2C-410C-81C7-EDF3DFD3E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B958A0-7545-4681-9BD1-779E92A3F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2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00F2ED-1864-48CD-8115-4860821C2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E8EB91-0630-418B-B0AA-ABA5C2BB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1850B-A749-488A-AA67-E87F93EE6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0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78A98-1704-44CC-9D84-12A1C9922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56EDF-43FF-4BE4-9751-5B6144660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140453-5AB6-40FF-819F-CBDCD2305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44DB7-E4CC-4F00-A822-0767A9071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756B34-9027-4451-AE21-929F3C39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5DD00-C63E-4AA2-8685-F39C8AA6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9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04F63-1CCF-4DA7-9FFE-3EC88DDE0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C1FED1-68E5-4718-A5AC-E94518C56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24F96-8029-4E9C-B085-FD85DC32D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E80E9D-47A5-4AEB-8682-B2D6BC3DD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8A185-FFA3-41CE-A081-2DB15C58D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607A4-4D2F-4D4C-A7CF-D2BBE819A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16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15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C6F6B9-5052-4B62-AFED-770DDD612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AF343-6F8B-49C7-9274-FE285D01A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F37C5-EB0F-474A-8D30-17D310D88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30AB-47A1-4E41-B212-F5A9C972EDF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B3D3F-04B4-4CD5-8FB0-0FACB5F773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4FA62-43C0-40C2-B5AA-5387093FCE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8160E-F71C-40ED-AB03-9A36761CC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0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229054191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270" imgH="270" progId="TCLayout.ActiveDocument.1">
                  <p:embed/>
                </p:oleObj>
              </mc:Choice>
              <mc:Fallback>
                <p:oleObj name="think-cell Slide" r:id="rId11" imgW="270" imgH="270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C2E797EC-78C2-4CB0-8EBF-9B6930F958C7}"/>
              </a:ext>
            </a:extLst>
          </p:cNvPr>
          <p:cNvGrpSpPr/>
          <p:nvPr userDrawn="1"/>
        </p:nvGrpSpPr>
        <p:grpSpPr>
          <a:xfrm>
            <a:off x="1" y="6565612"/>
            <a:ext cx="12191999" cy="292388"/>
            <a:chOff x="1" y="3246406"/>
            <a:chExt cx="9143999" cy="436455"/>
          </a:xfrm>
        </p:grpSpPr>
        <p:sp>
          <p:nvSpPr>
            <p:cNvPr id="13" name="TitleTopPlaceholder">
              <a:extLst>
                <a:ext uri="{FF2B5EF4-FFF2-40B4-BE49-F238E27FC236}">
                  <a16:creationId xmlns:a16="http://schemas.microsoft.com/office/drawing/2014/main" id="{F0A848F1-DF84-42D1-8D59-2294D99D43D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125654" y="3246406"/>
              <a:ext cx="2125653" cy="436455"/>
            </a:xfrm>
            <a:prstGeom prst="rect">
              <a:avLst/>
            </a:prstGeom>
            <a:solidFill>
              <a:srgbClr val="5E8BFF">
                <a:alpha val="76863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3296" tIns="46648" rIns="93296" bIns="4664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" name="TitleTopPlaceholder">
              <a:extLst>
                <a:ext uri="{FF2B5EF4-FFF2-40B4-BE49-F238E27FC236}">
                  <a16:creationId xmlns:a16="http://schemas.microsoft.com/office/drawing/2014/main" id="{F110B6E9-4F9C-48BC-85E1-46543045340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1" y="3246406"/>
              <a:ext cx="2125653" cy="436455"/>
            </a:xfrm>
            <a:prstGeom prst="rect">
              <a:avLst/>
            </a:prstGeom>
            <a:solidFill>
              <a:srgbClr val="FFC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3296" tIns="46648" rIns="93296" bIns="4664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" name="TitleTopPlaceholder">
              <a:extLst>
                <a:ext uri="{FF2B5EF4-FFF2-40B4-BE49-F238E27FC236}">
                  <a16:creationId xmlns:a16="http://schemas.microsoft.com/office/drawing/2014/main" id="{6F721DB0-1D80-41F3-97D9-FCA44AA8F96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3886006" y="3246406"/>
              <a:ext cx="5257994" cy="436455"/>
            </a:xfrm>
            <a:prstGeom prst="rect">
              <a:avLst/>
            </a:prstGeom>
            <a:solidFill>
              <a:srgbClr val="009900">
                <a:alpha val="68627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3296" tIns="46648" rIns="93296" bIns="4664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7" name="Rectangle 6" hidden="1"/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1900" b="1" i="0" baseline="0"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1648" y="237744"/>
            <a:ext cx="11684000" cy="2923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914401"/>
            <a:ext cx="386900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Slide Number"/>
          <p:cNvSpPr txBox="1">
            <a:spLocks/>
          </p:cNvSpPr>
          <p:nvPr userDrawn="1"/>
        </p:nvSpPr>
        <p:spPr bwMode="auto">
          <a:xfrm>
            <a:off x="11842231" y="663486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z="1000" smtClean="0">
                <a:solidFill>
                  <a:schemeClr val="bg2"/>
                </a:solidFill>
                <a:latin typeface="Arial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>
              <a:solidFill>
                <a:schemeClr val="bg2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91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19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30188" indent="-230188" algn="l" defTabSz="914400" rtl="0" eaLnBrk="1" latinLnBrk="0" hangingPunct="1">
        <a:spcBef>
          <a:spcPts val="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63550" indent="-2286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85800" indent="-228600" algn="l" defTabSz="914400" rtl="0" eaLnBrk="1" latinLnBrk="0" hangingPunct="1">
        <a:spcBef>
          <a:spcPts val="0"/>
        </a:spcBef>
        <a:buSzPct val="125000"/>
        <a:buFont typeface="Arial" panose="020B0604020202020204" pitchFamily="34" charset="0"/>
        <a:buChar char="▫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15988" indent="-228600" algn="l" defTabSz="914400" rtl="0" eaLnBrk="1" latinLnBrk="0" hangingPunct="1">
        <a:spcBef>
          <a:spcPts val="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HS-DL-ITRequests@MassMail.State.MA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208E1A0E-58FC-4C3A-BE87-CD4FC383EE3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208E1A0E-58FC-4C3A-BE87-CD4FC383EE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DA8B720A-00B6-4D3C-8A4E-D6E4CDDB350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61597" y="2501443"/>
            <a:ext cx="7844340" cy="430887"/>
          </a:xfrm>
        </p:spPr>
        <p:txBody>
          <a:bodyPr vert="horz"/>
          <a:lstStyle/>
          <a:p>
            <a:r>
              <a:rPr lang="en-US" dirty="0"/>
              <a:t>Overview of MassHealth SSU Escalation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AD76C58-5038-4748-9A6F-5D6436AA1F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253707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1777694F-0FF1-D49E-DC30-5A63D58CDA31}"/>
              </a:ext>
            </a:extLst>
          </p:cNvPr>
          <p:cNvSpPr/>
          <p:nvPr/>
        </p:nvSpPr>
        <p:spPr>
          <a:xfrm>
            <a:off x="0" y="83890"/>
            <a:ext cx="12192000" cy="728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A209AB18-7A01-69A2-AD9D-236011D6E68D}"/>
              </a:ext>
            </a:extLst>
          </p:cNvPr>
          <p:cNvSpPr txBox="1"/>
          <p:nvPr/>
        </p:nvSpPr>
        <p:spPr>
          <a:xfrm>
            <a:off x="159390" y="217351"/>
            <a:ext cx="9797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Overview: MassHealth Escalation Service Solutions Unit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5A6063-F84B-CFD7-816D-B818DDE275B7}"/>
              </a:ext>
            </a:extLst>
          </p:cNvPr>
          <p:cNvSpPr txBox="1"/>
          <p:nvPr/>
        </p:nvSpPr>
        <p:spPr>
          <a:xfrm>
            <a:off x="364209" y="1128067"/>
            <a:ext cx="536282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MassHealth SSU?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2023, MassHealth piloted the Service Solutions Unit (SSU) to assist external partners with escalated cases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Cases can only be referred to the SSU if there is no resolution available through MassHealth Customer Service or MassHealth Enrollment Center</a:t>
            </a:r>
          </a:p>
          <a:p>
            <a:pPr>
              <a:spcAft>
                <a:spcPts val="1200"/>
              </a:spcAft>
            </a:pP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the SSU support escalations?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 unit is responsible for performing in-depth research on high priority cases by correcting and providing the root cause in a timely manner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SSU provides 1 to 2 business day turn around on all case inquiries from advocates &amp; partner agencies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5FC02655-14A5-9738-A5F6-5859DD53C4B4}"/>
              </a:ext>
            </a:extLst>
          </p:cNvPr>
          <p:cNvSpPr/>
          <p:nvPr/>
        </p:nvSpPr>
        <p:spPr>
          <a:xfrm>
            <a:off x="11705021" y="2740362"/>
            <a:ext cx="186939" cy="18984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8FCA20-D5C7-E8BF-0AB9-D9E8768456C9}"/>
              </a:ext>
            </a:extLst>
          </p:cNvPr>
          <p:cNvSpPr/>
          <p:nvPr/>
        </p:nvSpPr>
        <p:spPr>
          <a:xfrm>
            <a:off x="6464968" y="1142610"/>
            <a:ext cx="5362823" cy="55125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7F8AB3-CC7E-C253-C7B7-B4464AD5D622}"/>
              </a:ext>
            </a:extLst>
          </p:cNvPr>
          <p:cNvSpPr txBox="1"/>
          <p:nvPr/>
        </p:nvSpPr>
        <p:spPr>
          <a:xfrm>
            <a:off x="6654690" y="1252023"/>
            <a:ext cx="498337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cases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escalated to the SSU?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,Sans-Serif"/>
              <a:buChar char="•"/>
            </a:pPr>
            <a:r>
              <a:rPr lang="en-US" sz="1800" dirty="0">
                <a:latin typeface="Arial"/>
                <a:cs typeface="Arial"/>
              </a:rPr>
              <a:t>Cases that were unable to be resolved after contacting the MassHealth Enrollment Center or Customer Service</a:t>
            </a:r>
            <a:endParaRPr lang="en-US" sz="1800" dirty="0">
              <a:solidFill>
                <a:srgbClr val="80808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,Sans-Serif"/>
              <a:buChar char="•"/>
            </a:pPr>
            <a:r>
              <a:rPr lang="en-US" sz="1800" dirty="0">
                <a:latin typeface="Arial"/>
                <a:cs typeface="Arial"/>
              </a:rPr>
              <a:t>Urgent or emergency cases that need immediate assistance</a:t>
            </a:r>
            <a:endParaRPr lang="en-US" sz="1800" dirty="0">
              <a:solidFill>
                <a:srgbClr val="80808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,Sans-Serif"/>
              <a:buChar char="•"/>
            </a:pPr>
            <a:r>
              <a:rPr lang="en-US" sz="1800" dirty="0">
                <a:latin typeface="Arial"/>
                <a:cs typeface="Arial"/>
              </a:rPr>
              <a:t>Cases to review/correct eligibility determinations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cases </a:t>
            </a:r>
            <a:r>
              <a:rPr lang="en-US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NOT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escalated to the SSU?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,Sans-Serif"/>
              <a:buChar char="•"/>
            </a:pPr>
            <a:r>
              <a:rPr lang="en-US" sz="1800" dirty="0">
                <a:latin typeface="Arial"/>
                <a:cs typeface="Arial"/>
              </a:rPr>
              <a:t>Request to verify eligibility</a:t>
            </a: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,Sans-Serif"/>
              <a:buChar char="•"/>
            </a:pPr>
            <a:r>
              <a:rPr lang="en-US" sz="1800" dirty="0">
                <a:latin typeface="Arial"/>
                <a:cs typeface="Arial"/>
              </a:rPr>
              <a:t>Request to receive a MassHealth card</a:t>
            </a:r>
            <a:endParaRPr lang="en-US" sz="1800" dirty="0">
              <a:solidFill>
                <a:srgbClr val="808080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,Sans-Serif"/>
              <a:buChar char="•"/>
            </a:pPr>
            <a:r>
              <a:rPr lang="en-US" sz="1800" dirty="0">
                <a:latin typeface="Arial"/>
                <a:cs typeface="Arial"/>
              </a:rPr>
              <a:t>General eligibility inquiries or questions that can be addressed by MassHealth Customer Service or MassHealth Enrollment Center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6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A075B2-C3B1-E69E-48E4-C4D71E7F69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06E6B79-F29B-3BDF-A742-5178705A4E9E}"/>
              </a:ext>
            </a:extLst>
          </p:cNvPr>
          <p:cNvSpPr/>
          <p:nvPr/>
        </p:nvSpPr>
        <p:spPr>
          <a:xfrm>
            <a:off x="7619999" y="5374104"/>
            <a:ext cx="4320086" cy="12810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2A69D499-5361-CCF1-75B3-F3C65B19047B}"/>
              </a:ext>
            </a:extLst>
          </p:cNvPr>
          <p:cNvSpPr/>
          <p:nvPr/>
        </p:nvSpPr>
        <p:spPr>
          <a:xfrm>
            <a:off x="0" y="83890"/>
            <a:ext cx="12192000" cy="728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506CC7A8-40A1-8176-BD27-084055BC7413}"/>
              </a:ext>
            </a:extLst>
          </p:cNvPr>
          <p:cNvSpPr txBox="1"/>
          <p:nvPr/>
        </p:nvSpPr>
        <p:spPr>
          <a:xfrm>
            <a:off x="159390" y="217351"/>
            <a:ext cx="9797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you access the SSU for escalated cases?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618BC0-93D8-9AC5-BBD9-4A01957BC51E}"/>
              </a:ext>
            </a:extLst>
          </p:cNvPr>
          <p:cNvSpPr txBox="1"/>
          <p:nvPr/>
        </p:nvSpPr>
        <p:spPr>
          <a:xfrm>
            <a:off x="444419" y="1128067"/>
            <a:ext cx="11591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b="1" dirty="0">
                <a:latin typeface="Arial"/>
                <a:cs typeface="Arial"/>
              </a:rPr>
              <a:t>Fill out the SSU escalated request template (see following slide) and paste it into the body of an email</a:t>
            </a:r>
            <a:endParaRPr lang="en-US" b="1" dirty="0">
              <a:solidFill>
                <a:srgbClr val="80808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en-US" dirty="0">
              <a:solidFill>
                <a:srgbClr val="80808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b="1" dirty="0">
                <a:latin typeface="Arial"/>
                <a:cs typeface="Arial"/>
              </a:rPr>
              <a:t>Email subject line and group should be: SSU – Eligibility </a:t>
            </a:r>
            <a:endParaRPr lang="en-US" b="1" dirty="0">
              <a:solidFill>
                <a:srgbClr val="80808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en-US" u="sng" dirty="0">
              <a:solidFill>
                <a:srgbClr val="000000"/>
              </a:solidFill>
              <a:highlight>
                <a:srgbClr val="FFFF00"/>
              </a:highlight>
              <a:latin typeface="Arial"/>
              <a:cs typeface="Arial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b="1" dirty="0">
                <a:latin typeface="Arial"/>
                <a:cs typeface="Arial"/>
              </a:rPr>
              <a:t>Select a Priority Level: </a:t>
            </a:r>
          </a:p>
          <a:p>
            <a:pPr marL="5715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Arial"/>
                <a:cs typeface="Arial"/>
              </a:rPr>
              <a:t>Level 1: Urgent medical appointment,</a:t>
            </a:r>
            <a:endParaRPr lang="en-US" dirty="0">
              <a:highlight>
                <a:srgbClr val="FFFF00"/>
              </a:highlight>
              <a:latin typeface="Arial"/>
              <a:cs typeface="Arial"/>
            </a:endParaRPr>
          </a:p>
          <a:p>
            <a:pPr marL="5715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Arial"/>
                <a:cs typeface="Arial"/>
              </a:rPr>
              <a:t>Level 2: Risk of coverage loss </a:t>
            </a:r>
            <a:endParaRPr lang="en-US" dirty="0">
              <a:highlight>
                <a:srgbClr val="FFFF00"/>
              </a:highlight>
              <a:latin typeface="Arial"/>
              <a:cs typeface="Arial"/>
            </a:endParaRPr>
          </a:p>
          <a:p>
            <a:pPr marL="5715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Arial"/>
                <a:cs typeface="Arial"/>
              </a:rPr>
              <a:t>Level 3: Escalated eligibility case for review</a:t>
            </a:r>
            <a:endParaRPr lang="en-US" dirty="0">
              <a:highlight>
                <a:srgbClr val="FFFF00"/>
              </a:highlight>
              <a:latin typeface="Arial"/>
              <a:cs typeface="Arial"/>
            </a:endParaRPr>
          </a:p>
          <a:p>
            <a:pPr marL="5715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Arial"/>
              <a:cs typeface="Arial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en-US" b="1" dirty="0">
                <a:latin typeface="Arial"/>
                <a:cs typeface="Arial"/>
              </a:rPr>
              <a:t>Send the email to </a:t>
            </a:r>
            <a:r>
              <a:rPr lang="en-US" b="1" dirty="0">
                <a:latin typeface="Arial"/>
                <a:cs typeface="Arial"/>
                <a:hlinkClick r:id="rId3"/>
              </a:rPr>
              <a:t>EHS-DL-ITRequests@MassMail.State.MA.US</a:t>
            </a:r>
            <a:endParaRPr lang="en-US" b="1" dirty="0">
              <a:solidFill>
                <a:srgbClr val="808080"/>
              </a:solidFill>
              <a:latin typeface="Arial"/>
              <a:cs typeface="Arial"/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en-US" dirty="0">
              <a:solidFill>
                <a:srgbClr val="80808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latin typeface="Arial"/>
                <a:cs typeface="Arial"/>
              </a:rPr>
              <a:t>Note</a:t>
            </a:r>
            <a:r>
              <a:rPr lang="en-US" dirty="0">
                <a:latin typeface="Arial"/>
                <a:cs typeface="Arial"/>
              </a:rPr>
              <a:t>: No additional action is required after sending an email to SSU</a:t>
            </a:r>
            <a:r>
              <a:rPr lang="en-US" dirty="0">
                <a:cs typeface="Calibri" panose="020F0502020204030204"/>
              </a:rPr>
              <a:t>.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SSU staff will research the case and respond to your email within 1 to 2 days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425400EA-0EFC-BAB9-9C6E-BBBFD9840F8B}"/>
              </a:ext>
            </a:extLst>
          </p:cNvPr>
          <p:cNvSpPr/>
          <p:nvPr/>
        </p:nvSpPr>
        <p:spPr>
          <a:xfrm>
            <a:off x="11705021" y="2740362"/>
            <a:ext cx="186939" cy="18984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497025-6430-BFB8-D11F-EFACCABA5FAF}"/>
              </a:ext>
            </a:extLst>
          </p:cNvPr>
          <p:cNvGrpSpPr/>
          <p:nvPr/>
        </p:nvGrpSpPr>
        <p:grpSpPr>
          <a:xfrm>
            <a:off x="7818440" y="5567407"/>
            <a:ext cx="3923793" cy="914400"/>
            <a:chOff x="300040" y="5272733"/>
            <a:chExt cx="3923793" cy="91440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1A49A35-B3A3-2380-D7F6-35F8009E1875}"/>
                </a:ext>
              </a:extLst>
            </p:cNvPr>
            <p:cNvSpPr txBox="1"/>
            <p:nvPr/>
          </p:nvSpPr>
          <p:spPr>
            <a:xfrm>
              <a:off x="1379620" y="5406768"/>
              <a:ext cx="28442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b="1" dirty="0">
                  <a:latin typeface="Arial"/>
                  <a:cs typeface="Arial"/>
                </a:rPr>
                <a:t>Sample e-mail template available on next page</a:t>
              </a:r>
              <a:endParaRPr lang="en-US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pic>
          <p:nvPicPr>
            <p:cNvPr id="6" name="Graphic 5" descr="Email with solid fill">
              <a:extLst>
                <a:ext uri="{FF2B5EF4-FFF2-40B4-BE49-F238E27FC236}">
                  <a16:creationId xmlns:a16="http://schemas.microsoft.com/office/drawing/2014/main" id="{C5C1BF72-E017-F0E8-F34C-6EEAF13D54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300040" y="5272733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028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5685B-5504-BF79-2514-1D9C9C3CA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88C0EE1F-86E7-5557-3090-80DDBBC708C5}"/>
              </a:ext>
            </a:extLst>
          </p:cNvPr>
          <p:cNvSpPr/>
          <p:nvPr/>
        </p:nvSpPr>
        <p:spPr>
          <a:xfrm>
            <a:off x="0" y="83890"/>
            <a:ext cx="12192000" cy="728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588BD54A-994D-5527-DB07-EBA70C007E1C}"/>
              </a:ext>
            </a:extLst>
          </p:cNvPr>
          <p:cNvSpPr txBox="1"/>
          <p:nvPr/>
        </p:nvSpPr>
        <p:spPr>
          <a:xfrm>
            <a:off x="159390" y="217351"/>
            <a:ext cx="9797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SSU E-mail Template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0B63793F-EB58-A69F-B201-75C1E19D2310}"/>
              </a:ext>
            </a:extLst>
          </p:cNvPr>
          <p:cNvSpPr/>
          <p:nvPr/>
        </p:nvSpPr>
        <p:spPr>
          <a:xfrm>
            <a:off x="11705021" y="2740362"/>
            <a:ext cx="186939" cy="18984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C978C92F-BB5F-5208-6390-A8FD18141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372688"/>
              </p:ext>
            </p:extLst>
          </p:nvPr>
        </p:nvGraphicFramePr>
        <p:xfrm>
          <a:off x="520853" y="1187505"/>
          <a:ext cx="11150294" cy="522228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31753">
                  <a:extLst>
                    <a:ext uri="{9D8B030D-6E8A-4147-A177-3AD203B41FA5}">
                      <a16:colId xmlns:a16="http://schemas.microsoft.com/office/drawing/2014/main" val="907158290"/>
                    </a:ext>
                  </a:extLst>
                </a:gridCol>
                <a:gridCol w="7918541">
                  <a:extLst>
                    <a:ext uri="{9D8B030D-6E8A-4147-A177-3AD203B41FA5}">
                      <a16:colId xmlns:a16="http://schemas.microsoft.com/office/drawing/2014/main" val="947239941"/>
                    </a:ext>
                  </a:extLst>
                </a:gridCol>
              </a:tblGrid>
              <a:tr h="359742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i="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Email Subject Line</a:t>
                      </a:r>
                    </a:p>
                  </a:txBody>
                  <a:tcPr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SSU - Eligibility</a:t>
                      </a:r>
                      <a:endParaRPr lang="en-US" sz="1800" b="1" i="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663733"/>
                  </a:ext>
                </a:extLst>
              </a:tr>
              <a:tr h="430127">
                <a:tc>
                  <a:txBody>
                    <a:bodyPr/>
                    <a:lstStyle/>
                    <a:p>
                      <a:pPr algn="l" fontAlgn="auto"/>
                      <a:endParaRPr lang="en-US" sz="1800" b="1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437" marR="142437" marT="71218" marB="71218" anchor="ctr">
                    <a:lnL>
                      <a:noFill/>
                    </a:lnL>
                    <a:lnR w="9525" cap="flat" cmpd="sng" algn="ctr">
                      <a:solidFill>
                        <a:srgbClr val="F4F7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1800" b="1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437" marR="142437" marT="71218" marB="71218" anchor="ctr">
                    <a:lnL w="9525" cap="flat" cmpd="sng" algn="ctr">
                      <a:solidFill>
                        <a:srgbClr val="F4F7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416208"/>
                  </a:ext>
                </a:extLst>
              </a:tr>
              <a:tr h="43012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i="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Field</a:t>
                      </a:r>
                      <a:endParaRPr lang="en-US" sz="18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9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i="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Description</a:t>
                      </a:r>
                      <a:endParaRPr lang="en-US" sz="18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9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908530"/>
                  </a:ext>
                </a:extLst>
              </a:tr>
              <a:tr h="43012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Sender Name:</a:t>
                      </a:r>
                      <a:endParaRPr lang="en-US" sz="18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1800" b="0" i="0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4113820"/>
                  </a:ext>
                </a:extLst>
              </a:tr>
              <a:tr h="43012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Sender Office:</a:t>
                      </a:r>
                      <a:endParaRPr lang="en-US" sz="18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1800" b="0" i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5801686"/>
                  </a:ext>
                </a:extLst>
              </a:tr>
              <a:tr h="43012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Priority Level:</a:t>
                      </a:r>
                      <a:endParaRPr lang="en-US" sz="18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0" lvl="1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endParaRPr lang="en-US" dirty="0">
                        <a:highlight>
                          <a:srgbClr val="FFFF00"/>
                        </a:highlight>
                        <a:latin typeface="Arial"/>
                        <a:cs typeface="Arial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535253"/>
                  </a:ext>
                </a:extLst>
              </a:tr>
              <a:tr h="43012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Group:</a:t>
                      </a:r>
                      <a:endParaRPr lang="en-US" sz="18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SSU - Eligibility</a:t>
                      </a:r>
                      <a:endParaRPr lang="en-US" sz="18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45316"/>
                  </a:ext>
                </a:extLst>
              </a:tr>
              <a:tr h="430127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Member Medicaid ID# </a:t>
                      </a:r>
                      <a:endParaRPr lang="en-US" sz="18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1800" b="1" i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7565179"/>
                  </a:ext>
                </a:extLst>
              </a:tr>
              <a:tr h="1845640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Request Content:</a:t>
                      </a:r>
                      <a:endParaRPr lang="en-US" sz="1800" b="0" i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auto"/>
                      <a:endParaRPr lang="en-US" sz="1800" b="1" i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2437" marR="142437" marT="71218" marB="71218" anchor="ctr">
                    <a:lnL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383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2010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606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8D853-C88B-85BC-16EE-AAC450646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690BFDB8-5C62-E363-F73E-FE6E22F91BF7}"/>
              </a:ext>
            </a:extLst>
          </p:cNvPr>
          <p:cNvSpPr/>
          <p:nvPr/>
        </p:nvSpPr>
        <p:spPr>
          <a:xfrm>
            <a:off x="0" y="83890"/>
            <a:ext cx="12192000" cy="728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0D640C76-7824-0B0C-0A44-FEA989E16C2C}"/>
              </a:ext>
            </a:extLst>
          </p:cNvPr>
          <p:cNvSpPr txBox="1"/>
          <p:nvPr/>
        </p:nvSpPr>
        <p:spPr>
          <a:xfrm>
            <a:off x="159390" y="217351"/>
            <a:ext cx="9797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2F55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Issues to Escalate for SSU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DD6B3167-53C0-BD4B-08D9-0993A81E94B9}"/>
              </a:ext>
            </a:extLst>
          </p:cNvPr>
          <p:cNvSpPr/>
          <p:nvPr/>
        </p:nvSpPr>
        <p:spPr>
          <a:xfrm>
            <a:off x="11705021" y="2740362"/>
            <a:ext cx="186939" cy="189841"/>
          </a:xfrm>
          <a:prstGeom prst="star5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FB1E93A-ECE0-99AB-4E22-DAA039F3E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431496"/>
              </p:ext>
            </p:extLst>
          </p:nvPr>
        </p:nvGraphicFramePr>
        <p:xfrm>
          <a:off x="612915" y="1057553"/>
          <a:ext cx="10759380" cy="538763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689845">
                  <a:extLst>
                    <a:ext uri="{9D8B030D-6E8A-4147-A177-3AD203B41FA5}">
                      <a16:colId xmlns:a16="http://schemas.microsoft.com/office/drawing/2014/main" val="1261565003"/>
                    </a:ext>
                  </a:extLst>
                </a:gridCol>
                <a:gridCol w="2689845">
                  <a:extLst>
                    <a:ext uri="{9D8B030D-6E8A-4147-A177-3AD203B41FA5}">
                      <a16:colId xmlns:a16="http://schemas.microsoft.com/office/drawing/2014/main" val="2134688085"/>
                    </a:ext>
                  </a:extLst>
                </a:gridCol>
                <a:gridCol w="2689845">
                  <a:extLst>
                    <a:ext uri="{9D8B030D-6E8A-4147-A177-3AD203B41FA5}">
                      <a16:colId xmlns:a16="http://schemas.microsoft.com/office/drawing/2014/main" val="142558153"/>
                    </a:ext>
                  </a:extLst>
                </a:gridCol>
                <a:gridCol w="2689845">
                  <a:extLst>
                    <a:ext uri="{9D8B030D-6E8A-4147-A177-3AD203B41FA5}">
                      <a16:colId xmlns:a16="http://schemas.microsoft.com/office/drawing/2014/main" val="1324770062"/>
                    </a:ext>
                  </a:extLst>
                </a:gridCol>
              </a:tblGrid>
              <a:tr h="36909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Eligibility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 Term Cases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Escalations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51832"/>
                  </a:ext>
                </a:extLst>
              </a:tr>
              <a:tr h="4649442">
                <a:tc>
                  <a:txBody>
                    <a:bodyPr/>
                    <a:lstStyle/>
                    <a:p>
                      <a:pPr marL="173736" marR="0" lvl="0" indent="-173736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SSA inquiry</a:t>
                      </a:r>
                      <a:endParaRPr 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3736" indent="-173736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Immigration </a:t>
                      </a:r>
                    </a:p>
                    <a:p>
                      <a:pPr marL="173736" marR="0" lvl="0" indent="-173736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Urgent medical need</a:t>
                      </a:r>
                    </a:p>
                    <a:p>
                      <a:pPr marL="173736" indent="-173736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Premium</a:t>
                      </a:r>
                    </a:p>
                    <a:p>
                      <a:pPr marL="173736" indent="-173736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Verification</a:t>
                      </a:r>
                    </a:p>
                    <a:p>
                      <a:pPr marL="173736" indent="-173736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Letters</a:t>
                      </a:r>
                    </a:p>
                    <a:p>
                      <a:pPr marL="173736" indent="-173736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Disability</a:t>
                      </a:r>
                    </a:p>
                    <a:p>
                      <a:pPr marL="173736" indent="-173736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Premium</a:t>
                      </a:r>
                    </a:p>
                    <a:p>
                      <a:pPr marL="173736" indent="-173736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Medicare buy-in </a:t>
                      </a:r>
                    </a:p>
                    <a:p>
                      <a:pPr marL="173736" indent="-173736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Starting coverage </a:t>
                      </a:r>
                    </a:p>
                    <a:p>
                      <a:pPr marL="173736" indent="-173736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 coverage</a:t>
                      </a:r>
                    </a:p>
                    <a:p>
                      <a:pPr marL="173736" marR="0" lvl="0" indent="-173736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PARIS match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3736" indent="-173736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Notice of birth</a:t>
                      </a:r>
                    </a:p>
                    <a:p>
                      <a:pPr marL="173736" indent="-173736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support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Eligibility Policy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Plan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HIX or MA21 Issues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MMIS Issues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LTSS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Behavioral Health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Pharmacy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Dental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Member Engagement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BOH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Verification</a:t>
                      </a:r>
                    </a:p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Indexing error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300"/>
                        </a:spcBef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516839"/>
                  </a:ext>
                </a:extLst>
              </a:tr>
              <a:tr h="36909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  <a:latin typeface="+mj-lt"/>
                        </a:rPr>
                        <a:t>Only if existing contact does not provide an answer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if existing contact does not provide an answer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18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23922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aqM3SISEIKLw7bvuLj2d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cblEEfJJRA3Z_qO1pXby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pLtj0HGAYi3pzGzFC9CP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.TcTX_dx.tdoQ_GivVBi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rm8S55baQtz7LEf4MoC1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F_gv.pZbm2Rgq6p__oA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MZchispB7Fwns2QhDaM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Strategy Team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1"/>
        </a:solidFill>
        <a:ln w="9525">
          <a:noFill/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76200" tIns="76200" rIns="76200" bIns="76200" numCol="1" anchor="ctr" anchorCtr="0" compatLnSpc="1">
        <a:prstTxWarp prst="textNoShape">
          <a:avLst/>
        </a:prstTxWarp>
        <a:noAutofit/>
      </a:bodyPr>
      <a:lstStyle>
        <a:defPPr algn="l">
          <a:defRPr sz="1400" b="1" kern="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" id="{77B4EB40-FD74-49B2-B1AF-FCF58089CFC1}" vid="{F3B15EA4-F373-45A9-9C4E-B18186F699C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407</Words>
  <Application>Microsoft Office PowerPoint</Application>
  <PresentationFormat>Widescreen</PresentationFormat>
  <Paragraphs>83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Arial,Sans-Serif</vt:lpstr>
      <vt:lpstr>Calibri</vt:lpstr>
      <vt:lpstr>Calibri Light</vt:lpstr>
      <vt:lpstr>Wingdings</vt:lpstr>
      <vt:lpstr>Office Theme</vt:lpstr>
      <vt:lpstr>1_Office Theme</vt:lpstr>
      <vt:lpstr>think-cell Slide</vt:lpstr>
      <vt:lpstr>Overview of MassHealth SSU Escalation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LaMontagne, Elizabeth M. (EHS)</dc:creator>
  <cp:lastModifiedBy>Vicky Pulos</cp:lastModifiedBy>
  <cp:revision>12</cp:revision>
  <dcterms:created xsi:type="dcterms:W3CDTF">2023-05-05T15:07:12Z</dcterms:created>
  <dcterms:modified xsi:type="dcterms:W3CDTF">2024-02-29T21:17:35Z</dcterms:modified>
</cp:coreProperties>
</file>