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9" r:id="rId1"/>
  </p:sldMasterIdLst>
  <p:notesMasterIdLst>
    <p:notesMasterId r:id="rId15"/>
  </p:notesMasterIdLst>
  <p:handoutMasterIdLst>
    <p:handoutMasterId r:id="rId16"/>
  </p:handoutMasterIdLst>
  <p:sldIdLst>
    <p:sldId id="256" r:id="rId2"/>
    <p:sldId id="452" r:id="rId3"/>
    <p:sldId id="453" r:id="rId4"/>
    <p:sldId id="447" r:id="rId5"/>
    <p:sldId id="448" r:id="rId6"/>
    <p:sldId id="450" r:id="rId7"/>
    <p:sldId id="451" r:id="rId8"/>
    <p:sldId id="456" r:id="rId9"/>
    <p:sldId id="457" r:id="rId10"/>
    <p:sldId id="458" r:id="rId11"/>
    <p:sldId id="460" r:id="rId12"/>
    <p:sldId id="412" r:id="rId13"/>
    <p:sldId id="455" r:id="rId14"/>
  </p:sldIdLst>
  <p:sldSz cx="9144000" cy="6858000" type="screen4x3"/>
  <p:notesSz cx="6858000" cy="9296400"/>
  <p:defaultTextStyle>
    <a:defPPr>
      <a:defRPr lang="en-US"/>
    </a:defPPr>
    <a:lvl1pPr algn="ctr" rtl="0" eaLnBrk="0" fontAlgn="base" hangingPunct="0">
      <a:spcBef>
        <a:spcPct val="0"/>
      </a:spcBef>
      <a:spcAft>
        <a:spcPct val="0"/>
      </a:spcAft>
      <a:defRPr sz="2400" kern="1200">
        <a:solidFill>
          <a:schemeClr val="tx1"/>
        </a:solidFill>
        <a:latin typeface="Times" charset="0"/>
        <a:ea typeface="+mn-ea"/>
        <a:cs typeface="+mn-cs"/>
      </a:defRPr>
    </a:lvl1pPr>
    <a:lvl2pPr marL="457200" algn="ctr" rtl="0" eaLnBrk="0" fontAlgn="base" hangingPunct="0">
      <a:spcBef>
        <a:spcPct val="0"/>
      </a:spcBef>
      <a:spcAft>
        <a:spcPct val="0"/>
      </a:spcAft>
      <a:defRPr sz="2400" kern="1200">
        <a:solidFill>
          <a:schemeClr val="tx1"/>
        </a:solidFill>
        <a:latin typeface="Times" charset="0"/>
        <a:ea typeface="+mn-ea"/>
        <a:cs typeface="+mn-cs"/>
      </a:defRPr>
    </a:lvl2pPr>
    <a:lvl3pPr marL="914400" algn="ctr" rtl="0" eaLnBrk="0" fontAlgn="base" hangingPunct="0">
      <a:spcBef>
        <a:spcPct val="0"/>
      </a:spcBef>
      <a:spcAft>
        <a:spcPct val="0"/>
      </a:spcAft>
      <a:defRPr sz="2400" kern="1200">
        <a:solidFill>
          <a:schemeClr val="tx1"/>
        </a:solidFill>
        <a:latin typeface="Times" charset="0"/>
        <a:ea typeface="+mn-ea"/>
        <a:cs typeface="+mn-cs"/>
      </a:defRPr>
    </a:lvl3pPr>
    <a:lvl4pPr marL="1371600" algn="ctr" rtl="0" eaLnBrk="0" fontAlgn="base" hangingPunct="0">
      <a:spcBef>
        <a:spcPct val="0"/>
      </a:spcBef>
      <a:spcAft>
        <a:spcPct val="0"/>
      </a:spcAft>
      <a:defRPr sz="2400" kern="1200">
        <a:solidFill>
          <a:schemeClr val="tx1"/>
        </a:solidFill>
        <a:latin typeface="Times" charset="0"/>
        <a:ea typeface="+mn-ea"/>
        <a:cs typeface="+mn-cs"/>
      </a:defRPr>
    </a:lvl4pPr>
    <a:lvl5pPr marL="1828800" algn="ctr"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9" autoAdjust="0"/>
    <p:restoredTop sz="94660"/>
  </p:normalViewPr>
  <p:slideViewPr>
    <p:cSldViewPr>
      <p:cViewPr>
        <p:scale>
          <a:sx n="64" d="100"/>
          <a:sy n="64" d="100"/>
        </p:scale>
        <p:origin x="-942" y="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106" y="-84"/>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7180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defRPr>
            </a:lvl1pPr>
          </a:lstStyle>
          <a:p>
            <a:pPr>
              <a:defRPr/>
            </a:pPr>
            <a:endParaRPr lang="en-US"/>
          </a:p>
        </p:txBody>
      </p:sp>
      <p:sp>
        <p:nvSpPr>
          <p:cNvPr id="58372" name="Rectangle 4"/>
          <p:cNvSpPr>
            <a:spLocks noGrp="1" noChangeArrowheads="1"/>
          </p:cNvSpPr>
          <p:nvPr>
            <p:ph type="ftr" sz="quarter" idx="2"/>
          </p:nvPr>
        </p:nvSpPr>
        <p:spPr bwMode="auto">
          <a:xfrm>
            <a:off x="0" y="8829967"/>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defRPr>
            </a:lvl1pPr>
          </a:lstStyle>
          <a:p>
            <a:pPr>
              <a:defRPr/>
            </a:pPr>
            <a:endParaRPr lang="en-US"/>
          </a:p>
        </p:txBody>
      </p:sp>
    </p:spTree>
    <p:extLst>
      <p:ext uri="{BB962C8B-B14F-4D97-AF65-F5344CB8AC3E}">
        <p14:creationId xmlns:p14="http://schemas.microsoft.com/office/powerpoint/2010/main" val="17615324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defRPr>
            </a:lvl1pPr>
          </a:lstStyle>
          <a:p>
            <a:pPr>
              <a:defRPr/>
            </a:pPr>
            <a:endParaRPr lang="en-US"/>
          </a:p>
        </p:txBody>
      </p:sp>
      <p:sp>
        <p:nvSpPr>
          <p:cNvPr id="11267" name="Rectangle 3"/>
          <p:cNvSpPr>
            <a:spLocks noGrp="1" noChangeArrowheads="1"/>
          </p:cNvSpPr>
          <p:nvPr>
            <p:ph type="dt" idx="1"/>
          </p:nvPr>
        </p:nvSpPr>
        <p:spPr bwMode="auto">
          <a:xfrm>
            <a:off x="3884613" y="0"/>
            <a:ext cx="297180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68612"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685800" y="4415790"/>
            <a:ext cx="548640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829967"/>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defRPr>
            </a:lvl1pPr>
          </a:lstStyle>
          <a:p>
            <a:pPr>
              <a:defRPr/>
            </a:pPr>
            <a:endParaRPr lang="en-US"/>
          </a:p>
        </p:txBody>
      </p:sp>
      <p:sp>
        <p:nvSpPr>
          <p:cNvPr id="11271" name="Rectangle 7"/>
          <p:cNvSpPr>
            <a:spLocks noGrp="1" noChangeArrowheads="1"/>
          </p:cNvSpPr>
          <p:nvPr>
            <p:ph type="sldNum" sz="quarter" idx="5"/>
          </p:nvPr>
        </p:nvSpPr>
        <p:spPr bwMode="auto">
          <a:xfrm>
            <a:off x="3884613" y="8829967"/>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ED0D23E0-7FE4-4660-B0E5-BA6F30A0739C}" type="slidenum">
              <a:rPr lang="en-US"/>
              <a:pPr>
                <a:defRPr/>
              </a:pPr>
              <a:t>‹#›</a:t>
            </a:fld>
            <a:endParaRPr lang="en-US"/>
          </a:p>
        </p:txBody>
      </p:sp>
    </p:spTree>
    <p:extLst>
      <p:ext uri="{BB962C8B-B14F-4D97-AF65-F5344CB8AC3E}">
        <p14:creationId xmlns:p14="http://schemas.microsoft.com/office/powerpoint/2010/main" val="17682300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AE9EDA8C-7665-4A7D-802B-03A795FB77BC}" type="slidenum">
              <a:rPr lang="en-US" smtClean="0"/>
              <a:pPr/>
              <a:t>1</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3"/>
          <p:cNvSpPr>
            <a:spLocks noGrp="1" noChangeArrowheads="1"/>
          </p:cNvSpPr>
          <p:nvPr>
            <p:ph type="sldNum"/>
          </p:nvPr>
        </p:nvSpPr>
        <p:spPr>
          <a:ln/>
        </p:spPr>
        <p:txBody>
          <a:bodyPr/>
          <a:lstStyle/>
          <a:p>
            <a:fld id="{3E2FB3C9-F504-4A9E-8E7A-8200B4C0F233}" type="slidenum">
              <a:rPr lang="en-US" altLang="en-US"/>
              <a:pPr/>
              <a:t>6</a:t>
            </a:fld>
            <a:endParaRPr lang="en-US" altLang="en-US"/>
          </a:p>
        </p:txBody>
      </p:sp>
      <p:sp>
        <p:nvSpPr>
          <p:cNvPr id="58369" name="Rectangle 1"/>
          <p:cNvSpPr txBox="1">
            <a:spLocks noGrp="1" noRot="1" noChangeAspect="1" noChangeArrowheads="1"/>
          </p:cNvSpPr>
          <p:nvPr>
            <p:ph type="sldImg"/>
          </p:nvPr>
        </p:nvSpPr>
        <p:spPr bwMode="auto">
          <a:xfrm>
            <a:off x="1104900" y="696913"/>
            <a:ext cx="4648200" cy="34861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0" name="Rectangle 2"/>
          <p:cNvSpPr txBox="1">
            <a:spLocks noGrp="1" noChangeArrowheads="1"/>
          </p:cNvSpPr>
          <p:nvPr>
            <p:ph type="body" idx="1"/>
          </p:nvPr>
        </p:nvSpPr>
        <p:spPr bwMode="auto">
          <a:xfrm>
            <a:off x="686433" y="4417179"/>
            <a:ext cx="5480390" cy="418060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D0D23E0-7FE4-4660-B0E5-BA6F30A0739C}" type="slidenum">
              <a:rPr lang="en-US" smtClean="0"/>
              <a:pPr>
                <a:defRPr/>
              </a:pPr>
              <a:t>7</a:t>
            </a:fld>
            <a:endParaRPr lang="en-US"/>
          </a:p>
        </p:txBody>
      </p:sp>
    </p:spTree>
    <p:extLst>
      <p:ext uri="{BB962C8B-B14F-4D97-AF65-F5344CB8AC3E}">
        <p14:creationId xmlns:p14="http://schemas.microsoft.com/office/powerpoint/2010/main" val="81300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mtClean="0"/>
              <a:t>Office of Community Programs, UMASS Medical School &amp; Central Massachusetts Area Health Education Center</a:t>
            </a:r>
          </a:p>
        </p:txBody>
      </p:sp>
      <p:sp>
        <p:nvSpPr>
          <p:cNvPr id="2150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C527F43-29DD-48AA-88A3-D91BDC194CA9}" type="slidenum">
              <a:rPr lang="en-US" altLang="en-US" smtClean="0"/>
              <a:pPr eaLnBrk="1" hangingPunct="1"/>
              <a:t>8</a:t>
            </a:fld>
            <a:endParaRPr lang="en-US" altLang="en-US" smtClean="0"/>
          </a:p>
        </p:txBody>
      </p:sp>
      <p:sp>
        <p:nvSpPr>
          <p:cNvPr id="215044" name="Rectangle 2"/>
          <p:cNvSpPr>
            <a:spLocks noGrp="1" noRot="1" noChangeAspect="1" noChangeArrowheads="1" noTextEdit="1"/>
          </p:cNvSpPr>
          <p:nvPr>
            <p:ph type="sldImg"/>
          </p:nvPr>
        </p:nvSpPr>
        <p:spPr>
          <a:ln/>
        </p:spPr>
      </p:sp>
      <p:sp>
        <p:nvSpPr>
          <p:cNvPr id="2150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mtClean="0"/>
              <a:t>Office of Community Programs, UMASS Medical School &amp; Central Massachusetts Area Health Education Center</a:t>
            </a:r>
          </a:p>
        </p:txBody>
      </p:sp>
      <p:sp>
        <p:nvSpPr>
          <p:cNvPr id="22016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CCB3DB8-4E31-4608-9EA7-3E78CFE0080D}" type="slidenum">
              <a:rPr lang="en-US" altLang="en-US" smtClean="0"/>
              <a:pPr eaLnBrk="1" hangingPunct="1"/>
              <a:t>9</a:t>
            </a:fld>
            <a:endParaRPr lang="en-US" altLang="en-US" smtClean="0"/>
          </a:p>
        </p:txBody>
      </p:sp>
      <p:sp>
        <p:nvSpPr>
          <p:cNvPr id="220164" name="Rectangle 2"/>
          <p:cNvSpPr>
            <a:spLocks noGrp="1" noRot="1" noChangeAspect="1" noChangeArrowheads="1" noTextEdit="1"/>
          </p:cNvSpPr>
          <p:nvPr>
            <p:ph type="sldImg"/>
          </p:nvPr>
        </p:nvSpPr>
        <p:spPr>
          <a:ln/>
        </p:spPr>
      </p:sp>
      <p:sp>
        <p:nvSpPr>
          <p:cNvPr id="22016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mtClean="0"/>
              <a:t>Office of Community Programs, UMASS Medical School &amp; Central Massachusetts Area Health Education Center</a:t>
            </a:r>
          </a:p>
        </p:txBody>
      </p:sp>
      <p:sp>
        <p:nvSpPr>
          <p:cNvPr id="2211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9D27739-3C7C-4B3E-87CE-1890B0285C99}" type="slidenum">
              <a:rPr lang="en-US" altLang="en-US" smtClean="0"/>
              <a:pPr eaLnBrk="1" hangingPunct="1"/>
              <a:t>10</a:t>
            </a:fld>
            <a:endParaRPr lang="en-US" altLang="en-US" smtClean="0"/>
          </a:p>
        </p:txBody>
      </p:sp>
      <p:sp>
        <p:nvSpPr>
          <p:cNvPr id="221188" name="Rectangle 2"/>
          <p:cNvSpPr>
            <a:spLocks noGrp="1" noRot="1" noChangeAspect="1" noChangeArrowheads="1" noTextEdit="1"/>
          </p:cNvSpPr>
          <p:nvPr>
            <p:ph type="sldImg"/>
          </p:nvPr>
        </p:nvSpPr>
        <p:spPr>
          <a:ln/>
        </p:spPr>
      </p:sp>
      <p:sp>
        <p:nvSpPr>
          <p:cNvPr id="2211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12BEE105-9095-40C9-88CF-2E449561B655}" type="slidenum">
              <a:rPr lang="en-US" smtClean="0"/>
              <a:pPr/>
              <a:t>12</a:t>
            </a:fld>
            <a:endParaRPr lang="en-US" smtClean="0"/>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mtClean="0"/>
              <a:t>Office of Community Programs, UMASS Medical School &amp; Central Massachusetts Area Health Education Center</a:t>
            </a:r>
          </a:p>
        </p:txBody>
      </p:sp>
      <p:sp>
        <p:nvSpPr>
          <p:cNvPr id="2140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1DFE674-189A-4301-8613-56469478511C}" type="slidenum">
              <a:rPr lang="en-US" altLang="en-US" smtClean="0"/>
              <a:pPr eaLnBrk="1" hangingPunct="1"/>
              <a:t>13</a:t>
            </a:fld>
            <a:endParaRPr lang="en-US" altLang="en-US" smtClean="0"/>
          </a:p>
        </p:txBody>
      </p:sp>
      <p:sp>
        <p:nvSpPr>
          <p:cNvPr id="214020" name="Rectangle 2"/>
          <p:cNvSpPr>
            <a:spLocks noGrp="1" noRot="1" noChangeAspect="1" noChangeArrowheads="1" noTextEdit="1"/>
          </p:cNvSpPr>
          <p:nvPr>
            <p:ph type="sldImg"/>
          </p:nvPr>
        </p:nvSpPr>
        <p:spPr>
          <a:ln/>
        </p:spPr>
      </p:sp>
      <p:sp>
        <p:nvSpPr>
          <p:cNvPr id="21402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9939" name="Rectangle 3"/>
          <p:cNvSpPr>
            <a:spLocks noGrp="1" noChangeArrowheads="1"/>
          </p:cNvSpPr>
          <p:nvPr>
            <p:ph type="ctrTitle"/>
          </p:nvPr>
        </p:nvSpPr>
        <p:spPr>
          <a:xfrm>
            <a:off x="1676400" y="1524000"/>
            <a:ext cx="4419600" cy="1371600"/>
          </a:xfrm>
        </p:spPr>
        <p:txBody>
          <a:bodyPr anchor="t"/>
          <a:lstStyle>
            <a:lvl1pPr>
              <a:defRPr/>
            </a:lvl1pPr>
          </a:lstStyle>
          <a:p>
            <a:r>
              <a:rPr lang="en-US"/>
              <a:t>Click to edit Master title style</a:t>
            </a:r>
          </a:p>
        </p:txBody>
      </p:sp>
      <p:sp>
        <p:nvSpPr>
          <p:cNvPr id="39940" name="Rectangle 4"/>
          <p:cNvSpPr>
            <a:spLocks noGrp="1" noChangeArrowheads="1"/>
          </p:cNvSpPr>
          <p:nvPr>
            <p:ph type="subTitle" idx="1"/>
          </p:nvPr>
        </p:nvSpPr>
        <p:spPr>
          <a:xfrm>
            <a:off x="1676400" y="3048000"/>
            <a:ext cx="6705600" cy="609600"/>
          </a:xfrm>
        </p:spPr>
        <p:txBody>
          <a:bodyPr/>
          <a:lstStyle>
            <a:lvl1pPr marL="0" indent="0">
              <a:buFontTx/>
              <a:buNone/>
              <a:defRPr sz="2800"/>
            </a:lvl1pPr>
          </a:lstStyle>
          <a:p>
            <a:r>
              <a:rPr lang="en-US"/>
              <a:t>Click to edit Master subtitle style</a:t>
            </a:r>
          </a:p>
        </p:txBody>
      </p:sp>
      <p:sp>
        <p:nvSpPr>
          <p:cNvPr id="5" name="Rectangle 5"/>
          <p:cNvSpPr>
            <a:spLocks noGrp="1" noChangeArrowheads="1"/>
          </p:cNvSpPr>
          <p:nvPr>
            <p:ph type="dt" sz="half" idx="10"/>
          </p:nvPr>
        </p:nvSpPr>
        <p:spPr bwMode="auto">
          <a:xfrm>
            <a:off x="6858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defRPr sz="1400"/>
            </a:lvl1pPr>
          </a:lstStyle>
          <a:p>
            <a:pPr>
              <a:defRPr/>
            </a:pPr>
            <a:endParaRPr lang="en-US"/>
          </a:p>
        </p:txBody>
      </p:sp>
      <p:sp>
        <p:nvSpPr>
          <p:cNvPr id="6" name="Rectangle 7"/>
          <p:cNvSpPr>
            <a:spLocks noGrp="1" noChangeArrowheads="1"/>
          </p:cNvSpPr>
          <p:nvPr>
            <p:ph type="sldNum" sz="quarter" idx="11"/>
          </p:nvPr>
        </p:nvSpPr>
        <p:spPr>
          <a:xfrm>
            <a:off x="6553200" y="6248400"/>
            <a:ext cx="1905000" cy="457200"/>
          </a:xfrm>
        </p:spPr>
        <p:txBody>
          <a:bodyPr/>
          <a:lstStyle>
            <a:lvl1pPr>
              <a:defRPr/>
            </a:lvl1pPr>
          </a:lstStyle>
          <a:p>
            <a:pPr>
              <a:defRPr/>
            </a:pPr>
            <a:fld id="{1CD2FA3A-5386-46FA-8000-E2672A17390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sldNum" sz="quarter" idx="10"/>
          </p:nvPr>
        </p:nvSpPr>
        <p:spPr/>
        <p:txBody>
          <a:bodyPr/>
          <a:lstStyle>
            <a:lvl1pPr>
              <a:defRPr/>
            </a:lvl1pPr>
          </a:lstStyle>
          <a:p>
            <a:pPr>
              <a:defRPr/>
            </a:pPr>
            <a:fld id="{712AAB01-0557-486C-8FC5-EB5B8D4CD89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18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sldNum" sz="quarter" idx="10"/>
          </p:nvPr>
        </p:nvSpPr>
        <p:spPr/>
        <p:txBody>
          <a:bodyPr/>
          <a:lstStyle>
            <a:lvl1pPr>
              <a:defRPr/>
            </a:lvl1pPr>
          </a:lstStyle>
          <a:p>
            <a:pPr>
              <a:defRPr/>
            </a:pPr>
            <a:fld id="{0BEAEB70-E1E5-4F61-A1DC-6991A75E0C6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UMass Medical School, OCP (c) 2011</a:t>
            </a:r>
          </a:p>
        </p:txBody>
      </p:sp>
      <p:sp>
        <p:nvSpPr>
          <p:cNvPr id="6" name="Rectangle 6"/>
          <p:cNvSpPr>
            <a:spLocks noGrp="1" noChangeArrowheads="1"/>
          </p:cNvSpPr>
          <p:nvPr>
            <p:ph type="sldNum" sz="quarter" idx="12"/>
          </p:nvPr>
        </p:nvSpPr>
        <p:spPr>
          <a:ln/>
        </p:spPr>
        <p:txBody>
          <a:bodyPr/>
          <a:lstStyle>
            <a:lvl1pPr>
              <a:defRPr/>
            </a:lvl1pPr>
          </a:lstStyle>
          <a:p>
            <a:pPr>
              <a:defRPr/>
            </a:pPr>
            <a:fld id="{16799E91-BF7B-4C07-92CA-594F05DFD05F}" type="slidenum">
              <a:rPr lang="en-US"/>
              <a:pPr>
                <a:defRPr/>
              </a:pPr>
              <a:t>‹#›</a:t>
            </a:fld>
            <a:endParaRPr lang="en-US"/>
          </a:p>
        </p:txBody>
      </p:sp>
    </p:spTree>
    <p:extLst>
      <p:ext uri="{BB962C8B-B14F-4D97-AF65-F5344CB8AC3E}">
        <p14:creationId xmlns:p14="http://schemas.microsoft.com/office/powerpoint/2010/main" val="545780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sldNum" sz="quarter" idx="10"/>
          </p:nvPr>
        </p:nvSpPr>
        <p:spPr/>
        <p:txBody>
          <a:bodyPr/>
          <a:lstStyle>
            <a:lvl1pPr>
              <a:defRPr/>
            </a:lvl1pPr>
          </a:lstStyle>
          <a:p>
            <a:pPr>
              <a:defRPr/>
            </a:pPr>
            <a:fld id="{A31BCB31-3E55-4DC1-979C-A2379E1D53B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sldNum" sz="quarter" idx="10"/>
          </p:nvPr>
        </p:nvSpPr>
        <p:spPr/>
        <p:txBody>
          <a:bodyPr/>
          <a:lstStyle>
            <a:lvl1pPr>
              <a:defRPr/>
            </a:lvl1pPr>
          </a:lstStyle>
          <a:p>
            <a:pPr>
              <a:defRPr/>
            </a:pPr>
            <a:fld id="{39905D1E-0677-40AB-A8AD-C76C127523F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0"/>
          </p:nvPr>
        </p:nvSpPr>
        <p:spPr/>
        <p:txBody>
          <a:bodyPr/>
          <a:lstStyle>
            <a:lvl1pPr>
              <a:defRPr/>
            </a:lvl1pPr>
          </a:lstStyle>
          <a:p>
            <a:pPr>
              <a:defRPr/>
            </a:pPr>
            <a:fld id="{EF2FB057-26AD-476A-971E-E80E795EA63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p:txBody>
          <a:bodyPr/>
          <a:lstStyle>
            <a:lvl1pPr>
              <a:defRPr/>
            </a:lvl1pPr>
          </a:lstStyle>
          <a:p>
            <a:pPr>
              <a:defRPr/>
            </a:pPr>
            <a:fld id="{13039726-5808-4318-8143-296E42F803E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sldNum" sz="quarter" idx="10"/>
          </p:nvPr>
        </p:nvSpPr>
        <p:spPr/>
        <p:txBody>
          <a:bodyPr/>
          <a:lstStyle>
            <a:lvl1pPr>
              <a:defRPr/>
            </a:lvl1pPr>
          </a:lstStyle>
          <a:p>
            <a:pPr>
              <a:defRPr/>
            </a:pPr>
            <a:fld id="{E39270DD-72D5-4DFE-9CF4-76E36442931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p:txBody>
          <a:bodyPr/>
          <a:lstStyle>
            <a:lvl1pPr>
              <a:defRPr/>
            </a:lvl1pPr>
          </a:lstStyle>
          <a:p>
            <a:pPr>
              <a:defRPr/>
            </a:pPr>
            <a:fld id="{29D799D4-DCE0-41F6-B0FA-90EE7DEE6AC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sldNum" sz="quarter" idx="10"/>
          </p:nvPr>
        </p:nvSpPr>
        <p:spPr/>
        <p:txBody>
          <a:bodyPr/>
          <a:lstStyle>
            <a:lvl1pPr>
              <a:defRPr/>
            </a:lvl1pPr>
          </a:lstStyle>
          <a:p>
            <a:pPr>
              <a:defRPr/>
            </a:pPr>
            <a:fld id="{E5F70B40-1FCB-44DD-B6F2-C452F4F6EA6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sldNum" sz="quarter" idx="10"/>
          </p:nvPr>
        </p:nvSpPr>
        <p:spPr/>
        <p:txBody>
          <a:bodyPr/>
          <a:lstStyle>
            <a:lvl1pPr>
              <a:defRPr/>
            </a:lvl1pPr>
          </a:lstStyle>
          <a:p>
            <a:pPr>
              <a:defRPr/>
            </a:pPr>
            <a:fld id="{6BA5F546-31FB-4A60-83EF-E7CF5F07862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4" cstate="print"/>
          <a:srcRect/>
          <a:stretch>
            <a:fillRect/>
          </a:stretch>
        </p:blipFill>
        <p:spPr bwMode="auto">
          <a:xfrm>
            <a:off x="-3175" y="5930900"/>
            <a:ext cx="9147175" cy="927100"/>
          </a:xfrm>
          <a:prstGeom prst="rect">
            <a:avLst/>
          </a:prstGeom>
          <a:noFill/>
          <a:ln w="9525">
            <a:noFill/>
            <a:miter lim="800000"/>
            <a:headEnd/>
            <a:tailEnd/>
          </a:ln>
        </p:spPr>
      </p:pic>
      <p:sp>
        <p:nvSpPr>
          <p:cNvPr id="2051" name="Rectangle 3"/>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Rectangle 4"/>
          <p:cNvSpPr>
            <a:spLocks noGrp="1" noChangeArrowheads="1"/>
          </p:cNvSpPr>
          <p:nvPr>
            <p:ph type="body" idx="1"/>
          </p:nvPr>
        </p:nvSpPr>
        <p:spPr bwMode="auto">
          <a:xfrm>
            <a:off x="685800" y="1981200"/>
            <a:ext cx="77724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8918" name="Rectangle 6"/>
          <p:cNvSpPr>
            <a:spLocks noGrp="1" noChangeArrowheads="1"/>
          </p:cNvSpPr>
          <p:nvPr>
            <p:ph type="ftr" sz="quarter" idx="3"/>
          </p:nvPr>
        </p:nvSpPr>
        <p:spPr bwMode="auto">
          <a:xfrm>
            <a:off x="1219200" y="5943600"/>
            <a:ext cx="3962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i="1">
                <a:latin typeface="+mn-lt"/>
              </a:defRPr>
            </a:lvl1pPr>
          </a:lstStyle>
          <a:p>
            <a:pPr>
              <a:defRPr/>
            </a:pPr>
            <a:r>
              <a:rPr lang="en-US"/>
              <a:t>copyright 2008 UMMS---unauthorized reproduction, dissemination, or re-use in whole or in part is prohibited</a:t>
            </a:r>
          </a:p>
        </p:txBody>
      </p:sp>
      <p:sp>
        <p:nvSpPr>
          <p:cNvPr id="38919" name="Rectangle 7"/>
          <p:cNvSpPr>
            <a:spLocks noGrp="1" noChangeArrowheads="1"/>
          </p:cNvSpPr>
          <p:nvPr>
            <p:ph type="sldNum" sz="quarter" idx="4"/>
          </p:nvPr>
        </p:nvSpPr>
        <p:spPr bwMode="auto">
          <a:xfrm>
            <a:off x="6553200" y="6096000"/>
            <a:ext cx="990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n-lt"/>
              </a:defRPr>
            </a:lvl1pPr>
          </a:lstStyle>
          <a:p>
            <a:pPr>
              <a:defRPr/>
            </a:pPr>
            <a:fld id="{6B8AAC24-9B70-4DE7-BE6B-A54A931F1A6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Lst>
  <p:hf sldNum="0" hdr="0" dt="0"/>
  <p:txStyles>
    <p:titleStyle>
      <a:lvl1pPr algn="l" rtl="0" eaLnBrk="0" fontAlgn="base" hangingPunct="0">
        <a:spcBef>
          <a:spcPct val="0"/>
        </a:spcBef>
        <a:spcAft>
          <a:spcPct val="0"/>
        </a:spcAft>
        <a:defRPr sz="3600" b="1">
          <a:solidFill>
            <a:srgbClr val="2859A6"/>
          </a:solidFill>
          <a:latin typeface="+mj-lt"/>
          <a:ea typeface="+mj-ea"/>
          <a:cs typeface="+mj-cs"/>
        </a:defRPr>
      </a:lvl1pPr>
      <a:lvl2pPr algn="l" rtl="0" eaLnBrk="0" fontAlgn="base" hangingPunct="0">
        <a:spcBef>
          <a:spcPct val="0"/>
        </a:spcBef>
        <a:spcAft>
          <a:spcPct val="0"/>
        </a:spcAft>
        <a:defRPr sz="3600" b="1">
          <a:solidFill>
            <a:srgbClr val="2859A6"/>
          </a:solidFill>
          <a:latin typeface="Arial" charset="0"/>
        </a:defRPr>
      </a:lvl2pPr>
      <a:lvl3pPr algn="l" rtl="0" eaLnBrk="0" fontAlgn="base" hangingPunct="0">
        <a:spcBef>
          <a:spcPct val="0"/>
        </a:spcBef>
        <a:spcAft>
          <a:spcPct val="0"/>
        </a:spcAft>
        <a:defRPr sz="3600" b="1">
          <a:solidFill>
            <a:srgbClr val="2859A6"/>
          </a:solidFill>
          <a:latin typeface="Arial" charset="0"/>
        </a:defRPr>
      </a:lvl3pPr>
      <a:lvl4pPr algn="l" rtl="0" eaLnBrk="0" fontAlgn="base" hangingPunct="0">
        <a:spcBef>
          <a:spcPct val="0"/>
        </a:spcBef>
        <a:spcAft>
          <a:spcPct val="0"/>
        </a:spcAft>
        <a:defRPr sz="3600" b="1">
          <a:solidFill>
            <a:srgbClr val="2859A6"/>
          </a:solidFill>
          <a:latin typeface="Arial" charset="0"/>
        </a:defRPr>
      </a:lvl4pPr>
      <a:lvl5pPr algn="l" rtl="0" eaLnBrk="0" fontAlgn="base" hangingPunct="0">
        <a:spcBef>
          <a:spcPct val="0"/>
        </a:spcBef>
        <a:spcAft>
          <a:spcPct val="0"/>
        </a:spcAft>
        <a:defRPr sz="3600" b="1">
          <a:solidFill>
            <a:srgbClr val="2859A6"/>
          </a:solidFill>
          <a:latin typeface="Arial" charset="0"/>
        </a:defRPr>
      </a:lvl5pPr>
      <a:lvl6pPr marL="457200" algn="l" rtl="0" fontAlgn="base">
        <a:spcBef>
          <a:spcPct val="0"/>
        </a:spcBef>
        <a:spcAft>
          <a:spcPct val="0"/>
        </a:spcAft>
        <a:defRPr sz="3600" b="1">
          <a:solidFill>
            <a:srgbClr val="2859A6"/>
          </a:solidFill>
          <a:latin typeface="Arial" charset="0"/>
        </a:defRPr>
      </a:lvl6pPr>
      <a:lvl7pPr marL="914400" algn="l" rtl="0" fontAlgn="base">
        <a:spcBef>
          <a:spcPct val="0"/>
        </a:spcBef>
        <a:spcAft>
          <a:spcPct val="0"/>
        </a:spcAft>
        <a:defRPr sz="3600" b="1">
          <a:solidFill>
            <a:srgbClr val="2859A6"/>
          </a:solidFill>
          <a:latin typeface="Arial" charset="0"/>
        </a:defRPr>
      </a:lvl7pPr>
      <a:lvl8pPr marL="1371600" algn="l" rtl="0" fontAlgn="base">
        <a:spcBef>
          <a:spcPct val="0"/>
        </a:spcBef>
        <a:spcAft>
          <a:spcPct val="0"/>
        </a:spcAft>
        <a:defRPr sz="3600" b="1">
          <a:solidFill>
            <a:srgbClr val="2859A6"/>
          </a:solidFill>
          <a:latin typeface="Arial" charset="0"/>
        </a:defRPr>
      </a:lvl8pPr>
      <a:lvl9pPr marL="1828800" algn="l" rtl="0" fontAlgn="base">
        <a:spcBef>
          <a:spcPct val="0"/>
        </a:spcBef>
        <a:spcAft>
          <a:spcPct val="0"/>
        </a:spcAft>
        <a:defRPr sz="3600" b="1">
          <a:solidFill>
            <a:srgbClr val="2859A6"/>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533400" y="1447800"/>
            <a:ext cx="8229600" cy="2286000"/>
          </a:xfrm>
        </p:spPr>
        <p:txBody>
          <a:bodyPr/>
          <a:lstStyle/>
          <a:p>
            <a:pPr algn="ctr" eaLnBrk="1" hangingPunct="1"/>
            <a:r>
              <a:rPr lang="en-US" altLang="en-US" dirty="0" smtClean="0"/>
              <a:t>Assisting Limited English Proficient (LEP) patients in the healthcare setting</a:t>
            </a:r>
            <a:r>
              <a:rPr lang="en-US" dirty="0" smtClean="0">
                <a:latin typeface="Calibri" pitchFamily="34" charset="0"/>
                <a:cs typeface="Calibri" pitchFamily="34" charset="0"/>
              </a:rPr>
              <a:t/>
            </a:r>
            <a:br>
              <a:rPr lang="en-US" dirty="0" smtClean="0">
                <a:latin typeface="Calibri" pitchFamily="34" charset="0"/>
                <a:cs typeface="Calibri" pitchFamily="34" charset="0"/>
              </a:rPr>
            </a:br>
            <a:r>
              <a:rPr lang="en-US" dirty="0" smtClean="0">
                <a:latin typeface="Calibri" pitchFamily="34" charset="0"/>
                <a:cs typeface="Calibri" pitchFamily="34" charset="0"/>
              </a:rPr>
              <a:t/>
            </a:r>
            <a:br>
              <a:rPr lang="en-US" dirty="0" smtClean="0">
                <a:latin typeface="Calibri" pitchFamily="34" charset="0"/>
                <a:cs typeface="Calibri" pitchFamily="34" charset="0"/>
              </a:rPr>
            </a:br>
            <a:r>
              <a:rPr lang="en-US" dirty="0" smtClean="0">
                <a:latin typeface="Calibri" pitchFamily="34" charset="0"/>
                <a:cs typeface="Calibri" pitchFamily="34" charset="0"/>
              </a:rPr>
              <a:t>Lisa M. Morris, MSTD</a:t>
            </a:r>
            <a:br>
              <a:rPr lang="en-US" dirty="0" smtClean="0">
                <a:latin typeface="Calibri" pitchFamily="34" charset="0"/>
                <a:cs typeface="Calibri" pitchFamily="34" charset="0"/>
              </a:rPr>
            </a:br>
            <a:r>
              <a:rPr lang="en-US" sz="2400" dirty="0" smtClean="0">
                <a:solidFill>
                  <a:schemeClr val="bg2">
                    <a:lumMod val="50000"/>
                  </a:schemeClr>
                </a:solidFill>
                <a:latin typeface="Calibri" pitchFamily="34" charset="0"/>
                <a:cs typeface="Calibri" pitchFamily="34" charset="0"/>
              </a:rPr>
              <a:t>lisa.morris@u</a:t>
            </a:r>
            <a:r>
              <a:rPr lang="en-US" sz="2400" dirty="0" smtClean="0">
                <a:solidFill>
                  <a:schemeClr val="tx1"/>
                </a:solidFill>
                <a:latin typeface="Calibri" pitchFamily="34" charset="0"/>
                <a:cs typeface="Calibri" pitchFamily="34" charset="0"/>
              </a:rPr>
              <a:t>massmed.edu</a:t>
            </a:r>
            <a:r>
              <a:rPr lang="en-US" sz="5400" dirty="0" smtClean="0"/>
              <a:t/>
            </a:r>
            <a:br>
              <a:rPr lang="en-US" sz="5400" dirty="0" smtClean="0"/>
            </a:br>
            <a:endParaRPr lang="en-US" sz="5400" dirty="0" smtClean="0"/>
          </a:p>
        </p:txBody>
      </p:sp>
      <p:sp>
        <p:nvSpPr>
          <p:cNvPr id="14339" name="TextBox 4"/>
          <p:cNvSpPr txBox="1">
            <a:spLocks noChangeArrowheads="1"/>
          </p:cNvSpPr>
          <p:nvPr/>
        </p:nvSpPr>
        <p:spPr bwMode="auto">
          <a:xfrm>
            <a:off x="6096000" y="5638800"/>
            <a:ext cx="2743200" cy="461963"/>
          </a:xfrm>
          <a:prstGeom prst="rect">
            <a:avLst/>
          </a:prstGeom>
          <a:noFill/>
          <a:ln w="9525">
            <a:noFill/>
            <a:miter lim="800000"/>
            <a:headEnd/>
            <a:tailEnd/>
          </a:ln>
        </p:spPr>
        <p:txBody>
          <a:bodyPr>
            <a:spAutoFit/>
          </a:bodyPr>
          <a:lstStyle/>
          <a:p>
            <a:endParaRPr lang="en-US"/>
          </a:p>
        </p:txBody>
      </p:sp>
      <p:pic>
        <p:nvPicPr>
          <p:cNvPr id="14340" name="Picture 5" descr="http://inside.umassmed.edu/uploadedImages/CWM_Intranet/Departments/Marketing_and_Communications/Visual_Identity_Tools/MassAHEC_rgb_med.jpg"/>
          <p:cNvPicPr>
            <a:picLocks noChangeAspect="1" noChangeArrowheads="1"/>
          </p:cNvPicPr>
          <p:nvPr/>
        </p:nvPicPr>
        <p:blipFill>
          <a:blip r:embed="rId3" cstate="print"/>
          <a:srcRect/>
          <a:stretch>
            <a:fillRect/>
          </a:stretch>
        </p:blipFill>
        <p:spPr bwMode="auto">
          <a:xfrm>
            <a:off x="6096000" y="5638800"/>
            <a:ext cx="2828925" cy="962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AutoShape 2"/>
          <p:cNvSpPr>
            <a:spLocks noChangeArrowheads="1"/>
          </p:cNvSpPr>
          <p:nvPr/>
        </p:nvSpPr>
        <p:spPr bwMode="auto">
          <a:xfrm>
            <a:off x="598054" y="660400"/>
            <a:ext cx="8001000" cy="5151437"/>
          </a:xfrm>
          <a:prstGeom prst="triangle">
            <a:avLst>
              <a:gd name="adj" fmla="val 50000"/>
            </a:avLst>
          </a:prstGeom>
          <a:solidFill>
            <a:schemeClr val="accent1"/>
          </a:solidFill>
          <a:ln w="57150">
            <a:solidFill>
              <a:schemeClr val="hlink"/>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8677" name="Line 3"/>
          <p:cNvSpPr>
            <a:spLocks noChangeShapeType="1"/>
          </p:cNvSpPr>
          <p:nvPr/>
        </p:nvSpPr>
        <p:spPr bwMode="auto">
          <a:xfrm>
            <a:off x="3429000" y="2209800"/>
            <a:ext cx="2438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8" name="Line 4"/>
          <p:cNvSpPr>
            <a:spLocks noChangeShapeType="1"/>
          </p:cNvSpPr>
          <p:nvPr/>
        </p:nvSpPr>
        <p:spPr bwMode="auto">
          <a:xfrm>
            <a:off x="2667000" y="3352800"/>
            <a:ext cx="396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9" name="Line 5"/>
          <p:cNvSpPr>
            <a:spLocks noChangeShapeType="1"/>
          </p:cNvSpPr>
          <p:nvPr/>
        </p:nvSpPr>
        <p:spPr bwMode="auto">
          <a:xfrm>
            <a:off x="1676400" y="4800600"/>
            <a:ext cx="594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0" name="Text Box 6"/>
          <p:cNvSpPr txBox="1">
            <a:spLocks noChangeArrowheads="1"/>
          </p:cNvSpPr>
          <p:nvPr/>
        </p:nvSpPr>
        <p:spPr bwMode="auto">
          <a:xfrm>
            <a:off x="3657600" y="1524000"/>
            <a:ext cx="2057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000" b="1">
                <a:solidFill>
                  <a:schemeClr val="tx2"/>
                </a:solidFill>
                <a:latin typeface="Tahoma" pitchFamily="32" charset="0"/>
                <a:cs typeface="Arial" charset="0"/>
              </a:rPr>
              <a:t>Advocate</a:t>
            </a:r>
          </a:p>
        </p:txBody>
      </p:sp>
      <p:sp>
        <p:nvSpPr>
          <p:cNvPr id="28681" name="Text Box 7"/>
          <p:cNvSpPr txBox="1">
            <a:spLocks noChangeArrowheads="1"/>
          </p:cNvSpPr>
          <p:nvPr/>
        </p:nvSpPr>
        <p:spPr bwMode="auto">
          <a:xfrm>
            <a:off x="3505200" y="2590800"/>
            <a:ext cx="2286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000" b="1">
                <a:solidFill>
                  <a:schemeClr val="tx2"/>
                </a:solidFill>
                <a:latin typeface="Tahoma" pitchFamily="32" charset="0"/>
                <a:cs typeface="Arial" charset="0"/>
              </a:rPr>
              <a:t>Cultural Broker</a:t>
            </a:r>
          </a:p>
        </p:txBody>
      </p:sp>
      <p:sp>
        <p:nvSpPr>
          <p:cNvPr id="28682" name="Text Box 8"/>
          <p:cNvSpPr txBox="1">
            <a:spLocks noChangeArrowheads="1"/>
          </p:cNvSpPr>
          <p:nvPr/>
        </p:nvSpPr>
        <p:spPr bwMode="auto">
          <a:xfrm>
            <a:off x="2743200" y="3886200"/>
            <a:ext cx="3810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000" b="1">
                <a:solidFill>
                  <a:schemeClr val="tx2"/>
                </a:solidFill>
                <a:latin typeface="Tahoma" pitchFamily="32" charset="0"/>
                <a:cs typeface="Arial" charset="0"/>
              </a:rPr>
              <a:t>Clarifier</a:t>
            </a:r>
          </a:p>
        </p:txBody>
      </p:sp>
      <p:sp>
        <p:nvSpPr>
          <p:cNvPr id="28683" name="Text Box 9"/>
          <p:cNvSpPr txBox="1">
            <a:spLocks noChangeArrowheads="1"/>
          </p:cNvSpPr>
          <p:nvPr/>
        </p:nvSpPr>
        <p:spPr bwMode="auto">
          <a:xfrm>
            <a:off x="2438400" y="5410200"/>
            <a:ext cx="434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000" b="1" dirty="0">
                <a:solidFill>
                  <a:schemeClr val="tx2"/>
                </a:solidFill>
                <a:latin typeface="Tahoma" pitchFamily="32" charset="0"/>
                <a:cs typeface="Arial" charset="0"/>
              </a:rPr>
              <a:t>Conduit</a:t>
            </a:r>
          </a:p>
        </p:txBody>
      </p:sp>
    </p:spTree>
    <p:extLst>
      <p:ext uri="{BB962C8B-B14F-4D97-AF65-F5344CB8AC3E}">
        <p14:creationId xmlns:p14="http://schemas.microsoft.com/office/powerpoint/2010/main" val="1058051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working with interpreter in medical setting:</a:t>
            </a:r>
            <a:endParaRPr lang="en-US" dirty="0"/>
          </a:p>
        </p:txBody>
      </p:sp>
      <p:sp>
        <p:nvSpPr>
          <p:cNvPr id="3" name="Content Placeholder 2"/>
          <p:cNvSpPr>
            <a:spLocks noGrp="1"/>
          </p:cNvSpPr>
          <p:nvPr>
            <p:ph idx="1"/>
          </p:nvPr>
        </p:nvSpPr>
        <p:spPr/>
        <p:txBody>
          <a:bodyPr/>
          <a:lstStyle/>
          <a:p>
            <a:r>
              <a:rPr lang="en-US" dirty="0" smtClean="0"/>
              <a:t>First person interpretation</a:t>
            </a:r>
          </a:p>
          <a:p>
            <a:pPr lvl="2"/>
            <a:r>
              <a:rPr lang="en-US" dirty="0" smtClean="0"/>
              <a:t>Third person exceptions</a:t>
            </a:r>
          </a:p>
          <a:p>
            <a:r>
              <a:rPr lang="en-US" dirty="0" smtClean="0"/>
              <a:t>Consecutive interpretation</a:t>
            </a:r>
          </a:p>
          <a:p>
            <a:pPr lvl="2"/>
            <a:r>
              <a:rPr lang="en-US" dirty="0" smtClean="0"/>
              <a:t>Simultaneous interpretation</a:t>
            </a:r>
          </a:p>
          <a:p>
            <a:r>
              <a:rPr lang="en-US" dirty="0" smtClean="0"/>
              <a:t>Culture broker</a:t>
            </a:r>
          </a:p>
          <a:p>
            <a:pPr lvl="2"/>
            <a:r>
              <a:rPr lang="en-US" dirty="0" smtClean="0"/>
              <a:t>Addressing sensitive topics</a:t>
            </a:r>
          </a:p>
          <a:p>
            <a:endParaRPr lang="en-US" dirty="0"/>
          </a:p>
        </p:txBody>
      </p:sp>
    </p:spTree>
    <p:extLst>
      <p:ext uri="{BB962C8B-B14F-4D97-AF65-F5344CB8AC3E}">
        <p14:creationId xmlns:p14="http://schemas.microsoft.com/office/powerpoint/2010/main" val="1002328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52400" y="533400"/>
            <a:ext cx="8686800" cy="1143000"/>
          </a:xfrm>
        </p:spPr>
        <p:txBody>
          <a:bodyPr/>
          <a:lstStyle/>
          <a:p>
            <a:pPr eaLnBrk="1" hangingPunct="1"/>
            <a:r>
              <a:rPr lang="en-US" dirty="0" smtClean="0">
                <a:latin typeface="Calibri" pitchFamily="34" charset="0"/>
                <a:cs typeface="Calibri" pitchFamily="34" charset="0"/>
              </a:rPr>
              <a:t>Avoiding the use of complex medical terms and jargon</a:t>
            </a:r>
          </a:p>
        </p:txBody>
      </p:sp>
      <p:pic>
        <p:nvPicPr>
          <p:cNvPr id="6" name="Picture 5" descr="Adherence.png"/>
          <p:cNvPicPr>
            <a:picLocks noChangeAspect="1"/>
          </p:cNvPicPr>
          <p:nvPr/>
        </p:nvPicPr>
        <p:blipFill>
          <a:blip r:embed="rId3" cstate="print"/>
          <a:srcRect l="24528" t="33333" r="21698" b="41177"/>
          <a:stretch>
            <a:fillRect/>
          </a:stretch>
        </p:blipFill>
        <p:spPr>
          <a:xfrm>
            <a:off x="46892" y="2743200"/>
            <a:ext cx="9020908" cy="20574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4"/>
          <p:cNvSpPr>
            <a:spLocks noGrp="1"/>
          </p:cNvSpPr>
          <p:nvPr>
            <p:ph type="ftr" sz="quarter" idx="4294967295"/>
          </p:nvPr>
        </p:nvSpPr>
        <p:spPr>
          <a:xfrm>
            <a:off x="3124200" y="6245225"/>
            <a:ext cx="2895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dirty="0" smtClean="0"/>
          </a:p>
        </p:txBody>
      </p:sp>
      <p:sp>
        <p:nvSpPr>
          <p:cNvPr id="21508" name="Rectangle 2"/>
          <p:cNvSpPr>
            <a:spLocks noGrp="1" noChangeArrowheads="1"/>
          </p:cNvSpPr>
          <p:nvPr>
            <p:ph type="title"/>
          </p:nvPr>
        </p:nvSpPr>
        <p:spPr>
          <a:xfrm>
            <a:off x="685800" y="609600"/>
            <a:ext cx="7772400" cy="914400"/>
          </a:xfrm>
        </p:spPr>
        <p:txBody>
          <a:bodyPr/>
          <a:lstStyle/>
          <a:p>
            <a:pPr eaLnBrk="1" hangingPunct="1"/>
            <a:r>
              <a:rPr lang="en-US" altLang="en-US" dirty="0" smtClean="0"/>
              <a:t>Professional Interpreter Services</a:t>
            </a:r>
          </a:p>
        </p:txBody>
      </p:sp>
      <p:sp>
        <p:nvSpPr>
          <p:cNvPr id="21509" name="Rectangle 3"/>
          <p:cNvSpPr>
            <a:spLocks noGrp="1" noChangeArrowheads="1"/>
          </p:cNvSpPr>
          <p:nvPr>
            <p:ph type="body" idx="1"/>
          </p:nvPr>
        </p:nvSpPr>
        <p:spPr>
          <a:xfrm>
            <a:off x="457200" y="1524000"/>
            <a:ext cx="8229600" cy="5334000"/>
          </a:xfrm>
        </p:spPr>
        <p:txBody>
          <a:bodyPr/>
          <a:lstStyle/>
          <a:p>
            <a:pPr eaLnBrk="1" hangingPunct="1">
              <a:lnSpc>
                <a:spcPct val="90000"/>
              </a:lnSpc>
              <a:buFont typeface="Comic Sans MS" pitchFamily="64" charset="0"/>
              <a:buChar char="*"/>
            </a:pPr>
            <a:r>
              <a:rPr lang="en-US" altLang="en-US" dirty="0" smtClean="0"/>
              <a:t>Facilitates equality in accessing </a:t>
            </a:r>
            <a:r>
              <a:rPr lang="en-US" altLang="en-US" dirty="0" smtClean="0">
                <a:solidFill>
                  <a:schemeClr val="accent1"/>
                </a:solidFill>
              </a:rPr>
              <a:t>meaningful </a:t>
            </a:r>
            <a:r>
              <a:rPr lang="en-US" altLang="en-US" dirty="0" smtClean="0"/>
              <a:t>health care</a:t>
            </a:r>
          </a:p>
          <a:p>
            <a:pPr eaLnBrk="1" hangingPunct="1">
              <a:lnSpc>
                <a:spcPct val="90000"/>
              </a:lnSpc>
              <a:buFont typeface="Comic Sans MS" pitchFamily="64" charset="0"/>
              <a:buChar char="*"/>
            </a:pPr>
            <a:r>
              <a:rPr lang="en-US" altLang="en-US" dirty="0" smtClean="0"/>
              <a:t>Brings equality and respect for all involved in the triadic encounter</a:t>
            </a:r>
          </a:p>
          <a:p>
            <a:pPr eaLnBrk="1" hangingPunct="1">
              <a:lnSpc>
                <a:spcPct val="90000"/>
              </a:lnSpc>
              <a:buFont typeface="Comic Sans MS" pitchFamily="64" charset="0"/>
              <a:buChar char="*"/>
            </a:pPr>
            <a:r>
              <a:rPr lang="en-US" altLang="en-US" dirty="0" smtClean="0"/>
              <a:t>Respects and enhances cultural and linguistic diversity</a:t>
            </a:r>
          </a:p>
          <a:p>
            <a:pPr eaLnBrk="1" hangingPunct="1">
              <a:lnSpc>
                <a:spcPct val="90000"/>
              </a:lnSpc>
              <a:buFont typeface="Comic Sans MS" pitchFamily="64" charset="0"/>
              <a:buChar char="*"/>
            </a:pPr>
            <a:r>
              <a:rPr lang="en-US" altLang="en-US" dirty="0" smtClean="0"/>
              <a:t>Enhances communication</a:t>
            </a:r>
          </a:p>
          <a:p>
            <a:pPr eaLnBrk="1" hangingPunct="1">
              <a:lnSpc>
                <a:spcPct val="90000"/>
              </a:lnSpc>
              <a:buFont typeface="Comic Sans MS" pitchFamily="64" charset="0"/>
              <a:buChar char="*"/>
            </a:pPr>
            <a:r>
              <a:rPr lang="en-US" altLang="en-US" dirty="0" smtClean="0"/>
              <a:t>Eliminated anxiety and fear</a:t>
            </a:r>
          </a:p>
          <a:p>
            <a:pPr eaLnBrk="1" hangingPunct="1">
              <a:lnSpc>
                <a:spcPct val="90000"/>
              </a:lnSpc>
              <a:buFont typeface="Comic Sans MS" pitchFamily="64" charset="0"/>
              <a:buChar char="*"/>
            </a:pPr>
            <a:r>
              <a:rPr lang="en-US" altLang="en-US" dirty="0" smtClean="0"/>
              <a:t>Creates rapport and trust</a:t>
            </a:r>
          </a:p>
        </p:txBody>
      </p:sp>
    </p:spTree>
    <p:extLst>
      <p:ext uri="{BB962C8B-B14F-4D97-AF65-F5344CB8AC3E}">
        <p14:creationId xmlns:p14="http://schemas.microsoft.com/office/powerpoint/2010/main" val="4698240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MassAHEC</a:t>
            </a:r>
            <a:r>
              <a:rPr lang="en-US" dirty="0" smtClean="0"/>
              <a:t> Network </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Executive Office of Health &amp; Human Services (</a:t>
            </a:r>
            <a:r>
              <a:rPr lang="en-US" dirty="0" err="1" smtClean="0"/>
              <a:t>MassHealth</a:t>
            </a:r>
            <a:r>
              <a:rPr lang="en-US" dirty="0" smtClean="0"/>
              <a:t>)</a:t>
            </a:r>
          </a:p>
          <a:p>
            <a:r>
              <a:rPr lang="en-US" dirty="0" smtClean="0"/>
              <a:t>Deliver trainings in 5 Regional Offices:</a:t>
            </a:r>
          </a:p>
          <a:p>
            <a:pPr lvl="2"/>
            <a:r>
              <a:rPr lang="en-US" dirty="0" smtClean="0"/>
              <a:t>Berkshires including Springfield</a:t>
            </a:r>
          </a:p>
          <a:p>
            <a:pPr lvl="2"/>
            <a:r>
              <a:rPr lang="en-US" dirty="0" smtClean="0"/>
              <a:t>Boston</a:t>
            </a:r>
          </a:p>
          <a:p>
            <a:pPr lvl="2"/>
            <a:r>
              <a:rPr lang="en-US" dirty="0"/>
              <a:t>Central Massachusetts</a:t>
            </a:r>
          </a:p>
          <a:p>
            <a:pPr lvl="2"/>
            <a:r>
              <a:rPr lang="en-US" dirty="0" smtClean="0"/>
              <a:t>Southeastern Massachusetts including Cape &amp; Islands</a:t>
            </a:r>
          </a:p>
          <a:p>
            <a:pPr lvl="2"/>
            <a:r>
              <a:rPr lang="en-US" dirty="0" smtClean="0"/>
              <a:t>Merrimack Valley</a:t>
            </a:r>
          </a:p>
        </p:txBody>
      </p:sp>
    </p:spTree>
    <p:extLst>
      <p:ext uri="{BB962C8B-B14F-4D97-AF65-F5344CB8AC3E}">
        <p14:creationId xmlns:p14="http://schemas.microsoft.com/office/powerpoint/2010/main" val="2330174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Services &amp; Training Offered:</a:t>
            </a:r>
            <a:endParaRPr lang="en-US" dirty="0"/>
          </a:p>
        </p:txBody>
      </p:sp>
      <p:sp>
        <p:nvSpPr>
          <p:cNvPr id="3" name="Content Placeholder 2"/>
          <p:cNvSpPr>
            <a:spLocks noGrp="1"/>
          </p:cNvSpPr>
          <p:nvPr>
            <p:ph idx="1"/>
          </p:nvPr>
        </p:nvSpPr>
        <p:spPr/>
        <p:txBody>
          <a:bodyPr/>
          <a:lstStyle/>
          <a:p>
            <a:r>
              <a:rPr lang="en-US" dirty="0" smtClean="0"/>
              <a:t>60 hour </a:t>
            </a:r>
            <a:r>
              <a:rPr lang="en-US" dirty="0" err="1" smtClean="0"/>
              <a:t>Fundmentals</a:t>
            </a:r>
            <a:r>
              <a:rPr lang="en-US" dirty="0" smtClean="0"/>
              <a:t> of Medical Interpreter Training</a:t>
            </a:r>
          </a:p>
          <a:p>
            <a:r>
              <a:rPr lang="en-US" dirty="0" smtClean="0"/>
              <a:t>Continuing Education for interpreters</a:t>
            </a:r>
          </a:p>
          <a:p>
            <a:r>
              <a:rPr lang="en-US" dirty="0" smtClean="0"/>
              <a:t>30 hour Mental Health Interpreter Training</a:t>
            </a:r>
          </a:p>
          <a:p>
            <a:r>
              <a:rPr lang="en-US" dirty="0" smtClean="0"/>
              <a:t>48 hour Community Interpreter Training</a:t>
            </a:r>
          </a:p>
          <a:p>
            <a:r>
              <a:rPr lang="en-US" dirty="0" smtClean="0"/>
              <a:t>Translation Bureau</a:t>
            </a:r>
            <a:endParaRPr lang="en-US" dirty="0"/>
          </a:p>
        </p:txBody>
      </p:sp>
    </p:spTree>
    <p:extLst>
      <p:ext uri="{BB962C8B-B14F-4D97-AF65-F5344CB8AC3E}">
        <p14:creationId xmlns:p14="http://schemas.microsoft.com/office/powerpoint/2010/main" val="3425486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Massachusetts Emergency Room Interpreter Bill</a:t>
            </a:r>
            <a:br>
              <a:rPr lang="en-US" dirty="0"/>
            </a:br>
            <a:endParaRPr lang="en-US" dirty="0"/>
          </a:p>
        </p:txBody>
      </p:sp>
      <p:sp>
        <p:nvSpPr>
          <p:cNvPr id="3" name="Content Placeholder 2"/>
          <p:cNvSpPr>
            <a:spLocks noGrp="1"/>
          </p:cNvSpPr>
          <p:nvPr>
            <p:ph idx="1"/>
          </p:nvPr>
        </p:nvSpPr>
        <p:spPr/>
        <p:txBody>
          <a:bodyPr/>
          <a:lstStyle/>
          <a:p>
            <a:r>
              <a:rPr lang="en-US" sz="2400" dirty="0" smtClean="0"/>
              <a:t>Signed </a:t>
            </a:r>
            <a:r>
              <a:rPr lang="en-US" sz="2400" dirty="0"/>
              <a:t>into law as Chapter 66 of the Acts of 2000</a:t>
            </a:r>
          </a:p>
          <a:p>
            <a:r>
              <a:rPr lang="en-US" sz="2800" dirty="0"/>
              <a:t>Purpose of the law:</a:t>
            </a:r>
          </a:p>
          <a:p>
            <a:r>
              <a:rPr lang="en-US" sz="2800" dirty="0"/>
              <a:t>All hospitals which provide acute care in emergency rooms or in acute psychiatric services, </a:t>
            </a:r>
            <a:r>
              <a:rPr lang="en-US" sz="2800" b="1" u="sng" dirty="0"/>
              <a:t>must use competent interpreter services</a:t>
            </a:r>
            <a:r>
              <a:rPr lang="en-US" sz="2800" dirty="0"/>
              <a:t> when treating non-English speaking patients.</a:t>
            </a:r>
          </a:p>
          <a:p>
            <a:pPr marL="0" indent="0">
              <a:buNone/>
            </a:pPr>
            <a:endParaRPr lang="en-US" dirty="0"/>
          </a:p>
        </p:txBody>
      </p:sp>
    </p:spTree>
    <p:extLst>
      <p:ext uri="{BB962C8B-B14F-4D97-AF65-F5344CB8AC3E}">
        <p14:creationId xmlns:p14="http://schemas.microsoft.com/office/powerpoint/2010/main" val="3256522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The Department of Public Health monitors to ensure that the mandate is followed.</a:t>
            </a:r>
          </a:p>
        </p:txBody>
      </p:sp>
      <p:sp>
        <p:nvSpPr>
          <p:cNvPr id="8" name="Content Placeholder 7"/>
          <p:cNvSpPr>
            <a:spLocks noGrp="1"/>
          </p:cNvSpPr>
          <p:nvPr>
            <p:ph idx="1"/>
          </p:nvPr>
        </p:nvSpPr>
        <p:spPr/>
        <p:txBody>
          <a:bodyPr/>
          <a:lstStyle/>
          <a:p>
            <a:pPr marL="0" indent="0">
              <a:buNone/>
            </a:pPr>
            <a:r>
              <a:rPr lang="en-US" sz="2400" b="1" dirty="0" smtClean="0"/>
              <a:t>Sample Policies:</a:t>
            </a:r>
            <a:endParaRPr lang="en-US" sz="2400" dirty="0"/>
          </a:p>
          <a:p>
            <a:pPr lvl="0"/>
            <a:r>
              <a:rPr lang="en-US" sz="2000" dirty="0"/>
              <a:t>Hospital personnel will take appropriate action to ensure that a patient’s inability to communicate in English does not interfere with that person’s medical care.</a:t>
            </a:r>
          </a:p>
          <a:p>
            <a:pPr lvl="0"/>
            <a:r>
              <a:rPr lang="en-US" sz="2000" dirty="0"/>
              <a:t>Family members or friends of non-English speaker or a person with limited English proficiency (LEP) will not serve as interpreters unless the non-English speaker or LEP person expressly requests such an arrangement.  In this case, the non-English speaker or LEP patient must document in writing (complete with his or her signature) that this is his or her wish.  Interpreters must remain present during the interpretation of legal documents or informed consents.</a:t>
            </a:r>
          </a:p>
          <a:p>
            <a:pPr marL="0" indent="0">
              <a:buNone/>
            </a:pPr>
            <a:endParaRPr lang="en-US" dirty="0"/>
          </a:p>
        </p:txBody>
      </p:sp>
    </p:spTree>
    <p:extLst>
      <p:ext uri="{BB962C8B-B14F-4D97-AF65-F5344CB8AC3E}">
        <p14:creationId xmlns:p14="http://schemas.microsoft.com/office/powerpoint/2010/main" val="25640375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idx="4294967295"/>
          </p:nvPr>
        </p:nvSpPr>
        <p:spPr>
          <a:xfrm>
            <a:off x="457200" y="533400"/>
            <a:ext cx="8234363" cy="1147763"/>
          </a:xfrm>
          <a:ln/>
        </p:spPr>
        <p:txBody>
          <a:bodyPr anchor="ct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Office of Civil Rights</a:t>
            </a:r>
          </a:p>
        </p:txBody>
      </p:sp>
      <p:sp>
        <p:nvSpPr>
          <p:cNvPr id="9218" name="Rectangle 2"/>
          <p:cNvSpPr>
            <a:spLocks noGrp="1" noChangeArrowheads="1"/>
          </p:cNvSpPr>
          <p:nvPr>
            <p:ph type="body" idx="4294967295"/>
          </p:nvPr>
        </p:nvSpPr>
        <p:spPr>
          <a:xfrm>
            <a:off x="457200" y="1828800"/>
            <a:ext cx="8234363" cy="4306888"/>
          </a:xfrm>
          <a:ln/>
        </p:spPr>
        <p:txBody>
          <a:bodyPr/>
          <a:lstStyle/>
          <a:p>
            <a:pPr marL="334963" indent="-331788">
              <a:spcBef>
                <a:spcPts val="800"/>
              </a:spcBef>
              <a:buClrTx/>
              <a:buSzPct val="70000"/>
              <a:buFontTx/>
              <a:buNone/>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Lst>
            </a:pPr>
            <a:endParaRPr lang="en-US" altLang="en-US" b="1"/>
          </a:p>
          <a:p>
            <a:pPr marL="331788" indent="-328613">
              <a:spcBef>
                <a:spcPts val="800"/>
              </a:spcBef>
              <a:buClr>
                <a:srgbClr val="660000"/>
              </a:buClr>
              <a:buSzPct val="70000"/>
              <a:buFont typeface="Arial" charset="0"/>
              <a:buChar char="•"/>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Lst>
            </a:pPr>
            <a:r>
              <a:rPr lang="en-US" altLang="en-US" b="1"/>
              <a:t> Title VI</a:t>
            </a:r>
            <a:r>
              <a:rPr lang="en-US" altLang="en-US"/>
              <a:t> </a:t>
            </a:r>
            <a:r>
              <a:rPr lang="en-US" altLang="en-US" b="1"/>
              <a:t>of the Civil Rights Act of 1964</a:t>
            </a:r>
            <a:r>
              <a:rPr lang="en-US" altLang="en-US"/>
              <a:t> prohibits discrimination based on race, color, or </a:t>
            </a:r>
            <a:r>
              <a:rPr lang="en-US" altLang="en-US">
                <a:solidFill>
                  <a:srgbClr val="661900"/>
                </a:solidFill>
              </a:rPr>
              <a:t>national origin</a:t>
            </a:r>
            <a:r>
              <a:rPr lang="en-US" altLang="en-US"/>
              <a:t> in programs or activities receiving federal financial assistance. All federal agencies that provided grants of assistance are required to enforce the Title VI regulation. </a:t>
            </a:r>
          </a:p>
        </p:txBody>
      </p:sp>
    </p:spTree>
    <p:extLst>
      <p:ext uri="{BB962C8B-B14F-4D97-AF65-F5344CB8AC3E}">
        <p14:creationId xmlns:p14="http://schemas.microsoft.com/office/powerpoint/2010/main" val="36983728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Code Of Ethics &amp; Standards of Practice</a:t>
            </a:r>
            <a:endParaRPr lang="en-US" dirty="0"/>
          </a:p>
        </p:txBody>
      </p:sp>
      <p:sp>
        <p:nvSpPr>
          <p:cNvPr id="6" name="Content Placeholder 5"/>
          <p:cNvSpPr>
            <a:spLocks noGrp="1"/>
          </p:cNvSpPr>
          <p:nvPr>
            <p:ph idx="1"/>
          </p:nvPr>
        </p:nvSpPr>
        <p:spPr/>
        <p:txBody>
          <a:bodyPr/>
          <a:lstStyle/>
          <a:p>
            <a:pPr marL="0" indent="0">
              <a:buNone/>
            </a:pPr>
            <a:endParaRPr lang="en-US"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2590800"/>
            <a:ext cx="2743200" cy="2460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45014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4"/>
          <p:cNvSpPr>
            <a:spLocks noGrp="1"/>
          </p:cNvSpPr>
          <p:nvPr>
            <p:ph type="ftr" sz="quarter" idx="4294967295"/>
          </p:nvPr>
        </p:nvSpPr>
        <p:spPr>
          <a:xfrm>
            <a:off x="3124200" y="6245225"/>
            <a:ext cx="2895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dirty="0" smtClean="0"/>
          </a:p>
        </p:txBody>
      </p:sp>
      <p:sp>
        <p:nvSpPr>
          <p:cNvPr id="22532" name="Rectangle 2"/>
          <p:cNvSpPr>
            <a:spLocks noGrp="1" noChangeArrowheads="1"/>
          </p:cNvSpPr>
          <p:nvPr>
            <p:ph type="title"/>
          </p:nvPr>
        </p:nvSpPr>
        <p:spPr/>
        <p:txBody>
          <a:bodyPr/>
          <a:lstStyle/>
          <a:p>
            <a:pPr eaLnBrk="1" hangingPunct="1"/>
            <a:r>
              <a:rPr lang="en-US" altLang="en-US" smtClean="0"/>
              <a:t>Barriers to Communication</a:t>
            </a:r>
          </a:p>
        </p:txBody>
      </p:sp>
      <p:sp>
        <p:nvSpPr>
          <p:cNvPr id="22533" name="Rectangle 3"/>
          <p:cNvSpPr>
            <a:spLocks noGrp="1" noChangeArrowheads="1"/>
          </p:cNvSpPr>
          <p:nvPr>
            <p:ph type="body" idx="1"/>
          </p:nvPr>
        </p:nvSpPr>
        <p:spPr>
          <a:xfrm>
            <a:off x="4114800" y="1905000"/>
            <a:ext cx="5410200" cy="4114800"/>
          </a:xfrm>
        </p:spPr>
        <p:txBody>
          <a:bodyPr/>
          <a:lstStyle/>
          <a:p>
            <a:pPr eaLnBrk="1" hangingPunct="1">
              <a:buFont typeface="Comic Sans MS" pitchFamily="64" charset="0"/>
              <a:buChar char="*"/>
            </a:pPr>
            <a:r>
              <a:rPr lang="en-US" altLang="en-US" dirty="0" smtClean="0"/>
              <a:t>Linguistic barriers</a:t>
            </a:r>
          </a:p>
          <a:p>
            <a:pPr eaLnBrk="1" hangingPunct="1">
              <a:buFont typeface="Comic Sans MS" pitchFamily="64" charset="0"/>
              <a:buChar char="*"/>
            </a:pPr>
            <a:r>
              <a:rPr lang="en-US" altLang="en-US" dirty="0" smtClean="0"/>
              <a:t>Barriers of register and experience with health care concepts and procedures</a:t>
            </a:r>
          </a:p>
          <a:p>
            <a:pPr eaLnBrk="1" hangingPunct="1">
              <a:buFont typeface="Comic Sans MS" pitchFamily="64" charset="0"/>
              <a:buChar char="*"/>
            </a:pPr>
            <a:r>
              <a:rPr lang="en-US" altLang="en-US" dirty="0" smtClean="0"/>
              <a:t>Cultural barriers</a:t>
            </a:r>
          </a:p>
          <a:p>
            <a:pPr eaLnBrk="1" hangingPunct="1">
              <a:buFont typeface="Comic Sans MS" pitchFamily="64" charset="0"/>
              <a:buChar char="*"/>
            </a:pPr>
            <a:r>
              <a:rPr lang="en-US" altLang="en-US" dirty="0" smtClean="0"/>
              <a:t>Systemic barriers</a:t>
            </a:r>
          </a:p>
        </p:txBody>
      </p:sp>
      <p:pic>
        <p:nvPicPr>
          <p:cNvPr id="22534" name="Picture 4" descr="j032012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438400"/>
            <a:ext cx="3505200" cy="2490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37644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4"/>
          <p:cNvSpPr>
            <a:spLocks noGrp="1"/>
          </p:cNvSpPr>
          <p:nvPr>
            <p:ph type="ftr" sz="quarter" idx="4294967295"/>
          </p:nvPr>
        </p:nvSpPr>
        <p:spPr>
          <a:xfrm>
            <a:off x="3124200" y="6245225"/>
            <a:ext cx="2895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dirty="0" smtClean="0"/>
          </a:p>
        </p:txBody>
      </p:sp>
      <p:sp>
        <p:nvSpPr>
          <p:cNvPr id="27652" name="Rectangle 2"/>
          <p:cNvSpPr>
            <a:spLocks noGrp="1" noChangeArrowheads="1"/>
          </p:cNvSpPr>
          <p:nvPr>
            <p:ph type="title"/>
          </p:nvPr>
        </p:nvSpPr>
        <p:spPr/>
        <p:txBody>
          <a:bodyPr/>
          <a:lstStyle/>
          <a:p>
            <a:pPr algn="ctr" eaLnBrk="1" hangingPunct="1"/>
            <a:r>
              <a:rPr lang="en-US" altLang="en-US" dirty="0" smtClean="0"/>
              <a:t>Role of the Medical Interpreter</a:t>
            </a:r>
          </a:p>
        </p:txBody>
      </p:sp>
      <p:sp>
        <p:nvSpPr>
          <p:cNvPr id="27653" name="Rectangle 3"/>
          <p:cNvSpPr>
            <a:spLocks noGrp="1" noChangeArrowheads="1"/>
          </p:cNvSpPr>
          <p:nvPr>
            <p:ph type="body" idx="1"/>
          </p:nvPr>
        </p:nvSpPr>
        <p:spPr>
          <a:xfrm>
            <a:off x="3048000" y="2286000"/>
            <a:ext cx="8229600" cy="4114800"/>
          </a:xfrm>
        </p:spPr>
        <p:txBody>
          <a:bodyPr/>
          <a:lstStyle/>
          <a:p>
            <a:pPr eaLnBrk="1" hangingPunct="1">
              <a:buFont typeface="Comic Sans MS" pitchFamily="64" charset="0"/>
              <a:buChar char="*"/>
            </a:pPr>
            <a:r>
              <a:rPr lang="en-US" altLang="en-US" dirty="0" smtClean="0"/>
              <a:t>Conduit</a:t>
            </a:r>
          </a:p>
          <a:p>
            <a:pPr eaLnBrk="1" hangingPunct="1">
              <a:buFont typeface="Comic Sans MS" pitchFamily="64" charset="0"/>
              <a:buChar char="*"/>
            </a:pPr>
            <a:endParaRPr lang="en-US" altLang="en-US" sz="1600" dirty="0" smtClean="0"/>
          </a:p>
          <a:p>
            <a:pPr eaLnBrk="1" hangingPunct="1">
              <a:buFont typeface="Comic Sans MS" pitchFamily="64" charset="0"/>
              <a:buChar char="*"/>
            </a:pPr>
            <a:r>
              <a:rPr lang="en-US" altLang="en-US" dirty="0" smtClean="0"/>
              <a:t>Clarifier</a:t>
            </a:r>
          </a:p>
          <a:p>
            <a:pPr eaLnBrk="1" hangingPunct="1">
              <a:buFont typeface="Comic Sans MS" pitchFamily="64" charset="0"/>
              <a:buChar char="*"/>
            </a:pPr>
            <a:endParaRPr lang="en-US" altLang="en-US" sz="1600" dirty="0" smtClean="0"/>
          </a:p>
          <a:p>
            <a:pPr eaLnBrk="1" hangingPunct="1">
              <a:buFont typeface="Comic Sans MS" pitchFamily="64" charset="0"/>
              <a:buChar char="*"/>
            </a:pPr>
            <a:r>
              <a:rPr lang="en-US" altLang="en-US" dirty="0" smtClean="0"/>
              <a:t>Cultural Broker</a:t>
            </a:r>
          </a:p>
          <a:p>
            <a:pPr eaLnBrk="1" hangingPunct="1">
              <a:buFont typeface="Comic Sans MS" pitchFamily="64" charset="0"/>
              <a:buChar char="*"/>
            </a:pPr>
            <a:endParaRPr lang="en-US" altLang="en-US" sz="1600" dirty="0" smtClean="0"/>
          </a:p>
          <a:p>
            <a:pPr eaLnBrk="1" hangingPunct="1">
              <a:buFont typeface="Comic Sans MS" pitchFamily="64" charset="0"/>
              <a:buChar char="*"/>
            </a:pPr>
            <a:r>
              <a:rPr lang="en-US" altLang="en-US" dirty="0" smtClean="0"/>
              <a:t>Advocate</a:t>
            </a:r>
          </a:p>
        </p:txBody>
      </p:sp>
    </p:spTree>
    <p:extLst>
      <p:ext uri="{BB962C8B-B14F-4D97-AF65-F5344CB8AC3E}">
        <p14:creationId xmlns:p14="http://schemas.microsoft.com/office/powerpoint/2010/main" val="3512705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CWM Powerpoint templace</Template>
  <TotalTime>1486</TotalTime>
  <Words>476</Words>
  <Application>Microsoft Office PowerPoint</Application>
  <PresentationFormat>On-screen Show (4:3)</PresentationFormat>
  <Paragraphs>71</Paragraphs>
  <Slides>13</Slides>
  <Notes>8</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Blank Presentation</vt:lpstr>
      <vt:lpstr>Assisting Limited English Proficient (LEP) patients in the healthcare setting  Lisa M. Morris, MSTD lisa.morris@umassmed.edu </vt:lpstr>
      <vt:lpstr>MassAHEC Network </vt:lpstr>
      <vt:lpstr>Language Services &amp; Training Offered:</vt:lpstr>
      <vt:lpstr>Massachusetts Emergency Room Interpreter Bill </vt:lpstr>
      <vt:lpstr>The Department of Public Health monitors to ensure that the mandate is followed.</vt:lpstr>
      <vt:lpstr>Office of Civil Rights</vt:lpstr>
      <vt:lpstr>National Code Of Ethics &amp; Standards of Practice</vt:lpstr>
      <vt:lpstr>Barriers to Communication</vt:lpstr>
      <vt:lpstr>Role of the Medical Interpreter</vt:lpstr>
      <vt:lpstr>PowerPoint Presentation</vt:lpstr>
      <vt:lpstr>Tips for working with interpreter in medical setting:</vt:lpstr>
      <vt:lpstr>Avoiding the use of complex medical terms and jargon</vt:lpstr>
      <vt:lpstr>Professional Interpreter Services</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Literacy</dc:title>
  <dc:creator>Emily Philbin</dc:creator>
  <cp:lastModifiedBy>Panel</cp:lastModifiedBy>
  <cp:revision>139</cp:revision>
  <cp:lastPrinted>2014-03-27T19:22:36Z</cp:lastPrinted>
  <dcterms:created xsi:type="dcterms:W3CDTF">2006-12-11T13:23:25Z</dcterms:created>
  <dcterms:modified xsi:type="dcterms:W3CDTF">2014-04-03T19:13:40Z</dcterms:modified>
</cp:coreProperties>
</file>