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3" r:id="rId4"/>
    <p:sldId id="271" r:id="rId5"/>
    <p:sldId id="264" r:id="rId6"/>
    <p:sldId id="279" r:id="rId7"/>
    <p:sldId id="278" r:id="rId8"/>
    <p:sldId id="270" r:id="rId9"/>
    <p:sldId id="260" r:id="rId10"/>
    <p:sldId id="277" r:id="rId11"/>
    <p:sldId id="269" r:id="rId12"/>
    <p:sldId id="276" r:id="rId13"/>
    <p:sldId id="265" r:id="rId14"/>
    <p:sldId id="275" r:id="rId15"/>
    <p:sldId id="262" r:id="rId16"/>
    <p:sldId id="268" r:id="rId17"/>
    <p:sldId id="273" r:id="rId18"/>
    <p:sldId id="267" r:id="rId19"/>
    <p:sldId id="274" r:id="rId20"/>
    <p:sldId id="27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10646E-9BC3-449F-91DA-5DC9BD54F7C2}" type="datetimeFigureOut">
              <a:rPr lang="en-US" smtClean="0"/>
              <a:t>4/8/2024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84BEA-80F5-4815-A4FB-FD002F161AAE}" type="slidenum">
              <a:rPr lang="en-US" smtClean="0"/>
              <a:t>‹#›</a:t>
            </a:fld>
            <a:endParaRPr lang="en-US"/>
          </a:p>
        </p:txBody>
      </p:sp>
    </p:spTree>
    <p:extLst>
      <p:ext uri="{BB962C8B-B14F-4D97-AF65-F5344CB8AC3E}">
        <p14:creationId xmlns:p14="http://schemas.microsoft.com/office/powerpoint/2010/main" val="3820049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CMS Letter </a:t>
            </a:r>
          </a:p>
          <a:p>
            <a:r>
              <a:rPr lang="en-US" dirty="0"/>
              <a:t>The authority provided in accordance with this letter will enable the state, during the period of time specified below, to temporarily reinstate eligibility effective on the individual’s prior date of termination if an individual: (1) was disenrolled on the basis of a procedural reason; and (2) was Mike Levine – Page 2 redetermined eligible during the state’s reconsideration period (for a period of up to 90 days), consistent with §§ 435.916(a)(3)(iii) and 435.916(b). This authority applies to both Medicaid (MAGI and non-MAGI eligibility groups) and CHIP populations. For any individual who is reinstated under this authority, the state will retain the renewal date from the individual’s original renewal cycle for purposes of their next eligibility period. The authority provided in this letter is effective April 1, 2023, and will remain effective until 17 months after the end of the continuous enrollment condition (i.e., August 31, 2024). </a:t>
            </a:r>
          </a:p>
        </p:txBody>
      </p:sp>
      <p:sp>
        <p:nvSpPr>
          <p:cNvPr id="4" name="Slide Number Placeholder 3"/>
          <p:cNvSpPr>
            <a:spLocks noGrp="1"/>
          </p:cNvSpPr>
          <p:nvPr>
            <p:ph type="sldNum" sz="quarter" idx="5"/>
          </p:nvPr>
        </p:nvSpPr>
        <p:spPr/>
        <p:txBody>
          <a:bodyPr/>
          <a:lstStyle/>
          <a:p>
            <a:fld id="{78F84BEA-80F5-4815-A4FB-FD002F161AAE}" type="slidenum">
              <a:rPr lang="en-US" smtClean="0"/>
              <a:t>18</a:t>
            </a:fld>
            <a:endParaRPr lang="en-US"/>
          </a:p>
        </p:txBody>
      </p:sp>
    </p:spTree>
    <p:extLst>
      <p:ext uri="{BB962C8B-B14F-4D97-AF65-F5344CB8AC3E}">
        <p14:creationId xmlns:p14="http://schemas.microsoft.com/office/powerpoint/2010/main" val="3340882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659F0-EEAA-4415-3231-A5955CEA02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641555-80F9-51E5-0BC4-7439FBDB02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A7C9A1-B0B3-25B6-125D-456392FAC7F8}"/>
              </a:ext>
            </a:extLst>
          </p:cNvPr>
          <p:cNvSpPr>
            <a:spLocks noGrp="1"/>
          </p:cNvSpPr>
          <p:nvPr>
            <p:ph type="dt" sz="half" idx="10"/>
          </p:nvPr>
        </p:nvSpPr>
        <p:spPr/>
        <p:txBody>
          <a:bodyPr/>
          <a:lstStyle/>
          <a:p>
            <a:fld id="{DF265A4F-18C3-4773-9195-B22AD457FB9F}" type="datetime1">
              <a:rPr lang="en-US" smtClean="0"/>
              <a:t>4/8/2024</a:t>
            </a:fld>
            <a:endParaRPr lang="en-US"/>
          </a:p>
        </p:txBody>
      </p:sp>
      <p:sp>
        <p:nvSpPr>
          <p:cNvPr id="5" name="Footer Placeholder 4">
            <a:extLst>
              <a:ext uri="{FF2B5EF4-FFF2-40B4-BE49-F238E27FC236}">
                <a16:creationId xmlns:a16="http://schemas.microsoft.com/office/drawing/2014/main" id="{61432509-6F09-0D95-3F36-63D69F9BD5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02CC7F-5397-8E71-A8CD-CA681EC00C35}"/>
              </a:ext>
            </a:extLst>
          </p:cNvPr>
          <p:cNvSpPr>
            <a:spLocks noGrp="1"/>
          </p:cNvSpPr>
          <p:nvPr>
            <p:ph type="sldNum" sz="quarter" idx="12"/>
          </p:nvPr>
        </p:nvSpPr>
        <p:spPr/>
        <p:txBody>
          <a:bodyPr/>
          <a:lstStyle/>
          <a:p>
            <a:fld id="{99CD22A8-C67D-423B-A3AF-0C179C7836EE}" type="slidenum">
              <a:rPr lang="en-US" smtClean="0"/>
              <a:t>‹#›</a:t>
            </a:fld>
            <a:endParaRPr lang="en-US"/>
          </a:p>
        </p:txBody>
      </p:sp>
    </p:spTree>
    <p:extLst>
      <p:ext uri="{BB962C8B-B14F-4D97-AF65-F5344CB8AC3E}">
        <p14:creationId xmlns:p14="http://schemas.microsoft.com/office/powerpoint/2010/main" val="385858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06E10-0B5C-D865-90D4-447A7AA705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8FF14C-946A-2492-3596-ABF9771D3C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941099-D090-061B-3B00-2FFA227ACA5A}"/>
              </a:ext>
            </a:extLst>
          </p:cNvPr>
          <p:cNvSpPr>
            <a:spLocks noGrp="1"/>
          </p:cNvSpPr>
          <p:nvPr>
            <p:ph type="dt" sz="half" idx="10"/>
          </p:nvPr>
        </p:nvSpPr>
        <p:spPr/>
        <p:txBody>
          <a:bodyPr/>
          <a:lstStyle/>
          <a:p>
            <a:fld id="{3F251C23-04EA-4875-82B4-21C65DAAA984}" type="datetime1">
              <a:rPr lang="en-US" smtClean="0"/>
              <a:t>4/8/2024</a:t>
            </a:fld>
            <a:endParaRPr lang="en-US"/>
          </a:p>
        </p:txBody>
      </p:sp>
      <p:sp>
        <p:nvSpPr>
          <p:cNvPr id="5" name="Footer Placeholder 4">
            <a:extLst>
              <a:ext uri="{FF2B5EF4-FFF2-40B4-BE49-F238E27FC236}">
                <a16:creationId xmlns:a16="http://schemas.microsoft.com/office/drawing/2014/main" id="{8E13C67A-7654-7FA7-7F5D-EBE98A6012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8FBD6-FD7D-C6E3-C4CF-55C12F456969}"/>
              </a:ext>
            </a:extLst>
          </p:cNvPr>
          <p:cNvSpPr>
            <a:spLocks noGrp="1"/>
          </p:cNvSpPr>
          <p:nvPr>
            <p:ph type="sldNum" sz="quarter" idx="12"/>
          </p:nvPr>
        </p:nvSpPr>
        <p:spPr/>
        <p:txBody>
          <a:bodyPr/>
          <a:lstStyle/>
          <a:p>
            <a:fld id="{99CD22A8-C67D-423B-A3AF-0C179C7836EE}" type="slidenum">
              <a:rPr lang="en-US" smtClean="0"/>
              <a:t>‹#›</a:t>
            </a:fld>
            <a:endParaRPr lang="en-US"/>
          </a:p>
        </p:txBody>
      </p:sp>
    </p:spTree>
    <p:extLst>
      <p:ext uri="{BB962C8B-B14F-4D97-AF65-F5344CB8AC3E}">
        <p14:creationId xmlns:p14="http://schemas.microsoft.com/office/powerpoint/2010/main" val="274904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924004-1D7E-1DBB-7F75-0AFD3D2A08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5A1600-E2EE-9457-789B-C99BFC61FF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8783F2-4A5F-4D98-626D-7ACDB636EC87}"/>
              </a:ext>
            </a:extLst>
          </p:cNvPr>
          <p:cNvSpPr>
            <a:spLocks noGrp="1"/>
          </p:cNvSpPr>
          <p:nvPr>
            <p:ph type="dt" sz="half" idx="10"/>
          </p:nvPr>
        </p:nvSpPr>
        <p:spPr/>
        <p:txBody>
          <a:bodyPr/>
          <a:lstStyle/>
          <a:p>
            <a:fld id="{236A5B1B-EFC1-4EDE-8BE2-B1BB5EB8E28F}" type="datetime1">
              <a:rPr lang="en-US" smtClean="0"/>
              <a:t>4/8/2024</a:t>
            </a:fld>
            <a:endParaRPr lang="en-US"/>
          </a:p>
        </p:txBody>
      </p:sp>
      <p:sp>
        <p:nvSpPr>
          <p:cNvPr id="5" name="Footer Placeholder 4">
            <a:extLst>
              <a:ext uri="{FF2B5EF4-FFF2-40B4-BE49-F238E27FC236}">
                <a16:creationId xmlns:a16="http://schemas.microsoft.com/office/drawing/2014/main" id="{9679EABC-B81E-8956-C8BE-87FE39CF6B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BABBEA-A029-FF0E-1133-BE9F57F55722}"/>
              </a:ext>
            </a:extLst>
          </p:cNvPr>
          <p:cNvSpPr>
            <a:spLocks noGrp="1"/>
          </p:cNvSpPr>
          <p:nvPr>
            <p:ph type="sldNum" sz="quarter" idx="12"/>
          </p:nvPr>
        </p:nvSpPr>
        <p:spPr/>
        <p:txBody>
          <a:bodyPr/>
          <a:lstStyle/>
          <a:p>
            <a:fld id="{99CD22A8-C67D-423B-A3AF-0C179C7836EE}" type="slidenum">
              <a:rPr lang="en-US" smtClean="0"/>
              <a:t>‹#›</a:t>
            </a:fld>
            <a:endParaRPr lang="en-US"/>
          </a:p>
        </p:txBody>
      </p:sp>
    </p:spTree>
    <p:extLst>
      <p:ext uri="{BB962C8B-B14F-4D97-AF65-F5344CB8AC3E}">
        <p14:creationId xmlns:p14="http://schemas.microsoft.com/office/powerpoint/2010/main" val="209343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656F-83B9-C7BD-58A8-DDA80CC2DF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C70B55-73F0-642B-1F97-194874DB22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E74005-EE9A-3830-8361-8C745FCFCC0A}"/>
              </a:ext>
            </a:extLst>
          </p:cNvPr>
          <p:cNvSpPr>
            <a:spLocks noGrp="1"/>
          </p:cNvSpPr>
          <p:nvPr>
            <p:ph type="dt" sz="half" idx="10"/>
          </p:nvPr>
        </p:nvSpPr>
        <p:spPr/>
        <p:txBody>
          <a:bodyPr/>
          <a:lstStyle/>
          <a:p>
            <a:fld id="{FB1106DD-BF32-481B-AAE6-E9DFBCE481B2}" type="datetime1">
              <a:rPr lang="en-US" smtClean="0"/>
              <a:t>4/8/2024</a:t>
            </a:fld>
            <a:endParaRPr lang="en-US"/>
          </a:p>
        </p:txBody>
      </p:sp>
      <p:sp>
        <p:nvSpPr>
          <p:cNvPr id="5" name="Footer Placeholder 4">
            <a:extLst>
              <a:ext uri="{FF2B5EF4-FFF2-40B4-BE49-F238E27FC236}">
                <a16:creationId xmlns:a16="http://schemas.microsoft.com/office/drawing/2014/main" id="{3C066FC3-90CD-2A7B-49A5-2DC8216F56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135B4-7768-DEE0-30FA-5503EEE8E76A}"/>
              </a:ext>
            </a:extLst>
          </p:cNvPr>
          <p:cNvSpPr>
            <a:spLocks noGrp="1"/>
          </p:cNvSpPr>
          <p:nvPr>
            <p:ph type="sldNum" sz="quarter" idx="12"/>
          </p:nvPr>
        </p:nvSpPr>
        <p:spPr/>
        <p:txBody>
          <a:bodyPr/>
          <a:lstStyle/>
          <a:p>
            <a:fld id="{99CD22A8-C67D-423B-A3AF-0C179C7836EE}" type="slidenum">
              <a:rPr lang="en-US" smtClean="0"/>
              <a:t>‹#›</a:t>
            </a:fld>
            <a:endParaRPr lang="en-US"/>
          </a:p>
        </p:txBody>
      </p:sp>
    </p:spTree>
    <p:extLst>
      <p:ext uri="{BB962C8B-B14F-4D97-AF65-F5344CB8AC3E}">
        <p14:creationId xmlns:p14="http://schemas.microsoft.com/office/powerpoint/2010/main" val="1849879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139BF-8CFD-2A2E-A480-AA1F780554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1A975E-0365-F254-A434-B0C6F6D35B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48D5EF-6904-E36B-011D-31170AC105E6}"/>
              </a:ext>
            </a:extLst>
          </p:cNvPr>
          <p:cNvSpPr>
            <a:spLocks noGrp="1"/>
          </p:cNvSpPr>
          <p:nvPr>
            <p:ph type="dt" sz="half" idx="10"/>
          </p:nvPr>
        </p:nvSpPr>
        <p:spPr/>
        <p:txBody>
          <a:bodyPr/>
          <a:lstStyle/>
          <a:p>
            <a:fld id="{F56159F7-ABD7-43BC-B81C-7EEC5D94F7AB}" type="datetime1">
              <a:rPr lang="en-US" smtClean="0"/>
              <a:t>4/8/2024</a:t>
            </a:fld>
            <a:endParaRPr lang="en-US"/>
          </a:p>
        </p:txBody>
      </p:sp>
      <p:sp>
        <p:nvSpPr>
          <p:cNvPr id="5" name="Footer Placeholder 4">
            <a:extLst>
              <a:ext uri="{FF2B5EF4-FFF2-40B4-BE49-F238E27FC236}">
                <a16:creationId xmlns:a16="http://schemas.microsoft.com/office/drawing/2014/main" id="{6059BD97-974D-BD48-92FD-A6F00CA6A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9395F0-7A6E-1393-9390-50FD60DB5936}"/>
              </a:ext>
            </a:extLst>
          </p:cNvPr>
          <p:cNvSpPr>
            <a:spLocks noGrp="1"/>
          </p:cNvSpPr>
          <p:nvPr>
            <p:ph type="sldNum" sz="quarter" idx="12"/>
          </p:nvPr>
        </p:nvSpPr>
        <p:spPr/>
        <p:txBody>
          <a:bodyPr/>
          <a:lstStyle/>
          <a:p>
            <a:fld id="{99CD22A8-C67D-423B-A3AF-0C179C7836EE}" type="slidenum">
              <a:rPr lang="en-US" smtClean="0"/>
              <a:t>‹#›</a:t>
            </a:fld>
            <a:endParaRPr lang="en-US"/>
          </a:p>
        </p:txBody>
      </p:sp>
    </p:spTree>
    <p:extLst>
      <p:ext uri="{BB962C8B-B14F-4D97-AF65-F5344CB8AC3E}">
        <p14:creationId xmlns:p14="http://schemas.microsoft.com/office/powerpoint/2010/main" val="3315730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DB5DB-ABEA-0926-E941-FFF29EEC1A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E48AA7-EAC0-EA0B-500A-80AA00B656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74764B-5CFB-5B7C-6F27-3BF8627AFD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59211D-7DC8-2AF2-8F47-8302E6C89DA9}"/>
              </a:ext>
            </a:extLst>
          </p:cNvPr>
          <p:cNvSpPr>
            <a:spLocks noGrp="1"/>
          </p:cNvSpPr>
          <p:nvPr>
            <p:ph type="dt" sz="half" idx="10"/>
          </p:nvPr>
        </p:nvSpPr>
        <p:spPr/>
        <p:txBody>
          <a:bodyPr/>
          <a:lstStyle/>
          <a:p>
            <a:fld id="{9DC3DFAE-E74B-42BF-8779-1F1F9F06B57F}" type="datetime1">
              <a:rPr lang="en-US" smtClean="0"/>
              <a:t>4/8/2024</a:t>
            </a:fld>
            <a:endParaRPr lang="en-US"/>
          </a:p>
        </p:txBody>
      </p:sp>
      <p:sp>
        <p:nvSpPr>
          <p:cNvPr id="6" name="Footer Placeholder 5">
            <a:extLst>
              <a:ext uri="{FF2B5EF4-FFF2-40B4-BE49-F238E27FC236}">
                <a16:creationId xmlns:a16="http://schemas.microsoft.com/office/drawing/2014/main" id="{6F202FB0-62B8-873F-B340-8D45D93C38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54B66E-E35D-24FC-3727-5E14FE88AD99}"/>
              </a:ext>
            </a:extLst>
          </p:cNvPr>
          <p:cNvSpPr>
            <a:spLocks noGrp="1"/>
          </p:cNvSpPr>
          <p:nvPr>
            <p:ph type="sldNum" sz="quarter" idx="12"/>
          </p:nvPr>
        </p:nvSpPr>
        <p:spPr/>
        <p:txBody>
          <a:bodyPr/>
          <a:lstStyle/>
          <a:p>
            <a:fld id="{99CD22A8-C67D-423B-A3AF-0C179C7836EE}" type="slidenum">
              <a:rPr lang="en-US" smtClean="0"/>
              <a:t>‹#›</a:t>
            </a:fld>
            <a:endParaRPr lang="en-US"/>
          </a:p>
        </p:txBody>
      </p:sp>
    </p:spTree>
    <p:extLst>
      <p:ext uri="{BB962C8B-B14F-4D97-AF65-F5344CB8AC3E}">
        <p14:creationId xmlns:p14="http://schemas.microsoft.com/office/powerpoint/2010/main" val="1009830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6204C-A4DA-9DCD-E9A2-8D1B5CCFFF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709EAB-8DA5-E13A-B9EB-63FAA49E44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90104E-9305-0CF7-EF8E-7A3FD56B89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3C2240-8BF9-458C-0404-130001E030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6BB7AE-FF8A-CB91-AEAE-48200ED1F4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5F5D88-64D7-BB79-7D9E-578C683DEB25}"/>
              </a:ext>
            </a:extLst>
          </p:cNvPr>
          <p:cNvSpPr>
            <a:spLocks noGrp="1"/>
          </p:cNvSpPr>
          <p:nvPr>
            <p:ph type="dt" sz="half" idx="10"/>
          </p:nvPr>
        </p:nvSpPr>
        <p:spPr/>
        <p:txBody>
          <a:bodyPr/>
          <a:lstStyle/>
          <a:p>
            <a:fld id="{D26DB823-3729-45D6-A9D0-7B9AD791D7FB}" type="datetime1">
              <a:rPr lang="en-US" smtClean="0"/>
              <a:t>4/8/2024</a:t>
            </a:fld>
            <a:endParaRPr lang="en-US"/>
          </a:p>
        </p:txBody>
      </p:sp>
      <p:sp>
        <p:nvSpPr>
          <p:cNvPr id="8" name="Footer Placeholder 7">
            <a:extLst>
              <a:ext uri="{FF2B5EF4-FFF2-40B4-BE49-F238E27FC236}">
                <a16:creationId xmlns:a16="http://schemas.microsoft.com/office/drawing/2014/main" id="{04593BD1-F114-AA78-DD99-E4F7F257D0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3042ED-6BA4-17A6-30FD-F32A881BEB25}"/>
              </a:ext>
            </a:extLst>
          </p:cNvPr>
          <p:cNvSpPr>
            <a:spLocks noGrp="1"/>
          </p:cNvSpPr>
          <p:nvPr>
            <p:ph type="sldNum" sz="quarter" idx="12"/>
          </p:nvPr>
        </p:nvSpPr>
        <p:spPr/>
        <p:txBody>
          <a:bodyPr/>
          <a:lstStyle/>
          <a:p>
            <a:fld id="{99CD22A8-C67D-423B-A3AF-0C179C7836EE}" type="slidenum">
              <a:rPr lang="en-US" smtClean="0"/>
              <a:t>‹#›</a:t>
            </a:fld>
            <a:endParaRPr lang="en-US"/>
          </a:p>
        </p:txBody>
      </p:sp>
    </p:spTree>
    <p:extLst>
      <p:ext uri="{BB962C8B-B14F-4D97-AF65-F5344CB8AC3E}">
        <p14:creationId xmlns:p14="http://schemas.microsoft.com/office/powerpoint/2010/main" val="3410738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FB28F-EBFF-80C4-4235-0F099A0D15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58F452-B247-4D35-4C25-B51BE2FBAD75}"/>
              </a:ext>
            </a:extLst>
          </p:cNvPr>
          <p:cNvSpPr>
            <a:spLocks noGrp="1"/>
          </p:cNvSpPr>
          <p:nvPr>
            <p:ph type="dt" sz="half" idx="10"/>
          </p:nvPr>
        </p:nvSpPr>
        <p:spPr/>
        <p:txBody>
          <a:bodyPr/>
          <a:lstStyle/>
          <a:p>
            <a:fld id="{F804C2BF-8C3E-475C-B4E8-F9024FA5A5A7}" type="datetime1">
              <a:rPr lang="en-US" smtClean="0"/>
              <a:t>4/8/2024</a:t>
            </a:fld>
            <a:endParaRPr lang="en-US"/>
          </a:p>
        </p:txBody>
      </p:sp>
      <p:sp>
        <p:nvSpPr>
          <p:cNvPr id="4" name="Footer Placeholder 3">
            <a:extLst>
              <a:ext uri="{FF2B5EF4-FFF2-40B4-BE49-F238E27FC236}">
                <a16:creationId xmlns:a16="http://schemas.microsoft.com/office/drawing/2014/main" id="{B12CB1B3-4EFC-E812-86C6-564160B39E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E2DC57-4815-9D57-3AE7-46611BAB0B37}"/>
              </a:ext>
            </a:extLst>
          </p:cNvPr>
          <p:cNvSpPr>
            <a:spLocks noGrp="1"/>
          </p:cNvSpPr>
          <p:nvPr>
            <p:ph type="sldNum" sz="quarter" idx="12"/>
          </p:nvPr>
        </p:nvSpPr>
        <p:spPr/>
        <p:txBody>
          <a:bodyPr/>
          <a:lstStyle/>
          <a:p>
            <a:fld id="{99CD22A8-C67D-423B-A3AF-0C179C7836EE}" type="slidenum">
              <a:rPr lang="en-US" smtClean="0"/>
              <a:t>‹#›</a:t>
            </a:fld>
            <a:endParaRPr lang="en-US"/>
          </a:p>
        </p:txBody>
      </p:sp>
    </p:spTree>
    <p:extLst>
      <p:ext uri="{BB962C8B-B14F-4D97-AF65-F5344CB8AC3E}">
        <p14:creationId xmlns:p14="http://schemas.microsoft.com/office/powerpoint/2010/main" val="365731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1269DD-A81E-4031-1C08-6695F4D956F0}"/>
              </a:ext>
            </a:extLst>
          </p:cNvPr>
          <p:cNvSpPr>
            <a:spLocks noGrp="1"/>
          </p:cNvSpPr>
          <p:nvPr>
            <p:ph type="dt" sz="half" idx="10"/>
          </p:nvPr>
        </p:nvSpPr>
        <p:spPr/>
        <p:txBody>
          <a:bodyPr/>
          <a:lstStyle/>
          <a:p>
            <a:fld id="{F1C75720-07C7-4198-A530-588AADA64A7F}" type="datetime1">
              <a:rPr lang="en-US" smtClean="0"/>
              <a:t>4/8/2024</a:t>
            </a:fld>
            <a:endParaRPr lang="en-US"/>
          </a:p>
        </p:txBody>
      </p:sp>
      <p:sp>
        <p:nvSpPr>
          <p:cNvPr id="3" name="Footer Placeholder 2">
            <a:extLst>
              <a:ext uri="{FF2B5EF4-FFF2-40B4-BE49-F238E27FC236}">
                <a16:creationId xmlns:a16="http://schemas.microsoft.com/office/drawing/2014/main" id="{9105BAC7-BDB3-C14F-7129-CBD27E3F62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B7D2AF3-B9E3-440F-A5B4-CB351BA4FF1A}"/>
              </a:ext>
            </a:extLst>
          </p:cNvPr>
          <p:cNvSpPr>
            <a:spLocks noGrp="1"/>
          </p:cNvSpPr>
          <p:nvPr>
            <p:ph type="sldNum" sz="quarter" idx="12"/>
          </p:nvPr>
        </p:nvSpPr>
        <p:spPr/>
        <p:txBody>
          <a:bodyPr/>
          <a:lstStyle/>
          <a:p>
            <a:fld id="{99CD22A8-C67D-423B-A3AF-0C179C7836EE}" type="slidenum">
              <a:rPr lang="en-US" smtClean="0"/>
              <a:t>‹#›</a:t>
            </a:fld>
            <a:endParaRPr lang="en-US"/>
          </a:p>
        </p:txBody>
      </p:sp>
    </p:spTree>
    <p:extLst>
      <p:ext uri="{BB962C8B-B14F-4D97-AF65-F5344CB8AC3E}">
        <p14:creationId xmlns:p14="http://schemas.microsoft.com/office/powerpoint/2010/main" val="51891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1CE70-5103-CBEF-20A7-077ADBBA92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02072A-3DC9-973B-0D37-5D7B8D2067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4EA951-22B2-4545-A535-DB1DA3103F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156B47-8897-B945-8673-B707FF65D889}"/>
              </a:ext>
            </a:extLst>
          </p:cNvPr>
          <p:cNvSpPr>
            <a:spLocks noGrp="1"/>
          </p:cNvSpPr>
          <p:nvPr>
            <p:ph type="dt" sz="half" idx="10"/>
          </p:nvPr>
        </p:nvSpPr>
        <p:spPr/>
        <p:txBody>
          <a:bodyPr/>
          <a:lstStyle/>
          <a:p>
            <a:fld id="{34E43701-64E8-4178-9E92-A824A274AC8E}" type="datetime1">
              <a:rPr lang="en-US" smtClean="0"/>
              <a:t>4/8/2024</a:t>
            </a:fld>
            <a:endParaRPr lang="en-US"/>
          </a:p>
        </p:txBody>
      </p:sp>
      <p:sp>
        <p:nvSpPr>
          <p:cNvPr id="6" name="Footer Placeholder 5">
            <a:extLst>
              <a:ext uri="{FF2B5EF4-FFF2-40B4-BE49-F238E27FC236}">
                <a16:creationId xmlns:a16="http://schemas.microsoft.com/office/drawing/2014/main" id="{BDE981F5-003F-924A-89E4-C5DADEE4CE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C400E-727E-7C1C-189D-D6124808544A}"/>
              </a:ext>
            </a:extLst>
          </p:cNvPr>
          <p:cNvSpPr>
            <a:spLocks noGrp="1"/>
          </p:cNvSpPr>
          <p:nvPr>
            <p:ph type="sldNum" sz="quarter" idx="12"/>
          </p:nvPr>
        </p:nvSpPr>
        <p:spPr/>
        <p:txBody>
          <a:bodyPr/>
          <a:lstStyle/>
          <a:p>
            <a:fld id="{99CD22A8-C67D-423B-A3AF-0C179C7836EE}" type="slidenum">
              <a:rPr lang="en-US" smtClean="0"/>
              <a:t>‹#›</a:t>
            </a:fld>
            <a:endParaRPr lang="en-US"/>
          </a:p>
        </p:txBody>
      </p:sp>
    </p:spTree>
    <p:extLst>
      <p:ext uri="{BB962C8B-B14F-4D97-AF65-F5344CB8AC3E}">
        <p14:creationId xmlns:p14="http://schemas.microsoft.com/office/powerpoint/2010/main" val="2816738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2ED6-B492-E12D-287A-1BE349958A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32306C-9D21-2A30-3DE8-486EFF83EE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28D5D5-6612-3B69-817E-CEDBAF1939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17722D-A4ED-BE69-7A2A-753F0C6DB9C1}"/>
              </a:ext>
            </a:extLst>
          </p:cNvPr>
          <p:cNvSpPr>
            <a:spLocks noGrp="1"/>
          </p:cNvSpPr>
          <p:nvPr>
            <p:ph type="dt" sz="half" idx="10"/>
          </p:nvPr>
        </p:nvSpPr>
        <p:spPr/>
        <p:txBody>
          <a:bodyPr/>
          <a:lstStyle/>
          <a:p>
            <a:fld id="{4F309349-11DA-4D55-B384-23757CCF91CC}" type="datetime1">
              <a:rPr lang="en-US" smtClean="0"/>
              <a:t>4/8/2024</a:t>
            </a:fld>
            <a:endParaRPr lang="en-US"/>
          </a:p>
        </p:txBody>
      </p:sp>
      <p:sp>
        <p:nvSpPr>
          <p:cNvPr id="6" name="Footer Placeholder 5">
            <a:extLst>
              <a:ext uri="{FF2B5EF4-FFF2-40B4-BE49-F238E27FC236}">
                <a16:creationId xmlns:a16="http://schemas.microsoft.com/office/drawing/2014/main" id="{4C19F4B5-4F34-1236-61CA-0689A78D4C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F27FC1-1605-7EAC-C061-7B567E3FFF72}"/>
              </a:ext>
            </a:extLst>
          </p:cNvPr>
          <p:cNvSpPr>
            <a:spLocks noGrp="1"/>
          </p:cNvSpPr>
          <p:nvPr>
            <p:ph type="sldNum" sz="quarter" idx="12"/>
          </p:nvPr>
        </p:nvSpPr>
        <p:spPr/>
        <p:txBody>
          <a:bodyPr/>
          <a:lstStyle/>
          <a:p>
            <a:fld id="{99CD22A8-C67D-423B-A3AF-0C179C7836EE}" type="slidenum">
              <a:rPr lang="en-US" smtClean="0"/>
              <a:t>‹#›</a:t>
            </a:fld>
            <a:endParaRPr lang="en-US"/>
          </a:p>
        </p:txBody>
      </p:sp>
    </p:spTree>
    <p:extLst>
      <p:ext uri="{BB962C8B-B14F-4D97-AF65-F5344CB8AC3E}">
        <p14:creationId xmlns:p14="http://schemas.microsoft.com/office/powerpoint/2010/main" val="308806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56AAB8-BC0F-A326-71F2-56F6380EA2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4135B5-0EB2-8EE1-EBA3-3A05DA7B25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40C851-C4B7-A397-1661-A5DCB7BCF9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C4B09-13AA-4F8A-BA34-85D4281AE892}" type="datetime1">
              <a:rPr lang="en-US" smtClean="0"/>
              <a:t>4/8/2024</a:t>
            </a:fld>
            <a:endParaRPr lang="en-US"/>
          </a:p>
        </p:txBody>
      </p:sp>
      <p:sp>
        <p:nvSpPr>
          <p:cNvPr id="5" name="Footer Placeholder 4">
            <a:extLst>
              <a:ext uri="{FF2B5EF4-FFF2-40B4-BE49-F238E27FC236}">
                <a16:creationId xmlns:a16="http://schemas.microsoft.com/office/drawing/2014/main" id="{D77BBF45-D187-4ED0-ADCC-9175808966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7A8D0C-C810-6FCA-5D8D-39B42CF619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CD22A8-C67D-423B-A3AF-0C179C7836EE}" type="slidenum">
              <a:rPr lang="en-US" smtClean="0"/>
              <a:t>‹#›</a:t>
            </a:fld>
            <a:endParaRPr lang="en-US"/>
          </a:p>
        </p:txBody>
      </p:sp>
    </p:spTree>
    <p:extLst>
      <p:ext uri="{BB962C8B-B14F-4D97-AF65-F5344CB8AC3E}">
        <p14:creationId xmlns:p14="http://schemas.microsoft.com/office/powerpoint/2010/main" val="4259114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mass.gov/info-details/get-help-paying-medicare-cost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tatic1.squarespace.com/static/6426eef6f795c213ade7d3d4/t/64b6a137814b4b4bb32f0772/1689690423384/Copy+of+Burial+Fund+Flyer_Final.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healthreformbeyondthebasics.org/key-facts-income-definitions-for-marketplace-and-medicaid-coverage/" TargetMode="External"/><Relationship Id="rId2" Type="http://schemas.openxmlformats.org/officeDocument/2006/relationships/hyperlink" Target="https://www.masslegalservices.org/system/files/library/MAGI%20FLow%20Chart%20Final%20Sept%202018.pdf" TargetMode="External"/><Relationship Id="rId1" Type="http://schemas.openxmlformats.org/officeDocument/2006/relationships/slideLayout" Target="../slideLayouts/slideLayout2.xml"/><Relationship Id="rId6" Type="http://schemas.openxmlformats.org/officeDocument/2006/relationships/hyperlink" Target="https://www.masslegalservices.org/system/files/library/Elder%20BBT%20Powerpoint%202023-%20no%20notes%20%281%29.pdf" TargetMode="External"/><Relationship Id="rId5" Type="http://schemas.openxmlformats.org/officeDocument/2006/relationships/hyperlink" Target="https://secure.ssa.gov/apps10/poms.nsf/chapterlist!openview&amp;restricttocategory=05" TargetMode="External"/><Relationship Id="rId4" Type="http://schemas.openxmlformats.org/officeDocument/2006/relationships/hyperlink" Target="https://secure.ssa.gov/apps10/poms.nsf/lnx/0500810010"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doc/eligibility-operations-memo-23-24-applying-for-home-and-community-based-services-waivers-0/downloa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medicaid.gov/media/167456" TargetMode="External"/><Relationship Id="rId4" Type="http://schemas.openxmlformats.org/officeDocument/2006/relationships/hyperlink" Target="https://www.mass.gov/doc/1902e14a-waivers-ma-asset-waiver-e14-approvalfinal-0/download"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mass.gov/doc/1902e14a-waivers-ma-retro-reinstate-during-reconsideration-e14-approval-letterfinal-0/download" TargetMode="External"/><Relationship Id="rId2" Type="http://schemas.openxmlformats.org/officeDocument/2006/relationships/hyperlink" Target="https://www.mass.gov/doc/eom-23-18-masshealth-policy-updates-to-support-return-to-normal-business-operations-april-1-2023-march-31-2024/downloa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hyperlink" Target="https://www.mass.gov/doc/eom-23-05-clarification-of-masshealth-fair-hearing-rules-related-to-aid-pending-0/downloa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mass.gov/doc/eom-23-18-masshealth-policy-updates-to-support-return-to-normal-business-operations-april-1-2023-march-31-2024/downloa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ass.gov/program-of-all-inclusive-care-for-the-elderly-pace" TargetMode="External"/><Relationship Id="rId2" Type="http://schemas.openxmlformats.org/officeDocument/2006/relationships/hyperlink" Target="https://www.mass.gov/location-details/aging-services-access-points-asaps-in-massachuset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ass.gov/program-of-all-inclusive-care-for-the-elderly-pac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ass.gov/info-details/personal-care-management-pcm-agency-list" TargetMode="External"/><Relationship Id="rId2" Type="http://schemas.openxmlformats.org/officeDocument/2006/relationships/hyperlink" Target="https://www.mass.gov/doc/personal-care-attendant-supplement-0/downloa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02EA3-C3C6-E9DA-1CCD-396E41B4D1D8}"/>
              </a:ext>
            </a:extLst>
          </p:cNvPr>
          <p:cNvSpPr>
            <a:spLocks noGrp="1"/>
          </p:cNvSpPr>
          <p:nvPr>
            <p:ph type="ctrTitle"/>
          </p:nvPr>
        </p:nvSpPr>
        <p:spPr/>
        <p:txBody>
          <a:bodyPr>
            <a:normAutofit fontScale="90000"/>
          </a:bodyPr>
          <a:lstStyle/>
          <a:p>
            <a:r>
              <a:rPr lang="en-US" dirty="0"/>
              <a:t>Advocacy Tips for Helping Older Adults in the Community </a:t>
            </a:r>
            <a:r>
              <a:rPr lang="en-US"/>
              <a:t>Retain MassHealth</a:t>
            </a:r>
            <a:endParaRPr lang="en-US" dirty="0"/>
          </a:p>
        </p:txBody>
      </p:sp>
      <p:sp>
        <p:nvSpPr>
          <p:cNvPr id="3" name="Subtitle 2">
            <a:extLst>
              <a:ext uri="{FF2B5EF4-FFF2-40B4-BE49-F238E27FC236}">
                <a16:creationId xmlns:a16="http://schemas.microsoft.com/office/drawing/2014/main" id="{8D9ED52A-B53F-E6C9-75C7-4A4AB1BED88B}"/>
              </a:ext>
            </a:extLst>
          </p:cNvPr>
          <p:cNvSpPr>
            <a:spLocks noGrp="1"/>
          </p:cNvSpPr>
          <p:nvPr>
            <p:ph type="subTitle" idx="1"/>
          </p:nvPr>
        </p:nvSpPr>
        <p:spPr/>
        <p:txBody>
          <a:bodyPr/>
          <a:lstStyle/>
          <a:p>
            <a:r>
              <a:rPr lang="en-US" dirty="0"/>
              <a:t>Victoria Pulos, Senior Staff Attorney, vpulos@mlri.org</a:t>
            </a:r>
          </a:p>
          <a:p>
            <a:r>
              <a:rPr lang="en-US" dirty="0"/>
              <a:t>Massachusetts Law Reform Institute</a:t>
            </a:r>
          </a:p>
          <a:p>
            <a:r>
              <a:rPr lang="en-US" dirty="0"/>
              <a:t>January 2024</a:t>
            </a:r>
          </a:p>
        </p:txBody>
      </p:sp>
      <p:sp>
        <p:nvSpPr>
          <p:cNvPr id="4" name="Slide Number Placeholder 3">
            <a:extLst>
              <a:ext uri="{FF2B5EF4-FFF2-40B4-BE49-F238E27FC236}">
                <a16:creationId xmlns:a16="http://schemas.microsoft.com/office/drawing/2014/main" id="{1A023284-D57E-6772-947F-5AB69DCCB431}"/>
              </a:ext>
            </a:extLst>
          </p:cNvPr>
          <p:cNvSpPr>
            <a:spLocks noGrp="1"/>
          </p:cNvSpPr>
          <p:nvPr>
            <p:ph type="sldNum" sz="quarter" idx="12"/>
          </p:nvPr>
        </p:nvSpPr>
        <p:spPr/>
        <p:txBody>
          <a:bodyPr/>
          <a:lstStyle/>
          <a:p>
            <a:fld id="{99CD22A8-C67D-423B-A3AF-0C179C7836EE}" type="slidenum">
              <a:rPr lang="en-US" smtClean="0"/>
              <a:t>1</a:t>
            </a:fld>
            <a:endParaRPr lang="en-US"/>
          </a:p>
        </p:txBody>
      </p:sp>
    </p:spTree>
    <p:extLst>
      <p:ext uri="{BB962C8B-B14F-4D97-AF65-F5344CB8AC3E}">
        <p14:creationId xmlns:p14="http://schemas.microsoft.com/office/powerpoint/2010/main" val="940147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11728-DF32-932A-BF10-ED1B1EE2820D}"/>
              </a:ext>
            </a:extLst>
          </p:cNvPr>
          <p:cNvSpPr>
            <a:spLocks noGrp="1"/>
          </p:cNvSpPr>
          <p:nvPr>
            <p:ph type="title"/>
          </p:nvPr>
        </p:nvSpPr>
        <p:spPr/>
        <p:txBody>
          <a:bodyPr>
            <a:normAutofit fontScale="90000"/>
          </a:bodyPr>
          <a:lstStyle/>
          <a:p>
            <a:pPr algn="l" fontAlgn="base"/>
            <a:br>
              <a:rPr lang="en-US" sz="2000" b="0" i="0" dirty="0">
                <a:effectLst/>
                <a:highlight>
                  <a:srgbClr val="FFFFFF"/>
                </a:highlight>
              </a:rPr>
            </a:br>
            <a:br>
              <a:rPr lang="en-US" sz="2000" b="0" i="0" dirty="0">
                <a:effectLst/>
                <a:highlight>
                  <a:srgbClr val="FFFFFF"/>
                </a:highlight>
              </a:rPr>
            </a:br>
            <a:br>
              <a:rPr lang="en-US" sz="2000" b="0" i="0" dirty="0">
                <a:effectLst/>
                <a:highlight>
                  <a:srgbClr val="FFFFFF"/>
                </a:highlight>
              </a:rPr>
            </a:br>
            <a:br>
              <a:rPr lang="en-US" sz="2000" b="0" i="0" dirty="0">
                <a:effectLst/>
                <a:highlight>
                  <a:srgbClr val="FFFFFF"/>
                </a:highlight>
              </a:rPr>
            </a:br>
            <a:r>
              <a:rPr lang="en-US" b="0" i="0" dirty="0">
                <a:effectLst/>
                <a:highlight>
                  <a:srgbClr val="FFFFFF"/>
                </a:highlight>
                <a:latin typeface="+mn-lt"/>
              </a:rPr>
              <a:t>Renewing Eligibility for HCBS waivers and PACE</a:t>
            </a:r>
            <a:br>
              <a:rPr lang="en-US" sz="4000" b="0" i="0" dirty="0">
                <a:effectLst/>
                <a:highlight>
                  <a:srgbClr val="FFFFFF"/>
                </a:highlight>
                <a:latin typeface="+mn-lt"/>
              </a:rPr>
            </a:br>
            <a:r>
              <a:rPr lang="en-US" sz="1600" b="0" i="0" dirty="0">
                <a:effectLst/>
                <a:highlight>
                  <a:srgbClr val="FFFFFF"/>
                </a:highlight>
              </a:rPr>
              <a:t>2019 El. </a:t>
            </a:r>
            <a:r>
              <a:rPr lang="en-US" sz="1600" b="0" i="0" dirty="0">
                <a:effectLst/>
                <a:highlight>
                  <a:srgbClr val="FFFFFF"/>
                </a:highlight>
                <a:ea typeface="Calibri Light" panose="020F0302020204030204" pitchFamily="34" charset="0"/>
                <a:cs typeface="Calibri Light" panose="020F0302020204030204" pitchFamily="34" charset="0"/>
              </a:rPr>
              <a:t>Ops. Memo 19-13, PETI for HCBS Waiver Members </a:t>
            </a:r>
            <a:r>
              <a:rPr lang="en-US" sz="1600" i="0" dirty="0">
                <a:effectLst/>
                <a:highlight>
                  <a:srgbClr val="FFFFFF"/>
                </a:highlight>
              </a:rPr>
              <a:t>and 2021 El. Ops. Memo 21-13,  Implementation of PETI in PACE)</a:t>
            </a:r>
            <a:br>
              <a:rPr lang="en-US" sz="1600" b="0" i="0" dirty="0">
                <a:effectLst/>
                <a:highlight>
                  <a:srgbClr val="FFFFFF"/>
                </a:highlight>
              </a:rPr>
            </a:br>
            <a:r>
              <a:rPr lang="en-US" b="0" i="0" dirty="0">
                <a:effectLst/>
                <a:highlight>
                  <a:srgbClr val="FFFFFF"/>
                </a:highlight>
                <a:latin typeface="Roboto"/>
              </a:rPr>
              <a:t> </a:t>
            </a:r>
            <a:br>
              <a:rPr lang="en-US" b="0" i="0" dirty="0">
                <a:effectLst/>
                <a:highlight>
                  <a:srgbClr val="FFFFFF"/>
                </a:highlight>
                <a:latin typeface="Roboto"/>
              </a:rPr>
            </a:br>
            <a:endParaRPr lang="en-US" dirty="0"/>
          </a:p>
        </p:txBody>
      </p:sp>
      <p:sp>
        <p:nvSpPr>
          <p:cNvPr id="3" name="Content Placeholder 2">
            <a:extLst>
              <a:ext uri="{FF2B5EF4-FFF2-40B4-BE49-F238E27FC236}">
                <a16:creationId xmlns:a16="http://schemas.microsoft.com/office/drawing/2014/main" id="{BF5000C7-194D-6E40-3435-8B4027724E91}"/>
              </a:ext>
            </a:extLst>
          </p:cNvPr>
          <p:cNvSpPr>
            <a:spLocks noGrp="1"/>
          </p:cNvSpPr>
          <p:nvPr>
            <p:ph idx="1"/>
          </p:nvPr>
        </p:nvSpPr>
        <p:spPr/>
        <p:txBody>
          <a:bodyPr/>
          <a:lstStyle/>
          <a:p>
            <a:r>
              <a:rPr lang="en-US" dirty="0"/>
              <a:t>If you were enrolled in HCBS or PACE and are now being renewed, special income rules apply to your continuing eligibility. </a:t>
            </a:r>
          </a:p>
          <a:p>
            <a:pPr lvl="1"/>
            <a:r>
              <a:rPr lang="en-US" dirty="0"/>
              <a:t>If you were financially eligible for HCBS or PACE and enrolled, but</a:t>
            </a:r>
          </a:p>
          <a:p>
            <a:pPr lvl="1"/>
            <a:r>
              <a:rPr lang="en-US" dirty="0"/>
              <a:t>Your income has increased and is now higher than the upper income limit for new applicants for HCBS or PACE ($2829 per </a:t>
            </a:r>
            <a:r>
              <a:rPr lang="en-US" dirty="0" err="1"/>
              <a:t>mo</a:t>
            </a:r>
            <a:r>
              <a:rPr lang="en-US" dirty="0"/>
              <a:t> in 2024), then</a:t>
            </a:r>
          </a:p>
          <a:p>
            <a:pPr lvl="1"/>
            <a:r>
              <a:rPr lang="en-US" dirty="0"/>
              <a:t>The Post-Eligibility Treatment of Income (PETI) Rules apply.</a:t>
            </a:r>
          </a:p>
          <a:p>
            <a:pPr lvl="2"/>
            <a:r>
              <a:rPr lang="en-US" dirty="0"/>
              <a:t>Your countable income for continuing eligibility is your gross income less all allowable deductions and, in addition, a deduction of $2829 per month  (2024).</a:t>
            </a:r>
          </a:p>
          <a:p>
            <a:pPr lvl="2"/>
            <a:r>
              <a:rPr lang="en-US" dirty="0"/>
              <a:t>Example: At renewal, your countable income before the added PETI deduction is now $3000, too high to initially qualify for HCBS/PACE in 2024. Your patient paid amount with the PETI deduction is $3000-2829=$171. You may retain eligibility for HCBS/PACE but will owe a monthly payment of $171 per month to the HCBS/PACE program.</a:t>
            </a:r>
          </a:p>
        </p:txBody>
      </p:sp>
      <p:sp>
        <p:nvSpPr>
          <p:cNvPr id="4" name="Slide Number Placeholder 3">
            <a:extLst>
              <a:ext uri="{FF2B5EF4-FFF2-40B4-BE49-F238E27FC236}">
                <a16:creationId xmlns:a16="http://schemas.microsoft.com/office/drawing/2014/main" id="{77A77BCD-1CCE-527B-520A-B9782205E69F}"/>
              </a:ext>
            </a:extLst>
          </p:cNvPr>
          <p:cNvSpPr>
            <a:spLocks noGrp="1"/>
          </p:cNvSpPr>
          <p:nvPr>
            <p:ph type="sldNum" sz="quarter" idx="12"/>
          </p:nvPr>
        </p:nvSpPr>
        <p:spPr/>
        <p:txBody>
          <a:bodyPr/>
          <a:lstStyle/>
          <a:p>
            <a:fld id="{99CD22A8-C67D-423B-A3AF-0C179C7836EE}" type="slidenum">
              <a:rPr lang="en-US" smtClean="0"/>
              <a:t>10</a:t>
            </a:fld>
            <a:endParaRPr lang="en-US"/>
          </a:p>
        </p:txBody>
      </p:sp>
    </p:spTree>
    <p:extLst>
      <p:ext uri="{BB962C8B-B14F-4D97-AF65-F5344CB8AC3E}">
        <p14:creationId xmlns:p14="http://schemas.microsoft.com/office/powerpoint/2010/main" val="253047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896B5-3151-FBE7-03AD-1CC81C83723C}"/>
              </a:ext>
            </a:extLst>
          </p:cNvPr>
          <p:cNvSpPr>
            <a:spLocks noGrp="1"/>
          </p:cNvSpPr>
          <p:nvPr>
            <p:ph type="title"/>
          </p:nvPr>
        </p:nvSpPr>
        <p:spPr/>
        <p:txBody>
          <a:bodyPr/>
          <a:lstStyle/>
          <a:p>
            <a:r>
              <a:rPr lang="en-US" dirty="0"/>
              <a:t>Other options at renewal: CommonHealth, Medicare Savings Programs, ConnectorCare </a:t>
            </a:r>
          </a:p>
        </p:txBody>
      </p:sp>
      <p:sp>
        <p:nvSpPr>
          <p:cNvPr id="3" name="Content Placeholder 2">
            <a:extLst>
              <a:ext uri="{FF2B5EF4-FFF2-40B4-BE49-F238E27FC236}">
                <a16:creationId xmlns:a16="http://schemas.microsoft.com/office/drawing/2014/main" id="{449B9B53-2911-498B-D349-E1EBBF064C50}"/>
              </a:ext>
            </a:extLst>
          </p:cNvPr>
          <p:cNvSpPr>
            <a:spLocks noGrp="1"/>
          </p:cNvSpPr>
          <p:nvPr>
            <p:ph idx="1"/>
          </p:nvPr>
        </p:nvSpPr>
        <p:spPr/>
        <p:txBody>
          <a:bodyPr>
            <a:normAutofit fontScale="92500" lnSpcReduction="20000"/>
          </a:bodyPr>
          <a:lstStyle/>
          <a:p>
            <a:r>
              <a:rPr lang="en-US" dirty="0"/>
              <a:t>Other MassHealth programs</a:t>
            </a:r>
          </a:p>
          <a:p>
            <a:pPr lvl="1"/>
            <a:r>
              <a:rPr lang="en-US" dirty="0"/>
              <a:t>CommonHealth working disabled</a:t>
            </a:r>
            <a:r>
              <a:rPr lang="en-US" sz="1800" b="0" i="0" u="none" strike="noStrike" dirty="0">
                <a:solidFill>
                  <a:srgbClr val="222222"/>
                </a:solidFill>
                <a:effectLst/>
                <a:latin typeface="Arial" panose="020B0604020202020204" pitchFamily="34" charset="0"/>
              </a:rPr>
              <a:t> (130 CMR 519.012)</a:t>
            </a:r>
            <a:r>
              <a:rPr lang="en-US" dirty="0"/>
              <a:t>: employed at least 40 hours per month, no upper income limit but premiums if income over 150%FPL, no asset test</a:t>
            </a:r>
          </a:p>
          <a:p>
            <a:pPr lvl="1"/>
            <a:r>
              <a:rPr lang="en-US" dirty="0"/>
              <a:t>New CommonHealth “retirement” benefit for people 65 or older who had been on CommonHealth for 10 years or more El. Ops. Memo 23-19 (Aug 2023)</a:t>
            </a:r>
          </a:p>
          <a:p>
            <a:pPr lvl="1"/>
            <a:r>
              <a:rPr lang="en-US" dirty="0"/>
              <a:t>Medicare Savings Programs </a:t>
            </a:r>
            <a:r>
              <a:rPr lang="en-US" sz="1800" b="0" i="0" u="none" strike="noStrike" dirty="0">
                <a:solidFill>
                  <a:srgbClr val="222222"/>
                </a:solidFill>
                <a:effectLst/>
                <a:latin typeface="Arial" panose="020B0604020202020204" pitchFamily="34" charset="0"/>
              </a:rPr>
              <a:t>(130 CMR 519.010- 519.011)</a:t>
            </a:r>
            <a:r>
              <a:rPr lang="en-US" dirty="0"/>
              <a:t>: Income not over 190%/210%/225% FPL. No asset test as of Mar 1, 2024.</a:t>
            </a:r>
          </a:p>
          <a:p>
            <a:r>
              <a:rPr lang="en-US" dirty="0" err="1"/>
              <a:t>ConnectorCare</a:t>
            </a:r>
            <a:r>
              <a:rPr lang="en-US" dirty="0"/>
              <a:t> </a:t>
            </a:r>
            <a:r>
              <a:rPr lang="en-US" sz="2200" b="0" i="0" u="none" strike="noStrike" dirty="0">
                <a:solidFill>
                  <a:srgbClr val="222222"/>
                </a:solidFill>
                <a:effectLst/>
                <a:latin typeface="Arial" panose="020B0604020202020204" pitchFamily="34" charset="0"/>
              </a:rPr>
              <a:t>(956 CMR 12.04)</a:t>
            </a:r>
            <a:r>
              <a:rPr lang="en-US" dirty="0"/>
              <a:t>: 500%* FPL; no asset test </a:t>
            </a:r>
          </a:p>
          <a:p>
            <a:pPr lvl="1"/>
            <a:r>
              <a:rPr lang="en-US" dirty="0"/>
              <a:t>Not enrolled in Medicare &amp; not eligible for premium-free Medicare Pt A or other affordable insurance</a:t>
            </a:r>
          </a:p>
          <a:p>
            <a:pPr lvl="1"/>
            <a:r>
              <a:rPr lang="en-US" dirty="0"/>
              <a:t>Income over 100% FPL unless ineligible for MassHealth due to immigration status</a:t>
            </a:r>
          </a:p>
          <a:p>
            <a:pPr lvl="1"/>
            <a:r>
              <a:rPr lang="en-US" dirty="0"/>
              <a:t>Upper income was 300% FPL but under 2-year pilot starting in 2024, it is 500% FPL</a:t>
            </a:r>
          </a:p>
          <a:p>
            <a:pPr lvl="1"/>
            <a:r>
              <a:rPr lang="en-US" dirty="0" err="1"/>
              <a:t>ConnectorCare</a:t>
            </a:r>
            <a:r>
              <a:rPr lang="en-US" dirty="0"/>
              <a:t> is affordable private insurance. See, https://www.mahealthconnector.org/</a:t>
            </a:r>
          </a:p>
        </p:txBody>
      </p:sp>
      <p:sp>
        <p:nvSpPr>
          <p:cNvPr id="4" name="Slide Number Placeholder 3">
            <a:extLst>
              <a:ext uri="{FF2B5EF4-FFF2-40B4-BE49-F238E27FC236}">
                <a16:creationId xmlns:a16="http://schemas.microsoft.com/office/drawing/2014/main" id="{DBAA6E1B-21B6-C75D-5AFA-78A9168B381F}"/>
              </a:ext>
            </a:extLst>
          </p:cNvPr>
          <p:cNvSpPr>
            <a:spLocks noGrp="1"/>
          </p:cNvSpPr>
          <p:nvPr>
            <p:ph type="sldNum" sz="quarter" idx="12"/>
          </p:nvPr>
        </p:nvSpPr>
        <p:spPr/>
        <p:txBody>
          <a:bodyPr/>
          <a:lstStyle/>
          <a:p>
            <a:fld id="{99CD22A8-C67D-423B-A3AF-0C179C7836EE}" type="slidenum">
              <a:rPr lang="en-US" smtClean="0"/>
              <a:t>11</a:t>
            </a:fld>
            <a:endParaRPr lang="en-US"/>
          </a:p>
        </p:txBody>
      </p:sp>
    </p:spTree>
    <p:extLst>
      <p:ext uri="{BB962C8B-B14F-4D97-AF65-F5344CB8AC3E}">
        <p14:creationId xmlns:p14="http://schemas.microsoft.com/office/powerpoint/2010/main" val="211520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0C6C7-0484-2375-00F6-8F862C8E1625}"/>
              </a:ext>
            </a:extLst>
          </p:cNvPr>
          <p:cNvSpPr>
            <a:spLocks noGrp="1"/>
          </p:cNvSpPr>
          <p:nvPr>
            <p:ph type="title"/>
          </p:nvPr>
        </p:nvSpPr>
        <p:spPr/>
        <p:txBody>
          <a:bodyPr/>
          <a:lstStyle/>
          <a:p>
            <a:r>
              <a:rPr lang="en-US" dirty="0"/>
              <a:t>CommonHealth Working Disabled </a:t>
            </a:r>
            <a:r>
              <a:rPr lang="en-US" sz="1800" dirty="0"/>
              <a:t>(130 CMR 519.013)</a:t>
            </a:r>
            <a:endParaRPr lang="en-US" dirty="0"/>
          </a:p>
        </p:txBody>
      </p:sp>
      <p:sp>
        <p:nvSpPr>
          <p:cNvPr id="3" name="Content Placeholder 2">
            <a:extLst>
              <a:ext uri="{FF2B5EF4-FFF2-40B4-BE49-F238E27FC236}">
                <a16:creationId xmlns:a16="http://schemas.microsoft.com/office/drawing/2014/main" id="{004CED05-08E2-FDF8-5681-A9B3A4F37F88}"/>
              </a:ext>
            </a:extLst>
          </p:cNvPr>
          <p:cNvSpPr>
            <a:spLocks noGrp="1"/>
          </p:cNvSpPr>
          <p:nvPr>
            <p:ph idx="1"/>
          </p:nvPr>
        </p:nvSpPr>
        <p:spPr/>
        <p:txBody>
          <a:bodyPr>
            <a:normAutofit fontScale="92500" lnSpcReduction="10000"/>
          </a:bodyPr>
          <a:lstStyle/>
          <a:p>
            <a:r>
              <a:rPr lang="en-US" dirty="0"/>
              <a:t>Applies to people age 65 and older not eligible for MassHealth Standard</a:t>
            </a:r>
          </a:p>
          <a:p>
            <a:pPr lvl="1"/>
            <a:r>
              <a:rPr lang="en-US" dirty="0"/>
              <a:t>Must be disabled as determined by SSA or by MassHealth Disability Evaluation Service </a:t>
            </a:r>
          </a:p>
          <a:p>
            <a:pPr lvl="1"/>
            <a:r>
              <a:rPr lang="en-US" dirty="0"/>
              <a:t>Must be employed at least 40 hours per week or 240 hours in past 6 months</a:t>
            </a:r>
          </a:p>
          <a:p>
            <a:pPr lvl="1"/>
            <a:r>
              <a:rPr lang="en-US" dirty="0"/>
              <a:t>Employment is not defined in regs but generally means you provide some service for which you receive some compensation. Proof may be a letter from  one or more customers or employers of what you do, how many hours you do it &amp; how much you are paid. </a:t>
            </a:r>
          </a:p>
          <a:p>
            <a:pPr lvl="1"/>
            <a:r>
              <a:rPr lang="en-US" dirty="0"/>
              <a:t>No upper income limit or asset test</a:t>
            </a:r>
          </a:p>
          <a:p>
            <a:pPr lvl="1"/>
            <a:r>
              <a:rPr lang="en-US" dirty="0"/>
              <a:t>Earnings will be counted using MAGI rules</a:t>
            </a:r>
          </a:p>
          <a:p>
            <a:pPr lvl="1"/>
            <a:r>
              <a:rPr lang="en-US" dirty="0"/>
              <a:t>Monthly premium payments required if MAGI countable income is over 150% FPL</a:t>
            </a:r>
          </a:p>
          <a:p>
            <a:r>
              <a:rPr lang="en-US" dirty="0"/>
              <a:t>CommonHealth covers all community LTSS but only short-term nursing home stays</a:t>
            </a:r>
          </a:p>
          <a:p>
            <a:pPr marL="457200" lvl="1" indent="0">
              <a:buNone/>
            </a:pPr>
            <a:endParaRPr lang="en-US" dirty="0"/>
          </a:p>
        </p:txBody>
      </p:sp>
      <p:sp>
        <p:nvSpPr>
          <p:cNvPr id="4" name="Slide Number Placeholder 3">
            <a:extLst>
              <a:ext uri="{FF2B5EF4-FFF2-40B4-BE49-F238E27FC236}">
                <a16:creationId xmlns:a16="http://schemas.microsoft.com/office/drawing/2014/main" id="{02AB6E97-8F92-F9BB-B1CD-D9A09C3B72A3}"/>
              </a:ext>
            </a:extLst>
          </p:cNvPr>
          <p:cNvSpPr>
            <a:spLocks noGrp="1"/>
          </p:cNvSpPr>
          <p:nvPr>
            <p:ph type="sldNum" sz="quarter" idx="12"/>
          </p:nvPr>
        </p:nvSpPr>
        <p:spPr/>
        <p:txBody>
          <a:bodyPr/>
          <a:lstStyle/>
          <a:p>
            <a:fld id="{99CD22A8-C67D-423B-A3AF-0C179C7836EE}" type="slidenum">
              <a:rPr lang="en-US" smtClean="0"/>
              <a:t>12</a:t>
            </a:fld>
            <a:endParaRPr lang="en-US"/>
          </a:p>
        </p:txBody>
      </p:sp>
    </p:spTree>
    <p:extLst>
      <p:ext uri="{BB962C8B-B14F-4D97-AF65-F5344CB8AC3E}">
        <p14:creationId xmlns:p14="http://schemas.microsoft.com/office/powerpoint/2010/main" val="3189352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CommonHealth “Retirement” Benefit -NEW</a:t>
            </a:r>
          </a:p>
        </p:txBody>
      </p:sp>
      <p:sp>
        <p:nvSpPr>
          <p:cNvPr id="3" name="Content Placeholder 2"/>
          <p:cNvSpPr>
            <a:spLocks noGrp="1"/>
          </p:cNvSpPr>
          <p:nvPr>
            <p:ph idx="1"/>
          </p:nvPr>
        </p:nvSpPr>
        <p:spPr/>
        <p:txBody>
          <a:bodyPr>
            <a:normAutofit lnSpcReduction="10000"/>
          </a:bodyPr>
          <a:lstStyle/>
          <a:p>
            <a:r>
              <a:rPr lang="en-US" dirty="0"/>
              <a:t>Approved in 1115 Demonstration in Sept 2022 effective July 2023</a:t>
            </a:r>
          </a:p>
          <a:p>
            <a:r>
              <a:rPr lang="en-US" i="1" dirty="0"/>
              <a:t>New:</a:t>
            </a:r>
            <a:r>
              <a:rPr lang="en-US" dirty="0"/>
              <a:t> Eligibility for CommonHealth for disabled adults 65 and older who have been on CommonHealth for </a:t>
            </a:r>
            <a:r>
              <a:rPr lang="en-US" u="sng" dirty="0"/>
              <a:t>10 years </a:t>
            </a:r>
            <a:r>
              <a:rPr lang="en-US" dirty="0"/>
              <a:t>or more. Eligible with no ongoing work requirement</a:t>
            </a:r>
          </a:p>
          <a:p>
            <a:pPr lvl="1"/>
            <a:r>
              <a:rPr lang="en-US" dirty="0"/>
              <a:t>Eligibility Operations Memo 23-19 (August 2023)</a:t>
            </a:r>
          </a:p>
          <a:p>
            <a:pPr lvl="1"/>
            <a:r>
              <a:rPr lang="en-US" dirty="0"/>
              <a:t>Write “CommonHealth” on the top of SACA-2 renewal if  new benefit applies</a:t>
            </a:r>
          </a:p>
          <a:p>
            <a:r>
              <a:rPr lang="en-US" i="1" dirty="0"/>
              <a:t>Continuing unchanged: </a:t>
            </a:r>
            <a:r>
              <a:rPr lang="en-US" dirty="0"/>
              <a:t> Eligibility for disabled adults 65 and older  working at least 40 hours per month</a:t>
            </a:r>
          </a:p>
          <a:p>
            <a:pPr lvl="1"/>
            <a:r>
              <a:rPr lang="en-US" dirty="0"/>
              <a:t>DES will make a disability determination for people 65 or older if needed</a:t>
            </a:r>
          </a:p>
          <a:p>
            <a:pPr lvl="1"/>
            <a:r>
              <a:rPr lang="en-US" dirty="0"/>
              <a:t>At renewal,  MassHealth beneficiaries will remain in current coverage pending disability determination needed for CommonHealth working disabled</a:t>
            </a:r>
          </a:p>
          <a:p>
            <a:endParaRPr lang="en-US" dirty="0"/>
          </a:p>
          <a:p>
            <a:pPr marL="457200" lvl="1" indent="0">
              <a:buNone/>
            </a:pPr>
            <a:endParaRPr lang="en-US" dirty="0"/>
          </a:p>
          <a:p>
            <a:pPr lvl="1"/>
            <a:endParaRPr lang="en-US" dirty="0"/>
          </a:p>
        </p:txBody>
      </p:sp>
      <p:sp>
        <p:nvSpPr>
          <p:cNvPr id="4" name="Slide Number Placeholder 3">
            <a:extLst>
              <a:ext uri="{FF2B5EF4-FFF2-40B4-BE49-F238E27FC236}">
                <a16:creationId xmlns:a16="http://schemas.microsoft.com/office/drawing/2014/main" id="{EAF877C4-26AD-51D2-26BE-432A60E67FC2}"/>
              </a:ext>
            </a:extLst>
          </p:cNvPr>
          <p:cNvSpPr>
            <a:spLocks noGrp="1"/>
          </p:cNvSpPr>
          <p:nvPr>
            <p:ph type="sldNum" sz="quarter" idx="12"/>
          </p:nvPr>
        </p:nvSpPr>
        <p:spPr/>
        <p:txBody>
          <a:bodyPr/>
          <a:lstStyle/>
          <a:p>
            <a:fld id="{99CD22A8-C67D-423B-A3AF-0C179C7836EE}" type="slidenum">
              <a:rPr lang="en-US" smtClean="0"/>
              <a:t>13</a:t>
            </a:fld>
            <a:endParaRPr lang="en-US"/>
          </a:p>
        </p:txBody>
      </p:sp>
    </p:spTree>
    <p:extLst>
      <p:ext uri="{BB962C8B-B14F-4D97-AF65-F5344CB8AC3E}">
        <p14:creationId xmlns:p14="http://schemas.microsoft.com/office/powerpoint/2010/main" val="1923202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CE22E-E50E-1902-8E00-42295AB6D588}"/>
              </a:ext>
            </a:extLst>
          </p:cNvPr>
          <p:cNvSpPr>
            <a:spLocks noGrp="1"/>
          </p:cNvSpPr>
          <p:nvPr>
            <p:ph type="title"/>
          </p:nvPr>
        </p:nvSpPr>
        <p:spPr/>
        <p:txBody>
          <a:bodyPr>
            <a:normAutofit fontScale="90000"/>
          </a:bodyPr>
          <a:lstStyle/>
          <a:p>
            <a:r>
              <a:rPr lang="en-US" dirty="0"/>
              <a:t>Medicare Savings Program 2024</a:t>
            </a:r>
            <a:br>
              <a:rPr lang="en-US" dirty="0"/>
            </a:br>
            <a:r>
              <a:rPr lang="en-US" sz="3100" dirty="0"/>
              <a:t>130 CMR 519.010 &amp; 519.011.</a:t>
            </a:r>
            <a:br>
              <a:rPr lang="en-US" sz="4400" dirty="0"/>
            </a:br>
            <a:endParaRPr lang="en-US" dirty="0"/>
          </a:p>
        </p:txBody>
      </p:sp>
      <p:sp>
        <p:nvSpPr>
          <p:cNvPr id="3" name="Content Placeholder 2">
            <a:extLst>
              <a:ext uri="{FF2B5EF4-FFF2-40B4-BE49-F238E27FC236}">
                <a16:creationId xmlns:a16="http://schemas.microsoft.com/office/drawing/2014/main" id="{088D057A-FBAC-14DB-500C-D45F292ACACB}"/>
              </a:ext>
            </a:extLst>
          </p:cNvPr>
          <p:cNvSpPr>
            <a:spLocks noGrp="1"/>
          </p:cNvSpPr>
          <p:nvPr>
            <p:ph idx="1"/>
          </p:nvPr>
        </p:nvSpPr>
        <p:spPr/>
        <p:txBody>
          <a:bodyPr>
            <a:normAutofit fontScale="92500" lnSpcReduction="10000"/>
          </a:bodyPr>
          <a:lstStyle/>
          <a:p>
            <a:r>
              <a:rPr lang="en-US" dirty="0">
                <a:hlinkClick r:id="rId2"/>
              </a:rPr>
              <a:t>https://www.mass.gov/info-details/get-help-paying-medicare-costs</a:t>
            </a:r>
            <a:endParaRPr lang="en-US" dirty="0"/>
          </a:p>
          <a:p>
            <a:r>
              <a:rPr lang="en-US" dirty="0"/>
              <a:t>No asset test eff. March 1, 2024</a:t>
            </a:r>
          </a:p>
          <a:p>
            <a:r>
              <a:rPr lang="en-US" dirty="0"/>
              <a:t>Payment of Medicare Pt B Premium ($172 per </a:t>
            </a:r>
            <a:r>
              <a:rPr lang="en-US" dirty="0" err="1"/>
              <a:t>mo</a:t>
            </a:r>
            <a:r>
              <a:rPr lang="en-US" dirty="0"/>
              <a:t>) + Medicare Pt A &amp; B cost-sharing (QMB): income limit $ 2405 per </a:t>
            </a:r>
            <a:r>
              <a:rPr lang="en-US" dirty="0" err="1"/>
              <a:t>mo</a:t>
            </a:r>
            <a:r>
              <a:rPr lang="en-US" dirty="0"/>
              <a:t> (2024)</a:t>
            </a:r>
          </a:p>
          <a:p>
            <a:r>
              <a:rPr lang="en-US" dirty="0"/>
              <a:t>Payment of Medicare Pt B Premiums only (SLMB/QI): income limit $2844 per mo.(2024)</a:t>
            </a:r>
          </a:p>
          <a:p>
            <a:r>
              <a:rPr lang="en-US" dirty="0"/>
              <a:t>One page form &amp; no verification of income required but not an application for full MassHealth &amp; HSN only in months eligible for MSP</a:t>
            </a:r>
          </a:p>
          <a:p>
            <a:r>
              <a:rPr lang="en-US" dirty="0"/>
              <a:t>Full SACA-2 required to apply for all available coverage including MSP</a:t>
            </a:r>
          </a:p>
          <a:p>
            <a:r>
              <a:rPr lang="en-US" dirty="0"/>
              <a:t>Added benefits of MSP: avoids Medicare late enrollment penalties, automatically eligible for low-income subsidy for Pt D (drug benefit)</a:t>
            </a:r>
          </a:p>
          <a:p>
            <a:endParaRPr lang="en-US" dirty="0"/>
          </a:p>
        </p:txBody>
      </p:sp>
      <p:sp>
        <p:nvSpPr>
          <p:cNvPr id="4" name="Slide Number Placeholder 3">
            <a:extLst>
              <a:ext uri="{FF2B5EF4-FFF2-40B4-BE49-F238E27FC236}">
                <a16:creationId xmlns:a16="http://schemas.microsoft.com/office/drawing/2014/main" id="{2268EF76-BAF8-F382-310F-C47473E9AE1B}"/>
              </a:ext>
            </a:extLst>
          </p:cNvPr>
          <p:cNvSpPr>
            <a:spLocks noGrp="1"/>
          </p:cNvSpPr>
          <p:nvPr>
            <p:ph type="sldNum" sz="quarter" idx="12"/>
          </p:nvPr>
        </p:nvSpPr>
        <p:spPr/>
        <p:txBody>
          <a:bodyPr/>
          <a:lstStyle/>
          <a:p>
            <a:fld id="{99CD22A8-C67D-423B-A3AF-0C179C7836EE}" type="slidenum">
              <a:rPr lang="en-US" smtClean="0"/>
              <a:t>14</a:t>
            </a:fld>
            <a:endParaRPr lang="en-US"/>
          </a:p>
        </p:txBody>
      </p:sp>
    </p:spTree>
    <p:extLst>
      <p:ext uri="{BB962C8B-B14F-4D97-AF65-F5344CB8AC3E}">
        <p14:creationId xmlns:p14="http://schemas.microsoft.com/office/powerpoint/2010/main" val="3900641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F9061-A93C-8DF5-2CB4-624DA5321956}"/>
              </a:ext>
            </a:extLst>
          </p:cNvPr>
          <p:cNvSpPr>
            <a:spLocks noGrp="1"/>
          </p:cNvSpPr>
          <p:nvPr>
            <p:ph type="title"/>
          </p:nvPr>
        </p:nvSpPr>
        <p:spPr/>
        <p:txBody>
          <a:bodyPr>
            <a:normAutofit/>
          </a:bodyPr>
          <a:lstStyle/>
          <a:p>
            <a:r>
              <a:rPr lang="en-US" dirty="0"/>
              <a:t>Medicare Savings Program Confusion in 2023 </a:t>
            </a:r>
          </a:p>
        </p:txBody>
      </p:sp>
      <p:sp>
        <p:nvSpPr>
          <p:cNvPr id="3" name="Content Placeholder 2">
            <a:extLst>
              <a:ext uri="{FF2B5EF4-FFF2-40B4-BE49-F238E27FC236}">
                <a16:creationId xmlns:a16="http://schemas.microsoft.com/office/drawing/2014/main" id="{C8921417-8B04-8F34-E97D-EEECF67FCCB8}"/>
              </a:ext>
            </a:extLst>
          </p:cNvPr>
          <p:cNvSpPr>
            <a:spLocks noGrp="1"/>
          </p:cNvSpPr>
          <p:nvPr>
            <p:ph idx="1"/>
          </p:nvPr>
        </p:nvSpPr>
        <p:spPr>
          <a:xfrm>
            <a:off x="838200" y="1444752"/>
            <a:ext cx="10515600" cy="4732211"/>
          </a:xfrm>
        </p:spPr>
        <p:txBody>
          <a:bodyPr/>
          <a:lstStyle/>
          <a:p>
            <a:r>
              <a:rPr lang="en-US" dirty="0"/>
              <a:t> MSP upper income level increased 1/1/2023 but  MassHealth initially only applied the increase to people using the MSP-only application not the SACA-2 form.</a:t>
            </a:r>
          </a:p>
          <a:p>
            <a:r>
              <a:rPr lang="en-US" dirty="0"/>
              <a:t>In Nov. 2023 MassHealth implemented a retroactive correction for </a:t>
            </a:r>
            <a:r>
              <a:rPr lang="en-US"/>
              <a:t>about 10,000 </a:t>
            </a:r>
            <a:r>
              <a:rPr lang="en-US" dirty="0"/>
              <a:t>people who didn’t get the increase based on use of SACA-2 form, and amended rule to use same income level whatever form is used. </a:t>
            </a:r>
            <a:endParaRPr lang="en-US" sz="20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3BCC62FE-4F9F-5069-5B46-70954A83990E}"/>
              </a:ext>
            </a:extLst>
          </p:cNvPr>
          <p:cNvSpPr>
            <a:spLocks noGrp="1"/>
          </p:cNvSpPr>
          <p:nvPr>
            <p:ph type="sldNum" sz="quarter" idx="12"/>
          </p:nvPr>
        </p:nvSpPr>
        <p:spPr/>
        <p:txBody>
          <a:bodyPr/>
          <a:lstStyle/>
          <a:p>
            <a:fld id="{99CD22A8-C67D-423B-A3AF-0C179C7836EE}" type="slidenum">
              <a:rPr lang="en-US" smtClean="0"/>
              <a:t>15</a:t>
            </a:fld>
            <a:endParaRPr lang="en-US"/>
          </a:p>
        </p:txBody>
      </p:sp>
    </p:spTree>
    <p:extLst>
      <p:ext uri="{BB962C8B-B14F-4D97-AF65-F5344CB8AC3E}">
        <p14:creationId xmlns:p14="http://schemas.microsoft.com/office/powerpoint/2010/main" val="3274834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Assets Safely</a:t>
            </a:r>
          </a:p>
        </p:txBody>
      </p:sp>
      <p:sp>
        <p:nvSpPr>
          <p:cNvPr id="3" name="Content Placeholder 2"/>
          <p:cNvSpPr>
            <a:spLocks noGrp="1"/>
          </p:cNvSpPr>
          <p:nvPr>
            <p:ph idx="1"/>
          </p:nvPr>
        </p:nvSpPr>
        <p:spPr/>
        <p:txBody>
          <a:bodyPr>
            <a:normAutofit fontScale="77500" lnSpcReduction="20000"/>
          </a:bodyPr>
          <a:lstStyle/>
          <a:p>
            <a:r>
              <a:rPr lang="en-US" dirty="0"/>
              <a:t>The risk: Transfer of asset rule results in denial of payment for nursing home care based on disqualifying transfer within 60 mo. look-back period. 130 CMR 520.019</a:t>
            </a:r>
          </a:p>
          <a:p>
            <a:pPr lvl="1"/>
            <a:r>
              <a:rPr lang="en-US" dirty="0"/>
              <a:t>Transfer is disqualifying if not for fair market value unless it is permissible like transfer to spouse (520.019(D) or the purpose of transfer was for a reason other than qualifying for MassHealth (520.019(F). </a:t>
            </a:r>
          </a:p>
          <a:p>
            <a:r>
              <a:rPr lang="en-US" dirty="0"/>
              <a:t>Safe ways to reduce assets prior to renewal</a:t>
            </a:r>
          </a:p>
          <a:p>
            <a:pPr lvl="1"/>
            <a:r>
              <a:rPr lang="en-US" dirty="0"/>
              <a:t>Pay off bills, buy things you need …keep receipts</a:t>
            </a:r>
          </a:p>
          <a:p>
            <a:pPr lvl="1"/>
            <a:r>
              <a:rPr lang="en-US" dirty="0"/>
              <a:t>Convert countable assets to non-countable assets e.g. open a burial account –see </a:t>
            </a:r>
            <a:r>
              <a:rPr lang="en-US" dirty="0">
                <a:hlinkClick r:id="rId2"/>
              </a:rPr>
              <a:t>MLRI flyer on burial accounts</a:t>
            </a:r>
            <a:endParaRPr lang="en-US" dirty="0"/>
          </a:p>
          <a:p>
            <a:r>
              <a:rPr lang="en-US" dirty="0"/>
              <a:t>For more complex options like trusts or annuities &amp; to understand any irrevocable transfer or planned giving, refer to an experience elder law attorney </a:t>
            </a:r>
          </a:p>
          <a:p>
            <a:r>
              <a:rPr lang="en-US" dirty="0"/>
              <a:t>Termination notice for excess assets includes notice of asset spenddown 130 CMR 520.004</a:t>
            </a:r>
          </a:p>
          <a:p>
            <a:pPr lvl="1"/>
            <a:r>
              <a:rPr lang="en-US" dirty="0"/>
              <a:t>If you spend down excess assets within 30 days of notification by paying medical bills, you will be reinstated back to date of denial/termination</a:t>
            </a:r>
          </a:p>
          <a:p>
            <a:pPr lvl="1"/>
            <a:r>
              <a:rPr lang="en-US" dirty="0"/>
              <a:t>Otherwise you qualify only on the date assets have been spent down to  $2000 or less</a:t>
            </a:r>
          </a:p>
          <a:p>
            <a:pPr lvl="1"/>
            <a:endParaRPr lang="en-US" dirty="0"/>
          </a:p>
          <a:p>
            <a:pPr marL="914400" lvl="2" indent="0">
              <a:buNone/>
            </a:pPr>
            <a:endParaRPr lang="en-US" dirty="0"/>
          </a:p>
        </p:txBody>
      </p:sp>
      <p:sp>
        <p:nvSpPr>
          <p:cNvPr id="4" name="Slide Number Placeholder 3">
            <a:extLst>
              <a:ext uri="{FF2B5EF4-FFF2-40B4-BE49-F238E27FC236}">
                <a16:creationId xmlns:a16="http://schemas.microsoft.com/office/drawing/2014/main" id="{83199993-7969-A088-38B8-F82BFF9C10C5}"/>
              </a:ext>
            </a:extLst>
          </p:cNvPr>
          <p:cNvSpPr>
            <a:spLocks noGrp="1"/>
          </p:cNvSpPr>
          <p:nvPr>
            <p:ph type="sldNum" sz="quarter" idx="12"/>
          </p:nvPr>
        </p:nvSpPr>
        <p:spPr/>
        <p:txBody>
          <a:bodyPr/>
          <a:lstStyle/>
          <a:p>
            <a:fld id="{99CD22A8-C67D-423B-A3AF-0C179C7836EE}" type="slidenum">
              <a:rPr lang="en-US" smtClean="0"/>
              <a:t>16</a:t>
            </a:fld>
            <a:endParaRPr lang="en-US"/>
          </a:p>
        </p:txBody>
      </p:sp>
    </p:spTree>
    <p:extLst>
      <p:ext uri="{BB962C8B-B14F-4D97-AF65-F5344CB8AC3E}">
        <p14:creationId xmlns:p14="http://schemas.microsoft.com/office/powerpoint/2010/main" val="2300080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2EC0B-8E4D-7F0E-6517-928CEBB06A50}"/>
              </a:ext>
            </a:extLst>
          </p:cNvPr>
          <p:cNvSpPr>
            <a:spLocks noGrp="1"/>
          </p:cNvSpPr>
          <p:nvPr>
            <p:ph type="title"/>
          </p:nvPr>
        </p:nvSpPr>
        <p:spPr/>
        <p:txBody>
          <a:bodyPr/>
          <a:lstStyle/>
          <a:p>
            <a:r>
              <a:rPr lang="en-US" dirty="0"/>
              <a:t>Resources with more information on countable income &amp; assets</a:t>
            </a:r>
          </a:p>
        </p:txBody>
      </p:sp>
      <p:sp>
        <p:nvSpPr>
          <p:cNvPr id="3" name="Content Placeholder 2">
            <a:extLst>
              <a:ext uri="{FF2B5EF4-FFF2-40B4-BE49-F238E27FC236}">
                <a16:creationId xmlns:a16="http://schemas.microsoft.com/office/drawing/2014/main" id="{3DF42698-9A70-20AC-FCAB-21900C64313B}"/>
              </a:ext>
            </a:extLst>
          </p:cNvPr>
          <p:cNvSpPr>
            <a:spLocks noGrp="1"/>
          </p:cNvSpPr>
          <p:nvPr>
            <p:ph idx="1"/>
          </p:nvPr>
        </p:nvSpPr>
        <p:spPr/>
        <p:txBody>
          <a:bodyPr>
            <a:normAutofit fontScale="92500" lnSpcReduction="20000"/>
          </a:bodyPr>
          <a:lstStyle/>
          <a:p>
            <a:r>
              <a:rPr lang="en-US" dirty="0">
                <a:hlinkClick r:id="rId2"/>
              </a:rPr>
              <a:t>MAGI</a:t>
            </a:r>
          </a:p>
          <a:p>
            <a:pPr lvl="1"/>
            <a:r>
              <a:rPr lang="en-US" dirty="0">
                <a:hlinkClick r:id="rId2"/>
              </a:rPr>
              <a:t>MAGI household rules </a:t>
            </a:r>
            <a:endParaRPr lang="en-US" dirty="0"/>
          </a:p>
          <a:p>
            <a:pPr lvl="1"/>
            <a:r>
              <a:rPr lang="en-US" dirty="0"/>
              <a:t>MAGI income rules- </a:t>
            </a:r>
            <a:r>
              <a:rPr lang="en-US" b="0" i="0" dirty="0">
                <a:solidFill>
                  <a:srgbClr val="333333"/>
                </a:solidFill>
                <a:effectLst/>
                <a:latin typeface="Open Sans" panose="020B0606030504020204" pitchFamily="34" charset="0"/>
              </a:rPr>
              <a:t>42 CFR § 435.603 &amp; 130 CMR 506.000 et seq</a:t>
            </a:r>
            <a:endParaRPr lang="en-US" dirty="0">
              <a:highlight>
                <a:srgbClr val="FFFF00"/>
              </a:highlight>
            </a:endParaRPr>
          </a:p>
          <a:p>
            <a:pPr lvl="1"/>
            <a:r>
              <a:rPr lang="en-US" dirty="0">
                <a:hlinkClick r:id="rId3"/>
              </a:rPr>
              <a:t>Beyond the Basics (CBPP) Income Definition for Marketplace and Medicaid Coverage (Aug 2023)</a:t>
            </a:r>
            <a:r>
              <a:rPr lang="en-US" dirty="0"/>
              <a:t> </a:t>
            </a:r>
            <a:r>
              <a:rPr lang="en-US" sz="1500" dirty="0">
                <a:latin typeface="+mj-lt"/>
              </a:rPr>
              <a:t>https://www.healthreformbeyondthebasics.org/key-facts-income-definitions-for-marketplace-and-medicaid-coverage/</a:t>
            </a:r>
          </a:p>
          <a:p>
            <a:pPr lvl="1"/>
            <a:r>
              <a:rPr lang="en-US" dirty="0"/>
              <a:t>Disabled adult MAGI -130 CMR 506.000</a:t>
            </a:r>
          </a:p>
          <a:p>
            <a:r>
              <a:rPr lang="en-US" dirty="0" err="1"/>
              <a:t>NonMAGI</a:t>
            </a:r>
            <a:r>
              <a:rPr lang="en-US" dirty="0"/>
              <a:t> </a:t>
            </a:r>
          </a:p>
          <a:p>
            <a:pPr lvl="1"/>
            <a:r>
              <a:rPr lang="en-US" dirty="0" err="1"/>
              <a:t>NonMAGI</a:t>
            </a:r>
            <a:r>
              <a:rPr lang="en-US" dirty="0"/>
              <a:t> income rules 130 CMR Parts 520 &amp; 519</a:t>
            </a:r>
          </a:p>
          <a:p>
            <a:pPr lvl="1"/>
            <a:r>
              <a:rPr lang="en-US" dirty="0"/>
              <a:t>Non MAGI asset rules 130 CMR 520.000 et seq</a:t>
            </a:r>
          </a:p>
          <a:p>
            <a:pPr lvl="1"/>
            <a:r>
              <a:rPr lang="en-US" dirty="0"/>
              <a:t>No more restrictive than SSI 42 CFR 435.601</a:t>
            </a:r>
            <a:endParaRPr lang="en-US" dirty="0">
              <a:hlinkClick r:id="rId4"/>
            </a:endParaRPr>
          </a:p>
          <a:p>
            <a:pPr lvl="1"/>
            <a:r>
              <a:rPr lang="en-US" dirty="0">
                <a:hlinkClick r:id="rId5"/>
              </a:rPr>
              <a:t>SSA’s Program Operations Manual </a:t>
            </a:r>
            <a:r>
              <a:rPr lang="en-US" sz="1500" dirty="0">
                <a:latin typeface="+mj-lt"/>
              </a:rPr>
              <a:t>https://secure.ssa.gov/apps10/poms.nsf/chapterlist!openview&amp;restricttocategory=05</a:t>
            </a:r>
          </a:p>
          <a:p>
            <a:pPr lvl="1"/>
            <a:r>
              <a:rPr lang="en-US" dirty="0">
                <a:hlinkClick r:id="rId6"/>
              </a:rPr>
              <a:t>2023 BBT: MassHealth for Older Adults in the Community</a:t>
            </a:r>
            <a:endParaRPr lang="en-US" dirty="0"/>
          </a:p>
        </p:txBody>
      </p:sp>
      <p:sp>
        <p:nvSpPr>
          <p:cNvPr id="4" name="Slide Number Placeholder 3">
            <a:extLst>
              <a:ext uri="{FF2B5EF4-FFF2-40B4-BE49-F238E27FC236}">
                <a16:creationId xmlns:a16="http://schemas.microsoft.com/office/drawing/2014/main" id="{4F2B4EA7-4375-CE83-7334-5478204CB082}"/>
              </a:ext>
            </a:extLst>
          </p:cNvPr>
          <p:cNvSpPr>
            <a:spLocks noGrp="1"/>
          </p:cNvSpPr>
          <p:nvPr>
            <p:ph type="sldNum" sz="quarter" idx="12"/>
          </p:nvPr>
        </p:nvSpPr>
        <p:spPr/>
        <p:txBody>
          <a:bodyPr/>
          <a:lstStyle/>
          <a:p>
            <a:fld id="{99CD22A8-C67D-423B-A3AF-0C179C7836EE}" type="slidenum">
              <a:rPr lang="en-US" smtClean="0"/>
              <a:t>17</a:t>
            </a:fld>
            <a:endParaRPr lang="en-US"/>
          </a:p>
        </p:txBody>
      </p:sp>
    </p:spTree>
    <p:extLst>
      <p:ext uri="{BB962C8B-B14F-4D97-AF65-F5344CB8AC3E}">
        <p14:creationId xmlns:p14="http://schemas.microsoft.com/office/powerpoint/2010/main" val="1867457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retaining eligibility tips</a:t>
            </a:r>
          </a:p>
        </p:txBody>
      </p:sp>
      <p:sp>
        <p:nvSpPr>
          <p:cNvPr id="3" name="Content Placeholder 2"/>
          <p:cNvSpPr>
            <a:spLocks noGrp="1"/>
          </p:cNvSpPr>
          <p:nvPr>
            <p:ph idx="1"/>
          </p:nvPr>
        </p:nvSpPr>
        <p:spPr>
          <a:xfrm>
            <a:off x="838200" y="1435608"/>
            <a:ext cx="10515600" cy="4741355"/>
          </a:xfrm>
        </p:spPr>
        <p:txBody>
          <a:bodyPr>
            <a:normAutofit fontScale="92500" lnSpcReduction="10000"/>
          </a:bodyPr>
          <a:lstStyle/>
          <a:p>
            <a:pPr lvl="1"/>
            <a:r>
              <a:rPr lang="en-US" dirty="0"/>
              <a:t>At renewal, you can remain eligible pending the disability determination or medical assessment needed to qualify for HCBS Waiver or CommonHealth if --</a:t>
            </a:r>
          </a:p>
          <a:p>
            <a:pPr lvl="2"/>
            <a:r>
              <a:rPr lang="en-US" dirty="0"/>
              <a:t>On SACA-2 renewal, HCBS is checked or  disability is checked and earnings reported for CommonHealth. HCBS: </a:t>
            </a:r>
            <a:r>
              <a:rPr lang="en-US" dirty="0">
                <a:hlinkClick r:id="rId3"/>
              </a:rPr>
              <a:t>El. Ops Memo 23-24 (Oct 2023)</a:t>
            </a:r>
            <a:r>
              <a:rPr lang="en-US" dirty="0"/>
              <a:t>, or</a:t>
            </a:r>
          </a:p>
          <a:p>
            <a:pPr lvl="2"/>
            <a:r>
              <a:rPr lang="en-US" dirty="0"/>
              <a:t>You appeal a termination in time for aid to continue pending appeal. </a:t>
            </a:r>
          </a:p>
          <a:p>
            <a:pPr lvl="3"/>
            <a:r>
              <a:rPr lang="en-US" dirty="0"/>
              <a:t>Prior to the hearing (if possible) update the renewal application, and, if needed, complete the disability form or request HCBS assessment </a:t>
            </a:r>
          </a:p>
          <a:p>
            <a:pPr lvl="1"/>
            <a:r>
              <a:rPr lang="en-US" dirty="0"/>
              <a:t>Temporary asset waiver during the “unwinding” of the COVID public health emergency  for renewals. </a:t>
            </a:r>
            <a:r>
              <a:rPr lang="en-US" dirty="0" err="1"/>
              <a:t>El.Ops.Memo</a:t>
            </a:r>
            <a:r>
              <a:rPr lang="en-US" dirty="0"/>
              <a:t> 23-23 (Oct 2023):</a:t>
            </a:r>
          </a:p>
          <a:p>
            <a:pPr lvl="2"/>
            <a:r>
              <a:rPr lang="en-US" dirty="0"/>
              <a:t>“MassHealth will disregard assets accumulated beyond program asset limits for MassHealth members who were enrolled during the [Public Health Emergency]. Those assets will be disregarded until after the redetermination period.”</a:t>
            </a:r>
          </a:p>
          <a:p>
            <a:pPr lvl="2"/>
            <a:r>
              <a:rPr lang="en-US" dirty="0">
                <a:hlinkClick r:id="rId4"/>
              </a:rPr>
              <a:t>CMS Approval 9/5/23</a:t>
            </a:r>
            <a:r>
              <a:rPr lang="en-US" dirty="0"/>
              <a:t>; </a:t>
            </a:r>
            <a:r>
              <a:rPr lang="en-US" dirty="0">
                <a:hlinkClick r:id="rId5"/>
              </a:rPr>
              <a:t>CMCS Info. Bulletin 12/18/23</a:t>
            </a:r>
            <a:r>
              <a:rPr lang="en-US" dirty="0"/>
              <a:t> (pp. 4-5) extending temporary waivers to 12/31/24.</a:t>
            </a:r>
          </a:p>
          <a:p>
            <a:pPr lvl="1"/>
            <a:r>
              <a:rPr lang="en-US" dirty="0"/>
              <a:t>Permanent case by case “special circumstances” exception to verification requirements when documentary proof is not reasonably available. 42 CFR 435.952(c)</a:t>
            </a:r>
          </a:p>
          <a:p>
            <a:pPr marL="457200" lvl="1" indent="0">
              <a:buNone/>
            </a:pPr>
            <a:endParaRPr lang="en-US" dirty="0"/>
          </a:p>
        </p:txBody>
      </p:sp>
      <p:sp>
        <p:nvSpPr>
          <p:cNvPr id="4" name="Slide Number Placeholder 3">
            <a:extLst>
              <a:ext uri="{FF2B5EF4-FFF2-40B4-BE49-F238E27FC236}">
                <a16:creationId xmlns:a16="http://schemas.microsoft.com/office/drawing/2014/main" id="{DCE367D4-6DB7-04C7-A917-197ECE0B9CE8}"/>
              </a:ext>
            </a:extLst>
          </p:cNvPr>
          <p:cNvSpPr>
            <a:spLocks noGrp="1"/>
          </p:cNvSpPr>
          <p:nvPr>
            <p:ph type="sldNum" sz="quarter" idx="12"/>
          </p:nvPr>
        </p:nvSpPr>
        <p:spPr/>
        <p:txBody>
          <a:bodyPr/>
          <a:lstStyle/>
          <a:p>
            <a:fld id="{99CD22A8-C67D-423B-A3AF-0C179C7836EE}" type="slidenum">
              <a:rPr lang="en-US" smtClean="0"/>
              <a:t>18</a:t>
            </a:fld>
            <a:endParaRPr lang="en-US"/>
          </a:p>
        </p:txBody>
      </p:sp>
    </p:spTree>
    <p:extLst>
      <p:ext uri="{BB962C8B-B14F-4D97-AF65-F5344CB8AC3E}">
        <p14:creationId xmlns:p14="http://schemas.microsoft.com/office/powerpoint/2010/main" val="4062750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435E2-B5EB-0425-92E5-ED5A09E09B44}"/>
              </a:ext>
            </a:extLst>
          </p:cNvPr>
          <p:cNvSpPr>
            <a:spLocks noGrp="1"/>
          </p:cNvSpPr>
          <p:nvPr>
            <p:ph type="title"/>
          </p:nvPr>
        </p:nvSpPr>
        <p:spPr/>
        <p:txBody>
          <a:bodyPr/>
          <a:lstStyle/>
          <a:p>
            <a:r>
              <a:rPr lang="en-US" dirty="0"/>
              <a:t>More tips for reinstating eligibility without a coverage gap after benefits are terminated</a:t>
            </a:r>
          </a:p>
        </p:txBody>
      </p:sp>
      <p:sp>
        <p:nvSpPr>
          <p:cNvPr id="3" name="Content Placeholder 2">
            <a:extLst>
              <a:ext uri="{FF2B5EF4-FFF2-40B4-BE49-F238E27FC236}">
                <a16:creationId xmlns:a16="http://schemas.microsoft.com/office/drawing/2014/main" id="{AF08382B-60A6-E191-F19C-B1FF3638E6C2}"/>
              </a:ext>
            </a:extLst>
          </p:cNvPr>
          <p:cNvSpPr>
            <a:spLocks noGrp="1"/>
          </p:cNvSpPr>
          <p:nvPr>
            <p:ph idx="1"/>
          </p:nvPr>
        </p:nvSpPr>
        <p:spPr/>
        <p:txBody>
          <a:bodyPr>
            <a:normAutofit lnSpcReduction="10000"/>
          </a:bodyPr>
          <a:lstStyle/>
          <a:p>
            <a:r>
              <a:rPr lang="en-US" dirty="0"/>
              <a:t>Temporary post-termination reconsideration with no gap in coverage after termination for procedural reasons if missing info supplied within 90 days of termination &amp; individual is still eligible. Not automatic. Must be requested.  </a:t>
            </a:r>
            <a:r>
              <a:rPr lang="en-US" dirty="0">
                <a:hlinkClick r:id="rId2"/>
              </a:rPr>
              <a:t>El Ops 23-18 (July 2023</a:t>
            </a:r>
            <a:r>
              <a:rPr lang="en-US" dirty="0"/>
              <a:t>). Applies to all procedural terminations on or after 4/1/23. </a:t>
            </a:r>
            <a:r>
              <a:rPr lang="en-US" b="0" i="0" dirty="0">
                <a:solidFill>
                  <a:srgbClr val="222222"/>
                </a:solidFill>
                <a:effectLst/>
                <a:latin typeface="Calibri" panose="020F0502020204030204" pitchFamily="34" charset="0"/>
              </a:rPr>
              <a:t>CMS </a:t>
            </a:r>
            <a:r>
              <a:rPr lang="en-US" b="0" i="0" u="none" strike="noStrike" dirty="0">
                <a:solidFill>
                  <a:srgbClr val="0563C1"/>
                </a:solidFill>
                <a:effectLst/>
                <a:latin typeface="Calibri" panose="020F0502020204030204" pitchFamily="34" charset="0"/>
                <a:hlinkClick r:id="rId3"/>
              </a:rPr>
              <a:t>Approval</a:t>
            </a:r>
            <a:r>
              <a:rPr lang="en-US" b="0" i="0" dirty="0">
                <a:solidFill>
                  <a:srgbClr val="222222"/>
                </a:solidFill>
                <a:effectLst/>
                <a:latin typeface="Calibri" panose="020F0502020204030204" pitchFamily="34" charset="0"/>
              </a:rPr>
              <a:t> extended to 12/31/24. </a:t>
            </a:r>
          </a:p>
          <a:p>
            <a:r>
              <a:rPr lang="en-US" dirty="0"/>
              <a:t>One Care &amp; SCO contracts include a grace period to keep members enrolled after certain reasons for termination.</a:t>
            </a:r>
          </a:p>
          <a:p>
            <a:pPr lvl="1"/>
            <a:r>
              <a:rPr lang="en-US" dirty="0"/>
              <a:t>Grace period is for remainder of month in which MassHealth ends plus</a:t>
            </a:r>
          </a:p>
          <a:p>
            <a:pPr lvl="2"/>
            <a:r>
              <a:rPr lang="en-US" dirty="0"/>
              <a:t>60 days (One Care)</a:t>
            </a:r>
          </a:p>
          <a:p>
            <a:pPr lvl="2"/>
            <a:r>
              <a:rPr lang="en-US" dirty="0"/>
              <a:t>30 days (SCO)</a:t>
            </a:r>
          </a:p>
          <a:p>
            <a:pPr lvl="1"/>
            <a:r>
              <a:rPr lang="en-US" dirty="0"/>
              <a:t>MassHealth pays for grace period if member reestablishes eligibility</a:t>
            </a:r>
          </a:p>
          <a:p>
            <a:endParaRPr lang="en-US" dirty="0"/>
          </a:p>
        </p:txBody>
      </p:sp>
      <p:sp>
        <p:nvSpPr>
          <p:cNvPr id="4" name="Slide Number Placeholder 3">
            <a:extLst>
              <a:ext uri="{FF2B5EF4-FFF2-40B4-BE49-F238E27FC236}">
                <a16:creationId xmlns:a16="http://schemas.microsoft.com/office/drawing/2014/main" id="{BD65CD1A-8DFA-80C5-D11A-AD7291679397}"/>
              </a:ext>
            </a:extLst>
          </p:cNvPr>
          <p:cNvSpPr>
            <a:spLocks noGrp="1"/>
          </p:cNvSpPr>
          <p:nvPr>
            <p:ph type="sldNum" sz="quarter" idx="12"/>
          </p:nvPr>
        </p:nvSpPr>
        <p:spPr/>
        <p:txBody>
          <a:bodyPr/>
          <a:lstStyle/>
          <a:p>
            <a:fld id="{99CD22A8-C67D-423B-A3AF-0C179C7836EE}" type="slidenum">
              <a:rPr lang="en-US" smtClean="0"/>
              <a:t>19</a:t>
            </a:fld>
            <a:endParaRPr lang="en-US"/>
          </a:p>
        </p:txBody>
      </p:sp>
    </p:spTree>
    <p:extLst>
      <p:ext uri="{BB962C8B-B14F-4D97-AF65-F5344CB8AC3E}">
        <p14:creationId xmlns:p14="http://schemas.microsoft.com/office/powerpoint/2010/main" val="602775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CB6DE57-938E-472E-690A-8730BDFA8378}"/>
              </a:ext>
            </a:extLst>
          </p:cNvPr>
          <p:cNvSpPr>
            <a:spLocks noGrp="1"/>
          </p:cNvSpPr>
          <p:nvPr>
            <p:ph type="title"/>
          </p:nvPr>
        </p:nvSpPr>
        <p:spPr>
          <a:xfrm>
            <a:off x="839788" y="365126"/>
            <a:ext cx="10515600" cy="887942"/>
          </a:xfrm>
        </p:spPr>
        <p:txBody>
          <a:bodyPr/>
          <a:lstStyle/>
          <a:p>
            <a:r>
              <a:rPr lang="en-US" dirty="0"/>
              <a:t>MassHealth Eligibility rules change at age 65</a:t>
            </a:r>
          </a:p>
        </p:txBody>
      </p:sp>
      <p:sp>
        <p:nvSpPr>
          <p:cNvPr id="13" name="Text Placeholder 12">
            <a:extLst>
              <a:ext uri="{FF2B5EF4-FFF2-40B4-BE49-F238E27FC236}">
                <a16:creationId xmlns:a16="http://schemas.microsoft.com/office/drawing/2014/main" id="{E471BFDC-4C78-D21B-B611-23737E96C365}"/>
              </a:ext>
            </a:extLst>
          </p:cNvPr>
          <p:cNvSpPr>
            <a:spLocks noGrp="1"/>
          </p:cNvSpPr>
          <p:nvPr>
            <p:ph type="body" idx="1"/>
          </p:nvPr>
        </p:nvSpPr>
        <p:spPr/>
        <p:txBody>
          <a:bodyPr>
            <a:normAutofit/>
          </a:bodyPr>
          <a:lstStyle/>
          <a:p>
            <a:r>
              <a:rPr lang="en-US" sz="2800" dirty="0"/>
              <a:t>Under age 65 </a:t>
            </a:r>
            <a:r>
              <a:rPr lang="en-US" sz="2800" b="0" dirty="0"/>
              <a:t>(with exceptions)</a:t>
            </a:r>
          </a:p>
        </p:txBody>
      </p:sp>
      <p:sp>
        <p:nvSpPr>
          <p:cNvPr id="14" name="Content Placeholder 13">
            <a:extLst>
              <a:ext uri="{FF2B5EF4-FFF2-40B4-BE49-F238E27FC236}">
                <a16:creationId xmlns:a16="http://schemas.microsoft.com/office/drawing/2014/main" id="{54E9715B-AD77-67F5-7D5F-1CF1F66A54EB}"/>
              </a:ext>
            </a:extLst>
          </p:cNvPr>
          <p:cNvSpPr>
            <a:spLocks noGrp="1"/>
          </p:cNvSpPr>
          <p:nvPr>
            <p:ph sz="half" idx="2"/>
          </p:nvPr>
        </p:nvSpPr>
        <p:spPr/>
        <p:txBody>
          <a:bodyPr>
            <a:normAutofit fontScale="85000" lnSpcReduction="20000"/>
          </a:bodyPr>
          <a:lstStyle/>
          <a:p>
            <a:r>
              <a:rPr lang="en-US" dirty="0"/>
              <a:t>Upper income limit 138% FPL</a:t>
            </a:r>
          </a:p>
          <a:p>
            <a:r>
              <a:rPr lang="en-US" dirty="0"/>
              <a:t>MAGI income counting rules</a:t>
            </a:r>
          </a:p>
          <a:p>
            <a:pPr lvl="1"/>
            <a:r>
              <a:rPr lang="en-US" dirty="0"/>
              <a:t>All income in “Adjusted Gross Income” (AGI) under IRS rules &amp;</a:t>
            </a:r>
          </a:p>
          <a:p>
            <a:pPr lvl="1"/>
            <a:r>
              <a:rPr lang="en-US" dirty="0"/>
              <a:t>Also, </a:t>
            </a:r>
            <a:r>
              <a:rPr lang="en-US" i="1" dirty="0"/>
              <a:t>all</a:t>
            </a:r>
            <a:r>
              <a:rPr lang="en-US" dirty="0"/>
              <a:t> SSA insurance-based benefits including nontaxable amounts, (but not SSI), tax exempt interest &amp;  certain nontaxable foreign income</a:t>
            </a:r>
          </a:p>
          <a:p>
            <a:r>
              <a:rPr lang="en-US" dirty="0"/>
              <a:t>No asset test</a:t>
            </a:r>
          </a:p>
          <a:p>
            <a:r>
              <a:rPr lang="en-US" dirty="0"/>
              <a:t>Prepopulated renewal form-shows current info &amp; asks what changed</a:t>
            </a:r>
          </a:p>
          <a:p>
            <a:r>
              <a:rPr lang="en-US" dirty="0"/>
              <a:t>HIX Computer System</a:t>
            </a:r>
          </a:p>
          <a:p>
            <a:pPr marL="0" indent="0">
              <a:buNone/>
            </a:pPr>
            <a:endParaRPr lang="en-US" dirty="0"/>
          </a:p>
          <a:p>
            <a:pPr lvl="1"/>
            <a:endParaRPr lang="en-US" dirty="0"/>
          </a:p>
        </p:txBody>
      </p:sp>
      <p:sp>
        <p:nvSpPr>
          <p:cNvPr id="15" name="Text Placeholder 14">
            <a:extLst>
              <a:ext uri="{FF2B5EF4-FFF2-40B4-BE49-F238E27FC236}">
                <a16:creationId xmlns:a16="http://schemas.microsoft.com/office/drawing/2014/main" id="{45960A6E-8F3A-EFCD-BF00-B93B7EB2100E}"/>
              </a:ext>
            </a:extLst>
          </p:cNvPr>
          <p:cNvSpPr>
            <a:spLocks noGrp="1"/>
          </p:cNvSpPr>
          <p:nvPr>
            <p:ph type="body" sz="quarter" idx="3"/>
          </p:nvPr>
        </p:nvSpPr>
        <p:spPr/>
        <p:txBody>
          <a:bodyPr>
            <a:normAutofit/>
          </a:bodyPr>
          <a:lstStyle/>
          <a:p>
            <a:r>
              <a:rPr lang="en-US" sz="2800" dirty="0"/>
              <a:t>65 or older </a:t>
            </a:r>
            <a:r>
              <a:rPr lang="en-US" sz="2800" b="0" dirty="0"/>
              <a:t>(with exceptions)</a:t>
            </a:r>
          </a:p>
        </p:txBody>
      </p:sp>
      <p:sp>
        <p:nvSpPr>
          <p:cNvPr id="16" name="Content Placeholder 15">
            <a:extLst>
              <a:ext uri="{FF2B5EF4-FFF2-40B4-BE49-F238E27FC236}">
                <a16:creationId xmlns:a16="http://schemas.microsoft.com/office/drawing/2014/main" id="{431EB1CA-4DD8-5363-8980-8650CAA49C9B}"/>
              </a:ext>
            </a:extLst>
          </p:cNvPr>
          <p:cNvSpPr>
            <a:spLocks noGrp="1"/>
          </p:cNvSpPr>
          <p:nvPr>
            <p:ph sz="quarter" idx="4"/>
          </p:nvPr>
        </p:nvSpPr>
        <p:spPr/>
        <p:txBody>
          <a:bodyPr>
            <a:normAutofit fontScale="85000" lnSpcReduction="20000"/>
          </a:bodyPr>
          <a:lstStyle/>
          <a:p>
            <a:r>
              <a:rPr lang="en-US" dirty="0"/>
              <a:t>Upper income limit 100% FPL + $20 </a:t>
            </a:r>
            <a:r>
              <a:rPr lang="en-US" dirty="0" err="1"/>
              <a:t>mo</a:t>
            </a:r>
            <a:endParaRPr lang="en-US" dirty="0"/>
          </a:p>
          <a:p>
            <a:r>
              <a:rPr lang="en-US" dirty="0"/>
              <a:t>Non-MAGI income &amp; asset counting rules </a:t>
            </a:r>
          </a:p>
          <a:p>
            <a:pPr lvl="1"/>
            <a:r>
              <a:rPr lang="en-US" dirty="0"/>
              <a:t>Non-MAGI rules generally follow the same income &amp; asset counting rules as SSI. </a:t>
            </a:r>
            <a:r>
              <a:rPr lang="en-US" sz="1900" dirty="0"/>
              <a:t>42 CFR 435.601</a:t>
            </a:r>
          </a:p>
          <a:p>
            <a:pPr lvl="1"/>
            <a:r>
              <a:rPr lang="en-US" dirty="0"/>
              <a:t>Countable assets can’t exceed $2000/$3000 (individual/couple)</a:t>
            </a:r>
          </a:p>
          <a:p>
            <a:r>
              <a:rPr lang="en-US" dirty="0"/>
              <a:t>Renewal form=Application form</a:t>
            </a:r>
          </a:p>
          <a:p>
            <a:r>
              <a:rPr lang="en-US" dirty="0"/>
              <a:t>MA-21 Computer System</a:t>
            </a:r>
          </a:p>
          <a:p>
            <a:pPr marL="0" indent="0">
              <a:buNone/>
            </a:pPr>
            <a:endParaRPr lang="en-US" dirty="0"/>
          </a:p>
        </p:txBody>
      </p:sp>
      <p:sp>
        <p:nvSpPr>
          <p:cNvPr id="2" name="Slide Number Placeholder 1">
            <a:extLst>
              <a:ext uri="{FF2B5EF4-FFF2-40B4-BE49-F238E27FC236}">
                <a16:creationId xmlns:a16="http://schemas.microsoft.com/office/drawing/2014/main" id="{8C59CE5D-4BA0-6C49-CD92-A578F9B9E04A}"/>
              </a:ext>
            </a:extLst>
          </p:cNvPr>
          <p:cNvSpPr>
            <a:spLocks noGrp="1"/>
          </p:cNvSpPr>
          <p:nvPr>
            <p:ph type="sldNum" sz="quarter" idx="12"/>
          </p:nvPr>
        </p:nvSpPr>
        <p:spPr/>
        <p:txBody>
          <a:bodyPr/>
          <a:lstStyle/>
          <a:p>
            <a:fld id="{99CD22A8-C67D-423B-A3AF-0C179C7836EE}" type="slidenum">
              <a:rPr lang="en-US" smtClean="0"/>
              <a:t>2</a:t>
            </a:fld>
            <a:endParaRPr lang="en-US"/>
          </a:p>
        </p:txBody>
      </p:sp>
    </p:spTree>
    <p:extLst>
      <p:ext uri="{BB962C8B-B14F-4D97-AF65-F5344CB8AC3E}">
        <p14:creationId xmlns:p14="http://schemas.microsoft.com/office/powerpoint/2010/main" val="193415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C4440-A28B-DCCF-1672-BE3494741213}"/>
              </a:ext>
            </a:extLst>
          </p:cNvPr>
          <p:cNvSpPr>
            <a:spLocks noGrp="1"/>
          </p:cNvSpPr>
          <p:nvPr>
            <p:ph type="title"/>
          </p:nvPr>
        </p:nvSpPr>
        <p:spPr/>
        <p:txBody>
          <a:bodyPr/>
          <a:lstStyle/>
          <a:p>
            <a:r>
              <a:rPr lang="en-US" dirty="0"/>
              <a:t>Retaining or reinstating benefits by appealing</a:t>
            </a:r>
          </a:p>
        </p:txBody>
      </p:sp>
      <p:sp>
        <p:nvSpPr>
          <p:cNvPr id="3" name="Content Placeholder 2">
            <a:extLst>
              <a:ext uri="{FF2B5EF4-FFF2-40B4-BE49-F238E27FC236}">
                <a16:creationId xmlns:a16="http://schemas.microsoft.com/office/drawing/2014/main" id="{BC192E31-C0B7-D3BF-B22A-13B314FF7298}"/>
              </a:ext>
            </a:extLst>
          </p:cNvPr>
          <p:cNvSpPr>
            <a:spLocks noGrp="1"/>
          </p:cNvSpPr>
          <p:nvPr>
            <p:ph idx="1"/>
          </p:nvPr>
        </p:nvSpPr>
        <p:spPr/>
        <p:txBody>
          <a:bodyPr>
            <a:normAutofit lnSpcReduction="10000"/>
          </a:bodyPr>
          <a:lstStyle/>
          <a:p>
            <a:r>
              <a:rPr lang="en-US" sz="2600" dirty="0"/>
              <a:t>Deadline for eligibility appeals: Appeal received by BOH within 60 days of member’s receipt of adverse notice of decision (130 CMR 610.015(B))</a:t>
            </a:r>
          </a:p>
          <a:p>
            <a:r>
              <a:rPr lang="en-US" sz="2600" dirty="0"/>
              <a:t>Deadline for aid to continue pending appeal: Appeal received by BOH –</a:t>
            </a:r>
          </a:p>
          <a:p>
            <a:pPr lvl="1"/>
            <a:r>
              <a:rPr lang="en-US" sz="2200" dirty="0"/>
              <a:t>Before </a:t>
            </a:r>
            <a:r>
              <a:rPr lang="en-US" sz="2200" dirty="0">
                <a:effectLst/>
                <a:ea typeface="Times New Roman" panose="02020603050405020304" pitchFamily="18" charset="0"/>
              </a:rPr>
              <a:t>the implementation date of the termination or reduction of your benefits. 130 CMR 610.036 (A), or </a:t>
            </a:r>
          </a:p>
          <a:p>
            <a:pPr lvl="1"/>
            <a:r>
              <a:rPr lang="en-US" sz="2200" dirty="0"/>
              <a:t>Within 10 days of receipt of notice of the termination or reduction of benefits (receipt presumed to be within 5 days of date of notice but later receipt may be proven) </a:t>
            </a:r>
            <a:r>
              <a:rPr lang="en-US" sz="2200" dirty="0" err="1">
                <a:hlinkClick r:id="rId2"/>
              </a:rPr>
              <a:t>El.Ops.Memo</a:t>
            </a:r>
            <a:r>
              <a:rPr lang="en-US" sz="2200" dirty="0">
                <a:hlinkClick r:id="rId2"/>
              </a:rPr>
              <a:t> 23-05 </a:t>
            </a:r>
            <a:r>
              <a:rPr lang="en-US" sz="2200" dirty="0"/>
              <a:t>Clarification of Aid Pending Rule (Feb 2023)</a:t>
            </a:r>
          </a:p>
          <a:p>
            <a:pPr marL="0" indent="0">
              <a:spcBef>
                <a:spcPts val="0"/>
              </a:spcBef>
              <a:buNone/>
              <a:tabLst>
                <a:tab pos="594360" algn="l"/>
                <a:tab pos="834390" algn="l"/>
                <a:tab pos="1074420" algn="l"/>
                <a:tab pos="1314450" algn="l"/>
              </a:tabLst>
            </a:pPr>
            <a:endParaRPr lang="en-US" sz="2600" dirty="0"/>
          </a:p>
          <a:p>
            <a:pPr>
              <a:spcBef>
                <a:spcPts val="0"/>
              </a:spcBef>
              <a:tabLst>
                <a:tab pos="594360" algn="l"/>
                <a:tab pos="834390" algn="l"/>
                <a:tab pos="1074420" algn="l"/>
                <a:tab pos="1314450" algn="l"/>
              </a:tabLst>
            </a:pPr>
            <a:r>
              <a:rPr lang="en-US" sz="2600" dirty="0"/>
              <a:t>Important rights in appealing a termination or reduction in benefits: </a:t>
            </a:r>
          </a:p>
          <a:p>
            <a:pPr lvl="1"/>
            <a:r>
              <a:rPr lang="en-US" sz="2600" dirty="0"/>
              <a:t>Eligibility is based on evidence submitted at hearing (de novo rule) (</a:t>
            </a:r>
            <a:r>
              <a:rPr lang="en-US" sz="2600" dirty="0">
                <a:effectLst/>
                <a:ea typeface="Times New Roman" panose="02020603050405020304" pitchFamily="18" charset="0"/>
                <a:cs typeface="Arial" panose="020B0604020202020204" pitchFamily="34" charset="0"/>
              </a:rPr>
              <a:t>130 CMR 610.071)</a:t>
            </a:r>
          </a:p>
          <a:p>
            <a:pPr marL="0" indent="0">
              <a:buNone/>
            </a:pPr>
            <a:endParaRPr lang="en-US" sz="3000" dirty="0">
              <a:effectLst/>
              <a:ea typeface="Times New Roman" panose="02020603050405020304" pitchFamily="18" charset="0"/>
              <a:cs typeface="Arial" panose="020B0604020202020204" pitchFamily="34" charset="0"/>
            </a:endParaRPr>
          </a:p>
          <a:p>
            <a:pPr lvl="1"/>
            <a:endParaRPr lang="en-US" dirty="0"/>
          </a:p>
        </p:txBody>
      </p:sp>
      <p:sp>
        <p:nvSpPr>
          <p:cNvPr id="4" name="Slide Number Placeholder 3">
            <a:extLst>
              <a:ext uri="{FF2B5EF4-FFF2-40B4-BE49-F238E27FC236}">
                <a16:creationId xmlns:a16="http://schemas.microsoft.com/office/drawing/2014/main" id="{ADAB6439-6FEA-894A-2D45-B1EF50109C41}"/>
              </a:ext>
            </a:extLst>
          </p:cNvPr>
          <p:cNvSpPr>
            <a:spLocks noGrp="1"/>
          </p:cNvSpPr>
          <p:nvPr>
            <p:ph type="sldNum" sz="quarter" idx="12"/>
          </p:nvPr>
        </p:nvSpPr>
        <p:spPr/>
        <p:txBody>
          <a:bodyPr/>
          <a:lstStyle/>
          <a:p>
            <a:fld id="{99CD22A8-C67D-423B-A3AF-0C179C7836EE}" type="slidenum">
              <a:rPr lang="en-US" smtClean="0"/>
              <a:t>20</a:t>
            </a:fld>
            <a:endParaRPr lang="en-US"/>
          </a:p>
        </p:txBody>
      </p:sp>
    </p:spTree>
    <p:extLst>
      <p:ext uri="{BB962C8B-B14F-4D97-AF65-F5344CB8AC3E}">
        <p14:creationId xmlns:p14="http://schemas.microsoft.com/office/powerpoint/2010/main" val="505750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Key Points</a:t>
            </a:r>
          </a:p>
        </p:txBody>
      </p:sp>
      <p:sp>
        <p:nvSpPr>
          <p:cNvPr id="8" name="Content Placeholder 7"/>
          <p:cNvSpPr>
            <a:spLocks noGrp="1"/>
          </p:cNvSpPr>
          <p:nvPr>
            <p:ph idx="1"/>
          </p:nvPr>
        </p:nvSpPr>
        <p:spPr/>
        <p:txBody>
          <a:bodyPr>
            <a:normAutofit fontScale="92500" lnSpcReduction="20000"/>
          </a:bodyPr>
          <a:lstStyle/>
          <a:p>
            <a:r>
              <a:rPr lang="en-US" dirty="0"/>
              <a:t>If client 65 or older will have income over 100% FPL &amp; assets over $2000/$3000, consider other options at renewal</a:t>
            </a:r>
          </a:p>
          <a:p>
            <a:pPr lvl="1"/>
            <a:r>
              <a:rPr lang="en-US" dirty="0"/>
              <a:t>Step 1: assess whether countable income will be more than 100% FPL and/or countable assets over $2000/$3000</a:t>
            </a:r>
          </a:p>
          <a:p>
            <a:pPr lvl="1"/>
            <a:r>
              <a:rPr lang="en-US" dirty="0"/>
              <a:t>Step 2: explore other options at renewal</a:t>
            </a:r>
          </a:p>
          <a:p>
            <a:pPr lvl="1"/>
            <a:r>
              <a:rPr lang="en-US" dirty="0"/>
              <a:t>Step 3: include information on the renewal application that will be needed to qualify for other options</a:t>
            </a:r>
          </a:p>
          <a:p>
            <a:pPr lvl="2"/>
            <a:r>
              <a:rPr lang="en-US" dirty="0"/>
              <a:t>At renewal, people are eligible until found to be ineligible after MassHealth has explored all pathways to eligibility</a:t>
            </a:r>
          </a:p>
          <a:p>
            <a:r>
              <a:rPr lang="en-US" dirty="0"/>
              <a:t>What are other options at renewal</a:t>
            </a:r>
          </a:p>
          <a:p>
            <a:pPr lvl="1"/>
            <a:r>
              <a:rPr lang="en-US" dirty="0"/>
              <a:t>Pathways to MassHealth or other programs with higher income/asset rules</a:t>
            </a:r>
          </a:p>
          <a:p>
            <a:pPr lvl="1"/>
            <a:r>
              <a:rPr lang="en-US" dirty="0"/>
              <a:t>Spending down assets (safely)</a:t>
            </a:r>
          </a:p>
          <a:p>
            <a:pPr marL="914400" lvl="2" indent="0">
              <a:buNone/>
            </a:pPr>
            <a:r>
              <a:rPr lang="en-US" dirty="0"/>
              <a:t>Refer to an experienced elder law attorney for more complex options like trusts https://www.naela.org/findlawyer</a:t>
            </a:r>
          </a:p>
        </p:txBody>
      </p:sp>
      <p:sp>
        <p:nvSpPr>
          <p:cNvPr id="2" name="Slide Number Placeholder 1">
            <a:extLst>
              <a:ext uri="{FF2B5EF4-FFF2-40B4-BE49-F238E27FC236}">
                <a16:creationId xmlns:a16="http://schemas.microsoft.com/office/drawing/2014/main" id="{67379C35-DE97-240E-EF05-BBC231AC4EC4}"/>
              </a:ext>
            </a:extLst>
          </p:cNvPr>
          <p:cNvSpPr>
            <a:spLocks noGrp="1"/>
          </p:cNvSpPr>
          <p:nvPr>
            <p:ph type="sldNum" sz="quarter" idx="12"/>
          </p:nvPr>
        </p:nvSpPr>
        <p:spPr/>
        <p:txBody>
          <a:bodyPr/>
          <a:lstStyle/>
          <a:p>
            <a:fld id="{99CD22A8-C67D-423B-A3AF-0C179C7836EE}" type="slidenum">
              <a:rPr lang="en-US" smtClean="0"/>
              <a:t>3</a:t>
            </a:fld>
            <a:endParaRPr lang="en-US"/>
          </a:p>
        </p:txBody>
      </p:sp>
    </p:spTree>
    <p:extLst>
      <p:ext uri="{BB962C8B-B14F-4D97-AF65-F5344CB8AC3E}">
        <p14:creationId xmlns:p14="http://schemas.microsoft.com/office/powerpoint/2010/main" val="935240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F921B-302B-74D6-FDD4-59CAAF3E4555}"/>
              </a:ext>
            </a:extLst>
          </p:cNvPr>
          <p:cNvSpPr>
            <a:spLocks noGrp="1"/>
          </p:cNvSpPr>
          <p:nvPr>
            <p:ph type="title"/>
          </p:nvPr>
        </p:nvSpPr>
        <p:spPr/>
        <p:txBody>
          <a:bodyPr/>
          <a:lstStyle/>
          <a:p>
            <a:r>
              <a:rPr lang="en-US" dirty="0"/>
              <a:t>Bank accounts: income vs. assets </a:t>
            </a:r>
          </a:p>
        </p:txBody>
      </p:sp>
      <p:sp>
        <p:nvSpPr>
          <p:cNvPr id="3" name="Content Placeholder 2">
            <a:extLst>
              <a:ext uri="{FF2B5EF4-FFF2-40B4-BE49-F238E27FC236}">
                <a16:creationId xmlns:a16="http://schemas.microsoft.com/office/drawing/2014/main" id="{836EA18C-9D1F-BCFF-E782-91D7682F2FF4}"/>
              </a:ext>
            </a:extLst>
          </p:cNvPr>
          <p:cNvSpPr>
            <a:spLocks noGrp="1"/>
          </p:cNvSpPr>
          <p:nvPr>
            <p:ph idx="1"/>
          </p:nvPr>
        </p:nvSpPr>
        <p:spPr/>
        <p:txBody>
          <a:bodyPr>
            <a:normAutofit lnSpcReduction="10000"/>
          </a:bodyPr>
          <a:lstStyle/>
          <a:p>
            <a:r>
              <a:rPr lang="en-US" dirty="0"/>
              <a:t>Money received is income in the month of receipt, the amount unspent is an asset in the “first moment” of the following month </a:t>
            </a:r>
          </a:p>
          <a:p>
            <a:pPr lvl="1"/>
            <a:r>
              <a:rPr lang="en-US" dirty="0"/>
              <a:t>Example: Balance in your checking account on May 31 is $1000, you receive Pension of $1500 on June 1</a:t>
            </a:r>
          </a:p>
          <a:p>
            <a:pPr lvl="2"/>
            <a:r>
              <a:rPr lang="en-US" dirty="0"/>
              <a:t>Countable assets in your checking account in June: $1000</a:t>
            </a:r>
          </a:p>
          <a:p>
            <a:pPr lvl="2"/>
            <a:r>
              <a:rPr lang="en-US" dirty="0"/>
              <a:t>$1500 Pension is included in June income</a:t>
            </a:r>
          </a:p>
          <a:p>
            <a:pPr lvl="1"/>
            <a:r>
              <a:rPr lang="en-US" sz="2000" dirty="0"/>
              <a:t>See, POMS SI 00810.010 (Relationship of Income to Resources)</a:t>
            </a:r>
          </a:p>
          <a:p>
            <a:r>
              <a:rPr lang="en-US" dirty="0"/>
              <a:t>Some unspent income received during COVID-19 is never counted as an asset e.g. Economic Incentive Payments/Stimulus Payments from IRS in 2020-2021 </a:t>
            </a:r>
          </a:p>
          <a:p>
            <a:pPr lvl="1"/>
            <a:r>
              <a:rPr lang="en-US" dirty="0"/>
              <a:t>MassHealth recognizes the exemption but has never explained how to identify exempt amounts included in bank balance. </a:t>
            </a:r>
            <a:r>
              <a:rPr lang="en-US" dirty="0">
                <a:hlinkClick r:id="rId2"/>
              </a:rPr>
              <a:t>EOM 23-18 </a:t>
            </a:r>
            <a:r>
              <a:rPr lang="en-US" dirty="0"/>
              <a:t>(July 2023)</a:t>
            </a:r>
            <a:endParaRPr lang="en-US" dirty="0">
              <a:highlight>
                <a:srgbClr val="FFFF00"/>
              </a:highlight>
            </a:endParaRPr>
          </a:p>
        </p:txBody>
      </p:sp>
      <p:sp>
        <p:nvSpPr>
          <p:cNvPr id="4" name="Slide Number Placeholder 3">
            <a:extLst>
              <a:ext uri="{FF2B5EF4-FFF2-40B4-BE49-F238E27FC236}">
                <a16:creationId xmlns:a16="http://schemas.microsoft.com/office/drawing/2014/main" id="{F707061B-FB15-E5CB-780B-634C09617060}"/>
              </a:ext>
            </a:extLst>
          </p:cNvPr>
          <p:cNvSpPr>
            <a:spLocks noGrp="1"/>
          </p:cNvSpPr>
          <p:nvPr>
            <p:ph type="sldNum" sz="quarter" idx="12"/>
          </p:nvPr>
        </p:nvSpPr>
        <p:spPr/>
        <p:txBody>
          <a:bodyPr/>
          <a:lstStyle/>
          <a:p>
            <a:fld id="{99CD22A8-C67D-423B-A3AF-0C179C7836EE}" type="slidenum">
              <a:rPr lang="en-US" smtClean="0"/>
              <a:t>4</a:t>
            </a:fld>
            <a:endParaRPr lang="en-US"/>
          </a:p>
        </p:txBody>
      </p:sp>
    </p:spTree>
    <p:extLst>
      <p:ext uri="{BB962C8B-B14F-4D97-AF65-F5344CB8AC3E}">
        <p14:creationId xmlns:p14="http://schemas.microsoft.com/office/powerpoint/2010/main" val="1731536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pathways to MassHealth Standard</a:t>
            </a:r>
          </a:p>
        </p:txBody>
      </p:sp>
      <p:sp>
        <p:nvSpPr>
          <p:cNvPr id="3" name="Content Placeholder 2"/>
          <p:cNvSpPr>
            <a:spLocks noGrp="1"/>
          </p:cNvSpPr>
          <p:nvPr>
            <p:ph idx="1"/>
          </p:nvPr>
        </p:nvSpPr>
        <p:spPr>
          <a:xfrm>
            <a:off x="892444" y="1500161"/>
            <a:ext cx="10515600" cy="4351338"/>
          </a:xfrm>
        </p:spPr>
        <p:txBody>
          <a:bodyPr>
            <a:normAutofit fontScale="77500" lnSpcReduction="20000"/>
          </a:bodyPr>
          <a:lstStyle/>
          <a:p>
            <a:pPr lvl="1"/>
            <a:r>
              <a:rPr lang="en-US" dirty="0"/>
              <a:t>Parent/caretaker relative incl. grandparents raising grandchildren </a:t>
            </a:r>
            <a:r>
              <a:rPr lang="en-US" sz="1600" b="0" i="0" u="none" strike="noStrike" dirty="0">
                <a:solidFill>
                  <a:srgbClr val="222222"/>
                </a:solidFill>
                <a:effectLst/>
                <a:latin typeface="Arial" panose="020B0604020202020204" pitchFamily="34" charset="0"/>
              </a:rPr>
              <a:t>(130 CMR 505.002 &amp; 519.005). </a:t>
            </a:r>
            <a:r>
              <a:rPr lang="en-US" dirty="0">
                <a:solidFill>
                  <a:srgbClr val="222222"/>
                </a:solidFill>
                <a:latin typeface="Arial" panose="020B0604020202020204" pitchFamily="34" charset="0"/>
              </a:rPr>
              <a:t>Upper i</a:t>
            </a:r>
            <a:r>
              <a:rPr lang="en-US" b="0" i="0" u="none" strike="noStrike" dirty="0">
                <a:solidFill>
                  <a:srgbClr val="222222"/>
                </a:solidFill>
                <a:effectLst/>
                <a:latin typeface="Arial" panose="020B0604020202020204" pitchFamily="34" charset="0"/>
              </a:rPr>
              <a:t>ncome</a:t>
            </a:r>
            <a:r>
              <a:rPr lang="en-US" dirty="0"/>
              <a:t> 138% FPL &amp; no asset test + 12-month extended eligibility if working (TMA)</a:t>
            </a:r>
          </a:p>
          <a:p>
            <a:pPr lvl="2"/>
            <a:r>
              <a:rPr lang="en-US" dirty="0"/>
              <a:t>Complete the ACA-3 application rather than the SACA-2</a:t>
            </a:r>
          </a:p>
          <a:p>
            <a:pPr lvl="1"/>
            <a:r>
              <a:rPr lang="en-US" dirty="0"/>
              <a:t>HCBS “Frail Elder” waiver </a:t>
            </a:r>
            <a:r>
              <a:rPr lang="en-US" sz="1500" b="0" i="0" u="none" strike="noStrike" dirty="0">
                <a:solidFill>
                  <a:srgbClr val="222222"/>
                </a:solidFill>
                <a:effectLst/>
                <a:latin typeface="Arial" panose="020B0604020202020204" pitchFamily="34" charset="0"/>
              </a:rPr>
              <a:t>(130 CMR 519.007(B)</a:t>
            </a:r>
            <a:r>
              <a:rPr lang="en-US" sz="1800" b="0" i="0" u="none" strike="noStrike" dirty="0">
                <a:solidFill>
                  <a:srgbClr val="222222"/>
                </a:solidFill>
                <a:effectLst/>
                <a:latin typeface="Arial" panose="020B0604020202020204" pitchFamily="34" charset="0"/>
              </a:rPr>
              <a:t>).</a:t>
            </a:r>
            <a:r>
              <a:rPr lang="en-US" dirty="0"/>
              <a:t> Upper income $2829 per </a:t>
            </a:r>
            <a:r>
              <a:rPr lang="en-US" dirty="0" err="1"/>
              <a:t>mo</a:t>
            </a:r>
            <a:r>
              <a:rPr lang="en-US" dirty="0"/>
              <a:t> (2024); spousal income not counted &amp; more generous spousal asset rules(*</a:t>
            </a:r>
            <a:r>
              <a:rPr lang="en-US" sz="1700" dirty="0"/>
              <a:t>there are other waivers through DDS, </a:t>
            </a:r>
            <a:r>
              <a:rPr lang="en-US" sz="1700" dirty="0" err="1"/>
              <a:t>MassRehab</a:t>
            </a:r>
            <a:r>
              <a:rPr lang="en-US" sz="1700" dirty="0"/>
              <a:t> and for nursing home residents</a:t>
            </a:r>
            <a:r>
              <a:rPr lang="en-US" dirty="0"/>
              <a:t>)</a:t>
            </a:r>
          </a:p>
          <a:p>
            <a:pPr lvl="2"/>
            <a:r>
              <a:rPr lang="en-US" dirty="0"/>
              <a:t>Age 60-64 &amp; disabled or age 65 or older, and meet nursing facility level of care as determined by Aging Service Access Point ( </a:t>
            </a:r>
            <a:r>
              <a:rPr lang="en-US" dirty="0">
                <a:hlinkClick r:id="rId2"/>
              </a:rPr>
              <a:t>ASAP</a:t>
            </a:r>
            <a:r>
              <a:rPr lang="en-US" dirty="0"/>
              <a:t>) but able to live in community with supports from HCBS waiver</a:t>
            </a:r>
          </a:p>
          <a:p>
            <a:pPr lvl="3"/>
            <a:r>
              <a:rPr lang="en-US" dirty="0"/>
              <a:t>https://www.mass.gov/location-details/aging-services-access-points-asaps-in-massachusetts</a:t>
            </a:r>
          </a:p>
          <a:p>
            <a:pPr lvl="2"/>
            <a:r>
              <a:rPr lang="en-US" dirty="0"/>
              <a:t>See, Eligibility Operations Memo 23-24, Applying for HCBS Waivers, (October 2023)</a:t>
            </a:r>
          </a:p>
          <a:p>
            <a:pPr lvl="1"/>
            <a:r>
              <a:rPr lang="en-US" dirty="0">
                <a:hlinkClick r:id="rId3"/>
              </a:rPr>
              <a:t>PACE</a:t>
            </a:r>
            <a:r>
              <a:rPr lang="en-US" sz="1800" b="0" i="0" u="none" strike="noStrike" dirty="0">
                <a:solidFill>
                  <a:srgbClr val="222222"/>
                </a:solidFill>
                <a:effectLst/>
                <a:latin typeface="Arial" panose="020B0604020202020204" pitchFamily="34" charset="0"/>
              </a:rPr>
              <a:t> </a:t>
            </a:r>
            <a:r>
              <a:rPr lang="en-US" sz="1500" b="0" i="0" u="none" strike="noStrike" dirty="0">
                <a:solidFill>
                  <a:srgbClr val="222222"/>
                </a:solidFill>
                <a:effectLst/>
                <a:latin typeface="Arial" panose="020B0604020202020204" pitchFamily="34" charset="0"/>
              </a:rPr>
              <a:t>(130 C.M.R. 519.007(C))</a:t>
            </a:r>
            <a:r>
              <a:rPr lang="en-US" dirty="0"/>
              <a:t>: upper income $2829 (2024); spouse’s income and assets not counted</a:t>
            </a:r>
          </a:p>
          <a:p>
            <a:pPr lvl="2"/>
            <a:r>
              <a:rPr lang="en-US" dirty="0"/>
              <a:t>Age 55-64 &amp; disabled or age 65 or older, and meet nursing facility level of care &amp; live in PACE service area</a:t>
            </a:r>
          </a:p>
          <a:p>
            <a:pPr lvl="2"/>
            <a:r>
              <a:rPr lang="en-US" dirty="0"/>
              <a:t>https://www.mass.gov/program-of-all-inclusive-care-for-the-elderly-pace</a:t>
            </a:r>
          </a:p>
          <a:p>
            <a:pPr lvl="1"/>
            <a:r>
              <a:rPr lang="en-US" dirty="0"/>
              <a:t>PCA deduction </a:t>
            </a:r>
            <a:r>
              <a:rPr lang="en-US" sz="1900" dirty="0"/>
              <a:t>(130 CMR 520.013(B). </a:t>
            </a:r>
            <a:r>
              <a:rPr lang="en-US" dirty="0"/>
              <a:t>You may be eligible for MH Standard if your income is over 100% FPL, you are in need of a Personal Care Attendant (PCA), and-</a:t>
            </a:r>
          </a:p>
          <a:p>
            <a:pPr lvl="2"/>
            <a:r>
              <a:rPr lang="en-US" dirty="0"/>
              <a:t>your income without PCA deduction is 133% FPL or less, or</a:t>
            </a:r>
          </a:p>
          <a:p>
            <a:pPr lvl="2"/>
            <a:r>
              <a:rPr lang="en-US" dirty="0"/>
              <a:t>your income without the PCA disregard is over 133% FPL, and you meet a deductible. 130 CMR 520.028(E)</a:t>
            </a:r>
          </a:p>
          <a:p>
            <a:pPr lvl="1">
              <a:spcBef>
                <a:spcPts val="0"/>
              </a:spcBef>
            </a:pPr>
            <a:r>
              <a:rPr lang="en-US" dirty="0"/>
              <a:t>Deemed SSI: Pickle, DAC. </a:t>
            </a:r>
            <a:r>
              <a:rPr lang="en-US" sz="1400" b="0" i="0" u="none" strike="noStrike" dirty="0">
                <a:solidFill>
                  <a:srgbClr val="222222"/>
                </a:solidFill>
                <a:effectLst/>
                <a:latin typeface="Arial" panose="020B0604020202020204" pitchFamily="34" charset="0"/>
              </a:rPr>
              <a:t>(130 CMR 519.003 and 519.004)</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FCF11C1-1128-DB97-8E33-AE1184DA23B5}"/>
              </a:ext>
            </a:extLst>
          </p:cNvPr>
          <p:cNvSpPr>
            <a:spLocks noGrp="1"/>
          </p:cNvSpPr>
          <p:nvPr>
            <p:ph type="sldNum" sz="quarter" idx="12"/>
          </p:nvPr>
        </p:nvSpPr>
        <p:spPr/>
        <p:txBody>
          <a:bodyPr/>
          <a:lstStyle/>
          <a:p>
            <a:fld id="{99CD22A8-C67D-423B-A3AF-0C179C7836EE}" type="slidenum">
              <a:rPr lang="en-US" smtClean="0"/>
              <a:t>5</a:t>
            </a:fld>
            <a:endParaRPr lang="en-US"/>
          </a:p>
        </p:txBody>
      </p:sp>
    </p:spTree>
    <p:extLst>
      <p:ext uri="{BB962C8B-B14F-4D97-AF65-F5344CB8AC3E}">
        <p14:creationId xmlns:p14="http://schemas.microsoft.com/office/powerpoint/2010/main" val="1224826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64D2E-572D-1508-7CBE-B8AC57944D9F}"/>
              </a:ext>
            </a:extLst>
          </p:cNvPr>
          <p:cNvSpPr>
            <a:spLocks noGrp="1"/>
          </p:cNvSpPr>
          <p:nvPr>
            <p:ph type="title"/>
          </p:nvPr>
        </p:nvSpPr>
        <p:spPr/>
        <p:txBody>
          <a:bodyPr/>
          <a:lstStyle/>
          <a:p>
            <a:r>
              <a:rPr lang="en-US" dirty="0"/>
              <a:t>Other Pathways to MH Standard </a:t>
            </a:r>
          </a:p>
        </p:txBody>
      </p:sp>
      <p:sp>
        <p:nvSpPr>
          <p:cNvPr id="3" name="Content Placeholder 2">
            <a:extLst>
              <a:ext uri="{FF2B5EF4-FFF2-40B4-BE49-F238E27FC236}">
                <a16:creationId xmlns:a16="http://schemas.microsoft.com/office/drawing/2014/main" id="{EEBCF16F-507E-B5B2-04DB-150D6BFA8B6A}"/>
              </a:ext>
            </a:extLst>
          </p:cNvPr>
          <p:cNvSpPr>
            <a:spLocks noGrp="1"/>
          </p:cNvSpPr>
          <p:nvPr>
            <p:ph idx="1"/>
          </p:nvPr>
        </p:nvSpPr>
        <p:spPr/>
        <p:txBody>
          <a:bodyPr>
            <a:normAutofit/>
          </a:bodyPr>
          <a:lstStyle/>
          <a:p>
            <a:pPr lvl="1"/>
            <a:r>
              <a:rPr lang="en-US" dirty="0">
                <a:hlinkClick r:id="rId2"/>
              </a:rPr>
              <a:t>PACE</a:t>
            </a:r>
            <a:r>
              <a:rPr lang="en-US" sz="1800" b="0" i="0" u="none" strike="noStrike" dirty="0">
                <a:solidFill>
                  <a:srgbClr val="222222"/>
                </a:solidFill>
                <a:effectLst/>
                <a:latin typeface="Arial" panose="020B0604020202020204" pitchFamily="34" charset="0"/>
              </a:rPr>
              <a:t> </a:t>
            </a:r>
            <a:r>
              <a:rPr lang="en-US" sz="1500" b="0" i="0" u="none" strike="noStrike" dirty="0">
                <a:solidFill>
                  <a:srgbClr val="222222"/>
                </a:solidFill>
                <a:effectLst/>
                <a:latin typeface="Arial" panose="020B0604020202020204" pitchFamily="34" charset="0"/>
              </a:rPr>
              <a:t>(130 C.M.R. 519.007(C))</a:t>
            </a:r>
            <a:r>
              <a:rPr lang="en-US" dirty="0"/>
              <a:t>: upper income $2829 (2024); spouse’s income and assets not counted</a:t>
            </a:r>
          </a:p>
          <a:p>
            <a:pPr lvl="2"/>
            <a:r>
              <a:rPr lang="en-US" dirty="0"/>
              <a:t>Age 55-64 &amp; disabled or age 65 or older;  meet nursing facility level of care; live in PACE service area</a:t>
            </a:r>
          </a:p>
          <a:p>
            <a:pPr lvl="2"/>
            <a:r>
              <a:rPr lang="en-US" dirty="0"/>
              <a:t>Find a PACE program &amp; how to apply: https://www.mass.gov/program-of-all-inclusive-care-for-the-elderly-pace</a:t>
            </a:r>
          </a:p>
          <a:p>
            <a:pPr lvl="1"/>
            <a:r>
              <a:rPr lang="en-US" dirty="0"/>
              <a:t>PCA deduction </a:t>
            </a:r>
            <a:r>
              <a:rPr lang="en-US" sz="1900" dirty="0"/>
              <a:t>(130 CMR 520.013(B). </a:t>
            </a:r>
            <a:r>
              <a:rPr lang="en-US" dirty="0"/>
              <a:t>Your income is over 100% FPL, you are in need of a Personal Care Attendant (PCA), and-</a:t>
            </a:r>
          </a:p>
          <a:p>
            <a:pPr lvl="2"/>
            <a:r>
              <a:rPr lang="en-US" dirty="0"/>
              <a:t>your income without PCA deduction is 133% FPL or less, or</a:t>
            </a:r>
          </a:p>
          <a:p>
            <a:pPr lvl="2"/>
            <a:r>
              <a:rPr lang="en-US" dirty="0"/>
              <a:t>your income without the PCA disregard is over 133% FPL, and you meet a deductible. 130 CMR 520.028(E)</a:t>
            </a:r>
          </a:p>
          <a:p>
            <a:pPr lvl="1">
              <a:spcBef>
                <a:spcPts val="0"/>
              </a:spcBef>
            </a:pPr>
            <a:r>
              <a:rPr lang="en-US" dirty="0"/>
              <a:t>Deemed SSI: Pickle, DAC. </a:t>
            </a:r>
            <a:r>
              <a:rPr lang="en-US" sz="1400" b="0" i="0" u="none" strike="noStrike" dirty="0">
                <a:solidFill>
                  <a:srgbClr val="222222"/>
                </a:solidFill>
                <a:effectLst/>
                <a:latin typeface="Arial" panose="020B0604020202020204" pitchFamily="34" charset="0"/>
              </a:rPr>
              <a:t>(130 CMR 519.003 and 519.004) </a:t>
            </a:r>
            <a:r>
              <a:rPr lang="en-US" dirty="0"/>
              <a:t>You used to receive SSI, now have Social Security &amp; meet other conditions.</a:t>
            </a:r>
          </a:p>
          <a:p>
            <a:endParaRPr lang="en-US" dirty="0"/>
          </a:p>
        </p:txBody>
      </p:sp>
      <p:sp>
        <p:nvSpPr>
          <p:cNvPr id="4" name="Slide Number Placeholder 3">
            <a:extLst>
              <a:ext uri="{FF2B5EF4-FFF2-40B4-BE49-F238E27FC236}">
                <a16:creationId xmlns:a16="http://schemas.microsoft.com/office/drawing/2014/main" id="{B1F571DF-F834-7E95-3BB0-73AF5FED9188}"/>
              </a:ext>
            </a:extLst>
          </p:cNvPr>
          <p:cNvSpPr>
            <a:spLocks noGrp="1"/>
          </p:cNvSpPr>
          <p:nvPr>
            <p:ph type="sldNum" sz="quarter" idx="12"/>
          </p:nvPr>
        </p:nvSpPr>
        <p:spPr/>
        <p:txBody>
          <a:bodyPr/>
          <a:lstStyle/>
          <a:p>
            <a:fld id="{99CD22A8-C67D-423B-A3AF-0C179C7836EE}" type="slidenum">
              <a:rPr lang="en-US" smtClean="0"/>
              <a:t>6</a:t>
            </a:fld>
            <a:endParaRPr lang="en-US"/>
          </a:p>
        </p:txBody>
      </p:sp>
    </p:spTree>
    <p:extLst>
      <p:ext uri="{BB962C8B-B14F-4D97-AF65-F5344CB8AC3E}">
        <p14:creationId xmlns:p14="http://schemas.microsoft.com/office/powerpoint/2010/main" val="4274242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FCB43-0B2C-F9FE-4FFB-9D5FF503D4B2}"/>
              </a:ext>
            </a:extLst>
          </p:cNvPr>
          <p:cNvSpPr>
            <a:spLocks noGrp="1"/>
          </p:cNvSpPr>
          <p:nvPr>
            <p:ph type="title"/>
          </p:nvPr>
        </p:nvSpPr>
        <p:spPr/>
        <p:txBody>
          <a:bodyPr/>
          <a:lstStyle/>
          <a:p>
            <a:r>
              <a:rPr lang="en-US" dirty="0"/>
              <a:t>The Personal Care Attendant (PCA) deduction </a:t>
            </a:r>
            <a:r>
              <a:rPr lang="en-US" sz="2000" dirty="0"/>
              <a:t>130 CMR 520.013(B)</a:t>
            </a:r>
          </a:p>
        </p:txBody>
      </p:sp>
      <p:sp>
        <p:nvSpPr>
          <p:cNvPr id="3" name="Content Placeholder 2">
            <a:extLst>
              <a:ext uri="{FF2B5EF4-FFF2-40B4-BE49-F238E27FC236}">
                <a16:creationId xmlns:a16="http://schemas.microsoft.com/office/drawing/2014/main" id="{FFEE87EB-9714-C16C-8F84-33321FBFFFD0}"/>
              </a:ext>
            </a:extLst>
          </p:cNvPr>
          <p:cNvSpPr>
            <a:spLocks noGrp="1"/>
          </p:cNvSpPr>
          <p:nvPr>
            <p:ph idx="1"/>
          </p:nvPr>
        </p:nvSpPr>
        <p:spPr/>
        <p:txBody>
          <a:bodyPr>
            <a:normAutofit fontScale="92500"/>
          </a:bodyPr>
          <a:lstStyle/>
          <a:p>
            <a:r>
              <a:rPr lang="en-US" dirty="0"/>
              <a:t>Your income is 133% FPL or less but over 100% FPL</a:t>
            </a:r>
          </a:p>
          <a:p>
            <a:r>
              <a:rPr lang="en-US" dirty="0"/>
              <a:t>You need hands-on help with two or more activities of daily living (ADLs)</a:t>
            </a:r>
          </a:p>
          <a:p>
            <a:r>
              <a:rPr lang="en-US" dirty="0"/>
              <a:t>You complete, sign and return the </a:t>
            </a:r>
            <a:r>
              <a:rPr lang="en-US" dirty="0">
                <a:hlinkClick r:id="rId2"/>
              </a:rPr>
              <a:t>PCA Supplement Form</a:t>
            </a:r>
            <a:r>
              <a:rPr lang="en-US" dirty="0"/>
              <a:t> </a:t>
            </a:r>
            <a:r>
              <a:rPr lang="en-US" sz="1400" dirty="0">
                <a:latin typeface="+mj-lt"/>
              </a:rPr>
              <a:t>https://www.mass.gov/doc/personal-care-attendant-supplement-0/download  </a:t>
            </a:r>
          </a:p>
          <a:p>
            <a:r>
              <a:rPr lang="en-US" dirty="0"/>
              <a:t>Example: You turned 65; your income is $1300 per month in 2024. You need help getting in and out of bed and bathing. You return the PCA form. </a:t>
            </a:r>
            <a:r>
              <a:rPr lang="en-US" sz="2000" dirty="0">
                <a:latin typeface="+mj-lt"/>
              </a:rPr>
              <a:t>See, PCA eligibility criteria at 130 CMR 422</a:t>
            </a:r>
          </a:p>
          <a:p>
            <a:pPr lvl="1"/>
            <a:r>
              <a:rPr lang="en-US" dirty="0"/>
              <a:t>Your PCA deduction is 133% FPL ($1670 per mo. in 2024) less $522 =$1,148</a:t>
            </a:r>
          </a:p>
          <a:p>
            <a:pPr lvl="1"/>
            <a:r>
              <a:rPr lang="en-US" dirty="0"/>
              <a:t>Your countable income is now 100% FPL or less:  $1300-1148=$152 per mo.</a:t>
            </a:r>
          </a:p>
          <a:p>
            <a:pPr lvl="1"/>
            <a:r>
              <a:rPr lang="en-US" dirty="0"/>
              <a:t>You qualify for Standard, and can now be evaluated by a </a:t>
            </a:r>
            <a:r>
              <a:rPr lang="en-US" dirty="0">
                <a:hlinkClick r:id="rId3"/>
              </a:rPr>
              <a:t>Personal Care Management agency</a:t>
            </a:r>
            <a:r>
              <a:rPr lang="en-US" dirty="0"/>
              <a:t> about how much help you  need and how to use the PCA benefit</a:t>
            </a:r>
          </a:p>
          <a:p>
            <a:pPr marL="457200" lvl="1" indent="0">
              <a:buNone/>
            </a:pPr>
            <a:endParaRPr lang="en-US" dirty="0"/>
          </a:p>
        </p:txBody>
      </p:sp>
      <p:sp>
        <p:nvSpPr>
          <p:cNvPr id="4" name="Slide Number Placeholder 3">
            <a:extLst>
              <a:ext uri="{FF2B5EF4-FFF2-40B4-BE49-F238E27FC236}">
                <a16:creationId xmlns:a16="http://schemas.microsoft.com/office/drawing/2014/main" id="{F8782D6A-D0BB-7791-7E50-08DDED62E03F}"/>
              </a:ext>
            </a:extLst>
          </p:cNvPr>
          <p:cNvSpPr>
            <a:spLocks noGrp="1"/>
          </p:cNvSpPr>
          <p:nvPr>
            <p:ph type="sldNum" sz="quarter" idx="12"/>
          </p:nvPr>
        </p:nvSpPr>
        <p:spPr/>
        <p:txBody>
          <a:bodyPr/>
          <a:lstStyle/>
          <a:p>
            <a:fld id="{99CD22A8-C67D-423B-A3AF-0C179C7836EE}" type="slidenum">
              <a:rPr lang="en-US" smtClean="0"/>
              <a:t>7</a:t>
            </a:fld>
            <a:endParaRPr lang="en-US"/>
          </a:p>
        </p:txBody>
      </p:sp>
    </p:spTree>
    <p:extLst>
      <p:ext uri="{BB962C8B-B14F-4D97-AF65-F5344CB8AC3E}">
        <p14:creationId xmlns:p14="http://schemas.microsoft.com/office/powerpoint/2010/main" val="333224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F6C9-8FC5-D506-5E14-C760F9AABBBE}"/>
              </a:ext>
            </a:extLst>
          </p:cNvPr>
          <p:cNvSpPr>
            <a:spLocks noGrp="1"/>
          </p:cNvSpPr>
          <p:nvPr>
            <p:ph type="title"/>
          </p:nvPr>
        </p:nvSpPr>
        <p:spPr/>
        <p:txBody>
          <a:bodyPr/>
          <a:lstStyle/>
          <a:p>
            <a:r>
              <a:rPr lang="en-US" dirty="0"/>
              <a:t>Meeting a deductible if you  need a PCA</a:t>
            </a:r>
            <a:br>
              <a:rPr lang="en-US" dirty="0"/>
            </a:br>
            <a:r>
              <a:rPr lang="en-US" sz="2400" dirty="0"/>
              <a:t>130 CMR 520.028</a:t>
            </a:r>
          </a:p>
        </p:txBody>
      </p:sp>
      <p:sp>
        <p:nvSpPr>
          <p:cNvPr id="3" name="Content Placeholder 2">
            <a:extLst>
              <a:ext uri="{FF2B5EF4-FFF2-40B4-BE49-F238E27FC236}">
                <a16:creationId xmlns:a16="http://schemas.microsoft.com/office/drawing/2014/main" id="{C68B4C7D-D8C8-D247-6B83-666C001DBA59}"/>
              </a:ext>
            </a:extLst>
          </p:cNvPr>
          <p:cNvSpPr>
            <a:spLocks noGrp="1"/>
          </p:cNvSpPr>
          <p:nvPr>
            <p:ph idx="1"/>
          </p:nvPr>
        </p:nvSpPr>
        <p:spPr/>
        <p:txBody>
          <a:bodyPr>
            <a:normAutofit fontScale="92500" lnSpcReduction="20000"/>
          </a:bodyPr>
          <a:lstStyle/>
          <a:p>
            <a:r>
              <a:rPr lang="en-US" i="1" dirty="0"/>
              <a:t>The MassHealth Spenddown program is a way seniors can qualify for Standard as “medically needy.” Needing a PCA is not required, but it lowers the amount of the deductible to make the Spenddown a feasible option. </a:t>
            </a:r>
          </a:p>
          <a:p>
            <a:r>
              <a:rPr lang="en-US" dirty="0"/>
              <a:t>Your income is  over 133% FPL without the PCA disregard.</a:t>
            </a:r>
          </a:p>
          <a:p>
            <a:r>
              <a:rPr lang="en-US" dirty="0"/>
              <a:t>Your deductible=((Your monthly gross income less PCA disregard &amp; other allowable disregards) -$522) X 6 months</a:t>
            </a:r>
          </a:p>
          <a:p>
            <a:r>
              <a:rPr lang="en-US" dirty="0"/>
              <a:t>You meet the deductible by submitting proof that bills you paid or incurred for medical &amp; related expenses in the 6-month budget period and older bills that are still actively due equal or exceed the deductible amount</a:t>
            </a:r>
          </a:p>
          <a:p>
            <a:r>
              <a:rPr lang="en-US" dirty="0"/>
              <a:t>You will qualify for Standard for the 6-mo period in which the deductible is met</a:t>
            </a:r>
          </a:p>
          <a:p>
            <a:r>
              <a:rPr lang="en-US" dirty="0"/>
              <a:t> MassHealth will not pay expenses used to meet the deductible</a:t>
            </a:r>
          </a:p>
        </p:txBody>
      </p:sp>
      <p:sp>
        <p:nvSpPr>
          <p:cNvPr id="4" name="Slide Number Placeholder 3">
            <a:extLst>
              <a:ext uri="{FF2B5EF4-FFF2-40B4-BE49-F238E27FC236}">
                <a16:creationId xmlns:a16="http://schemas.microsoft.com/office/drawing/2014/main" id="{FC408935-F960-7C27-33C1-33A785AC7BA5}"/>
              </a:ext>
            </a:extLst>
          </p:cNvPr>
          <p:cNvSpPr>
            <a:spLocks noGrp="1"/>
          </p:cNvSpPr>
          <p:nvPr>
            <p:ph type="sldNum" sz="quarter" idx="12"/>
          </p:nvPr>
        </p:nvSpPr>
        <p:spPr/>
        <p:txBody>
          <a:bodyPr/>
          <a:lstStyle/>
          <a:p>
            <a:fld id="{99CD22A8-C67D-423B-A3AF-0C179C7836EE}" type="slidenum">
              <a:rPr lang="en-US" smtClean="0"/>
              <a:t>8</a:t>
            </a:fld>
            <a:endParaRPr lang="en-US"/>
          </a:p>
        </p:txBody>
      </p:sp>
    </p:spTree>
    <p:extLst>
      <p:ext uri="{BB962C8B-B14F-4D97-AF65-F5344CB8AC3E}">
        <p14:creationId xmlns:p14="http://schemas.microsoft.com/office/powerpoint/2010/main" val="241027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B7675-8AC0-54AE-50B9-C4EAC18C54BD}"/>
              </a:ext>
            </a:extLst>
          </p:cNvPr>
          <p:cNvSpPr>
            <a:spLocks noGrp="1"/>
          </p:cNvSpPr>
          <p:nvPr>
            <p:ph type="title"/>
          </p:nvPr>
        </p:nvSpPr>
        <p:spPr/>
        <p:txBody>
          <a:bodyPr/>
          <a:lstStyle/>
          <a:p>
            <a:r>
              <a:rPr lang="en-US" dirty="0"/>
              <a:t>Deemed SSI Status: Pickle and DAC</a:t>
            </a:r>
          </a:p>
        </p:txBody>
      </p:sp>
      <p:sp>
        <p:nvSpPr>
          <p:cNvPr id="3" name="Content Placeholder 2">
            <a:extLst>
              <a:ext uri="{FF2B5EF4-FFF2-40B4-BE49-F238E27FC236}">
                <a16:creationId xmlns:a16="http://schemas.microsoft.com/office/drawing/2014/main" id="{5762DB8A-1DF2-681D-A378-E4B7403FDFFA}"/>
              </a:ext>
            </a:extLst>
          </p:cNvPr>
          <p:cNvSpPr>
            <a:spLocks noGrp="1"/>
          </p:cNvSpPr>
          <p:nvPr>
            <p:ph idx="1"/>
          </p:nvPr>
        </p:nvSpPr>
        <p:spPr/>
        <p:txBody>
          <a:bodyPr>
            <a:normAutofit fontScale="85000" lnSpcReduction="20000"/>
          </a:bodyPr>
          <a:lstStyle/>
          <a:p>
            <a:r>
              <a:rPr lang="en-US" dirty="0"/>
              <a:t>People enrolled in SSI are automatically eligible for MH Standard</a:t>
            </a:r>
          </a:p>
          <a:p>
            <a:pPr lvl="1"/>
            <a:r>
              <a:rPr lang="en-US" dirty="0"/>
              <a:t>People who lose SSI retain MassHealth for 4 months and then are sent a renewal form to determine if they still qualify. MAOA v Sharp, (1</a:t>
            </a:r>
            <a:r>
              <a:rPr lang="en-US" baseline="30000" dirty="0"/>
              <a:t>st</a:t>
            </a:r>
            <a:r>
              <a:rPr lang="en-US" dirty="0"/>
              <a:t> Cir 1986) </a:t>
            </a:r>
          </a:p>
          <a:p>
            <a:r>
              <a:rPr lang="en-US" dirty="0"/>
              <a:t>People with “deemed SSI” status are eligible for MH Standard even if their income is over 100% FPL if 1. they lost SSI, 2. now have Social Security Insurance Based benefits (Title II), and 3. would still be eligible for SSI </a:t>
            </a:r>
            <a:r>
              <a:rPr lang="en-US" i="1" dirty="0"/>
              <a:t>but for receipt of</a:t>
            </a:r>
            <a:r>
              <a:rPr lang="en-US" dirty="0"/>
              <a:t>:</a:t>
            </a:r>
          </a:p>
          <a:p>
            <a:pPr lvl="1"/>
            <a:r>
              <a:rPr lang="en-US" dirty="0"/>
              <a:t>Title II COLAs added to their Title II SSA income since they lost SSI (</a:t>
            </a:r>
            <a:r>
              <a:rPr lang="en-US" b="1" dirty="0"/>
              <a:t>PICKLE), </a:t>
            </a:r>
            <a:r>
              <a:rPr lang="en-US" dirty="0"/>
              <a:t>or</a:t>
            </a:r>
            <a:endParaRPr lang="en-US" b="1" dirty="0"/>
          </a:p>
          <a:p>
            <a:pPr lvl="2"/>
            <a:r>
              <a:rPr lang="en-US" dirty="0"/>
              <a:t>See https://healthlaw.org/wp-content/uploads/2023/12/Pickle-Publication-2024.pdf</a:t>
            </a:r>
          </a:p>
          <a:p>
            <a:pPr lvl="1"/>
            <a:r>
              <a:rPr lang="en-US" dirty="0"/>
              <a:t>Title II Disabled Adult Child*benefits on the account of a deceased, disabled or retired parent (</a:t>
            </a:r>
            <a:r>
              <a:rPr lang="en-US" b="1" dirty="0"/>
              <a:t>DAC). </a:t>
            </a:r>
          </a:p>
          <a:p>
            <a:pPr marL="914400" lvl="2" indent="0">
              <a:buNone/>
            </a:pPr>
            <a:r>
              <a:rPr lang="en-US" b="1" dirty="0"/>
              <a:t>* </a:t>
            </a:r>
            <a:r>
              <a:rPr lang="en-US" dirty="0"/>
              <a:t>You must have been disabled before age 22 to be a DAC.</a:t>
            </a:r>
          </a:p>
          <a:p>
            <a:r>
              <a:rPr lang="en-US" dirty="0"/>
              <a:t>You can check whether you had SSI and when you lost it with SSA. MassHealth can also get this info from its data match with SSA.</a:t>
            </a:r>
          </a:p>
          <a:p>
            <a:r>
              <a:rPr lang="en-US" dirty="0"/>
              <a:t>130 CMR 519.003(Pickle), 519.004 (DAC) </a:t>
            </a:r>
          </a:p>
          <a:p>
            <a:pPr marL="0" indent="0">
              <a:buNone/>
            </a:pPr>
            <a:r>
              <a:rPr lang="en-US" sz="2000" i="1" dirty="0"/>
              <a:t>There are other deemed SSI statuses for disabled people under 65 including disabled widows DAW</a:t>
            </a:r>
          </a:p>
          <a:p>
            <a:pPr marL="0" indent="0">
              <a:buNone/>
            </a:pPr>
            <a:endParaRPr lang="en-US" dirty="0"/>
          </a:p>
        </p:txBody>
      </p:sp>
      <p:sp>
        <p:nvSpPr>
          <p:cNvPr id="4" name="Slide Number Placeholder 3">
            <a:extLst>
              <a:ext uri="{FF2B5EF4-FFF2-40B4-BE49-F238E27FC236}">
                <a16:creationId xmlns:a16="http://schemas.microsoft.com/office/drawing/2014/main" id="{15317482-FF71-5CB3-462A-CDF9A0FC5F49}"/>
              </a:ext>
            </a:extLst>
          </p:cNvPr>
          <p:cNvSpPr>
            <a:spLocks noGrp="1"/>
          </p:cNvSpPr>
          <p:nvPr>
            <p:ph type="sldNum" sz="quarter" idx="12"/>
          </p:nvPr>
        </p:nvSpPr>
        <p:spPr/>
        <p:txBody>
          <a:bodyPr/>
          <a:lstStyle/>
          <a:p>
            <a:fld id="{99CD22A8-C67D-423B-A3AF-0C179C7836EE}" type="slidenum">
              <a:rPr lang="en-US" smtClean="0"/>
              <a:t>9</a:t>
            </a:fld>
            <a:endParaRPr lang="en-US"/>
          </a:p>
        </p:txBody>
      </p:sp>
    </p:spTree>
    <p:extLst>
      <p:ext uri="{BB962C8B-B14F-4D97-AF65-F5344CB8AC3E}">
        <p14:creationId xmlns:p14="http://schemas.microsoft.com/office/powerpoint/2010/main" val="1045507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6004</TotalTime>
  <Words>3321</Words>
  <Application>Microsoft Office PowerPoint</Application>
  <PresentationFormat>Widescreen</PresentationFormat>
  <Paragraphs>204</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Aptos</vt:lpstr>
      <vt:lpstr>Arial</vt:lpstr>
      <vt:lpstr>Calibri</vt:lpstr>
      <vt:lpstr>Calibri Light</vt:lpstr>
      <vt:lpstr>Open Sans</vt:lpstr>
      <vt:lpstr>Roboto</vt:lpstr>
      <vt:lpstr>Times New Roman</vt:lpstr>
      <vt:lpstr>Office Theme</vt:lpstr>
      <vt:lpstr>Advocacy Tips for Helping Older Adults in the Community Retain MassHealth</vt:lpstr>
      <vt:lpstr>MassHealth Eligibility rules change at age 65</vt:lpstr>
      <vt:lpstr>Key Points</vt:lpstr>
      <vt:lpstr>Bank accounts: income vs. assets </vt:lpstr>
      <vt:lpstr>Other pathways to MassHealth Standard</vt:lpstr>
      <vt:lpstr>Other Pathways to MH Standard </vt:lpstr>
      <vt:lpstr>The Personal Care Attendant (PCA) deduction 130 CMR 520.013(B)</vt:lpstr>
      <vt:lpstr>Meeting a deductible if you  need a PCA 130 CMR 520.028</vt:lpstr>
      <vt:lpstr>Deemed SSI Status: Pickle and DAC</vt:lpstr>
      <vt:lpstr>    Renewing Eligibility for HCBS waivers and PACE 2019 El. Ops. Memo 19-13, PETI for HCBS Waiver Members and 2021 El. Ops. Memo 21-13,  Implementation of PETI in PACE)   </vt:lpstr>
      <vt:lpstr>Other options at renewal: CommonHealth, Medicare Savings Programs, ConnectorCare </vt:lpstr>
      <vt:lpstr>CommonHealth Working Disabled (130 CMR 519.013)</vt:lpstr>
      <vt:lpstr>CommonHealth “Retirement” Benefit -NEW</vt:lpstr>
      <vt:lpstr>Medicare Savings Program 2024 130 CMR 519.010 &amp; 519.011. </vt:lpstr>
      <vt:lpstr>Medicare Savings Program Confusion in 2023 </vt:lpstr>
      <vt:lpstr>Reducing Assets Safely</vt:lpstr>
      <vt:lpstr>Resources with more information on countable income &amp; assets</vt:lpstr>
      <vt:lpstr>More retaining eligibility tips</vt:lpstr>
      <vt:lpstr>More tips for reinstating eligibility without a coverage gap after benefits are terminated</vt:lpstr>
      <vt:lpstr>Retaining or reinstating benefits by appealing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Keeping MassHealth after turning 65</dc:title>
  <dc:creator>Vicky Pulos</dc:creator>
  <cp:lastModifiedBy>Vicky Pulos</cp:lastModifiedBy>
  <cp:revision>70</cp:revision>
  <dcterms:created xsi:type="dcterms:W3CDTF">2023-07-18T00:28:58Z</dcterms:created>
  <dcterms:modified xsi:type="dcterms:W3CDTF">2024-04-08T16:10:58Z</dcterms:modified>
</cp:coreProperties>
</file>