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63" r:id="rId2"/>
    <p:sldId id="265" r:id="rId3"/>
    <p:sldId id="267" r:id="rId4"/>
    <p:sldId id="264" r:id="rId5"/>
    <p:sldId id="259" r:id="rId6"/>
    <p:sldId id="260" r:id="rId7"/>
    <p:sldId id="257" r:id="rId8"/>
    <p:sldId id="258" r:id="rId9"/>
    <p:sldId id="262" r:id="rId10"/>
    <p:sldId id="25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18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D534-9F8D-4FD6-8850-9F4784555C9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7C9BCA-0ACD-48AF-AD72-8D39B1C74B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D534-9F8D-4FD6-8850-9F4784555C9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9BCA-0ACD-48AF-AD72-8D39B1C74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D534-9F8D-4FD6-8850-9F4784555C9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9BCA-0ACD-48AF-AD72-8D39B1C74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D534-9F8D-4FD6-8850-9F4784555C9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9BCA-0ACD-48AF-AD72-8D39B1C74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D534-9F8D-4FD6-8850-9F4784555C9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9BCA-0ACD-48AF-AD72-8D39B1C74B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D534-9F8D-4FD6-8850-9F4784555C9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9BCA-0ACD-48AF-AD72-8D39B1C74B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D534-9F8D-4FD6-8850-9F4784555C9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9BCA-0ACD-48AF-AD72-8D39B1C74BA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D534-9F8D-4FD6-8850-9F4784555C9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9BCA-0ACD-48AF-AD72-8D39B1C74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D534-9F8D-4FD6-8850-9F4784555C9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9BCA-0ACD-48AF-AD72-8D39B1C74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D534-9F8D-4FD6-8850-9F4784555C9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9BCA-0ACD-48AF-AD72-8D39B1C74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D534-9F8D-4FD6-8850-9F4784555C9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9BCA-0ACD-48AF-AD72-8D39B1C74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CFED534-9F8D-4FD6-8850-9F4784555C9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97C9BCA-0ACD-48AF-AD72-8D39B1C74B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legalservices.org/building-bridges-conference-materials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legalservices.org/readability-webinar-registration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nelson@vlpnet.or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4330" y="3429000"/>
            <a:ext cx="8534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  <a:latin typeface="+mj-lt"/>
              </a:rPr>
              <a:t>Building Bridges through Language Access </a:t>
            </a:r>
            <a:endParaRPr lang="en-US" sz="4400" dirty="0">
              <a:solidFill>
                <a:srgbClr val="0070C0"/>
              </a:solidFill>
              <a:latin typeface="+mj-lt"/>
            </a:endParaRPr>
          </a:p>
          <a:p>
            <a:r>
              <a:rPr lang="en-US" sz="4400" b="1" dirty="0">
                <a:solidFill>
                  <a:srgbClr val="0070C0"/>
                </a:solidFill>
                <a:latin typeface="+mj-lt"/>
              </a:rPr>
              <a:t>Advocacy and Collaboration</a:t>
            </a:r>
            <a:endParaRPr lang="en-US" sz="4400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6" name="Picture 5" descr="C:\Users\Ilana\Desktop\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379" y="1600200"/>
            <a:ext cx="2085975" cy="16644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228600" y="304800"/>
            <a:ext cx="85344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+mj-lt"/>
              </a:rPr>
              <a:t>Language </a:t>
            </a:r>
            <a:r>
              <a:rPr lang="en-US" sz="4400" b="1" dirty="0">
                <a:solidFill>
                  <a:srgbClr val="0070C0"/>
                </a:solidFill>
                <a:latin typeface="+mj-lt"/>
              </a:rPr>
              <a:t>Access Coalition </a:t>
            </a:r>
            <a:endParaRPr lang="en-US" sz="4400" b="1" dirty="0" smtClean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en-US" sz="3000" b="1" dirty="0" smtClean="0">
                <a:solidFill>
                  <a:srgbClr val="0070C0"/>
                </a:solidFill>
                <a:latin typeface="+mj-lt"/>
              </a:rPr>
              <a:t>Presents</a:t>
            </a:r>
            <a:endParaRPr lang="en-US" sz="30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18260" y="5791200"/>
            <a:ext cx="66065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Friday, April 4, 2014, 9:30am-4pm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57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:\Users\Ilana\AppData\Local\Temp\americorp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110" y="2633187"/>
            <a:ext cx="18288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C:\Users\Ilana\AppData\Local\Temp\sponsor 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82242"/>
            <a:ext cx="2743200" cy="1754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C:\Users\Ilana\AppData\Local\Temp\logoccab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85" y="2635275"/>
            <a:ext cx="1962150" cy="185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:\Users\Ilana\AppData\Local\Temp\umass logo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05" y="304798"/>
            <a:ext cx="1460500" cy="15093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C:\Users\Ilana\AppData\Local\Temp\msa logo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413" y="332230"/>
            <a:ext cx="1560195" cy="1788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C:\Users\Ilana\AppData\Local\Temp\mlac square logo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682" y="4286251"/>
            <a:ext cx="2186940" cy="1432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C:\Users\Ilana\AppData\Local\Temp\OPIlogo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28" y="5644640"/>
            <a:ext cx="3509772" cy="82384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495042" y="1977927"/>
            <a:ext cx="45542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+mj-lt"/>
              </a:rPr>
              <a:t>THANK YOU TO OUR SPONSORS </a:t>
            </a:r>
            <a:endParaRPr lang="en-US" sz="48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17" name="Picture 16" descr="C:\Users\Ilana\Desktop\.gif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44" y="5574282"/>
            <a:ext cx="3132582" cy="9645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63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5718" y="2516688"/>
            <a:ext cx="8305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err="1" smtClean="0"/>
              <a:t>Ilana</a:t>
            </a:r>
            <a:r>
              <a:rPr lang="en-US" sz="3200" dirty="0" smtClean="0"/>
              <a:t> Abramson, AmeriCorps, MLRI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/>
              <a:t>Anna Chatillon, </a:t>
            </a:r>
            <a:r>
              <a:rPr lang="en-US" sz="3200" dirty="0" smtClean="0"/>
              <a:t>MLAC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Jennifer </a:t>
            </a:r>
            <a:r>
              <a:rPr lang="en-US" sz="3200" dirty="0" err="1" smtClean="0"/>
              <a:t>Navas</a:t>
            </a:r>
            <a:r>
              <a:rPr lang="en-US" sz="3200" dirty="0" smtClean="0"/>
              <a:t> Portillo, AmeriCorps, MVLS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/>
              <a:t>Moriah Nelson, </a:t>
            </a:r>
            <a:r>
              <a:rPr lang="en-US" sz="3200" dirty="0" smtClean="0"/>
              <a:t>VLP</a:t>
            </a:r>
            <a:endParaRPr lang="en-US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Jeffrey </a:t>
            </a:r>
            <a:r>
              <a:rPr lang="en-US" sz="3200" dirty="0"/>
              <a:t>Wolf, CLSAC &amp; </a:t>
            </a:r>
            <a:r>
              <a:rPr lang="en-US" sz="3200" dirty="0" smtClean="0"/>
              <a:t>MassLegalHelp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Valerie </a:t>
            </a:r>
            <a:r>
              <a:rPr lang="en-US" sz="3200" dirty="0"/>
              <a:t>Zolezzi-Wyndham, CLA</a:t>
            </a:r>
          </a:p>
          <a:p>
            <a:endParaRPr lang="en-US" sz="3200" dirty="0"/>
          </a:p>
          <a:p>
            <a:pPr marL="457200" indent="-457200">
              <a:buFont typeface="Arial" pitchFamily="34" charset="0"/>
              <a:buChar char="•"/>
            </a:pPr>
            <a:endParaRPr lang="en-US" sz="3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384048"/>
            <a:ext cx="7924800" cy="1901952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Conference</a:t>
            </a:r>
          </a:p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Planning Committee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36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2709797"/>
            <a:ext cx="90678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ALL </a:t>
            </a:r>
            <a:r>
              <a:rPr lang="en-US" sz="4000" dirty="0" smtClean="0"/>
              <a:t>materials </a:t>
            </a:r>
            <a:r>
              <a:rPr lang="en-US" sz="4000" dirty="0"/>
              <a:t>from workshops and </a:t>
            </a:r>
            <a:r>
              <a:rPr lang="en-US" sz="4000" dirty="0" smtClean="0"/>
              <a:t>plenaries are online:</a:t>
            </a:r>
            <a:endParaRPr lang="en-US" sz="4000" dirty="0"/>
          </a:p>
          <a:p>
            <a:pPr algn="ctr"/>
            <a:r>
              <a:rPr lang="en-US" sz="2500" u="sng" dirty="0" smtClean="0">
                <a:hlinkClick r:id="rId2"/>
              </a:rPr>
              <a:t>www.masslegalservices.org/building-bridges-conference-materials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384048"/>
            <a:ext cx="7924800" cy="1673352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5000" dirty="0" smtClean="0">
                <a:solidFill>
                  <a:schemeClr val="accent6">
                    <a:lumMod val="75000"/>
                  </a:schemeClr>
                </a:solidFill>
              </a:rPr>
              <a:t>Virtual</a:t>
            </a:r>
          </a:p>
          <a:p>
            <a:pPr algn="ctr"/>
            <a:r>
              <a:rPr lang="en-US" sz="5000" dirty="0" smtClean="0">
                <a:solidFill>
                  <a:schemeClr val="accent6">
                    <a:lumMod val="75000"/>
                  </a:schemeClr>
                </a:solidFill>
              </a:rPr>
              <a:t>Conference Materials</a:t>
            </a:r>
            <a:endParaRPr lang="en-US" sz="5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88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:\Users\Ilana\AppData\Local\Temp\americorp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110" y="2633187"/>
            <a:ext cx="18288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C:\Users\Ilana\AppData\Local\Temp\sponsor 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82242"/>
            <a:ext cx="2743200" cy="1754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C:\Users\Ilana\AppData\Local\Temp\logoccab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85" y="2635275"/>
            <a:ext cx="1962150" cy="185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:\Users\Ilana\AppData\Local\Temp\umass logo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05" y="304798"/>
            <a:ext cx="1460500" cy="15093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C:\Users\Ilana\AppData\Local\Temp\msa logo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413" y="332230"/>
            <a:ext cx="1560195" cy="1788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C:\Users\Ilana\AppData\Local\Temp\mlac square logo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682" y="4286251"/>
            <a:ext cx="2186940" cy="1432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C:\Users\Ilana\AppData\Local\Temp\OPIlogo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28" y="5644640"/>
            <a:ext cx="3509772" cy="82384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495042" y="1977927"/>
            <a:ext cx="45542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+mj-lt"/>
              </a:rPr>
              <a:t>THANK YOU TO OUR SPONSORS </a:t>
            </a:r>
            <a:endParaRPr lang="en-US" sz="48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17" name="Picture 16" descr="C:\Users\Ilana\Desktop\.gif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44" y="5574282"/>
            <a:ext cx="3132582" cy="9645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467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152400"/>
            <a:ext cx="80772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Rockwell" panose="02060603020205020403" pitchFamily="18" charset="0"/>
              </a:rPr>
              <a:t>WORKSHOPS I: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Rockwell" panose="020606030202050204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143000"/>
            <a:ext cx="88392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Promoting and Protecting Equal Access to Public Housing for LEP Communities</a:t>
            </a:r>
            <a:endParaRPr lang="en-US" sz="2000" dirty="0"/>
          </a:p>
          <a:p>
            <a:r>
              <a:rPr lang="en-US" sz="2000" u="sng" dirty="0"/>
              <a:t>Location</a:t>
            </a:r>
            <a:r>
              <a:rPr lang="en-US" sz="2000" dirty="0"/>
              <a:t>: Faculty Conference Room (1</a:t>
            </a:r>
            <a:r>
              <a:rPr lang="en-US" sz="2000" baseline="30000" dirty="0"/>
              <a:t>st</a:t>
            </a:r>
            <a:r>
              <a:rPr lang="en-US" sz="2000" dirty="0"/>
              <a:t> Floor)</a:t>
            </a:r>
          </a:p>
          <a:p>
            <a:r>
              <a:rPr lang="en-US" sz="2000" dirty="0"/>
              <a:t> 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b="1" dirty="0"/>
              <a:t>Advocacy Strategies to Help Your LEP Clients Navigate Public Benefits</a:t>
            </a:r>
            <a:endParaRPr lang="en-US" sz="2000" dirty="0"/>
          </a:p>
          <a:p>
            <a:r>
              <a:rPr lang="en-US" sz="2000" u="sng" dirty="0"/>
              <a:t>Location</a:t>
            </a:r>
            <a:r>
              <a:rPr lang="en-US" sz="2000" dirty="0"/>
              <a:t>: Room S7-105 (Elevators to 7th floor, room #105, follow signs)</a:t>
            </a:r>
          </a:p>
          <a:p>
            <a:r>
              <a:rPr lang="en-US" sz="2000" b="1" dirty="0"/>
              <a:t> </a:t>
            </a:r>
            <a:endParaRPr lang="en-US" sz="2000" b="1" dirty="0" smtClean="0"/>
          </a:p>
          <a:p>
            <a:endParaRPr lang="en-US" sz="2000" dirty="0"/>
          </a:p>
          <a:p>
            <a:r>
              <a:rPr lang="en-US" sz="2000" b="1" dirty="0"/>
              <a:t>Addressing Health Disparities in LEP Communities through Language Access</a:t>
            </a:r>
            <a:endParaRPr lang="en-US" sz="2000" dirty="0"/>
          </a:p>
          <a:p>
            <a:r>
              <a:rPr lang="en-US" sz="2000" u="sng" dirty="0"/>
              <a:t>Location</a:t>
            </a:r>
            <a:r>
              <a:rPr lang="en-US" sz="2000" dirty="0"/>
              <a:t>: Amphitheater III (Elevators to 6th or 7th floor and follow signs)</a:t>
            </a:r>
          </a:p>
          <a:p>
            <a:r>
              <a:rPr lang="en-US" sz="2000" b="1" dirty="0"/>
              <a:t> </a:t>
            </a:r>
            <a:endParaRPr lang="en-US" sz="2000" b="1" dirty="0" smtClean="0"/>
          </a:p>
          <a:p>
            <a:endParaRPr lang="en-US" sz="2000" dirty="0"/>
          </a:p>
          <a:p>
            <a:r>
              <a:rPr lang="en-US" sz="2000" b="1" dirty="0"/>
              <a:t>Collaborative Efforts Can Increase Language Access in Family Law and Abuse Prevention Order Cases</a:t>
            </a:r>
            <a:endParaRPr lang="en-US" sz="2000" dirty="0"/>
          </a:p>
          <a:p>
            <a:r>
              <a:rPr lang="en-US" sz="2000" u="sng" dirty="0"/>
              <a:t>Location</a:t>
            </a:r>
            <a:r>
              <a:rPr lang="en-US" sz="2000" dirty="0"/>
              <a:t>: Goff S2-309 B &amp; C</a:t>
            </a:r>
          </a:p>
          <a:p>
            <a:pPr marL="342900" indent="-342900">
              <a:buFont typeface="+mj-lt"/>
              <a:buAutoNum type="alphaUcPeriod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4870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152400"/>
            <a:ext cx="7772400" cy="9906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WORKSHOPS II: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88392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Language Access on a Shoestring Budget: Making Your Program Accessible</a:t>
            </a:r>
            <a:endParaRPr lang="en-US" sz="2000" dirty="0"/>
          </a:p>
          <a:p>
            <a:r>
              <a:rPr lang="en-US" sz="2000" u="sng" dirty="0"/>
              <a:t>Location</a:t>
            </a:r>
            <a:r>
              <a:rPr lang="en-US" sz="2000" dirty="0"/>
              <a:t>: Amphitheater III (Elevators to 6</a:t>
            </a:r>
            <a:r>
              <a:rPr lang="en-US" sz="2000" baseline="30000" dirty="0"/>
              <a:t>th</a:t>
            </a:r>
            <a:r>
              <a:rPr lang="en-US" sz="2000" dirty="0"/>
              <a:t> or 7</a:t>
            </a:r>
            <a:r>
              <a:rPr lang="en-US" sz="2000" baseline="30000" dirty="0"/>
              <a:t>th</a:t>
            </a:r>
            <a:r>
              <a:rPr lang="en-US" sz="2000" dirty="0"/>
              <a:t> floor and follow signs)</a:t>
            </a:r>
          </a:p>
          <a:p>
            <a:r>
              <a:rPr lang="en-US" sz="2000" dirty="0"/>
              <a:t> </a:t>
            </a:r>
            <a:endParaRPr lang="en-US" sz="2000" dirty="0" smtClean="0"/>
          </a:p>
          <a:p>
            <a:endParaRPr lang="en-US" sz="1000" dirty="0"/>
          </a:p>
          <a:p>
            <a:r>
              <a:rPr lang="en-US" sz="2000" b="1" dirty="0"/>
              <a:t>Beyond Interpretation: Cultural Awareness when Working with LEP Populations</a:t>
            </a:r>
            <a:endParaRPr lang="en-US" sz="2000" dirty="0"/>
          </a:p>
          <a:p>
            <a:r>
              <a:rPr lang="en-US" sz="2000" u="sng" dirty="0"/>
              <a:t>Location</a:t>
            </a:r>
            <a:r>
              <a:rPr lang="en-US" sz="2000" dirty="0"/>
              <a:t>: Goff S2-309 B &amp; C</a:t>
            </a:r>
          </a:p>
          <a:p>
            <a:r>
              <a:rPr lang="en-US" sz="2000" dirty="0"/>
              <a:t> </a:t>
            </a:r>
            <a:endParaRPr lang="en-US" sz="2000" dirty="0" smtClean="0"/>
          </a:p>
          <a:p>
            <a:endParaRPr lang="en-US" sz="1000" dirty="0"/>
          </a:p>
          <a:p>
            <a:r>
              <a:rPr lang="en-US" sz="2000" b="1" dirty="0"/>
              <a:t>Thriving in the Workplace as an Immigrant, Refugee or Person with Limited English Proficiency</a:t>
            </a:r>
            <a:endParaRPr lang="en-US" sz="2000" dirty="0"/>
          </a:p>
          <a:p>
            <a:r>
              <a:rPr lang="en-US" sz="2000" u="sng" dirty="0"/>
              <a:t>Location</a:t>
            </a:r>
            <a:r>
              <a:rPr lang="en-US" sz="2000" dirty="0"/>
              <a:t>: Room S7-105 (Elevators to 7</a:t>
            </a:r>
            <a:r>
              <a:rPr lang="en-US" sz="2000" baseline="30000" dirty="0"/>
              <a:t>th</a:t>
            </a:r>
            <a:r>
              <a:rPr lang="en-US" sz="2000" dirty="0"/>
              <a:t> floor, room #105, follow signs)</a:t>
            </a:r>
          </a:p>
          <a:p>
            <a:r>
              <a:rPr lang="en-US" sz="2000" dirty="0"/>
              <a:t> </a:t>
            </a:r>
            <a:endParaRPr lang="en-US" sz="2000" dirty="0" smtClean="0"/>
          </a:p>
          <a:p>
            <a:endParaRPr lang="en-US" sz="1000" dirty="0"/>
          </a:p>
          <a:p>
            <a:r>
              <a:rPr lang="en-US" sz="2000" b="1" dirty="0"/>
              <a:t>Understanding Interpreter Role and Working with an Interpreter in a Variety of Settings</a:t>
            </a:r>
            <a:endParaRPr lang="en-US" sz="2000" dirty="0"/>
          </a:p>
          <a:p>
            <a:r>
              <a:rPr lang="en-US" sz="2000" u="sng" dirty="0"/>
              <a:t>Location</a:t>
            </a:r>
            <a:r>
              <a:rPr lang="en-US" sz="2000" dirty="0"/>
              <a:t>: Faculty Conference Room (1</a:t>
            </a:r>
            <a:r>
              <a:rPr lang="en-US" sz="2000" baseline="30000" dirty="0"/>
              <a:t>st</a:t>
            </a:r>
            <a:r>
              <a:rPr lang="en-US" sz="2000" dirty="0"/>
              <a:t> Floor)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9780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020419"/>
            <a:ext cx="8382000" cy="18751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Writing in a Way Your Clients Can Understand: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33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a webinar on readability and plain language</a:t>
            </a:r>
            <a:endParaRPr lang="en-US" sz="33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200400"/>
            <a:ext cx="85344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May 21, 2014, 2:00 p.m. – 3:30 p.m.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Presenter: Caroline Robinson, Mass Law Reform Institute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51816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b="1" dirty="0" smtClean="0"/>
              <a:t>Register Online</a:t>
            </a:r>
            <a:r>
              <a:rPr lang="en-US" dirty="0" smtClean="0"/>
              <a:t>: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u="sng" dirty="0" smtClean="0">
                <a:solidFill>
                  <a:schemeClr val="bg1"/>
                </a:solidFill>
                <a:hlinkClick r:id="rId2"/>
              </a:rPr>
              <a:t>www.masslegalservices.org/readability-webinar-registration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[Link found on flier in Packet Folder]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46554" y="4251711"/>
            <a:ext cx="4622292" cy="1077218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000" b="1" dirty="0" smtClean="0"/>
          </a:p>
          <a:p>
            <a:pPr algn="ctr"/>
            <a:r>
              <a:rPr lang="en-US" sz="3600" b="1" dirty="0" smtClean="0"/>
              <a:t>OPEN </a:t>
            </a:r>
            <a:r>
              <a:rPr lang="en-US" sz="3600" b="1" dirty="0"/>
              <a:t>TO ALL</a:t>
            </a:r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340560"/>
            <a:ext cx="4648200" cy="646331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Upcoming Webinar: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9795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2286000"/>
            <a:ext cx="762000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Monday, June 2, 2014</a:t>
            </a:r>
          </a:p>
          <a:p>
            <a:pPr algn="ctr"/>
            <a:r>
              <a:rPr lang="en-US" sz="3200" b="1" dirty="0" smtClean="0"/>
              <a:t>10:00 a.m. – 1:00 p.m.</a:t>
            </a:r>
          </a:p>
          <a:p>
            <a:pPr algn="ctr"/>
            <a:r>
              <a:rPr lang="en-US" sz="3200" b="1" dirty="0" smtClean="0"/>
              <a:t>Location: TBD</a:t>
            </a:r>
          </a:p>
          <a:p>
            <a:pPr algn="ctr"/>
            <a:endParaRPr lang="en-US" sz="1200" b="1" dirty="0" smtClean="0"/>
          </a:p>
          <a:p>
            <a:pPr algn="ctr"/>
            <a:r>
              <a:rPr lang="en-US" sz="2500" b="1" dirty="0" smtClean="0"/>
              <a:t>RSVP to Moriah Nelson, </a:t>
            </a:r>
            <a:r>
              <a:rPr lang="en-US" sz="2500" b="1" dirty="0" smtClean="0">
                <a:hlinkClick r:id="rId2"/>
              </a:rPr>
              <a:t>mnelson@vlpnet.org</a:t>
            </a:r>
            <a:r>
              <a:rPr lang="en-US" sz="2500" b="1" dirty="0" smtClean="0"/>
              <a:t> </a:t>
            </a:r>
            <a:endParaRPr lang="en-US" sz="25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46554" y="5105400"/>
            <a:ext cx="5155692" cy="1107996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b="1" dirty="0" smtClean="0"/>
          </a:p>
          <a:p>
            <a:pPr algn="ctr"/>
            <a:r>
              <a:rPr lang="en-US" sz="3600" b="1" dirty="0" smtClean="0"/>
              <a:t>For Advocates ONLY</a:t>
            </a:r>
            <a:endParaRPr lang="en-US" sz="3600" b="1" dirty="0"/>
          </a:p>
          <a:p>
            <a:pPr algn="ctr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384048"/>
            <a:ext cx="7772400" cy="1901952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Language Access Coalition Next Meeting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16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5718" y="2516688"/>
            <a:ext cx="8305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err="1" smtClean="0"/>
              <a:t>Ilana</a:t>
            </a:r>
            <a:r>
              <a:rPr lang="en-US" sz="3200" dirty="0" smtClean="0"/>
              <a:t> Abramson, AmeriCorps, MLRI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/>
              <a:t>Anna Chatillon, </a:t>
            </a:r>
            <a:r>
              <a:rPr lang="en-US" sz="3200" dirty="0" smtClean="0"/>
              <a:t>MLAC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Jennifer </a:t>
            </a:r>
            <a:r>
              <a:rPr lang="en-US" sz="3200" dirty="0" err="1" smtClean="0"/>
              <a:t>Navas</a:t>
            </a:r>
            <a:r>
              <a:rPr lang="en-US" sz="3200" dirty="0" smtClean="0"/>
              <a:t> Portillo, AmeriCorps, MVLS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/>
              <a:t>Moriah Nelson, </a:t>
            </a:r>
            <a:r>
              <a:rPr lang="en-US" sz="3200" dirty="0" smtClean="0"/>
              <a:t>VLP</a:t>
            </a:r>
            <a:endParaRPr lang="en-US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Jeffrey </a:t>
            </a:r>
            <a:r>
              <a:rPr lang="en-US" sz="3200" dirty="0"/>
              <a:t>Wolf, CLSAC &amp; </a:t>
            </a:r>
            <a:r>
              <a:rPr lang="en-US" sz="3200" dirty="0" smtClean="0"/>
              <a:t>MassLegalHelp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Valerie </a:t>
            </a:r>
            <a:r>
              <a:rPr lang="en-US" sz="3200" dirty="0"/>
              <a:t>Zolezzi-Wyndham, CLA</a:t>
            </a:r>
          </a:p>
          <a:p>
            <a:endParaRPr lang="en-US" sz="3200" dirty="0"/>
          </a:p>
          <a:p>
            <a:pPr marL="457200" indent="-457200">
              <a:buFont typeface="Arial" pitchFamily="34" charset="0"/>
              <a:buChar char="•"/>
            </a:pPr>
            <a:endParaRPr lang="en-US" sz="3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384048"/>
            <a:ext cx="7924800" cy="1901952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Conference</a:t>
            </a:r>
          </a:p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Planning Committee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96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ustom 1">
      <a:majorFont>
        <a:latin typeface="Rockwell"/>
        <a:ea typeface=""/>
        <a:cs typeface=""/>
      </a:majorFont>
      <a:minorFont>
        <a:latin typeface="Calibri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763</TotalTime>
  <Words>242</Words>
  <Application>Microsoft Office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Executive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Writing in a Way Your Clients Can Understand: a webinar on readability and plain language</vt:lpstr>
      <vt:lpstr>PowerPoint Presentation</vt:lpstr>
      <vt:lpstr>PowerPoint Presentation</vt:lpstr>
      <vt:lpstr>PowerPoint Presentation</vt:lpstr>
    </vt:vector>
  </TitlesOfParts>
  <Company>MLRI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Smick</dc:creator>
  <cp:lastModifiedBy>Panel</cp:lastModifiedBy>
  <cp:revision>26</cp:revision>
  <dcterms:created xsi:type="dcterms:W3CDTF">2014-03-26T17:10:20Z</dcterms:created>
  <dcterms:modified xsi:type="dcterms:W3CDTF">2014-04-03T20:29:38Z</dcterms:modified>
</cp:coreProperties>
</file>