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handoutMasterIdLst>
    <p:handoutMasterId r:id="rId35"/>
  </p:handoutMasterIdLst>
  <p:sldIdLst>
    <p:sldId id="277" r:id="rId2"/>
    <p:sldId id="439" r:id="rId3"/>
    <p:sldId id="427" r:id="rId4"/>
    <p:sldId id="426" r:id="rId5"/>
    <p:sldId id="263" r:id="rId6"/>
    <p:sldId id="409" r:id="rId7"/>
    <p:sldId id="438" r:id="rId8"/>
    <p:sldId id="410" r:id="rId9"/>
    <p:sldId id="411" r:id="rId10"/>
    <p:sldId id="413" r:id="rId11"/>
    <p:sldId id="414" r:id="rId12"/>
    <p:sldId id="422" r:id="rId13"/>
    <p:sldId id="415" r:id="rId14"/>
    <p:sldId id="416" r:id="rId15"/>
    <p:sldId id="418" r:id="rId16"/>
    <p:sldId id="419" r:id="rId17"/>
    <p:sldId id="423" r:id="rId18"/>
    <p:sldId id="421" r:id="rId19"/>
    <p:sldId id="420" r:id="rId20"/>
    <p:sldId id="435" r:id="rId21"/>
    <p:sldId id="437" r:id="rId22"/>
    <p:sldId id="436" r:id="rId23"/>
    <p:sldId id="270" r:id="rId24"/>
    <p:sldId id="260" r:id="rId25"/>
    <p:sldId id="406" r:id="rId26"/>
    <p:sldId id="408" r:id="rId27"/>
    <p:sldId id="432" r:id="rId28"/>
    <p:sldId id="433" r:id="rId29"/>
    <p:sldId id="434" r:id="rId30"/>
    <p:sldId id="424" r:id="rId31"/>
    <p:sldId id="431" r:id="rId32"/>
    <p:sldId id="303" r:id="rId3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B40000"/>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2" autoAdjust="0"/>
    <p:restoredTop sz="80492" autoAdjust="0"/>
  </p:normalViewPr>
  <p:slideViewPr>
    <p:cSldViewPr>
      <p:cViewPr varScale="1">
        <p:scale>
          <a:sx n="59" d="100"/>
          <a:sy n="59" d="100"/>
        </p:scale>
        <p:origin x="-1782" y="-90"/>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t" anchorCtr="0" compatLnSpc="1">
            <a:prstTxWarp prst="textNoShape">
              <a:avLst/>
            </a:prstTxWarp>
          </a:bodyPr>
          <a:lstStyle>
            <a:lvl1pPr defTabSz="915988">
              <a:defRPr sz="1200">
                <a:latin typeface="Calibri" pitchFamily="34" charset="0"/>
              </a:defRPr>
            </a:lvl1pPr>
          </a:lstStyle>
          <a:p>
            <a:endParaRPr lang="en-US" altLang="en-US"/>
          </a:p>
        </p:txBody>
      </p:sp>
      <p:sp>
        <p:nvSpPr>
          <p:cNvPr id="3" name="Date Placeholder 2"/>
          <p:cNvSpPr>
            <a:spLocks noGrp="1"/>
          </p:cNvSpPr>
          <p:nvPr>
            <p:ph type="dt" sz="quarter" idx="1"/>
          </p:nvPr>
        </p:nvSpPr>
        <p:spPr bwMode="auto">
          <a:xfrm>
            <a:off x="3978275"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t" anchorCtr="0" compatLnSpc="1">
            <a:prstTxWarp prst="textNoShape">
              <a:avLst/>
            </a:prstTxWarp>
          </a:bodyPr>
          <a:lstStyle>
            <a:lvl1pPr algn="r" defTabSz="915988">
              <a:defRPr sz="1200">
                <a:latin typeface="Calibri" pitchFamily="34" charset="0"/>
              </a:defRPr>
            </a:lvl1pPr>
          </a:lstStyle>
          <a:p>
            <a:fld id="{D74C81C9-702E-4348-9368-C9A5A118B458}" type="datetimeFigureOut">
              <a:rPr lang="en-US" altLang="en-US"/>
              <a:pPr/>
              <a:t>9/17/2013</a:t>
            </a:fld>
            <a:endParaRPr lang="en-US" altLang="en-US"/>
          </a:p>
        </p:txBody>
      </p:sp>
      <p:sp>
        <p:nvSpPr>
          <p:cNvPr id="4" name="Footer Placeholder 3"/>
          <p:cNvSpPr>
            <a:spLocks noGrp="1"/>
          </p:cNvSpPr>
          <p:nvPr>
            <p:ph type="ftr" sz="quarter" idx="2"/>
          </p:nvPr>
        </p:nvSpPr>
        <p:spPr bwMode="auto">
          <a:xfrm>
            <a:off x="0"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b" anchorCtr="0" compatLnSpc="1">
            <a:prstTxWarp prst="textNoShape">
              <a:avLst/>
            </a:prstTxWarp>
          </a:bodyPr>
          <a:lstStyle>
            <a:lvl1pPr defTabSz="915988">
              <a:defRPr sz="1200">
                <a:latin typeface="Calibri" pitchFamily="34" charset="0"/>
              </a:defRPr>
            </a:lvl1pPr>
          </a:lstStyle>
          <a:p>
            <a:endParaRPr lang="en-US" altLang="en-US"/>
          </a:p>
        </p:txBody>
      </p:sp>
      <p:sp>
        <p:nvSpPr>
          <p:cNvPr id="5" name="Slide Number Placeholder 4"/>
          <p:cNvSpPr>
            <a:spLocks noGrp="1"/>
          </p:cNvSpPr>
          <p:nvPr>
            <p:ph type="sldNum" sz="quarter" idx="3"/>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b" anchorCtr="0" compatLnSpc="1">
            <a:prstTxWarp prst="textNoShape">
              <a:avLst/>
            </a:prstTxWarp>
          </a:bodyPr>
          <a:lstStyle>
            <a:lvl1pPr algn="r" defTabSz="915988">
              <a:defRPr sz="1200">
                <a:latin typeface="Calibri" pitchFamily="34" charset="0"/>
              </a:defRPr>
            </a:lvl1pPr>
          </a:lstStyle>
          <a:p>
            <a:fld id="{E6FD859A-B233-4ED7-A841-5D66FE60716D}" type="slidenum">
              <a:rPr lang="en-US" altLang="en-US"/>
              <a:pPr/>
              <a:t>‹#›</a:t>
            </a:fld>
            <a:endParaRPr lang="en-US" altLang="en-US"/>
          </a:p>
        </p:txBody>
      </p:sp>
    </p:spTree>
    <p:extLst>
      <p:ext uri="{BB962C8B-B14F-4D97-AF65-F5344CB8AC3E}">
        <p14:creationId xmlns:p14="http://schemas.microsoft.com/office/powerpoint/2010/main" val="3382594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t" anchorCtr="0" compatLnSpc="1">
            <a:prstTxWarp prst="textNoShape">
              <a:avLst/>
            </a:prstTxWarp>
          </a:bodyPr>
          <a:lstStyle>
            <a:lvl1pPr defTabSz="915988">
              <a:defRPr sz="1200">
                <a:latin typeface="Calibri" pitchFamily="34" charset="0"/>
              </a:defRPr>
            </a:lvl1pPr>
          </a:lstStyle>
          <a:p>
            <a:endParaRPr lang="en-US" altLang="en-US"/>
          </a:p>
        </p:txBody>
      </p:sp>
      <p:sp>
        <p:nvSpPr>
          <p:cNvPr id="3" name="Date Placeholder 2"/>
          <p:cNvSpPr>
            <a:spLocks noGrp="1"/>
          </p:cNvSpPr>
          <p:nvPr>
            <p:ph type="dt" idx="1"/>
          </p:nvPr>
        </p:nvSpPr>
        <p:spPr bwMode="auto">
          <a:xfrm>
            <a:off x="3978275"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t" anchorCtr="0" compatLnSpc="1">
            <a:prstTxWarp prst="textNoShape">
              <a:avLst/>
            </a:prstTxWarp>
          </a:bodyPr>
          <a:lstStyle>
            <a:lvl1pPr algn="r" defTabSz="915988">
              <a:defRPr sz="1200">
                <a:latin typeface="Calibri" pitchFamily="34" charset="0"/>
              </a:defRPr>
            </a:lvl1pPr>
          </a:lstStyle>
          <a:p>
            <a:fld id="{D12F38A0-2C09-4B43-B9EC-C70DD004B3A8}" type="datetimeFigureOut">
              <a:rPr lang="en-US" altLang="en-US"/>
              <a:pPr/>
              <a:t>9/17/2013</a:t>
            </a:fld>
            <a:endParaRPr lang="en-US" alt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bwMode="auto">
          <a:xfrm>
            <a:off x="703263" y="4422775"/>
            <a:ext cx="5616575"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b" anchorCtr="0" compatLnSpc="1">
            <a:prstTxWarp prst="textNoShape">
              <a:avLst/>
            </a:prstTxWarp>
          </a:bodyPr>
          <a:lstStyle>
            <a:lvl1pPr defTabSz="915988">
              <a:defRPr sz="1200">
                <a:latin typeface="Calibri" pitchFamily="34" charset="0"/>
              </a:defRPr>
            </a:lvl1pPr>
          </a:lstStyle>
          <a:p>
            <a:endParaRPr lang="en-US" altLang="en-US"/>
          </a:p>
        </p:txBody>
      </p:sp>
      <p:sp>
        <p:nvSpPr>
          <p:cNvPr id="7" name="Slide Number Placeholder 6"/>
          <p:cNvSpPr>
            <a:spLocks noGrp="1"/>
          </p:cNvSpPr>
          <p:nvPr>
            <p:ph type="sldNum" sz="quarter" idx="5"/>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b" anchorCtr="0" compatLnSpc="1">
            <a:prstTxWarp prst="textNoShape">
              <a:avLst/>
            </a:prstTxWarp>
          </a:bodyPr>
          <a:lstStyle>
            <a:lvl1pPr algn="r" defTabSz="915988">
              <a:defRPr sz="1200">
                <a:latin typeface="Calibri" pitchFamily="34" charset="0"/>
              </a:defRPr>
            </a:lvl1pPr>
          </a:lstStyle>
          <a:p>
            <a:fld id="{789DB504-7A62-4C4D-99B0-90E71D8EA170}" type="slidenum">
              <a:rPr lang="en-US" altLang="en-US"/>
              <a:pPr/>
              <a:t>‹#›</a:t>
            </a:fld>
            <a:endParaRPr lang="en-US" altLang="en-US"/>
          </a:p>
        </p:txBody>
      </p:sp>
    </p:spTree>
    <p:extLst>
      <p:ext uri="{BB962C8B-B14F-4D97-AF65-F5344CB8AC3E}">
        <p14:creationId xmlns:p14="http://schemas.microsoft.com/office/powerpoint/2010/main" val="350562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p:txBody>
          <a:bodyPr/>
          <a:lstStyle/>
          <a:p>
            <a:pPr eaLnBrk="1" hangingPunct="1">
              <a:spcBef>
                <a:spcPct val="0"/>
              </a:spcBef>
            </a:pPr>
            <a:endParaRPr lang="en-US" altLang="en-US" smtClean="0"/>
          </a:p>
        </p:txBody>
      </p:sp>
      <p:sp>
        <p:nvSpPr>
          <p:cNvPr id="19459" name="Slide Number Placeholder 3"/>
          <p:cNvSpPr>
            <a:spLocks noGrp="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15D430D1-AD31-4F82-93C2-B7CC5AC4DDB0}" type="slidenum">
              <a:rPr lang="en-US" altLang="en-US">
                <a:latin typeface="Calibri" pitchFamily="34" charset="0"/>
              </a:rPr>
              <a:pPr/>
              <a:t>1</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p:cNvSpPr>
          <p:nvPr>
            <p:ph type="body" idx="1"/>
          </p:nvPr>
        </p:nvSpPr>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130D4E96-67A3-407C-BD8F-8F92A3EAB018}" type="slidenum">
              <a:rPr lang="en-US" altLang="en-US"/>
              <a:pPr/>
              <a:t>13</a:t>
            </a:fld>
            <a:endParaRPr lang="en-US" altLang="en-US"/>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p:txBody>
          <a:bodyPr/>
          <a:lstStyle/>
          <a:p>
            <a:pPr eaLnBrk="1" hangingPunct="1">
              <a:spcBef>
                <a:spcPct val="0"/>
              </a:spcBef>
            </a:pPr>
            <a:r>
              <a:rPr lang="en-US" altLang="en-US" dirty="0" smtClean="0"/>
              <a:t>As we know, the key to effective lawyering is good communication. As we saw, the introduction of an interpreter can potentially threaten the rapport between an attorney and client. </a:t>
            </a:r>
          </a:p>
          <a:p>
            <a:pPr eaLnBrk="1" hangingPunct="1">
              <a:spcBef>
                <a:spcPct val="0"/>
              </a:spcBef>
            </a:pPr>
            <a:endParaRPr lang="en-US" altLang="en-US" dirty="0" smtClean="0"/>
          </a:p>
          <a:p>
            <a:pPr eaLnBrk="1" hangingPunct="1">
              <a:spcBef>
                <a:spcPct val="0"/>
              </a:spcBef>
            </a:pPr>
            <a:r>
              <a:rPr lang="en-US" altLang="en-US" dirty="0" smtClean="0"/>
              <a:t>Here are some ways an attorney can maintain rapport even while using a interpreter: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82EEABEF-AC16-48F3-8927-DF4810DCE212}" type="slidenum">
              <a:rPr lang="en-US" altLang="en-US"/>
              <a:pPr/>
              <a:t>14</a:t>
            </a:fld>
            <a:endParaRPr lang="en-US" altLang="en-US"/>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p:txBody>
          <a:bodyPr/>
          <a:lstStyle/>
          <a:p>
            <a:pPr eaLnBrk="1" hangingPunct="1">
              <a:spcBef>
                <a:spcPct val="0"/>
              </a:spcBef>
            </a:pPr>
            <a:r>
              <a:rPr lang="en-US" altLang="en-US" smtClean="0"/>
              <a:t>If you can’t understand what is being interpreted, here are some cues you can watch out for that may be red flags that the interpretation is not going well.</a:t>
            </a:r>
          </a:p>
          <a:p>
            <a:pPr eaLnBrk="1" hangingPunct="1">
              <a:spcBef>
                <a:spcPct val="0"/>
              </a:spcBef>
            </a:pP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F8427DD6-5939-48D8-9604-7253CEF794B4}" type="slidenum">
              <a:rPr lang="en-US" altLang="en-US"/>
              <a:pPr/>
              <a:t>15</a:t>
            </a:fld>
            <a:endParaRPr lang="en-US" altLang="en-US"/>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p:txBody>
          <a:bodyPr/>
          <a:lstStyle/>
          <a:p>
            <a:pPr eaLnBrk="1" hangingPunct="1">
              <a:spcBef>
                <a:spcPct val="0"/>
              </a:spcBef>
            </a:pPr>
            <a:r>
              <a:rPr lang="en-US" altLang="en-US" dirty="0" smtClean="0"/>
              <a:t>SUSAN/ANITA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7E16F002-0E3E-4481-A336-49CBEE7A6AED}" type="slidenum">
              <a:rPr lang="en-US" altLang="en-US"/>
              <a:pPr/>
              <a:t>16</a:t>
            </a:fld>
            <a:endParaRPr lang="en-US" altLang="en-US"/>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p:txBody>
          <a:bodyPr/>
          <a:lstStyle/>
          <a:p>
            <a:pPr eaLnBrk="1" hangingPunct="1">
              <a:spcBef>
                <a:spcPct val="0"/>
              </a:spcBef>
            </a:pPr>
            <a:r>
              <a:rPr lang="en-US" altLang="en-US" dirty="0" smtClean="0"/>
              <a:t>At the end of your session, </a:t>
            </a:r>
          </a:p>
          <a:p>
            <a:pPr eaLnBrk="1" hangingPunct="1">
              <a:spcBef>
                <a:spcPct val="0"/>
              </a:spcBef>
            </a:pPr>
            <a:endParaRPr lang="en-US" altLang="en-US" dirty="0" smtClean="0"/>
          </a:p>
          <a:p>
            <a:pPr eaLnBrk="1" hangingPunct="1">
              <a:spcBef>
                <a:spcPct val="0"/>
              </a:spcBef>
            </a:pPr>
            <a:r>
              <a:rPr lang="en-US" altLang="en-US" dirty="0" smtClean="0"/>
              <a:t>If you expect the your clients to remember to do something— it’s always beneficial to have them report back in his/her own words what he/she must do next (i.e. if the client has stipulated to make a rent payment). </a:t>
            </a:r>
          </a:p>
          <a:p>
            <a:pPr eaLnBrk="1" hangingPunct="1">
              <a:spcBef>
                <a:spcPct val="0"/>
              </a:spcBef>
            </a:pPr>
            <a:endParaRPr lang="en-US" altLang="en-US" dirty="0" smtClean="0"/>
          </a:p>
          <a:p>
            <a:pPr eaLnBrk="1" hangingPunct="1">
              <a:spcBef>
                <a:spcPct val="0"/>
              </a:spcBef>
            </a:pPr>
            <a:r>
              <a:rPr lang="en-US" altLang="en-US" dirty="0" smtClean="0"/>
              <a:t>This will ensure that your client understood what was said and what he/she is expected to do next.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689899D8-9142-4653-99A5-9B37029B4F3A}" type="slidenum">
              <a:rPr lang="en-US" altLang="en-US"/>
              <a:pPr/>
              <a:t>18</a:t>
            </a:fld>
            <a:endParaRPr lang="en-US" altLang="en-US"/>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p:txBody>
          <a:bodyPr/>
          <a:lstStyle/>
          <a:p>
            <a:pPr marL="190500" indent="-190500" eaLnBrk="1" hangingPunct="1">
              <a:lnSpc>
                <a:spcPct val="80000"/>
              </a:lnSpc>
              <a:spcBef>
                <a:spcPct val="0"/>
              </a:spcBef>
            </a:pPr>
            <a:r>
              <a:rPr lang="en-US" altLang="en-US" sz="1000" dirty="0" smtClean="0"/>
              <a:t>It’s likely that you will be using telephonic interpreters through Optimal Phone Interpreters. </a:t>
            </a:r>
          </a:p>
          <a:p>
            <a:pPr marL="190500" indent="-190500" eaLnBrk="1" hangingPunct="1">
              <a:lnSpc>
                <a:spcPct val="80000"/>
              </a:lnSpc>
              <a:spcBef>
                <a:spcPct val="0"/>
              </a:spcBef>
            </a:pPr>
            <a:endParaRPr lang="en-US" altLang="en-US" sz="1000" dirty="0" smtClean="0"/>
          </a:p>
          <a:p>
            <a:r>
              <a:rPr lang="en-US" altLang="en-US" dirty="0" smtClean="0"/>
              <a:t>Refer to Using Telephone Interpreter Tips worksheet</a:t>
            </a:r>
          </a:p>
          <a:p>
            <a:pPr eaLnBrk="1" hangingPunct="1">
              <a:lnSpc>
                <a:spcPct val="80000"/>
              </a:lnSpc>
              <a:spcBef>
                <a:spcPct val="0"/>
              </a:spcBef>
              <a:buFontTx/>
              <a:buAutoNum type="arabicPeriod"/>
            </a:pPr>
            <a:r>
              <a:rPr lang="en-US" altLang="en-US" sz="1300" dirty="0" smtClean="0"/>
              <a:t>Ask for the interpreter’s name and number</a:t>
            </a:r>
          </a:p>
          <a:p>
            <a:pPr eaLnBrk="1" hangingPunct="1">
              <a:lnSpc>
                <a:spcPct val="80000"/>
              </a:lnSpc>
              <a:spcBef>
                <a:spcPct val="0"/>
              </a:spcBef>
              <a:buFontTx/>
              <a:buAutoNum type="arabicPeriod"/>
            </a:pPr>
            <a:endParaRPr lang="en-US" altLang="en-US" sz="1300" dirty="0" smtClean="0"/>
          </a:p>
          <a:p>
            <a:pPr marL="0" marR="0" indent="0" algn="l" defTabSz="914400" rtl="0" eaLnBrk="1" fontAlgn="base" latinLnBrk="0" hangingPunct="1">
              <a:lnSpc>
                <a:spcPct val="80000"/>
              </a:lnSpc>
              <a:spcBef>
                <a:spcPct val="0"/>
              </a:spcBef>
              <a:spcAft>
                <a:spcPct val="0"/>
              </a:spcAft>
              <a:buClrTx/>
              <a:buSzTx/>
              <a:buFontTx/>
              <a:buAutoNum type="arabicPeriod"/>
              <a:tabLst/>
              <a:defRPr/>
            </a:pPr>
            <a:r>
              <a:rPr lang="en-US" altLang="en-US" sz="1300" dirty="0" smtClean="0"/>
              <a:t>Describe the situation to the interpreter and state the goal of the communication, Introduce the client to the interpreter </a:t>
            </a:r>
          </a:p>
          <a:p>
            <a:pPr marL="0" marR="0" indent="0" algn="l" defTabSz="914400" rtl="0" eaLnBrk="1" fontAlgn="base" latinLnBrk="0" hangingPunct="1">
              <a:lnSpc>
                <a:spcPct val="80000"/>
              </a:lnSpc>
              <a:spcBef>
                <a:spcPct val="0"/>
              </a:spcBef>
              <a:spcAft>
                <a:spcPct val="0"/>
              </a:spcAft>
              <a:buClrTx/>
              <a:buSzTx/>
              <a:buFontTx/>
              <a:buAutoNum type="arabicPeriod"/>
              <a:tabLst/>
              <a:defRPr/>
            </a:pPr>
            <a:endParaRPr lang="en-US" altLang="en-US" sz="1400" dirty="0" smtClean="0"/>
          </a:p>
          <a:p>
            <a:pPr marL="0" marR="0" indent="0" algn="l" defTabSz="914400" rtl="0" eaLnBrk="1" fontAlgn="base" latinLnBrk="0" hangingPunct="1">
              <a:lnSpc>
                <a:spcPct val="80000"/>
              </a:lnSpc>
              <a:spcBef>
                <a:spcPct val="0"/>
              </a:spcBef>
              <a:spcAft>
                <a:spcPct val="0"/>
              </a:spcAft>
              <a:buClrTx/>
              <a:buSzTx/>
              <a:buFontTx/>
              <a:buAutoNum type="arabicPeriod"/>
              <a:tabLst/>
              <a:defRPr/>
            </a:pPr>
            <a:r>
              <a:rPr lang="en-US" altLang="en-US" sz="1400" dirty="0" smtClean="0"/>
              <a:t> Test the client’s understanding indirectly.</a:t>
            </a:r>
          </a:p>
          <a:p>
            <a:pPr marL="0" marR="0" indent="0" algn="l" defTabSz="914400" rtl="0" eaLnBrk="1" fontAlgn="base" latinLnBrk="0" hangingPunct="1">
              <a:lnSpc>
                <a:spcPct val="80000"/>
              </a:lnSpc>
              <a:spcBef>
                <a:spcPct val="0"/>
              </a:spcBef>
              <a:spcAft>
                <a:spcPct val="0"/>
              </a:spcAft>
              <a:buClrTx/>
              <a:buSzTx/>
              <a:buFontTx/>
              <a:buAutoNum type="arabicPeriod"/>
              <a:tabLst/>
              <a:defRPr/>
            </a:pPr>
            <a:endParaRPr lang="en-US" altLang="en-US" sz="1400" dirty="0" smtClean="0"/>
          </a:p>
          <a:p>
            <a:pPr marL="0" marR="0" indent="0" algn="l" defTabSz="914400" rtl="0" eaLnBrk="1" fontAlgn="base" latinLnBrk="0" hangingPunct="1">
              <a:lnSpc>
                <a:spcPct val="80000"/>
              </a:lnSpc>
              <a:spcBef>
                <a:spcPct val="0"/>
              </a:spcBef>
              <a:spcAft>
                <a:spcPct val="0"/>
              </a:spcAft>
              <a:buClrTx/>
              <a:buSzTx/>
              <a:buFontTx/>
              <a:buAutoNum type="arabicPeriod"/>
              <a:tabLst/>
              <a:defRPr/>
            </a:pPr>
            <a:r>
              <a:rPr lang="en-US" altLang="en-US" sz="1400" baseline="0" dirty="0" smtClean="0"/>
              <a:t> </a:t>
            </a:r>
            <a:r>
              <a:rPr lang="en-US" altLang="en-US" sz="1400" dirty="0" smtClean="0"/>
              <a:t>Remember the interpreter is not local (avoid local terms Haymarket, Government Center, red line or green line or explain terms – </a:t>
            </a:r>
            <a:r>
              <a:rPr lang="en-US" altLang="en-US" sz="1400" dirty="0" err="1" smtClean="0"/>
              <a:t>FoodStamps</a:t>
            </a:r>
            <a:r>
              <a:rPr lang="en-US" altLang="en-US" sz="1400" dirty="0" smtClean="0"/>
              <a:t>, DTA) </a:t>
            </a:r>
          </a:p>
          <a:p>
            <a:pPr marL="0" marR="0" indent="0" algn="l" defTabSz="914400" rtl="0" eaLnBrk="1" fontAlgn="base" latinLnBrk="0" hangingPunct="1">
              <a:lnSpc>
                <a:spcPct val="80000"/>
              </a:lnSpc>
              <a:spcBef>
                <a:spcPct val="0"/>
              </a:spcBef>
              <a:spcAft>
                <a:spcPct val="0"/>
              </a:spcAft>
              <a:buClrTx/>
              <a:buSzTx/>
              <a:buFontTx/>
              <a:buAutoNum type="arabicPeriod"/>
              <a:tabLst/>
              <a:defRPr/>
            </a:pPr>
            <a:endParaRPr lang="en-US" altLang="en-US" sz="1400" dirty="0" smtClean="0"/>
          </a:p>
          <a:p>
            <a:pPr marL="0" marR="0" indent="0" algn="l" defTabSz="914400" rtl="0" eaLnBrk="1" fontAlgn="base" latinLnBrk="0" hangingPunct="1">
              <a:lnSpc>
                <a:spcPct val="80000"/>
              </a:lnSpc>
              <a:spcBef>
                <a:spcPct val="0"/>
              </a:spcBef>
              <a:spcAft>
                <a:spcPct val="0"/>
              </a:spcAft>
              <a:buClrTx/>
              <a:buSzTx/>
              <a:buFontTx/>
              <a:buAutoNum type="arabicPeriod"/>
              <a:tabLst/>
              <a:defRPr/>
            </a:pPr>
            <a:r>
              <a:rPr lang="en-US" altLang="en-US" sz="1400" baseline="0" dirty="0" smtClean="0"/>
              <a:t> </a:t>
            </a:r>
            <a:r>
              <a:rPr lang="en-US" altLang="en-US" sz="1400" dirty="0" smtClean="0"/>
              <a:t>Ask the LEP client if the interpretation was successful.</a:t>
            </a:r>
          </a:p>
          <a:p>
            <a:pPr marL="0" marR="0" indent="0" algn="l" defTabSz="914400" rtl="0" eaLnBrk="1" fontAlgn="base" latinLnBrk="0" hangingPunct="1">
              <a:lnSpc>
                <a:spcPct val="80000"/>
              </a:lnSpc>
              <a:spcBef>
                <a:spcPct val="0"/>
              </a:spcBef>
              <a:spcAft>
                <a:spcPct val="0"/>
              </a:spcAft>
              <a:buClrTx/>
              <a:buSzTx/>
              <a:buFontTx/>
              <a:buAutoNum type="arabicPeriod"/>
              <a:tabLst/>
              <a:defRPr/>
            </a:pPr>
            <a:endParaRPr lang="en-US" altLang="en-US" sz="1400" dirty="0" smtClean="0"/>
          </a:p>
          <a:p>
            <a:pPr marL="0" marR="0" indent="0" algn="l" defTabSz="914400" rtl="0" eaLnBrk="1" fontAlgn="base" latinLnBrk="0" hangingPunct="1">
              <a:lnSpc>
                <a:spcPct val="80000"/>
              </a:lnSpc>
              <a:spcBef>
                <a:spcPct val="0"/>
              </a:spcBef>
              <a:spcAft>
                <a:spcPct val="0"/>
              </a:spcAft>
              <a:buClrTx/>
              <a:buSzTx/>
              <a:buFontTx/>
              <a:buAutoNum type="arabicPeriod"/>
              <a:tabLst/>
              <a:defRPr/>
            </a:pPr>
            <a:r>
              <a:rPr lang="en-US" altLang="en-US" sz="1400" baseline="0" dirty="0" smtClean="0"/>
              <a:t> </a:t>
            </a:r>
            <a:r>
              <a:rPr lang="en-US" altLang="en-US" sz="1400" dirty="0" smtClean="0"/>
              <a:t>Report problems to your supervisor immediately.  (Won’t need to pay for the call,</a:t>
            </a:r>
            <a:r>
              <a:rPr lang="en-US" altLang="en-US" sz="1400" baseline="0" dirty="0" smtClean="0"/>
              <a:t> etc.)</a:t>
            </a:r>
            <a:endParaRPr lang="en-US" altLang="en-US" sz="1400" dirty="0" smtClean="0"/>
          </a:p>
          <a:p>
            <a:pPr eaLnBrk="1" hangingPunct="1">
              <a:lnSpc>
                <a:spcPct val="80000"/>
              </a:lnSpc>
              <a:spcBef>
                <a:spcPct val="0"/>
              </a:spcBef>
              <a:buFontTx/>
              <a:buNone/>
            </a:pPr>
            <a:endParaRPr lang="en-US" altLang="en-US" sz="1300"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C6FA781F-A390-46C6-9421-E8EFD7AFE603}" type="slidenum">
              <a:rPr lang="en-US" altLang="en-US"/>
              <a:pPr/>
              <a:t>19</a:t>
            </a:fld>
            <a:endParaRPr lang="en-US" altLang="en-US"/>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p:txBody>
          <a:bodyPr/>
          <a:lstStyle/>
          <a:p>
            <a:pPr marL="228600" indent="-228600" eaLnBrk="1" hangingPunct="1">
              <a:spcBef>
                <a:spcPct val="0"/>
              </a:spcBef>
            </a:pPr>
            <a:r>
              <a:rPr lang="en-US" altLang="en-US" sz="1000" dirty="0" smtClean="0"/>
              <a:t>It’s always a good idea to debrief with the interpreter, esp. if this is you first time working with him/her.</a:t>
            </a:r>
          </a:p>
          <a:p>
            <a:pPr marL="228600" indent="-228600" eaLnBrk="1" hangingPunct="1">
              <a:spcBef>
                <a:spcPct val="0"/>
              </a:spcBef>
            </a:pPr>
            <a:endParaRPr lang="en-US" altLang="en-US" sz="1000" dirty="0" smtClean="0"/>
          </a:p>
          <a:p>
            <a:pPr marL="228600" indent="-228600" eaLnBrk="1" hangingPunct="1">
              <a:spcBef>
                <a:spcPct val="0"/>
              </a:spcBef>
            </a:pPr>
            <a:r>
              <a:rPr lang="en-US" altLang="en-US" sz="1000" dirty="0" smtClean="0"/>
              <a:t>Some questions you can ask, include:</a:t>
            </a:r>
            <a:br>
              <a:rPr lang="en-US" altLang="en-US" sz="1000" dirty="0" smtClean="0"/>
            </a:br>
            <a:endParaRPr lang="en-US" altLang="en-US" sz="1000" dirty="0" smtClean="0"/>
          </a:p>
          <a:p>
            <a:pPr marL="228600" indent="-228600" eaLnBrk="1" hangingPunct="1">
              <a:spcBef>
                <a:spcPct val="0"/>
              </a:spcBef>
            </a:pPr>
            <a:r>
              <a:rPr lang="en-US" altLang="en-US" sz="1000" dirty="0" smtClean="0">
                <a:sym typeface="Wingdings" pitchFamily="2" charset="2"/>
              </a:rPr>
              <a:t> </a:t>
            </a:r>
            <a:r>
              <a:rPr lang="en-US" altLang="en-US" sz="1000" dirty="0" smtClean="0"/>
              <a:t>From your perspective as the interpreter, how did this meeting go?</a:t>
            </a:r>
          </a:p>
          <a:p>
            <a:pPr marL="1143000" lvl="2" indent="-228600" eaLnBrk="1" hangingPunct="1">
              <a:spcBef>
                <a:spcPct val="0"/>
              </a:spcBef>
            </a:pPr>
            <a:r>
              <a:rPr lang="en-US" altLang="en-US" sz="1000" dirty="0" smtClean="0"/>
              <a:t>Do you have any questions?</a:t>
            </a:r>
          </a:p>
          <a:p>
            <a:pPr marL="1143000" lvl="2" indent="-228600" eaLnBrk="1" hangingPunct="1">
              <a:spcBef>
                <a:spcPct val="0"/>
              </a:spcBef>
            </a:pPr>
            <a:r>
              <a:rPr lang="en-US" altLang="en-US" sz="1000" dirty="0" smtClean="0"/>
              <a:t>Was the subject matter difficult to interpret?</a:t>
            </a:r>
          </a:p>
          <a:p>
            <a:pPr marL="1143000" lvl="2" indent="-228600" eaLnBrk="1" hangingPunct="1">
              <a:spcBef>
                <a:spcPct val="0"/>
              </a:spcBef>
            </a:pPr>
            <a:r>
              <a:rPr lang="en-US" altLang="en-US" sz="1000" dirty="0" smtClean="0"/>
              <a:t>Did you find that something was lost in the interpretation? </a:t>
            </a:r>
          </a:p>
          <a:p>
            <a:pPr marL="1143000" lvl="2" indent="-228600" eaLnBrk="1" hangingPunct="1">
              <a:spcBef>
                <a:spcPct val="0"/>
              </a:spcBef>
            </a:pPr>
            <a:r>
              <a:rPr lang="en-US" altLang="en-US" sz="1000" dirty="0" smtClean="0"/>
              <a:t>Do you have suggestions for how I can improve future meetings using an interpreter?</a:t>
            </a:r>
          </a:p>
          <a:p>
            <a:pPr marL="228600" indent="-228600" eaLnBrk="1" hangingPunct="1">
              <a:spcBef>
                <a:spcPct val="0"/>
              </a:spcBef>
            </a:pPr>
            <a:r>
              <a:rPr lang="en-US" altLang="en-US" sz="1000" dirty="0" smtClean="0">
                <a:sym typeface="Wingdings" pitchFamily="2" charset="2"/>
              </a:rPr>
              <a:t> </a:t>
            </a:r>
            <a:r>
              <a:rPr lang="en-US" altLang="en-US" sz="1000" dirty="0" smtClean="0"/>
              <a:t>Were there any moments where you felt you had to go beyond your role in order to faithfully interpret what was said? </a:t>
            </a:r>
          </a:p>
          <a:p>
            <a:pPr marL="228600" indent="-228600" eaLnBrk="1" hangingPunct="1">
              <a:spcBef>
                <a:spcPct val="0"/>
              </a:spcBef>
            </a:pPr>
            <a:endParaRPr lang="en-US" altLang="en-US" sz="1000" dirty="0" smtClean="0"/>
          </a:p>
          <a:p>
            <a:pPr marL="228600" indent="-228600" eaLnBrk="1" hangingPunct="1">
              <a:spcBef>
                <a:spcPct val="0"/>
              </a:spcBef>
            </a:pPr>
            <a:r>
              <a:rPr lang="en-US" altLang="en-US" sz="1000" dirty="0" smtClean="0">
                <a:sym typeface="Wingdings" pitchFamily="2" charset="2"/>
              </a:rPr>
              <a:t> </a:t>
            </a:r>
            <a:r>
              <a:rPr lang="en-US" altLang="en-US" sz="1000" dirty="0" smtClean="0"/>
              <a:t>Were there instances during the interpretation in which you added or subtracted from the interpretation, and if so can you share the reasons for this?</a:t>
            </a:r>
          </a:p>
          <a:p>
            <a:pPr marL="228600" indent="-228600" eaLnBrk="1" hangingPunct="1">
              <a:spcBef>
                <a:spcPct val="0"/>
              </a:spcBef>
            </a:pPr>
            <a:endParaRPr lang="en-US" altLang="en-US" sz="1000" dirty="0" smtClean="0"/>
          </a:p>
          <a:p>
            <a:pPr marL="228600" indent="-228600" eaLnBrk="1" hangingPunct="1">
              <a:spcBef>
                <a:spcPct val="0"/>
              </a:spcBef>
            </a:pPr>
            <a:r>
              <a:rPr lang="en-US" altLang="en-US" sz="1000" dirty="0" smtClean="0">
                <a:sym typeface="Wingdings" pitchFamily="2" charset="2"/>
              </a:rPr>
              <a:t> </a:t>
            </a:r>
            <a:r>
              <a:rPr lang="en-US" altLang="en-US" sz="1000" dirty="0" smtClean="0"/>
              <a:t>What suggestions do you have for how I can be more sensitive or more responsive to the client’s culture, when for example, I ask questions, give information or make suggestions?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smtClean="0"/>
              <a:t>Excerpt from: </a:t>
            </a:r>
            <a:r>
              <a:rPr lang="en-US" altLang="en-US" dirty="0" smtClean="0"/>
              <a:t>Susan, Bryant, </a:t>
            </a:r>
            <a:r>
              <a:rPr lang="en-US" altLang="en-US" i="1" dirty="0" smtClean="0"/>
              <a:t>The Five Habits: Building Cross-Cultural Competence in Lawyers</a:t>
            </a:r>
            <a:r>
              <a:rPr lang="en-US" altLang="en-US" b="1" dirty="0" smtClean="0"/>
              <a:t>, </a:t>
            </a:r>
            <a:r>
              <a:rPr lang="en-US" altLang="en-US" dirty="0" smtClean="0"/>
              <a:t>8</a:t>
            </a:r>
          </a:p>
          <a:p>
            <a:pPr eaLnBrk="1" hangingPunct="1"/>
            <a:r>
              <a:rPr lang="en-US" altLang="en-US" dirty="0" smtClean="0"/>
              <a:t>CLINICAL L. REV. 33 (2001).</a:t>
            </a:r>
          </a:p>
          <a:p>
            <a:pPr eaLnBrk="1" hangingPunct="1"/>
            <a:endParaRPr lang="en-US" altLang="en-US" b="1" dirty="0" smtClean="0"/>
          </a:p>
          <a:p>
            <a:pPr eaLnBrk="1" hangingPunct="1"/>
            <a:endParaRPr lang="en-US" altLang="en-US" b="1" dirty="0" smtClean="0"/>
          </a:p>
          <a:p>
            <a:pPr eaLnBrk="1" hangingPunct="1"/>
            <a:r>
              <a:rPr lang="en-US" altLang="en-US" b="1" dirty="0" smtClean="0"/>
              <a:t>Culture</a:t>
            </a:r>
            <a:r>
              <a:rPr lang="en-US" altLang="en-US" dirty="0" smtClean="0"/>
              <a:t> = ways people collectively make meaning</a:t>
            </a:r>
          </a:p>
          <a:p>
            <a:pPr eaLnBrk="1" hangingPunct="1"/>
            <a:r>
              <a:rPr lang="en-US" altLang="en-US" dirty="0" smtClean="0"/>
              <a:t>	ways of looking at, </a:t>
            </a:r>
            <a:r>
              <a:rPr lang="en-US" altLang="en-US" u="sng" dirty="0" smtClean="0"/>
              <a:t>naming </a:t>
            </a:r>
            <a:r>
              <a:rPr lang="en-US" altLang="en-US" dirty="0" smtClean="0"/>
              <a:t>and </a:t>
            </a:r>
            <a:r>
              <a:rPr lang="en-US" altLang="en-US" u="sng" dirty="0" smtClean="0"/>
              <a:t>valuing </a:t>
            </a:r>
            <a:r>
              <a:rPr lang="en-US" altLang="en-US" dirty="0" smtClean="0"/>
              <a:t>different aspects of the human experience</a:t>
            </a:r>
          </a:p>
          <a:p>
            <a:pPr eaLnBrk="1" hangingPunct="1"/>
            <a:r>
              <a:rPr lang="en-US" altLang="en-US" dirty="0" smtClean="0"/>
              <a:t>* many kinds of cultures		 </a:t>
            </a:r>
          </a:p>
          <a:p>
            <a:pPr eaLnBrk="1" hangingPunct="1"/>
            <a:r>
              <a:rPr lang="en-US" altLang="en-US" dirty="0" smtClean="0"/>
              <a:t>	working premise here  - culture based on ethnicity, race or country of origin 	</a:t>
            </a:r>
          </a:p>
          <a:p>
            <a:pPr eaLnBrk="1" hangingPunct="1"/>
            <a:r>
              <a:rPr lang="en-US" altLang="en-US" dirty="0" smtClean="0"/>
              <a:t>*	cultural differences can become “barriers” insofar as they affect how clients negotiate the legal systems in US.</a:t>
            </a:r>
          </a:p>
          <a:p>
            <a:pPr eaLnBrk="1" hangingPunct="1">
              <a:buFontTx/>
              <a:buNone/>
            </a:pPr>
            <a:endParaRPr lang="en-US" altLang="en-US" dirty="0" smtClean="0"/>
          </a:p>
          <a:p>
            <a:pPr marL="171450" indent="-171450" eaLnBrk="1" hangingPunct="1">
              <a:buFontTx/>
              <a:buChar char="-"/>
            </a:pPr>
            <a:r>
              <a:rPr lang="en-US" altLang="en-US" dirty="0" smtClean="0"/>
              <a:t>different sets of lenses; different sense of what’s important</a:t>
            </a:r>
          </a:p>
          <a:p>
            <a:pPr marL="171450" indent="-171450" eaLnBrk="1" hangingPunct="1">
              <a:buFontTx/>
              <a:buChar char="-"/>
            </a:pPr>
            <a:r>
              <a:rPr lang="en-US" altLang="en-US" dirty="0" smtClean="0"/>
              <a:t>we</a:t>
            </a:r>
            <a:r>
              <a:rPr lang="en-US" altLang="en-US" baseline="0" dirty="0" smtClean="0"/>
              <a:t> often make decisions as to what is most important, based on our cultural background and upbringing</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89DB504-7A62-4C4D-99B0-90E71D8EA170}" type="slidenum">
              <a:rPr lang="en-US" altLang="en-US" smtClean="0"/>
              <a:pPr/>
              <a:t>21</a:t>
            </a:fld>
            <a:endParaRPr lang="en-US" altLang="en-US"/>
          </a:p>
        </p:txBody>
      </p:sp>
    </p:spTree>
    <p:extLst>
      <p:ext uri="{BB962C8B-B14F-4D97-AF65-F5344CB8AC3E}">
        <p14:creationId xmlns:p14="http://schemas.microsoft.com/office/powerpoint/2010/main" val="4223887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Issues that seem clear to us are not always clear or seen the same way by clients</a:t>
            </a:r>
          </a:p>
          <a:p>
            <a:pPr eaLnBrk="1" hangingPunct="1"/>
            <a:endParaRPr lang="en-US" altLang="en-US" dirty="0" smtClean="0"/>
          </a:p>
          <a:p>
            <a:pPr eaLnBrk="1" hangingPunct="1"/>
            <a:r>
              <a:rPr lang="en-US" altLang="en-US" dirty="0" smtClean="0"/>
              <a:t>Receipt of public benefits shameful</a:t>
            </a:r>
          </a:p>
          <a:p>
            <a:pPr eaLnBrk="1" hangingPunct="1"/>
            <a:r>
              <a:rPr lang="en-US" altLang="en-US" dirty="0" smtClean="0"/>
              <a:t>Mental health is very personal even though as advocate it is important part of</a:t>
            </a:r>
            <a:r>
              <a:rPr lang="en-US" altLang="en-US" baseline="0" dirty="0" smtClean="0"/>
              <a:t> the case</a:t>
            </a:r>
            <a:endParaRPr lang="en-US" altLang="en-US" dirty="0" smtClean="0"/>
          </a:p>
          <a:p>
            <a:pPr eaLnBrk="1" hangingPunct="1"/>
            <a:r>
              <a:rPr lang="en-US" altLang="en-US" dirty="0" smtClean="0"/>
              <a:t>DV- just meeting you first time may not want to share it with you, or differ concept – i.e. only physical</a:t>
            </a:r>
          </a:p>
          <a:p>
            <a:pPr eaLnBrk="1" hangingPunct="1"/>
            <a:r>
              <a:rPr lang="en-US" altLang="en-US" dirty="0" smtClean="0"/>
              <a:t>Sexual Orientation/Gender and relational stereotypes – who has power of decision and who gets to speak first</a:t>
            </a:r>
          </a:p>
          <a:p>
            <a:pPr eaLnBrk="1" hangingPunct="1"/>
            <a:r>
              <a:rPr lang="en-US" altLang="en-US" dirty="0" smtClean="0"/>
              <a:t>Family configuration – decision maker, extended family compositions, who gets to answer for who</a:t>
            </a:r>
          </a:p>
          <a:p>
            <a:pPr eaLnBrk="1" hangingPunct="1"/>
            <a:endParaRPr lang="en-US" altLang="en-US" dirty="0" smtClean="0"/>
          </a:p>
          <a:p>
            <a:pPr eaLnBrk="1" hangingPunct="1"/>
            <a:r>
              <a:rPr lang="en-US" altLang="en-US" sz="2800" dirty="0" smtClean="0"/>
              <a:t>Clients May Have Differing Concepts of</a:t>
            </a:r>
          </a:p>
          <a:p>
            <a:pPr lvl="1" eaLnBrk="1" hangingPunct="1"/>
            <a:endParaRPr lang="en-US" altLang="en-US" dirty="0" smtClean="0"/>
          </a:p>
          <a:p>
            <a:r>
              <a:rPr lang="en-US" altLang="en-US" dirty="0" smtClean="0"/>
              <a:t>Process- how your problem is going to be resolved, brides or court system, filing a complaint may be really foreign to some</a:t>
            </a:r>
          </a:p>
          <a:p>
            <a:endParaRPr lang="en-US" altLang="en-US" dirty="0" smtClean="0"/>
          </a:p>
          <a:p>
            <a:r>
              <a:rPr lang="en-US" altLang="en-US" dirty="0" smtClean="0"/>
              <a:t>Roles- Women vs. Men. defer to male, elders, religious leader, differing consensus decision making.  “Individualistic” vs. “Collective” culture</a:t>
            </a:r>
          </a:p>
          <a:p>
            <a:endParaRPr lang="en-US" altLang="en-US" dirty="0" smtClean="0"/>
          </a:p>
          <a:p>
            <a:r>
              <a:rPr lang="en-US" altLang="en-US" dirty="0" smtClean="0"/>
              <a:t>	Role of ATTY:  Example of “If you do not understand, ask me to explain.” CL does not want to challenge the advocate. </a:t>
            </a:r>
          </a:p>
          <a:p>
            <a:endParaRPr lang="en-US" altLang="en-US" dirty="0" smtClean="0"/>
          </a:p>
          <a:p>
            <a:r>
              <a:rPr lang="en-US" altLang="en-US" dirty="0" smtClean="0"/>
              <a:t>Ownership – sense of entitlement, i.e. retirement at certain age; social security is your children, trust in government agency as helping or watching over you.  “Immigration”</a:t>
            </a:r>
          </a:p>
          <a:p>
            <a:endParaRPr lang="en-US" altLang="en-US" dirty="0" smtClean="0"/>
          </a:p>
          <a:p>
            <a:r>
              <a:rPr lang="en-US" altLang="en-US" dirty="0" smtClean="0"/>
              <a:t>Legal world - right to appeal, file complaint w/o retaliation</a:t>
            </a:r>
          </a:p>
          <a:p>
            <a:endParaRPr lang="en-US" altLang="en-US" dirty="0" smtClean="0"/>
          </a:p>
          <a:p>
            <a:r>
              <a:rPr lang="en-US" altLang="en-US" dirty="0" smtClean="0"/>
              <a:t>Different experience of legal systems or non-existent</a:t>
            </a:r>
          </a:p>
          <a:p>
            <a:endParaRPr lang="en-US" altLang="en-US" dirty="0" smtClean="0"/>
          </a:p>
          <a:p>
            <a:r>
              <a:rPr lang="en-US" altLang="en-US" b="1" dirty="0" smtClean="0"/>
              <a:t>Example:  Is client telling me the truth?  </a:t>
            </a:r>
            <a:r>
              <a:rPr lang="en-US" altLang="en-US" dirty="0" smtClean="0"/>
              <a:t>Memory, no dates, no clear linear chronology.  The issue with linear chronology, what issues to explore?  Trauma? PTSD? Mental health issues? </a:t>
            </a:r>
            <a:endParaRPr lang="en-US" altLang="en-US" b="1" dirty="0" smtClean="0"/>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89DB504-7A62-4C4D-99B0-90E71D8EA170}" type="slidenum">
              <a:rPr lang="en-US" altLang="en-US" smtClean="0"/>
              <a:pPr/>
              <a:t>22</a:t>
            </a:fld>
            <a:endParaRPr lang="en-US" altLang="en-US"/>
          </a:p>
        </p:txBody>
      </p:sp>
    </p:spTree>
    <p:extLst>
      <p:ext uri="{BB962C8B-B14F-4D97-AF65-F5344CB8AC3E}">
        <p14:creationId xmlns:p14="http://schemas.microsoft.com/office/powerpoint/2010/main" val="377309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p:txBody>
          <a:bodyPr/>
          <a:lstStyle/>
          <a:p>
            <a:pPr eaLnBrk="1" hangingPunct="1">
              <a:spcBef>
                <a:spcPct val="0"/>
              </a:spcBef>
            </a:pPr>
            <a:endParaRPr lang="en-US" altLang="en-US" smtClean="0"/>
          </a:p>
        </p:txBody>
      </p:sp>
      <p:sp>
        <p:nvSpPr>
          <p:cNvPr id="24579" name="Slide Number Placeholder 3"/>
          <p:cNvSpPr>
            <a:spLocks noGrp="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30C473A7-1571-41C2-A93C-7875CB91742F}" type="slidenum">
              <a:rPr lang="en-US" altLang="en-US">
                <a:latin typeface="Calibri" pitchFamily="34" charset="0"/>
              </a:rPr>
              <a:pPr/>
              <a:t>2</a:t>
            </a:fld>
            <a:endParaRPr lang="en-US"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p:txBody>
          <a:bodyPr/>
          <a:lstStyle/>
          <a:p>
            <a:pPr eaLnBrk="1" hangingPunct="1">
              <a:spcBef>
                <a:spcPct val="0"/>
              </a:spcBef>
            </a:pPr>
            <a:endParaRPr lang="en-US" altLang="en-US" smtClean="0"/>
          </a:p>
        </p:txBody>
      </p:sp>
      <p:sp>
        <p:nvSpPr>
          <p:cNvPr id="63491" name="Slide Number Placeholder 3"/>
          <p:cNvSpPr>
            <a:spLocks noGrp="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D93939F4-2013-4042-87C0-B3F8151C9156}" type="slidenum">
              <a:rPr lang="en-US" altLang="en-US">
                <a:solidFill>
                  <a:srgbClr val="000000"/>
                </a:solidFill>
                <a:latin typeface="Calibri" pitchFamily="34" charset="0"/>
              </a:rPr>
              <a:pPr/>
              <a:t>23</a:t>
            </a:fld>
            <a:endParaRPr lang="en-US" altLang="en-US">
              <a:solidFill>
                <a:srgbClr val="000000"/>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p:txBody>
          <a:bodyPr/>
          <a:lstStyle/>
          <a:p>
            <a:pPr eaLnBrk="1" hangingPunct="1">
              <a:spcBef>
                <a:spcPct val="0"/>
              </a:spcBef>
            </a:pPr>
            <a:r>
              <a:rPr lang="en-US" altLang="en-US" dirty="0" smtClean="0"/>
              <a:t>Obligations under Federal Law </a:t>
            </a:r>
          </a:p>
          <a:p>
            <a:pPr eaLnBrk="1" hangingPunct="1">
              <a:spcBef>
                <a:spcPct val="0"/>
              </a:spcBef>
            </a:pPr>
            <a:endParaRPr lang="en-US" altLang="en-US" dirty="0" smtClean="0"/>
          </a:p>
          <a:p>
            <a:pPr eaLnBrk="1" hangingPunct="1">
              <a:spcBef>
                <a:spcPct val="0"/>
              </a:spcBef>
            </a:pPr>
            <a:r>
              <a:rPr lang="en-US" altLang="en-US" dirty="0" smtClean="0"/>
              <a:t>Title VI </a:t>
            </a:r>
            <a:endParaRPr lang="en-US" altLang="en-US" b="1" dirty="0" smtClean="0"/>
          </a:p>
          <a:p>
            <a:pPr eaLnBrk="1" hangingPunct="1">
              <a:spcBef>
                <a:spcPct val="0"/>
              </a:spcBef>
            </a:pPr>
            <a:r>
              <a:rPr lang="en-US" altLang="en-US" b="1" dirty="0" smtClean="0"/>
              <a:t>Governed by Title VI of the Civil Rights Act of 1964 and related regulations prohibiting discrimination on the basis of national origin. </a:t>
            </a:r>
            <a:r>
              <a:rPr lang="en-US" altLang="en-US" dirty="0" smtClean="0"/>
              <a:t>Federal Fund Offices that are recipients of federal financial assistance must comply with the language access obligations of Title VI of the Civil Rights Act of 1964.  Many public interest offices receive grants from federal agencies or are sub-recipients of federal financial assistance from state or local governments. </a:t>
            </a:r>
          </a:p>
          <a:p>
            <a:pPr eaLnBrk="1" hangingPunct="1">
              <a:spcBef>
                <a:spcPct val="0"/>
              </a:spcBef>
            </a:pPr>
            <a:r>
              <a:rPr lang="en-US" altLang="en-US" b="1" i="1" dirty="0" smtClean="0"/>
              <a:t>Lau v. Nichols</a:t>
            </a:r>
            <a:r>
              <a:rPr lang="en-US" altLang="en-US" b="1" dirty="0" smtClean="0"/>
              <a:t>, 414 U.S. 563 (1974) – prohibits conduct that has a disproportionate effect on LEP persons as it constitutes national-origin discrimination. (National origin includes limited English proficiency).</a:t>
            </a:r>
          </a:p>
          <a:p>
            <a:pPr eaLnBrk="1" hangingPunct="1">
              <a:spcBef>
                <a:spcPct val="0"/>
              </a:spcBef>
            </a:pPr>
            <a:endParaRPr lang="en-US" altLang="en-US" b="1" dirty="0" smtClean="0"/>
          </a:p>
          <a:p>
            <a:pPr eaLnBrk="1" hangingPunct="1">
              <a:spcBef>
                <a:spcPct val="0"/>
              </a:spcBef>
            </a:pPr>
            <a:r>
              <a:rPr lang="en-US" altLang="en-US" dirty="0" smtClean="0"/>
              <a:t>Executive Order 13166</a:t>
            </a:r>
            <a:endParaRPr lang="en-US" altLang="en-US" b="1" dirty="0" smtClean="0"/>
          </a:p>
          <a:p>
            <a:pPr eaLnBrk="1" hangingPunct="1">
              <a:spcBef>
                <a:spcPct val="0"/>
              </a:spcBef>
            </a:pPr>
            <a:r>
              <a:rPr lang="en-US" altLang="en-US" b="1" dirty="0" smtClean="0"/>
              <a:t>Signed by Pres. Bill Clinton, issued on August 11, 2000 – “Improving Access to Services for Persons with Limited English Proficiency”</a:t>
            </a:r>
          </a:p>
          <a:p>
            <a:pPr eaLnBrk="1" hangingPunct="1">
              <a:spcBef>
                <a:spcPct val="0"/>
              </a:spcBef>
            </a:pPr>
            <a:r>
              <a:rPr lang="en-US" altLang="en-US" b="1" dirty="0" smtClean="0"/>
              <a:t>The Order states that every federal agency that provides funds to non-federal entities must publish guidance on how their recipients can provide meaningful access to LEPs and thus comply with Title VI</a:t>
            </a:r>
          </a:p>
          <a:p>
            <a:pPr eaLnBrk="1" hangingPunct="1">
              <a:spcBef>
                <a:spcPct val="0"/>
              </a:spcBef>
            </a:pPr>
            <a:endParaRPr lang="en-US" altLang="en-US" dirty="0" smtClean="0"/>
          </a:p>
          <a:p>
            <a:pPr eaLnBrk="1" hangingPunct="1">
              <a:spcBef>
                <a:spcPct val="0"/>
              </a:spcBef>
            </a:pPr>
            <a:r>
              <a:rPr lang="en-US" altLang="en-US" sz="1300" dirty="0" smtClean="0"/>
              <a:t>Federal financial assistance is defined in 28 CFR § 42.102(c), and includes: </a:t>
            </a:r>
          </a:p>
          <a:p>
            <a:pPr lvl="1" eaLnBrk="1" hangingPunct="1">
              <a:spcBef>
                <a:spcPct val="0"/>
              </a:spcBef>
            </a:pPr>
            <a:r>
              <a:rPr lang="en-US" altLang="en-US" sz="1300" dirty="0" smtClean="0"/>
              <a:t>(1) Grants and loans of Federal funds,</a:t>
            </a:r>
          </a:p>
          <a:p>
            <a:pPr lvl="1" eaLnBrk="1" hangingPunct="1">
              <a:spcBef>
                <a:spcPct val="0"/>
              </a:spcBef>
            </a:pPr>
            <a:r>
              <a:rPr lang="en-US" altLang="en-US" sz="1300" dirty="0" smtClean="0"/>
              <a:t>(2) The grant or donation of Federal property and interests in property,</a:t>
            </a:r>
          </a:p>
          <a:p>
            <a:pPr lvl="1" eaLnBrk="1" hangingPunct="1">
              <a:spcBef>
                <a:spcPct val="0"/>
              </a:spcBef>
            </a:pPr>
            <a:r>
              <a:rPr lang="en-US" altLang="en-US" sz="1300" dirty="0" smtClean="0"/>
              <a:t>(3) The detail of Federal personnel,</a:t>
            </a:r>
          </a:p>
          <a:p>
            <a:pPr lvl="1" eaLnBrk="1" hangingPunct="1">
              <a:spcBef>
                <a:spcPct val="0"/>
              </a:spcBef>
            </a:pPr>
            <a:r>
              <a:rPr lang="en-US" altLang="en-US" sz="1300" dirty="0" smtClean="0"/>
              <a:t>(4) The sale and lease of, and the permission to use (on other than a casual or transient basis), Federal property or any interest in such property without consideration or at a nominal consideration, or at a consideration which is reduced for the purpose of assisting the recipient, or in recognition of the public interest to be served by such sale or lease to the recipient, and</a:t>
            </a:r>
          </a:p>
          <a:p>
            <a:pPr lvl="1" eaLnBrk="1" hangingPunct="1">
              <a:spcBef>
                <a:spcPct val="0"/>
              </a:spcBef>
            </a:pPr>
            <a:r>
              <a:rPr lang="en-US" altLang="en-US" sz="1300" dirty="0" smtClean="0"/>
              <a:t>(5) Any Federal agreement, arrangement, or other contract which has as one of its purposes the provision of assistance.</a:t>
            </a:r>
          </a:p>
          <a:p>
            <a:pPr eaLnBrk="1" hangingPunct="1">
              <a:spcBef>
                <a:spcPct val="0"/>
              </a:spcBef>
            </a:pPr>
            <a:endParaRPr lang="en-US" altLang="en-US" dirty="0" smtClean="0"/>
          </a:p>
        </p:txBody>
      </p:sp>
      <p:sp>
        <p:nvSpPr>
          <p:cNvPr id="26627" name="Slide Number Placeholder 3"/>
          <p:cNvSpPr>
            <a:spLocks noGrp="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C11E6653-2DA9-4D09-9E85-AD0F28B961FB}" type="slidenum">
              <a:rPr lang="en-US" altLang="en-US">
                <a:solidFill>
                  <a:srgbClr val="000000"/>
                </a:solidFill>
                <a:latin typeface="Calibri" pitchFamily="34" charset="0"/>
              </a:rPr>
              <a:pPr/>
              <a:t>24</a:t>
            </a:fld>
            <a:endParaRPr lang="en-US" altLang="en-US">
              <a:solidFill>
                <a:srgbClr val="000000"/>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eaLnBrk="1" hangingPunct="1">
              <a:spcBef>
                <a:spcPct val="0"/>
              </a:spcBef>
            </a:pPr>
            <a:endParaRPr lang="en-US" altLang="en-US" smtClean="0"/>
          </a:p>
        </p:txBody>
      </p:sp>
      <p:sp>
        <p:nvSpPr>
          <p:cNvPr id="30723" name="Slide Number Placeholder 3"/>
          <p:cNvSpPr>
            <a:spLocks noGrp="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AAE1F2D5-3A1E-42A0-B54C-CC46C00ABF36}" type="slidenum">
              <a:rPr lang="en-US" altLang="en-US">
                <a:solidFill>
                  <a:srgbClr val="000000"/>
                </a:solidFill>
                <a:latin typeface="Calibri" pitchFamily="34" charset="0"/>
              </a:rPr>
              <a:pPr/>
              <a:t>25</a:t>
            </a:fld>
            <a:endParaRPr lang="en-US" altLang="en-US">
              <a:solidFill>
                <a:srgbClr val="000000"/>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p:txBody>
          <a:bodyPr/>
          <a:lstStyle/>
          <a:p>
            <a:pPr marL="0" indent="0">
              <a:buNone/>
            </a:pPr>
            <a:r>
              <a:rPr lang="en-US" altLang="en-US" sz="1600" b="1" dirty="0" smtClean="0">
                <a:latin typeface="Calibri" pitchFamily="34" charset="0"/>
              </a:rPr>
              <a:t>ABA Model Rules of Professional Conduct </a:t>
            </a:r>
          </a:p>
          <a:p>
            <a:pPr marL="0" indent="0">
              <a:buNone/>
            </a:pPr>
            <a:r>
              <a:rPr lang="en-US" altLang="en-US" dirty="0" smtClean="0"/>
              <a:t>Brief overview</a:t>
            </a:r>
          </a:p>
          <a:p>
            <a:pPr marL="0" indent="0">
              <a:buNone/>
            </a:pPr>
            <a:endParaRPr lang="en-US" altLang="en-US" dirty="0" smtClean="0"/>
          </a:p>
          <a:p>
            <a:pPr marL="0" indent="0">
              <a:buNone/>
            </a:pPr>
            <a:r>
              <a:rPr lang="en-US" altLang="en-US" dirty="0" smtClean="0"/>
              <a:t>MA</a:t>
            </a:r>
            <a:r>
              <a:rPr lang="en-US" altLang="en-US" baseline="0" dirty="0" smtClean="0"/>
              <a:t> adopted these rules in 1997</a:t>
            </a:r>
            <a:endParaRPr lang="en-US" altLang="en-US" dirty="0" smtClean="0"/>
          </a:p>
          <a:p>
            <a:pPr eaLnBrk="1" hangingPunct="1">
              <a:lnSpc>
                <a:spcPct val="80000"/>
              </a:lnSpc>
              <a:spcBef>
                <a:spcPct val="0"/>
              </a:spcBef>
            </a:pPr>
            <a:endParaRPr lang="en-US" altLang="en-US" dirty="0" smtClean="0"/>
          </a:p>
          <a:p>
            <a:pPr eaLnBrk="1" hangingPunct="1">
              <a:lnSpc>
                <a:spcPct val="80000"/>
              </a:lnSpc>
              <a:spcBef>
                <a:spcPct val="0"/>
              </a:spcBef>
            </a:pPr>
            <a:endParaRPr lang="en-US" altLang="en-US" dirty="0" smtClean="0"/>
          </a:p>
          <a:p>
            <a:pPr eaLnBrk="1" hangingPunct="1">
              <a:lnSpc>
                <a:spcPct val="80000"/>
              </a:lnSpc>
              <a:spcBef>
                <a:spcPct val="0"/>
              </a:spcBef>
            </a:pPr>
            <a:r>
              <a:rPr lang="en-US" altLang="en-US" dirty="0" smtClean="0"/>
              <a:t>ABA Standing Committee on Legal Aid and Indigent Defendants (SCLAID) issued Standard for the Provision of Civil Legal Aid in August 2006, which includes a section on providing services in the primary language of the client.  It can be found at http://www.abanet.org/legalservices/sclaid/downloads/civillegalaidstds2006.pdf.  </a:t>
            </a:r>
          </a:p>
          <a:p>
            <a:pPr eaLnBrk="1" hangingPunct="1">
              <a:lnSpc>
                <a:spcPct val="80000"/>
              </a:lnSpc>
              <a:spcBef>
                <a:spcPct val="0"/>
              </a:spcBef>
            </a:pPr>
            <a:r>
              <a:rPr lang="en-US" altLang="en-US" dirty="0" smtClean="0"/>
              <a:t>ABA Model Code of Professional Responsibility</a:t>
            </a:r>
          </a:p>
        </p:txBody>
      </p:sp>
      <p:sp>
        <p:nvSpPr>
          <p:cNvPr id="32771" name="Slide Number Placeholder 3"/>
          <p:cNvSpPr>
            <a:spLocks noGrp="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57A270B4-91EC-444F-9E86-E5F777061F16}" type="slidenum">
              <a:rPr lang="en-US" altLang="en-US">
                <a:solidFill>
                  <a:srgbClr val="000000"/>
                </a:solidFill>
                <a:latin typeface="Calibri" pitchFamily="34" charset="0"/>
              </a:rPr>
              <a:pPr/>
              <a:t>26</a:t>
            </a:fld>
            <a:endParaRPr lang="en-US" altLang="en-US">
              <a:solidFill>
                <a:srgbClr val="00000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DB504-7A62-4C4D-99B0-90E71D8EA170}" type="slidenum">
              <a:rPr lang="en-US" altLang="en-US" smtClean="0"/>
              <a:pPr/>
              <a:t>30</a:t>
            </a:fld>
            <a:endParaRPr lang="en-US" altLang="en-US"/>
          </a:p>
        </p:txBody>
      </p:sp>
    </p:spTree>
    <p:extLst>
      <p:ext uri="{BB962C8B-B14F-4D97-AF65-F5344CB8AC3E}">
        <p14:creationId xmlns:p14="http://schemas.microsoft.com/office/powerpoint/2010/main" val="4170839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p:txBody>
          <a:bodyPr/>
          <a:lstStyle/>
          <a:p>
            <a:pPr eaLnBrk="1" hangingPunct="1">
              <a:spcBef>
                <a:spcPct val="0"/>
              </a:spcBef>
            </a:pPr>
            <a:endParaRPr lang="en-US" altLang="en-US" smtClean="0"/>
          </a:p>
        </p:txBody>
      </p:sp>
      <p:sp>
        <p:nvSpPr>
          <p:cNvPr id="67587" name="Slide Number Placeholder 3"/>
          <p:cNvSpPr>
            <a:spLocks noGrp="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8967941E-AC4A-4033-9C40-E9665F940F79}" type="slidenum">
              <a:rPr lang="en-US" altLang="en-US">
                <a:latin typeface="Calibri" pitchFamily="34" charset="0"/>
              </a:rPr>
              <a:pPr/>
              <a:t>32</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Simultaneous – court hearing, emotionally charged situation (911 call, interview of traumatic event), when client is unable to pause for interpretation (mental health, age, emotional state)</a:t>
            </a:r>
          </a:p>
          <a:p>
            <a:r>
              <a:rPr lang="en-US" altLang="en-US" dirty="0" smtClean="0"/>
              <a:t>Consecutive – phone, client meeting, question and answer, direct exam of a witness (*primary mode in legal services)</a:t>
            </a:r>
          </a:p>
          <a:p>
            <a:r>
              <a:rPr lang="en-US" altLang="en-US" dirty="0" smtClean="0"/>
              <a:t>Sight Translation – direct oral translation of a written text (**NOT interpreter’s job to explain a document or to assist client in filling out a form.)</a:t>
            </a:r>
          </a:p>
          <a:p>
            <a:endParaRPr lang="en-US" dirty="0"/>
          </a:p>
        </p:txBody>
      </p:sp>
      <p:sp>
        <p:nvSpPr>
          <p:cNvPr id="4" name="Slide Number Placeholder 3"/>
          <p:cNvSpPr>
            <a:spLocks noGrp="1"/>
          </p:cNvSpPr>
          <p:nvPr>
            <p:ph type="sldNum" sz="quarter" idx="10"/>
          </p:nvPr>
        </p:nvSpPr>
        <p:spPr/>
        <p:txBody>
          <a:bodyPr/>
          <a:lstStyle/>
          <a:p>
            <a:fld id="{789DB504-7A62-4C4D-99B0-90E71D8EA170}" type="slidenum">
              <a:rPr lang="en-US" altLang="en-US" smtClean="0"/>
              <a:pPr/>
              <a:t>3</a:t>
            </a:fld>
            <a:endParaRPr lang="en-US" altLang="en-US"/>
          </a:p>
        </p:txBody>
      </p:sp>
    </p:spTree>
    <p:extLst>
      <p:ext uri="{BB962C8B-B14F-4D97-AF65-F5344CB8AC3E}">
        <p14:creationId xmlns:p14="http://schemas.microsoft.com/office/powerpoint/2010/main" val="177603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p:txBody>
          <a:bodyPr/>
          <a:lstStyle/>
          <a:p>
            <a:pPr eaLnBrk="1" hangingPunct="1">
              <a:spcBef>
                <a:spcPct val="0"/>
              </a:spcBef>
            </a:pPr>
            <a:endParaRPr lang="en-US" altLang="en-US" smtClean="0"/>
          </a:p>
        </p:txBody>
      </p:sp>
      <p:sp>
        <p:nvSpPr>
          <p:cNvPr id="34819" name="Slide Number Placeholder 3"/>
          <p:cNvSpPr>
            <a:spLocks noGrp="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D343147A-A81A-497E-AFC0-DA08D268A44E}" type="slidenum">
              <a:rPr lang="en-US" altLang="en-US">
                <a:solidFill>
                  <a:srgbClr val="000000"/>
                </a:solidFill>
                <a:latin typeface="Calibri" pitchFamily="34" charset="0"/>
              </a:rPr>
              <a:pPr/>
              <a:t>5</a:t>
            </a:fld>
            <a:endParaRPr lang="en-US" altLang="en-US">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C0C5EEB3-E54F-4057-986D-E998007C6B17}" type="slidenum">
              <a:rPr lang="en-US" altLang="en-US"/>
              <a:pPr/>
              <a:t>6</a:t>
            </a:fld>
            <a:endParaRPr lang="en-US" altLang="en-US"/>
          </a:p>
        </p:txBody>
      </p:sp>
      <p:sp>
        <p:nvSpPr>
          <p:cNvPr id="36866" name="Rectangle 2"/>
          <p:cNvSpPr>
            <a:spLocks noGrp="1" noRot="1" noChangeAspect="1" noChangeArrowheads="1" noTextEdit="1"/>
          </p:cNvSpPr>
          <p:nvPr>
            <p:ph type="sldImg"/>
          </p:nvPr>
        </p:nvSpPr>
        <p:spPr bwMode="auto">
          <a:xfrm>
            <a:off x="1200150" y="723900"/>
            <a:ext cx="4656138"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a:xfrm>
            <a:off x="703263" y="4422775"/>
            <a:ext cx="5930900" cy="4187825"/>
          </a:xfrm>
        </p:spPr>
        <p:txBody>
          <a:bodyPr/>
          <a:lstStyle/>
          <a:p>
            <a:pPr lvl="1" eaLnBrk="1" hangingPunct="1">
              <a:spcBef>
                <a:spcPct val="0"/>
              </a:spcBef>
            </a:pPr>
            <a:endParaRPr lang="en-US" altLang="en-US" sz="1300" dirty="0" smtClean="0"/>
          </a:p>
          <a:p>
            <a:pPr eaLnBrk="1" hangingPunct="1">
              <a:spcBef>
                <a:spcPct val="0"/>
              </a:spcBef>
            </a:pPr>
            <a:r>
              <a:rPr lang="en-US" altLang="en-US" dirty="0" smtClean="0"/>
              <a:t>Can be frustrating to</a:t>
            </a:r>
            <a:r>
              <a:rPr lang="en-US" altLang="en-US" baseline="0" dirty="0" smtClean="0"/>
              <a:t> work with an interpreter, REMEMBER - </a:t>
            </a:r>
            <a:r>
              <a:rPr lang="en-US" altLang="en-US" dirty="0" smtClean="0"/>
              <a:t>Interpreting is very difficult to do well! NOT</a:t>
            </a:r>
            <a:r>
              <a:rPr lang="en-US" altLang="en-US" baseline="0" dirty="0" smtClean="0"/>
              <a:t> JUST BILINGUAL</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After you have given the interpreter these basic instructions, it’s very beneficial for you to clarify what you believe the interpreter’s role to be. </a:t>
            </a:r>
          </a:p>
          <a:p>
            <a:pPr eaLnBrk="1" hangingPunct="1">
              <a:spcBef>
                <a:spcPct val="0"/>
              </a:spcBef>
            </a:pPr>
            <a:endParaRPr lang="en-US" altLang="en-US" dirty="0" smtClean="0"/>
          </a:p>
          <a:p>
            <a:pPr eaLnBrk="1" hangingPunct="1">
              <a:spcBef>
                <a:spcPct val="0"/>
              </a:spcBef>
            </a:pPr>
            <a:r>
              <a:rPr lang="en-US" altLang="en-US" dirty="0" smtClean="0"/>
              <a:t>Almost always, the role of an interpreter is to be CONDUIT. That is the Role of the interpreter is to only transmit the message. </a:t>
            </a:r>
          </a:p>
          <a:p>
            <a:pPr eaLnBrk="1" hangingPunct="1">
              <a:spcBef>
                <a:spcPct val="0"/>
              </a:spcBef>
            </a:pPr>
            <a:endParaRPr lang="en-US" altLang="en-US" dirty="0" smtClean="0"/>
          </a:p>
          <a:p>
            <a:pPr eaLnBrk="1" hangingPunct="1">
              <a:spcBef>
                <a:spcPct val="0"/>
              </a:spcBef>
            </a:pPr>
            <a:r>
              <a:rPr lang="en-US" altLang="en-US" dirty="0" smtClean="0"/>
              <a:t>It’s important to know, that even amongst trained interpreters, there often needs to be some clarification about the role of the interpreter. </a:t>
            </a:r>
          </a:p>
          <a:p>
            <a:pPr eaLnBrk="1" hangingPunct="1">
              <a:spcBef>
                <a:spcPct val="0"/>
              </a:spcBef>
            </a:pPr>
            <a:endParaRPr lang="en-US" altLang="en-US" dirty="0" smtClean="0"/>
          </a:p>
          <a:p>
            <a:pPr eaLnBrk="1" hangingPunct="1">
              <a:spcBef>
                <a:spcPct val="0"/>
              </a:spcBef>
            </a:pPr>
            <a:r>
              <a:rPr lang="en-US" altLang="en-US" dirty="0" smtClean="0"/>
              <a:t>--This is also the role of interpreters in the courts. </a:t>
            </a:r>
          </a:p>
          <a:p>
            <a:pPr eaLnBrk="1" hangingPunct="1">
              <a:spcBef>
                <a:spcPct val="0"/>
              </a:spcBef>
            </a:pPr>
            <a:endParaRPr lang="en-US" altLang="en-US" dirty="0" smtClean="0"/>
          </a:p>
          <a:p>
            <a:pPr eaLnBrk="1" hangingPunct="1">
              <a:spcBef>
                <a:spcPct val="0"/>
              </a:spcBef>
            </a:pPr>
            <a:r>
              <a:rPr lang="en-US" altLang="en-US" dirty="0" smtClean="0"/>
              <a:t>Now this can be distinguished from some other roles, such as being an:</a:t>
            </a:r>
          </a:p>
          <a:p>
            <a:pPr eaLnBrk="1" hangingPunct="1">
              <a:spcBef>
                <a:spcPct val="0"/>
              </a:spcBef>
            </a:pPr>
            <a:r>
              <a:rPr lang="en-US" altLang="en-US" u="sng" dirty="0" smtClean="0"/>
              <a:t>Advocate</a:t>
            </a:r>
            <a:r>
              <a:rPr lang="en-US" altLang="en-US" dirty="0" smtClean="0"/>
              <a:t>: To assist the LEP person in communication</a:t>
            </a:r>
          </a:p>
          <a:p>
            <a:pPr eaLnBrk="1" hangingPunct="1">
              <a:spcBef>
                <a:spcPct val="0"/>
              </a:spcBef>
            </a:pPr>
            <a:r>
              <a:rPr lang="en-US" altLang="en-US" u="sng" dirty="0" smtClean="0"/>
              <a:t>Cultural Broker:</a:t>
            </a:r>
            <a:r>
              <a:rPr lang="en-US" altLang="en-US" dirty="0" smtClean="0"/>
              <a:t> To explain cultural cues and behaviors to the non LEP person</a:t>
            </a:r>
          </a:p>
          <a:p>
            <a:pPr lvl="1" eaLnBrk="1" hangingPunct="1">
              <a:spcBef>
                <a:spcPct val="0"/>
              </a:spcBef>
            </a:pPr>
            <a:r>
              <a:rPr lang="en-US" altLang="en-US" sz="1300" dirty="0" smtClean="0"/>
              <a:t/>
            </a:r>
            <a:br>
              <a:rPr lang="en-US" altLang="en-US" sz="1300" dirty="0" smtClean="0"/>
            </a:br>
            <a:endParaRPr lang="en-US" altLang="en-US" sz="13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F6C2EB03-3C57-44E8-BA9B-F8129F8A6748}" type="slidenum">
              <a:rPr lang="en-US" altLang="en-US"/>
              <a:pPr/>
              <a:t>8</a:t>
            </a:fld>
            <a:endParaRPr lang="en-US" altLang="en-US"/>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p:txBody>
          <a:bodyPr/>
          <a:lstStyle/>
          <a:p>
            <a:pPr eaLnBrk="1" hangingPunct="1">
              <a:lnSpc>
                <a:spcPct val="90000"/>
              </a:lnSpc>
              <a:spcBef>
                <a:spcPct val="0"/>
              </a:spcBef>
            </a:pPr>
            <a:r>
              <a:rPr lang="en-US" altLang="en-US" sz="1000" dirty="0" smtClean="0"/>
              <a:t>So, you all have identified many of the ways you can improve the outcome of an interpretation. I’d like to quickly give over these so that we can locate the suggestions within the context of an interpretation. </a:t>
            </a:r>
          </a:p>
          <a:p>
            <a:pPr eaLnBrk="1" hangingPunct="1">
              <a:lnSpc>
                <a:spcPct val="90000"/>
              </a:lnSpc>
              <a:spcBef>
                <a:spcPct val="0"/>
              </a:spcBef>
            </a:pPr>
            <a:endParaRPr lang="en-US" altLang="en-US" sz="1000" dirty="0" smtClean="0"/>
          </a:p>
          <a:p>
            <a:pPr eaLnBrk="1" hangingPunct="1">
              <a:lnSpc>
                <a:spcPct val="90000"/>
              </a:lnSpc>
              <a:spcBef>
                <a:spcPct val="0"/>
              </a:spcBef>
            </a:pPr>
            <a:r>
              <a:rPr lang="en-US" altLang="en-US" sz="1000" dirty="0" smtClean="0"/>
              <a:t>Before you begin in the conversation, it’s always a good idea to brief the interpreter on the nature of the communication and what you hope to achieve during the conversation. When you are doing this, here are some instructions you may give the interpreter:</a:t>
            </a:r>
            <a:br>
              <a:rPr lang="en-US" altLang="en-US" sz="1000" dirty="0" smtClean="0"/>
            </a:br>
            <a:endParaRPr lang="en-US" altLang="en-US" sz="1000" dirty="0" smtClean="0"/>
          </a:p>
          <a:p>
            <a:pPr eaLnBrk="1" hangingPunct="1">
              <a:lnSpc>
                <a:spcPct val="90000"/>
              </a:lnSpc>
              <a:spcBef>
                <a:spcPct val="0"/>
              </a:spcBef>
            </a:pPr>
            <a:endParaRPr lang="en-US" altLang="en-US" sz="1000" dirty="0" smtClean="0"/>
          </a:p>
          <a:p>
            <a:pPr marL="0" marR="0" indent="0" algn="l" defTabSz="914400" rtl="0" eaLnBrk="1" fontAlgn="base" latinLnBrk="0" hangingPunct="1">
              <a:lnSpc>
                <a:spcPct val="90000"/>
              </a:lnSpc>
              <a:spcBef>
                <a:spcPct val="0"/>
              </a:spcBef>
              <a:spcAft>
                <a:spcPct val="0"/>
              </a:spcAft>
              <a:buClrTx/>
              <a:buSzTx/>
              <a:buFontTx/>
              <a:buNone/>
              <a:tabLst/>
              <a:defRPr/>
            </a:pPr>
            <a:r>
              <a:rPr lang="en-US" sz="1000" b="1" dirty="0" smtClean="0"/>
              <a:t>Keep all of this information confidential (NOT LISTED ON THE TIP SHEET,</a:t>
            </a:r>
            <a:r>
              <a:rPr lang="en-US" sz="1000" b="1" baseline="0" dirty="0" smtClean="0"/>
              <a:t> BUT VERY IMPORTANT!!!)</a:t>
            </a:r>
            <a:endParaRPr lang="en-US" sz="1000" b="1" dirty="0" smtClean="0"/>
          </a:p>
          <a:p>
            <a:pPr eaLnBrk="1" hangingPunct="1">
              <a:lnSpc>
                <a:spcPct val="90000"/>
              </a:lnSpc>
              <a:spcBef>
                <a:spcPct val="0"/>
              </a:spcBef>
            </a:pPr>
            <a:endParaRPr lang="en-US" altLang="en-US" sz="1000" dirty="0" smtClean="0"/>
          </a:p>
          <a:p>
            <a:pPr eaLnBrk="1" hangingPunct="1">
              <a:lnSpc>
                <a:spcPct val="90000"/>
              </a:lnSpc>
              <a:spcBef>
                <a:spcPct val="0"/>
              </a:spcBef>
              <a:buFontTx/>
              <a:buChar char="•"/>
            </a:pPr>
            <a:r>
              <a:rPr lang="en-US" altLang="en-US" sz="1100" dirty="0" smtClean="0"/>
              <a:t>Interpret everything that is said</a:t>
            </a:r>
          </a:p>
          <a:p>
            <a:pPr lvl="1" eaLnBrk="1" hangingPunct="1">
              <a:lnSpc>
                <a:spcPct val="90000"/>
              </a:lnSpc>
              <a:spcBef>
                <a:spcPct val="0"/>
              </a:spcBef>
            </a:pPr>
            <a:r>
              <a:rPr lang="en-US" altLang="en-US" sz="1100" dirty="0" smtClean="0"/>
              <a:t>Use the first and second person</a:t>
            </a:r>
          </a:p>
          <a:p>
            <a:pPr lvl="1" eaLnBrk="1" hangingPunct="1">
              <a:lnSpc>
                <a:spcPct val="90000"/>
              </a:lnSpc>
              <a:spcBef>
                <a:spcPct val="0"/>
              </a:spcBef>
            </a:pPr>
            <a:r>
              <a:rPr lang="en-US" altLang="en-US" sz="1100" dirty="0" smtClean="0"/>
              <a:t>Use same grammatical construction as the speaker</a:t>
            </a:r>
          </a:p>
          <a:p>
            <a:pPr lvl="1" eaLnBrk="1" hangingPunct="1">
              <a:lnSpc>
                <a:spcPct val="90000"/>
              </a:lnSpc>
              <a:spcBef>
                <a:spcPct val="0"/>
              </a:spcBef>
            </a:pPr>
            <a:r>
              <a:rPr lang="en-US" altLang="en-US" sz="1100" dirty="0" smtClean="0"/>
              <a:t>Do not omit, edit, or polish what was said</a:t>
            </a:r>
          </a:p>
          <a:p>
            <a:pPr eaLnBrk="1" hangingPunct="1">
              <a:lnSpc>
                <a:spcPct val="90000"/>
              </a:lnSpc>
              <a:spcBef>
                <a:spcPct val="0"/>
              </a:spcBef>
            </a:pPr>
            <a:endParaRPr lang="en-US" altLang="en-US" sz="1100" dirty="0" smtClean="0"/>
          </a:p>
          <a:p>
            <a:pPr eaLnBrk="1" hangingPunct="1">
              <a:lnSpc>
                <a:spcPct val="90000"/>
              </a:lnSpc>
              <a:spcBef>
                <a:spcPct val="0"/>
              </a:spcBef>
              <a:buFontTx/>
              <a:buChar char="•"/>
            </a:pPr>
            <a:r>
              <a:rPr lang="en-US" altLang="en-US" sz="1100" dirty="0" smtClean="0"/>
              <a:t>Interpret the meaning as accurately as possible</a:t>
            </a:r>
          </a:p>
          <a:p>
            <a:pPr lvl="1" eaLnBrk="1" hangingPunct="1">
              <a:lnSpc>
                <a:spcPct val="90000"/>
              </a:lnSpc>
              <a:spcBef>
                <a:spcPct val="0"/>
              </a:spcBef>
            </a:pPr>
            <a:r>
              <a:rPr lang="en-US" altLang="en-US" sz="1100" dirty="0" smtClean="0"/>
              <a:t>You may have to interpret sensitive material that may be embarrassing or difficult to communicate</a:t>
            </a:r>
          </a:p>
          <a:p>
            <a:pPr eaLnBrk="1" hangingPunct="1">
              <a:lnSpc>
                <a:spcPct val="90000"/>
              </a:lnSpc>
              <a:spcBef>
                <a:spcPct val="0"/>
              </a:spcBef>
            </a:pPr>
            <a:endParaRPr lang="en-US" altLang="en-US" sz="1100" dirty="0" smtClean="0"/>
          </a:p>
          <a:p>
            <a:pPr eaLnBrk="1" hangingPunct="1">
              <a:lnSpc>
                <a:spcPct val="90000"/>
              </a:lnSpc>
              <a:spcBef>
                <a:spcPct val="0"/>
              </a:spcBef>
              <a:buFontTx/>
              <a:buChar char="•"/>
            </a:pPr>
            <a:r>
              <a:rPr lang="en-US" altLang="en-US" sz="1100" dirty="0" smtClean="0"/>
              <a:t>No side conversations with the LEP person</a:t>
            </a:r>
          </a:p>
          <a:p>
            <a:pPr lvl="2" eaLnBrk="1" hangingPunct="1">
              <a:lnSpc>
                <a:spcPct val="90000"/>
              </a:lnSpc>
              <a:spcBef>
                <a:spcPct val="0"/>
              </a:spcBef>
            </a:pPr>
            <a:r>
              <a:rPr lang="en-US" altLang="en-US" sz="1100" dirty="0" smtClean="0"/>
              <a:t/>
            </a:r>
            <a:br>
              <a:rPr lang="en-US" altLang="en-US" sz="1100" dirty="0" smtClean="0"/>
            </a:br>
            <a:r>
              <a:rPr lang="en-US" altLang="en-US" sz="1100" dirty="0" smtClean="0"/>
              <a:t>			(CONTINUED)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F26CA602-5A06-480C-9D5B-FC9B4C23D68F}" type="slidenum">
              <a:rPr lang="en-US" altLang="en-US"/>
              <a:pPr/>
              <a:t>9</a:t>
            </a:fld>
            <a:endParaRPr lang="en-US" altLang="en-US"/>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p:txBody>
          <a:bodyPr/>
          <a:lstStyle/>
          <a:p>
            <a:pPr eaLnBrk="1" hangingPunct="1">
              <a:spcBef>
                <a:spcPct val="0"/>
              </a:spcBef>
              <a:buFontTx/>
              <a:buChar char="•"/>
            </a:pPr>
            <a:r>
              <a:rPr lang="en-US" altLang="en-US" sz="1100" smtClean="0"/>
              <a:t>Never answer for the LEP person</a:t>
            </a:r>
          </a:p>
          <a:p>
            <a:pPr eaLnBrk="1" hangingPunct="1">
              <a:spcBef>
                <a:spcPct val="0"/>
              </a:spcBef>
              <a:buFontTx/>
              <a:buChar char="•"/>
            </a:pPr>
            <a:endParaRPr lang="en-US" altLang="en-US" sz="1100" smtClean="0"/>
          </a:p>
          <a:p>
            <a:pPr eaLnBrk="1" hangingPunct="1">
              <a:spcBef>
                <a:spcPct val="0"/>
              </a:spcBef>
              <a:buFontTx/>
              <a:buChar char="•"/>
            </a:pPr>
            <a:r>
              <a:rPr lang="en-US" altLang="en-US" sz="1100" smtClean="0"/>
              <a:t>Keep all of this information confidential</a:t>
            </a:r>
          </a:p>
          <a:p>
            <a:pPr eaLnBrk="1" hangingPunct="1">
              <a:spcBef>
                <a:spcPct val="0"/>
              </a:spcBef>
              <a:buFontTx/>
              <a:buChar char="•"/>
            </a:pPr>
            <a:endParaRPr lang="en-US" altLang="en-US" sz="1100" smtClean="0"/>
          </a:p>
          <a:p>
            <a:pPr eaLnBrk="1" hangingPunct="1">
              <a:spcBef>
                <a:spcPct val="0"/>
              </a:spcBef>
              <a:buFontTx/>
              <a:buChar char="•"/>
            </a:pPr>
            <a:r>
              <a:rPr lang="en-US" altLang="en-US" sz="1100" smtClean="0"/>
              <a:t>Ask speakers to do any of the following:</a:t>
            </a:r>
          </a:p>
          <a:p>
            <a:pPr lvl="1" eaLnBrk="1" hangingPunct="1">
              <a:spcBef>
                <a:spcPct val="0"/>
              </a:spcBef>
              <a:buFontTx/>
              <a:buChar char="•"/>
            </a:pPr>
            <a:r>
              <a:rPr lang="en-US" altLang="en-US" sz="1100" smtClean="0"/>
              <a:t>Pause</a:t>
            </a:r>
          </a:p>
          <a:p>
            <a:pPr lvl="1" eaLnBrk="1" hangingPunct="1">
              <a:spcBef>
                <a:spcPct val="0"/>
              </a:spcBef>
              <a:buFontTx/>
              <a:buChar char="•"/>
            </a:pPr>
            <a:r>
              <a:rPr lang="en-US" altLang="en-US" sz="1100" smtClean="0"/>
              <a:t>Repeat</a:t>
            </a:r>
          </a:p>
          <a:p>
            <a:pPr lvl="1" eaLnBrk="1" hangingPunct="1">
              <a:spcBef>
                <a:spcPct val="0"/>
              </a:spcBef>
              <a:buFontTx/>
              <a:buChar char="•"/>
            </a:pPr>
            <a:r>
              <a:rPr lang="en-US" altLang="en-US" sz="1100" smtClean="0"/>
              <a:t>Slow down</a:t>
            </a:r>
          </a:p>
          <a:p>
            <a:pPr eaLnBrk="1" hangingPunct="1">
              <a:spcBef>
                <a:spcPct val="0"/>
              </a:spcBef>
              <a:buFontTx/>
              <a:buChar char="•"/>
            </a:pPr>
            <a:endParaRPr lang="en-US" altLang="en-US" sz="1000" smtClean="0"/>
          </a:p>
          <a:p>
            <a:pPr eaLnBrk="1" hangingPunct="1">
              <a:spcBef>
                <a:spcPct val="0"/>
              </a:spcBef>
              <a:buFontTx/>
              <a:buChar char="•"/>
            </a:pPr>
            <a:r>
              <a:rPr lang="en-US" altLang="en-US" sz="1100" smtClean="0"/>
              <a:t>Ask for clarification or a time out</a:t>
            </a:r>
          </a:p>
          <a:p>
            <a:pPr eaLnBrk="1" hangingPunct="1">
              <a:spcBef>
                <a:spcPct val="0"/>
              </a:spcBef>
            </a:pPr>
            <a:r>
              <a:rPr lang="en-US" altLang="en-US" smtClean="0"/>
              <a:t> </a:t>
            </a:r>
          </a:p>
          <a:p>
            <a:pPr eaLnBrk="1" hangingPunct="1">
              <a:spcBef>
                <a:spcPct val="0"/>
              </a:spcBef>
            </a:pPr>
            <a:endParaRPr lang="en-US" altLang="en-US" smtClean="0"/>
          </a:p>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2C79D1AF-DB5A-40E4-A773-3E43E9FF721A}" type="slidenum">
              <a:rPr lang="en-US" altLang="en-US"/>
              <a:pPr/>
              <a:t>10</a:t>
            </a:fld>
            <a:endParaRPr lang="en-US" altLang="en-US"/>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p:txBody>
          <a:bodyPr/>
          <a:lstStyle/>
          <a:p>
            <a:pPr eaLnBrk="1" hangingPunct="1">
              <a:spcBef>
                <a:spcPct val="0"/>
              </a:spcBef>
            </a:pPr>
            <a:r>
              <a:rPr lang="en-US" altLang="en-US" smtClean="0"/>
              <a:t>Then, through the interpreter, you should give the client some instructions.</a:t>
            </a:r>
          </a:p>
          <a:p>
            <a:pPr eaLnBrk="1" hangingPunct="1">
              <a:spcBef>
                <a:spcPct val="0"/>
              </a:spcBef>
            </a:pPr>
            <a:endParaRPr lang="en-US" altLang="en-US" smtClean="0"/>
          </a:p>
          <a:p>
            <a:pPr eaLnBrk="1" hangingPunct="1">
              <a:spcBef>
                <a:spcPct val="0"/>
              </a:spcBef>
            </a:pPr>
            <a:r>
              <a:rPr lang="en-US" altLang="en-US" smtClean="0"/>
              <a:t>Such as:</a:t>
            </a:r>
          </a:p>
          <a:p>
            <a:pPr eaLnBrk="1" hangingPunct="1">
              <a:spcBef>
                <a:spcPct val="0"/>
              </a:spcBef>
              <a:buFontTx/>
              <a:buChar char="•"/>
            </a:pPr>
            <a:r>
              <a:rPr lang="en-US" altLang="en-US" sz="1100" smtClean="0"/>
              <a:t>Explain the role of the interpreter: to be a conduit ONLY</a:t>
            </a:r>
          </a:p>
          <a:p>
            <a:pPr eaLnBrk="1" hangingPunct="1">
              <a:spcBef>
                <a:spcPct val="0"/>
              </a:spcBef>
              <a:buFontTx/>
              <a:buChar char="•"/>
            </a:pPr>
            <a:endParaRPr lang="en-US" altLang="en-US" sz="1100" smtClean="0"/>
          </a:p>
          <a:p>
            <a:pPr eaLnBrk="1" hangingPunct="1">
              <a:spcBef>
                <a:spcPct val="0"/>
              </a:spcBef>
              <a:buFontTx/>
              <a:buChar char="•"/>
            </a:pPr>
            <a:r>
              <a:rPr lang="en-US" altLang="en-US" sz="1100" smtClean="0"/>
              <a:t>Speak slowly and speak only one or two sentences at a time </a:t>
            </a:r>
          </a:p>
          <a:p>
            <a:pPr eaLnBrk="1" hangingPunct="1">
              <a:spcBef>
                <a:spcPct val="0"/>
              </a:spcBef>
              <a:buFontTx/>
              <a:buChar char="•"/>
            </a:pPr>
            <a:endParaRPr lang="en-US" altLang="en-US" sz="1100" smtClean="0"/>
          </a:p>
          <a:p>
            <a:pPr eaLnBrk="1" hangingPunct="1">
              <a:spcBef>
                <a:spcPct val="0"/>
              </a:spcBef>
              <a:buFontTx/>
              <a:buChar char="•"/>
            </a:pPr>
            <a:r>
              <a:rPr lang="en-US" altLang="en-US" sz="1100" smtClean="0"/>
              <a:t>Be patient- the interpreter may ask you to slow down or repeat what you just said</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CONTINUED </a:t>
            </a:r>
            <a:r>
              <a:rPr lang="en-US" altLang="en-US" smtClean="0">
                <a:sym typeface="Wingdings" pitchFamily="2" charset="2"/>
              </a:rPr>
              <a:t> </a:t>
            </a: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lvl1pPr defTabSz="915988">
              <a:defRPr>
                <a:solidFill>
                  <a:schemeClr val="tx1"/>
                </a:solidFill>
                <a:latin typeface="Arial" pitchFamily="34" charset="0"/>
              </a:defRPr>
            </a:lvl1pPr>
            <a:lvl2pPr marL="744538" indent="-287338" defTabSz="915988">
              <a:defRPr>
                <a:solidFill>
                  <a:schemeClr val="tx1"/>
                </a:solidFill>
                <a:latin typeface="Arial" pitchFamily="34" charset="0"/>
              </a:defRPr>
            </a:lvl2pPr>
            <a:lvl3pPr marL="1144588" indent="-228600" defTabSz="915988">
              <a:defRPr>
                <a:solidFill>
                  <a:schemeClr val="tx1"/>
                </a:solidFill>
                <a:latin typeface="Arial" pitchFamily="34" charset="0"/>
              </a:defRPr>
            </a:lvl3pPr>
            <a:lvl4pPr marL="1603375" indent="-230188" defTabSz="915988">
              <a:defRPr>
                <a:solidFill>
                  <a:schemeClr val="tx1"/>
                </a:solidFill>
                <a:latin typeface="Arial" pitchFamily="34" charset="0"/>
              </a:defRPr>
            </a:lvl4pPr>
            <a:lvl5pPr marL="2060575" indent="-228600" defTabSz="915988">
              <a:defRPr>
                <a:solidFill>
                  <a:schemeClr val="tx1"/>
                </a:solidFill>
                <a:latin typeface="Arial" pitchFamily="34" charset="0"/>
              </a:defRPr>
            </a:lvl5pPr>
            <a:lvl6pPr marL="2517775" indent="-228600" defTabSz="915988" fontAlgn="base">
              <a:spcBef>
                <a:spcPct val="0"/>
              </a:spcBef>
              <a:spcAft>
                <a:spcPct val="0"/>
              </a:spcAft>
              <a:defRPr>
                <a:solidFill>
                  <a:schemeClr val="tx1"/>
                </a:solidFill>
                <a:latin typeface="Arial" pitchFamily="34" charset="0"/>
              </a:defRPr>
            </a:lvl6pPr>
            <a:lvl7pPr marL="2974975" indent="-228600" defTabSz="915988" fontAlgn="base">
              <a:spcBef>
                <a:spcPct val="0"/>
              </a:spcBef>
              <a:spcAft>
                <a:spcPct val="0"/>
              </a:spcAft>
              <a:defRPr>
                <a:solidFill>
                  <a:schemeClr val="tx1"/>
                </a:solidFill>
                <a:latin typeface="Arial" pitchFamily="34" charset="0"/>
              </a:defRPr>
            </a:lvl7pPr>
            <a:lvl8pPr marL="3432175" indent="-228600" defTabSz="915988" fontAlgn="base">
              <a:spcBef>
                <a:spcPct val="0"/>
              </a:spcBef>
              <a:spcAft>
                <a:spcPct val="0"/>
              </a:spcAft>
              <a:defRPr>
                <a:solidFill>
                  <a:schemeClr val="tx1"/>
                </a:solidFill>
                <a:latin typeface="Arial" pitchFamily="34" charset="0"/>
              </a:defRPr>
            </a:lvl8pPr>
            <a:lvl9pPr marL="3889375" indent="-228600" defTabSz="915988" fontAlgn="base">
              <a:spcBef>
                <a:spcPct val="0"/>
              </a:spcBef>
              <a:spcAft>
                <a:spcPct val="0"/>
              </a:spcAft>
              <a:defRPr>
                <a:solidFill>
                  <a:schemeClr val="tx1"/>
                </a:solidFill>
                <a:latin typeface="Arial" pitchFamily="34" charset="0"/>
              </a:defRPr>
            </a:lvl9pPr>
          </a:lstStyle>
          <a:p>
            <a:fld id="{52046ABB-EE1C-4328-9AA2-843925BDC7CA}" type="slidenum">
              <a:rPr lang="en-US" altLang="en-US"/>
              <a:pPr/>
              <a:t>11</a:t>
            </a:fld>
            <a:endParaRPr lang="en-US" altLang="en-US"/>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p:txBody>
          <a:bodyPr/>
          <a:lstStyle/>
          <a:p>
            <a:pPr eaLnBrk="1" hangingPunct="1">
              <a:spcBef>
                <a:spcPct val="0"/>
              </a:spcBef>
            </a:pPr>
            <a:r>
              <a:rPr lang="en-US" altLang="en-US" smtClean="0"/>
              <a:t>And:</a:t>
            </a:r>
          </a:p>
          <a:p>
            <a:pPr eaLnBrk="1" hangingPunct="1">
              <a:spcBef>
                <a:spcPct val="0"/>
              </a:spcBef>
              <a:buFontTx/>
              <a:buChar char="•"/>
            </a:pPr>
            <a:r>
              <a:rPr lang="en-US" altLang="en-US" sz="1100" smtClean="0"/>
              <a:t>Allow the interpreter to finish interpreting before speaking</a:t>
            </a:r>
          </a:p>
          <a:p>
            <a:pPr eaLnBrk="1" hangingPunct="1">
              <a:spcBef>
                <a:spcPct val="0"/>
              </a:spcBef>
              <a:buFontTx/>
              <a:buChar char="•"/>
            </a:pPr>
            <a:endParaRPr lang="en-US" altLang="en-US" sz="1100" smtClean="0"/>
          </a:p>
          <a:p>
            <a:pPr eaLnBrk="1" hangingPunct="1">
              <a:spcBef>
                <a:spcPct val="0"/>
              </a:spcBef>
              <a:buFontTx/>
              <a:buChar char="•"/>
            </a:pPr>
            <a:r>
              <a:rPr lang="en-US" altLang="en-US" sz="1100" smtClean="0"/>
              <a:t>Do not ask the interpreters any questions or have any side conversations with the interpreter— please address all questions and concerns with me</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 addition to these instructions– you should be aware that meetings using an interpreter always take longer– sometimes 2-3 times as long, as meetings where there is not language discordance. </a:t>
            </a:r>
          </a:p>
          <a:p>
            <a:pPr eaLnBrk="1" hangingPunct="1">
              <a:spcBef>
                <a:spcPct val="0"/>
              </a:spcBef>
            </a:pPr>
            <a:endParaRPr lang="en-US" altLang="en-US" smtClean="0"/>
          </a:p>
          <a:p>
            <a:pPr eaLnBrk="1" hangingPunct="1">
              <a:spcBef>
                <a:spcPct val="0"/>
              </a:spcBef>
            </a:pPr>
            <a:r>
              <a:rPr lang="en-US" altLang="en-US" smtClean="0"/>
              <a:t>It may be helpful to keep this in mind when you are scheduling meetings and when you are communicating the length of a meeting to the client and the interpreter</a:t>
            </a:r>
          </a:p>
          <a:p>
            <a:pPr eaLnBrk="1" hangingPunct="1">
              <a:spcBef>
                <a:spcPct val="0"/>
              </a:spcBef>
            </a:pPr>
            <a:endParaRPr lang="en-US" altLang="en-US" smtClean="0"/>
          </a:p>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20638"/>
            <a:ext cx="349885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3613" y="20638"/>
            <a:ext cx="5624512"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638" y="2817813"/>
            <a:ext cx="7669212"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62863" y="2819400"/>
            <a:ext cx="14605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638" y="5089525"/>
            <a:ext cx="909796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p:cNvSpPr/>
          <p:nvPr userDrawn="1"/>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47F28"/>
              </a:solidFill>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text styles</a:t>
            </a:r>
          </a:p>
        </p:txBody>
      </p:sp>
      <p:sp>
        <p:nvSpPr>
          <p:cNvPr id="2" name="Title 1"/>
          <p:cNvSpPr>
            <a:spLocks noGrp="1"/>
          </p:cNvSpPr>
          <p:nvPr>
            <p:ph type="title"/>
          </p:nvPr>
        </p:nvSpPr>
        <p:spPr>
          <a:xfrm>
            <a:off x="106344" y="4114800"/>
            <a:ext cx="7315200" cy="914400"/>
          </a:xfrm>
        </p:spPr>
        <p:txBody>
          <a:bodyPr anchor="b">
            <a:normAutofit/>
          </a:bodyPr>
          <a:lstStyle>
            <a:lvl1pPr marL="0" indent="0">
              <a:defRPr lang="en-US" sz="3600" b="1" kern="1200" baseline="0">
                <a:solidFill>
                  <a:schemeClr val="bg1"/>
                </a:solidFill>
                <a:latin typeface="Arial" pitchFamily="34" charset="0"/>
                <a:ea typeface="+mn-ea"/>
                <a:cs typeface="Arial" pitchFamily="34" charset="0"/>
              </a:defRPr>
            </a:lvl1pPr>
          </a:lstStyle>
          <a:p>
            <a:pPr lvl="0"/>
            <a:r>
              <a:rPr lang="en-US" smtClean="0"/>
              <a:t>Click to edit Master title style</a:t>
            </a:r>
            <a:endParaRPr lang="en-US" dirty="0"/>
          </a:p>
        </p:txBody>
      </p:sp>
      <p:sp>
        <p:nvSpPr>
          <p:cNvPr id="10" name="Date Placeholder 3"/>
          <p:cNvSpPr>
            <a:spLocks noGrp="1"/>
          </p:cNvSpPr>
          <p:nvPr>
            <p:ph type="dt" sz="half" idx="15"/>
          </p:nvPr>
        </p:nvSpPr>
        <p:spPr/>
        <p:txBody>
          <a:bodyPr/>
          <a:lstStyle>
            <a:lvl1pPr>
              <a:defRPr>
                <a:solidFill>
                  <a:schemeClr val="bg1"/>
                </a:solidFill>
              </a:defRPr>
            </a:lvl1pPr>
          </a:lstStyle>
          <a:p>
            <a:pPr>
              <a:defRPr/>
            </a:pPr>
            <a:fld id="{DEB11FC2-937C-43BE-B181-075B522A804C}" type="datetimeFigureOut">
              <a:rPr lang="en-US"/>
              <a:pPr>
                <a:defRPr/>
              </a:pPr>
              <a:t>9/17/2013</a:t>
            </a:fld>
            <a:endParaRPr lang="en-US" dirty="0"/>
          </a:p>
        </p:txBody>
      </p:sp>
      <p:sp>
        <p:nvSpPr>
          <p:cNvPr id="11" name="Footer Placeholder 4"/>
          <p:cNvSpPr>
            <a:spLocks noGrp="1"/>
          </p:cNvSpPr>
          <p:nvPr>
            <p:ph type="ftr" sz="quarter" idx="16"/>
          </p:nvPr>
        </p:nvSpPr>
        <p:spPr/>
        <p:txBody>
          <a:bodyPr/>
          <a:lstStyle>
            <a:lvl1pPr>
              <a:defRPr>
                <a:solidFill>
                  <a:schemeClr val="bg1"/>
                </a:solidFill>
              </a:defRPr>
            </a:lvl1pPr>
          </a:lstStyle>
          <a:p>
            <a:pPr>
              <a:defRPr/>
            </a:pPr>
            <a:endParaRPr lang="en-US"/>
          </a:p>
        </p:txBody>
      </p:sp>
      <p:sp>
        <p:nvSpPr>
          <p:cNvPr id="12" name="Slide Number Placeholder 5"/>
          <p:cNvSpPr>
            <a:spLocks noGrp="1"/>
          </p:cNvSpPr>
          <p:nvPr>
            <p:ph type="sldNum" sz="quarter" idx="17"/>
          </p:nvPr>
        </p:nvSpPr>
        <p:spPr/>
        <p:txBody>
          <a:bodyPr/>
          <a:lstStyle>
            <a:lvl1pPr>
              <a:defRPr>
                <a:solidFill>
                  <a:schemeClr val="bg1"/>
                </a:solidFill>
              </a:defRPr>
            </a:lvl1pPr>
          </a:lstStyle>
          <a:p>
            <a:pPr>
              <a:defRPr/>
            </a:pPr>
            <a:fld id="{713ACF70-43DD-4E3D-95DD-3348DE6532CF}" type="slidenum">
              <a:rPr lang="en-US"/>
              <a:pPr>
                <a:defRPr/>
              </a:pPr>
              <a:t>‹#›</a:t>
            </a:fld>
            <a:endParaRPr lang="en-US" dirty="0"/>
          </a:p>
        </p:txBody>
      </p:sp>
    </p:spTree>
    <p:extLst>
      <p:ext uri="{BB962C8B-B14F-4D97-AF65-F5344CB8AC3E}">
        <p14:creationId xmlns:p14="http://schemas.microsoft.com/office/powerpoint/2010/main" val="386353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solidFill>
                  <a:schemeClr val="bg1"/>
                </a:solidFill>
              </a:defRPr>
            </a:lvl1pPr>
          </a:lstStyle>
          <a:p>
            <a:pPr>
              <a:defRPr/>
            </a:pPr>
            <a:fld id="{E5DEF8C8-577E-48DF-ACA5-587B3DB499A4}" type="datetimeFigureOut">
              <a:rPr lang="en-US"/>
              <a:pPr>
                <a:defRPr/>
              </a:pPr>
              <a:t>9/17/2013</a:t>
            </a:fld>
            <a:endParaRPr lang="en-US" dirty="0"/>
          </a:p>
        </p:txBody>
      </p:sp>
      <p:sp>
        <p:nvSpPr>
          <p:cNvPr id="7" name="Footer Placeholder 5"/>
          <p:cNvSpPr>
            <a:spLocks noGrp="1"/>
          </p:cNvSpPr>
          <p:nvPr>
            <p:ph type="ftr" sz="quarter" idx="11"/>
          </p:nvPr>
        </p:nvSpPr>
        <p:spPr/>
        <p:txBody>
          <a:bodyPr/>
          <a:lstStyle>
            <a:lvl1pPr>
              <a:defRPr>
                <a:solidFill>
                  <a:schemeClr val="bg1"/>
                </a:solidFill>
              </a:defRPr>
            </a:lvl1pPr>
          </a:lstStyle>
          <a:p>
            <a:pPr>
              <a:defRPr/>
            </a:pPr>
            <a:endParaRPr lang="en-US"/>
          </a:p>
        </p:txBody>
      </p:sp>
      <p:sp>
        <p:nvSpPr>
          <p:cNvPr id="8" name="Slide Number Placeholder 6"/>
          <p:cNvSpPr>
            <a:spLocks noGrp="1"/>
          </p:cNvSpPr>
          <p:nvPr>
            <p:ph type="sldNum" sz="quarter" idx="12"/>
          </p:nvPr>
        </p:nvSpPr>
        <p:spPr/>
        <p:txBody>
          <a:bodyPr/>
          <a:lstStyle>
            <a:lvl1pPr>
              <a:defRPr>
                <a:solidFill>
                  <a:schemeClr val="bg1"/>
                </a:solidFill>
              </a:defRPr>
            </a:lvl1pPr>
          </a:lstStyle>
          <a:p>
            <a:pPr>
              <a:defRPr/>
            </a:pPr>
            <a:fld id="{E4F2A587-B209-4BF9-827C-486A541AD405}" type="slidenum">
              <a:rPr lang="en-US"/>
              <a:pPr>
                <a:defRPr/>
              </a:pPr>
              <a:t>‹#›</a:t>
            </a:fld>
            <a:endParaRPr lang="en-US" dirty="0"/>
          </a:p>
        </p:txBody>
      </p:sp>
    </p:spTree>
    <p:extLst>
      <p:ext uri="{BB962C8B-B14F-4D97-AF65-F5344CB8AC3E}">
        <p14:creationId xmlns:p14="http://schemas.microsoft.com/office/powerpoint/2010/main" val="3005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A7E9C05-6D49-43B7-BBFF-17D0AB26A1A3}" type="datetimeFigureOut">
              <a:rPr lang="en-US"/>
              <a:pPr>
                <a:defRPr/>
              </a:pPr>
              <a:t>9/17/2013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CC6159-356D-47BF-8A46-D396F22B18E1}" type="slidenum">
              <a:rPr lang="en-US"/>
              <a:pPr>
                <a:defRPr/>
              </a:pPr>
              <a:t>‹#›</a:t>
            </a:fld>
            <a:endParaRPr lang="en-US" dirty="0"/>
          </a:p>
        </p:txBody>
      </p:sp>
    </p:spTree>
    <p:extLst>
      <p:ext uri="{BB962C8B-B14F-4D97-AF65-F5344CB8AC3E}">
        <p14:creationId xmlns:p14="http://schemas.microsoft.com/office/powerpoint/2010/main" val="9938318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pPr>
              <a:defRPr/>
            </a:pPr>
            <a:fld id="{21A1DF46-61CD-4C95-B9C1-46370341924E}" type="datetimeFigureOut">
              <a:rPr lang="en-US"/>
              <a:pPr>
                <a:defRPr/>
              </a:pPr>
              <a:t>9/17/2013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18C87193-D33F-4166-8CEB-E8C600733BE8}" type="slidenum">
              <a:rPr lang="en-US"/>
              <a:pPr>
                <a:defRPr/>
              </a:pPr>
              <a:t>‹#›</a:t>
            </a:fld>
            <a:endParaRPr lang="en-US" dirty="0"/>
          </a:p>
        </p:txBody>
      </p:sp>
    </p:spTree>
    <p:extLst>
      <p:ext uri="{BB962C8B-B14F-4D97-AF65-F5344CB8AC3E}">
        <p14:creationId xmlns:p14="http://schemas.microsoft.com/office/powerpoint/2010/main" val="4692791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l="2599" r="5875" b="5263"/>
          <a:stretch>
            <a:fillRect/>
          </a:stretch>
        </p:blipFill>
        <p:spPr bwMode="auto">
          <a:xfrm>
            <a:off x="3175" y="5867400"/>
            <a:ext cx="9144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FD9AD66C-187A-42D9-8A3A-21928906E79E}" type="datetimeFigureOut">
              <a:rPr lang="en-US"/>
              <a:pPr>
                <a:defRPr/>
              </a:pPr>
              <a:t>9/17/2013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A339F513-4514-40BB-842C-C78E0CC1060F}" type="slidenum">
              <a:rPr lang="en-US"/>
              <a:pPr>
                <a:defRPr/>
              </a:pPr>
              <a:t>‹#›</a:t>
            </a:fld>
            <a:endParaRPr lang="en-US" dirty="0"/>
          </a:p>
        </p:txBody>
      </p:sp>
    </p:spTree>
    <p:extLst>
      <p:ext uri="{BB962C8B-B14F-4D97-AF65-F5344CB8AC3E}">
        <p14:creationId xmlns:p14="http://schemas.microsoft.com/office/powerpoint/2010/main" val="38853203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5" name="Rectangle 7"/>
          <p:cNvSpPr/>
          <p:nvPr userDrawn="1"/>
        </p:nvSpPr>
        <p:spPr>
          <a:xfrm>
            <a:off x="868680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6600"/>
                </a:solidFill>
              </a:rPr>
              <a:t>           </a:t>
            </a:r>
          </a:p>
        </p:txBody>
      </p:sp>
      <p:sp>
        <p:nvSpPr>
          <p:cNvPr id="6"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Title 1"/>
          <p:cNvSpPr>
            <a:spLocks noGrp="1"/>
          </p:cNvSpPr>
          <p:nvPr>
            <p:ph type="title"/>
          </p:nvPr>
        </p:nvSpPr>
        <p:spPr>
          <a:xfrm>
            <a:off x="2971800" y="1992354"/>
            <a:ext cx="5867400" cy="1970046"/>
          </a:xfrm>
        </p:spPr>
        <p:txBody>
          <a:bodyP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10"/>
          </p:nvPr>
        </p:nvSpPr>
        <p:spPr/>
        <p:txBody>
          <a:bodyPr/>
          <a:lstStyle>
            <a:lvl1pPr>
              <a:defRPr>
                <a:solidFill>
                  <a:schemeClr val="tx1">
                    <a:lumMod val="85000"/>
                    <a:lumOff val="15000"/>
                  </a:schemeClr>
                </a:solidFill>
              </a:defRPr>
            </a:lvl1pPr>
          </a:lstStyle>
          <a:p>
            <a:pPr>
              <a:defRPr/>
            </a:pPr>
            <a:endParaRPr lang="en-US"/>
          </a:p>
        </p:txBody>
      </p:sp>
      <p:sp>
        <p:nvSpPr>
          <p:cNvPr id="8" name="Slide Number Placeholder 5"/>
          <p:cNvSpPr>
            <a:spLocks noGrp="1"/>
          </p:cNvSpPr>
          <p:nvPr>
            <p:ph type="sldNum" sz="quarter" idx="11"/>
          </p:nvPr>
        </p:nvSpPr>
        <p:spPr/>
        <p:txBody>
          <a:bodyPr/>
          <a:lstStyle>
            <a:lvl1pPr>
              <a:defRPr>
                <a:solidFill>
                  <a:schemeClr val="tx1">
                    <a:lumMod val="85000"/>
                    <a:lumOff val="15000"/>
                  </a:schemeClr>
                </a:solidFill>
              </a:defRPr>
            </a:lvl1pPr>
          </a:lstStyle>
          <a:p>
            <a:pPr>
              <a:defRPr/>
            </a:pPr>
            <a:fld id="{42715424-BDAF-48DA-BC7D-86ADAF5328BD}" type="slidenum">
              <a:rPr lang="en-US"/>
              <a:pPr>
                <a:defRPr/>
              </a:pPr>
              <a:t>‹#›</a:t>
            </a:fld>
            <a:endParaRPr lang="en-US" dirty="0"/>
          </a:p>
        </p:txBody>
      </p:sp>
    </p:spTree>
    <p:extLst>
      <p:ext uri="{BB962C8B-B14F-4D97-AF65-F5344CB8AC3E}">
        <p14:creationId xmlns:p14="http://schemas.microsoft.com/office/powerpoint/2010/main" val="359990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l="2599" r="5875" b="5263"/>
          <a:stretch>
            <a:fillRect/>
          </a:stretch>
        </p:blipFill>
        <p:spPr bwMode="auto">
          <a:xfrm>
            <a:off x="3175" y="5867400"/>
            <a:ext cx="9144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6180" y="76200"/>
            <a:ext cx="8403020" cy="685800"/>
          </a:xfrm>
        </p:spPr>
        <p:txBody>
          <a:bodyPr>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solidFill>
                  <a:schemeClr val="tx1">
                    <a:lumMod val="85000"/>
                    <a:lumOff val="15000"/>
                  </a:schemeClr>
                </a:solidFill>
              </a:defRPr>
            </a:lvl1pPr>
          </a:lstStyle>
          <a:p>
            <a:pPr>
              <a:defRPr/>
            </a:pPr>
            <a:fld id="{5489B528-20C1-4FF0-B8AC-F8392E61E13D}" type="datetimeFigureOut">
              <a:rPr lang="en-US"/>
              <a:pPr>
                <a:defRPr/>
              </a:pPr>
              <a:t>9/17/2013</a:t>
            </a:fld>
            <a:endParaRPr lang="en-US" dirty="0"/>
          </a:p>
        </p:txBody>
      </p:sp>
      <p:sp>
        <p:nvSpPr>
          <p:cNvPr id="6" name="Footer Placeholder 4"/>
          <p:cNvSpPr>
            <a:spLocks noGrp="1"/>
          </p:cNvSpPr>
          <p:nvPr>
            <p:ph type="ftr" sz="quarter" idx="11"/>
          </p:nvPr>
        </p:nvSpPr>
        <p:spPr/>
        <p:txBody>
          <a:bodyPr/>
          <a:lstStyle>
            <a:lvl1pPr>
              <a:defRPr>
                <a:solidFill>
                  <a:schemeClr val="tx1">
                    <a:lumMod val="85000"/>
                    <a:lumOff val="15000"/>
                  </a:schemeClr>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25AED7C7-3785-4E37-AE56-E30FEE84F052}" type="slidenum">
              <a:rPr lang="en-US"/>
              <a:pPr>
                <a:defRPr/>
              </a:pPr>
              <a:t>‹#›</a:t>
            </a:fld>
            <a:endParaRPr lang="en-US" dirty="0"/>
          </a:p>
        </p:txBody>
      </p:sp>
    </p:spTree>
    <p:extLst>
      <p:ext uri="{BB962C8B-B14F-4D97-AF65-F5344CB8AC3E}">
        <p14:creationId xmlns:p14="http://schemas.microsoft.com/office/powerpoint/2010/main" val="22769213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
          <p:cNvSpPr>
            <a:spLocks noGrp="1"/>
          </p:cNvSpPr>
          <p:nvPr>
            <p:ph type="dt" sz="half" idx="10"/>
          </p:nvPr>
        </p:nvSpPr>
        <p:spPr/>
        <p:txBody>
          <a:bodyPr/>
          <a:lstStyle>
            <a:lvl1pPr>
              <a:defRPr>
                <a:solidFill>
                  <a:schemeClr val="tx1">
                    <a:lumMod val="85000"/>
                    <a:lumOff val="15000"/>
                  </a:schemeClr>
                </a:solidFill>
              </a:defRPr>
            </a:lvl1pPr>
          </a:lstStyle>
          <a:p>
            <a:pPr>
              <a:defRPr/>
            </a:pPr>
            <a:fld id="{9F9D57F2-9030-4227-819B-456F7F8B09C4}" type="datetimeFigureOut">
              <a:rPr lang="en-US"/>
              <a:pPr>
                <a:defRPr/>
              </a:pPr>
              <a:t>9/17/2013</a:t>
            </a:fld>
            <a:endParaRPr lang="en-US" dirty="0"/>
          </a:p>
        </p:txBody>
      </p:sp>
      <p:sp>
        <p:nvSpPr>
          <p:cNvPr id="5" name="Footer Placeholder 3"/>
          <p:cNvSpPr>
            <a:spLocks noGrp="1"/>
          </p:cNvSpPr>
          <p:nvPr>
            <p:ph type="ftr" sz="quarter" idx="11"/>
          </p:nvPr>
        </p:nvSpPr>
        <p:spPr/>
        <p:txBody>
          <a:bodyPr/>
          <a:lstStyle>
            <a:lvl1pPr>
              <a:defRPr>
                <a:solidFill>
                  <a:schemeClr val="tx1">
                    <a:lumMod val="85000"/>
                    <a:lumOff val="15000"/>
                  </a:schemeClr>
                </a:solidFill>
              </a:defRPr>
            </a:lvl1pPr>
          </a:lstStyle>
          <a:p>
            <a:pPr>
              <a:defRPr/>
            </a:pPr>
            <a:endParaRPr lang="en-US"/>
          </a:p>
        </p:txBody>
      </p:sp>
      <p:sp>
        <p:nvSpPr>
          <p:cNvPr id="7"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pPr>
              <a:defRPr/>
            </a:pPr>
            <a:fld id="{1585F0FA-ADBF-49E8-90F1-B6958E90424B}" type="slidenum">
              <a:rPr lang="en-US"/>
              <a:pPr>
                <a:defRPr/>
              </a:pPr>
              <a:t>‹#›</a:t>
            </a:fld>
            <a:endParaRPr lang="en-US" dirty="0"/>
          </a:p>
        </p:txBody>
      </p:sp>
    </p:spTree>
    <p:extLst>
      <p:ext uri="{BB962C8B-B14F-4D97-AF65-F5344CB8AC3E}">
        <p14:creationId xmlns:p14="http://schemas.microsoft.com/office/powerpoint/2010/main" val="20570180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FAD166A2-9488-4982-AF2A-592B35D6CB57}" type="datetimeFigureOut">
              <a:rPr lang="en-US"/>
              <a:pPr>
                <a:defRPr/>
              </a:pPr>
              <a:t>9/17/2013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84C4289-3E1C-4B44-B275-354D31E29322}" type="slidenum">
              <a:rPr lang="en-US"/>
              <a:pPr>
                <a:defRPr/>
              </a:pPr>
              <a:t>‹#›</a:t>
            </a:fld>
            <a:endParaRPr lang="en-US" dirty="0"/>
          </a:p>
        </p:txBody>
      </p:sp>
    </p:spTree>
    <p:extLst>
      <p:ext uri="{BB962C8B-B14F-4D97-AF65-F5344CB8AC3E}">
        <p14:creationId xmlns:p14="http://schemas.microsoft.com/office/powerpoint/2010/main" val="39993403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62000"/>
            <a:ext cx="2444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solidFill>
                  <a:schemeClr val="bg1"/>
                </a:solidFill>
              </a:defRPr>
            </a:lvl1pPr>
          </a:lstStyle>
          <a:p>
            <a:pPr>
              <a:defRPr/>
            </a:pPr>
            <a:fld id="{47CEAD75-43ED-4996-8D0E-9C56D10CB343}" type="datetimeFigureOut">
              <a:rPr lang="en-US"/>
              <a:pPr>
                <a:defRPr/>
              </a:pPr>
              <a:t>9/17/2013</a:t>
            </a:fld>
            <a:endParaRPr lang="en-US" dirty="0"/>
          </a:p>
        </p:txBody>
      </p:sp>
      <p:sp>
        <p:nvSpPr>
          <p:cNvPr id="5" name="Footer Placeholder 3"/>
          <p:cNvSpPr>
            <a:spLocks noGrp="1"/>
          </p:cNvSpPr>
          <p:nvPr>
            <p:ph type="ftr" sz="quarter" idx="11"/>
          </p:nvPr>
        </p:nvSpPr>
        <p:spPr/>
        <p:txBody>
          <a:bodyPr/>
          <a:lstStyle>
            <a:lvl1pPr>
              <a:defRPr>
                <a:solidFill>
                  <a:schemeClr val="bg1"/>
                </a:solidFill>
              </a:defRPr>
            </a:lvl1pPr>
          </a:lstStyle>
          <a:p>
            <a:pPr>
              <a:defRPr/>
            </a:pPr>
            <a:endParaRPr lang="en-US"/>
          </a:p>
        </p:txBody>
      </p:sp>
      <p:sp>
        <p:nvSpPr>
          <p:cNvPr id="6" name="Slide Number Placeholder 4"/>
          <p:cNvSpPr>
            <a:spLocks noGrp="1"/>
          </p:cNvSpPr>
          <p:nvPr>
            <p:ph type="sldNum" sz="quarter" idx="12"/>
          </p:nvPr>
        </p:nvSpPr>
        <p:spPr/>
        <p:txBody>
          <a:bodyPr/>
          <a:lstStyle>
            <a:lvl1pPr>
              <a:defRPr>
                <a:solidFill>
                  <a:schemeClr val="bg1"/>
                </a:solidFill>
              </a:defRPr>
            </a:lvl1pPr>
          </a:lstStyle>
          <a:p>
            <a:pPr>
              <a:defRPr/>
            </a:pPr>
            <a:fld id="{ED5B2492-DCCD-4FCC-B559-BC72B02722D9}" type="slidenum">
              <a:rPr lang="en-US"/>
              <a:pPr>
                <a:defRPr/>
              </a:pPr>
              <a:t>‹#›</a:t>
            </a:fld>
            <a:endParaRPr lang="en-US" dirty="0"/>
          </a:p>
        </p:txBody>
      </p:sp>
    </p:spTree>
    <p:extLst>
      <p:ext uri="{BB962C8B-B14F-4D97-AF65-F5344CB8AC3E}">
        <p14:creationId xmlns:p14="http://schemas.microsoft.com/office/powerpoint/2010/main" val="40883998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fld id="{18775275-B40A-4FBE-868D-B09D0B6AF599}" type="datetimeFigureOut">
              <a:rPr lang="en-US"/>
              <a:pPr>
                <a:defRPr/>
              </a:pPr>
              <a:t>9/17/2013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D2507A05-30A9-4E30-A024-80690E36F21B}" type="slidenum">
              <a:rPr lang="en-US"/>
              <a:pPr>
                <a:defRPr/>
              </a:pPr>
              <a:t>‹#›</a:t>
            </a:fld>
            <a:endParaRPr lang="en-US" dirty="0"/>
          </a:p>
        </p:txBody>
      </p:sp>
    </p:spTree>
    <p:extLst>
      <p:ext uri="{BB962C8B-B14F-4D97-AF65-F5344CB8AC3E}">
        <p14:creationId xmlns:p14="http://schemas.microsoft.com/office/powerpoint/2010/main" val="3365551790"/>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fld id="{C7F46F10-B5CE-46F4-AD62-E64655B4EF72}" type="datetimeFigureOut">
              <a:rPr lang="en-US"/>
              <a:pPr>
                <a:defRPr/>
              </a:pPr>
              <a:t>9/17/2013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1542C524-E930-4EE6-9DDC-CE647F9DF6BC}" type="slidenum">
              <a:rPr lang="en-US"/>
              <a:pPr>
                <a:defRPr/>
              </a:pPr>
              <a:t>‹#›</a:t>
            </a:fld>
            <a:endParaRPr lang="en-US" dirty="0"/>
          </a:p>
        </p:txBody>
      </p:sp>
    </p:spTree>
    <p:extLst>
      <p:ext uri="{BB962C8B-B14F-4D97-AF65-F5344CB8AC3E}">
        <p14:creationId xmlns:p14="http://schemas.microsoft.com/office/powerpoint/2010/main" val="4008561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5"/>
          <p:cNvSpPr/>
          <p:nvPr userDrawn="1"/>
        </p:nvSpPr>
        <p:spPr>
          <a:xfrm>
            <a:off x="595313"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rtlCol="0">
            <a:normAutofit/>
          </a:bodyPr>
          <a:lstStyle>
            <a:lvl1pPr>
              <a:buNone/>
              <a:defRPr/>
            </a:lvl1pPr>
          </a:lstStyle>
          <a:p>
            <a:pPr lvl="0"/>
            <a:r>
              <a:rPr lang="en-US" noProof="0" smtClean="0"/>
              <a:t>Click icon to add media</a:t>
            </a:r>
            <a:endParaRPr lang="en-US" noProof="0"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
        <p:nvSpPr>
          <p:cNvPr id="6" name="Date Placeholder 2"/>
          <p:cNvSpPr>
            <a:spLocks noGrp="1"/>
          </p:cNvSpPr>
          <p:nvPr>
            <p:ph type="dt" sz="half" idx="15"/>
          </p:nvPr>
        </p:nvSpPr>
        <p:spPr/>
        <p:txBody>
          <a:bodyPr/>
          <a:lstStyle>
            <a:lvl1pPr>
              <a:defRPr>
                <a:solidFill>
                  <a:schemeClr val="bg1"/>
                </a:solidFill>
              </a:defRPr>
            </a:lvl1pPr>
          </a:lstStyle>
          <a:p>
            <a:pPr>
              <a:defRPr/>
            </a:pPr>
            <a:fld id="{C762E3FB-0346-4145-ACD6-5A048FB38EE3}" type="datetimeFigureOut">
              <a:rPr lang="en-US"/>
              <a:pPr>
                <a:defRPr/>
              </a:pPr>
              <a:t>9/17/2013</a:t>
            </a:fld>
            <a:endParaRPr lang="en-US" dirty="0"/>
          </a:p>
        </p:txBody>
      </p:sp>
      <p:sp>
        <p:nvSpPr>
          <p:cNvPr id="8" name="Footer Placeholder 3"/>
          <p:cNvSpPr>
            <a:spLocks noGrp="1"/>
          </p:cNvSpPr>
          <p:nvPr>
            <p:ph type="ftr" sz="quarter" idx="16"/>
          </p:nvPr>
        </p:nvSpPr>
        <p:spPr/>
        <p:txBody>
          <a:bodyPr/>
          <a:lstStyle>
            <a:lvl1pPr>
              <a:defRPr>
                <a:solidFill>
                  <a:schemeClr val="bg1"/>
                </a:solidFill>
              </a:defRPr>
            </a:lvl1pPr>
          </a:lstStyle>
          <a:p>
            <a:pPr>
              <a:defRPr/>
            </a:pPr>
            <a:endParaRPr lang="en-US"/>
          </a:p>
        </p:txBody>
      </p:sp>
      <p:sp>
        <p:nvSpPr>
          <p:cNvPr id="10" name="Slide Number Placeholder 4"/>
          <p:cNvSpPr>
            <a:spLocks noGrp="1"/>
          </p:cNvSpPr>
          <p:nvPr>
            <p:ph type="sldNum" sz="quarter" idx="17"/>
          </p:nvPr>
        </p:nvSpPr>
        <p:spPr/>
        <p:txBody>
          <a:bodyPr/>
          <a:lstStyle>
            <a:lvl1pPr>
              <a:defRPr>
                <a:solidFill>
                  <a:schemeClr val="bg1"/>
                </a:solidFill>
              </a:defRPr>
            </a:lvl1pPr>
          </a:lstStyle>
          <a:p>
            <a:pPr>
              <a:defRPr/>
            </a:pPr>
            <a:fld id="{B900E575-2F80-4257-9B9D-53804BD91E08}" type="slidenum">
              <a:rPr lang="en-US"/>
              <a:pPr>
                <a:defRPr/>
              </a:pPr>
              <a:t>‹#›</a:t>
            </a:fld>
            <a:endParaRPr lang="en-US" dirty="0"/>
          </a:p>
        </p:txBody>
      </p:sp>
    </p:spTree>
    <p:extLst>
      <p:ext uri="{BB962C8B-B14F-4D97-AF65-F5344CB8AC3E}">
        <p14:creationId xmlns:p14="http://schemas.microsoft.com/office/powerpoint/2010/main" val="185925090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5">
            <a:extLst>
              <a:ext uri="{28A0092B-C50C-407E-A947-70E740481C1C}">
                <a14:useLocalDpi xmlns:a14="http://schemas.microsoft.com/office/drawing/2010/main" val="0"/>
              </a:ext>
            </a:extLst>
          </a:blip>
          <a:srcRect l="2599" r="5875" b="5263"/>
          <a:stretch>
            <a:fillRect/>
          </a:stretch>
        </p:blipFill>
        <p:spPr bwMode="auto">
          <a:xfrm>
            <a:off x="3175" y="5867400"/>
            <a:ext cx="9144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1A59411-592E-46B2-A7C9-0EBEB84BD813}" type="datetimeFigureOut">
              <a:rPr lang="en-US"/>
              <a:pPr>
                <a:defRPr/>
              </a:pPr>
              <a:t>9/17/2013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C23FA00-40B7-4FEC-8988-628CB015D8EA}" type="slidenum">
              <a:rPr lang="en-US"/>
              <a:pPr>
                <a:defRPr/>
              </a:pPr>
              <a:t>‹#›</a:t>
            </a:fld>
            <a:endParaRPr lang="en-US" dirty="0"/>
          </a:p>
        </p:txBody>
      </p:sp>
      <p:sp>
        <p:nvSpPr>
          <p:cNvPr id="10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hyperlink" Target="http://www.mass.gov/eopss/agencies/massrela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mnelson@vlpnet.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lep.gov/" TargetMode="External"/><Relationship Id="rId2" Type="http://schemas.openxmlformats.org/officeDocument/2006/relationships/hyperlink" Target="http://www.masslegalservices.org/languageaccess" TargetMode="External"/><Relationship Id="rId1" Type="http://schemas.openxmlformats.org/officeDocument/2006/relationships/slideLayout" Target="../slideLayouts/slideLayout3.xml"/><Relationship Id="rId4" Type="http://schemas.openxmlformats.org/officeDocument/2006/relationships/hyperlink" Target="mailto:mnelson@vlpnet.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pVm27HLLiiQ"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581400" y="304800"/>
            <a:ext cx="5105400" cy="2427288"/>
          </a:xfrm>
        </p:spPr>
        <p:txBody>
          <a:bodyPr/>
          <a:lstStyle/>
          <a:p>
            <a:pPr eaLnBrk="1" hangingPunct="1"/>
            <a:endParaRPr altLang="en-US" sz="3100" b="1">
              <a:solidFill>
                <a:srgbClr val="5C5C5C"/>
              </a:solidFill>
            </a:endParaRPr>
          </a:p>
          <a:p>
            <a:pPr eaLnBrk="1" hangingPunct="1"/>
            <a:endParaRPr altLang="en-US" sz="3100" b="1">
              <a:solidFill>
                <a:srgbClr val="5C5C5C"/>
              </a:solidFill>
            </a:endParaRPr>
          </a:p>
          <a:p>
            <a:pPr eaLnBrk="1" hangingPunct="1"/>
            <a:endParaRPr altLang="en-US" sz="2500">
              <a:solidFill>
                <a:srgbClr val="5C5C5C"/>
              </a:solidFill>
            </a:endParaRPr>
          </a:p>
        </p:txBody>
      </p:sp>
      <p:sp>
        <p:nvSpPr>
          <p:cNvPr id="5" name="Title 4"/>
          <p:cNvSpPr>
            <a:spLocks noGrp="1"/>
          </p:cNvSpPr>
          <p:nvPr>
            <p:ph type="title"/>
          </p:nvPr>
        </p:nvSpPr>
        <p:spPr>
          <a:xfrm>
            <a:off x="228600" y="3657600"/>
            <a:ext cx="7239000" cy="1905000"/>
          </a:xfrm>
        </p:spPr>
        <p:txBody>
          <a:bodyPr rtlCol="0">
            <a:normAutofit fontScale="90000"/>
          </a:bodyPr>
          <a:lstStyle/>
          <a:p>
            <a:pPr algn="l" eaLnBrk="1" fontAlgn="auto" hangingPunct="1">
              <a:spcAft>
                <a:spcPts val="0"/>
              </a:spcAft>
              <a:defRPr/>
            </a:pPr>
            <a:r>
              <a:rPr sz="4000" dirty="0" smtClean="0">
                <a:solidFill>
                  <a:srgbClr val="7BCF27"/>
                </a:solidFill>
                <a:latin typeface="Century Gothic" pitchFamily="34" charset="0"/>
                <a:cs typeface="Aharoni" pitchFamily="2" charset="-79"/>
              </a:rPr>
              <a:t>Serving Limited English Proficient Clients and Working with Interpreters 101</a:t>
            </a:r>
            <a:r>
              <a:rPr sz="2400" b="0" dirty="0">
                <a:solidFill>
                  <a:srgbClr val="262626"/>
                </a:solidFill>
              </a:rPr>
              <a:t/>
            </a:r>
            <a:br>
              <a:rPr sz="2400" b="0" dirty="0">
                <a:solidFill>
                  <a:srgbClr val="262626"/>
                </a:solidFill>
              </a:rPr>
            </a:br>
            <a:endParaRPr sz="5600" b="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36563" y="76200"/>
            <a:ext cx="8402637" cy="685800"/>
          </a:xfrm>
        </p:spPr>
        <p:txBody>
          <a:bodyPr rtlCol="0"/>
          <a:lstStyle/>
          <a:p>
            <a:pPr eaLnBrk="1" fontAlgn="auto" hangingPunct="1">
              <a:spcAft>
                <a:spcPts val="0"/>
              </a:spcAft>
              <a:defRPr/>
            </a:pPr>
            <a:r>
              <a:rPr lang="en-US" b="1" dirty="0" smtClean="0"/>
              <a:t>Instruct the Client </a:t>
            </a:r>
          </a:p>
        </p:txBody>
      </p:sp>
      <p:sp>
        <p:nvSpPr>
          <p:cNvPr id="8195" name="Rectangle 3"/>
          <p:cNvSpPr>
            <a:spLocks noGrp="1" noChangeArrowheads="1"/>
          </p:cNvSpPr>
          <p:nvPr>
            <p:ph type="body" idx="1"/>
          </p:nvPr>
        </p:nvSpPr>
        <p:spPr>
          <a:xfrm>
            <a:off x="533400" y="1219200"/>
            <a:ext cx="7010400" cy="4572000"/>
          </a:xfrm>
        </p:spPr>
        <p:txBody>
          <a:bodyPr rtlCol="0">
            <a:normAutofit/>
          </a:bodyPr>
          <a:lstStyle/>
          <a:p>
            <a:pPr eaLnBrk="1" fontAlgn="auto" hangingPunct="1">
              <a:spcAft>
                <a:spcPts val="0"/>
              </a:spcAft>
              <a:defRPr/>
            </a:pPr>
            <a:r>
              <a:rPr lang="en-US" sz="2800" dirty="0" smtClean="0"/>
              <a:t>Explain the role of the interpreter: to be a conduit ONLY</a:t>
            </a:r>
          </a:p>
          <a:p>
            <a:pPr eaLnBrk="1" fontAlgn="auto" hangingPunct="1">
              <a:spcAft>
                <a:spcPts val="0"/>
              </a:spcAft>
              <a:defRPr/>
            </a:pPr>
            <a:endParaRPr lang="en-US" sz="2800" dirty="0" smtClean="0"/>
          </a:p>
          <a:p>
            <a:pPr eaLnBrk="1" fontAlgn="auto" hangingPunct="1">
              <a:spcAft>
                <a:spcPts val="0"/>
              </a:spcAft>
              <a:defRPr/>
            </a:pPr>
            <a:r>
              <a:rPr lang="en-US" sz="2800" dirty="0" smtClean="0"/>
              <a:t>Speak slowly and speak only one or two sentences at a time </a:t>
            </a:r>
          </a:p>
          <a:p>
            <a:pPr eaLnBrk="1" fontAlgn="auto" hangingPunct="1">
              <a:spcAft>
                <a:spcPts val="0"/>
              </a:spcAft>
              <a:defRPr/>
            </a:pPr>
            <a:endParaRPr lang="en-US" sz="2800" dirty="0" smtClean="0"/>
          </a:p>
          <a:p>
            <a:pPr eaLnBrk="1" fontAlgn="auto" hangingPunct="1">
              <a:spcAft>
                <a:spcPts val="0"/>
              </a:spcAft>
              <a:defRPr/>
            </a:pPr>
            <a:r>
              <a:rPr lang="en-US" sz="2800" dirty="0" smtClean="0"/>
              <a:t>Be patient- the interpreter may ask you to slow down or repeat what you just said</a:t>
            </a:r>
          </a:p>
          <a:p>
            <a:pPr eaLnBrk="1" fontAlgn="auto" hangingPunct="1">
              <a:spcAft>
                <a:spcPts val="0"/>
              </a:spcAft>
              <a:defRPr/>
            </a:pPr>
            <a:endParaRPr lang="en-US" sz="2800" dirty="0" smtClean="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6563" y="76200"/>
            <a:ext cx="8402637" cy="685800"/>
          </a:xfrm>
        </p:spPr>
        <p:txBody>
          <a:bodyPr rtlCol="0"/>
          <a:lstStyle/>
          <a:p>
            <a:pPr eaLnBrk="1" fontAlgn="auto" hangingPunct="1">
              <a:spcAft>
                <a:spcPts val="0"/>
              </a:spcAft>
              <a:defRPr/>
            </a:pPr>
            <a:r>
              <a:rPr lang="en-US" b="1" dirty="0" smtClean="0"/>
              <a:t>Instruct the Client </a:t>
            </a:r>
          </a:p>
        </p:txBody>
      </p:sp>
      <p:sp>
        <p:nvSpPr>
          <p:cNvPr id="9219" name="Rectangle 3"/>
          <p:cNvSpPr>
            <a:spLocks noGrp="1" noChangeArrowheads="1"/>
          </p:cNvSpPr>
          <p:nvPr>
            <p:ph type="body" idx="1"/>
          </p:nvPr>
        </p:nvSpPr>
        <p:spPr>
          <a:xfrm>
            <a:off x="457200" y="1219200"/>
            <a:ext cx="7010400" cy="4572000"/>
          </a:xfrm>
        </p:spPr>
        <p:txBody>
          <a:bodyPr rtlCol="0">
            <a:normAutofit/>
          </a:bodyPr>
          <a:lstStyle/>
          <a:p>
            <a:pPr eaLnBrk="1" fontAlgn="auto" hangingPunct="1">
              <a:spcAft>
                <a:spcPts val="0"/>
              </a:spcAft>
              <a:defRPr/>
            </a:pPr>
            <a:r>
              <a:rPr lang="en-US" sz="2800" dirty="0" smtClean="0"/>
              <a:t>Allow the interpreter to finish interpreting before speaking, even if you understand what was said</a:t>
            </a:r>
          </a:p>
          <a:p>
            <a:pPr eaLnBrk="1" fontAlgn="auto" hangingPunct="1">
              <a:spcAft>
                <a:spcPts val="0"/>
              </a:spcAft>
              <a:defRPr/>
            </a:pPr>
            <a:endParaRPr lang="en-US" sz="2800" dirty="0" smtClean="0"/>
          </a:p>
          <a:p>
            <a:pPr eaLnBrk="1" fontAlgn="auto" hangingPunct="1">
              <a:spcAft>
                <a:spcPts val="0"/>
              </a:spcAft>
              <a:defRPr/>
            </a:pPr>
            <a:r>
              <a:rPr lang="en-US" sz="2800" dirty="0" smtClean="0"/>
              <a:t>Do not ask the interpreters any questions or have any side conversations with the interpreter— please address all questions and concerns with me</a:t>
            </a:r>
          </a:p>
          <a:p>
            <a:pPr eaLnBrk="1" fontAlgn="auto" hangingPunct="1">
              <a:spcAft>
                <a:spcPts val="0"/>
              </a:spcAft>
              <a:defRPr/>
            </a:pPr>
            <a:endParaRPr lang="en-US" sz="2800" dirty="0" smtClean="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p:cNvSpPr>
          <p:nvPr>
            <p:ph type="body" idx="4294967295"/>
          </p:nvPr>
        </p:nvSpPr>
        <p:spPr>
          <a:xfrm>
            <a:off x="457200" y="1143000"/>
            <a:ext cx="8229600" cy="4983163"/>
          </a:xfrm>
        </p:spPr>
        <p:txBody>
          <a:bodyPr/>
          <a:lstStyle/>
          <a:p>
            <a:pPr>
              <a:buFont typeface="Arial" pitchFamily="34" charset="0"/>
              <a:buNone/>
            </a:pPr>
            <a:r>
              <a:rPr lang="en-US" altLang="en-US" sz="2800" smtClean="0"/>
              <a:t>	“The interpreter is here to help us communicate, please speak directly to me and the interpreter will interpret. The interpreter has ethical guidelines that he/she must follow. Everything said in this meeting will be confidential. The interpreter cannot answer your questions or give you advice about your case. If you have questions, please ask me. Everything that is said will be interpreted. Please speak clearly and in short sentences so the interpreter has time to interpret. If there is something that you do not understand, please tell me.” </a:t>
            </a:r>
          </a:p>
        </p:txBody>
      </p:sp>
      <p:sp>
        <p:nvSpPr>
          <p:cNvPr id="9218" name="Rectangle 2"/>
          <p:cNvSpPr>
            <a:spLocks noChangeArrowheads="1"/>
          </p:cNvSpPr>
          <p:nvPr/>
        </p:nvSpPr>
        <p:spPr bwMode="auto">
          <a:xfrm>
            <a:off x="436563" y="76200"/>
            <a:ext cx="84026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algn="l" eaLnBrk="1" hangingPunct="1"/>
            <a:r>
              <a:rPr lang="en-US" altLang="en-US" sz="3000" b="1" dirty="0">
                <a:solidFill>
                  <a:srgbClr val="474747"/>
                </a:solidFill>
              </a:rPr>
              <a:t>Sample </a:t>
            </a:r>
            <a:r>
              <a:rPr lang="en-US" altLang="en-US" sz="3000" b="1" dirty="0" smtClean="0">
                <a:solidFill>
                  <a:srgbClr val="474747"/>
                </a:solidFill>
              </a:rPr>
              <a:t>Introduction with Client</a:t>
            </a:r>
            <a:endParaRPr lang="en-US" altLang="en-US" sz="3000" b="1" dirty="0">
              <a:solidFill>
                <a:srgbClr val="474747"/>
              </a:solidFill>
            </a:endParaRP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6563" y="76200"/>
            <a:ext cx="8402637" cy="685800"/>
          </a:xfrm>
        </p:spPr>
        <p:txBody>
          <a:bodyPr rtlCol="0"/>
          <a:lstStyle/>
          <a:p>
            <a:pPr eaLnBrk="1" fontAlgn="auto" hangingPunct="1">
              <a:spcAft>
                <a:spcPts val="0"/>
              </a:spcAft>
              <a:defRPr/>
            </a:pPr>
            <a:r>
              <a:rPr lang="en-US" b="1" dirty="0" smtClean="0"/>
              <a:t>During the Interpretation</a:t>
            </a:r>
          </a:p>
        </p:txBody>
      </p:sp>
      <p:sp>
        <p:nvSpPr>
          <p:cNvPr id="10243" name="Rectangle 3"/>
          <p:cNvSpPr>
            <a:spLocks noGrp="1" noChangeArrowheads="1"/>
          </p:cNvSpPr>
          <p:nvPr>
            <p:ph type="body" idx="1"/>
          </p:nvPr>
        </p:nvSpPr>
        <p:spPr>
          <a:xfrm>
            <a:off x="609600" y="1143000"/>
            <a:ext cx="7010400" cy="4953000"/>
          </a:xfrm>
        </p:spPr>
        <p:txBody>
          <a:bodyPr rtlCol="0">
            <a:normAutofit/>
          </a:bodyPr>
          <a:lstStyle/>
          <a:p>
            <a:pPr eaLnBrk="1" fontAlgn="auto" hangingPunct="1">
              <a:lnSpc>
                <a:spcPct val="90000"/>
              </a:lnSpc>
              <a:spcAft>
                <a:spcPts val="0"/>
              </a:spcAft>
              <a:defRPr/>
            </a:pPr>
            <a:r>
              <a:rPr lang="en-US" sz="2400" dirty="0" smtClean="0"/>
              <a:t>Look and speak directly to the LEP person</a:t>
            </a:r>
          </a:p>
          <a:p>
            <a:pPr lvl="1" eaLnBrk="1" fontAlgn="auto" hangingPunct="1">
              <a:lnSpc>
                <a:spcPct val="90000"/>
              </a:lnSpc>
              <a:spcAft>
                <a:spcPts val="0"/>
              </a:spcAft>
              <a:buFont typeface="Wingdings" pitchFamily="2" charset="2"/>
              <a:buNone/>
              <a:defRPr/>
            </a:pPr>
            <a:endParaRPr lang="en-US" sz="2400" dirty="0" smtClean="0"/>
          </a:p>
          <a:p>
            <a:pPr eaLnBrk="1" fontAlgn="auto" hangingPunct="1">
              <a:lnSpc>
                <a:spcPct val="90000"/>
              </a:lnSpc>
              <a:spcAft>
                <a:spcPts val="0"/>
              </a:spcAft>
              <a:defRPr/>
            </a:pPr>
            <a:r>
              <a:rPr lang="en-US" sz="2400" dirty="0" smtClean="0"/>
              <a:t>When speaking:</a:t>
            </a:r>
          </a:p>
          <a:p>
            <a:pPr lvl="1" eaLnBrk="1" fontAlgn="auto" hangingPunct="1">
              <a:lnSpc>
                <a:spcPct val="90000"/>
              </a:lnSpc>
              <a:spcAft>
                <a:spcPts val="0"/>
              </a:spcAft>
              <a:defRPr/>
            </a:pPr>
            <a:r>
              <a:rPr lang="en-US" sz="2400" dirty="0" smtClean="0"/>
              <a:t>Use first person</a:t>
            </a:r>
          </a:p>
          <a:p>
            <a:pPr lvl="1" eaLnBrk="1" fontAlgn="auto" hangingPunct="1">
              <a:lnSpc>
                <a:spcPct val="90000"/>
              </a:lnSpc>
              <a:spcAft>
                <a:spcPts val="0"/>
              </a:spcAft>
              <a:defRPr/>
            </a:pPr>
            <a:r>
              <a:rPr lang="en-US" sz="2400" dirty="0" smtClean="0"/>
              <a:t>Use plain English</a:t>
            </a:r>
          </a:p>
          <a:p>
            <a:pPr lvl="1" eaLnBrk="1" fontAlgn="auto" hangingPunct="1">
              <a:lnSpc>
                <a:spcPct val="90000"/>
              </a:lnSpc>
              <a:spcAft>
                <a:spcPts val="0"/>
              </a:spcAft>
              <a:defRPr/>
            </a:pPr>
            <a:r>
              <a:rPr lang="en-US" sz="2400" dirty="0" smtClean="0"/>
              <a:t>Speak slowly and clearly and pause</a:t>
            </a:r>
          </a:p>
          <a:p>
            <a:pPr lvl="1" eaLnBrk="1" fontAlgn="auto" hangingPunct="1">
              <a:lnSpc>
                <a:spcPct val="90000"/>
              </a:lnSpc>
              <a:spcAft>
                <a:spcPts val="0"/>
              </a:spcAft>
              <a:defRPr/>
            </a:pPr>
            <a:r>
              <a:rPr lang="en-US" sz="2400" dirty="0" smtClean="0"/>
              <a:t>Ask one question at a time</a:t>
            </a:r>
          </a:p>
          <a:p>
            <a:pPr lvl="1" eaLnBrk="1" fontAlgn="auto" hangingPunct="1">
              <a:lnSpc>
                <a:spcPct val="90000"/>
              </a:lnSpc>
              <a:spcAft>
                <a:spcPts val="0"/>
              </a:spcAft>
              <a:defRPr/>
            </a:pPr>
            <a:r>
              <a:rPr lang="en-US" sz="2400" dirty="0" smtClean="0"/>
              <a:t>Try not to interrupt the interpreter</a:t>
            </a:r>
          </a:p>
          <a:p>
            <a:pPr lvl="1" eaLnBrk="1" fontAlgn="auto" hangingPunct="1">
              <a:lnSpc>
                <a:spcPct val="90000"/>
              </a:lnSpc>
              <a:spcAft>
                <a:spcPts val="0"/>
              </a:spcAft>
              <a:defRPr/>
            </a:pPr>
            <a:r>
              <a:rPr lang="en-US" sz="2400" dirty="0" smtClean="0"/>
              <a:t>Be aware of cultural differences</a:t>
            </a:r>
          </a:p>
          <a:p>
            <a:pPr eaLnBrk="1" fontAlgn="auto" hangingPunct="1">
              <a:lnSpc>
                <a:spcPct val="90000"/>
              </a:lnSpc>
              <a:spcAft>
                <a:spcPts val="0"/>
              </a:spcAft>
              <a:defRPr/>
            </a:pPr>
            <a:endParaRPr lang="en-US" sz="2600" dirty="0" smtClean="0"/>
          </a:p>
          <a:p>
            <a:pPr eaLnBrk="1" fontAlgn="auto" hangingPunct="1">
              <a:lnSpc>
                <a:spcPct val="90000"/>
              </a:lnSpc>
              <a:spcAft>
                <a:spcPts val="0"/>
              </a:spcAft>
              <a:defRPr/>
            </a:pPr>
            <a:r>
              <a:rPr lang="en-US" sz="2400" dirty="0" smtClean="0"/>
              <a:t>Clarify what you said upon request</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36563" y="76200"/>
            <a:ext cx="8402637" cy="685800"/>
          </a:xfrm>
        </p:spPr>
        <p:txBody>
          <a:bodyPr rtlCol="0"/>
          <a:lstStyle/>
          <a:p>
            <a:pPr eaLnBrk="1" fontAlgn="auto" hangingPunct="1">
              <a:spcAft>
                <a:spcPts val="0"/>
              </a:spcAft>
              <a:defRPr/>
            </a:pPr>
            <a:r>
              <a:rPr lang="en-US" b="1" dirty="0" smtClean="0"/>
              <a:t>Cues that An Interpretation May Not be Going Well</a:t>
            </a:r>
          </a:p>
        </p:txBody>
      </p:sp>
      <p:sp>
        <p:nvSpPr>
          <p:cNvPr id="11267" name="Rectangle 3"/>
          <p:cNvSpPr>
            <a:spLocks noGrp="1" noChangeArrowheads="1"/>
          </p:cNvSpPr>
          <p:nvPr>
            <p:ph type="body" idx="1"/>
          </p:nvPr>
        </p:nvSpPr>
        <p:spPr>
          <a:xfrm>
            <a:off x="533400" y="1219200"/>
            <a:ext cx="8077200" cy="4876800"/>
          </a:xfrm>
        </p:spPr>
        <p:txBody>
          <a:bodyPr rtlCol="0">
            <a:normAutofit fontScale="77500" lnSpcReduction="20000"/>
          </a:bodyPr>
          <a:lstStyle/>
          <a:p>
            <a:pPr eaLnBrk="1" fontAlgn="auto" hangingPunct="1">
              <a:lnSpc>
                <a:spcPct val="90000"/>
              </a:lnSpc>
              <a:spcAft>
                <a:spcPts val="0"/>
              </a:spcAft>
              <a:defRPr/>
            </a:pPr>
            <a:r>
              <a:rPr lang="en-US" dirty="0" smtClean="0"/>
              <a:t>Interpreted answers and responses don’t appear to make sense</a:t>
            </a:r>
          </a:p>
          <a:p>
            <a:pPr eaLnBrk="1" fontAlgn="auto" hangingPunct="1">
              <a:lnSpc>
                <a:spcPct val="90000"/>
              </a:lnSpc>
              <a:spcAft>
                <a:spcPts val="0"/>
              </a:spcAft>
              <a:defRPr/>
            </a:pPr>
            <a:endParaRPr lang="en-US" dirty="0" smtClean="0"/>
          </a:p>
          <a:p>
            <a:pPr eaLnBrk="1" fontAlgn="auto" hangingPunct="1">
              <a:lnSpc>
                <a:spcPct val="90000"/>
              </a:lnSpc>
              <a:spcAft>
                <a:spcPts val="0"/>
              </a:spcAft>
              <a:defRPr/>
            </a:pPr>
            <a:r>
              <a:rPr lang="en-US" dirty="0" smtClean="0"/>
              <a:t>Interpreter frequently reformulates or changes words mid-sentence</a:t>
            </a:r>
          </a:p>
          <a:p>
            <a:pPr eaLnBrk="1" fontAlgn="auto" hangingPunct="1">
              <a:lnSpc>
                <a:spcPct val="90000"/>
              </a:lnSpc>
              <a:spcAft>
                <a:spcPts val="0"/>
              </a:spcAft>
              <a:defRPr/>
            </a:pPr>
            <a:endParaRPr lang="en-US" dirty="0" smtClean="0"/>
          </a:p>
          <a:p>
            <a:pPr eaLnBrk="1" fontAlgn="auto" hangingPunct="1">
              <a:lnSpc>
                <a:spcPct val="90000"/>
              </a:lnSpc>
              <a:spcAft>
                <a:spcPts val="0"/>
              </a:spcAft>
              <a:defRPr/>
            </a:pPr>
            <a:r>
              <a:rPr lang="en-US" dirty="0" smtClean="0"/>
              <a:t>Interpreter or client appears flustered, frustrated, or confused</a:t>
            </a:r>
          </a:p>
          <a:p>
            <a:pPr marL="0" indent="0" eaLnBrk="1" fontAlgn="auto" hangingPunct="1">
              <a:lnSpc>
                <a:spcPct val="90000"/>
              </a:lnSpc>
              <a:spcAft>
                <a:spcPts val="0"/>
              </a:spcAft>
              <a:buNone/>
              <a:defRPr/>
            </a:pPr>
            <a:endParaRPr lang="en-US" dirty="0" smtClean="0"/>
          </a:p>
          <a:p>
            <a:pPr eaLnBrk="1" fontAlgn="auto" hangingPunct="1">
              <a:lnSpc>
                <a:spcPct val="90000"/>
              </a:lnSpc>
              <a:spcAft>
                <a:spcPts val="0"/>
              </a:spcAft>
              <a:defRPr/>
            </a:pPr>
            <a:r>
              <a:rPr lang="en-US" dirty="0"/>
              <a:t>Interpreter repeatedly asks for clarification</a:t>
            </a:r>
          </a:p>
          <a:p>
            <a:pPr eaLnBrk="1" fontAlgn="auto" hangingPunct="1">
              <a:lnSpc>
                <a:spcPct val="90000"/>
              </a:lnSpc>
              <a:spcAft>
                <a:spcPts val="0"/>
              </a:spcAft>
              <a:defRPr/>
            </a:pPr>
            <a:endParaRPr lang="en-US" dirty="0"/>
          </a:p>
          <a:p>
            <a:pPr eaLnBrk="1" fontAlgn="auto" hangingPunct="1">
              <a:lnSpc>
                <a:spcPct val="90000"/>
              </a:lnSpc>
              <a:spcAft>
                <a:spcPts val="0"/>
              </a:spcAft>
              <a:defRPr/>
            </a:pPr>
            <a:r>
              <a:rPr lang="en-US" dirty="0"/>
              <a:t>Client corrects interpreter or appears to disagree with the translation</a:t>
            </a:r>
          </a:p>
          <a:p>
            <a:pPr eaLnBrk="1" fontAlgn="auto" hangingPunct="1">
              <a:lnSpc>
                <a:spcPct val="90000"/>
              </a:lnSpc>
              <a:spcAft>
                <a:spcPts val="0"/>
              </a:spcAft>
              <a:defRPr/>
            </a:pPr>
            <a:endParaRPr lang="en-US" dirty="0"/>
          </a:p>
          <a:p>
            <a:pPr eaLnBrk="1" fontAlgn="auto" hangingPunct="1">
              <a:lnSpc>
                <a:spcPct val="90000"/>
              </a:lnSpc>
              <a:spcAft>
                <a:spcPts val="0"/>
              </a:spcAft>
              <a:defRPr/>
            </a:pPr>
            <a:r>
              <a:rPr lang="en-US" dirty="0"/>
              <a:t>Client opts to start speaking in broken English</a:t>
            </a:r>
          </a:p>
          <a:p>
            <a:pPr eaLnBrk="1" fontAlgn="auto" hangingPunct="1">
              <a:lnSpc>
                <a:spcPct val="90000"/>
              </a:lnSpc>
              <a:spcAft>
                <a:spcPts val="0"/>
              </a:spcAft>
              <a:defRPr/>
            </a:pPr>
            <a:endParaRPr lang="en-US" dirty="0" smtClean="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36563" y="76200"/>
            <a:ext cx="8402637" cy="685800"/>
          </a:xfrm>
        </p:spPr>
        <p:txBody>
          <a:bodyPr rtlCol="0"/>
          <a:lstStyle/>
          <a:p>
            <a:pPr eaLnBrk="1" fontAlgn="auto" hangingPunct="1">
              <a:spcAft>
                <a:spcPts val="0"/>
              </a:spcAft>
              <a:defRPr/>
            </a:pPr>
            <a:r>
              <a:rPr lang="en-US" sz="2400" b="1" dirty="0" smtClean="0"/>
              <a:t>What to Do When An Interpretation May Not be Going Well</a:t>
            </a:r>
          </a:p>
        </p:txBody>
      </p:sp>
      <p:sp>
        <p:nvSpPr>
          <p:cNvPr id="13315" name="Rectangle 3"/>
          <p:cNvSpPr>
            <a:spLocks noGrp="1" noChangeArrowheads="1"/>
          </p:cNvSpPr>
          <p:nvPr>
            <p:ph type="body" idx="1"/>
          </p:nvPr>
        </p:nvSpPr>
        <p:spPr>
          <a:xfrm>
            <a:off x="533400" y="1143000"/>
            <a:ext cx="7010400" cy="4267200"/>
          </a:xfrm>
        </p:spPr>
        <p:txBody>
          <a:bodyPr>
            <a:normAutofit/>
          </a:bodyPr>
          <a:lstStyle/>
          <a:p>
            <a:pPr eaLnBrk="1" hangingPunct="1">
              <a:lnSpc>
                <a:spcPct val="105000"/>
              </a:lnSpc>
            </a:pPr>
            <a:r>
              <a:rPr lang="en-US" altLang="en-US" sz="2800" b="1" smtClean="0">
                <a:solidFill>
                  <a:srgbClr val="474747"/>
                </a:solidFill>
              </a:rPr>
              <a:t>STOP</a:t>
            </a:r>
          </a:p>
          <a:p>
            <a:pPr eaLnBrk="1" hangingPunct="1">
              <a:lnSpc>
                <a:spcPct val="105000"/>
              </a:lnSpc>
            </a:pPr>
            <a:r>
              <a:rPr lang="en-US" altLang="en-US" sz="2800" smtClean="0">
                <a:solidFill>
                  <a:srgbClr val="474747"/>
                </a:solidFill>
              </a:rPr>
              <a:t>If you suspect that the interpreter is editing, adding, or subtracting, remind him/her to interpret everything that is said</a:t>
            </a:r>
          </a:p>
          <a:p>
            <a:pPr eaLnBrk="1" hangingPunct="1">
              <a:lnSpc>
                <a:spcPct val="105000"/>
              </a:lnSpc>
            </a:pPr>
            <a:r>
              <a:rPr lang="en-US" altLang="en-US" sz="2800" smtClean="0">
                <a:solidFill>
                  <a:srgbClr val="474747"/>
                </a:solidFill>
              </a:rPr>
              <a:t>If necessary, remind the interpreter that his/her only role is to be a conduit</a:t>
            </a:r>
          </a:p>
          <a:p>
            <a:pPr eaLnBrk="1" hangingPunct="1">
              <a:lnSpc>
                <a:spcPct val="105000"/>
              </a:lnSpc>
            </a:pPr>
            <a:r>
              <a:rPr lang="en-US" altLang="en-US" sz="2800" smtClean="0">
                <a:solidFill>
                  <a:srgbClr val="474747"/>
                </a:solidFill>
              </a:rPr>
              <a:t>Ask the interpreter if he/she needs a break</a:t>
            </a:r>
          </a:p>
          <a:p>
            <a:pPr eaLnBrk="1" hangingPunct="1">
              <a:lnSpc>
                <a:spcPct val="105000"/>
              </a:lnSpc>
            </a:pPr>
            <a:r>
              <a:rPr lang="en-US" altLang="en-US" sz="2800" smtClean="0">
                <a:solidFill>
                  <a:srgbClr val="474747"/>
                </a:solidFill>
              </a:rPr>
              <a:t>Get a different interpreter if necessary</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6563" y="76200"/>
            <a:ext cx="8402637" cy="685800"/>
          </a:xfrm>
        </p:spPr>
        <p:txBody>
          <a:bodyPr rtlCol="0"/>
          <a:lstStyle/>
          <a:p>
            <a:pPr eaLnBrk="1" fontAlgn="auto" hangingPunct="1">
              <a:spcAft>
                <a:spcPts val="0"/>
              </a:spcAft>
              <a:defRPr/>
            </a:pPr>
            <a:r>
              <a:rPr lang="en-US" b="1" dirty="0" smtClean="0"/>
              <a:t>Ensuring Follow-Up</a:t>
            </a:r>
          </a:p>
        </p:txBody>
      </p:sp>
      <p:sp>
        <p:nvSpPr>
          <p:cNvPr id="14339" name="Rectangle 3"/>
          <p:cNvSpPr>
            <a:spLocks noGrp="1" noChangeArrowheads="1"/>
          </p:cNvSpPr>
          <p:nvPr>
            <p:ph type="body" idx="1"/>
          </p:nvPr>
        </p:nvSpPr>
        <p:spPr>
          <a:xfrm>
            <a:off x="609600" y="1295400"/>
            <a:ext cx="7010400" cy="4495800"/>
          </a:xfrm>
        </p:spPr>
        <p:txBody>
          <a:bodyPr rtlCol="0">
            <a:normAutofit/>
          </a:bodyPr>
          <a:lstStyle/>
          <a:p>
            <a:pPr eaLnBrk="1" fontAlgn="auto" hangingPunct="1">
              <a:spcAft>
                <a:spcPts val="0"/>
              </a:spcAft>
              <a:defRPr/>
            </a:pPr>
            <a:r>
              <a:rPr lang="en-US" dirty="0" smtClean="0"/>
              <a:t>If the LEP person is supposed to follow-up on anything, ask the LEP person to “teach back” what he/she is supposed to do next</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p:cNvSpPr>
          <p:nvPr>
            <p:ph type="body" idx="4294967295"/>
          </p:nvPr>
        </p:nvSpPr>
        <p:spPr>
          <a:xfrm>
            <a:off x="457200" y="1066800"/>
            <a:ext cx="8229600" cy="5059363"/>
          </a:xfrm>
        </p:spPr>
        <p:txBody>
          <a:bodyPr/>
          <a:lstStyle/>
          <a:p>
            <a:pPr>
              <a:lnSpc>
                <a:spcPct val="80000"/>
              </a:lnSpc>
              <a:buFont typeface="Arial" pitchFamily="34" charset="0"/>
              <a:buNone/>
            </a:pPr>
            <a:r>
              <a:rPr lang="en-US" altLang="en-US" sz="2800" b="1" dirty="0" smtClean="0"/>
              <a:t>Optimal Phone Interpreters (OPI): </a:t>
            </a:r>
          </a:p>
          <a:p>
            <a:pPr>
              <a:lnSpc>
                <a:spcPct val="80000"/>
              </a:lnSpc>
            </a:pPr>
            <a:r>
              <a:rPr lang="en-US" altLang="en-US" sz="2800" dirty="0" smtClean="0"/>
              <a:t>Statewide Contract with MA Legal Service Orgs</a:t>
            </a:r>
          </a:p>
          <a:p>
            <a:pPr>
              <a:lnSpc>
                <a:spcPct val="80000"/>
              </a:lnSpc>
            </a:pPr>
            <a:r>
              <a:rPr lang="en-US" altLang="en-US" sz="2800" dirty="0" smtClean="0"/>
              <a:t>Call: 1-877-746-4674</a:t>
            </a:r>
          </a:p>
          <a:p>
            <a:pPr>
              <a:lnSpc>
                <a:spcPct val="80000"/>
              </a:lnSpc>
              <a:buFont typeface="Arial" pitchFamily="34" charset="0"/>
              <a:buNone/>
            </a:pPr>
            <a:endParaRPr lang="en-US" altLang="en-US" sz="2800" dirty="0" smtClean="0"/>
          </a:p>
          <a:p>
            <a:pPr>
              <a:lnSpc>
                <a:spcPct val="80000"/>
              </a:lnSpc>
              <a:buFont typeface="Arial" pitchFamily="34" charset="0"/>
              <a:buNone/>
            </a:pPr>
            <a:r>
              <a:rPr lang="en-US" altLang="en-US" sz="2800" b="1" dirty="0" err="1" smtClean="0"/>
              <a:t>MassRelay</a:t>
            </a:r>
            <a:r>
              <a:rPr lang="en-US" altLang="en-US" sz="2800" b="1" dirty="0" smtClean="0"/>
              <a:t>:</a:t>
            </a:r>
          </a:p>
          <a:p>
            <a:pPr>
              <a:lnSpc>
                <a:spcPct val="80000"/>
              </a:lnSpc>
            </a:pPr>
            <a:r>
              <a:rPr lang="en-US" altLang="en-US" sz="2800" dirty="0" smtClean="0"/>
              <a:t>Free</a:t>
            </a:r>
          </a:p>
          <a:p>
            <a:pPr>
              <a:lnSpc>
                <a:spcPct val="80000"/>
              </a:lnSpc>
            </a:pPr>
            <a:r>
              <a:rPr lang="en-US" altLang="en-US" sz="2800" dirty="0" smtClean="0"/>
              <a:t>For use with Clients who have a TTY number. </a:t>
            </a:r>
          </a:p>
          <a:p>
            <a:pPr>
              <a:lnSpc>
                <a:spcPct val="80000"/>
              </a:lnSpc>
            </a:pPr>
            <a:r>
              <a:rPr lang="en-US" altLang="en-US" sz="2800" dirty="0" smtClean="0"/>
              <a:t>Voice and Hearing Users: 800-720-3479 </a:t>
            </a:r>
          </a:p>
          <a:p>
            <a:pPr>
              <a:lnSpc>
                <a:spcPct val="80000"/>
              </a:lnSpc>
            </a:pPr>
            <a:r>
              <a:rPr lang="en-US" altLang="en-US" sz="2800" dirty="0" smtClean="0">
                <a:hlinkClick r:id="rId4"/>
              </a:rPr>
              <a:t>http://www.mass.gov/eopss/agencies/massrelay/</a:t>
            </a:r>
            <a:endParaRPr lang="en-US" altLang="en-US" sz="2800" dirty="0" smtClean="0"/>
          </a:p>
          <a:p>
            <a:pPr>
              <a:lnSpc>
                <a:spcPct val="80000"/>
              </a:lnSpc>
            </a:pPr>
            <a:r>
              <a:rPr lang="en-US" altLang="en-US" sz="2800" dirty="0" smtClean="0"/>
              <a:t>Say "Go Ahead" when you finish a thought. This tells the other party it is their turn.</a:t>
            </a:r>
          </a:p>
          <a:p>
            <a:pPr>
              <a:lnSpc>
                <a:spcPct val="80000"/>
              </a:lnSpc>
            </a:pPr>
            <a:endParaRPr lang="en-US" altLang="en-US" sz="2800" dirty="0" smtClean="0"/>
          </a:p>
        </p:txBody>
      </p:sp>
      <p:sp>
        <p:nvSpPr>
          <p:cNvPr id="16386" name="Rectangle 2"/>
          <p:cNvSpPr>
            <a:spLocks noChangeArrowheads="1"/>
          </p:cNvSpPr>
          <p:nvPr/>
        </p:nvSpPr>
        <p:spPr bwMode="auto">
          <a:xfrm>
            <a:off x="284162" y="0"/>
            <a:ext cx="84026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algn="l" eaLnBrk="1" hangingPunct="1"/>
            <a:r>
              <a:rPr lang="en-US" altLang="en-US" sz="3500" b="1" dirty="0">
                <a:solidFill>
                  <a:srgbClr val="474747"/>
                </a:solidFill>
              </a:rPr>
              <a:t>OPI &amp; </a:t>
            </a:r>
            <a:r>
              <a:rPr lang="en-US" altLang="en-US" sz="3500" b="1" dirty="0" err="1">
                <a:solidFill>
                  <a:srgbClr val="474747"/>
                </a:solidFill>
              </a:rPr>
              <a:t>MassRelay</a:t>
            </a:r>
            <a:endParaRPr lang="en-US" altLang="en-US" sz="3500" b="1" dirty="0">
              <a:solidFill>
                <a:srgbClr val="474747"/>
              </a:solidFill>
            </a:endParaRP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6563" y="76200"/>
            <a:ext cx="8402637" cy="685800"/>
          </a:xfrm>
        </p:spPr>
        <p:txBody>
          <a:bodyPr rtlCol="0">
            <a:normAutofit/>
          </a:bodyPr>
          <a:lstStyle/>
          <a:p>
            <a:pPr eaLnBrk="1" fontAlgn="auto" hangingPunct="1">
              <a:spcAft>
                <a:spcPts val="0"/>
              </a:spcAft>
              <a:defRPr/>
            </a:pPr>
            <a:r>
              <a:rPr lang="en-US" sz="3800" b="1" dirty="0" smtClean="0"/>
              <a:t>Working With  Telephonic Interpreters</a:t>
            </a:r>
          </a:p>
        </p:txBody>
      </p:sp>
      <p:sp>
        <p:nvSpPr>
          <p:cNvPr id="16387" name="Rectangle 3"/>
          <p:cNvSpPr>
            <a:spLocks noGrp="1" noChangeArrowheads="1"/>
          </p:cNvSpPr>
          <p:nvPr>
            <p:ph type="body" idx="1"/>
          </p:nvPr>
        </p:nvSpPr>
        <p:spPr>
          <a:xfrm>
            <a:off x="533400" y="1143000"/>
            <a:ext cx="8305800" cy="4495800"/>
          </a:xfrm>
        </p:spPr>
        <p:txBody>
          <a:bodyPr>
            <a:normAutofit fontScale="92500"/>
          </a:bodyPr>
          <a:lstStyle/>
          <a:p>
            <a:pPr marL="571500" indent="-457200" eaLnBrk="1" hangingPunct="1">
              <a:spcAft>
                <a:spcPct val="20000"/>
              </a:spcAft>
              <a:buFont typeface="Arial" charset="0"/>
              <a:buNone/>
            </a:pPr>
            <a:r>
              <a:rPr lang="en-US" altLang="en-US" dirty="0"/>
              <a:t>1. Get the interpreter’s name or ID </a:t>
            </a:r>
            <a:r>
              <a:rPr lang="en-US" altLang="en-US" dirty="0" smtClean="0"/>
              <a:t>number.</a:t>
            </a:r>
            <a:endParaRPr lang="en-US" altLang="en-US" dirty="0"/>
          </a:p>
          <a:p>
            <a:pPr marL="571500" indent="-457200" eaLnBrk="1" hangingPunct="1">
              <a:spcAft>
                <a:spcPct val="20000"/>
              </a:spcAft>
              <a:buFont typeface="Arial" charset="0"/>
              <a:buNone/>
            </a:pPr>
            <a:r>
              <a:rPr lang="en-US" altLang="en-US" dirty="0"/>
              <a:t>2. </a:t>
            </a:r>
            <a:r>
              <a:rPr lang="en-US" altLang="en-US" dirty="0" smtClean="0"/>
              <a:t>Give context </a:t>
            </a:r>
            <a:r>
              <a:rPr lang="en-US" altLang="en-US" dirty="0"/>
              <a:t>and </a:t>
            </a:r>
            <a:r>
              <a:rPr lang="en-US" altLang="en-US" dirty="0" smtClean="0"/>
              <a:t>introductions.</a:t>
            </a:r>
            <a:endParaRPr lang="en-US" altLang="en-US" dirty="0"/>
          </a:p>
          <a:p>
            <a:pPr marL="571500" indent="-457200" eaLnBrk="1" hangingPunct="1">
              <a:spcAft>
                <a:spcPct val="20000"/>
              </a:spcAft>
              <a:buFont typeface="Arial" charset="0"/>
              <a:buNone/>
            </a:pPr>
            <a:r>
              <a:rPr lang="en-US" altLang="en-US" dirty="0"/>
              <a:t>3. Test the client’s understanding </a:t>
            </a:r>
            <a:r>
              <a:rPr lang="en-US" altLang="en-US" dirty="0" smtClean="0"/>
              <a:t>indirectly.</a:t>
            </a:r>
            <a:endParaRPr lang="en-US" altLang="en-US" dirty="0"/>
          </a:p>
          <a:p>
            <a:pPr marL="571500" indent="-457200" eaLnBrk="1" hangingPunct="1">
              <a:spcAft>
                <a:spcPct val="20000"/>
              </a:spcAft>
              <a:buFont typeface="Arial" charset="0"/>
              <a:buNone/>
            </a:pPr>
            <a:r>
              <a:rPr lang="en-US" altLang="en-US" dirty="0"/>
              <a:t>4. Remember </a:t>
            </a:r>
            <a:r>
              <a:rPr lang="en-US" altLang="en-US" dirty="0" smtClean="0"/>
              <a:t>the </a:t>
            </a:r>
            <a:r>
              <a:rPr lang="en-US" altLang="en-US" dirty="0"/>
              <a:t>interpreter </a:t>
            </a:r>
            <a:r>
              <a:rPr lang="en-US" altLang="en-US" dirty="0" smtClean="0"/>
              <a:t>is not local.</a:t>
            </a:r>
            <a:endParaRPr lang="en-US" altLang="en-US" dirty="0"/>
          </a:p>
          <a:p>
            <a:pPr marL="571500" indent="-457200" eaLnBrk="1" hangingPunct="1">
              <a:spcAft>
                <a:spcPct val="20000"/>
              </a:spcAft>
              <a:buFont typeface="Arial" charset="0"/>
              <a:buNone/>
            </a:pPr>
            <a:r>
              <a:rPr lang="en-US" altLang="en-US" dirty="0"/>
              <a:t>5. Ask the LEP client if the interpretation was </a:t>
            </a:r>
            <a:r>
              <a:rPr lang="en-US" altLang="en-US" dirty="0" smtClean="0"/>
              <a:t>successful.</a:t>
            </a:r>
          </a:p>
          <a:p>
            <a:pPr marL="571500" indent="-457200" eaLnBrk="1" hangingPunct="1">
              <a:spcAft>
                <a:spcPct val="20000"/>
              </a:spcAft>
              <a:buFont typeface="Arial" charset="0"/>
              <a:buNone/>
            </a:pPr>
            <a:r>
              <a:rPr lang="en-US" altLang="en-US" dirty="0" smtClean="0"/>
              <a:t>6. Report problems to your supervisor immediately.  </a:t>
            </a:r>
          </a:p>
          <a:p>
            <a:pPr marL="571500" indent="-457200" eaLnBrk="1" hangingPunct="1">
              <a:spcAft>
                <a:spcPct val="20000"/>
              </a:spcAft>
              <a:buFont typeface="Arial" charset="0"/>
              <a:buNone/>
            </a:pPr>
            <a:endParaRPr lang="en-US" altLang="en-US"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6563" y="76200"/>
            <a:ext cx="8402637" cy="685800"/>
          </a:xfrm>
        </p:spPr>
        <p:txBody>
          <a:bodyPr rtlCol="0"/>
          <a:lstStyle/>
          <a:p>
            <a:pPr eaLnBrk="1" fontAlgn="auto" hangingPunct="1">
              <a:spcAft>
                <a:spcPts val="0"/>
              </a:spcAft>
              <a:defRPr/>
            </a:pPr>
            <a:r>
              <a:rPr lang="en-US" b="1" dirty="0" smtClean="0"/>
              <a:t>Debrief With the Interpreter</a:t>
            </a:r>
          </a:p>
        </p:txBody>
      </p:sp>
      <p:sp>
        <p:nvSpPr>
          <p:cNvPr id="15363" name="Rectangle 3"/>
          <p:cNvSpPr>
            <a:spLocks noGrp="1" noChangeArrowheads="1"/>
          </p:cNvSpPr>
          <p:nvPr>
            <p:ph type="body" idx="1"/>
          </p:nvPr>
        </p:nvSpPr>
        <p:spPr>
          <a:xfrm>
            <a:off x="609600" y="1219200"/>
            <a:ext cx="7010400" cy="4495800"/>
          </a:xfrm>
        </p:spPr>
        <p:txBody>
          <a:bodyPr rtlCol="0">
            <a:normAutofit/>
          </a:bodyPr>
          <a:lstStyle/>
          <a:p>
            <a:pPr eaLnBrk="1" fontAlgn="auto" hangingPunct="1">
              <a:lnSpc>
                <a:spcPct val="80000"/>
              </a:lnSpc>
              <a:spcAft>
                <a:spcPts val="0"/>
              </a:spcAft>
              <a:defRPr/>
            </a:pPr>
            <a:r>
              <a:rPr lang="en-US" sz="2600" dirty="0" smtClean="0"/>
              <a:t>How did this meeting go?</a:t>
            </a:r>
          </a:p>
          <a:p>
            <a:pPr eaLnBrk="1" fontAlgn="auto" hangingPunct="1">
              <a:lnSpc>
                <a:spcPct val="80000"/>
              </a:lnSpc>
              <a:spcAft>
                <a:spcPts val="0"/>
              </a:spcAft>
              <a:defRPr/>
            </a:pPr>
            <a:endParaRPr lang="en-US" sz="2600" dirty="0" smtClean="0"/>
          </a:p>
          <a:p>
            <a:pPr eaLnBrk="1" fontAlgn="auto" hangingPunct="1">
              <a:lnSpc>
                <a:spcPct val="80000"/>
              </a:lnSpc>
              <a:spcAft>
                <a:spcPts val="0"/>
              </a:spcAft>
              <a:defRPr/>
            </a:pPr>
            <a:r>
              <a:rPr lang="en-US" sz="2600" dirty="0" smtClean="0"/>
              <a:t>Were there any moments where you felt you had to go beyond your role?</a:t>
            </a:r>
          </a:p>
          <a:p>
            <a:pPr eaLnBrk="1" fontAlgn="auto" hangingPunct="1">
              <a:lnSpc>
                <a:spcPct val="80000"/>
              </a:lnSpc>
              <a:spcAft>
                <a:spcPts val="0"/>
              </a:spcAft>
              <a:defRPr/>
            </a:pPr>
            <a:endParaRPr lang="en-US" sz="2600" dirty="0" smtClean="0"/>
          </a:p>
          <a:p>
            <a:pPr eaLnBrk="1" fontAlgn="auto" hangingPunct="1">
              <a:lnSpc>
                <a:spcPct val="80000"/>
              </a:lnSpc>
              <a:spcAft>
                <a:spcPts val="0"/>
              </a:spcAft>
              <a:defRPr/>
            </a:pPr>
            <a:r>
              <a:rPr lang="en-US" sz="2600" dirty="0" smtClean="0"/>
              <a:t>Were there instances when had to add or subtract what was said?</a:t>
            </a:r>
          </a:p>
          <a:p>
            <a:pPr eaLnBrk="1" fontAlgn="auto" hangingPunct="1">
              <a:lnSpc>
                <a:spcPct val="80000"/>
              </a:lnSpc>
              <a:spcAft>
                <a:spcPts val="0"/>
              </a:spcAft>
              <a:defRPr/>
            </a:pPr>
            <a:endParaRPr lang="en-US" sz="2600" dirty="0" smtClean="0"/>
          </a:p>
          <a:p>
            <a:pPr eaLnBrk="1" fontAlgn="auto" hangingPunct="1">
              <a:lnSpc>
                <a:spcPct val="80000"/>
              </a:lnSpc>
              <a:spcAft>
                <a:spcPts val="0"/>
              </a:spcAft>
              <a:defRPr/>
            </a:pPr>
            <a:r>
              <a:rPr lang="en-US" sz="2600" dirty="0" smtClean="0"/>
              <a:t>What suggestions do you have for how I can be more sensitive or more responsive to the client’s culture?</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5600" y="1992313"/>
            <a:ext cx="5943600" cy="1970087"/>
          </a:xfrm>
        </p:spPr>
        <p:txBody>
          <a:bodyPr>
            <a:noAutofit/>
          </a:bodyPr>
          <a:lstStyle/>
          <a:p>
            <a:pPr algn="ctr" eaLnBrk="1" hangingPunct="1"/>
            <a:r>
              <a:rPr lang="en-US" altLang="en-US" sz="3500" cap="none" dirty="0" smtClean="0">
                <a:solidFill>
                  <a:srgbClr val="262626"/>
                </a:solidFill>
              </a:rPr>
              <a:t>Definitions &amp; Data</a:t>
            </a:r>
            <a:endParaRPr lang="en-US" altLang="en-US" sz="3500" cap="none" dirty="0" smtClean="0"/>
          </a:p>
        </p:txBody>
      </p:sp>
      <p:sp>
        <p:nvSpPr>
          <p:cNvPr id="23554" name="Text Placeholder 4"/>
          <p:cNvSpPr>
            <a:spLocks noGrp="1"/>
          </p:cNvSpPr>
          <p:nvPr>
            <p:ph type="body" idx="1"/>
          </p:nvPr>
        </p:nvSpPr>
        <p:spPr>
          <a:xfrm>
            <a:off x="381000" y="5105400"/>
            <a:ext cx="8229600" cy="376238"/>
          </a:xfrm>
        </p:spPr>
        <p:txBody>
          <a:bodyPr/>
          <a:lstStyle/>
          <a:p>
            <a:pPr eaLnBrk="1" hangingPunct="1">
              <a:spcBef>
                <a:spcPct val="0"/>
              </a:spcBef>
            </a:pPr>
            <a:endParaRPr lang="en-US" altLang="en-US" sz="1700" b="1" smtClean="0">
              <a:solidFill>
                <a:srgbClr val="404040"/>
              </a:solidFill>
            </a:endParaRPr>
          </a:p>
        </p:txBody>
      </p:sp>
      <p:sp>
        <p:nvSpPr>
          <p:cNvPr id="6" name="TextBox 5"/>
          <p:cNvSpPr txBox="1"/>
          <p:nvPr/>
        </p:nvSpPr>
        <p:spPr>
          <a:xfrm>
            <a:off x="1143000" y="1406366"/>
            <a:ext cx="1219200" cy="2708434"/>
          </a:xfrm>
          <a:prstGeom prst="rect">
            <a:avLst/>
          </a:prstGeom>
          <a:noFill/>
        </p:spPr>
        <p:txBody>
          <a:bodyPr>
            <a:spAutoFit/>
          </a:bodyPr>
          <a:lstStyle/>
          <a:p>
            <a:pPr fontAlgn="auto">
              <a:spcBef>
                <a:spcPts val="0"/>
              </a:spcBef>
              <a:spcAft>
                <a:spcPts val="0"/>
              </a:spcAft>
              <a:defRPr/>
            </a:pPr>
            <a:r>
              <a:rPr lang="en-US" sz="17000" b="1" dirty="0">
                <a:solidFill>
                  <a:srgbClr val="F26200">
                    <a:alpha val="40000"/>
                  </a:srgbClr>
                </a:solidFill>
                <a:latin typeface="+mn-lt"/>
                <a:cs typeface="Arial" pitchFamily="34" charset="0"/>
              </a:rPr>
              <a:t>1</a:t>
            </a:r>
          </a:p>
        </p:txBody>
      </p:sp>
    </p:spTree>
    <p:extLst>
      <p:ext uri="{BB962C8B-B14F-4D97-AF65-F5344CB8AC3E}">
        <p14:creationId xmlns:p14="http://schemas.microsoft.com/office/powerpoint/2010/main" val="230725780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t>
            </a:r>
            <a:r>
              <a:rPr lang="en-US" b="1" dirty="0" smtClean="0"/>
              <a:t>YOU </a:t>
            </a:r>
            <a:r>
              <a:rPr lang="en-US" dirty="0" smtClean="0"/>
              <a:t>are Interpreting...</a:t>
            </a:r>
            <a:endParaRPr lang="en-US" dirty="0"/>
          </a:p>
        </p:txBody>
      </p:sp>
      <p:sp>
        <p:nvSpPr>
          <p:cNvPr id="3" name="Content Placeholder 2"/>
          <p:cNvSpPr>
            <a:spLocks noGrp="1"/>
          </p:cNvSpPr>
          <p:nvPr>
            <p:ph idx="1"/>
          </p:nvPr>
        </p:nvSpPr>
        <p:spPr>
          <a:xfrm>
            <a:off x="457200" y="1219200"/>
            <a:ext cx="8229600" cy="4906963"/>
          </a:xfrm>
        </p:spPr>
        <p:txBody>
          <a:bodyPr/>
          <a:lstStyle/>
          <a:p>
            <a:pPr eaLnBrk="1" hangingPunct="1">
              <a:spcAft>
                <a:spcPct val="50000"/>
              </a:spcAft>
            </a:pPr>
            <a:r>
              <a:rPr lang="en-US" altLang="en-US" dirty="0"/>
              <a:t>Know that your language skills are valuable!</a:t>
            </a:r>
          </a:p>
          <a:p>
            <a:pPr eaLnBrk="1" hangingPunct="1">
              <a:spcAft>
                <a:spcPct val="50000"/>
              </a:spcAft>
            </a:pPr>
            <a:r>
              <a:rPr lang="en-US" altLang="en-US" dirty="0"/>
              <a:t>Know what your role </a:t>
            </a:r>
            <a:r>
              <a:rPr lang="en-US" altLang="en-US" dirty="0" smtClean="0"/>
              <a:t>is - (interpreter ethics)</a:t>
            </a:r>
            <a:endParaRPr lang="en-US" altLang="en-US" dirty="0"/>
          </a:p>
          <a:p>
            <a:pPr eaLnBrk="1" hangingPunct="1">
              <a:spcAft>
                <a:spcPct val="50000"/>
              </a:spcAft>
            </a:pPr>
            <a:r>
              <a:rPr lang="en-US" altLang="en-US" dirty="0"/>
              <a:t>Know the vocabulary - (MLS legal glossaries)</a:t>
            </a:r>
          </a:p>
          <a:p>
            <a:pPr eaLnBrk="1" hangingPunct="1">
              <a:spcAft>
                <a:spcPct val="50000"/>
              </a:spcAft>
            </a:pPr>
            <a:r>
              <a:rPr lang="en-US" altLang="en-US" dirty="0"/>
              <a:t>Know that you need to practice</a:t>
            </a:r>
          </a:p>
          <a:p>
            <a:pPr eaLnBrk="1" hangingPunct="1">
              <a:spcAft>
                <a:spcPct val="25000"/>
              </a:spcAft>
            </a:pPr>
            <a:r>
              <a:rPr lang="en-US" altLang="en-US" dirty="0"/>
              <a:t>Know your limits! Know when to say no! </a:t>
            </a:r>
          </a:p>
          <a:p>
            <a:pPr lvl="1" eaLnBrk="1" hangingPunct="1">
              <a:spcAft>
                <a:spcPct val="25000"/>
              </a:spcAft>
            </a:pPr>
            <a:r>
              <a:rPr lang="en-US" altLang="en-US" dirty="0"/>
              <a:t>Interagency Language Roundtable (ILR) Language Proficiency Self-Assessment </a:t>
            </a:r>
          </a:p>
          <a:p>
            <a:endParaRPr lang="en-US" dirty="0"/>
          </a:p>
        </p:txBody>
      </p:sp>
    </p:spTree>
    <p:extLst>
      <p:ext uri="{BB962C8B-B14F-4D97-AF65-F5344CB8AC3E}">
        <p14:creationId xmlns:p14="http://schemas.microsoft.com/office/powerpoint/2010/main" val="388807954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Cultural Barriers</a:t>
            </a:r>
            <a:endParaRPr lang="en-US" b="1" dirty="0"/>
          </a:p>
        </p:txBody>
      </p:sp>
      <p:sp>
        <p:nvSpPr>
          <p:cNvPr id="3" name="Content Placeholder 2"/>
          <p:cNvSpPr>
            <a:spLocks noGrp="1"/>
          </p:cNvSpPr>
          <p:nvPr>
            <p:ph idx="1"/>
          </p:nvPr>
        </p:nvSpPr>
        <p:spPr>
          <a:xfrm>
            <a:off x="457200" y="1295400"/>
            <a:ext cx="8229600" cy="4830763"/>
          </a:xfrm>
        </p:spPr>
        <p:txBody>
          <a:bodyPr/>
          <a:lstStyle/>
          <a:p>
            <a:pPr eaLnBrk="1" hangingPunct="1"/>
            <a:r>
              <a:rPr lang="en-US" altLang="en-US" sz="2000" dirty="0" smtClean="0"/>
              <a:t>Excerpts from </a:t>
            </a:r>
            <a:r>
              <a:rPr lang="en-US" altLang="en-US" sz="2000" i="1" dirty="0" smtClean="0"/>
              <a:t>The Five Habits: Building Cross-Cultural Competence in Lawyers</a:t>
            </a:r>
            <a:r>
              <a:rPr lang="en-US" altLang="en-US" sz="2000" b="1" dirty="0" smtClean="0"/>
              <a:t>, </a:t>
            </a:r>
            <a:r>
              <a:rPr lang="en-US" altLang="en-US" sz="2000" dirty="0" smtClean="0"/>
              <a:t>Susan Bryant, 8 CLINICAL L. REV. 33 (2001)</a:t>
            </a:r>
          </a:p>
          <a:p>
            <a:pPr marL="0" indent="0" eaLnBrk="1" hangingPunct="1">
              <a:buNone/>
            </a:pPr>
            <a:endParaRPr lang="en-US" altLang="en-US" sz="2500" dirty="0"/>
          </a:p>
          <a:p>
            <a:pPr eaLnBrk="1" hangingPunct="1"/>
            <a:r>
              <a:rPr lang="en-US" altLang="en-US" sz="2500" dirty="0" smtClean="0"/>
              <a:t>“Culture </a:t>
            </a:r>
            <a:r>
              <a:rPr lang="en-US" altLang="en-US" sz="2500" dirty="0"/>
              <a:t>is like the air we breathe -- it is largely invisible and yet we are dependent on it for our very being. Culture is the logic by which we give order to the world</a:t>
            </a:r>
            <a:r>
              <a:rPr lang="en-US" altLang="en-US" sz="2500" dirty="0" smtClean="0"/>
              <a:t>.” </a:t>
            </a:r>
          </a:p>
          <a:p>
            <a:pPr marL="0" indent="0" eaLnBrk="1" hangingPunct="1">
              <a:buNone/>
            </a:pPr>
            <a:endParaRPr lang="en-US" altLang="en-US" sz="2500" dirty="0"/>
          </a:p>
          <a:p>
            <a:pPr eaLnBrk="1" hangingPunct="1"/>
            <a:r>
              <a:rPr lang="en-US" altLang="en-US" sz="2500" dirty="0" smtClean="0"/>
              <a:t>“Through </a:t>
            </a:r>
            <a:r>
              <a:rPr lang="en-US" altLang="en-US" sz="2500" dirty="0"/>
              <a:t>our invisible cultural lens, we judge people to be truthful, rude, intelligent or superstitious based on the attributions we make about the meaning of their behavior</a:t>
            </a:r>
            <a:r>
              <a:rPr lang="en-US" altLang="en-US" sz="2500" dirty="0" smtClean="0"/>
              <a:t>.”</a:t>
            </a:r>
            <a:endParaRPr lang="en-US" altLang="en-US" sz="2500" dirty="0"/>
          </a:p>
          <a:p>
            <a:endParaRPr lang="en-US" sz="2000" dirty="0"/>
          </a:p>
        </p:txBody>
      </p:sp>
    </p:spTree>
    <p:extLst>
      <p:ext uri="{BB962C8B-B14F-4D97-AF65-F5344CB8AC3E}">
        <p14:creationId xmlns:p14="http://schemas.microsoft.com/office/powerpoint/2010/main" val="263937542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Cultural Barriers</a:t>
            </a:r>
          </a:p>
        </p:txBody>
      </p:sp>
      <p:sp>
        <p:nvSpPr>
          <p:cNvPr id="3" name="Content Placeholder 2"/>
          <p:cNvSpPr>
            <a:spLocks noGrp="1"/>
          </p:cNvSpPr>
          <p:nvPr>
            <p:ph idx="1"/>
          </p:nvPr>
        </p:nvSpPr>
        <p:spPr/>
        <p:txBody>
          <a:bodyPr/>
          <a:lstStyle/>
          <a:p>
            <a:pPr eaLnBrk="1" hangingPunct="1"/>
            <a:r>
              <a:rPr lang="en-US" altLang="en-US" sz="2500" dirty="0"/>
              <a:t>Ask:  </a:t>
            </a:r>
            <a:r>
              <a:rPr lang="en-US" altLang="en-US" sz="2500" dirty="0" smtClean="0"/>
              <a:t>What </a:t>
            </a:r>
            <a:r>
              <a:rPr lang="en-US" altLang="en-US" sz="2500" dirty="0"/>
              <a:t>assumptions am I making? </a:t>
            </a:r>
            <a:endParaRPr lang="en-US" altLang="en-US" sz="2500" dirty="0" smtClean="0"/>
          </a:p>
          <a:p>
            <a:pPr marL="0" indent="0" eaLnBrk="1" hangingPunct="1">
              <a:buNone/>
            </a:pPr>
            <a:r>
              <a:rPr lang="en-US" altLang="en-US" sz="2500" dirty="0"/>
              <a:t>	</a:t>
            </a:r>
            <a:r>
              <a:rPr lang="en-US" altLang="en-US" sz="2500" dirty="0" smtClean="0"/>
              <a:t>  What </a:t>
            </a:r>
            <a:r>
              <a:rPr lang="en-US" altLang="en-US" sz="2500" dirty="0"/>
              <a:t>bias am I bringing? </a:t>
            </a:r>
            <a:endParaRPr lang="en-US" altLang="en-US" sz="2500" dirty="0" smtClean="0"/>
          </a:p>
          <a:p>
            <a:pPr marL="0" indent="0" eaLnBrk="1" hangingPunct="1">
              <a:buNone/>
            </a:pPr>
            <a:endParaRPr lang="en-US" altLang="en-US" sz="1200" dirty="0"/>
          </a:p>
          <a:p>
            <a:pPr eaLnBrk="1" hangingPunct="1"/>
            <a:r>
              <a:rPr lang="en-US" altLang="en-US" sz="2500" u="sng" dirty="0"/>
              <a:t>Listen to the Client</a:t>
            </a:r>
            <a:r>
              <a:rPr lang="en-US" altLang="en-US" sz="2500" dirty="0"/>
              <a:t>. </a:t>
            </a:r>
            <a:endParaRPr lang="en-US" altLang="en-US" sz="2500" dirty="0" smtClean="0"/>
          </a:p>
          <a:p>
            <a:pPr marL="0" indent="0" eaLnBrk="1" hangingPunct="1">
              <a:buNone/>
            </a:pPr>
            <a:endParaRPr lang="en-US" altLang="en-US" sz="1200" dirty="0"/>
          </a:p>
          <a:p>
            <a:pPr eaLnBrk="1" hangingPunct="1"/>
            <a:r>
              <a:rPr lang="en-US" altLang="en-US" sz="2500" dirty="0"/>
              <a:t>What cultural understanding of issues does the Client bring? </a:t>
            </a:r>
            <a:endParaRPr lang="en-US" altLang="en-US" sz="2500" dirty="0" smtClean="0"/>
          </a:p>
          <a:p>
            <a:pPr marL="0" indent="0" eaLnBrk="1" hangingPunct="1">
              <a:buNone/>
            </a:pPr>
            <a:endParaRPr lang="en-US" altLang="en-US" sz="1200" dirty="0" smtClean="0"/>
          </a:p>
          <a:p>
            <a:pPr eaLnBrk="1" hangingPunct="1"/>
            <a:r>
              <a:rPr lang="en-US" sz="2500" dirty="0" smtClean="0"/>
              <a:t>What understanding </a:t>
            </a:r>
            <a:r>
              <a:rPr lang="en-US" sz="2500" dirty="0"/>
              <a:t>of </a:t>
            </a:r>
            <a:r>
              <a:rPr lang="en-US" sz="2500" dirty="0" smtClean="0"/>
              <a:t>systems </a:t>
            </a:r>
            <a:r>
              <a:rPr lang="en-US" sz="2500" dirty="0"/>
              <a:t>and </a:t>
            </a:r>
            <a:r>
              <a:rPr lang="en-US" sz="2500" dirty="0" smtClean="0"/>
              <a:t>bureaucratic processes does the Client have?  </a:t>
            </a:r>
            <a:endParaRPr lang="en-US" sz="2500" dirty="0"/>
          </a:p>
          <a:p>
            <a:pPr eaLnBrk="1" hangingPunct="1"/>
            <a:endParaRPr lang="en-US" altLang="en-US" sz="2500" dirty="0"/>
          </a:p>
          <a:p>
            <a:pPr marL="0" indent="0">
              <a:buNone/>
            </a:pPr>
            <a:endParaRPr lang="en-US" dirty="0"/>
          </a:p>
        </p:txBody>
      </p:sp>
    </p:spTree>
    <p:extLst>
      <p:ext uri="{BB962C8B-B14F-4D97-AF65-F5344CB8AC3E}">
        <p14:creationId xmlns:p14="http://schemas.microsoft.com/office/powerpoint/2010/main" val="137313103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p>
        </p:txBody>
      </p:sp>
      <p:sp>
        <p:nvSpPr>
          <p:cNvPr id="13" name="TextBox 12"/>
          <p:cNvSpPr txBox="1"/>
          <p:nvPr/>
        </p:nvSpPr>
        <p:spPr>
          <a:xfrm>
            <a:off x="1219200" y="1447800"/>
            <a:ext cx="1219200" cy="2708434"/>
          </a:xfrm>
          <a:prstGeom prst="rect">
            <a:avLst/>
          </a:prstGeom>
          <a:noFill/>
        </p:spPr>
        <p:txBody>
          <a:bodyPr>
            <a:spAutoFit/>
          </a:bodyPr>
          <a:lstStyle/>
          <a:p>
            <a:pPr fontAlgn="auto">
              <a:spcBef>
                <a:spcPts val="0"/>
              </a:spcBef>
              <a:spcAft>
                <a:spcPts val="0"/>
              </a:spcAft>
              <a:defRPr/>
            </a:pPr>
            <a:r>
              <a:rPr lang="en-US" sz="17000" b="1" dirty="0">
                <a:solidFill>
                  <a:srgbClr val="65B131">
                    <a:alpha val="64000"/>
                  </a:srgbClr>
                </a:solidFill>
                <a:latin typeface="+mn-lt"/>
                <a:cs typeface="Arial" pitchFamily="34" charset="0"/>
              </a:rPr>
              <a:t>3</a:t>
            </a:r>
          </a:p>
        </p:txBody>
      </p:sp>
      <p:sp>
        <p:nvSpPr>
          <p:cNvPr id="8" name="Title 7"/>
          <p:cNvSpPr>
            <a:spLocks noGrp="1"/>
          </p:cNvSpPr>
          <p:nvPr>
            <p:ph type="title"/>
          </p:nvPr>
        </p:nvSpPr>
        <p:spPr>
          <a:xfrm>
            <a:off x="2971800" y="1992313"/>
            <a:ext cx="5867400" cy="1970087"/>
          </a:xfrm>
        </p:spPr>
        <p:txBody>
          <a:bodyPr>
            <a:noAutofit/>
          </a:bodyPr>
          <a:lstStyle/>
          <a:p>
            <a:pPr eaLnBrk="1" hangingPunct="1"/>
            <a:r>
              <a:rPr lang="en-US" altLang="en-US" sz="4000" cap="none" dirty="0" smtClean="0">
                <a:solidFill>
                  <a:srgbClr val="262626"/>
                </a:solidFill>
              </a:rPr>
              <a:t>Legal and Ethical </a:t>
            </a:r>
            <a:br>
              <a:rPr lang="en-US" altLang="en-US" sz="4000" cap="none" dirty="0" smtClean="0">
                <a:solidFill>
                  <a:srgbClr val="262626"/>
                </a:solidFill>
              </a:rPr>
            </a:br>
            <a:r>
              <a:rPr lang="en-US" altLang="en-US" sz="4000" cap="none" dirty="0" smtClean="0">
                <a:solidFill>
                  <a:srgbClr val="262626"/>
                </a:solidFill>
              </a:rPr>
              <a:t>Requirements</a:t>
            </a:r>
          </a:p>
        </p:txBody>
      </p:sp>
      <p:sp>
        <p:nvSpPr>
          <p:cNvPr id="2" name="Text Placeholder 1"/>
          <p:cNvSpPr>
            <a:spLocks noGrp="1"/>
          </p:cNvSpPr>
          <p:nvPr>
            <p:ph type="body" idx="1"/>
          </p:nvPr>
        </p:nvSpPr>
        <p:spPr>
          <a:xfrm>
            <a:off x="381000" y="5105400"/>
            <a:ext cx="8229600" cy="376238"/>
          </a:xfrm>
        </p:spPr>
        <p:txBody>
          <a:bodyPr rtlCol="0"/>
          <a:lstStyle/>
          <a:p>
            <a:pPr eaLnBrk="1" fontAlgn="auto" hangingPunct="1">
              <a:spcAft>
                <a:spcPts val="0"/>
              </a:spcAft>
              <a:defRPr/>
            </a:pPr>
            <a:endParaRPr lang="en-US"/>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TextBox 10"/>
          <p:cNvSpPr txBox="1">
            <a:spLocks noChangeArrowheads="1"/>
          </p:cNvSpPr>
          <p:nvPr/>
        </p:nvSpPr>
        <p:spPr bwMode="auto">
          <a:xfrm>
            <a:off x="533400" y="1143000"/>
            <a:ext cx="8001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Clr>
                <a:schemeClr val="accent2"/>
              </a:buClr>
              <a:buFont typeface="Wingdings" pitchFamily="2" charset="2"/>
              <a:buChar char="Ø"/>
            </a:pPr>
            <a:r>
              <a:rPr lang="en-US" altLang="en-US" sz="3000" dirty="0" smtClean="0">
                <a:latin typeface="Calibri" pitchFamily="34" charset="0"/>
              </a:rPr>
              <a:t> Title </a:t>
            </a:r>
            <a:r>
              <a:rPr lang="en-US" altLang="en-US" sz="3000" dirty="0">
                <a:latin typeface="Calibri" pitchFamily="34" charset="0"/>
              </a:rPr>
              <a:t>VI of Civil Rights Act of 1964</a:t>
            </a:r>
          </a:p>
          <a:p>
            <a:pPr lvl="1">
              <a:buClr>
                <a:schemeClr val="accent2"/>
              </a:buClr>
              <a:buFont typeface="Wingdings" pitchFamily="2" charset="2"/>
              <a:buChar char="Ø"/>
            </a:pPr>
            <a:r>
              <a:rPr lang="en-US" altLang="en-US" sz="2500" dirty="0" smtClean="0">
                <a:latin typeface="Calibri" pitchFamily="34" charset="0"/>
              </a:rPr>
              <a:t> Prohibits </a:t>
            </a:r>
            <a:r>
              <a:rPr lang="en-US" altLang="en-US" sz="2500" dirty="0">
                <a:latin typeface="Calibri" pitchFamily="34" charset="0"/>
              </a:rPr>
              <a:t>discrimination by federal fund recipients based on race, color, or national origin</a:t>
            </a:r>
          </a:p>
          <a:p>
            <a:pPr lvl="1">
              <a:buClr>
                <a:schemeClr val="accent2"/>
              </a:buClr>
              <a:buFont typeface="Wingdings" pitchFamily="2" charset="2"/>
              <a:buNone/>
            </a:pPr>
            <a:endParaRPr lang="en-US" altLang="en-US" sz="3000" dirty="0">
              <a:latin typeface="Calibri" pitchFamily="34" charset="0"/>
            </a:endParaRPr>
          </a:p>
          <a:p>
            <a:pPr>
              <a:buClr>
                <a:schemeClr val="accent2"/>
              </a:buClr>
              <a:buFont typeface="Wingdings" pitchFamily="2" charset="2"/>
              <a:buChar char="Ø"/>
            </a:pPr>
            <a:r>
              <a:rPr lang="en-US" altLang="en-US" sz="3000" dirty="0" smtClean="0">
                <a:latin typeface="Calibri" pitchFamily="34" charset="0"/>
              </a:rPr>
              <a:t> “</a:t>
            </a:r>
            <a:r>
              <a:rPr lang="en-US" altLang="en-US" sz="3000" dirty="0">
                <a:latin typeface="Calibri" pitchFamily="34" charset="0"/>
              </a:rPr>
              <a:t>National origin” covers limited English proficiency (</a:t>
            </a:r>
            <a:r>
              <a:rPr lang="en-US" altLang="en-US" sz="3000" i="1" dirty="0">
                <a:latin typeface="Calibri" pitchFamily="34" charset="0"/>
              </a:rPr>
              <a:t>Lau v. Nichols, 414 U.S. 563</a:t>
            </a:r>
            <a:r>
              <a:rPr lang="en-US" altLang="en-US" sz="3000" dirty="0">
                <a:latin typeface="Calibri" pitchFamily="34" charset="0"/>
              </a:rPr>
              <a:t>)</a:t>
            </a:r>
          </a:p>
          <a:p>
            <a:pPr>
              <a:buClr>
                <a:schemeClr val="accent2"/>
              </a:buClr>
              <a:buFont typeface="Wingdings" pitchFamily="2" charset="2"/>
              <a:buNone/>
            </a:pPr>
            <a:endParaRPr lang="en-US" altLang="en-US" sz="3000" dirty="0">
              <a:latin typeface="Calibri" pitchFamily="34" charset="0"/>
            </a:endParaRPr>
          </a:p>
          <a:p>
            <a:pPr>
              <a:buClr>
                <a:schemeClr val="accent2"/>
              </a:buClr>
              <a:buFont typeface="Wingdings" pitchFamily="2" charset="2"/>
              <a:buChar char="Ø"/>
            </a:pPr>
            <a:r>
              <a:rPr lang="en-US" altLang="en-US" sz="3000" dirty="0">
                <a:latin typeface="Calibri" pitchFamily="34" charset="0"/>
              </a:rPr>
              <a:t> Executive Order </a:t>
            </a:r>
            <a:r>
              <a:rPr lang="en-US" altLang="en-US" sz="3000" dirty="0" smtClean="0">
                <a:latin typeface="Calibri" pitchFamily="34" charset="0"/>
              </a:rPr>
              <a:t>13166: “</a:t>
            </a:r>
            <a:r>
              <a:rPr lang="en-US" altLang="en-US" sz="3000" dirty="0">
                <a:latin typeface="Calibri" pitchFamily="34" charset="0"/>
              </a:rPr>
              <a:t>Improving Access to Services for Persons with Limited English Proficiency”</a:t>
            </a:r>
          </a:p>
        </p:txBody>
      </p:sp>
      <p:sp>
        <p:nvSpPr>
          <p:cNvPr id="9" name="Title 8"/>
          <p:cNvSpPr>
            <a:spLocks noGrp="1"/>
          </p:cNvSpPr>
          <p:nvPr>
            <p:ph type="title"/>
          </p:nvPr>
        </p:nvSpPr>
        <p:spPr>
          <a:xfrm>
            <a:off x="436563" y="76200"/>
            <a:ext cx="8402637" cy="685800"/>
          </a:xfrm>
        </p:spPr>
        <p:txBody>
          <a:bodyPr rtlCol="0">
            <a:normAutofit/>
          </a:bodyPr>
          <a:lstStyle/>
          <a:p>
            <a:pPr eaLnBrk="1" fontAlgn="auto" hangingPunct="1">
              <a:spcBef>
                <a:spcPts val="0"/>
              </a:spcBef>
              <a:spcAft>
                <a:spcPts val="0"/>
              </a:spcAft>
              <a:defRPr/>
            </a:pPr>
            <a:r>
              <a:rPr lang="en-US" sz="3600" b="1" dirty="0" smtClean="0"/>
              <a:t>Federal Mandates</a:t>
            </a:r>
            <a:endParaRPr lang="en-US" sz="3600" b="1" dirty="0">
              <a:latin typeface="+mn-lt"/>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6563" y="76200"/>
            <a:ext cx="8402637" cy="685800"/>
          </a:xfrm>
        </p:spPr>
        <p:txBody>
          <a:bodyPr rtlCol="0"/>
          <a:lstStyle/>
          <a:p>
            <a:pPr eaLnBrk="1" fontAlgn="auto" hangingPunct="1">
              <a:spcBef>
                <a:spcPts val="0"/>
              </a:spcBef>
              <a:spcAft>
                <a:spcPts val="0"/>
              </a:spcAft>
              <a:defRPr/>
            </a:pPr>
            <a:r>
              <a:rPr lang="en-US" sz="3600" b="1" dirty="0" smtClean="0"/>
              <a:t>Federal &amp; State Guidance</a:t>
            </a:r>
            <a:endParaRPr lang="en-US" b="1" dirty="0">
              <a:latin typeface="+mn-lt"/>
            </a:endParaRPr>
          </a:p>
        </p:txBody>
      </p:sp>
      <p:sp>
        <p:nvSpPr>
          <p:cNvPr id="5" name="Rectangle 3"/>
          <p:cNvSpPr>
            <a:spLocks noGrp="1" noChangeArrowheads="1"/>
          </p:cNvSpPr>
          <p:nvPr>
            <p:ph idx="1"/>
          </p:nvPr>
        </p:nvSpPr>
        <p:spPr>
          <a:xfrm>
            <a:off x="685800" y="1295400"/>
            <a:ext cx="8153400" cy="4800600"/>
          </a:xfrm>
        </p:spPr>
        <p:txBody>
          <a:bodyPr rtlCol="0">
            <a:normAutofit lnSpcReduction="10000"/>
          </a:bodyPr>
          <a:lstStyle/>
          <a:p>
            <a:pPr eaLnBrk="1" fontAlgn="auto" hangingPunct="1">
              <a:spcAft>
                <a:spcPts val="0"/>
              </a:spcAft>
              <a:buClr>
                <a:schemeClr val="accent2"/>
              </a:buClr>
              <a:buFont typeface="Wingdings" pitchFamily="2" charset="2"/>
              <a:buChar char="Ø"/>
              <a:defRPr/>
            </a:pPr>
            <a:r>
              <a:rPr lang="en-US" sz="2500" dirty="0"/>
              <a:t> Department of </a:t>
            </a:r>
            <a:r>
              <a:rPr lang="en-US" sz="2500" dirty="0" smtClean="0"/>
              <a:t>Justice (Guidance and Directives)</a:t>
            </a:r>
          </a:p>
          <a:p>
            <a:pPr marL="0" indent="0" eaLnBrk="1" fontAlgn="auto" hangingPunct="1">
              <a:spcAft>
                <a:spcPts val="0"/>
              </a:spcAft>
              <a:buClr>
                <a:schemeClr val="accent2"/>
              </a:buClr>
              <a:buNone/>
              <a:defRPr/>
            </a:pPr>
            <a:endParaRPr lang="en-US" sz="2500" dirty="0" smtClean="0"/>
          </a:p>
          <a:p>
            <a:pPr eaLnBrk="1" fontAlgn="auto" hangingPunct="1">
              <a:spcAft>
                <a:spcPts val="0"/>
              </a:spcAft>
              <a:buClr>
                <a:schemeClr val="accent2"/>
              </a:buClr>
              <a:buFont typeface="Wingdings" pitchFamily="2" charset="2"/>
              <a:buChar char="Ø"/>
              <a:defRPr/>
            </a:pPr>
            <a:r>
              <a:rPr lang="en-US" sz="2500" dirty="0"/>
              <a:t> Federal Agency Guidance (i.e. HUD, HHS, DOL, etc.)</a:t>
            </a:r>
          </a:p>
          <a:p>
            <a:pPr eaLnBrk="1" fontAlgn="auto" hangingPunct="1">
              <a:spcAft>
                <a:spcPts val="0"/>
              </a:spcAft>
              <a:buClr>
                <a:schemeClr val="accent2"/>
              </a:buClr>
              <a:buFont typeface="Wingdings" pitchFamily="2" charset="2"/>
              <a:buChar char="Ø"/>
              <a:defRPr/>
            </a:pPr>
            <a:endParaRPr lang="en-US" sz="2500" dirty="0"/>
          </a:p>
          <a:p>
            <a:pPr eaLnBrk="1" fontAlgn="auto" hangingPunct="1">
              <a:spcAft>
                <a:spcPts val="0"/>
              </a:spcAft>
              <a:buClr>
                <a:schemeClr val="accent2"/>
              </a:buClr>
              <a:buFont typeface="Wingdings" pitchFamily="2" charset="2"/>
              <a:buChar char="Ø"/>
              <a:defRPr/>
            </a:pPr>
            <a:r>
              <a:rPr lang="en-US" sz="2500" dirty="0" smtClean="0"/>
              <a:t> Legal </a:t>
            </a:r>
            <a:r>
              <a:rPr lang="en-US" sz="2500" dirty="0"/>
              <a:t>Service Corporation </a:t>
            </a:r>
            <a:r>
              <a:rPr lang="en-US" sz="2500" dirty="0" smtClean="0"/>
              <a:t>Guidance for LSC funded legal service programs</a:t>
            </a:r>
          </a:p>
          <a:p>
            <a:pPr marL="0" indent="0" eaLnBrk="1" fontAlgn="auto" hangingPunct="1">
              <a:spcAft>
                <a:spcPts val="0"/>
              </a:spcAft>
              <a:buClr>
                <a:schemeClr val="accent2"/>
              </a:buClr>
              <a:buNone/>
              <a:defRPr/>
            </a:pPr>
            <a:endParaRPr lang="en-US" sz="2500" dirty="0" smtClean="0"/>
          </a:p>
          <a:p>
            <a:pPr eaLnBrk="1" fontAlgn="auto" hangingPunct="1">
              <a:spcAft>
                <a:spcPts val="0"/>
              </a:spcAft>
              <a:buClr>
                <a:schemeClr val="accent2"/>
              </a:buClr>
              <a:buFont typeface="Wingdings" pitchFamily="2" charset="2"/>
              <a:buChar char="Ø"/>
              <a:defRPr/>
            </a:pPr>
            <a:r>
              <a:rPr lang="en-US" altLang="en-US" sz="2500" dirty="0" smtClean="0"/>
              <a:t>MA Executive </a:t>
            </a:r>
            <a:r>
              <a:rPr lang="en-US" altLang="en-US" sz="2500" dirty="0"/>
              <a:t>Order </a:t>
            </a:r>
            <a:r>
              <a:rPr lang="en-US" altLang="en-US" sz="2500" dirty="0" smtClean="0"/>
              <a:t>478</a:t>
            </a:r>
          </a:p>
          <a:p>
            <a:pPr eaLnBrk="1" fontAlgn="auto" hangingPunct="1">
              <a:spcAft>
                <a:spcPts val="0"/>
              </a:spcAft>
              <a:buClr>
                <a:schemeClr val="accent2"/>
              </a:buClr>
              <a:buFont typeface="Wingdings" pitchFamily="2" charset="2"/>
              <a:buChar char="Ø"/>
              <a:defRPr/>
            </a:pPr>
            <a:endParaRPr lang="en-US" altLang="en-US" sz="2500" dirty="0" smtClean="0"/>
          </a:p>
          <a:p>
            <a:pPr eaLnBrk="1" fontAlgn="auto" hangingPunct="1">
              <a:spcAft>
                <a:spcPts val="0"/>
              </a:spcAft>
              <a:buClr>
                <a:schemeClr val="accent2"/>
              </a:buClr>
              <a:buFont typeface="Wingdings" pitchFamily="2" charset="2"/>
              <a:buChar char="Ø"/>
              <a:defRPr/>
            </a:pPr>
            <a:r>
              <a:rPr lang="en-US" altLang="en-US" sz="2500" dirty="0"/>
              <a:t> </a:t>
            </a:r>
            <a:r>
              <a:rPr lang="en-US" altLang="en-US" sz="2500" dirty="0" smtClean="0"/>
              <a:t>Office of Access and Opportunity – Administration &amp; Finance Bulletin #16 – Executive Branch Agencies</a:t>
            </a:r>
            <a:endParaRPr lang="en-US" sz="2500" dirty="0"/>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6563" y="76200"/>
            <a:ext cx="8402637" cy="685800"/>
          </a:xfrm>
        </p:spPr>
        <p:txBody>
          <a:bodyPr rtlCol="0"/>
          <a:lstStyle/>
          <a:p>
            <a:pPr eaLnBrk="1" fontAlgn="auto" hangingPunct="1">
              <a:spcBef>
                <a:spcPts val="0"/>
              </a:spcBef>
              <a:spcAft>
                <a:spcPts val="0"/>
              </a:spcAft>
              <a:defRPr/>
            </a:pPr>
            <a:r>
              <a:rPr lang="en-US" sz="3600" b="1" dirty="0" smtClean="0"/>
              <a:t>Ethical Responsibilities</a:t>
            </a:r>
            <a:endParaRPr lang="en-US" b="1" dirty="0">
              <a:latin typeface="+mn-lt"/>
            </a:endParaRPr>
          </a:p>
        </p:txBody>
      </p:sp>
      <p:sp>
        <p:nvSpPr>
          <p:cNvPr id="6" name="Rectangle 3"/>
          <p:cNvSpPr txBox="1">
            <a:spLocks noChangeArrowheads="1"/>
          </p:cNvSpPr>
          <p:nvPr/>
        </p:nvSpPr>
        <p:spPr bwMode="auto">
          <a:xfrm>
            <a:off x="381000" y="10668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lumMod val="85000"/>
                    <a:lumOff val="15000"/>
                  </a:schemeClr>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lumMod val="85000"/>
                    <a:lumOff val="15000"/>
                  </a:schemeClr>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lumMod val="85000"/>
                    <a:lumOff val="15000"/>
                  </a:schemeClr>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500" b="1" dirty="0">
                <a:latin typeface="Calibri" pitchFamily="34" charset="0"/>
              </a:rPr>
              <a:t>ABA Model Rules of Professional Conduct </a:t>
            </a:r>
            <a:r>
              <a:rPr lang="en-US" altLang="en-US" sz="2500" b="1" dirty="0" smtClean="0">
                <a:latin typeface="Calibri" pitchFamily="34" charset="0"/>
              </a:rPr>
              <a:t>(adopted in MA '97)</a:t>
            </a:r>
            <a:endParaRPr lang="en-US" altLang="en-US" sz="2500" b="1" dirty="0">
              <a:latin typeface="Calibri" pitchFamily="34" charset="0"/>
            </a:endParaRPr>
          </a:p>
          <a:p>
            <a:pPr eaLnBrk="1" fontAlgn="auto" hangingPunct="1">
              <a:spcAft>
                <a:spcPts val="0"/>
              </a:spcAft>
              <a:buClr>
                <a:schemeClr val="accent2"/>
              </a:buClr>
              <a:buFont typeface="Wingdings" pitchFamily="2" charset="2"/>
              <a:buChar char="Ø"/>
              <a:defRPr/>
            </a:pPr>
            <a:r>
              <a:rPr lang="en-US" sz="2000" dirty="0" smtClean="0"/>
              <a:t>Model </a:t>
            </a:r>
            <a:r>
              <a:rPr lang="en-US" sz="2000" dirty="0"/>
              <a:t>Rule 1.1: competent representation and preparation</a:t>
            </a:r>
          </a:p>
          <a:p>
            <a:pPr eaLnBrk="1" fontAlgn="auto" hangingPunct="1">
              <a:spcAft>
                <a:spcPts val="0"/>
              </a:spcAft>
              <a:buClr>
                <a:schemeClr val="accent2"/>
              </a:buClr>
              <a:buFont typeface="Wingdings" pitchFamily="2" charset="2"/>
              <a:buChar char="Ø"/>
              <a:defRPr/>
            </a:pPr>
            <a:r>
              <a:rPr lang="en-US" sz="2000" dirty="0"/>
              <a:t>Model Rule </a:t>
            </a:r>
            <a:r>
              <a:rPr lang="en-US" sz="2000" dirty="0" smtClean="0"/>
              <a:t>1.4 and 1.4b: communicate with client and explain matter in a way that allows client to make informed decisions</a:t>
            </a:r>
            <a:endParaRPr lang="en-US" sz="2000" dirty="0"/>
          </a:p>
          <a:p>
            <a:pPr eaLnBrk="1" fontAlgn="auto" hangingPunct="1">
              <a:spcAft>
                <a:spcPts val="0"/>
              </a:spcAft>
              <a:buClr>
                <a:schemeClr val="accent2"/>
              </a:buClr>
              <a:buFont typeface="Wingdings" pitchFamily="2" charset="2"/>
              <a:buChar char="Ø"/>
              <a:defRPr/>
            </a:pPr>
            <a:r>
              <a:rPr lang="en-US" sz="2000" dirty="0" smtClean="0"/>
              <a:t>Model </a:t>
            </a:r>
            <a:r>
              <a:rPr lang="en-US" sz="2000" dirty="0"/>
              <a:t>Rule 1.14: </a:t>
            </a:r>
            <a:r>
              <a:rPr lang="en-US" sz="2000" dirty="0" smtClean="0"/>
              <a:t>communicating with client with a disability, reasonable accommodations</a:t>
            </a:r>
          </a:p>
          <a:p>
            <a:pPr marL="0" indent="0" eaLnBrk="1" fontAlgn="auto" hangingPunct="1">
              <a:spcAft>
                <a:spcPts val="0"/>
              </a:spcAft>
              <a:buClr>
                <a:schemeClr val="accent2"/>
              </a:buClr>
              <a:buNone/>
              <a:defRPr/>
            </a:pPr>
            <a:endParaRPr lang="en-US" sz="1000" dirty="0" smtClean="0"/>
          </a:p>
          <a:p>
            <a:pPr marL="0" indent="0" algn="ctr" eaLnBrk="1" fontAlgn="auto" hangingPunct="1">
              <a:spcAft>
                <a:spcPts val="0"/>
              </a:spcAft>
              <a:buClr>
                <a:schemeClr val="accent2"/>
              </a:buClr>
              <a:buNone/>
              <a:defRPr/>
            </a:pPr>
            <a:r>
              <a:rPr lang="en-US" sz="2000" dirty="0" smtClean="0"/>
              <a:t>**Impossible to comply to these without spoken language interpreter.**</a:t>
            </a:r>
          </a:p>
          <a:p>
            <a:pPr marL="0" indent="0" eaLnBrk="1" fontAlgn="auto" hangingPunct="1">
              <a:spcAft>
                <a:spcPts val="0"/>
              </a:spcAft>
              <a:buClr>
                <a:schemeClr val="accent2"/>
              </a:buClr>
              <a:buNone/>
              <a:defRPr/>
            </a:pPr>
            <a:endParaRPr lang="en-US" sz="2000" dirty="0"/>
          </a:p>
          <a:p>
            <a:pPr marL="0" indent="0">
              <a:buFont typeface="Arial" pitchFamily="34" charset="0"/>
              <a:buNone/>
            </a:pPr>
            <a:r>
              <a:rPr lang="en-US" altLang="en-US" sz="2500" b="1" dirty="0" smtClean="0">
                <a:latin typeface="Calibri" pitchFamily="34" charset="0"/>
              </a:rPr>
              <a:t>ABA Standards for the Provision of Civil Legal Aid </a:t>
            </a:r>
          </a:p>
          <a:p>
            <a:pPr eaLnBrk="1" fontAlgn="auto" hangingPunct="1">
              <a:spcAft>
                <a:spcPts val="0"/>
              </a:spcAft>
              <a:buClr>
                <a:schemeClr val="accent2"/>
              </a:buClr>
              <a:buFont typeface="Wingdings" pitchFamily="2" charset="2"/>
              <a:buChar char="Ø"/>
              <a:defRPr/>
            </a:pPr>
            <a:r>
              <a:rPr lang="en-US" sz="2000" dirty="0"/>
              <a:t>Standard 4.3:  The provider should assure that interpreters maintain client confidences.</a:t>
            </a:r>
          </a:p>
          <a:p>
            <a:pPr eaLnBrk="1" fontAlgn="auto" hangingPunct="1">
              <a:spcAft>
                <a:spcPts val="0"/>
              </a:spcAft>
              <a:buClr>
                <a:schemeClr val="accent2"/>
              </a:buClr>
              <a:buFont typeface="Wingdings" pitchFamily="2" charset="2"/>
              <a:buChar char="Ø"/>
              <a:defRPr/>
            </a:pPr>
            <a:r>
              <a:rPr lang="en-US" sz="2000" dirty="0" smtClean="0"/>
              <a:t>Standard 4.6:  Requires a sustained and comprehensive effort for a provider to be accessible to LEP persons.</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5" name="Title 7"/>
          <p:cNvSpPr txBox="1">
            <a:spLocks/>
          </p:cNvSpPr>
          <p:nvPr/>
        </p:nvSpPr>
        <p:spPr bwMode="auto">
          <a:xfrm>
            <a:off x="2971800" y="1992313"/>
            <a:ext cx="586740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000" b="1" kern="1200" cap="all">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4000" cap="none" dirty="0" smtClean="0">
                <a:solidFill>
                  <a:srgbClr val="262626"/>
                </a:solidFill>
              </a:rPr>
              <a:t>LEP and Case Handling</a:t>
            </a:r>
          </a:p>
        </p:txBody>
      </p:sp>
      <p:sp>
        <p:nvSpPr>
          <p:cNvPr id="6" name="Oval 5"/>
          <p:cNvSpPr/>
          <p:nvPr/>
        </p:nvSpPr>
        <p:spPr>
          <a:xfrm>
            <a:off x="762000" y="1948656"/>
            <a:ext cx="2057400" cy="2057400"/>
          </a:xfrm>
          <a:prstGeom prst="ellipse">
            <a:avLst/>
          </a:prstGeom>
          <a:solidFill>
            <a:schemeClr val="bg1">
              <a:lumMod val="75000"/>
            </a:schemeClr>
          </a:solidFill>
          <a:ln w="571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p>
        </p:txBody>
      </p:sp>
      <p:sp>
        <p:nvSpPr>
          <p:cNvPr id="7" name="TextBox 6"/>
          <p:cNvSpPr txBox="1"/>
          <p:nvPr/>
        </p:nvSpPr>
        <p:spPr>
          <a:xfrm>
            <a:off x="1066800" y="1558766"/>
            <a:ext cx="1219200" cy="2708434"/>
          </a:xfrm>
          <a:prstGeom prst="rect">
            <a:avLst/>
          </a:prstGeom>
          <a:noFill/>
        </p:spPr>
        <p:txBody>
          <a:bodyPr>
            <a:spAutoFit/>
          </a:bodyPr>
          <a:lstStyle/>
          <a:p>
            <a:pPr fontAlgn="auto">
              <a:spcBef>
                <a:spcPts val="0"/>
              </a:spcBef>
              <a:spcAft>
                <a:spcPts val="0"/>
              </a:spcAft>
              <a:defRPr/>
            </a:pPr>
            <a:r>
              <a:rPr lang="en-US" sz="17000" b="1" dirty="0">
                <a:solidFill>
                  <a:schemeClr val="bg1">
                    <a:lumMod val="50000"/>
                    <a:alpha val="64000"/>
                  </a:schemeClr>
                </a:solidFill>
                <a:latin typeface="+mn-lt"/>
                <a:cs typeface="Arial" pitchFamily="34" charset="0"/>
              </a:rPr>
              <a:t>4</a:t>
            </a:r>
          </a:p>
        </p:txBody>
      </p:sp>
    </p:spTree>
    <p:extLst>
      <p:ext uri="{BB962C8B-B14F-4D97-AF65-F5344CB8AC3E}">
        <p14:creationId xmlns:p14="http://schemas.microsoft.com/office/powerpoint/2010/main" val="2324951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www.MassLegalHelp.org</a:t>
            </a:r>
            <a:endParaRPr lang="en-US" b="1" dirty="0"/>
          </a:p>
        </p:txBody>
      </p:sp>
      <p:pic>
        <p:nvPicPr>
          <p:cNvPr id="4" name="Picture 4" descr="Screen shot 2013-05-07 at 2.18.10 PM.png"/>
          <p:cNvPicPr>
            <a:picLocks noGrp="1" noChangeAspect="1"/>
          </p:cNvPicPr>
          <p:nvPr>
            <p:ph idx="1"/>
          </p:nvPr>
        </p:nvPicPr>
        <p:blipFill>
          <a:blip r:embed="rId2">
            <a:extLst>
              <a:ext uri="{28A0092B-C50C-407E-A947-70E740481C1C}">
                <a14:useLocalDpi xmlns:a14="http://schemas.microsoft.com/office/drawing/2010/main" val="0"/>
              </a:ext>
            </a:extLst>
          </a:blip>
          <a:srcRect l="772" t="8766" r="5247" b="13457"/>
          <a:stretch>
            <a:fillRect/>
          </a:stretch>
        </p:blipFill>
        <p:spPr bwMode="auto">
          <a:xfrm>
            <a:off x="152400" y="1219200"/>
            <a:ext cx="8839200" cy="457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90092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www.MassLegalServices.org</a:t>
            </a:r>
            <a:endParaRPr lang="en-US" b="1" dirty="0"/>
          </a:p>
        </p:txBody>
      </p:sp>
      <p:sp>
        <p:nvSpPr>
          <p:cNvPr id="3" name="Content Placeholder 2"/>
          <p:cNvSpPr>
            <a:spLocks noGrp="1"/>
          </p:cNvSpPr>
          <p:nvPr>
            <p:ph idx="1"/>
          </p:nvPr>
        </p:nvSpPr>
        <p:spPr/>
        <p:txBody>
          <a:bodyPr/>
          <a:lstStyle/>
          <a:p>
            <a:endParaRPr lang="en-US" dirty="0"/>
          </a:p>
        </p:txBody>
      </p:sp>
      <p:pic>
        <p:nvPicPr>
          <p:cNvPr id="4" name="Picture 3" descr="Screen shot 2013-05-07 at 1.33.58 PM.png"/>
          <p:cNvPicPr>
            <a:picLocks noChangeAspect="1"/>
          </p:cNvPicPr>
          <p:nvPr/>
        </p:nvPicPr>
        <p:blipFill>
          <a:blip r:embed="rId2">
            <a:extLst>
              <a:ext uri="{28A0092B-C50C-407E-A947-70E740481C1C}">
                <a14:useLocalDpi xmlns:a14="http://schemas.microsoft.com/office/drawing/2010/main" val="0"/>
              </a:ext>
            </a:extLst>
          </a:blip>
          <a:srcRect l="3310" t="9145" r="4260"/>
          <a:stretch>
            <a:fillRect/>
          </a:stretch>
        </p:blipFill>
        <p:spPr bwMode="auto">
          <a:xfrm>
            <a:off x="304800" y="1081088"/>
            <a:ext cx="8658225" cy="53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36668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Definitions &amp; Terminology</a:t>
            </a:r>
            <a:endParaRPr lang="en-US" b="1" dirty="0"/>
          </a:p>
        </p:txBody>
      </p:sp>
      <p:sp>
        <p:nvSpPr>
          <p:cNvPr id="3" name="Content Placeholder 2"/>
          <p:cNvSpPr>
            <a:spLocks noGrp="1"/>
          </p:cNvSpPr>
          <p:nvPr>
            <p:ph idx="1"/>
          </p:nvPr>
        </p:nvSpPr>
        <p:spPr>
          <a:xfrm>
            <a:off x="457200" y="1295400"/>
            <a:ext cx="8229600" cy="4830763"/>
          </a:xfrm>
        </p:spPr>
        <p:txBody>
          <a:bodyPr/>
          <a:lstStyle/>
          <a:p>
            <a:pPr eaLnBrk="1" hangingPunct="1"/>
            <a:r>
              <a:rPr lang="en-US" altLang="en-US" sz="2800" dirty="0" smtClean="0"/>
              <a:t>LEP = Limited English Proficient</a:t>
            </a:r>
          </a:p>
          <a:p>
            <a:pPr marL="0" indent="0" eaLnBrk="1" hangingPunct="1">
              <a:buNone/>
            </a:pPr>
            <a:endParaRPr lang="en-US" altLang="en-US" sz="1000" dirty="0" smtClean="0"/>
          </a:p>
          <a:p>
            <a:pPr eaLnBrk="1" hangingPunct="1"/>
            <a:r>
              <a:rPr lang="en-US" altLang="en-US" sz="2800" dirty="0" smtClean="0"/>
              <a:t>Interpreters </a:t>
            </a:r>
            <a:r>
              <a:rPr lang="en-US" altLang="en-US" sz="2800" dirty="0"/>
              <a:t>– interpret spoken </a:t>
            </a:r>
            <a:r>
              <a:rPr lang="en-US" altLang="en-US" sz="2800" dirty="0" smtClean="0"/>
              <a:t>word</a:t>
            </a:r>
          </a:p>
          <a:p>
            <a:pPr marL="0" indent="0" eaLnBrk="1" hangingPunct="1">
              <a:buNone/>
            </a:pPr>
            <a:endParaRPr lang="en-US" altLang="en-US" sz="1000" dirty="0"/>
          </a:p>
          <a:p>
            <a:pPr eaLnBrk="1" hangingPunct="1"/>
            <a:r>
              <a:rPr lang="en-US" altLang="en-US" sz="2800" dirty="0" smtClean="0"/>
              <a:t>Translators </a:t>
            </a:r>
            <a:r>
              <a:rPr lang="en-US" altLang="en-US" sz="2800" dirty="0"/>
              <a:t>– translate written </a:t>
            </a:r>
            <a:r>
              <a:rPr lang="en-US" altLang="en-US" sz="2800" dirty="0" smtClean="0"/>
              <a:t>text</a:t>
            </a:r>
          </a:p>
          <a:p>
            <a:pPr marL="0" indent="0" eaLnBrk="1" hangingPunct="1">
              <a:buNone/>
            </a:pPr>
            <a:endParaRPr lang="en-US" altLang="en-US" sz="1000" dirty="0"/>
          </a:p>
          <a:p>
            <a:pPr eaLnBrk="1" hangingPunct="1"/>
            <a:r>
              <a:rPr lang="en-US" altLang="en-US" sz="2800" dirty="0" smtClean="0"/>
              <a:t>Modes </a:t>
            </a:r>
            <a:r>
              <a:rPr lang="en-US" altLang="en-US" sz="2800" dirty="0"/>
              <a:t>of Interpretation</a:t>
            </a:r>
          </a:p>
          <a:p>
            <a:pPr lvl="1" eaLnBrk="1" hangingPunct="1"/>
            <a:r>
              <a:rPr lang="en-US" altLang="en-US" sz="2000" dirty="0"/>
              <a:t>Simultaneous</a:t>
            </a:r>
          </a:p>
          <a:p>
            <a:pPr lvl="1" eaLnBrk="1" hangingPunct="1"/>
            <a:r>
              <a:rPr lang="en-US" altLang="en-US" sz="2000" dirty="0"/>
              <a:t>Consecutive</a:t>
            </a:r>
          </a:p>
          <a:p>
            <a:pPr lvl="1" eaLnBrk="1" hangingPunct="1"/>
            <a:r>
              <a:rPr lang="en-US" altLang="en-US" sz="2000" dirty="0"/>
              <a:t>Sight Translation</a:t>
            </a:r>
          </a:p>
          <a:p>
            <a:endParaRPr lang="en-US" dirty="0"/>
          </a:p>
        </p:txBody>
      </p:sp>
    </p:spTree>
    <p:extLst>
      <p:ext uri="{BB962C8B-B14F-4D97-AF65-F5344CB8AC3E}">
        <p14:creationId xmlns:p14="http://schemas.microsoft.com/office/powerpoint/2010/main" val="140542288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LANGUAGE ACCESS COALITION</a:t>
            </a:r>
            <a:endParaRPr lang="en-US" b="1" dirty="0"/>
          </a:p>
        </p:txBody>
      </p:sp>
      <p:sp>
        <p:nvSpPr>
          <p:cNvPr id="3" name="Content Placeholder 2"/>
          <p:cNvSpPr>
            <a:spLocks noGrp="1"/>
          </p:cNvSpPr>
          <p:nvPr>
            <p:ph idx="1"/>
          </p:nvPr>
        </p:nvSpPr>
        <p:spPr>
          <a:xfrm>
            <a:off x="457200" y="1219200"/>
            <a:ext cx="8229600" cy="4906963"/>
          </a:xfrm>
        </p:spPr>
        <p:txBody>
          <a:bodyPr/>
          <a:lstStyle/>
          <a:p>
            <a:pPr marL="0" indent="0">
              <a:buNone/>
            </a:pPr>
            <a:r>
              <a:rPr lang="en-US" sz="2500" dirty="0"/>
              <a:t>The Language Access Coalition (LAC) is a group of legal advocates across Massachusetts interested in language access issues in the </a:t>
            </a:r>
            <a:r>
              <a:rPr lang="en-US" sz="2500" b="1" dirty="0"/>
              <a:t>courts</a:t>
            </a:r>
            <a:r>
              <a:rPr lang="en-US" sz="2500" dirty="0"/>
              <a:t>, </a:t>
            </a:r>
            <a:r>
              <a:rPr lang="en-US" sz="2500" b="1" dirty="0"/>
              <a:t>state agencies </a:t>
            </a:r>
            <a:r>
              <a:rPr lang="en-US" sz="2500" dirty="0"/>
              <a:t>and </a:t>
            </a:r>
            <a:r>
              <a:rPr lang="en-US" sz="2500" b="1" dirty="0"/>
              <a:t>legal services</a:t>
            </a:r>
            <a:r>
              <a:rPr lang="en-US" sz="2500" dirty="0"/>
              <a:t>.  LAC works to advance the rights of limited English proficient (LEP) clients in these forums.</a:t>
            </a:r>
            <a:r>
              <a:rPr lang="en-US" dirty="0"/>
              <a:t>  </a:t>
            </a:r>
            <a:endParaRPr lang="en-US" dirty="0" smtClean="0"/>
          </a:p>
          <a:p>
            <a:pPr marL="0" indent="0">
              <a:buNone/>
            </a:pPr>
            <a:endParaRPr lang="en-US" sz="1200" dirty="0" smtClean="0"/>
          </a:p>
          <a:p>
            <a:r>
              <a:rPr lang="en-US" sz="3000" dirty="0" smtClean="0"/>
              <a:t>Next Meeting - September 23</a:t>
            </a:r>
            <a:r>
              <a:rPr lang="en-US" sz="3000" baseline="30000" dirty="0" smtClean="0"/>
              <a:t>rd</a:t>
            </a:r>
            <a:r>
              <a:rPr lang="en-US" sz="3000" dirty="0" smtClean="0"/>
              <a:t>, 10am-1pm</a:t>
            </a:r>
          </a:p>
          <a:p>
            <a:r>
              <a:rPr lang="en-US" sz="3000" dirty="0" smtClean="0"/>
              <a:t>Join Listserv on MLS</a:t>
            </a:r>
          </a:p>
          <a:p>
            <a:r>
              <a:rPr lang="en-US" sz="3000" dirty="0" smtClean="0"/>
              <a:t>Email Moriah – </a:t>
            </a:r>
            <a:r>
              <a:rPr lang="en-US" sz="3000" dirty="0" smtClean="0">
                <a:hlinkClick r:id="rId3"/>
              </a:rPr>
              <a:t>mnelson@vlpnet.org</a:t>
            </a:r>
            <a:r>
              <a:rPr lang="en-US" sz="3000" dirty="0" smtClean="0"/>
              <a:t> </a:t>
            </a:r>
          </a:p>
          <a:p>
            <a:endParaRPr lang="en-US" dirty="0"/>
          </a:p>
          <a:p>
            <a:pPr marL="0" indent="0">
              <a:buNone/>
            </a:pPr>
            <a:endParaRPr lang="en-US" dirty="0" smtClean="0"/>
          </a:p>
        </p:txBody>
      </p:sp>
    </p:spTree>
    <p:extLst>
      <p:ext uri="{BB962C8B-B14F-4D97-AF65-F5344CB8AC3E}">
        <p14:creationId xmlns:p14="http://schemas.microsoft.com/office/powerpoint/2010/main" val="621743094"/>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RESOURCES</a:t>
            </a:r>
            <a:endParaRPr lang="en-US" dirty="0"/>
          </a:p>
        </p:txBody>
      </p:sp>
      <p:sp>
        <p:nvSpPr>
          <p:cNvPr id="3" name="Content Placeholder 2"/>
          <p:cNvSpPr>
            <a:spLocks noGrp="1"/>
          </p:cNvSpPr>
          <p:nvPr>
            <p:ph idx="1"/>
          </p:nvPr>
        </p:nvSpPr>
        <p:spPr>
          <a:xfrm>
            <a:off x="457200" y="1371600"/>
            <a:ext cx="8229600" cy="4754563"/>
          </a:xfrm>
        </p:spPr>
        <p:txBody>
          <a:bodyPr/>
          <a:lstStyle/>
          <a:p>
            <a:pPr eaLnBrk="1" hangingPunct="1">
              <a:lnSpc>
                <a:spcPct val="90000"/>
              </a:lnSpc>
              <a:buClr>
                <a:schemeClr val="accent2"/>
              </a:buClr>
              <a:buFont typeface="Wingdings" pitchFamily="2" charset="2"/>
              <a:buChar char="Ø"/>
            </a:pPr>
            <a:r>
              <a:rPr lang="en-US" altLang="en-US" dirty="0" smtClean="0">
                <a:solidFill>
                  <a:srgbClr val="474747"/>
                </a:solidFill>
                <a:hlinkClick r:id="rId2"/>
              </a:rPr>
              <a:t>www.masslegalservices.org/languageaccess</a:t>
            </a:r>
            <a:endParaRPr lang="en-US" altLang="en-US" dirty="0" smtClean="0">
              <a:solidFill>
                <a:srgbClr val="474747"/>
              </a:solidFill>
            </a:endParaRPr>
          </a:p>
          <a:p>
            <a:pPr marL="0" indent="0" eaLnBrk="1" hangingPunct="1">
              <a:lnSpc>
                <a:spcPct val="90000"/>
              </a:lnSpc>
              <a:buClr>
                <a:schemeClr val="accent2"/>
              </a:buClr>
              <a:buNone/>
            </a:pPr>
            <a:endParaRPr lang="en-US" altLang="en-US" sz="1200" dirty="0">
              <a:solidFill>
                <a:srgbClr val="474747"/>
              </a:solidFill>
            </a:endParaRPr>
          </a:p>
          <a:p>
            <a:pPr eaLnBrk="1" hangingPunct="1">
              <a:lnSpc>
                <a:spcPct val="90000"/>
              </a:lnSpc>
              <a:buClr>
                <a:schemeClr val="accent2"/>
              </a:buClr>
              <a:buFont typeface="Wingdings" pitchFamily="2" charset="2"/>
              <a:buChar char="Ø"/>
            </a:pPr>
            <a:r>
              <a:rPr lang="en-US" altLang="en-US" dirty="0" smtClean="0">
                <a:solidFill>
                  <a:srgbClr val="474747"/>
                </a:solidFill>
                <a:hlinkClick r:id="rId3"/>
              </a:rPr>
              <a:t>www.lep.gov</a:t>
            </a:r>
            <a:endParaRPr lang="en-US" altLang="en-US" dirty="0" smtClean="0">
              <a:solidFill>
                <a:srgbClr val="474747"/>
              </a:solidFill>
            </a:endParaRPr>
          </a:p>
          <a:p>
            <a:pPr marL="0" indent="0" eaLnBrk="1" hangingPunct="1">
              <a:lnSpc>
                <a:spcPct val="90000"/>
              </a:lnSpc>
              <a:buClr>
                <a:schemeClr val="accent2"/>
              </a:buClr>
              <a:buNone/>
            </a:pPr>
            <a:endParaRPr lang="en-US" altLang="en-US" sz="1200" dirty="0" smtClean="0"/>
          </a:p>
          <a:p>
            <a:pPr eaLnBrk="1" hangingPunct="1">
              <a:lnSpc>
                <a:spcPct val="90000"/>
              </a:lnSpc>
              <a:buClr>
                <a:schemeClr val="accent2"/>
              </a:buClr>
              <a:buFont typeface="Wingdings" pitchFamily="2" charset="2"/>
              <a:buChar char="Ø"/>
            </a:pPr>
            <a:r>
              <a:rPr lang="en-US" altLang="en-US" dirty="0" smtClean="0">
                <a:solidFill>
                  <a:srgbClr val="474747"/>
                </a:solidFill>
              </a:rPr>
              <a:t>For case specific or general questions, contact:</a:t>
            </a:r>
          </a:p>
          <a:p>
            <a:pPr marL="0" indent="0" eaLnBrk="1" hangingPunct="1">
              <a:lnSpc>
                <a:spcPct val="90000"/>
              </a:lnSpc>
              <a:buClr>
                <a:schemeClr val="accent2"/>
              </a:buClr>
              <a:buNone/>
            </a:pPr>
            <a:r>
              <a:rPr lang="en-US" altLang="en-US" dirty="0">
                <a:solidFill>
                  <a:srgbClr val="474747"/>
                </a:solidFill>
              </a:rPr>
              <a:t> </a:t>
            </a:r>
            <a:r>
              <a:rPr lang="en-US" altLang="en-US" dirty="0" smtClean="0">
                <a:solidFill>
                  <a:srgbClr val="474747"/>
                </a:solidFill>
              </a:rPr>
              <a:t>   Moriah Nelson, Language Access Fellow</a:t>
            </a:r>
          </a:p>
          <a:p>
            <a:pPr marL="0" indent="0" eaLnBrk="1" hangingPunct="1">
              <a:lnSpc>
                <a:spcPct val="90000"/>
              </a:lnSpc>
              <a:buClr>
                <a:schemeClr val="accent2"/>
              </a:buClr>
              <a:buNone/>
            </a:pPr>
            <a:r>
              <a:rPr lang="en-US" altLang="en-US" dirty="0" smtClean="0">
                <a:solidFill>
                  <a:srgbClr val="474747"/>
                </a:solidFill>
              </a:rPr>
              <a:t>    </a:t>
            </a:r>
            <a:r>
              <a:rPr lang="en-US" altLang="en-US" dirty="0" smtClean="0">
                <a:solidFill>
                  <a:srgbClr val="474747"/>
                </a:solidFill>
                <a:hlinkClick r:id="rId4"/>
              </a:rPr>
              <a:t>mnelson@vlpnet.org</a:t>
            </a:r>
            <a:r>
              <a:rPr lang="en-US" altLang="en-US" dirty="0" smtClean="0">
                <a:solidFill>
                  <a:srgbClr val="474747"/>
                </a:solidFill>
              </a:rPr>
              <a:t> </a:t>
            </a:r>
          </a:p>
          <a:p>
            <a:pPr marL="0" indent="0" eaLnBrk="1" hangingPunct="1">
              <a:lnSpc>
                <a:spcPct val="90000"/>
              </a:lnSpc>
              <a:buClr>
                <a:schemeClr val="accent2"/>
              </a:buClr>
              <a:buNone/>
            </a:pPr>
            <a:r>
              <a:rPr lang="en-US" altLang="en-US" dirty="0" smtClean="0">
                <a:solidFill>
                  <a:srgbClr val="474747"/>
                </a:solidFill>
              </a:rPr>
              <a:t>    617-423-0648x138</a:t>
            </a:r>
          </a:p>
        </p:txBody>
      </p:sp>
    </p:spTree>
    <p:extLst>
      <p:ext uri="{BB962C8B-B14F-4D97-AF65-F5344CB8AC3E}">
        <p14:creationId xmlns:p14="http://schemas.microsoft.com/office/powerpoint/2010/main" val="111016566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 name="Picture 5" descr="thank you.jpg"/>
          <p:cNvPicPr>
            <a:picLocks noChangeAspect="1"/>
          </p:cNvPicPr>
          <p:nvPr/>
        </p:nvPicPr>
        <p:blipFill rotWithShape="1">
          <a:blip r:embed="rId4">
            <a:extLst>
              <a:ext uri="{28A0092B-C50C-407E-A947-70E740481C1C}">
                <a14:useLocalDpi xmlns:a14="http://schemas.microsoft.com/office/drawing/2010/main" val="0"/>
              </a:ext>
            </a:extLst>
          </a:blip>
          <a:srcRect t="4103" b="4025"/>
          <a:stretch/>
        </p:blipFill>
        <p:spPr bwMode="auto">
          <a:xfrm>
            <a:off x="41783" y="396586"/>
            <a:ext cx="9102217" cy="493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assmap"/>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57200" y="1162050"/>
            <a:ext cx="8138160"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ltLang="en-US" sz="3200" b="1" dirty="0"/>
              <a:t>MA LEP </a:t>
            </a:r>
            <a:r>
              <a:rPr lang="en-US" altLang="en-US" sz="3200" b="1" dirty="0" smtClean="0"/>
              <a:t>Population</a:t>
            </a:r>
            <a:endParaRPr lang="en-US" b="1" dirty="0"/>
          </a:p>
        </p:txBody>
      </p:sp>
      <p:sp>
        <p:nvSpPr>
          <p:cNvPr id="3" name="Content Placeholder 2"/>
          <p:cNvSpPr>
            <a:spLocks noGrp="1"/>
          </p:cNvSpPr>
          <p:nvPr>
            <p:ph idx="1"/>
          </p:nvPr>
        </p:nvSpPr>
        <p:spPr/>
        <p:txBody>
          <a:bodyPr/>
          <a:lstStyle/>
          <a:p>
            <a:pPr>
              <a:lnSpc>
                <a:spcPct val="90000"/>
              </a:lnSpc>
              <a:spcAft>
                <a:spcPct val="20000"/>
              </a:spcAft>
            </a:pPr>
            <a:r>
              <a:rPr lang="en-US" altLang="en-US" sz="2500" b="1" dirty="0">
                <a:latin typeface="Calibri" pitchFamily="34" charset="0"/>
              </a:rPr>
              <a:t>MA ranked 8</a:t>
            </a:r>
            <a:r>
              <a:rPr lang="en-US" altLang="en-US" sz="2500" b="1" baseline="30000" dirty="0">
                <a:latin typeface="Calibri" pitchFamily="34" charset="0"/>
              </a:rPr>
              <a:t>th</a:t>
            </a:r>
            <a:r>
              <a:rPr lang="en-US" altLang="en-US" sz="2500" b="1" dirty="0">
                <a:latin typeface="Calibri" pitchFamily="34" charset="0"/>
              </a:rPr>
              <a:t> largest LEP population in US at 8.9%</a:t>
            </a:r>
          </a:p>
          <a:p>
            <a:pPr>
              <a:lnSpc>
                <a:spcPct val="90000"/>
              </a:lnSpc>
              <a:spcAft>
                <a:spcPct val="20000"/>
              </a:spcAft>
            </a:pPr>
            <a:r>
              <a:rPr lang="en-US" altLang="en-US" sz="2500" b="1" dirty="0">
                <a:latin typeface="Calibri" pitchFamily="34" charset="0"/>
              </a:rPr>
              <a:t>14.5% of MA residents are foreign born</a:t>
            </a:r>
          </a:p>
          <a:p>
            <a:pPr>
              <a:lnSpc>
                <a:spcPct val="90000"/>
              </a:lnSpc>
              <a:spcAft>
                <a:spcPct val="20000"/>
              </a:spcAft>
            </a:pPr>
            <a:r>
              <a:rPr lang="en-US" altLang="en-US" sz="2500" b="1" dirty="0">
                <a:latin typeface="Calibri" pitchFamily="34" charset="0"/>
              </a:rPr>
              <a:t>MA has second highest native-born LEP population (Puerto Rico is first)</a:t>
            </a:r>
          </a:p>
          <a:p>
            <a:pPr>
              <a:lnSpc>
                <a:spcPct val="90000"/>
              </a:lnSpc>
              <a:spcAft>
                <a:spcPct val="20000"/>
              </a:spcAft>
            </a:pPr>
            <a:r>
              <a:rPr lang="en-US" altLang="en-US" sz="2500" b="1" dirty="0">
                <a:latin typeface="Calibri" pitchFamily="34" charset="0"/>
              </a:rPr>
              <a:t>72% of MA LEP population is in Greater Boston</a:t>
            </a:r>
          </a:p>
          <a:p>
            <a:pPr>
              <a:lnSpc>
                <a:spcPct val="90000"/>
              </a:lnSpc>
              <a:spcAft>
                <a:spcPct val="20000"/>
              </a:spcAft>
            </a:pPr>
            <a:r>
              <a:rPr lang="en-US" altLang="en-US" sz="2500" b="1" dirty="0">
                <a:latin typeface="Calibri" pitchFamily="34" charset="0"/>
              </a:rPr>
              <a:t>Most common languages: </a:t>
            </a:r>
          </a:p>
          <a:p>
            <a:pPr lvl="1">
              <a:lnSpc>
                <a:spcPct val="90000"/>
              </a:lnSpc>
              <a:spcBef>
                <a:spcPct val="10000"/>
              </a:spcBef>
              <a:spcAft>
                <a:spcPct val="10000"/>
              </a:spcAft>
            </a:pPr>
            <a:r>
              <a:rPr lang="en-US" altLang="en-US" sz="2000" b="1" dirty="0">
                <a:latin typeface="Calibri" pitchFamily="34" charset="0"/>
              </a:rPr>
              <a:t>Spanish (38% of the total MA LEP population) </a:t>
            </a:r>
          </a:p>
          <a:p>
            <a:pPr lvl="1">
              <a:lnSpc>
                <a:spcPct val="90000"/>
              </a:lnSpc>
              <a:spcBef>
                <a:spcPct val="10000"/>
              </a:spcBef>
              <a:spcAft>
                <a:spcPct val="10000"/>
              </a:spcAft>
            </a:pPr>
            <a:r>
              <a:rPr lang="en-US" altLang="en-US" sz="2000" b="1" dirty="0">
                <a:latin typeface="Calibri" pitchFamily="34" charset="0"/>
              </a:rPr>
              <a:t>Portuguese</a:t>
            </a:r>
          </a:p>
          <a:p>
            <a:pPr lvl="1">
              <a:lnSpc>
                <a:spcPct val="90000"/>
              </a:lnSpc>
              <a:spcBef>
                <a:spcPct val="10000"/>
              </a:spcBef>
              <a:spcAft>
                <a:spcPct val="10000"/>
              </a:spcAft>
            </a:pPr>
            <a:r>
              <a:rPr lang="en-US" altLang="en-US" sz="2000" b="1" dirty="0">
                <a:latin typeface="Calibri" pitchFamily="34" charset="0"/>
              </a:rPr>
              <a:t>Chinese</a:t>
            </a:r>
          </a:p>
          <a:p>
            <a:pPr lvl="1">
              <a:lnSpc>
                <a:spcPct val="90000"/>
              </a:lnSpc>
              <a:spcBef>
                <a:spcPct val="10000"/>
              </a:spcBef>
              <a:spcAft>
                <a:spcPct val="10000"/>
              </a:spcAft>
            </a:pPr>
            <a:r>
              <a:rPr lang="en-US" altLang="en-US" sz="2000" b="1" dirty="0">
                <a:latin typeface="Calibri" pitchFamily="34" charset="0"/>
              </a:rPr>
              <a:t>French Creole </a:t>
            </a:r>
          </a:p>
          <a:p>
            <a:pPr lvl="1">
              <a:lnSpc>
                <a:spcPct val="90000"/>
              </a:lnSpc>
              <a:spcBef>
                <a:spcPct val="10000"/>
              </a:spcBef>
              <a:spcAft>
                <a:spcPct val="10000"/>
              </a:spcAft>
            </a:pPr>
            <a:r>
              <a:rPr lang="en-US" altLang="en-US" sz="2000" b="1" dirty="0">
                <a:latin typeface="Calibri" pitchFamily="34" charset="0"/>
              </a:rPr>
              <a:t>Vietnamese</a:t>
            </a:r>
            <a:endParaRPr lang="en-US" altLang="en-US" sz="1800" b="1" dirty="0">
              <a:latin typeface="Calibri" pitchFamily="34" charset="0"/>
            </a:endParaRPr>
          </a:p>
          <a:p>
            <a:endParaRPr lang="en-US" dirty="0"/>
          </a:p>
        </p:txBody>
      </p:sp>
      <p:pic>
        <p:nvPicPr>
          <p:cNvPr id="5" name="Picture 1" descr="five fac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06313">
            <a:off x="7233295" y="239562"/>
            <a:ext cx="1554547" cy="128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09642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p>
        </p:txBody>
      </p:sp>
      <p:sp>
        <p:nvSpPr>
          <p:cNvPr id="17" name="TextBox 16"/>
          <p:cNvSpPr txBox="1"/>
          <p:nvPr/>
        </p:nvSpPr>
        <p:spPr>
          <a:xfrm>
            <a:off x="1143000" y="1406366"/>
            <a:ext cx="1219200" cy="2708434"/>
          </a:xfrm>
          <a:prstGeom prst="rect">
            <a:avLst/>
          </a:prstGeom>
          <a:noFill/>
        </p:spPr>
        <p:txBody>
          <a:bodyPr>
            <a:spAutoFit/>
          </a:bodyPr>
          <a:lstStyle/>
          <a:p>
            <a:pPr fontAlgn="auto">
              <a:spcBef>
                <a:spcPts val="0"/>
              </a:spcBef>
              <a:spcAft>
                <a:spcPts val="0"/>
              </a:spcAft>
              <a:defRPr/>
            </a:pPr>
            <a:r>
              <a:rPr lang="en-US" sz="17000" b="1" dirty="0">
                <a:solidFill>
                  <a:srgbClr val="2A7A9E">
                    <a:alpha val="40000"/>
                  </a:srgbClr>
                </a:solidFill>
                <a:latin typeface="+mn-lt"/>
                <a:cs typeface="Arial" pitchFamily="34" charset="0"/>
              </a:rPr>
              <a:t>2</a:t>
            </a:r>
          </a:p>
        </p:txBody>
      </p:sp>
      <p:sp>
        <p:nvSpPr>
          <p:cNvPr id="9" name="Title 8"/>
          <p:cNvSpPr>
            <a:spLocks noGrp="1"/>
          </p:cNvSpPr>
          <p:nvPr>
            <p:ph type="title"/>
          </p:nvPr>
        </p:nvSpPr>
        <p:spPr>
          <a:xfrm>
            <a:off x="2971800" y="1992313"/>
            <a:ext cx="5867400" cy="1970087"/>
          </a:xfrm>
        </p:spPr>
        <p:txBody>
          <a:bodyPr rtlCol="0">
            <a:noAutofit/>
          </a:bodyPr>
          <a:lstStyle/>
          <a:p>
            <a:pPr eaLnBrk="1" fontAlgn="auto" hangingPunct="1">
              <a:spcBef>
                <a:spcPts val="0"/>
              </a:spcBef>
              <a:spcAft>
                <a:spcPts val="0"/>
              </a:spcAft>
              <a:defRPr/>
            </a:pPr>
            <a:r>
              <a:rPr lang="en-US" sz="4000" cap="none" dirty="0" smtClean="0">
                <a:solidFill>
                  <a:prstClr val="black">
                    <a:lumMod val="85000"/>
                    <a:lumOff val="15000"/>
                  </a:prstClr>
                </a:solidFill>
                <a:ea typeface="+mn-ea"/>
                <a:cs typeface="+mn-cs"/>
              </a:rPr>
              <a:t>Working with LEP Clients and Interpreters</a:t>
            </a:r>
            <a:endParaRPr lang="en-US" sz="3400" b="0" cap="none" dirty="0">
              <a:solidFill>
                <a:prstClr val="black">
                  <a:lumMod val="50000"/>
                  <a:lumOff val="50000"/>
                </a:prstClr>
              </a:solidFill>
              <a:ea typeface="+mn-ea"/>
              <a:cs typeface="+mn-cs"/>
            </a:endParaRPr>
          </a:p>
        </p:txBody>
      </p:sp>
      <p:sp>
        <p:nvSpPr>
          <p:cNvPr id="33802" name="Text Placeholder 9"/>
          <p:cNvSpPr>
            <a:spLocks noGrp="1"/>
          </p:cNvSpPr>
          <p:nvPr>
            <p:ph type="body" idx="1"/>
          </p:nvPr>
        </p:nvSpPr>
        <p:spPr>
          <a:xfrm>
            <a:off x="381000" y="5105400"/>
            <a:ext cx="8229600" cy="376238"/>
          </a:xfrm>
        </p:spPr>
        <p:txBody>
          <a:bodyPr/>
          <a:lstStyle/>
          <a:p>
            <a:pPr eaLnBrk="1" hangingPunct="1">
              <a:spcBef>
                <a:spcPct val="0"/>
              </a:spcBef>
            </a:pPr>
            <a:endParaRPr lang="en-US" altLang="en-US" sz="1700" b="1" smtClean="0">
              <a:solidFill>
                <a:srgbClr val="404040"/>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52400"/>
            <a:ext cx="5334000" cy="571500"/>
          </a:xfrm>
        </p:spPr>
        <p:txBody>
          <a:bodyPr rtlCol="0"/>
          <a:lstStyle/>
          <a:p>
            <a:pPr eaLnBrk="1" fontAlgn="auto" hangingPunct="1">
              <a:spcAft>
                <a:spcPts val="0"/>
              </a:spcAft>
              <a:defRPr/>
            </a:pPr>
            <a:r>
              <a:rPr lang="en-US" b="1" dirty="0" smtClean="0"/>
              <a:t>What is Interpreting?</a:t>
            </a:r>
          </a:p>
        </p:txBody>
      </p:sp>
      <p:sp>
        <p:nvSpPr>
          <p:cNvPr id="4099" name="Rectangle 3"/>
          <p:cNvSpPr>
            <a:spLocks noGrp="1" noChangeArrowheads="1"/>
          </p:cNvSpPr>
          <p:nvPr>
            <p:ph type="body" idx="1"/>
          </p:nvPr>
        </p:nvSpPr>
        <p:spPr>
          <a:xfrm>
            <a:off x="533400" y="1143000"/>
            <a:ext cx="7315200" cy="4648200"/>
          </a:xfrm>
        </p:spPr>
        <p:txBody>
          <a:bodyPr rtlCol="0">
            <a:normAutofit/>
          </a:bodyPr>
          <a:lstStyle/>
          <a:p>
            <a:pPr eaLnBrk="1" fontAlgn="auto" hangingPunct="1">
              <a:spcAft>
                <a:spcPts val="0"/>
              </a:spcAft>
              <a:defRPr/>
            </a:pPr>
            <a:r>
              <a:rPr lang="en-US" sz="2600" dirty="0" smtClean="0"/>
              <a:t>Interpreting is very difficult to do well! </a:t>
            </a:r>
          </a:p>
          <a:p>
            <a:pPr marL="0" indent="0" eaLnBrk="1" fontAlgn="auto" hangingPunct="1">
              <a:spcAft>
                <a:spcPts val="0"/>
              </a:spcAft>
              <a:buNone/>
              <a:defRPr/>
            </a:pPr>
            <a:endParaRPr lang="en-US" sz="1200" dirty="0" smtClean="0"/>
          </a:p>
          <a:p>
            <a:pPr eaLnBrk="1" fontAlgn="auto" hangingPunct="1">
              <a:spcAft>
                <a:spcPts val="0"/>
              </a:spcAft>
              <a:defRPr/>
            </a:pPr>
            <a:r>
              <a:rPr lang="en-US" sz="2600" dirty="0" smtClean="0"/>
              <a:t>Interpreter as a Conduit</a:t>
            </a:r>
          </a:p>
          <a:p>
            <a:pPr marL="0" indent="0" eaLnBrk="1" fontAlgn="auto" hangingPunct="1">
              <a:spcAft>
                <a:spcPts val="0"/>
              </a:spcAft>
              <a:buNone/>
              <a:defRPr/>
            </a:pPr>
            <a:endParaRPr lang="en-US" sz="1200" dirty="0" smtClean="0"/>
          </a:p>
          <a:p>
            <a:pPr eaLnBrk="1" fontAlgn="auto" hangingPunct="1">
              <a:spcAft>
                <a:spcPts val="0"/>
              </a:spcAft>
              <a:defRPr/>
            </a:pPr>
            <a:r>
              <a:rPr lang="en-US" sz="2600" dirty="0" smtClean="0"/>
              <a:t>Must render the </a:t>
            </a:r>
            <a:r>
              <a:rPr lang="en-US" sz="2600" b="1" dirty="0" smtClean="0"/>
              <a:t>meaning</a:t>
            </a:r>
            <a:r>
              <a:rPr lang="en-US" sz="2600" dirty="0" smtClean="0"/>
              <a:t> of said from the source language, into the target language:</a:t>
            </a:r>
          </a:p>
          <a:p>
            <a:pPr lvl="1" eaLnBrk="1" fontAlgn="auto" hangingPunct="1">
              <a:spcAft>
                <a:spcPts val="0"/>
              </a:spcAft>
              <a:defRPr/>
            </a:pPr>
            <a:r>
              <a:rPr lang="en-US" sz="2400" dirty="0" smtClean="0"/>
              <a:t>Accurately, without any distortion of meaning</a:t>
            </a:r>
          </a:p>
          <a:p>
            <a:pPr lvl="1" eaLnBrk="1" fontAlgn="auto" hangingPunct="1">
              <a:spcAft>
                <a:spcPts val="0"/>
              </a:spcAft>
              <a:defRPr/>
            </a:pPr>
            <a:r>
              <a:rPr lang="en-US" sz="2400" dirty="0" smtClean="0"/>
              <a:t>Without omissions </a:t>
            </a:r>
          </a:p>
          <a:p>
            <a:pPr lvl="1" eaLnBrk="1" fontAlgn="auto" hangingPunct="1">
              <a:spcAft>
                <a:spcPts val="0"/>
              </a:spcAft>
              <a:defRPr/>
            </a:pPr>
            <a:r>
              <a:rPr lang="en-US" sz="2400" dirty="0" smtClean="0"/>
              <a:t>Without substitutions</a:t>
            </a:r>
          </a:p>
          <a:p>
            <a:pPr lvl="1" eaLnBrk="1" fontAlgn="auto" hangingPunct="1">
              <a:spcAft>
                <a:spcPts val="0"/>
              </a:spcAft>
              <a:defRPr/>
            </a:pPr>
            <a:r>
              <a:rPr lang="en-US" sz="2400" dirty="0" smtClean="0"/>
              <a:t>Without additions</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pPr marL="0" indent="0">
              <a:buNone/>
            </a:pPr>
            <a:r>
              <a:rPr lang="en-US" sz="3000" dirty="0">
                <a:hlinkClick r:id="rId2"/>
              </a:rPr>
              <a:t>http://</a:t>
            </a:r>
            <a:r>
              <a:rPr lang="en-US" sz="3000" dirty="0" smtClean="0">
                <a:hlinkClick r:id="rId2"/>
              </a:rPr>
              <a:t>www.youtube.com/watch?v=pVm27HLLiiQ</a:t>
            </a:r>
            <a:endParaRPr lang="en-US" sz="3000" dirty="0" smtClean="0"/>
          </a:p>
          <a:p>
            <a:pPr marL="0" indent="0">
              <a:buNone/>
            </a:pPr>
            <a:endParaRPr lang="en-US" dirty="0"/>
          </a:p>
        </p:txBody>
      </p:sp>
    </p:spTree>
    <p:extLst>
      <p:ext uri="{BB962C8B-B14F-4D97-AF65-F5344CB8AC3E}">
        <p14:creationId xmlns:p14="http://schemas.microsoft.com/office/powerpoint/2010/main" val="168681544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36563" y="76200"/>
            <a:ext cx="8402637" cy="685800"/>
          </a:xfrm>
        </p:spPr>
        <p:txBody>
          <a:bodyPr rtlCol="0"/>
          <a:lstStyle/>
          <a:p>
            <a:pPr eaLnBrk="1" fontAlgn="auto" hangingPunct="1">
              <a:spcAft>
                <a:spcPts val="0"/>
              </a:spcAft>
              <a:defRPr/>
            </a:pPr>
            <a:r>
              <a:rPr lang="en-US" b="1" dirty="0" smtClean="0"/>
              <a:t>Instruct the Interpreter</a:t>
            </a:r>
          </a:p>
        </p:txBody>
      </p:sp>
      <p:sp>
        <p:nvSpPr>
          <p:cNvPr id="5123" name="Rectangle 3"/>
          <p:cNvSpPr>
            <a:spLocks noGrp="1" noChangeArrowheads="1"/>
          </p:cNvSpPr>
          <p:nvPr>
            <p:ph type="body" idx="1"/>
          </p:nvPr>
        </p:nvSpPr>
        <p:spPr>
          <a:xfrm>
            <a:off x="609600" y="1219200"/>
            <a:ext cx="7848600" cy="4800600"/>
          </a:xfrm>
        </p:spPr>
        <p:txBody>
          <a:bodyPr rtlCol="0">
            <a:normAutofit/>
          </a:bodyPr>
          <a:lstStyle/>
          <a:p>
            <a:pPr eaLnBrk="1" fontAlgn="auto" hangingPunct="1">
              <a:lnSpc>
                <a:spcPct val="90000"/>
              </a:lnSpc>
              <a:spcAft>
                <a:spcPts val="0"/>
              </a:spcAft>
              <a:defRPr/>
            </a:pPr>
            <a:r>
              <a:rPr lang="en-US" sz="2400" b="1" dirty="0"/>
              <a:t>Keep all of this information confidential</a:t>
            </a:r>
          </a:p>
          <a:p>
            <a:pPr eaLnBrk="1" fontAlgn="auto" hangingPunct="1">
              <a:lnSpc>
                <a:spcPct val="90000"/>
              </a:lnSpc>
              <a:spcAft>
                <a:spcPts val="0"/>
              </a:spcAft>
              <a:defRPr/>
            </a:pPr>
            <a:endParaRPr lang="en-US" sz="2400" dirty="0" smtClean="0"/>
          </a:p>
          <a:p>
            <a:pPr eaLnBrk="1" fontAlgn="auto" hangingPunct="1">
              <a:lnSpc>
                <a:spcPct val="90000"/>
              </a:lnSpc>
              <a:spcAft>
                <a:spcPts val="0"/>
              </a:spcAft>
              <a:defRPr/>
            </a:pPr>
            <a:r>
              <a:rPr lang="en-US" sz="2400" dirty="0" smtClean="0"/>
              <a:t>Interpret everything that is said</a:t>
            </a:r>
          </a:p>
          <a:p>
            <a:pPr lvl="1" eaLnBrk="1" fontAlgn="auto" hangingPunct="1">
              <a:lnSpc>
                <a:spcPct val="90000"/>
              </a:lnSpc>
              <a:spcAft>
                <a:spcPts val="0"/>
              </a:spcAft>
              <a:defRPr/>
            </a:pPr>
            <a:r>
              <a:rPr lang="en-US" sz="2400" dirty="0" smtClean="0"/>
              <a:t>Use the first and second person</a:t>
            </a:r>
          </a:p>
          <a:p>
            <a:pPr lvl="1" eaLnBrk="1" fontAlgn="auto" hangingPunct="1">
              <a:lnSpc>
                <a:spcPct val="90000"/>
              </a:lnSpc>
              <a:spcAft>
                <a:spcPts val="0"/>
              </a:spcAft>
              <a:defRPr/>
            </a:pPr>
            <a:r>
              <a:rPr lang="en-US" sz="2400" dirty="0" smtClean="0"/>
              <a:t>Use same grammatical construction as the speaker</a:t>
            </a:r>
          </a:p>
          <a:p>
            <a:pPr lvl="1" eaLnBrk="1" fontAlgn="auto" hangingPunct="1">
              <a:lnSpc>
                <a:spcPct val="90000"/>
              </a:lnSpc>
              <a:spcAft>
                <a:spcPts val="0"/>
              </a:spcAft>
              <a:defRPr/>
            </a:pPr>
            <a:r>
              <a:rPr lang="en-US" sz="2400" dirty="0" smtClean="0"/>
              <a:t>Do not omit, edit, or polish what was said</a:t>
            </a:r>
          </a:p>
          <a:p>
            <a:pPr eaLnBrk="1" fontAlgn="auto" hangingPunct="1">
              <a:lnSpc>
                <a:spcPct val="90000"/>
              </a:lnSpc>
              <a:spcAft>
                <a:spcPts val="0"/>
              </a:spcAft>
              <a:defRPr/>
            </a:pPr>
            <a:endParaRPr lang="en-US" sz="2400" dirty="0" smtClean="0"/>
          </a:p>
          <a:p>
            <a:pPr eaLnBrk="1" fontAlgn="auto" hangingPunct="1">
              <a:lnSpc>
                <a:spcPct val="90000"/>
              </a:lnSpc>
              <a:spcAft>
                <a:spcPts val="0"/>
              </a:spcAft>
              <a:defRPr/>
            </a:pPr>
            <a:r>
              <a:rPr lang="en-US" sz="2400" dirty="0" smtClean="0"/>
              <a:t>Interpret the </a:t>
            </a:r>
            <a:r>
              <a:rPr lang="en-US" sz="2400" b="1" dirty="0" smtClean="0"/>
              <a:t>meaning</a:t>
            </a:r>
            <a:r>
              <a:rPr lang="en-US" sz="2400" dirty="0" smtClean="0"/>
              <a:t> as accurately as possible</a:t>
            </a:r>
          </a:p>
          <a:p>
            <a:pPr eaLnBrk="1" fontAlgn="auto" hangingPunct="1">
              <a:lnSpc>
                <a:spcPct val="90000"/>
              </a:lnSpc>
              <a:spcAft>
                <a:spcPts val="0"/>
              </a:spcAft>
              <a:defRPr/>
            </a:pPr>
            <a:endParaRPr lang="en-US" sz="2400" dirty="0" smtClean="0"/>
          </a:p>
          <a:p>
            <a:pPr eaLnBrk="1" fontAlgn="auto" hangingPunct="1">
              <a:lnSpc>
                <a:spcPct val="90000"/>
              </a:lnSpc>
              <a:spcAft>
                <a:spcPts val="0"/>
              </a:spcAft>
              <a:defRPr/>
            </a:pPr>
            <a:r>
              <a:rPr lang="en-US" sz="2400" dirty="0" smtClean="0"/>
              <a:t>No side conversations with the LEP person</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6563" y="76200"/>
            <a:ext cx="8402637" cy="685800"/>
          </a:xfrm>
        </p:spPr>
        <p:txBody>
          <a:bodyPr rtlCol="0"/>
          <a:lstStyle/>
          <a:p>
            <a:pPr eaLnBrk="1" fontAlgn="auto" hangingPunct="1">
              <a:spcAft>
                <a:spcPts val="0"/>
              </a:spcAft>
              <a:defRPr/>
            </a:pPr>
            <a:r>
              <a:rPr lang="en-US" b="1" dirty="0" smtClean="0"/>
              <a:t>Instruct the Interpreter</a:t>
            </a:r>
          </a:p>
        </p:txBody>
      </p:sp>
      <p:sp>
        <p:nvSpPr>
          <p:cNvPr id="6147" name="Rectangle 3"/>
          <p:cNvSpPr>
            <a:spLocks noGrp="1" noChangeArrowheads="1"/>
          </p:cNvSpPr>
          <p:nvPr>
            <p:ph type="body" idx="1"/>
          </p:nvPr>
        </p:nvSpPr>
        <p:spPr>
          <a:xfrm>
            <a:off x="533400" y="1219200"/>
            <a:ext cx="7086600" cy="4419600"/>
          </a:xfrm>
        </p:spPr>
        <p:txBody>
          <a:bodyPr rtlCol="0">
            <a:noAutofit/>
          </a:bodyPr>
          <a:lstStyle/>
          <a:p>
            <a:pPr eaLnBrk="1" fontAlgn="auto" hangingPunct="1">
              <a:lnSpc>
                <a:spcPct val="90000"/>
              </a:lnSpc>
              <a:spcAft>
                <a:spcPts val="0"/>
              </a:spcAft>
              <a:defRPr/>
            </a:pPr>
            <a:r>
              <a:rPr lang="en-US" sz="2800" dirty="0" smtClean="0"/>
              <a:t>Never answer for the LEP person</a:t>
            </a:r>
          </a:p>
          <a:p>
            <a:pPr marL="0" indent="0" eaLnBrk="1" fontAlgn="auto" hangingPunct="1">
              <a:lnSpc>
                <a:spcPct val="90000"/>
              </a:lnSpc>
              <a:spcAft>
                <a:spcPts val="0"/>
              </a:spcAft>
              <a:buNone/>
              <a:defRPr/>
            </a:pPr>
            <a:endParaRPr lang="en-US" sz="2800" dirty="0" smtClean="0"/>
          </a:p>
          <a:p>
            <a:pPr eaLnBrk="1" fontAlgn="auto" hangingPunct="1">
              <a:lnSpc>
                <a:spcPct val="90000"/>
              </a:lnSpc>
              <a:spcAft>
                <a:spcPts val="0"/>
              </a:spcAft>
              <a:defRPr/>
            </a:pPr>
            <a:r>
              <a:rPr lang="en-US" sz="2800" dirty="0" smtClean="0"/>
              <a:t>Ask speakers to do any of the following:</a:t>
            </a:r>
          </a:p>
          <a:p>
            <a:pPr lvl="1" eaLnBrk="1" fontAlgn="auto" hangingPunct="1">
              <a:lnSpc>
                <a:spcPct val="90000"/>
              </a:lnSpc>
              <a:spcAft>
                <a:spcPts val="0"/>
              </a:spcAft>
              <a:defRPr/>
            </a:pPr>
            <a:r>
              <a:rPr lang="en-US" dirty="0" smtClean="0"/>
              <a:t>Pause</a:t>
            </a:r>
          </a:p>
          <a:p>
            <a:pPr lvl="1" eaLnBrk="1" fontAlgn="auto" hangingPunct="1">
              <a:lnSpc>
                <a:spcPct val="90000"/>
              </a:lnSpc>
              <a:spcAft>
                <a:spcPts val="0"/>
              </a:spcAft>
              <a:defRPr/>
            </a:pPr>
            <a:r>
              <a:rPr lang="en-US" dirty="0" smtClean="0"/>
              <a:t>Repeat</a:t>
            </a:r>
          </a:p>
          <a:p>
            <a:pPr lvl="1" eaLnBrk="1" fontAlgn="auto" hangingPunct="1">
              <a:lnSpc>
                <a:spcPct val="90000"/>
              </a:lnSpc>
              <a:spcAft>
                <a:spcPts val="0"/>
              </a:spcAft>
              <a:defRPr/>
            </a:pPr>
            <a:r>
              <a:rPr lang="en-US" dirty="0" smtClean="0"/>
              <a:t>Slow down</a:t>
            </a:r>
          </a:p>
          <a:p>
            <a:pPr eaLnBrk="1" fontAlgn="auto" hangingPunct="1">
              <a:lnSpc>
                <a:spcPct val="90000"/>
              </a:lnSpc>
              <a:spcAft>
                <a:spcPts val="0"/>
              </a:spcAft>
              <a:defRPr/>
            </a:pPr>
            <a:endParaRPr lang="en-US" sz="2800" dirty="0" smtClean="0"/>
          </a:p>
          <a:p>
            <a:pPr eaLnBrk="1" fontAlgn="auto" hangingPunct="1">
              <a:lnSpc>
                <a:spcPct val="90000"/>
              </a:lnSpc>
              <a:spcAft>
                <a:spcPts val="0"/>
              </a:spcAft>
              <a:defRPr/>
            </a:pPr>
            <a:r>
              <a:rPr lang="en-US" sz="2800" dirty="0" smtClean="0"/>
              <a:t>Ask for clarification or a time out</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262626"/>
    </a:dk1>
    <a:lt1>
      <a:srgbClr val="FFFFFF"/>
    </a:lt1>
    <a:dk2>
      <a:srgbClr val="595959"/>
    </a:dk2>
    <a:lt2>
      <a:srgbClr val="EEECE1"/>
    </a:lt2>
    <a:accent1>
      <a:srgbClr val="F4891E"/>
    </a:accent1>
    <a:accent2>
      <a:srgbClr val="7BCF27"/>
    </a:accent2>
    <a:accent3>
      <a:srgbClr val="FFFFFF"/>
    </a:accent3>
    <a:accent4>
      <a:srgbClr val="1F1F1F"/>
    </a:accent4>
    <a:accent5>
      <a:srgbClr val="F8C4AB"/>
    </a:accent5>
    <a:accent6>
      <a:srgbClr val="6FBB22"/>
    </a:accent6>
    <a:hlink>
      <a:srgbClr val="00B0F0"/>
    </a:hlink>
    <a:folHlink>
      <a:srgbClr val="F4891E"/>
    </a:folHlink>
  </a:clrScheme>
</a:themeOverride>
</file>

<file path=ppt/theme/themeOverride2.xml><?xml version="1.0" encoding="utf-8"?>
<a:themeOverride xmlns:a="http://schemas.openxmlformats.org/drawingml/2006/main">
  <a:clrScheme name="">
    <a:dk1>
      <a:srgbClr val="262626"/>
    </a:dk1>
    <a:lt1>
      <a:srgbClr val="FFFFFF"/>
    </a:lt1>
    <a:dk2>
      <a:srgbClr val="595959"/>
    </a:dk2>
    <a:lt2>
      <a:srgbClr val="EEECE1"/>
    </a:lt2>
    <a:accent1>
      <a:srgbClr val="F4891E"/>
    </a:accent1>
    <a:accent2>
      <a:srgbClr val="7BCF27"/>
    </a:accent2>
    <a:accent3>
      <a:srgbClr val="FFFFFF"/>
    </a:accent3>
    <a:accent4>
      <a:srgbClr val="1F1F1F"/>
    </a:accent4>
    <a:accent5>
      <a:srgbClr val="F8C4AB"/>
    </a:accent5>
    <a:accent6>
      <a:srgbClr val="6FBB22"/>
    </a:accent6>
    <a:hlink>
      <a:srgbClr val="00B0F0"/>
    </a:hlink>
    <a:folHlink>
      <a:srgbClr val="F4891E"/>
    </a:folHlink>
  </a:clrScheme>
</a:themeOverride>
</file>

<file path=docProps/app.xml><?xml version="1.0" encoding="utf-8"?>
<Properties xmlns="http://schemas.openxmlformats.org/officeDocument/2006/extended-properties" xmlns:vt="http://schemas.openxmlformats.org/officeDocument/2006/docPropsVTypes">
  <Template>IntroducingPowerPoint2010</Template>
  <TotalTime>0</TotalTime>
  <Words>2589</Words>
  <Application>Microsoft Office PowerPoint</Application>
  <PresentationFormat>On-screen Show (4:3)</PresentationFormat>
  <Paragraphs>390</Paragraphs>
  <Slides>32</Slides>
  <Notes>25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Introducing PowerPoint 2010</vt:lpstr>
      <vt:lpstr>Serving Limited English Proficient Clients and Working with Interpreters 101 </vt:lpstr>
      <vt:lpstr>Definitions &amp; Data</vt:lpstr>
      <vt:lpstr>Definitions &amp; Terminology</vt:lpstr>
      <vt:lpstr>MA LEP Population</vt:lpstr>
      <vt:lpstr>Working with LEP Clients and Interpreters</vt:lpstr>
      <vt:lpstr>What is Interpreting?</vt:lpstr>
      <vt:lpstr>Video</vt:lpstr>
      <vt:lpstr>Instruct the Interpreter</vt:lpstr>
      <vt:lpstr>Instruct the Interpreter</vt:lpstr>
      <vt:lpstr>Instruct the Client </vt:lpstr>
      <vt:lpstr>Instruct the Client </vt:lpstr>
      <vt:lpstr>PowerPoint Presentation</vt:lpstr>
      <vt:lpstr>During the Interpretation</vt:lpstr>
      <vt:lpstr>Cues that An Interpretation May Not be Going Well</vt:lpstr>
      <vt:lpstr>What to Do When An Interpretation May Not be Going Well</vt:lpstr>
      <vt:lpstr>Ensuring Follow-Up</vt:lpstr>
      <vt:lpstr>PowerPoint Presentation</vt:lpstr>
      <vt:lpstr>Working With  Telephonic Interpreters</vt:lpstr>
      <vt:lpstr>Debrief With the Interpreter</vt:lpstr>
      <vt:lpstr>When YOU are Interpreting...</vt:lpstr>
      <vt:lpstr>Cultural Barriers</vt:lpstr>
      <vt:lpstr>Cultural Barriers</vt:lpstr>
      <vt:lpstr>Legal and Ethical  Requirements</vt:lpstr>
      <vt:lpstr>Federal Mandates</vt:lpstr>
      <vt:lpstr>Federal &amp; State Guidance</vt:lpstr>
      <vt:lpstr>Ethical Responsibilities</vt:lpstr>
      <vt:lpstr>PowerPoint Presentation</vt:lpstr>
      <vt:lpstr>www.MassLegalHelp.org</vt:lpstr>
      <vt:lpstr>www.MassLegalServices.org</vt:lpstr>
      <vt:lpstr>LANGUAGE ACCESS COALITION</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Limited English Proficient Clients and Working with Interpreters 101 </dc:title>
  <dc:creator/>
  <cp:lastModifiedBy/>
  <cp:revision>12</cp:revision>
  <dcterms:created xsi:type="dcterms:W3CDTF">2010-11-13T00:12:12Z</dcterms:created>
  <dcterms:modified xsi:type="dcterms:W3CDTF">2013-09-17T20:50:40Z</dcterms:modified>
</cp:coreProperties>
</file>