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90" r:id="rId3"/>
    <p:sldId id="308" r:id="rId4"/>
    <p:sldId id="262" r:id="rId5"/>
    <p:sldId id="260" r:id="rId6"/>
    <p:sldId id="264" r:id="rId7"/>
    <p:sldId id="265" r:id="rId8"/>
    <p:sldId id="328" r:id="rId9"/>
    <p:sldId id="327" r:id="rId10"/>
    <p:sldId id="329" r:id="rId11"/>
    <p:sldId id="330" r:id="rId12"/>
    <p:sldId id="293" r:id="rId13"/>
    <p:sldId id="267" r:id="rId14"/>
    <p:sldId id="271" r:id="rId15"/>
    <p:sldId id="269" r:id="rId16"/>
    <p:sldId id="268" r:id="rId17"/>
    <p:sldId id="270" r:id="rId18"/>
    <p:sldId id="272" r:id="rId19"/>
    <p:sldId id="297" r:id="rId20"/>
    <p:sldId id="336" r:id="rId21"/>
    <p:sldId id="275" r:id="rId22"/>
    <p:sldId id="335" r:id="rId23"/>
    <p:sldId id="276" r:id="rId24"/>
    <p:sldId id="277" r:id="rId25"/>
    <p:sldId id="278" r:id="rId26"/>
    <p:sldId id="307" r:id="rId27"/>
    <p:sldId id="280" r:id="rId28"/>
    <p:sldId id="298" r:id="rId29"/>
    <p:sldId id="313" r:id="rId30"/>
    <p:sldId id="281" r:id="rId31"/>
    <p:sldId id="316" r:id="rId32"/>
    <p:sldId id="324" r:id="rId33"/>
    <p:sldId id="319" r:id="rId34"/>
    <p:sldId id="326" r:id="rId35"/>
    <p:sldId id="314" r:id="rId36"/>
    <p:sldId id="331" r:id="rId37"/>
    <p:sldId id="332" r:id="rId38"/>
    <p:sldId id="333" r:id="rId39"/>
    <p:sldId id="334" r:id="rId40"/>
    <p:sldId id="320" r:id="rId41"/>
    <p:sldId id="315" r:id="rId42"/>
    <p:sldId id="321" r:id="rId43"/>
    <p:sldId id="322" r:id="rId44"/>
    <p:sldId id="323" r:id="rId45"/>
    <p:sldId id="312" r:id="rId46"/>
    <p:sldId id="317" r:id="rId47"/>
    <p:sldId id="286" r:id="rId48"/>
    <p:sldId id="309" r:id="rId49"/>
    <p:sldId id="304" r:id="rId50"/>
    <p:sldId id="258" r:id="rId5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1D4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84"/>
    <p:restoredTop sz="94658"/>
  </p:normalViewPr>
  <p:slideViewPr>
    <p:cSldViewPr>
      <p:cViewPr varScale="1">
        <p:scale>
          <a:sx n="118" d="100"/>
          <a:sy n="118" d="100"/>
        </p:scale>
        <p:origin x="208"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8DF26-F6CD-44FC-AE4B-AA7C09A63E74}"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9FC28D61-405F-4D2E-A935-B17FAF4A9A14}">
      <dgm:prSet/>
      <dgm:spPr/>
      <dgm:t>
        <a:bodyPr/>
        <a:lstStyle/>
        <a:p>
          <a:r>
            <a:rPr lang="en-US" dirty="0"/>
            <a:t>STEP #1</a:t>
          </a:r>
        </a:p>
      </dgm:t>
    </dgm:pt>
    <dgm:pt modelId="{87E230E2-6F5E-4C46-9451-2C56136180F4}" type="parTrans" cxnId="{3E8F8A4B-4842-4945-8937-7B06717E0A71}">
      <dgm:prSet/>
      <dgm:spPr/>
      <dgm:t>
        <a:bodyPr/>
        <a:lstStyle/>
        <a:p>
          <a:endParaRPr lang="en-US"/>
        </a:p>
      </dgm:t>
    </dgm:pt>
    <dgm:pt modelId="{E0D2829D-D248-4555-9D63-BFF1190FCBDA}" type="sibTrans" cxnId="{3E8F8A4B-4842-4945-8937-7B06717E0A71}">
      <dgm:prSet/>
      <dgm:spPr/>
      <dgm:t>
        <a:bodyPr/>
        <a:lstStyle/>
        <a:p>
          <a:endParaRPr lang="en-US"/>
        </a:p>
      </dgm:t>
    </dgm:pt>
    <dgm:pt modelId="{F92592C7-8143-4EA7-B8E5-6C18929E4DF0}">
      <dgm:prSet/>
      <dgm:spPr/>
      <dgm:t>
        <a:bodyPr/>
        <a:lstStyle/>
        <a:p>
          <a:r>
            <a:rPr lang="en-US" dirty="0"/>
            <a:t>STEP #1</a:t>
          </a:r>
        </a:p>
      </dgm:t>
    </dgm:pt>
    <dgm:pt modelId="{D4B9DA44-587B-4486-8C9F-E7B64E7C0241}" type="parTrans" cxnId="{3B48FF3F-DEBD-43DD-8506-A6B1331C18DD}">
      <dgm:prSet/>
      <dgm:spPr/>
      <dgm:t>
        <a:bodyPr/>
        <a:lstStyle/>
        <a:p>
          <a:endParaRPr lang="en-US"/>
        </a:p>
      </dgm:t>
    </dgm:pt>
    <dgm:pt modelId="{69E1E849-D8BA-4A82-8153-BD140161936C}" type="sibTrans" cxnId="{3B48FF3F-DEBD-43DD-8506-A6B1331C18DD}">
      <dgm:prSet/>
      <dgm:spPr/>
      <dgm:t>
        <a:bodyPr/>
        <a:lstStyle/>
        <a:p>
          <a:endParaRPr lang="en-US"/>
        </a:p>
      </dgm:t>
    </dgm:pt>
    <dgm:pt modelId="{1D456442-725E-4639-BFD8-3C30DF350014}">
      <dgm:prSet/>
      <dgm:spPr/>
      <dgm:t>
        <a:bodyPr/>
        <a:lstStyle/>
        <a:p>
          <a:r>
            <a:rPr lang="en-US" dirty="0"/>
            <a:t>PROTECTIONS</a:t>
          </a:r>
        </a:p>
      </dgm:t>
    </dgm:pt>
    <dgm:pt modelId="{BF84894E-3DF4-4590-8365-FB6A0F889F72}" type="parTrans" cxnId="{CB3D18C7-B474-47F3-812F-0BB5338D14C5}">
      <dgm:prSet/>
      <dgm:spPr/>
      <dgm:t>
        <a:bodyPr/>
        <a:lstStyle/>
        <a:p>
          <a:endParaRPr lang="en-US"/>
        </a:p>
      </dgm:t>
    </dgm:pt>
    <dgm:pt modelId="{4147D6CA-DCB3-40AE-BF03-8CE206F598FF}" type="sibTrans" cxnId="{CB3D18C7-B474-47F3-812F-0BB5338D14C5}">
      <dgm:prSet/>
      <dgm:spPr/>
      <dgm:t>
        <a:bodyPr/>
        <a:lstStyle/>
        <a:p>
          <a:endParaRPr lang="en-US"/>
        </a:p>
      </dgm:t>
    </dgm:pt>
    <dgm:pt modelId="{0FFA6217-345D-4E47-A2FB-9C9A050368AC}">
      <dgm:prSet/>
      <dgm:spPr/>
      <dgm:t>
        <a:bodyPr/>
        <a:lstStyle/>
        <a:p>
          <a:r>
            <a:rPr lang="en-US" dirty="0"/>
            <a:t>STEP #2</a:t>
          </a:r>
        </a:p>
      </dgm:t>
    </dgm:pt>
    <dgm:pt modelId="{ACA88C4C-4004-4F86-B9B2-C8F21A31B2AC}" type="parTrans" cxnId="{250B5E3D-C73A-48DC-956B-9AED89CE680F}">
      <dgm:prSet/>
      <dgm:spPr/>
      <dgm:t>
        <a:bodyPr/>
        <a:lstStyle/>
        <a:p>
          <a:endParaRPr lang="en-US"/>
        </a:p>
      </dgm:t>
    </dgm:pt>
    <dgm:pt modelId="{599B0BD6-0E1B-431D-BA13-5BCCA621D600}" type="sibTrans" cxnId="{250B5E3D-C73A-48DC-956B-9AED89CE680F}">
      <dgm:prSet/>
      <dgm:spPr/>
      <dgm:t>
        <a:bodyPr/>
        <a:lstStyle/>
        <a:p>
          <a:endParaRPr lang="en-US"/>
        </a:p>
      </dgm:t>
    </dgm:pt>
    <dgm:pt modelId="{5495A908-5D3A-459B-A641-0566B7A206BA}">
      <dgm:prSet/>
      <dgm:spPr/>
      <dgm:t>
        <a:bodyPr/>
        <a:lstStyle/>
        <a:p>
          <a:r>
            <a:rPr lang="en-US" dirty="0"/>
            <a:t>STEP #2</a:t>
          </a:r>
        </a:p>
      </dgm:t>
    </dgm:pt>
    <dgm:pt modelId="{019D535F-CF23-42EA-ABA9-EF5429DA8B02}" type="parTrans" cxnId="{742BDBFA-0F5A-4662-8B27-ADB501E33CE0}">
      <dgm:prSet/>
      <dgm:spPr/>
      <dgm:t>
        <a:bodyPr/>
        <a:lstStyle/>
        <a:p>
          <a:endParaRPr lang="en-US"/>
        </a:p>
      </dgm:t>
    </dgm:pt>
    <dgm:pt modelId="{83509582-B340-4F6F-8762-A609FBABD73D}" type="sibTrans" cxnId="{742BDBFA-0F5A-4662-8B27-ADB501E33CE0}">
      <dgm:prSet/>
      <dgm:spPr/>
      <dgm:t>
        <a:bodyPr/>
        <a:lstStyle/>
        <a:p>
          <a:endParaRPr lang="en-US"/>
        </a:p>
      </dgm:t>
    </dgm:pt>
    <dgm:pt modelId="{2EAD26EE-C576-4D8A-9075-258C867422A4}">
      <dgm:prSet/>
      <dgm:spPr/>
      <dgm:t>
        <a:bodyPr/>
        <a:lstStyle/>
        <a:p>
          <a:r>
            <a:rPr lang="en-US" dirty="0"/>
            <a:t>REDUCING BILLS</a:t>
          </a:r>
        </a:p>
      </dgm:t>
    </dgm:pt>
    <dgm:pt modelId="{286662C9-B427-40D0-9A67-4EF3AD9B65E3}" type="parTrans" cxnId="{ACEFC937-D294-4491-BD7A-B6C3C0EF1A65}">
      <dgm:prSet/>
      <dgm:spPr/>
      <dgm:t>
        <a:bodyPr/>
        <a:lstStyle/>
        <a:p>
          <a:endParaRPr lang="en-US"/>
        </a:p>
      </dgm:t>
    </dgm:pt>
    <dgm:pt modelId="{E7D0CF8B-F70F-44AF-97A2-291412F3788B}" type="sibTrans" cxnId="{ACEFC937-D294-4491-BD7A-B6C3C0EF1A65}">
      <dgm:prSet/>
      <dgm:spPr/>
      <dgm:t>
        <a:bodyPr/>
        <a:lstStyle/>
        <a:p>
          <a:endParaRPr lang="en-US"/>
        </a:p>
      </dgm:t>
    </dgm:pt>
    <dgm:pt modelId="{7C8FDE8C-260C-4E8B-9F44-8BEA5A223F6B}">
      <dgm:prSet/>
      <dgm:spPr/>
      <dgm:t>
        <a:bodyPr/>
        <a:lstStyle/>
        <a:p>
          <a:r>
            <a:rPr lang="en-US" dirty="0"/>
            <a:t>STEP #3</a:t>
          </a:r>
        </a:p>
      </dgm:t>
    </dgm:pt>
    <dgm:pt modelId="{0DDA0B59-9F08-44C8-A1B0-72EA5BADABF1}" type="parTrans" cxnId="{9AC2BBE3-8B66-4E31-9DC7-DCBAEB19668F}">
      <dgm:prSet/>
      <dgm:spPr/>
      <dgm:t>
        <a:bodyPr/>
        <a:lstStyle/>
        <a:p>
          <a:endParaRPr lang="en-US"/>
        </a:p>
      </dgm:t>
    </dgm:pt>
    <dgm:pt modelId="{3A86FE58-7A1B-4E72-9BAF-CA268785D3B4}" type="sibTrans" cxnId="{9AC2BBE3-8B66-4E31-9DC7-DCBAEB19668F}">
      <dgm:prSet/>
      <dgm:spPr/>
      <dgm:t>
        <a:bodyPr/>
        <a:lstStyle/>
        <a:p>
          <a:endParaRPr lang="en-US"/>
        </a:p>
      </dgm:t>
    </dgm:pt>
    <dgm:pt modelId="{7D049310-8718-4F90-949D-CFDF7A808A59}">
      <dgm:prSet/>
      <dgm:spPr/>
      <dgm:t>
        <a:bodyPr/>
        <a:lstStyle/>
        <a:p>
          <a:r>
            <a:rPr lang="en-US" dirty="0"/>
            <a:t>STEP #3</a:t>
          </a:r>
        </a:p>
      </dgm:t>
    </dgm:pt>
    <dgm:pt modelId="{FEA49B09-3FE5-4C37-AA14-2B26D68F37A1}" type="parTrans" cxnId="{C3A422D4-8514-4C27-B54C-A434996E2CD6}">
      <dgm:prSet/>
      <dgm:spPr/>
      <dgm:t>
        <a:bodyPr/>
        <a:lstStyle/>
        <a:p>
          <a:endParaRPr lang="en-US"/>
        </a:p>
      </dgm:t>
    </dgm:pt>
    <dgm:pt modelId="{CD50D32A-8C8D-44B5-AAF5-557E23C31895}" type="sibTrans" cxnId="{C3A422D4-8514-4C27-B54C-A434996E2CD6}">
      <dgm:prSet/>
      <dgm:spPr/>
      <dgm:t>
        <a:bodyPr/>
        <a:lstStyle/>
        <a:p>
          <a:endParaRPr lang="en-US"/>
        </a:p>
      </dgm:t>
    </dgm:pt>
    <dgm:pt modelId="{0BAE6EBF-C988-4BA8-829E-DDA68A0F9601}">
      <dgm:prSet/>
      <dgm:spPr/>
      <dgm:t>
        <a:bodyPr/>
        <a:lstStyle/>
        <a:p>
          <a:r>
            <a:rPr lang="en-US" dirty="0"/>
            <a:t>PAYING BILLS</a:t>
          </a:r>
        </a:p>
      </dgm:t>
    </dgm:pt>
    <dgm:pt modelId="{8C31CC54-EECF-4A1B-B0E4-D2D01552F74F}" type="parTrans" cxnId="{92790234-8EB9-4025-827E-C213B8BBE285}">
      <dgm:prSet/>
      <dgm:spPr/>
      <dgm:t>
        <a:bodyPr/>
        <a:lstStyle/>
        <a:p>
          <a:endParaRPr lang="en-US"/>
        </a:p>
      </dgm:t>
    </dgm:pt>
    <dgm:pt modelId="{E03E67FD-F8CE-4595-B86E-1D9BD0716060}" type="sibTrans" cxnId="{92790234-8EB9-4025-827E-C213B8BBE285}">
      <dgm:prSet/>
      <dgm:spPr/>
      <dgm:t>
        <a:bodyPr/>
        <a:lstStyle/>
        <a:p>
          <a:endParaRPr lang="en-US"/>
        </a:p>
      </dgm:t>
    </dgm:pt>
    <dgm:pt modelId="{007FB786-C433-F346-84CE-062D0BC37ED5}" type="pres">
      <dgm:prSet presAssocID="{7B38DF26-F6CD-44FC-AE4B-AA7C09A63E74}" presName="Name0" presStyleCnt="0">
        <dgm:presLayoutVars>
          <dgm:dir/>
          <dgm:animLvl val="lvl"/>
          <dgm:resizeHandles val="exact"/>
        </dgm:presLayoutVars>
      </dgm:prSet>
      <dgm:spPr/>
    </dgm:pt>
    <dgm:pt modelId="{D62162EC-6B7E-7447-80D4-E78FCD1ADCF5}" type="pres">
      <dgm:prSet presAssocID="{7C8FDE8C-260C-4E8B-9F44-8BEA5A223F6B}" presName="boxAndChildren" presStyleCnt="0"/>
      <dgm:spPr/>
    </dgm:pt>
    <dgm:pt modelId="{B88129F2-A698-6447-8B60-5178C65A7873}" type="pres">
      <dgm:prSet presAssocID="{7C8FDE8C-260C-4E8B-9F44-8BEA5A223F6B}" presName="parentTextBox" presStyleLbl="alignNode1" presStyleIdx="0" presStyleCnt="3"/>
      <dgm:spPr/>
    </dgm:pt>
    <dgm:pt modelId="{668E8D5F-3136-2445-AD9D-56FAE7D3E19B}" type="pres">
      <dgm:prSet presAssocID="{7C8FDE8C-260C-4E8B-9F44-8BEA5A223F6B}" presName="descendantBox" presStyleLbl="bgAccFollowNode1" presStyleIdx="0" presStyleCnt="3"/>
      <dgm:spPr/>
    </dgm:pt>
    <dgm:pt modelId="{B6DAA676-0D99-D046-9E08-6E1B84C00E2B}" type="pres">
      <dgm:prSet presAssocID="{599B0BD6-0E1B-431D-BA13-5BCCA621D600}" presName="sp" presStyleCnt="0"/>
      <dgm:spPr/>
    </dgm:pt>
    <dgm:pt modelId="{2C2598D3-8D8B-A74F-B036-C262F5B4D35A}" type="pres">
      <dgm:prSet presAssocID="{0FFA6217-345D-4E47-A2FB-9C9A050368AC}" presName="arrowAndChildren" presStyleCnt="0"/>
      <dgm:spPr/>
    </dgm:pt>
    <dgm:pt modelId="{3A7DD684-E432-7F48-9952-AC59C48B3FD2}" type="pres">
      <dgm:prSet presAssocID="{0FFA6217-345D-4E47-A2FB-9C9A050368AC}" presName="parentTextArrow" presStyleLbl="node1" presStyleIdx="0" presStyleCnt="0"/>
      <dgm:spPr/>
    </dgm:pt>
    <dgm:pt modelId="{935539D9-6D0B-2447-AB08-3D60D6C3DC1B}" type="pres">
      <dgm:prSet presAssocID="{0FFA6217-345D-4E47-A2FB-9C9A050368AC}" presName="arrow" presStyleLbl="alignNode1" presStyleIdx="1" presStyleCnt="3"/>
      <dgm:spPr/>
    </dgm:pt>
    <dgm:pt modelId="{023779AF-21F4-E446-A21A-411BAD5CAEED}" type="pres">
      <dgm:prSet presAssocID="{0FFA6217-345D-4E47-A2FB-9C9A050368AC}" presName="descendantArrow" presStyleLbl="bgAccFollowNode1" presStyleIdx="1" presStyleCnt="3"/>
      <dgm:spPr/>
    </dgm:pt>
    <dgm:pt modelId="{D658769C-8E1B-2041-A87D-CFD5E0B665E2}" type="pres">
      <dgm:prSet presAssocID="{E0D2829D-D248-4555-9D63-BFF1190FCBDA}" presName="sp" presStyleCnt="0"/>
      <dgm:spPr/>
    </dgm:pt>
    <dgm:pt modelId="{0ED7E6B0-E453-B94B-8777-DB7AE4D9E9CB}" type="pres">
      <dgm:prSet presAssocID="{9FC28D61-405F-4D2E-A935-B17FAF4A9A14}" presName="arrowAndChildren" presStyleCnt="0"/>
      <dgm:spPr/>
    </dgm:pt>
    <dgm:pt modelId="{8F591A57-1F80-EB47-8F8D-D6540AD60E31}" type="pres">
      <dgm:prSet presAssocID="{9FC28D61-405F-4D2E-A935-B17FAF4A9A14}" presName="parentTextArrow" presStyleLbl="node1" presStyleIdx="0" presStyleCnt="0"/>
      <dgm:spPr/>
    </dgm:pt>
    <dgm:pt modelId="{A33AF1B9-69C5-2343-B45B-5643FD706146}" type="pres">
      <dgm:prSet presAssocID="{9FC28D61-405F-4D2E-A935-B17FAF4A9A14}" presName="arrow" presStyleLbl="alignNode1" presStyleIdx="2" presStyleCnt="3"/>
      <dgm:spPr/>
    </dgm:pt>
    <dgm:pt modelId="{BAF1F460-A462-3446-A6FB-516506507C4B}" type="pres">
      <dgm:prSet presAssocID="{9FC28D61-405F-4D2E-A935-B17FAF4A9A14}" presName="descendantArrow" presStyleLbl="bgAccFollowNode1" presStyleIdx="2" presStyleCnt="3"/>
      <dgm:spPr/>
    </dgm:pt>
  </dgm:ptLst>
  <dgm:cxnLst>
    <dgm:cxn modelId="{380FB411-7DC1-0543-8A8D-9721A8AE2F79}" type="presOf" srcId="{9FC28D61-405F-4D2E-A935-B17FAF4A9A14}" destId="{8F591A57-1F80-EB47-8F8D-D6540AD60E31}" srcOrd="0" destOrd="0" presId="urn:microsoft.com/office/officeart/2016/7/layout/VerticalDownArrowProcess"/>
    <dgm:cxn modelId="{35447E13-76B6-584B-A469-BC670B3F9454}" type="presOf" srcId="{1D456442-725E-4639-BFD8-3C30DF350014}" destId="{BAF1F460-A462-3446-A6FB-516506507C4B}" srcOrd="0" destOrd="1" presId="urn:microsoft.com/office/officeart/2016/7/layout/VerticalDownArrowProcess"/>
    <dgm:cxn modelId="{92790234-8EB9-4025-827E-C213B8BBE285}" srcId="{7D049310-8718-4F90-949D-CFDF7A808A59}" destId="{0BAE6EBF-C988-4BA8-829E-DDA68A0F9601}" srcOrd="0" destOrd="0" parTransId="{8C31CC54-EECF-4A1B-B0E4-D2D01552F74F}" sibTransId="{E03E67FD-F8CE-4595-B86E-1D9BD0716060}"/>
    <dgm:cxn modelId="{ACEFC937-D294-4491-BD7A-B6C3C0EF1A65}" srcId="{5495A908-5D3A-459B-A641-0566B7A206BA}" destId="{2EAD26EE-C576-4D8A-9075-258C867422A4}" srcOrd="0" destOrd="0" parTransId="{286662C9-B427-40D0-9A67-4EF3AD9B65E3}" sibTransId="{E7D0CF8B-F70F-44AF-97A2-291412F3788B}"/>
    <dgm:cxn modelId="{250B5E3D-C73A-48DC-956B-9AED89CE680F}" srcId="{7B38DF26-F6CD-44FC-AE4B-AA7C09A63E74}" destId="{0FFA6217-345D-4E47-A2FB-9C9A050368AC}" srcOrd="1" destOrd="0" parTransId="{ACA88C4C-4004-4F86-B9B2-C8F21A31B2AC}" sibTransId="{599B0BD6-0E1B-431D-BA13-5BCCA621D600}"/>
    <dgm:cxn modelId="{3B48FF3F-DEBD-43DD-8506-A6B1331C18DD}" srcId="{9FC28D61-405F-4D2E-A935-B17FAF4A9A14}" destId="{F92592C7-8143-4EA7-B8E5-6C18929E4DF0}" srcOrd="0" destOrd="0" parTransId="{D4B9DA44-587B-4486-8C9F-E7B64E7C0241}" sibTransId="{69E1E849-D8BA-4A82-8153-BD140161936C}"/>
    <dgm:cxn modelId="{D7217949-2988-C647-94A9-5D29398DC6E0}" type="presOf" srcId="{9FC28D61-405F-4D2E-A935-B17FAF4A9A14}" destId="{A33AF1B9-69C5-2343-B45B-5643FD706146}" srcOrd="1" destOrd="0" presId="urn:microsoft.com/office/officeart/2016/7/layout/VerticalDownArrowProcess"/>
    <dgm:cxn modelId="{3E8F8A4B-4842-4945-8937-7B06717E0A71}" srcId="{7B38DF26-F6CD-44FC-AE4B-AA7C09A63E74}" destId="{9FC28D61-405F-4D2E-A935-B17FAF4A9A14}" srcOrd="0" destOrd="0" parTransId="{87E230E2-6F5E-4C46-9451-2C56136180F4}" sibTransId="{E0D2829D-D248-4555-9D63-BFF1190FCBDA}"/>
    <dgm:cxn modelId="{C8E6CE6D-97F5-4E4B-969E-A29C10282E8C}" type="presOf" srcId="{0FFA6217-345D-4E47-A2FB-9C9A050368AC}" destId="{935539D9-6D0B-2447-AB08-3D60D6C3DC1B}" srcOrd="1" destOrd="0" presId="urn:microsoft.com/office/officeart/2016/7/layout/VerticalDownArrowProcess"/>
    <dgm:cxn modelId="{0B03D872-FFD9-7544-9647-F69B35952B01}" type="presOf" srcId="{7C8FDE8C-260C-4E8B-9F44-8BEA5A223F6B}" destId="{B88129F2-A698-6447-8B60-5178C65A7873}" srcOrd="0" destOrd="0" presId="urn:microsoft.com/office/officeart/2016/7/layout/VerticalDownArrowProcess"/>
    <dgm:cxn modelId="{4AB7E5AA-9762-4F47-9CCB-6A981CF334D4}" type="presOf" srcId="{5495A908-5D3A-459B-A641-0566B7A206BA}" destId="{023779AF-21F4-E446-A21A-411BAD5CAEED}" srcOrd="0" destOrd="0" presId="urn:microsoft.com/office/officeart/2016/7/layout/VerticalDownArrowProcess"/>
    <dgm:cxn modelId="{0C5CE6B7-9142-2F4E-8E2E-5CB04AE8D8BE}" type="presOf" srcId="{0BAE6EBF-C988-4BA8-829E-DDA68A0F9601}" destId="{668E8D5F-3136-2445-AD9D-56FAE7D3E19B}" srcOrd="0" destOrd="1" presId="urn:microsoft.com/office/officeart/2016/7/layout/VerticalDownArrowProcess"/>
    <dgm:cxn modelId="{CB3D18C7-B474-47F3-812F-0BB5338D14C5}" srcId="{F92592C7-8143-4EA7-B8E5-6C18929E4DF0}" destId="{1D456442-725E-4639-BFD8-3C30DF350014}" srcOrd="0" destOrd="0" parTransId="{BF84894E-3DF4-4590-8365-FB6A0F889F72}" sibTransId="{4147D6CA-DCB3-40AE-BF03-8CE206F598FF}"/>
    <dgm:cxn modelId="{2BBDD0C9-AD89-E64C-8F97-0A48090A89AD}" type="presOf" srcId="{0FFA6217-345D-4E47-A2FB-9C9A050368AC}" destId="{3A7DD684-E432-7F48-9952-AC59C48B3FD2}" srcOrd="0" destOrd="0" presId="urn:microsoft.com/office/officeart/2016/7/layout/VerticalDownArrowProcess"/>
    <dgm:cxn modelId="{C3A422D4-8514-4C27-B54C-A434996E2CD6}" srcId="{7C8FDE8C-260C-4E8B-9F44-8BEA5A223F6B}" destId="{7D049310-8718-4F90-949D-CFDF7A808A59}" srcOrd="0" destOrd="0" parTransId="{FEA49B09-3FE5-4C37-AA14-2B26D68F37A1}" sibTransId="{CD50D32A-8C8D-44B5-AAF5-557E23C31895}"/>
    <dgm:cxn modelId="{9AC2BBE3-8B66-4E31-9DC7-DCBAEB19668F}" srcId="{7B38DF26-F6CD-44FC-AE4B-AA7C09A63E74}" destId="{7C8FDE8C-260C-4E8B-9F44-8BEA5A223F6B}" srcOrd="2" destOrd="0" parTransId="{0DDA0B59-9F08-44C8-A1B0-72EA5BADABF1}" sibTransId="{3A86FE58-7A1B-4E72-9BAF-CA268785D3B4}"/>
    <dgm:cxn modelId="{9A7E92EE-8886-F24D-9507-DDE818F11671}" type="presOf" srcId="{2EAD26EE-C576-4D8A-9075-258C867422A4}" destId="{023779AF-21F4-E446-A21A-411BAD5CAEED}" srcOrd="0" destOrd="1" presId="urn:microsoft.com/office/officeart/2016/7/layout/VerticalDownArrowProcess"/>
    <dgm:cxn modelId="{85069BEE-8660-8D46-A735-290C2F96A998}" type="presOf" srcId="{7B38DF26-F6CD-44FC-AE4B-AA7C09A63E74}" destId="{007FB786-C433-F346-84CE-062D0BC37ED5}" srcOrd="0" destOrd="0" presId="urn:microsoft.com/office/officeart/2016/7/layout/VerticalDownArrowProcess"/>
    <dgm:cxn modelId="{7EE9D6F0-5366-3646-9611-2D6663DCB3CE}" type="presOf" srcId="{F92592C7-8143-4EA7-B8E5-6C18929E4DF0}" destId="{BAF1F460-A462-3446-A6FB-516506507C4B}" srcOrd="0" destOrd="0" presId="urn:microsoft.com/office/officeart/2016/7/layout/VerticalDownArrowProcess"/>
    <dgm:cxn modelId="{742BDBFA-0F5A-4662-8B27-ADB501E33CE0}" srcId="{0FFA6217-345D-4E47-A2FB-9C9A050368AC}" destId="{5495A908-5D3A-459B-A641-0566B7A206BA}" srcOrd="0" destOrd="0" parTransId="{019D535F-CF23-42EA-ABA9-EF5429DA8B02}" sibTransId="{83509582-B340-4F6F-8762-A609FBABD73D}"/>
    <dgm:cxn modelId="{AF075BFD-243C-B046-9CDE-324640273821}" type="presOf" srcId="{7D049310-8718-4F90-949D-CFDF7A808A59}" destId="{668E8D5F-3136-2445-AD9D-56FAE7D3E19B}" srcOrd="0" destOrd="0" presId="urn:microsoft.com/office/officeart/2016/7/layout/VerticalDownArrowProcess"/>
    <dgm:cxn modelId="{0C4670CF-ED80-B842-8076-FF8CB9EBE9F0}" type="presParOf" srcId="{007FB786-C433-F346-84CE-062D0BC37ED5}" destId="{D62162EC-6B7E-7447-80D4-E78FCD1ADCF5}" srcOrd="0" destOrd="0" presId="urn:microsoft.com/office/officeart/2016/7/layout/VerticalDownArrowProcess"/>
    <dgm:cxn modelId="{9B05FD6F-3635-9E49-BD93-0BE206FAF5AE}" type="presParOf" srcId="{D62162EC-6B7E-7447-80D4-E78FCD1ADCF5}" destId="{B88129F2-A698-6447-8B60-5178C65A7873}" srcOrd="0" destOrd="0" presId="urn:microsoft.com/office/officeart/2016/7/layout/VerticalDownArrowProcess"/>
    <dgm:cxn modelId="{5CAFEEA5-0B58-6344-9D80-D773D9D05413}" type="presParOf" srcId="{D62162EC-6B7E-7447-80D4-E78FCD1ADCF5}" destId="{668E8D5F-3136-2445-AD9D-56FAE7D3E19B}" srcOrd="1" destOrd="0" presId="urn:microsoft.com/office/officeart/2016/7/layout/VerticalDownArrowProcess"/>
    <dgm:cxn modelId="{2DBF4519-A721-3B47-BC60-D88E9E4C0E84}" type="presParOf" srcId="{007FB786-C433-F346-84CE-062D0BC37ED5}" destId="{B6DAA676-0D99-D046-9E08-6E1B84C00E2B}" srcOrd="1" destOrd="0" presId="urn:microsoft.com/office/officeart/2016/7/layout/VerticalDownArrowProcess"/>
    <dgm:cxn modelId="{F1422943-D10F-244A-A3CA-0D6904DCDB50}" type="presParOf" srcId="{007FB786-C433-F346-84CE-062D0BC37ED5}" destId="{2C2598D3-8D8B-A74F-B036-C262F5B4D35A}" srcOrd="2" destOrd="0" presId="urn:microsoft.com/office/officeart/2016/7/layout/VerticalDownArrowProcess"/>
    <dgm:cxn modelId="{0CA03E01-6369-414E-B35A-004FD3E58584}" type="presParOf" srcId="{2C2598D3-8D8B-A74F-B036-C262F5B4D35A}" destId="{3A7DD684-E432-7F48-9952-AC59C48B3FD2}" srcOrd="0" destOrd="0" presId="urn:microsoft.com/office/officeart/2016/7/layout/VerticalDownArrowProcess"/>
    <dgm:cxn modelId="{AB456380-F1D4-5149-B40F-E39E4D33714A}" type="presParOf" srcId="{2C2598D3-8D8B-A74F-B036-C262F5B4D35A}" destId="{935539D9-6D0B-2447-AB08-3D60D6C3DC1B}" srcOrd="1" destOrd="0" presId="urn:microsoft.com/office/officeart/2016/7/layout/VerticalDownArrowProcess"/>
    <dgm:cxn modelId="{F45F18E8-B180-1E46-9D80-1D6F3678D7E7}" type="presParOf" srcId="{2C2598D3-8D8B-A74F-B036-C262F5B4D35A}" destId="{023779AF-21F4-E446-A21A-411BAD5CAEED}" srcOrd="2" destOrd="0" presId="urn:microsoft.com/office/officeart/2016/7/layout/VerticalDownArrowProcess"/>
    <dgm:cxn modelId="{D9A0DA0E-72B1-3048-BD7C-6F3C54E4135E}" type="presParOf" srcId="{007FB786-C433-F346-84CE-062D0BC37ED5}" destId="{D658769C-8E1B-2041-A87D-CFD5E0B665E2}" srcOrd="3" destOrd="0" presId="urn:microsoft.com/office/officeart/2016/7/layout/VerticalDownArrowProcess"/>
    <dgm:cxn modelId="{E6D8029D-775B-414A-B77F-83478FBE9D68}" type="presParOf" srcId="{007FB786-C433-F346-84CE-062D0BC37ED5}" destId="{0ED7E6B0-E453-B94B-8777-DB7AE4D9E9CB}" srcOrd="4" destOrd="0" presId="urn:microsoft.com/office/officeart/2016/7/layout/VerticalDownArrowProcess"/>
    <dgm:cxn modelId="{4F0E1B54-F08F-C64C-8DDD-56E550BEFADE}" type="presParOf" srcId="{0ED7E6B0-E453-B94B-8777-DB7AE4D9E9CB}" destId="{8F591A57-1F80-EB47-8F8D-D6540AD60E31}" srcOrd="0" destOrd="0" presId="urn:microsoft.com/office/officeart/2016/7/layout/VerticalDownArrowProcess"/>
    <dgm:cxn modelId="{4F739000-D8CC-4046-94EF-F25C720A9F5B}" type="presParOf" srcId="{0ED7E6B0-E453-B94B-8777-DB7AE4D9E9CB}" destId="{A33AF1B9-69C5-2343-B45B-5643FD706146}" srcOrd="1" destOrd="0" presId="urn:microsoft.com/office/officeart/2016/7/layout/VerticalDownArrowProcess"/>
    <dgm:cxn modelId="{FA69C304-032C-1C4D-B949-F1157DC37129}" type="presParOf" srcId="{0ED7E6B0-E453-B94B-8777-DB7AE4D9E9CB}" destId="{BAF1F460-A462-3446-A6FB-516506507C4B}"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129F2-A698-6447-8B60-5178C65A7873}">
      <dsp:nvSpPr>
        <dsp:cNvPr id="0" name=""/>
        <dsp:cNvSpPr/>
      </dsp:nvSpPr>
      <dsp:spPr>
        <a:xfrm>
          <a:off x="0" y="3406931"/>
          <a:ext cx="2057400" cy="11182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241808" rIns="146322"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STEP #3</a:t>
          </a:r>
        </a:p>
      </dsp:txBody>
      <dsp:txXfrm>
        <a:off x="0" y="3406931"/>
        <a:ext cx="2057400" cy="1118231"/>
      </dsp:txXfrm>
    </dsp:sp>
    <dsp:sp modelId="{668E8D5F-3136-2445-AD9D-56FAE7D3E19B}">
      <dsp:nvSpPr>
        <dsp:cNvPr id="0" name=""/>
        <dsp:cNvSpPr/>
      </dsp:nvSpPr>
      <dsp:spPr>
        <a:xfrm>
          <a:off x="2057400" y="3406931"/>
          <a:ext cx="6172199" cy="1118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54000" rIns="125201" bIns="254000" numCol="1" spcCol="1270" anchor="t" anchorCtr="0">
          <a:noAutofit/>
        </a:bodyPr>
        <a:lstStyle/>
        <a:p>
          <a:pPr marL="0" lvl="0" indent="0" algn="l" defTabSz="889000">
            <a:lnSpc>
              <a:spcPct val="90000"/>
            </a:lnSpc>
            <a:spcBef>
              <a:spcPct val="0"/>
            </a:spcBef>
            <a:spcAft>
              <a:spcPct val="35000"/>
            </a:spcAft>
            <a:buNone/>
          </a:pPr>
          <a:r>
            <a:rPr lang="en-US" sz="2000" kern="1200" dirty="0"/>
            <a:t>STEP #3</a:t>
          </a:r>
        </a:p>
        <a:p>
          <a:pPr marL="171450" lvl="1" indent="-171450" algn="l" defTabSz="711200">
            <a:lnSpc>
              <a:spcPct val="90000"/>
            </a:lnSpc>
            <a:spcBef>
              <a:spcPct val="0"/>
            </a:spcBef>
            <a:spcAft>
              <a:spcPct val="15000"/>
            </a:spcAft>
            <a:buChar char="•"/>
          </a:pPr>
          <a:r>
            <a:rPr lang="en-US" sz="1600" kern="1200" dirty="0"/>
            <a:t>PAYING BILLS</a:t>
          </a:r>
        </a:p>
      </dsp:txBody>
      <dsp:txXfrm>
        <a:off x="2057400" y="3406931"/>
        <a:ext cx="6172199" cy="1118231"/>
      </dsp:txXfrm>
    </dsp:sp>
    <dsp:sp modelId="{935539D9-6D0B-2447-AB08-3D60D6C3DC1B}">
      <dsp:nvSpPr>
        <dsp:cNvPr id="0" name=""/>
        <dsp:cNvSpPr/>
      </dsp:nvSpPr>
      <dsp:spPr>
        <a:xfrm rot="10800000">
          <a:off x="0" y="1703865"/>
          <a:ext cx="2057400" cy="171983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241808" rIns="146322"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STEP #2</a:t>
          </a:r>
        </a:p>
      </dsp:txBody>
      <dsp:txXfrm rot="-10800000">
        <a:off x="0" y="1703865"/>
        <a:ext cx="2057400" cy="1117895"/>
      </dsp:txXfrm>
    </dsp:sp>
    <dsp:sp modelId="{023779AF-21F4-E446-A21A-411BAD5CAEED}">
      <dsp:nvSpPr>
        <dsp:cNvPr id="0" name=""/>
        <dsp:cNvSpPr/>
      </dsp:nvSpPr>
      <dsp:spPr>
        <a:xfrm>
          <a:off x="2057400" y="1703865"/>
          <a:ext cx="6172199" cy="11178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54000" rIns="125201" bIns="254000" numCol="1" spcCol="1270" anchor="t" anchorCtr="0">
          <a:noAutofit/>
        </a:bodyPr>
        <a:lstStyle/>
        <a:p>
          <a:pPr marL="0" lvl="0" indent="0" algn="l" defTabSz="889000">
            <a:lnSpc>
              <a:spcPct val="90000"/>
            </a:lnSpc>
            <a:spcBef>
              <a:spcPct val="0"/>
            </a:spcBef>
            <a:spcAft>
              <a:spcPct val="35000"/>
            </a:spcAft>
            <a:buNone/>
          </a:pPr>
          <a:r>
            <a:rPr lang="en-US" sz="2000" kern="1200" dirty="0"/>
            <a:t>STEP #2</a:t>
          </a:r>
        </a:p>
        <a:p>
          <a:pPr marL="171450" lvl="1" indent="-171450" algn="l" defTabSz="711200">
            <a:lnSpc>
              <a:spcPct val="90000"/>
            </a:lnSpc>
            <a:spcBef>
              <a:spcPct val="0"/>
            </a:spcBef>
            <a:spcAft>
              <a:spcPct val="15000"/>
            </a:spcAft>
            <a:buChar char="•"/>
          </a:pPr>
          <a:r>
            <a:rPr lang="en-US" sz="1600" kern="1200" dirty="0"/>
            <a:t>REDUCING BILLS</a:t>
          </a:r>
        </a:p>
      </dsp:txBody>
      <dsp:txXfrm>
        <a:off x="2057400" y="1703865"/>
        <a:ext cx="6172199" cy="1117895"/>
      </dsp:txXfrm>
    </dsp:sp>
    <dsp:sp modelId="{A33AF1B9-69C5-2343-B45B-5643FD706146}">
      <dsp:nvSpPr>
        <dsp:cNvPr id="0" name=""/>
        <dsp:cNvSpPr/>
      </dsp:nvSpPr>
      <dsp:spPr>
        <a:xfrm rot="10800000">
          <a:off x="0" y="799"/>
          <a:ext cx="2057400" cy="171983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241808" rIns="146322"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STEP #1</a:t>
          </a:r>
        </a:p>
      </dsp:txBody>
      <dsp:txXfrm rot="-10800000">
        <a:off x="0" y="799"/>
        <a:ext cx="2057400" cy="1117895"/>
      </dsp:txXfrm>
    </dsp:sp>
    <dsp:sp modelId="{BAF1F460-A462-3446-A6FB-516506507C4B}">
      <dsp:nvSpPr>
        <dsp:cNvPr id="0" name=""/>
        <dsp:cNvSpPr/>
      </dsp:nvSpPr>
      <dsp:spPr>
        <a:xfrm>
          <a:off x="2057400" y="799"/>
          <a:ext cx="6172199" cy="11178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54000" rIns="125201" bIns="254000" numCol="1" spcCol="1270" anchor="t" anchorCtr="0">
          <a:noAutofit/>
        </a:bodyPr>
        <a:lstStyle/>
        <a:p>
          <a:pPr marL="0" lvl="0" indent="0" algn="l" defTabSz="889000">
            <a:lnSpc>
              <a:spcPct val="90000"/>
            </a:lnSpc>
            <a:spcBef>
              <a:spcPct val="0"/>
            </a:spcBef>
            <a:spcAft>
              <a:spcPct val="35000"/>
            </a:spcAft>
            <a:buNone/>
          </a:pPr>
          <a:r>
            <a:rPr lang="en-US" sz="2000" kern="1200" dirty="0"/>
            <a:t>STEP #1</a:t>
          </a:r>
        </a:p>
        <a:p>
          <a:pPr marL="171450" lvl="1" indent="-171450" algn="l" defTabSz="711200">
            <a:lnSpc>
              <a:spcPct val="90000"/>
            </a:lnSpc>
            <a:spcBef>
              <a:spcPct val="0"/>
            </a:spcBef>
            <a:spcAft>
              <a:spcPct val="15000"/>
            </a:spcAft>
            <a:buChar char="•"/>
          </a:pPr>
          <a:r>
            <a:rPr lang="en-US" sz="1600" kern="1200" dirty="0"/>
            <a:t>PROTECTIONS</a:t>
          </a:r>
        </a:p>
      </dsp:txBody>
      <dsp:txXfrm>
        <a:off x="2057400" y="799"/>
        <a:ext cx="6172199" cy="111789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F4247F1-E8EB-4396-BEB3-210B0A03B57C}" type="slidenum">
              <a:rPr lang="en-US" smtClean="0"/>
              <a:t>‹#›</a:t>
            </a:fld>
            <a:endParaRPr lang="en-US" dirty="0"/>
          </a:p>
        </p:txBody>
      </p:sp>
    </p:spTree>
    <p:extLst>
      <p:ext uri="{BB962C8B-B14F-4D97-AF65-F5344CB8AC3E}">
        <p14:creationId xmlns:p14="http://schemas.microsoft.com/office/powerpoint/2010/main" val="390298698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7A1F85A-921A-44C0-9FEE-D90B38A56C90}" type="slidenum">
              <a:rPr lang="en-US" smtClean="0"/>
              <a:t>‹#›</a:t>
            </a:fld>
            <a:endParaRPr lang="en-US" dirty="0"/>
          </a:p>
        </p:txBody>
      </p:sp>
    </p:spTree>
    <p:extLst>
      <p:ext uri="{BB962C8B-B14F-4D97-AF65-F5344CB8AC3E}">
        <p14:creationId xmlns:p14="http://schemas.microsoft.com/office/powerpoint/2010/main" val="218546754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89358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5210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71136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15154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62236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81609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918666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52600"/>
            <a:ext cx="7772400" cy="1470025"/>
          </a:xfrm>
        </p:spPr>
        <p:txBody>
          <a:bodyPr/>
          <a:lstStyle>
            <a:lvl1pPr>
              <a:defRPr b="0" baseline="0">
                <a:solidFill>
                  <a:schemeClr val="tx1"/>
                </a:solidFill>
              </a:defRPr>
            </a:lvl1pPr>
          </a:lstStyle>
          <a:p>
            <a:r>
              <a:rPr lang="en-US" dirty="0"/>
              <a:t>PowerPoint Title</a:t>
            </a:r>
          </a:p>
        </p:txBody>
      </p:sp>
      <p:sp>
        <p:nvSpPr>
          <p:cNvPr id="3" name="Subtitle 2"/>
          <p:cNvSpPr>
            <a:spLocks noGrp="1"/>
          </p:cNvSpPr>
          <p:nvPr>
            <p:ph type="subTitle" idx="1" hasCustomPrompt="1"/>
          </p:nvPr>
        </p:nvSpPr>
        <p:spPr>
          <a:xfrm>
            <a:off x="3484562" y="3886200"/>
            <a:ext cx="4973637"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 names, orgs., date or other information</a:t>
            </a:r>
          </a:p>
        </p:txBody>
      </p:sp>
      <p:cxnSp>
        <p:nvCxnSpPr>
          <p:cNvPr id="7" name="Straight Connector 6"/>
          <p:cNvCxnSpPr/>
          <p:nvPr userDrawn="1"/>
        </p:nvCxnSpPr>
        <p:spPr>
          <a:xfrm>
            <a:off x="685800" y="1524000"/>
            <a:ext cx="7772400" cy="0"/>
          </a:xfrm>
          <a:prstGeom prst="line">
            <a:avLst/>
          </a:prstGeom>
          <a:ln w="76200">
            <a:solidFill>
              <a:srgbClr val="C8102E"/>
            </a:solidFill>
          </a:ln>
        </p:spPr>
        <p:style>
          <a:lnRef idx="1">
            <a:schemeClr val="accent1"/>
          </a:lnRef>
          <a:fillRef idx="0">
            <a:schemeClr val="accent1"/>
          </a:fillRef>
          <a:effectRef idx="0">
            <a:schemeClr val="accent1"/>
          </a:effectRef>
          <a:fontRef idx="minor">
            <a:schemeClr val="tx1"/>
          </a:fontRef>
        </p:style>
      </p:cxnSp>
      <p:pic>
        <p:nvPicPr>
          <p:cNvPr id="8" name="Picture 2" descr="F:\doc\akowanko\2019 - mine\A - Basics\NCLC LOGOS\NCLC Logos\NCLC_Logo_Horiz_Tagline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86200"/>
            <a:ext cx="3027363" cy="17306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0" y="6019800"/>
            <a:ext cx="9144000" cy="838200"/>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6200" y="6302828"/>
            <a:ext cx="8991600" cy="307777"/>
          </a:xfrm>
          <a:prstGeom prst="rect">
            <a:avLst/>
          </a:prstGeom>
          <a:noFill/>
        </p:spPr>
        <p:txBody>
          <a:bodyPr wrap="square" rtlCol="0">
            <a:spAutoFit/>
          </a:bodyPr>
          <a:lstStyle/>
          <a:p>
            <a:pPr algn="ctr"/>
            <a:r>
              <a:rPr lang="en-US" sz="1400" b="1" dirty="0">
                <a:solidFill>
                  <a:schemeClr val="bg1"/>
                </a:solidFill>
              </a:rPr>
              <a:t>©National Consumer Law Center</a:t>
            </a:r>
          </a:p>
        </p:txBody>
      </p:sp>
    </p:spTree>
    <p:extLst>
      <p:ext uri="{BB962C8B-B14F-4D97-AF65-F5344CB8AC3E}">
        <p14:creationId xmlns:p14="http://schemas.microsoft.com/office/powerpoint/2010/main" val="138104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B624D1-C626-4C1D-9D07-8B0C3E743179}" type="datetime1">
              <a:rPr lang="en-US" smtClean="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153318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463EF4-0C34-4FA1-AD9B-13F5D7E423A4}" type="datetime1">
              <a:rPr lang="en-US" smtClean="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117789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B6D84D-8F51-474B-A410-1DF352A7A012}" type="datetime1">
              <a:rPr lang="en-US" smtClean="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382877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82352-6735-45D4-A220-C3FC5A813214}" type="datetime1">
              <a:rPr lang="en-US" smtClean="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280706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E8D567-193A-46DC-B681-C77B670AC6A6}" type="datetime1">
              <a:rPr lang="en-US" smtClean="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40210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12681C-9B5B-4B11-BA32-B751FB51E01D}" type="datetime1">
              <a:rPr lang="en-US" smtClean="0"/>
              <a:t>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183908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5DD75BB-5F7C-493A-8381-0531C4F462D7}" type="datetime1">
              <a:rPr lang="en-US" smtClean="0"/>
              <a:t>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187146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81BAE8-48AD-4FDC-9DD9-56E620EA32C9}" type="datetime1">
              <a:rPr lang="en-US" smtClean="0"/>
              <a:t>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287413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E40775-E41B-4CEA-8B9A-A2A32642CCD1}" type="datetime1">
              <a:rPr lang="en-US" smtClean="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17653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982692-BB92-4CD7-8D3E-729F472746DC}" type="datetime1">
              <a:rPr lang="en-US" smtClean="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94908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1D4F9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1D4F91"/>
                </a:solidFill>
                <a:latin typeface="Arial" pitchFamily="34" charset="0"/>
                <a:cs typeface="Arial" pitchFamily="34" charset="0"/>
              </a:defRPr>
            </a:lvl1pPr>
          </a:lstStyle>
          <a:p>
            <a:fld id="{45DDC8A4-42C7-4B6C-B58E-2ABE2BCD8A9D}" type="slidenum">
              <a:rPr lang="en-US" smtClean="0"/>
              <a:pPr/>
              <a:t>‹#›</a:t>
            </a:fld>
            <a:endParaRPr lang="en-US" dirty="0"/>
          </a:p>
        </p:txBody>
      </p:sp>
    </p:spTree>
    <p:extLst>
      <p:ext uri="{BB962C8B-B14F-4D97-AF65-F5344CB8AC3E}">
        <p14:creationId xmlns:p14="http://schemas.microsoft.com/office/powerpoint/2010/main" val="2424687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baseline="0">
          <a:solidFill>
            <a:srgbClr val="1D4F9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C8102E"/>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C8102E"/>
        </a:buClr>
        <a:buFont typeface="Wingdings" pitchFamily="2" charset="2"/>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C8102E"/>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C8102E"/>
        </a:buClr>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C8102E"/>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battle@ncl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bosco@nclc.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datawrapper.de/_/rex0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ss.gov/doc/fy-2025-cold-relief-brochure/download" TargetMode="External"/><Relationship Id="rId2" Type="http://schemas.openxmlformats.org/officeDocument/2006/relationships/hyperlink" Target="https://toapply.org/MassHEAP" TargetMode="External"/><Relationship Id="rId1" Type="http://schemas.openxmlformats.org/officeDocument/2006/relationships/slideLayout" Target="../slideLayouts/slideLayout2.xml"/><Relationship Id="rId4" Type="http://schemas.openxmlformats.org/officeDocument/2006/relationships/hyperlink" Target="https://www.mass.gov/info-details/learn-about-home-energy-assistance-hea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clc.org/special-projects/stay-connected-training.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DPUConsumer.Complaints@mass.go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mass.gov/how-to/file-a-consumer-complain" TargetMode="External"/><Relationship Id="rId2" Type="http://schemas.openxmlformats.org/officeDocument/2006/relationships/hyperlink" Target="mailto:DPUConsumer.Complaints@mass.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nationalgridus.com/MA-Home/Energy-Choice/Opt-Out-of-Supplier-Lis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lifelinesupport.org/do-i-qualif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828800"/>
          </a:xfrm>
          <a:ln w="28575">
            <a:noFill/>
          </a:ln>
        </p:spPr>
        <p:txBody>
          <a:bodyPr>
            <a:noAutofit/>
          </a:bodyPr>
          <a:lstStyle/>
          <a:p>
            <a:r>
              <a:rPr lang="en-US" sz="2400" b="1" u="sng" dirty="0">
                <a:latin typeface="Helvetica" pitchFamily="2" charset="0"/>
                <a:cs typeface="Calibri" panose="020F0502020204030204" pitchFamily="34" charset="0"/>
              </a:rPr>
              <a:t>MLRI/MCLE Basic Benefits Advocacy Training</a:t>
            </a:r>
            <a:br>
              <a:rPr lang="en-US" sz="2400" b="1" u="sng" dirty="0">
                <a:latin typeface="Helvetica" pitchFamily="2" charset="0"/>
                <a:cs typeface="Calibri" panose="020F0502020204030204" pitchFamily="34" charset="0"/>
              </a:rPr>
            </a:br>
            <a:br>
              <a:rPr lang="en-US" sz="2400" b="1" dirty="0">
                <a:latin typeface="Helvetica" pitchFamily="2" charset="0"/>
                <a:cs typeface="Calibri" panose="020F0502020204030204" pitchFamily="34" charset="0"/>
              </a:rPr>
            </a:br>
            <a:r>
              <a:rPr lang="en-US" sz="2400" b="1" dirty="0">
                <a:latin typeface="Helvetica" pitchFamily="2" charset="0"/>
                <a:cs typeface="Calibri" panose="020F0502020204030204" pitchFamily="34" charset="0"/>
              </a:rPr>
              <a:t>Utilities – Advocacy for Low-Income Households in Massachusetts</a:t>
            </a:r>
          </a:p>
        </p:txBody>
      </p:sp>
      <p:sp>
        <p:nvSpPr>
          <p:cNvPr id="3" name="Subtitle 2"/>
          <p:cNvSpPr>
            <a:spLocks noGrp="1"/>
          </p:cNvSpPr>
          <p:nvPr>
            <p:ph type="subTitle" idx="1"/>
          </p:nvPr>
        </p:nvSpPr>
        <p:spPr/>
        <p:txBody>
          <a:bodyPr>
            <a:normAutofit fontScale="85000" lnSpcReduction="10000"/>
          </a:bodyPr>
          <a:lstStyle/>
          <a:p>
            <a:r>
              <a:rPr lang="en-US" sz="2000" dirty="0">
                <a:latin typeface="Helvetica" pitchFamily="2" charset="0"/>
              </a:rPr>
              <a:t>Jenifer Bosco and Jeremiah Battle,</a:t>
            </a:r>
          </a:p>
          <a:p>
            <a:r>
              <a:rPr lang="en-US" sz="2000" dirty="0">
                <a:latin typeface="Helvetica" pitchFamily="2" charset="0"/>
              </a:rPr>
              <a:t>Senior Attorneys</a:t>
            </a:r>
          </a:p>
          <a:p>
            <a:r>
              <a:rPr lang="en-US" sz="2000" b="1" dirty="0">
                <a:latin typeface="Helvetica" pitchFamily="2" charset="0"/>
              </a:rPr>
              <a:t>National Consumer Law Center</a:t>
            </a:r>
          </a:p>
          <a:p>
            <a:r>
              <a:rPr lang="en-US" sz="2000" dirty="0">
                <a:latin typeface="Helvetica" pitchFamily="2" charset="0"/>
                <a:hlinkClick r:id="rId3"/>
              </a:rPr>
              <a:t>jbattle@nclc.org</a:t>
            </a:r>
            <a:r>
              <a:rPr lang="en-US" sz="2000" dirty="0">
                <a:latin typeface="Helvetica" pitchFamily="2" charset="0"/>
              </a:rPr>
              <a:t> </a:t>
            </a:r>
          </a:p>
          <a:p>
            <a:r>
              <a:rPr lang="en-US" sz="2000" u="sng" dirty="0">
                <a:latin typeface="Helvetica" pitchFamily="2" charset="0"/>
                <a:hlinkClick r:id="rId4"/>
              </a:rPr>
              <a:t>jbosco</a:t>
            </a:r>
            <a:r>
              <a:rPr lang="en-US" sz="2000" dirty="0">
                <a:latin typeface="Helvetica" pitchFamily="2" charset="0"/>
                <a:hlinkClick r:id="rId4"/>
              </a:rPr>
              <a:t>@nclc.org</a:t>
            </a:r>
            <a:endParaRPr lang="en-US" sz="2000" dirty="0">
              <a:latin typeface="Helvetica" pitchFamily="2" charset="0"/>
            </a:endParaRPr>
          </a:p>
          <a:p>
            <a:r>
              <a:rPr lang="en-US" sz="2000" dirty="0">
                <a:latin typeface="Helvetica" pitchFamily="2" charset="0"/>
              </a:rPr>
              <a:t>January 16, 2025</a:t>
            </a:r>
          </a:p>
        </p:txBody>
      </p:sp>
      <p:sp>
        <p:nvSpPr>
          <p:cNvPr id="4" name="Subtitle 2">
            <a:extLst>
              <a:ext uri="{FF2B5EF4-FFF2-40B4-BE49-F238E27FC236}">
                <a16:creationId xmlns:a16="http://schemas.microsoft.com/office/drawing/2014/main" id="{903D995C-81EA-4F06-8D24-130692721C61}"/>
              </a:ext>
            </a:extLst>
          </p:cNvPr>
          <p:cNvSpPr txBox="1">
            <a:spLocks/>
          </p:cNvSpPr>
          <p:nvPr/>
        </p:nvSpPr>
        <p:spPr>
          <a:xfrm>
            <a:off x="3657600" y="4724400"/>
            <a:ext cx="4973638"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C8102E"/>
              </a:buClr>
              <a:buFont typeface="Wingdings" pitchFamily="2" charset="2"/>
              <a:buNone/>
              <a:defRPr sz="3200" kern="1200" baseline="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Clr>
                <a:srgbClr val="C8102E"/>
              </a:buClr>
              <a:buFont typeface="Wingdings" pitchFamily="2" charset="2"/>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rgbClr val="C8102E"/>
              </a:buClr>
              <a:buFont typeface="Wingdings" pitchFamily="2" charset="2"/>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Clr>
                <a:srgbClr val="C8102E"/>
              </a:buClr>
              <a:buFont typeface="Wingdings" pitchFamily="2" charset="2"/>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rgbClr val="C8102E"/>
              </a:buClr>
              <a:buFont typeface="Wingdings" pitchFamily="2" charset="2"/>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600" dirty="0"/>
          </a:p>
          <a:p>
            <a:endParaRPr lang="en-US" sz="2600" dirty="0"/>
          </a:p>
        </p:txBody>
      </p:sp>
    </p:spTree>
    <p:extLst>
      <p:ext uri="{BB962C8B-B14F-4D97-AF65-F5344CB8AC3E}">
        <p14:creationId xmlns:p14="http://schemas.microsoft.com/office/powerpoint/2010/main" val="226444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65E0D9-DDBC-0108-B587-F37F32679865}"/>
              </a:ext>
            </a:extLst>
          </p:cNvPr>
          <p:cNvSpPr>
            <a:spLocks noGrp="1"/>
          </p:cNvSpPr>
          <p:nvPr>
            <p:ph type="sldNum" sz="quarter" idx="12"/>
          </p:nvPr>
        </p:nvSpPr>
        <p:spPr/>
        <p:txBody>
          <a:bodyPr/>
          <a:lstStyle/>
          <a:p>
            <a:fld id="{45DDC8A4-42C7-4B6C-B58E-2ABE2BCD8A9D}" type="slidenum">
              <a:rPr lang="en-US" smtClean="0"/>
              <a:t>10</a:t>
            </a:fld>
            <a:endParaRPr lang="en-US" dirty="0"/>
          </a:p>
        </p:txBody>
      </p:sp>
      <p:pic>
        <p:nvPicPr>
          <p:cNvPr id="3" name="Picture 2">
            <a:extLst>
              <a:ext uri="{FF2B5EF4-FFF2-40B4-BE49-F238E27FC236}">
                <a16:creationId xmlns:a16="http://schemas.microsoft.com/office/drawing/2014/main" id="{E1158400-86D0-6CD4-210A-49E8545BB536}"/>
              </a:ext>
            </a:extLst>
          </p:cNvPr>
          <p:cNvPicPr>
            <a:picLocks noChangeAspect="1"/>
          </p:cNvPicPr>
          <p:nvPr/>
        </p:nvPicPr>
        <p:blipFill>
          <a:blip r:embed="rId2"/>
          <a:stretch>
            <a:fillRect/>
          </a:stretch>
        </p:blipFill>
        <p:spPr>
          <a:xfrm>
            <a:off x="2148678" y="0"/>
            <a:ext cx="4846643" cy="6858000"/>
          </a:xfrm>
          <a:prstGeom prst="rect">
            <a:avLst/>
          </a:prstGeom>
        </p:spPr>
      </p:pic>
    </p:spTree>
    <p:extLst>
      <p:ext uri="{BB962C8B-B14F-4D97-AF65-F5344CB8AC3E}">
        <p14:creationId xmlns:p14="http://schemas.microsoft.com/office/powerpoint/2010/main" val="4163166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E2B098-6BFC-59AC-11B7-6BD0389FE897}"/>
              </a:ext>
            </a:extLst>
          </p:cNvPr>
          <p:cNvSpPr>
            <a:spLocks noGrp="1"/>
          </p:cNvSpPr>
          <p:nvPr>
            <p:ph type="sldNum" sz="quarter" idx="12"/>
          </p:nvPr>
        </p:nvSpPr>
        <p:spPr/>
        <p:txBody>
          <a:bodyPr/>
          <a:lstStyle/>
          <a:p>
            <a:fld id="{45DDC8A4-42C7-4B6C-B58E-2ABE2BCD8A9D}" type="slidenum">
              <a:rPr lang="en-US" smtClean="0"/>
              <a:t>11</a:t>
            </a:fld>
            <a:endParaRPr lang="en-US" dirty="0"/>
          </a:p>
        </p:txBody>
      </p:sp>
      <p:pic>
        <p:nvPicPr>
          <p:cNvPr id="3" name="Picture 2">
            <a:extLst>
              <a:ext uri="{FF2B5EF4-FFF2-40B4-BE49-F238E27FC236}">
                <a16:creationId xmlns:a16="http://schemas.microsoft.com/office/drawing/2014/main" id="{045533BA-FF22-C009-FE9E-C5CB90D7B213}"/>
              </a:ext>
            </a:extLst>
          </p:cNvPr>
          <p:cNvPicPr>
            <a:picLocks noChangeAspect="1"/>
          </p:cNvPicPr>
          <p:nvPr/>
        </p:nvPicPr>
        <p:blipFill>
          <a:blip r:embed="rId2"/>
          <a:stretch>
            <a:fillRect/>
          </a:stretch>
        </p:blipFill>
        <p:spPr>
          <a:xfrm>
            <a:off x="2148678" y="0"/>
            <a:ext cx="4846643" cy="6858000"/>
          </a:xfrm>
          <a:prstGeom prst="rect">
            <a:avLst/>
          </a:prstGeom>
        </p:spPr>
      </p:pic>
    </p:spTree>
    <p:extLst>
      <p:ext uri="{BB962C8B-B14F-4D97-AF65-F5344CB8AC3E}">
        <p14:creationId xmlns:p14="http://schemas.microsoft.com/office/powerpoint/2010/main" val="382940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F192-3A46-EC4B-9925-D92FBDE72F2A}"/>
              </a:ext>
            </a:extLst>
          </p:cNvPr>
          <p:cNvSpPr>
            <a:spLocks noGrp="1"/>
          </p:cNvSpPr>
          <p:nvPr>
            <p:ph type="title"/>
          </p:nvPr>
        </p:nvSpPr>
        <p:spPr>
          <a:xfrm>
            <a:off x="457200" y="274638"/>
            <a:ext cx="8229600" cy="868362"/>
          </a:xfrm>
        </p:spPr>
        <p:txBody>
          <a:bodyPr/>
          <a:lstStyle/>
          <a:p>
            <a:r>
              <a:rPr lang="en-US" dirty="0"/>
              <a:t>Case scenario 1</a:t>
            </a:r>
          </a:p>
        </p:txBody>
      </p:sp>
      <p:sp>
        <p:nvSpPr>
          <p:cNvPr id="3" name="Content Placeholder 2">
            <a:extLst>
              <a:ext uri="{FF2B5EF4-FFF2-40B4-BE49-F238E27FC236}">
                <a16:creationId xmlns:a16="http://schemas.microsoft.com/office/drawing/2014/main" id="{529A9382-A1CC-CE48-8C15-8FB842FB1FBB}"/>
              </a:ext>
            </a:extLst>
          </p:cNvPr>
          <p:cNvSpPr>
            <a:spLocks noGrp="1"/>
          </p:cNvSpPr>
          <p:nvPr>
            <p:ph idx="1"/>
          </p:nvPr>
        </p:nvSpPr>
        <p:spPr>
          <a:xfrm>
            <a:off x="457200" y="1143000"/>
            <a:ext cx="8229600" cy="5105400"/>
          </a:xfrm>
        </p:spPr>
        <p:txBody>
          <a:bodyPr>
            <a:normAutofit fontScale="77500" lnSpcReduction="20000"/>
          </a:bodyPr>
          <a:lstStyle/>
          <a:p>
            <a:r>
              <a:rPr lang="en-US" dirty="0"/>
              <a:t>Sheila Robinson comes into your office on December 10 and tells you that her family’s gas service was terminated around a month ago because she owes over $2,000 in back bills. She says that she has been unable to keep up with her bills and seems very depressed. </a:t>
            </a:r>
          </a:p>
          <a:p>
            <a:r>
              <a:rPr lang="en-US" dirty="0"/>
              <a:t>She has a gas furnace and gas stove, so her family does not have heat, hot water, or the ability to cook. She owes about $800 on her electric bill and fears she will get a shut-off notice for that soon too, which would leave her family without light and refrigeration. </a:t>
            </a:r>
          </a:p>
          <a:p>
            <a:r>
              <a:rPr lang="en-US" dirty="0"/>
              <a:t>Ms. Robinson’s family includes herself, her nine-year old daughter, her seven-year old son, her sister, and her sister’s newborn infant. The family’s income consists of TAFDC and her sister’s SSI check.</a:t>
            </a:r>
          </a:p>
        </p:txBody>
      </p:sp>
      <p:sp>
        <p:nvSpPr>
          <p:cNvPr id="4" name="Slide Number Placeholder 3">
            <a:extLst>
              <a:ext uri="{FF2B5EF4-FFF2-40B4-BE49-F238E27FC236}">
                <a16:creationId xmlns:a16="http://schemas.microsoft.com/office/drawing/2014/main" id="{2BD7DBBA-18AB-234B-80F6-A34CCB5E168C}"/>
              </a:ext>
            </a:extLst>
          </p:cNvPr>
          <p:cNvSpPr>
            <a:spLocks noGrp="1"/>
          </p:cNvSpPr>
          <p:nvPr>
            <p:ph type="sldNum" sz="quarter" idx="12"/>
          </p:nvPr>
        </p:nvSpPr>
        <p:spPr/>
        <p:txBody>
          <a:bodyPr/>
          <a:lstStyle/>
          <a:p>
            <a:fld id="{45DDC8A4-42C7-4B6C-B58E-2ABE2BCD8A9D}" type="slidenum">
              <a:rPr lang="en-US" smtClean="0"/>
              <a:t>12</a:t>
            </a:fld>
            <a:endParaRPr lang="en-US" dirty="0"/>
          </a:p>
        </p:txBody>
      </p:sp>
    </p:spTree>
    <p:extLst>
      <p:ext uri="{BB962C8B-B14F-4D97-AF65-F5344CB8AC3E}">
        <p14:creationId xmlns:p14="http://schemas.microsoft.com/office/powerpoint/2010/main" val="61070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E9D700-DED7-4FE0-A28A-03FE3B351AE9}" type="slidenum">
              <a:rPr lang="en-US" smtClean="0"/>
              <a:pPr/>
              <a:t>13</a:t>
            </a:fld>
            <a:endParaRPr lang="en-US" dirty="0"/>
          </a:p>
        </p:txBody>
      </p:sp>
      <p:graphicFrame>
        <p:nvGraphicFramePr>
          <p:cNvPr id="10" name="Content Placeholder 2">
            <a:extLst>
              <a:ext uri="{FF2B5EF4-FFF2-40B4-BE49-F238E27FC236}">
                <a16:creationId xmlns:a16="http://schemas.microsoft.com/office/drawing/2014/main" id="{D4911043-83DF-E434-3C92-C941CA1CEC8D}"/>
              </a:ext>
            </a:extLst>
          </p:cNvPr>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67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503238"/>
          </a:xfrm>
        </p:spPr>
        <p:txBody>
          <a:bodyPr>
            <a:normAutofit fontScale="90000"/>
          </a:bodyPr>
          <a:lstStyle/>
          <a:p>
            <a:r>
              <a:rPr lang="en-US" dirty="0"/>
              <a:t>STEP #1 PROTECTIONS</a:t>
            </a:r>
          </a:p>
        </p:txBody>
      </p:sp>
      <p:sp>
        <p:nvSpPr>
          <p:cNvPr id="3" name="Content Placeholder 2"/>
          <p:cNvSpPr>
            <a:spLocks noGrp="1"/>
          </p:cNvSpPr>
          <p:nvPr>
            <p:ph idx="1"/>
          </p:nvPr>
        </p:nvSpPr>
        <p:spPr/>
        <p:txBody>
          <a:bodyPr>
            <a:normAutofit lnSpcReduction="10000"/>
          </a:bodyPr>
          <a:lstStyle/>
          <a:p>
            <a:r>
              <a:rPr lang="en-US" sz="2800" dirty="0"/>
              <a:t>Financial hardship forms:</a:t>
            </a:r>
          </a:p>
          <a:p>
            <a:pPr lvl="1"/>
            <a:r>
              <a:rPr lang="en-US" sz="2400" dirty="0"/>
              <a:t>Proof of financial hardship is required for most protections from utility shut-off</a:t>
            </a:r>
          </a:p>
          <a:p>
            <a:pPr lvl="1"/>
            <a:r>
              <a:rPr lang="en-US" sz="2400" dirty="0"/>
              <a:t>Example on next slide</a:t>
            </a:r>
          </a:p>
          <a:p>
            <a:pPr lvl="1"/>
            <a:r>
              <a:rPr lang="en-US" sz="2400" dirty="0"/>
              <a:t>Utility companies have them available</a:t>
            </a:r>
          </a:p>
          <a:p>
            <a:pPr lvl="1"/>
            <a:r>
              <a:rPr lang="en-US" sz="2400" dirty="0"/>
              <a:t>Technically, expire within 3 months</a:t>
            </a:r>
          </a:p>
          <a:p>
            <a:pPr lvl="1"/>
            <a:endParaRPr lang="en-US" sz="2400" dirty="0"/>
          </a:p>
          <a:p>
            <a:r>
              <a:rPr lang="en-US" sz="2800" dirty="0"/>
              <a:t>E.g., Eversource form, https://</a:t>
            </a:r>
            <a:r>
              <a:rPr lang="en-US" sz="2800" dirty="0" err="1"/>
              <a:t>www.eversource.com</a:t>
            </a:r>
            <a:r>
              <a:rPr lang="en-US" sz="2800" dirty="0"/>
              <a:t>/content/docs/default-source/bill-inserts/ma/ema-financial-hardship-form-oct-24.pdf?sfvrsn=c8ef2298_1</a:t>
            </a:r>
          </a:p>
        </p:txBody>
      </p:sp>
      <p:sp>
        <p:nvSpPr>
          <p:cNvPr id="2" name="Slide Number Placeholder 1"/>
          <p:cNvSpPr>
            <a:spLocks noGrp="1"/>
          </p:cNvSpPr>
          <p:nvPr>
            <p:ph type="sldNum" sz="quarter" idx="12"/>
          </p:nvPr>
        </p:nvSpPr>
        <p:spPr/>
        <p:txBody>
          <a:bodyPr/>
          <a:lstStyle/>
          <a:p>
            <a:fld id="{65E9D700-DED7-4FE0-A28A-03FE3B351AE9}" type="slidenum">
              <a:rPr lang="en-US" smtClean="0"/>
              <a:pPr/>
              <a:t>14</a:t>
            </a:fld>
            <a:endParaRPr lang="en-US" dirty="0"/>
          </a:p>
        </p:txBody>
      </p:sp>
    </p:spTree>
    <p:extLst>
      <p:ext uri="{BB962C8B-B14F-4D97-AF65-F5344CB8AC3E}">
        <p14:creationId xmlns:p14="http://schemas.microsoft.com/office/powerpoint/2010/main" val="153082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503238"/>
          </a:xfrm>
        </p:spPr>
        <p:txBody>
          <a:bodyPr>
            <a:normAutofit fontScale="90000"/>
          </a:bodyPr>
          <a:lstStyle/>
          <a:p>
            <a:r>
              <a:rPr lang="en-US" dirty="0"/>
              <a:t>STEP #1 PROTECTIONS</a:t>
            </a:r>
          </a:p>
        </p:txBody>
      </p:sp>
      <p:sp>
        <p:nvSpPr>
          <p:cNvPr id="3" name="Content Placeholder 2"/>
          <p:cNvSpPr>
            <a:spLocks noGrp="1"/>
          </p:cNvSpPr>
          <p:nvPr>
            <p:ph idx="1"/>
          </p:nvPr>
        </p:nvSpPr>
        <p:spPr/>
        <p:txBody>
          <a:bodyPr/>
          <a:lstStyle/>
          <a:p>
            <a:r>
              <a:rPr lang="en-US" sz="2800" dirty="0"/>
              <a:t>Winter Moratorium</a:t>
            </a:r>
          </a:p>
          <a:p>
            <a:pPr lvl="1"/>
            <a:r>
              <a:rPr lang="en-US" sz="2400" dirty="0"/>
              <a:t>Applies from Nov. 15 and March 15</a:t>
            </a:r>
          </a:p>
          <a:p>
            <a:pPr lvl="1"/>
            <a:r>
              <a:rPr lang="en-US" sz="2400" dirty="0"/>
              <a:t>Winter moratorium on terminating heat-related service, Nov. 15 to March 15, usually extended to April 1</a:t>
            </a:r>
          </a:p>
          <a:p>
            <a:pPr lvl="1"/>
            <a:r>
              <a:rPr lang="en-US" sz="2400" dirty="0"/>
              <a:t>Must demonstrate </a:t>
            </a:r>
            <a:r>
              <a:rPr lang="en-US" sz="2400" u="sng" dirty="0"/>
              <a:t>financial hardship</a:t>
            </a:r>
            <a:endParaRPr lang="en-US" sz="2400" dirty="0"/>
          </a:p>
          <a:p>
            <a:pPr lvl="1"/>
            <a:r>
              <a:rPr lang="en-US" sz="2400" dirty="0"/>
              <a:t>Service restored if terminated during moratorium</a:t>
            </a:r>
          </a:p>
          <a:p>
            <a:pPr lvl="1"/>
            <a:r>
              <a:rPr lang="en-US" sz="2400" dirty="0"/>
              <a:t>220 CMR 25.03</a:t>
            </a:r>
          </a:p>
        </p:txBody>
      </p:sp>
      <p:sp>
        <p:nvSpPr>
          <p:cNvPr id="4" name="Slide Number Placeholder 3"/>
          <p:cNvSpPr>
            <a:spLocks noGrp="1"/>
          </p:cNvSpPr>
          <p:nvPr>
            <p:ph type="sldNum" sz="quarter" idx="12"/>
          </p:nvPr>
        </p:nvSpPr>
        <p:spPr/>
        <p:txBody>
          <a:bodyPr/>
          <a:lstStyle/>
          <a:p>
            <a:fld id="{65E9D700-DED7-4FE0-A28A-03FE3B351AE9}" type="slidenum">
              <a:rPr lang="en-US" smtClean="0"/>
              <a:pPr/>
              <a:t>15</a:t>
            </a:fld>
            <a:endParaRPr lang="en-US" dirty="0"/>
          </a:p>
        </p:txBody>
      </p:sp>
    </p:spTree>
    <p:extLst>
      <p:ext uri="{BB962C8B-B14F-4D97-AF65-F5344CB8AC3E}">
        <p14:creationId xmlns:p14="http://schemas.microsoft.com/office/powerpoint/2010/main" val="173588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08038"/>
          </a:xfrm>
        </p:spPr>
        <p:txBody>
          <a:bodyPr>
            <a:normAutofit/>
          </a:bodyPr>
          <a:lstStyle/>
          <a:p>
            <a:r>
              <a:rPr lang="en-US" dirty="0"/>
              <a:t>STEP #1: PROTECTIONS</a:t>
            </a:r>
          </a:p>
        </p:txBody>
      </p:sp>
      <p:sp>
        <p:nvSpPr>
          <p:cNvPr id="3" name="Content Placeholder 2"/>
          <p:cNvSpPr>
            <a:spLocks noGrp="1"/>
          </p:cNvSpPr>
          <p:nvPr>
            <p:ph idx="1"/>
          </p:nvPr>
        </p:nvSpPr>
        <p:spPr/>
        <p:txBody>
          <a:bodyPr>
            <a:normAutofit fontScale="92500" lnSpcReduction="10000"/>
          </a:bodyPr>
          <a:lstStyle/>
          <a:p>
            <a:r>
              <a:rPr lang="en-US" dirty="0"/>
              <a:t>Serious illness</a:t>
            </a:r>
          </a:p>
          <a:p>
            <a:pPr lvl="1"/>
            <a:r>
              <a:rPr lang="en-US" sz="2400" dirty="0"/>
              <a:t>Is someone seriously ill? Ask for ANY physical or mental illness</a:t>
            </a:r>
          </a:p>
          <a:p>
            <a:pPr lvl="1"/>
            <a:r>
              <a:rPr lang="en-US" sz="2400" dirty="0"/>
              <a:t>Any letter from doctor/P.A./N.P./Board of Health is enough to </a:t>
            </a:r>
            <a:r>
              <a:rPr lang="en-US" sz="2400" u="sng" dirty="0"/>
              <a:t>protect</a:t>
            </a:r>
            <a:r>
              <a:rPr lang="en-US" sz="2400" dirty="0"/>
              <a:t> service or get service </a:t>
            </a:r>
            <a:r>
              <a:rPr lang="en-US" sz="2400" u="sng" dirty="0"/>
              <a:t>restored</a:t>
            </a:r>
            <a:endParaRPr lang="en-US" sz="2400" dirty="0"/>
          </a:p>
          <a:p>
            <a:pPr lvl="1"/>
            <a:r>
              <a:rPr lang="en-US" sz="2400" dirty="0"/>
              <a:t>Company may challenge letter it questions, with DPU</a:t>
            </a:r>
          </a:p>
          <a:p>
            <a:pPr lvl="1"/>
            <a:r>
              <a:rPr lang="en-US" sz="2400" dirty="0"/>
              <a:t>Letters good 90 days (can be renewed) or 180 days (chronic)</a:t>
            </a:r>
          </a:p>
          <a:p>
            <a:pPr lvl="1"/>
            <a:r>
              <a:rPr lang="en-US" sz="2400" u="sng" dirty="0"/>
              <a:t>Financial hardship</a:t>
            </a:r>
            <a:r>
              <a:rPr lang="en-US" sz="2400" dirty="0"/>
              <a:t> required</a:t>
            </a:r>
          </a:p>
          <a:p>
            <a:pPr lvl="1"/>
            <a:r>
              <a:rPr lang="en-US" sz="2400" dirty="0"/>
              <a:t>Service can be restored, should seek the protection ASAP and within 90 days of utility disconnection</a:t>
            </a:r>
          </a:p>
          <a:p>
            <a:pPr lvl="1"/>
            <a:r>
              <a:rPr lang="en-US" sz="2400" dirty="0"/>
              <a:t>220 CMR 25.03</a:t>
            </a:r>
          </a:p>
        </p:txBody>
      </p:sp>
      <p:sp>
        <p:nvSpPr>
          <p:cNvPr id="4" name="Slide Number Placeholder 3"/>
          <p:cNvSpPr>
            <a:spLocks noGrp="1"/>
          </p:cNvSpPr>
          <p:nvPr>
            <p:ph type="sldNum" sz="quarter" idx="12"/>
          </p:nvPr>
        </p:nvSpPr>
        <p:spPr/>
        <p:txBody>
          <a:bodyPr/>
          <a:lstStyle/>
          <a:p>
            <a:fld id="{65E9D700-DED7-4FE0-A28A-03FE3B351AE9}" type="slidenum">
              <a:rPr lang="en-US" smtClean="0"/>
              <a:pPr/>
              <a:t>16</a:t>
            </a:fld>
            <a:endParaRPr lang="en-US" dirty="0"/>
          </a:p>
        </p:txBody>
      </p:sp>
    </p:spTree>
    <p:extLst>
      <p:ext uri="{BB962C8B-B14F-4D97-AF65-F5344CB8AC3E}">
        <p14:creationId xmlns:p14="http://schemas.microsoft.com/office/powerpoint/2010/main" val="1898807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305800" cy="503238"/>
          </a:xfrm>
        </p:spPr>
        <p:txBody>
          <a:bodyPr>
            <a:normAutofit fontScale="90000"/>
          </a:bodyPr>
          <a:lstStyle/>
          <a:p>
            <a:r>
              <a:rPr lang="en-US" dirty="0"/>
              <a:t>STEP #1 PROTECTIONS</a:t>
            </a:r>
          </a:p>
        </p:txBody>
      </p:sp>
      <p:sp>
        <p:nvSpPr>
          <p:cNvPr id="3" name="Content Placeholder 2"/>
          <p:cNvSpPr>
            <a:spLocks noGrp="1"/>
          </p:cNvSpPr>
          <p:nvPr>
            <p:ph idx="1"/>
          </p:nvPr>
        </p:nvSpPr>
        <p:spPr/>
        <p:txBody>
          <a:bodyPr/>
          <a:lstStyle/>
          <a:p>
            <a:r>
              <a:rPr lang="en-US" sz="2800" dirty="0"/>
              <a:t>Infant under 12 months</a:t>
            </a:r>
          </a:p>
          <a:p>
            <a:pPr lvl="1"/>
            <a:r>
              <a:rPr lang="en-US" sz="2400" dirty="0"/>
              <a:t>Is there a child under 12 months in the home?</a:t>
            </a:r>
          </a:p>
          <a:p>
            <a:pPr lvl="1"/>
            <a:r>
              <a:rPr lang="en-US" sz="2400" dirty="0"/>
              <a:t>Protection time-limited</a:t>
            </a:r>
          </a:p>
          <a:p>
            <a:pPr lvl="1"/>
            <a:r>
              <a:rPr lang="en-US" sz="2400" dirty="0"/>
              <a:t>Must demonstrate </a:t>
            </a:r>
            <a:r>
              <a:rPr lang="en-US" sz="2400" u="sng" dirty="0"/>
              <a:t>financial hardship</a:t>
            </a:r>
            <a:endParaRPr lang="en-US" sz="2400" dirty="0"/>
          </a:p>
          <a:p>
            <a:pPr lvl="1"/>
            <a:r>
              <a:rPr lang="en-US" sz="2400" dirty="0"/>
              <a:t>Prevents termination and restores service</a:t>
            </a:r>
          </a:p>
          <a:p>
            <a:pPr lvl="1"/>
            <a:r>
              <a:rPr lang="en-US" sz="2400" dirty="0"/>
              <a:t>220 CMR 25.03</a:t>
            </a:r>
          </a:p>
          <a:p>
            <a:pPr lvl="1"/>
            <a:endParaRPr lang="en-US" sz="2400" dirty="0"/>
          </a:p>
        </p:txBody>
      </p:sp>
      <p:sp>
        <p:nvSpPr>
          <p:cNvPr id="2" name="Slide Number Placeholder 1"/>
          <p:cNvSpPr>
            <a:spLocks noGrp="1"/>
          </p:cNvSpPr>
          <p:nvPr>
            <p:ph type="sldNum" sz="quarter" idx="12"/>
          </p:nvPr>
        </p:nvSpPr>
        <p:spPr/>
        <p:txBody>
          <a:bodyPr/>
          <a:lstStyle/>
          <a:p>
            <a:fld id="{65E9D700-DED7-4FE0-A28A-03FE3B351AE9}" type="slidenum">
              <a:rPr lang="en-US" smtClean="0"/>
              <a:pPr/>
              <a:t>17</a:t>
            </a:fld>
            <a:endParaRPr lang="en-US" dirty="0"/>
          </a:p>
        </p:txBody>
      </p:sp>
    </p:spTree>
    <p:extLst>
      <p:ext uri="{BB962C8B-B14F-4D97-AF65-F5344CB8AC3E}">
        <p14:creationId xmlns:p14="http://schemas.microsoft.com/office/powerpoint/2010/main" val="288053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153400" cy="503238"/>
          </a:xfrm>
        </p:spPr>
        <p:txBody>
          <a:bodyPr>
            <a:normAutofit fontScale="90000"/>
          </a:bodyPr>
          <a:lstStyle/>
          <a:p>
            <a:r>
              <a:rPr lang="en-US" dirty="0"/>
              <a:t>STEP #1 PROTECTIONS</a:t>
            </a:r>
          </a:p>
        </p:txBody>
      </p:sp>
      <p:sp>
        <p:nvSpPr>
          <p:cNvPr id="3" name="Content Placeholder 2"/>
          <p:cNvSpPr>
            <a:spLocks noGrp="1"/>
          </p:cNvSpPr>
          <p:nvPr>
            <p:ph idx="1"/>
          </p:nvPr>
        </p:nvSpPr>
        <p:spPr/>
        <p:txBody>
          <a:bodyPr>
            <a:normAutofit/>
          </a:bodyPr>
          <a:lstStyle/>
          <a:p>
            <a:r>
              <a:rPr lang="en-US" sz="2800" dirty="0"/>
              <a:t>Elder protections</a:t>
            </a:r>
          </a:p>
          <a:p>
            <a:pPr lvl="1"/>
            <a:r>
              <a:rPr lang="en-US" sz="2400" dirty="0"/>
              <a:t>Are all </a:t>
            </a:r>
            <a:r>
              <a:rPr lang="en-US" sz="2400" u="sng" dirty="0"/>
              <a:t>adults</a:t>
            </a:r>
            <a:r>
              <a:rPr lang="en-US" sz="2400" dirty="0"/>
              <a:t> in the home 65 or over? (Minor = under the age of 18)</a:t>
            </a:r>
          </a:p>
          <a:p>
            <a:pPr lvl="1"/>
            <a:r>
              <a:rPr lang="en-US" sz="2400" dirty="0"/>
              <a:t>Notify the company</a:t>
            </a:r>
          </a:p>
          <a:p>
            <a:pPr lvl="1"/>
            <a:r>
              <a:rPr lang="en-US" sz="2400" dirty="0"/>
              <a:t>If no proof of financial hardship: no terminations allowed, unless utility gets approval from DPU</a:t>
            </a:r>
          </a:p>
          <a:p>
            <a:pPr lvl="1"/>
            <a:r>
              <a:rPr lang="en-US" sz="2400" dirty="0"/>
              <a:t>If there is proof of financial hardship: no termination at all if low-income</a:t>
            </a:r>
          </a:p>
          <a:p>
            <a:pPr lvl="1"/>
            <a:r>
              <a:rPr lang="en-US" sz="2400" dirty="0"/>
              <a:t>220 CMR 25.03 &amp; 220 CMR 25.05</a:t>
            </a:r>
          </a:p>
          <a:p>
            <a:pPr lvl="1"/>
            <a:endParaRPr lang="en-US" sz="2400" dirty="0"/>
          </a:p>
        </p:txBody>
      </p:sp>
      <p:sp>
        <p:nvSpPr>
          <p:cNvPr id="2" name="Slide Number Placeholder 1"/>
          <p:cNvSpPr>
            <a:spLocks noGrp="1"/>
          </p:cNvSpPr>
          <p:nvPr>
            <p:ph type="sldNum" sz="quarter" idx="12"/>
          </p:nvPr>
        </p:nvSpPr>
        <p:spPr/>
        <p:txBody>
          <a:bodyPr/>
          <a:lstStyle/>
          <a:p>
            <a:fld id="{65E9D700-DED7-4FE0-A28A-03FE3B351AE9}" type="slidenum">
              <a:rPr lang="en-US" smtClean="0"/>
              <a:pPr/>
              <a:t>18</a:t>
            </a:fld>
            <a:endParaRPr lang="en-US" dirty="0"/>
          </a:p>
        </p:txBody>
      </p:sp>
    </p:spTree>
    <p:extLst>
      <p:ext uri="{BB962C8B-B14F-4D97-AF65-F5344CB8AC3E}">
        <p14:creationId xmlns:p14="http://schemas.microsoft.com/office/powerpoint/2010/main" val="1437441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0BED-2946-CE47-AA33-A3D05E158A19}"/>
              </a:ext>
            </a:extLst>
          </p:cNvPr>
          <p:cNvSpPr>
            <a:spLocks noGrp="1"/>
          </p:cNvSpPr>
          <p:nvPr>
            <p:ph type="title"/>
          </p:nvPr>
        </p:nvSpPr>
        <p:spPr/>
        <p:txBody>
          <a:bodyPr>
            <a:normAutofit/>
          </a:bodyPr>
          <a:lstStyle/>
          <a:p>
            <a:r>
              <a:rPr lang="en-US" dirty="0"/>
              <a:t>STEP #1 PROTECTIONS</a:t>
            </a:r>
          </a:p>
        </p:txBody>
      </p:sp>
      <p:sp>
        <p:nvSpPr>
          <p:cNvPr id="3" name="Content Placeholder 2">
            <a:extLst>
              <a:ext uri="{FF2B5EF4-FFF2-40B4-BE49-F238E27FC236}">
                <a16:creationId xmlns:a16="http://schemas.microsoft.com/office/drawing/2014/main" id="{36A9E624-93B1-1446-98D8-09D9D6E11A02}"/>
              </a:ext>
            </a:extLst>
          </p:cNvPr>
          <p:cNvSpPr>
            <a:spLocks noGrp="1"/>
          </p:cNvSpPr>
          <p:nvPr>
            <p:ph idx="1"/>
          </p:nvPr>
        </p:nvSpPr>
        <p:spPr/>
        <p:txBody>
          <a:bodyPr/>
          <a:lstStyle/>
          <a:p>
            <a:r>
              <a:rPr lang="en-US" dirty="0"/>
              <a:t>Elder Protections, continued</a:t>
            </a:r>
          </a:p>
          <a:p>
            <a:pPr lvl="1"/>
            <a:r>
              <a:rPr lang="en-US" dirty="0"/>
              <a:t>Utility companies must provide 3</a:t>
            </a:r>
            <a:r>
              <a:rPr lang="en-US" baseline="30000" dirty="0"/>
              <a:t>rd</a:t>
            </a:r>
            <a:r>
              <a:rPr lang="en-US" dirty="0"/>
              <a:t> party notice, on request</a:t>
            </a:r>
          </a:p>
          <a:p>
            <a:pPr lvl="1"/>
            <a:r>
              <a:rPr lang="en-US" dirty="0"/>
              <a:t>Caution re Liens:  Utility companies may take liens on homeowners (seek additional support to learn if homestead exemption or other protections apply)</a:t>
            </a:r>
          </a:p>
          <a:p>
            <a:pPr marL="0" indent="0">
              <a:buNone/>
            </a:pPr>
            <a:endParaRPr lang="en-US" dirty="0"/>
          </a:p>
        </p:txBody>
      </p:sp>
      <p:sp>
        <p:nvSpPr>
          <p:cNvPr id="4" name="Slide Number Placeholder 3">
            <a:extLst>
              <a:ext uri="{FF2B5EF4-FFF2-40B4-BE49-F238E27FC236}">
                <a16:creationId xmlns:a16="http://schemas.microsoft.com/office/drawing/2014/main" id="{6CF7A3D4-5A9F-E64A-8A17-8D81E40DD6DC}"/>
              </a:ext>
            </a:extLst>
          </p:cNvPr>
          <p:cNvSpPr>
            <a:spLocks noGrp="1"/>
          </p:cNvSpPr>
          <p:nvPr>
            <p:ph type="sldNum" sz="quarter" idx="12"/>
          </p:nvPr>
        </p:nvSpPr>
        <p:spPr/>
        <p:txBody>
          <a:bodyPr/>
          <a:lstStyle/>
          <a:p>
            <a:fld id="{45DDC8A4-42C7-4B6C-B58E-2ABE2BCD8A9D}" type="slidenum">
              <a:rPr lang="en-US" smtClean="0"/>
              <a:t>19</a:t>
            </a:fld>
            <a:endParaRPr lang="en-US" dirty="0"/>
          </a:p>
        </p:txBody>
      </p:sp>
      <p:sp>
        <p:nvSpPr>
          <p:cNvPr id="6" name="TextBox 5">
            <a:extLst>
              <a:ext uri="{FF2B5EF4-FFF2-40B4-BE49-F238E27FC236}">
                <a16:creationId xmlns:a16="http://schemas.microsoft.com/office/drawing/2014/main" id="{51116836-A3ED-B20C-48E4-006B0930A6ED}"/>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04901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1B81B9-B251-4E43-87EF-53021C57EA74}"/>
              </a:ext>
            </a:extLst>
          </p:cNvPr>
          <p:cNvSpPr>
            <a:spLocks noGrp="1"/>
          </p:cNvSpPr>
          <p:nvPr>
            <p:ph type="title"/>
          </p:nvPr>
        </p:nvSpPr>
        <p:spPr>
          <a:xfrm>
            <a:off x="466344" y="1161288"/>
            <a:ext cx="2702052" cy="4526280"/>
          </a:xfrm>
        </p:spPr>
        <p:txBody>
          <a:bodyPr>
            <a:normAutofit/>
          </a:bodyPr>
          <a:lstStyle/>
          <a:p>
            <a:r>
              <a:rPr lang="en-US" sz="3500" dirty="0"/>
              <a:t>Overview of today’s training</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FCD2BD3-6D98-4D45-BDEA-1620127E3559}"/>
              </a:ext>
            </a:extLst>
          </p:cNvPr>
          <p:cNvSpPr>
            <a:spLocks noGrp="1"/>
          </p:cNvSpPr>
          <p:nvPr>
            <p:ph idx="1"/>
          </p:nvPr>
        </p:nvSpPr>
        <p:spPr>
          <a:xfrm>
            <a:off x="4075611" y="932688"/>
            <a:ext cx="4437453" cy="4992624"/>
          </a:xfrm>
        </p:spPr>
        <p:txBody>
          <a:bodyPr anchor="ctr">
            <a:normAutofit/>
          </a:bodyPr>
          <a:lstStyle/>
          <a:p>
            <a:r>
              <a:rPr lang="en-US" sz="1800" dirty="0"/>
              <a:t>Establishing utility service, basic rules</a:t>
            </a:r>
          </a:p>
          <a:p>
            <a:r>
              <a:rPr lang="en-US" sz="1800" dirty="0"/>
              <a:t>Step 1:  Utility Service Protections</a:t>
            </a:r>
          </a:p>
          <a:p>
            <a:r>
              <a:rPr lang="en-US" sz="1800" dirty="0"/>
              <a:t>Step 2:  Reducing Bills</a:t>
            </a:r>
          </a:p>
          <a:p>
            <a:r>
              <a:rPr lang="en-US" sz="1800" dirty="0"/>
              <a:t>Step 3:  Paying Bills</a:t>
            </a:r>
          </a:p>
          <a:p>
            <a:r>
              <a:rPr lang="en-US" sz="1800" dirty="0"/>
              <a:t>Other utility issues</a:t>
            </a:r>
          </a:p>
          <a:p>
            <a:r>
              <a:rPr lang="en-US" sz="1800" dirty="0"/>
              <a:t>Q &amp; A</a:t>
            </a:r>
          </a:p>
          <a:p>
            <a:pPr lvl="1"/>
            <a:endParaRPr lang="en-US" sz="1700" dirty="0"/>
          </a:p>
        </p:txBody>
      </p:sp>
      <p:sp>
        <p:nvSpPr>
          <p:cNvPr id="4" name="Slide Number Placeholder 3">
            <a:extLst>
              <a:ext uri="{FF2B5EF4-FFF2-40B4-BE49-F238E27FC236}">
                <a16:creationId xmlns:a16="http://schemas.microsoft.com/office/drawing/2014/main" id="{FA1AE278-BD7C-5A47-B720-B1C1F12D61C6}"/>
              </a:ext>
            </a:extLst>
          </p:cNvPr>
          <p:cNvSpPr>
            <a:spLocks noGrp="1"/>
          </p:cNvSpPr>
          <p:nvPr>
            <p:ph type="sldNum" sz="quarter" idx="12"/>
          </p:nvPr>
        </p:nvSpPr>
        <p:spPr>
          <a:xfrm>
            <a:off x="7763521" y="6356350"/>
            <a:ext cx="751828" cy="365125"/>
          </a:xfrm>
        </p:spPr>
        <p:txBody>
          <a:bodyPr>
            <a:normAutofit/>
          </a:bodyPr>
          <a:lstStyle/>
          <a:p>
            <a:pPr>
              <a:spcAft>
                <a:spcPts val="600"/>
              </a:spcAft>
            </a:pPr>
            <a:fld id="{45DDC8A4-42C7-4B6C-B58E-2ABE2BCD8A9D}" type="slidenum">
              <a:rPr lang="en-US">
                <a:solidFill>
                  <a:schemeClr val="tx1">
                    <a:lumMod val="50000"/>
                    <a:lumOff val="50000"/>
                  </a:schemeClr>
                </a:solidFill>
              </a:rPr>
              <a:pPr>
                <a:spcAft>
                  <a:spcPts val="600"/>
                </a:spcAft>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247177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65B45E6-8544-D05F-9983-2BE8657C671E}"/>
              </a:ext>
            </a:extLst>
          </p:cNvPr>
          <p:cNvSpPr>
            <a:spLocks noGrp="1"/>
          </p:cNvSpPr>
          <p:nvPr>
            <p:ph type="title"/>
          </p:nvPr>
        </p:nvSpPr>
        <p:spPr/>
        <p:txBody>
          <a:bodyPr>
            <a:normAutofit fontScale="90000"/>
          </a:bodyPr>
          <a:lstStyle/>
          <a:p>
            <a:r>
              <a:rPr lang="en-US" dirty="0"/>
              <a:t>Summary of disconnection protections</a:t>
            </a:r>
          </a:p>
        </p:txBody>
      </p:sp>
      <p:graphicFrame>
        <p:nvGraphicFramePr>
          <p:cNvPr id="13" name="Content Placeholder 12">
            <a:extLst>
              <a:ext uri="{FF2B5EF4-FFF2-40B4-BE49-F238E27FC236}">
                <a16:creationId xmlns:a16="http://schemas.microsoft.com/office/drawing/2014/main" id="{E724EF78-B55F-0FA4-A7DE-B74E2F0B3194}"/>
              </a:ext>
            </a:extLst>
          </p:cNvPr>
          <p:cNvGraphicFramePr>
            <a:graphicFrameLocks noGrp="1"/>
          </p:cNvGraphicFramePr>
          <p:nvPr>
            <p:ph idx="1"/>
            <p:extLst>
              <p:ext uri="{D42A27DB-BD31-4B8C-83A1-F6EECF244321}">
                <p14:modId xmlns:p14="http://schemas.microsoft.com/office/powerpoint/2010/main" val="1593864679"/>
              </p:ext>
            </p:extLst>
          </p:nvPr>
        </p:nvGraphicFramePr>
        <p:xfrm>
          <a:off x="457200" y="1607445"/>
          <a:ext cx="8229600" cy="4882672"/>
        </p:xfrm>
        <a:graphic>
          <a:graphicData uri="http://schemas.openxmlformats.org/drawingml/2006/table">
            <a:tbl>
              <a:tblPr/>
              <a:tblGrid>
                <a:gridCol w="2601549">
                  <a:extLst>
                    <a:ext uri="{9D8B030D-6E8A-4147-A177-3AD203B41FA5}">
                      <a16:colId xmlns:a16="http://schemas.microsoft.com/office/drawing/2014/main" val="870728763"/>
                    </a:ext>
                  </a:extLst>
                </a:gridCol>
                <a:gridCol w="5628051">
                  <a:extLst>
                    <a:ext uri="{9D8B030D-6E8A-4147-A177-3AD203B41FA5}">
                      <a16:colId xmlns:a16="http://schemas.microsoft.com/office/drawing/2014/main" val="3239634686"/>
                    </a:ext>
                  </a:extLst>
                </a:gridCol>
              </a:tblGrid>
              <a:tr h="382063">
                <a:tc>
                  <a:txBody>
                    <a:bodyPr/>
                    <a:lstStyle/>
                    <a:p>
                      <a:pPr algn="ctr" rtl="0" fontAlgn="t"/>
                      <a:r>
                        <a:rPr lang="en-US" sz="1400" b="1" i="0" u="none" strike="noStrike" dirty="0">
                          <a:solidFill>
                            <a:srgbClr val="000000"/>
                          </a:solidFill>
                          <a:effectLst/>
                          <a:latin typeface="Arial" panose="020B0604020202020204" pitchFamily="34" charset="0"/>
                        </a:rPr>
                        <a:t> </a:t>
                      </a:r>
                      <a:endParaRPr lang="en-US" sz="1400" dirty="0">
                        <a:effectLst/>
                      </a:endParaRPr>
                    </a:p>
                    <a:p>
                      <a:pPr algn="ctr" rtl="0" fontAlgn="t"/>
                      <a:r>
                        <a:rPr lang="en-US" sz="1400" b="1" i="0" u="none" strike="noStrike" dirty="0">
                          <a:solidFill>
                            <a:srgbClr val="000000"/>
                          </a:solidFill>
                          <a:effectLst/>
                          <a:latin typeface="Arial" panose="020B0604020202020204" pitchFamily="34" charset="0"/>
                        </a:rPr>
                        <a:t>PROTECTION</a:t>
                      </a:r>
                      <a:endParaRPr lang="en-US" sz="1400" dirty="0">
                        <a:effectLst/>
                      </a:endParaRPr>
                    </a:p>
                  </a:txBody>
                  <a:tcPr marL="48295" marR="48295" marT="33117" marB="33117">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8ECF4"/>
                    </a:solidFill>
                  </a:tcPr>
                </a:tc>
                <a:tc>
                  <a:txBody>
                    <a:bodyPr/>
                    <a:lstStyle/>
                    <a:p>
                      <a:pPr algn="ctr" rtl="0" fontAlgn="t"/>
                      <a:r>
                        <a:rPr lang="en-US" sz="1400" b="1" i="0" u="none" strike="noStrike" dirty="0">
                          <a:solidFill>
                            <a:srgbClr val="000000"/>
                          </a:solidFill>
                          <a:effectLst/>
                          <a:latin typeface="Arial" panose="020B0604020202020204" pitchFamily="34" charset="0"/>
                        </a:rPr>
                        <a:t> </a:t>
                      </a:r>
                      <a:endParaRPr lang="en-US" sz="1400" dirty="0">
                        <a:effectLst/>
                      </a:endParaRPr>
                    </a:p>
                    <a:p>
                      <a:pPr algn="ctr" rtl="0" fontAlgn="t"/>
                      <a:r>
                        <a:rPr lang="en-US" sz="1400" b="1" i="0" u="none" strike="noStrike" dirty="0">
                          <a:solidFill>
                            <a:srgbClr val="000000"/>
                          </a:solidFill>
                          <a:effectLst/>
                          <a:latin typeface="Arial" panose="020B0604020202020204" pitchFamily="34" charset="0"/>
                        </a:rPr>
                        <a:t>REQUIREMENT</a:t>
                      </a:r>
                      <a:endParaRPr lang="en-US" sz="1400" dirty="0">
                        <a:effectLst/>
                      </a:endParaRPr>
                    </a:p>
                  </a:txBody>
                  <a:tcPr marL="48295" marR="48295" marT="33117" marB="33117">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3456612546"/>
                  </a:ext>
                </a:extLst>
              </a:tr>
              <a:tr h="1230945">
                <a:tc>
                  <a:txBody>
                    <a:bodyPr/>
                    <a:lstStyle/>
                    <a:p>
                      <a:pPr algn="l" rtl="0" fontAlgn="t"/>
                      <a:br>
                        <a:rPr lang="en-US" sz="2000" dirty="0">
                          <a:effectLst/>
                        </a:rPr>
                      </a:br>
                      <a:br>
                        <a:rPr lang="en-US" sz="2000" dirty="0">
                          <a:effectLst/>
                        </a:rPr>
                      </a:br>
                      <a:r>
                        <a:rPr lang="en-US" sz="2000" b="0" i="0" u="none" strike="noStrike" dirty="0">
                          <a:solidFill>
                            <a:srgbClr val="000000"/>
                          </a:solidFill>
                          <a:effectLst/>
                          <a:latin typeface="Arial" panose="020B0604020202020204" pitchFamily="34" charset="0"/>
                        </a:rPr>
                        <a:t>Elders </a:t>
                      </a:r>
                      <a:endParaRPr lang="en-US" sz="2000" dirty="0">
                        <a:effectLst/>
                      </a:endParaRPr>
                    </a:p>
                  </a:txBody>
                  <a:tcPr marL="48295" marR="48295" marT="33117" marB="33117">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8ECF4"/>
                    </a:solidFill>
                  </a:tcPr>
                </a:tc>
                <a:tc>
                  <a:txBody>
                    <a:bodyPr/>
                    <a:lstStyle/>
                    <a:p>
                      <a:pPr rtl="0" fontAlgn="base">
                        <a:buFont typeface="Arial" panose="020B0604020202020204" pitchFamily="34" charset="0"/>
                        <a:buChar char="•"/>
                      </a:pPr>
                      <a:r>
                        <a:rPr lang="en-US" sz="1200" b="0" i="0" u="sng" strike="noStrike" dirty="0">
                          <a:solidFill>
                            <a:srgbClr val="000000"/>
                          </a:solidFill>
                          <a:effectLst/>
                          <a:latin typeface="Arial" panose="020B0604020202020204" pitchFamily="34" charset="0"/>
                        </a:rPr>
                        <a:t>All</a:t>
                      </a:r>
                      <a:r>
                        <a:rPr lang="en-US" sz="1200" b="0" i="0" u="none" strike="noStrike" dirty="0">
                          <a:solidFill>
                            <a:srgbClr val="000000"/>
                          </a:solidFill>
                          <a:effectLst/>
                          <a:latin typeface="Arial" panose="020B0604020202020204" pitchFamily="34" charset="0"/>
                        </a:rPr>
                        <a:t> adult household members must be 65 or older. </a:t>
                      </a:r>
                    </a:p>
                    <a:p>
                      <a:pPr rtl="0" fontAlgn="base">
                        <a:spcBef>
                          <a:spcPts val="600"/>
                        </a:spcBef>
                        <a:buFont typeface="Arial" panose="020B0604020202020204" pitchFamily="34" charset="0"/>
                        <a:buChar char="•"/>
                      </a:pPr>
                      <a:r>
                        <a:rPr lang="en-US" sz="1200" b="0" i="0" u="none" strike="noStrike" dirty="0">
                          <a:solidFill>
                            <a:srgbClr val="000000"/>
                          </a:solidFill>
                          <a:effectLst/>
                          <a:latin typeface="Arial" panose="020B0604020202020204" pitchFamily="34" charset="0"/>
                        </a:rPr>
                        <a:t>Household must notify company. </a:t>
                      </a:r>
                    </a:p>
                    <a:p>
                      <a:pPr rtl="0" fontAlgn="base">
                        <a:spcBef>
                          <a:spcPts val="600"/>
                        </a:spcBef>
                        <a:buFont typeface="Arial" panose="020B0604020202020204" pitchFamily="34" charset="0"/>
                        <a:buChar char="•"/>
                      </a:pPr>
                      <a:r>
                        <a:rPr lang="en-US" sz="1200" b="0" i="0" u="sng" strike="noStrike" dirty="0">
                          <a:solidFill>
                            <a:srgbClr val="000000"/>
                          </a:solidFill>
                          <a:effectLst/>
                          <a:latin typeface="Arial" panose="020B0604020202020204" pitchFamily="34" charset="0"/>
                        </a:rPr>
                        <a:t>No</a:t>
                      </a:r>
                      <a:r>
                        <a:rPr lang="en-US" sz="1200" b="0" i="0" u="none" strike="noStrike" dirty="0">
                          <a:solidFill>
                            <a:srgbClr val="000000"/>
                          </a:solidFill>
                          <a:effectLst/>
                          <a:latin typeface="Arial" panose="020B0604020202020204" pitchFamily="34" charset="0"/>
                        </a:rPr>
                        <a:t> proof of financial hardship required; company must get DPU permission to terminate. </a:t>
                      </a:r>
                    </a:p>
                    <a:p>
                      <a:pPr rtl="0" fontAlgn="base">
                        <a:spcBef>
                          <a:spcPts val="600"/>
                        </a:spcBef>
                        <a:buFont typeface="Arial" panose="020B0604020202020204" pitchFamily="34" charset="0"/>
                        <a:buChar char="•"/>
                      </a:pPr>
                      <a:r>
                        <a:rPr lang="en-US" sz="1200" b="0" i="0" u="sng" strike="noStrike" dirty="0">
                          <a:solidFill>
                            <a:srgbClr val="000000"/>
                          </a:solidFill>
                          <a:effectLst/>
                          <a:latin typeface="Arial" panose="020B0604020202020204" pitchFamily="34" charset="0"/>
                        </a:rPr>
                        <a:t>IF</a:t>
                      </a:r>
                      <a:r>
                        <a:rPr lang="en-US" sz="1200" b="0" i="0" u="none" strike="noStrike" dirty="0">
                          <a:solidFill>
                            <a:srgbClr val="000000"/>
                          </a:solidFill>
                          <a:effectLst/>
                          <a:latin typeface="Arial" panose="020B0604020202020204" pitchFamily="34" charset="0"/>
                        </a:rPr>
                        <a:t> there is a financial hardship, termination is absolutely prohibited. </a:t>
                      </a:r>
                    </a:p>
                  </a:txBody>
                  <a:tcPr marL="48295" marR="48295" marT="33117" marB="33117">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3851317618"/>
                  </a:ext>
                </a:extLst>
              </a:tr>
              <a:tr h="1179899">
                <a:tc>
                  <a:txBody>
                    <a:bodyPr/>
                    <a:lstStyle/>
                    <a:p>
                      <a:pPr algn="l" rtl="0" fontAlgn="t"/>
                      <a:br>
                        <a:rPr lang="en-US" sz="2000" dirty="0">
                          <a:effectLst/>
                        </a:rPr>
                      </a:br>
                      <a:br>
                        <a:rPr lang="en-US" sz="2000" dirty="0">
                          <a:effectLst/>
                        </a:rPr>
                      </a:br>
                      <a:r>
                        <a:rPr lang="en-US" sz="2000" b="0" i="0" u="none" strike="noStrike" dirty="0">
                          <a:solidFill>
                            <a:srgbClr val="000000"/>
                          </a:solidFill>
                          <a:effectLst/>
                          <a:latin typeface="Arial" panose="020B0604020202020204" pitchFamily="34" charset="0"/>
                        </a:rPr>
                        <a:t>Serious Illness </a:t>
                      </a:r>
                      <a:endParaRPr lang="en-US" sz="2000" dirty="0">
                        <a:effectLst/>
                      </a:endParaRPr>
                    </a:p>
                  </a:txBody>
                  <a:tcPr marL="48295" marR="48295" marT="33117" marB="33117">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8ECF4"/>
                    </a:solidFill>
                  </a:tcPr>
                </a:tc>
                <a:tc>
                  <a:txBody>
                    <a:bodyPr/>
                    <a:lstStyle/>
                    <a:p>
                      <a:pPr rtl="0" fontAlgn="base">
                        <a:buFont typeface="Arial" panose="020B0604020202020204" pitchFamily="34" charset="0"/>
                        <a:buChar char="•"/>
                      </a:pPr>
                      <a:r>
                        <a:rPr lang="en-US" sz="1200" b="0" i="0" u="none" strike="noStrike">
                          <a:solidFill>
                            <a:srgbClr val="000000"/>
                          </a:solidFill>
                          <a:effectLst/>
                          <a:latin typeface="Arial" panose="020B0604020202020204" pitchFamily="34" charset="0"/>
                        </a:rPr>
                        <a:t>Must show that </a:t>
                      </a:r>
                      <a:r>
                        <a:rPr lang="en-US" sz="1200" b="0" i="0" u="sng" strike="noStrike">
                          <a:solidFill>
                            <a:srgbClr val="000000"/>
                          </a:solidFill>
                          <a:effectLst/>
                          <a:latin typeface="Arial" panose="020B0604020202020204" pitchFamily="34" charset="0"/>
                        </a:rPr>
                        <a:t>someone</a:t>
                      </a:r>
                      <a:r>
                        <a:rPr lang="en-US" sz="1200" b="0" i="0" u="none" strike="noStrike">
                          <a:solidFill>
                            <a:srgbClr val="000000"/>
                          </a:solidFill>
                          <a:effectLst/>
                          <a:latin typeface="Arial" panose="020B0604020202020204" pitchFamily="34" charset="0"/>
                        </a:rPr>
                        <a:t> (customer or family member) is seriously ill by submitting a </a:t>
                      </a:r>
                      <a:r>
                        <a:rPr lang="en-US" sz="1200" b="0" i="0" u="sng" strike="noStrike">
                          <a:solidFill>
                            <a:srgbClr val="000000"/>
                          </a:solidFill>
                          <a:effectLst/>
                          <a:latin typeface="Arial" panose="020B0604020202020204" pitchFamily="34" charset="0"/>
                        </a:rPr>
                        <a:t>letter from doctor/nurse practitioner or physician’s assistant</a:t>
                      </a:r>
                      <a:r>
                        <a:rPr lang="en-US" sz="1200" b="0" i="0" u="none" strike="noStrike">
                          <a:solidFill>
                            <a:srgbClr val="000000"/>
                          </a:solidFill>
                          <a:effectLst/>
                          <a:latin typeface="Arial" panose="020B0604020202020204" pitchFamily="34" charset="0"/>
                        </a:rPr>
                        <a:t>. </a:t>
                      </a:r>
                    </a:p>
                    <a:p>
                      <a:pPr rtl="0" fontAlgn="base">
                        <a:spcBef>
                          <a:spcPts val="600"/>
                        </a:spcBef>
                        <a:buFont typeface="Arial" panose="020B0604020202020204" pitchFamily="34" charset="0"/>
                        <a:buChar char="•"/>
                      </a:pPr>
                      <a:r>
                        <a:rPr lang="en-US" sz="1200" b="0" i="0" u="none" strike="noStrike">
                          <a:solidFill>
                            <a:srgbClr val="000000"/>
                          </a:solidFill>
                          <a:effectLst/>
                          <a:latin typeface="Arial" panose="020B0604020202020204" pitchFamily="34" charset="0"/>
                        </a:rPr>
                        <a:t>Must demonstrate financial hardship. </a:t>
                      </a:r>
                    </a:p>
                    <a:p>
                      <a:pPr rtl="0" fontAlgn="base">
                        <a:spcBef>
                          <a:spcPts val="600"/>
                        </a:spcBef>
                        <a:buFont typeface="Arial" panose="020B0604020202020204" pitchFamily="34" charset="0"/>
                        <a:buChar char="•"/>
                      </a:pPr>
                      <a:r>
                        <a:rPr lang="en-US" sz="1200" b="0" i="0" u="none" strike="noStrike">
                          <a:solidFill>
                            <a:srgbClr val="000000"/>
                          </a:solidFill>
                          <a:effectLst/>
                          <a:latin typeface="Arial" panose="020B0604020202020204" pitchFamily="34" charset="0"/>
                        </a:rPr>
                        <a:t>Letter must be renewed every 90 days or every 180 days for a “chronic” illness. </a:t>
                      </a:r>
                    </a:p>
                  </a:txBody>
                  <a:tcPr marL="48295" marR="48295" marT="33117" marB="33117">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3707425036"/>
                  </a:ext>
                </a:extLst>
              </a:tr>
              <a:tr h="849808">
                <a:tc>
                  <a:txBody>
                    <a:bodyPr/>
                    <a:lstStyle/>
                    <a:p>
                      <a:pPr algn="l" rtl="0" fontAlgn="t"/>
                      <a:r>
                        <a:rPr lang="en-US" sz="2000" b="0" i="0" u="none" strike="noStrike" dirty="0">
                          <a:solidFill>
                            <a:srgbClr val="000000"/>
                          </a:solidFill>
                          <a:effectLst/>
                          <a:latin typeface="Arial" panose="020B0604020202020204" pitchFamily="34" charset="0"/>
                        </a:rPr>
                        <a:t> </a:t>
                      </a:r>
                      <a:endParaRPr lang="en-US" sz="2000" dirty="0">
                        <a:effectLst/>
                      </a:endParaRPr>
                    </a:p>
                    <a:p>
                      <a:pPr algn="l" rtl="0" fontAlgn="t"/>
                      <a:r>
                        <a:rPr lang="en-US" sz="2000" b="0" i="0" u="none" strike="noStrike" dirty="0">
                          <a:solidFill>
                            <a:srgbClr val="000000"/>
                          </a:solidFill>
                          <a:effectLst/>
                          <a:latin typeface="Arial" panose="020B0604020202020204" pitchFamily="34" charset="0"/>
                        </a:rPr>
                        <a:t>Winter </a:t>
                      </a:r>
                      <a:endParaRPr lang="en-US" sz="2000" dirty="0">
                        <a:effectLst/>
                      </a:endParaRPr>
                    </a:p>
                    <a:p>
                      <a:pPr algn="l" rtl="0" fontAlgn="t"/>
                      <a:r>
                        <a:rPr lang="en-US" sz="2000" b="0" i="0" u="none" strike="noStrike" dirty="0">
                          <a:solidFill>
                            <a:srgbClr val="000000"/>
                          </a:solidFill>
                          <a:effectLst/>
                          <a:latin typeface="Arial" panose="020B0604020202020204" pitchFamily="34" charset="0"/>
                        </a:rPr>
                        <a:t>Moratorium </a:t>
                      </a:r>
                      <a:endParaRPr lang="en-US" sz="2000" dirty="0">
                        <a:effectLst/>
                      </a:endParaRPr>
                    </a:p>
                  </a:txBody>
                  <a:tcPr marL="48295" marR="48295" marT="33117" marB="33117">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8ECF4"/>
                    </a:solidFill>
                  </a:tcPr>
                </a:tc>
                <a:tc>
                  <a:txBody>
                    <a:bodyPr/>
                    <a:lstStyle/>
                    <a:p>
                      <a:pPr rtl="0" fontAlgn="base">
                        <a:buFont typeface="Arial" panose="020B0604020202020204" pitchFamily="34" charset="0"/>
                        <a:buChar char="•"/>
                      </a:pPr>
                      <a:r>
                        <a:rPr lang="en-US" sz="1200" b="0" i="0" u="none" strike="noStrike">
                          <a:solidFill>
                            <a:srgbClr val="000000"/>
                          </a:solidFill>
                          <a:effectLst/>
                          <a:latin typeface="Arial" panose="020B0604020202020204" pitchFamily="34" charset="0"/>
                        </a:rPr>
                        <a:t>Applies to gas (if used to heat) or electricity (if used to operate furnace, boiler, thermostats, or heating controls). </a:t>
                      </a:r>
                    </a:p>
                    <a:p>
                      <a:pPr rtl="0" fontAlgn="base">
                        <a:spcBef>
                          <a:spcPts val="600"/>
                        </a:spcBef>
                        <a:buFont typeface="Arial" panose="020B0604020202020204" pitchFamily="34" charset="0"/>
                        <a:buChar char="•"/>
                      </a:pPr>
                      <a:r>
                        <a:rPr lang="en-US" sz="1200" b="0" i="0" u="none" strike="noStrike">
                          <a:solidFill>
                            <a:srgbClr val="000000"/>
                          </a:solidFill>
                          <a:effectLst/>
                          <a:latin typeface="Arial" panose="020B0604020202020204" pitchFamily="34" charset="0"/>
                        </a:rPr>
                        <a:t>Runs from November 15 – March 15 (often extended). </a:t>
                      </a:r>
                    </a:p>
                    <a:p>
                      <a:pPr rtl="0" fontAlgn="base">
                        <a:spcBef>
                          <a:spcPts val="600"/>
                        </a:spcBef>
                        <a:buFont typeface="Arial" panose="020B0604020202020204" pitchFamily="34" charset="0"/>
                        <a:buChar char="•"/>
                      </a:pPr>
                      <a:r>
                        <a:rPr lang="en-US" sz="1200" b="0" i="0" u="none" strike="noStrike">
                          <a:solidFill>
                            <a:srgbClr val="000000"/>
                          </a:solidFill>
                          <a:effectLst/>
                          <a:latin typeface="Arial" panose="020B0604020202020204" pitchFamily="34" charset="0"/>
                        </a:rPr>
                        <a:t>Must demonstrate financial hardship. </a:t>
                      </a:r>
                    </a:p>
                  </a:txBody>
                  <a:tcPr marL="48295" marR="48295" marT="33117" marB="33117">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2583701610"/>
                  </a:ext>
                </a:extLst>
              </a:tr>
              <a:tr h="998240">
                <a:tc>
                  <a:txBody>
                    <a:bodyPr/>
                    <a:lstStyle/>
                    <a:p>
                      <a:pPr algn="l" rtl="0" fontAlgn="t"/>
                      <a:br>
                        <a:rPr lang="en-US" sz="2000" dirty="0">
                          <a:effectLst/>
                        </a:rPr>
                      </a:br>
                      <a:r>
                        <a:rPr lang="en-US" sz="2000" b="0" i="0" u="none" strike="noStrike" dirty="0">
                          <a:solidFill>
                            <a:srgbClr val="000000"/>
                          </a:solidFill>
                          <a:effectLst/>
                          <a:latin typeface="Arial" panose="020B0604020202020204" pitchFamily="34" charset="0"/>
                        </a:rPr>
                        <a:t> </a:t>
                      </a:r>
                      <a:endParaRPr lang="en-US" sz="2000" dirty="0">
                        <a:effectLst/>
                      </a:endParaRPr>
                    </a:p>
                    <a:p>
                      <a:pPr algn="l" rtl="0" fontAlgn="t"/>
                      <a:r>
                        <a:rPr lang="en-US" sz="2000" b="0" i="0" u="none" strike="noStrike" dirty="0">
                          <a:solidFill>
                            <a:srgbClr val="000000"/>
                          </a:solidFill>
                          <a:effectLst/>
                          <a:latin typeface="Arial" panose="020B0604020202020204" pitchFamily="34" charset="0"/>
                        </a:rPr>
                        <a:t>Infant </a:t>
                      </a:r>
                      <a:endParaRPr lang="en-US" sz="2000" dirty="0">
                        <a:effectLst/>
                      </a:endParaRPr>
                    </a:p>
                  </a:txBody>
                  <a:tcPr marL="48295" marR="48295" marT="33117" marB="33117">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8ECF4"/>
                    </a:solidFill>
                  </a:tcPr>
                </a:tc>
                <a:tc>
                  <a:txBody>
                    <a:bodyPr/>
                    <a:lstStyle/>
                    <a:p>
                      <a:pPr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An infant under the age of 12 months must be living in the household. </a:t>
                      </a:r>
                    </a:p>
                    <a:p>
                      <a:pPr rtl="0" fontAlgn="base">
                        <a:spcBef>
                          <a:spcPts val="600"/>
                        </a:spcBef>
                        <a:buFont typeface="Arial" panose="020B0604020202020204" pitchFamily="34" charset="0"/>
                        <a:buChar char="•"/>
                      </a:pPr>
                      <a:r>
                        <a:rPr lang="en-US" sz="1200" b="0" i="0" u="none" strike="noStrike" dirty="0">
                          <a:solidFill>
                            <a:srgbClr val="000000"/>
                          </a:solidFill>
                          <a:effectLst/>
                          <a:latin typeface="Arial" panose="020B0604020202020204" pitchFamily="34" charset="0"/>
                        </a:rPr>
                        <a:t>Must submit birth certificate, baptismal certificate, or other reasonable proof of age. </a:t>
                      </a:r>
                    </a:p>
                    <a:p>
                      <a:pPr rtl="0" fontAlgn="base">
                        <a:spcBef>
                          <a:spcPts val="600"/>
                        </a:spcBef>
                        <a:buFont typeface="Arial" panose="020B0604020202020204" pitchFamily="34" charset="0"/>
                        <a:buChar char="•"/>
                      </a:pPr>
                      <a:r>
                        <a:rPr lang="en-US" sz="1200" b="0" i="0" u="none" strike="noStrike" dirty="0">
                          <a:solidFill>
                            <a:srgbClr val="000000"/>
                          </a:solidFill>
                          <a:effectLst/>
                          <a:latin typeface="Arial" panose="020B0604020202020204" pitchFamily="34" charset="0"/>
                        </a:rPr>
                        <a:t>Must demonstrate financial hardship. </a:t>
                      </a:r>
                    </a:p>
                  </a:txBody>
                  <a:tcPr marL="48295" marR="48295" marT="33117" marB="33117">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682153135"/>
                  </a:ext>
                </a:extLst>
              </a:tr>
            </a:tbl>
          </a:graphicData>
        </a:graphic>
      </p:graphicFrame>
      <p:sp>
        <p:nvSpPr>
          <p:cNvPr id="4" name="Slide Number Placeholder 3">
            <a:extLst>
              <a:ext uri="{FF2B5EF4-FFF2-40B4-BE49-F238E27FC236}">
                <a16:creationId xmlns:a16="http://schemas.microsoft.com/office/drawing/2014/main" id="{D62FE7CB-9C74-3C83-D5E3-0ECB4E3399B1}"/>
              </a:ext>
            </a:extLst>
          </p:cNvPr>
          <p:cNvSpPr>
            <a:spLocks noGrp="1"/>
          </p:cNvSpPr>
          <p:nvPr>
            <p:ph type="sldNum" sz="quarter" idx="12"/>
          </p:nvPr>
        </p:nvSpPr>
        <p:spPr/>
        <p:txBody>
          <a:bodyPr/>
          <a:lstStyle/>
          <a:p>
            <a:fld id="{45DDC8A4-42C7-4B6C-B58E-2ABE2BCD8A9D}" type="slidenum">
              <a:rPr lang="en-US" smtClean="0"/>
              <a:t>20</a:t>
            </a:fld>
            <a:endParaRPr lang="en-US" dirty="0"/>
          </a:p>
        </p:txBody>
      </p:sp>
      <p:sp>
        <p:nvSpPr>
          <p:cNvPr id="6" name="TextBox 5">
            <a:extLst>
              <a:ext uri="{FF2B5EF4-FFF2-40B4-BE49-F238E27FC236}">
                <a16:creationId xmlns:a16="http://schemas.microsoft.com/office/drawing/2014/main" id="{E8C1263A-D80A-02DE-5852-4C94C2F5E9FD}"/>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302763C3-2175-690F-DED5-88A95DA4EA4C}"/>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52848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nSpc>
                <a:spcPct val="90000"/>
              </a:lnSpc>
              <a:buNone/>
            </a:pPr>
            <a:r>
              <a:rPr lang="en-US" dirty="0"/>
              <a:t>Discount rates (regulated electric &amp; gas):</a:t>
            </a:r>
          </a:p>
          <a:p>
            <a:pPr lvl="1">
              <a:lnSpc>
                <a:spcPct val="90000"/>
              </a:lnSpc>
            </a:pPr>
            <a:r>
              <a:rPr lang="en-US" dirty="0"/>
              <a:t>Can save 25% to 36% on bills</a:t>
            </a:r>
          </a:p>
          <a:p>
            <a:pPr lvl="1">
              <a:lnSpc>
                <a:spcPct val="90000"/>
              </a:lnSpc>
            </a:pPr>
            <a:r>
              <a:rPr lang="en-US" dirty="0"/>
              <a:t>National Grid electric discount will switch to a tiered discount, sliding scale from 32% to 71%, by June 2025</a:t>
            </a:r>
          </a:p>
          <a:p>
            <a:pPr lvl="1">
              <a:lnSpc>
                <a:spcPct val="90000"/>
              </a:lnSpc>
            </a:pPr>
            <a:r>
              <a:rPr lang="en-US" dirty="0"/>
              <a:t>Eligibility:  </a:t>
            </a:r>
          </a:p>
          <a:p>
            <a:pPr lvl="2">
              <a:lnSpc>
                <a:spcPct val="90000"/>
              </a:lnSpc>
            </a:pPr>
            <a:r>
              <a:rPr lang="en-US" dirty="0"/>
              <a:t>Receipt of benefits, e.g., HEAP, subsidized housing, SNAP, TAFDC, SSI, veterans’ benefits (note: customer of record)</a:t>
            </a:r>
          </a:p>
          <a:p>
            <a:pPr lvl="1">
              <a:lnSpc>
                <a:spcPct val="90000"/>
              </a:lnSpc>
            </a:pPr>
            <a:r>
              <a:rPr lang="en-US" dirty="0"/>
              <a:t>Eligibility determination:</a:t>
            </a:r>
          </a:p>
          <a:p>
            <a:pPr lvl="2">
              <a:lnSpc>
                <a:spcPct val="90000"/>
              </a:lnSpc>
            </a:pPr>
            <a:r>
              <a:rPr lang="en-US" dirty="0"/>
              <a:t>Apply directly (e.g., https://</a:t>
            </a:r>
            <a:r>
              <a:rPr lang="en-US" dirty="0" err="1"/>
              <a:t>www.nationalgridus.com</a:t>
            </a:r>
            <a:r>
              <a:rPr lang="en-US" dirty="0"/>
              <a:t>/Discount-Rate-App-MA), or </a:t>
            </a:r>
          </a:p>
          <a:p>
            <a:pPr lvl="2">
              <a:lnSpc>
                <a:spcPct val="90000"/>
              </a:lnSpc>
            </a:pPr>
            <a:r>
              <a:rPr lang="en-US" dirty="0"/>
              <a:t>HEAP application, or </a:t>
            </a:r>
          </a:p>
          <a:p>
            <a:pPr lvl="2">
              <a:lnSpc>
                <a:spcPct val="90000"/>
              </a:lnSpc>
            </a:pPr>
            <a:r>
              <a:rPr lang="en-US" dirty="0"/>
              <a:t>Auto enrollment if TAFDC or SNAP </a:t>
            </a:r>
          </a:p>
          <a:p>
            <a:pPr lvl="1">
              <a:lnSpc>
                <a:spcPct val="90000"/>
              </a:lnSpc>
            </a:pPr>
            <a:r>
              <a:rPr lang="en-US" dirty="0"/>
              <a:t>G.L. c. 164, § 1F(4); 220 CMR 14.03(2A)</a:t>
            </a:r>
          </a:p>
          <a:p>
            <a:pPr lvl="1">
              <a:lnSpc>
                <a:spcPct val="90000"/>
              </a:lnSpc>
            </a:pPr>
            <a:r>
              <a:rPr lang="en-US" dirty="0"/>
              <a:t>Retroactive discounts: contact NCLC, legal aid, HEAP program or other advocates for help</a:t>
            </a:r>
          </a:p>
        </p:txBody>
      </p:sp>
      <p:sp>
        <p:nvSpPr>
          <p:cNvPr id="2" name="Slide Number Placeholder 1"/>
          <p:cNvSpPr>
            <a:spLocks noGrp="1"/>
          </p:cNvSpPr>
          <p:nvPr>
            <p:ph type="sldNum" sz="quarter" idx="12"/>
          </p:nvPr>
        </p:nvSpPr>
        <p:spPr/>
        <p:txBody>
          <a:bodyPr/>
          <a:lstStyle/>
          <a:p>
            <a:fld id="{65E9D700-DED7-4FE0-A28A-03FE3B351AE9}" type="slidenum">
              <a:rPr lang="en-US" smtClean="0"/>
              <a:pPr/>
              <a:t>21</a:t>
            </a:fld>
            <a:endParaRPr lang="en-US" dirty="0"/>
          </a:p>
        </p:txBody>
      </p:sp>
      <p:sp>
        <p:nvSpPr>
          <p:cNvPr id="6" name="Title 1"/>
          <p:cNvSpPr>
            <a:spLocks noGrp="1"/>
          </p:cNvSpPr>
          <p:nvPr>
            <p:ph type="title"/>
          </p:nvPr>
        </p:nvSpPr>
        <p:spPr>
          <a:xfrm>
            <a:off x="304800" y="609600"/>
            <a:ext cx="8534400" cy="503238"/>
          </a:xfrm>
        </p:spPr>
        <p:txBody>
          <a:bodyPr>
            <a:normAutofit fontScale="90000"/>
          </a:bodyPr>
          <a:lstStyle/>
          <a:p>
            <a:r>
              <a:rPr lang="en-US" dirty="0"/>
              <a:t>STEP #2: REDUCING BILLS</a:t>
            </a:r>
          </a:p>
        </p:txBody>
      </p:sp>
    </p:spTree>
    <p:extLst>
      <p:ext uri="{BB962C8B-B14F-4D97-AF65-F5344CB8AC3E}">
        <p14:creationId xmlns:p14="http://schemas.microsoft.com/office/powerpoint/2010/main" val="115224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54297-E44A-9A58-03F3-39004F3E10D1}"/>
              </a:ext>
            </a:extLst>
          </p:cNvPr>
          <p:cNvSpPr>
            <a:spLocks noGrp="1"/>
          </p:cNvSpPr>
          <p:nvPr>
            <p:ph type="title"/>
          </p:nvPr>
        </p:nvSpPr>
        <p:spPr/>
        <p:txBody>
          <a:bodyPr>
            <a:normAutofit fontScale="90000"/>
          </a:bodyPr>
          <a:lstStyle/>
          <a:p>
            <a:r>
              <a:rPr lang="en-US" dirty="0"/>
              <a:t>National Grid electric tiered discount, DPU 23-150 </a:t>
            </a:r>
          </a:p>
        </p:txBody>
      </p:sp>
      <p:graphicFrame>
        <p:nvGraphicFramePr>
          <p:cNvPr id="5" name="Content Placeholder 4">
            <a:extLst>
              <a:ext uri="{FF2B5EF4-FFF2-40B4-BE49-F238E27FC236}">
                <a16:creationId xmlns:a16="http://schemas.microsoft.com/office/drawing/2014/main" id="{DB8781B5-9951-2530-8551-6E3D88C4868E}"/>
              </a:ext>
            </a:extLst>
          </p:cNvPr>
          <p:cNvGraphicFramePr>
            <a:graphicFrameLocks noGrp="1"/>
          </p:cNvGraphicFramePr>
          <p:nvPr>
            <p:ph idx="1"/>
            <p:extLst>
              <p:ext uri="{D42A27DB-BD31-4B8C-83A1-F6EECF244321}">
                <p14:modId xmlns:p14="http://schemas.microsoft.com/office/powerpoint/2010/main" val="739054943"/>
              </p:ext>
            </p:extLst>
          </p:nvPr>
        </p:nvGraphicFramePr>
        <p:xfrm>
          <a:off x="1238250" y="2072480"/>
          <a:ext cx="6667500" cy="3581400"/>
        </p:xfrm>
        <a:graphic>
          <a:graphicData uri="http://schemas.openxmlformats.org/drawingml/2006/table">
            <a:tbl>
              <a:tblPr/>
              <a:tblGrid>
                <a:gridCol w="3333750">
                  <a:extLst>
                    <a:ext uri="{9D8B030D-6E8A-4147-A177-3AD203B41FA5}">
                      <a16:colId xmlns:a16="http://schemas.microsoft.com/office/drawing/2014/main" val="3204085487"/>
                    </a:ext>
                  </a:extLst>
                </a:gridCol>
                <a:gridCol w="3333750">
                  <a:extLst>
                    <a:ext uri="{9D8B030D-6E8A-4147-A177-3AD203B41FA5}">
                      <a16:colId xmlns:a16="http://schemas.microsoft.com/office/drawing/2014/main" val="1088673968"/>
                    </a:ext>
                  </a:extLst>
                </a:gridCol>
              </a:tblGrid>
              <a:tr h="328390">
                <a:tc gridSpan="2">
                  <a:txBody>
                    <a:bodyPr/>
                    <a:lstStyle/>
                    <a:p>
                      <a:endParaRPr lang="en-US" dirty="0"/>
                    </a:p>
                  </a:txBody>
                  <a:tcPr anchor="ctr">
                    <a:noFill/>
                  </a:tcPr>
                </a:tc>
                <a:tc hMerge="1">
                  <a:txBody>
                    <a:bodyPr/>
                    <a:lstStyle/>
                    <a:p>
                      <a:endParaRPr lang="en-US"/>
                    </a:p>
                  </a:txBody>
                  <a:tcPr/>
                </a:tc>
                <a:extLst>
                  <a:ext uri="{0D108BD9-81ED-4DB2-BD59-A6C34878D82A}">
                    <a16:rowId xmlns:a16="http://schemas.microsoft.com/office/drawing/2014/main" val="3099060787"/>
                  </a:ext>
                </a:extLst>
              </a:tr>
              <a:tr h="383121">
                <a:tc>
                  <a:txBody>
                    <a:bodyPr/>
                    <a:lstStyle/>
                    <a:p>
                      <a:pPr algn="l" fontAlgn="b"/>
                      <a:r>
                        <a:rPr lang="en-US" b="1">
                          <a:effectLst/>
                          <a:latin typeface="inherit"/>
                        </a:rPr>
                        <a:t>Annual income for a family of 4</a:t>
                      </a:r>
                      <a:endParaRPr lang="en-US">
                        <a:effectLst/>
                        <a:latin typeface="inherit"/>
                      </a:endParaRPr>
                    </a:p>
                  </a:txBody>
                  <a:tcPr marR="152400" marT="76200" marB="76200" anchor="b">
                    <a:lnL>
                      <a:noFill/>
                    </a:lnL>
                    <a:lnR>
                      <a:noFill/>
                    </a:lnR>
                    <a:lnB w="19050" cap="flat" cmpd="sng" algn="ctr">
                      <a:solidFill>
                        <a:srgbClr val="333333"/>
                      </a:solidFill>
                      <a:prstDash val="solid"/>
                      <a:round/>
                      <a:headEnd type="none" w="med" len="med"/>
                      <a:tailEnd type="none" w="med" len="med"/>
                    </a:lnB>
                    <a:noFill/>
                  </a:tcPr>
                </a:tc>
                <a:tc>
                  <a:txBody>
                    <a:bodyPr/>
                    <a:lstStyle/>
                    <a:p>
                      <a:pPr algn="r" fontAlgn="b"/>
                      <a:r>
                        <a:rPr lang="en-US" b="1">
                          <a:effectLst/>
                          <a:latin typeface="inherit"/>
                        </a:rPr>
                        <a:t>Discount rate</a:t>
                      </a:r>
                      <a:endParaRPr lang="en-US">
                        <a:effectLst/>
                        <a:latin typeface="inherit"/>
                      </a:endParaRPr>
                    </a:p>
                  </a:txBody>
                  <a:tcPr marL="152400" marT="76200" marB="76200" anchor="b">
                    <a:lnL>
                      <a:noFill/>
                    </a:lnL>
                    <a:lnR>
                      <a:noFill/>
                    </a:lnR>
                    <a:lnT>
                      <a:noFill/>
                    </a:lnT>
                    <a:lnB w="19050" cap="flat" cmpd="sng" algn="ctr">
                      <a:solidFill>
                        <a:srgbClr val="333333"/>
                      </a:solidFill>
                      <a:prstDash val="solid"/>
                      <a:round/>
                      <a:headEnd type="none" w="med" len="med"/>
                      <a:tailEnd type="none" w="med" len="med"/>
                    </a:lnB>
                    <a:noFill/>
                  </a:tcPr>
                </a:tc>
                <a:extLst>
                  <a:ext uri="{0D108BD9-81ED-4DB2-BD59-A6C34878D82A}">
                    <a16:rowId xmlns:a16="http://schemas.microsoft.com/office/drawing/2014/main" val="2851476362"/>
                  </a:ext>
                </a:extLst>
              </a:tr>
              <a:tr h="417328">
                <a:tc>
                  <a:txBody>
                    <a:bodyPr/>
                    <a:lstStyle/>
                    <a:p>
                      <a:pPr algn="l"/>
                      <a:r>
                        <a:rPr lang="en-US">
                          <a:effectLst/>
                        </a:rPr>
                        <a:t>Up to $31,200</a:t>
                      </a:r>
                    </a:p>
                  </a:txBody>
                  <a:tcPr marR="152400" marT="95250" marB="95250" anchor="ctr">
                    <a:lnL>
                      <a:noFill/>
                    </a:lnL>
                    <a:lnR>
                      <a:noFill/>
                    </a:lnR>
                    <a:lnT w="19050" cap="flat" cmpd="sng" algn="ctr">
                      <a:solidFill>
                        <a:srgbClr val="333333"/>
                      </a:solidFill>
                      <a:prstDash val="solid"/>
                      <a:round/>
                      <a:headEnd type="none" w="med" len="med"/>
                      <a:tailEnd type="none" w="med" len="med"/>
                    </a:lnT>
                    <a:lnB>
                      <a:noFill/>
                    </a:lnB>
                    <a:noFill/>
                  </a:tcPr>
                </a:tc>
                <a:tc>
                  <a:txBody>
                    <a:bodyPr/>
                    <a:lstStyle/>
                    <a:p>
                      <a:pPr algn="r"/>
                      <a:r>
                        <a:rPr lang="en-US">
                          <a:effectLst/>
                        </a:rPr>
                        <a:t>71%</a:t>
                      </a:r>
                    </a:p>
                  </a:txBody>
                  <a:tcPr marL="152400" marT="95250" marB="95250" anchor="ctr">
                    <a:lnL>
                      <a:noFill/>
                    </a:lnL>
                    <a:lnR>
                      <a:noFill/>
                    </a:lnR>
                    <a:lnT w="19050" cap="flat" cmpd="sng" algn="ctr">
                      <a:solidFill>
                        <a:srgbClr val="333333"/>
                      </a:solidFill>
                      <a:prstDash val="solid"/>
                      <a:round/>
                      <a:headEnd type="none" w="med" len="med"/>
                      <a:tailEnd type="none" w="med" len="med"/>
                    </a:lnT>
                    <a:lnB>
                      <a:noFill/>
                    </a:lnB>
                    <a:noFill/>
                  </a:tcPr>
                </a:tc>
                <a:extLst>
                  <a:ext uri="{0D108BD9-81ED-4DB2-BD59-A6C34878D82A}">
                    <a16:rowId xmlns:a16="http://schemas.microsoft.com/office/drawing/2014/main" val="4148895399"/>
                  </a:ext>
                </a:extLst>
              </a:tr>
              <a:tr h="417328">
                <a:tc>
                  <a:txBody>
                    <a:bodyPr/>
                    <a:lstStyle/>
                    <a:p>
                      <a:pPr algn="l"/>
                      <a:r>
                        <a:rPr lang="en-US">
                          <a:effectLst/>
                        </a:rPr>
                        <a:t>Between $32,200 - $39,000</a:t>
                      </a:r>
                    </a:p>
                  </a:txBody>
                  <a:tcPr marR="152400" marT="95250" marB="95250" anchor="ctr">
                    <a:lnL>
                      <a:noFill/>
                    </a:lnL>
                    <a:lnR>
                      <a:noFill/>
                    </a:lnR>
                    <a:lnT>
                      <a:noFill/>
                    </a:lnT>
                    <a:lnB>
                      <a:noFill/>
                    </a:lnB>
                    <a:noFill/>
                  </a:tcPr>
                </a:tc>
                <a:tc>
                  <a:txBody>
                    <a:bodyPr/>
                    <a:lstStyle/>
                    <a:p>
                      <a:pPr algn="r"/>
                      <a:r>
                        <a:rPr lang="en-US">
                          <a:effectLst/>
                        </a:rPr>
                        <a:t>64%</a:t>
                      </a:r>
                    </a:p>
                  </a:txBody>
                  <a:tcPr marL="152400" marT="95250" marB="95250" anchor="ctr">
                    <a:lnL>
                      <a:noFill/>
                    </a:lnL>
                    <a:lnR>
                      <a:noFill/>
                    </a:lnR>
                    <a:lnT>
                      <a:noFill/>
                    </a:lnT>
                    <a:lnB>
                      <a:noFill/>
                    </a:lnB>
                    <a:noFill/>
                  </a:tcPr>
                </a:tc>
                <a:extLst>
                  <a:ext uri="{0D108BD9-81ED-4DB2-BD59-A6C34878D82A}">
                    <a16:rowId xmlns:a16="http://schemas.microsoft.com/office/drawing/2014/main" val="3184066256"/>
                  </a:ext>
                </a:extLst>
              </a:tr>
              <a:tr h="417328">
                <a:tc>
                  <a:txBody>
                    <a:bodyPr/>
                    <a:lstStyle/>
                    <a:p>
                      <a:pPr algn="l"/>
                      <a:r>
                        <a:rPr lang="en-US">
                          <a:effectLst/>
                        </a:rPr>
                        <a:t>Between $39,000 - $46,800</a:t>
                      </a:r>
                    </a:p>
                  </a:txBody>
                  <a:tcPr marR="152400" marT="95250" marB="95250" anchor="ctr">
                    <a:lnL>
                      <a:noFill/>
                    </a:lnL>
                    <a:lnR>
                      <a:noFill/>
                    </a:lnR>
                    <a:lnT>
                      <a:noFill/>
                    </a:lnT>
                    <a:lnB>
                      <a:noFill/>
                    </a:lnB>
                    <a:noFill/>
                  </a:tcPr>
                </a:tc>
                <a:tc>
                  <a:txBody>
                    <a:bodyPr/>
                    <a:lstStyle/>
                    <a:p>
                      <a:pPr algn="r"/>
                      <a:r>
                        <a:rPr lang="en-US">
                          <a:effectLst/>
                        </a:rPr>
                        <a:t>57%</a:t>
                      </a:r>
                    </a:p>
                  </a:txBody>
                  <a:tcPr marL="152400" marT="95250" marB="95250" anchor="ctr">
                    <a:lnL>
                      <a:noFill/>
                    </a:lnL>
                    <a:lnR>
                      <a:noFill/>
                    </a:lnR>
                    <a:lnT>
                      <a:noFill/>
                    </a:lnT>
                    <a:lnB>
                      <a:noFill/>
                    </a:lnB>
                    <a:noFill/>
                  </a:tcPr>
                </a:tc>
                <a:extLst>
                  <a:ext uri="{0D108BD9-81ED-4DB2-BD59-A6C34878D82A}">
                    <a16:rowId xmlns:a16="http://schemas.microsoft.com/office/drawing/2014/main" val="2430313489"/>
                  </a:ext>
                </a:extLst>
              </a:tr>
              <a:tr h="417328">
                <a:tc>
                  <a:txBody>
                    <a:bodyPr/>
                    <a:lstStyle/>
                    <a:p>
                      <a:pPr algn="l"/>
                      <a:r>
                        <a:rPr lang="en-US">
                          <a:effectLst/>
                        </a:rPr>
                        <a:t>Between $46,800 - $62,400</a:t>
                      </a:r>
                    </a:p>
                  </a:txBody>
                  <a:tcPr marR="152400" marT="95250" marB="95250" anchor="ctr">
                    <a:lnL>
                      <a:noFill/>
                    </a:lnL>
                    <a:lnR>
                      <a:noFill/>
                    </a:lnR>
                    <a:lnT>
                      <a:noFill/>
                    </a:lnT>
                    <a:lnB>
                      <a:noFill/>
                    </a:lnB>
                    <a:noFill/>
                  </a:tcPr>
                </a:tc>
                <a:tc>
                  <a:txBody>
                    <a:bodyPr/>
                    <a:lstStyle/>
                    <a:p>
                      <a:pPr algn="r"/>
                      <a:r>
                        <a:rPr lang="en-US">
                          <a:effectLst/>
                        </a:rPr>
                        <a:t>43%</a:t>
                      </a:r>
                    </a:p>
                  </a:txBody>
                  <a:tcPr marL="152400" marT="95250" marB="95250" anchor="ctr">
                    <a:lnL>
                      <a:noFill/>
                    </a:lnL>
                    <a:lnR>
                      <a:noFill/>
                    </a:lnR>
                    <a:lnT>
                      <a:noFill/>
                    </a:lnT>
                    <a:lnB>
                      <a:noFill/>
                    </a:lnB>
                    <a:noFill/>
                  </a:tcPr>
                </a:tc>
                <a:extLst>
                  <a:ext uri="{0D108BD9-81ED-4DB2-BD59-A6C34878D82A}">
                    <a16:rowId xmlns:a16="http://schemas.microsoft.com/office/drawing/2014/main" val="3406076672"/>
                  </a:ext>
                </a:extLst>
              </a:tr>
              <a:tr h="417328">
                <a:tc>
                  <a:txBody>
                    <a:bodyPr/>
                    <a:lstStyle/>
                    <a:p>
                      <a:pPr algn="l"/>
                      <a:r>
                        <a:rPr lang="en-US">
                          <a:effectLst/>
                        </a:rPr>
                        <a:t>Between $62,400 - $94,600</a:t>
                      </a:r>
                    </a:p>
                  </a:txBody>
                  <a:tcPr marR="152400" marT="95250" marB="95250" anchor="ctr">
                    <a:lnL>
                      <a:noFill/>
                    </a:lnL>
                    <a:lnR>
                      <a:noFill/>
                    </a:lnR>
                    <a:lnT>
                      <a:noFill/>
                    </a:lnT>
                    <a:lnB>
                      <a:noFill/>
                    </a:lnB>
                    <a:noFill/>
                  </a:tcPr>
                </a:tc>
                <a:tc>
                  <a:txBody>
                    <a:bodyPr/>
                    <a:lstStyle/>
                    <a:p>
                      <a:pPr algn="r"/>
                      <a:r>
                        <a:rPr lang="en-US">
                          <a:effectLst/>
                        </a:rPr>
                        <a:t>32%</a:t>
                      </a:r>
                    </a:p>
                  </a:txBody>
                  <a:tcPr marL="152400" marT="95250" marB="95250" anchor="ctr">
                    <a:lnL>
                      <a:noFill/>
                    </a:lnL>
                    <a:lnR>
                      <a:noFill/>
                    </a:lnR>
                    <a:lnT>
                      <a:noFill/>
                    </a:lnT>
                    <a:lnB>
                      <a:noFill/>
                    </a:lnB>
                    <a:noFill/>
                  </a:tcPr>
                </a:tc>
                <a:extLst>
                  <a:ext uri="{0D108BD9-81ED-4DB2-BD59-A6C34878D82A}">
                    <a16:rowId xmlns:a16="http://schemas.microsoft.com/office/drawing/2014/main" val="4168509362"/>
                  </a:ext>
                </a:extLst>
              </a:tr>
              <a:tr h="417328">
                <a:tc>
                  <a:txBody>
                    <a:bodyPr/>
                    <a:lstStyle/>
                    <a:p>
                      <a:pPr algn="l"/>
                      <a:endParaRPr lang="en-US">
                        <a:effectLst/>
                      </a:endParaRPr>
                    </a:p>
                  </a:txBody>
                  <a:tcPr marR="152400" marT="95250" marB="95250" anchor="ctr">
                    <a:lnL>
                      <a:noFill/>
                    </a:lnL>
                    <a:lnR>
                      <a:noFill/>
                    </a:lnR>
                    <a:lnT>
                      <a:noFill/>
                    </a:lnT>
                    <a:lnB>
                      <a:noFill/>
                    </a:lnB>
                    <a:noFill/>
                  </a:tcPr>
                </a:tc>
                <a:tc>
                  <a:txBody>
                    <a:bodyPr/>
                    <a:lstStyle/>
                    <a:p>
                      <a:pPr algn="r"/>
                      <a:endParaRPr lang="en-US" dirty="0">
                        <a:effectLst/>
                      </a:endParaRPr>
                    </a:p>
                  </a:txBody>
                  <a:tcPr marL="152400" marT="95250" marB="95250" anchor="ctr">
                    <a:lnL>
                      <a:noFill/>
                    </a:lnL>
                    <a:lnR>
                      <a:noFill/>
                    </a:lnR>
                    <a:lnT>
                      <a:noFill/>
                    </a:lnT>
                    <a:lnB>
                      <a:noFill/>
                    </a:lnB>
                    <a:noFill/>
                  </a:tcPr>
                </a:tc>
                <a:extLst>
                  <a:ext uri="{0D108BD9-81ED-4DB2-BD59-A6C34878D82A}">
                    <a16:rowId xmlns:a16="http://schemas.microsoft.com/office/drawing/2014/main" val="1035309344"/>
                  </a:ext>
                </a:extLst>
              </a:tr>
            </a:tbl>
          </a:graphicData>
        </a:graphic>
      </p:graphicFrame>
      <p:sp>
        <p:nvSpPr>
          <p:cNvPr id="4" name="Slide Number Placeholder 3">
            <a:extLst>
              <a:ext uri="{FF2B5EF4-FFF2-40B4-BE49-F238E27FC236}">
                <a16:creationId xmlns:a16="http://schemas.microsoft.com/office/drawing/2014/main" id="{6D9E6953-87A7-1319-FC23-E275BCD6ABD6}"/>
              </a:ext>
            </a:extLst>
          </p:cNvPr>
          <p:cNvSpPr>
            <a:spLocks noGrp="1"/>
          </p:cNvSpPr>
          <p:nvPr>
            <p:ph type="sldNum" sz="quarter" idx="12"/>
          </p:nvPr>
        </p:nvSpPr>
        <p:spPr/>
        <p:txBody>
          <a:bodyPr/>
          <a:lstStyle/>
          <a:p>
            <a:fld id="{45DDC8A4-42C7-4B6C-B58E-2ABE2BCD8A9D}" type="slidenum">
              <a:rPr lang="en-US" smtClean="0"/>
              <a:t>22</a:t>
            </a:fld>
            <a:endParaRPr lang="en-US" dirty="0"/>
          </a:p>
        </p:txBody>
      </p:sp>
      <p:sp>
        <p:nvSpPr>
          <p:cNvPr id="6" name="Rectangle 1">
            <a:extLst>
              <a:ext uri="{FF2B5EF4-FFF2-40B4-BE49-F238E27FC236}">
                <a16:creationId xmlns:a16="http://schemas.microsoft.com/office/drawing/2014/main" id="{676E0E26-76D1-918F-A64B-240E300787E2}"/>
              </a:ext>
            </a:extLst>
          </p:cNvPr>
          <p:cNvSpPr>
            <a:spLocks noChangeArrowheads="1"/>
          </p:cNvSpPr>
          <p:nvPr/>
        </p:nvSpPr>
        <p:spPr bwMode="auto">
          <a:xfrm>
            <a:off x="1270907" y="202054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Roboto" panose="02000000000000000000" pitchFamily="2" charset="0"/>
              </a:rPr>
              <a:t>National Grid electric discount rates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888888"/>
                </a:solidFill>
                <a:effectLst/>
                <a:latin typeface="Roboto" panose="02000000000000000000" pitchFamily="2" charset="0"/>
              </a:rPr>
              <a:t>Table: Roberto </a:t>
            </a:r>
            <a:r>
              <a:rPr kumimoji="0" lang="en-US" altLang="en-US" sz="800" b="0" i="0" u="none" strike="noStrike" cap="none" normalizeH="0" baseline="0" dirty="0" err="1">
                <a:ln>
                  <a:noFill/>
                </a:ln>
                <a:solidFill>
                  <a:srgbClr val="888888"/>
                </a:solidFill>
                <a:effectLst/>
                <a:latin typeface="Roboto" panose="02000000000000000000" pitchFamily="2" charset="0"/>
              </a:rPr>
              <a:t>Scalese</a:t>
            </a:r>
            <a:r>
              <a:rPr kumimoji="0" lang="en-US" altLang="en-US" sz="800" b="0" i="0" u="none" strike="noStrike" cap="none" normalizeH="0" baseline="0" dirty="0">
                <a:ln>
                  <a:noFill/>
                </a:ln>
                <a:solidFill>
                  <a:srgbClr val="888888"/>
                </a:solidFill>
                <a:effectLst/>
                <a:latin typeface="Roboto" panose="02000000000000000000" pitchFamily="2" charset="0"/>
              </a:rPr>
              <a:t>/</a:t>
            </a:r>
            <a:r>
              <a:rPr kumimoji="0" lang="en-US" altLang="en-US" sz="800" b="0" i="0" u="none" strike="noStrike" cap="none" normalizeH="0" baseline="0" dirty="0" err="1">
                <a:ln>
                  <a:noFill/>
                </a:ln>
                <a:solidFill>
                  <a:srgbClr val="888888"/>
                </a:solidFill>
                <a:effectLst/>
                <a:latin typeface="Roboto" panose="02000000000000000000" pitchFamily="2" charset="0"/>
              </a:rPr>
              <a:t>WBURSource</a:t>
            </a:r>
            <a:r>
              <a:rPr kumimoji="0" lang="en-US" altLang="en-US" sz="800" b="0" i="0" u="none" strike="noStrike" cap="none" normalizeH="0" baseline="0" dirty="0">
                <a:ln>
                  <a:noFill/>
                </a:ln>
                <a:solidFill>
                  <a:srgbClr val="888888"/>
                </a:solidFill>
                <a:effectLst/>
                <a:latin typeface="Roboto" panose="02000000000000000000" pitchFamily="2" charset="0"/>
              </a:rPr>
              <a:t>: Massachusetts Department of Public </a:t>
            </a:r>
            <a:r>
              <a:rPr kumimoji="0" lang="en-US" altLang="en-US" sz="800" b="0" i="0" u="none" strike="noStrike" cap="none" normalizeH="0" baseline="0" dirty="0" err="1">
                <a:ln>
                  <a:noFill/>
                </a:ln>
                <a:solidFill>
                  <a:srgbClr val="888888"/>
                </a:solidFill>
                <a:effectLst/>
                <a:latin typeface="Roboto" panose="02000000000000000000" pitchFamily="2" charset="0"/>
              </a:rPr>
              <a:t>UtilitiesCreated</a:t>
            </a:r>
            <a:r>
              <a:rPr kumimoji="0" lang="en-US" altLang="en-US" sz="800" b="0" i="0" u="none" strike="noStrike" cap="none" normalizeH="0" baseline="0" dirty="0">
                <a:ln>
                  <a:noFill/>
                </a:ln>
                <a:solidFill>
                  <a:srgbClr val="888888"/>
                </a:solidFill>
                <a:effectLst/>
                <a:latin typeface="Roboto" panose="02000000000000000000" pitchFamily="2" charset="0"/>
              </a:rPr>
              <a:t> with </a:t>
            </a:r>
            <a:r>
              <a:rPr kumimoji="0" lang="en-US" altLang="en-US" sz="800" b="0" i="0" u="none" strike="noStrike" cap="none" normalizeH="0" baseline="0" dirty="0">
                <a:ln>
                  <a:noFill/>
                </a:ln>
                <a:solidFill>
                  <a:srgbClr val="0088CC"/>
                </a:solidFill>
                <a:effectLst/>
                <a:latin typeface="Roboto" panose="02000000000000000000" pitchFamily="2" charset="0"/>
                <a:hlinkClick r:id="rId2"/>
              </a:rPr>
              <a:t>Datawrapper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3185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Payment plans</a:t>
            </a:r>
          </a:p>
          <a:p>
            <a:pPr lvl="1"/>
            <a:r>
              <a:rPr lang="en-US" sz="2400" dirty="0"/>
              <a:t>All companies must offer payment plans (prior to termination), 220 CMR 25.02(6)</a:t>
            </a:r>
          </a:p>
          <a:p>
            <a:pPr lvl="2"/>
            <a:r>
              <a:rPr lang="en-US" sz="2000" dirty="0"/>
              <a:t>At least 4 months, Ch. 140 of Acts of 2005, Section 17(b)</a:t>
            </a:r>
          </a:p>
          <a:p>
            <a:pPr lvl="2"/>
            <a:r>
              <a:rPr lang="en-US" sz="2000" dirty="0"/>
              <a:t>Utilities may be flexible (also, see AMP)</a:t>
            </a:r>
          </a:p>
          <a:p>
            <a:pPr lvl="1"/>
            <a:r>
              <a:rPr lang="en-US" sz="2400" dirty="0"/>
              <a:t>Post-termination payment plans: less defined</a:t>
            </a:r>
          </a:p>
          <a:p>
            <a:pPr lvl="2"/>
            <a:r>
              <a:rPr lang="en-US" sz="2000" dirty="0"/>
              <a:t>If LIHEAP recipient, utility must re-start utility service with 25% payment</a:t>
            </a:r>
          </a:p>
          <a:p>
            <a:pPr lvl="1"/>
            <a:r>
              <a:rPr lang="en-US" sz="2400" i="1" dirty="0"/>
              <a:t>Cromwell</a:t>
            </a:r>
            <a:r>
              <a:rPr lang="en-US" sz="2400" dirty="0"/>
              <a:t> waivers</a:t>
            </a:r>
          </a:p>
          <a:p>
            <a:pPr lvl="1"/>
            <a:r>
              <a:rPr lang="en-US" sz="2400" dirty="0"/>
              <a:t>Make sure payment plan is reasonable and affordable</a:t>
            </a:r>
          </a:p>
        </p:txBody>
      </p:sp>
      <p:sp>
        <p:nvSpPr>
          <p:cNvPr id="2" name="Slide Number Placeholder 1"/>
          <p:cNvSpPr>
            <a:spLocks noGrp="1"/>
          </p:cNvSpPr>
          <p:nvPr>
            <p:ph type="sldNum" sz="quarter" idx="12"/>
          </p:nvPr>
        </p:nvSpPr>
        <p:spPr/>
        <p:txBody>
          <a:bodyPr/>
          <a:lstStyle/>
          <a:p>
            <a:fld id="{65E9D700-DED7-4FE0-A28A-03FE3B351AE9}" type="slidenum">
              <a:rPr lang="en-US" smtClean="0"/>
              <a:pPr/>
              <a:t>23</a:t>
            </a:fld>
            <a:endParaRPr lang="en-US" dirty="0"/>
          </a:p>
        </p:txBody>
      </p:sp>
      <p:sp>
        <p:nvSpPr>
          <p:cNvPr id="8" name="Title 1"/>
          <p:cNvSpPr>
            <a:spLocks noGrp="1"/>
          </p:cNvSpPr>
          <p:nvPr>
            <p:ph type="title"/>
          </p:nvPr>
        </p:nvSpPr>
        <p:spPr>
          <a:xfrm>
            <a:off x="304800" y="609600"/>
            <a:ext cx="8534400" cy="503238"/>
          </a:xfrm>
        </p:spPr>
        <p:txBody>
          <a:bodyPr>
            <a:normAutofit fontScale="90000"/>
          </a:bodyPr>
          <a:lstStyle/>
          <a:p>
            <a:r>
              <a:rPr lang="en-US" dirty="0"/>
              <a:t>STEP #2: REDUCING BILLS</a:t>
            </a:r>
          </a:p>
        </p:txBody>
      </p:sp>
    </p:spTree>
    <p:extLst>
      <p:ext uri="{BB962C8B-B14F-4D97-AF65-F5344CB8AC3E}">
        <p14:creationId xmlns:p14="http://schemas.microsoft.com/office/powerpoint/2010/main" val="2981589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534400" cy="503238"/>
          </a:xfrm>
        </p:spPr>
        <p:txBody>
          <a:bodyPr>
            <a:normAutofit fontScale="90000"/>
          </a:bodyPr>
          <a:lstStyle/>
          <a:p>
            <a:r>
              <a:rPr lang="en-US" dirty="0"/>
              <a:t>STEP #2: REDUCING BILLS</a:t>
            </a:r>
          </a:p>
        </p:txBody>
      </p:sp>
      <p:sp>
        <p:nvSpPr>
          <p:cNvPr id="3" name="Content Placeholder 2"/>
          <p:cNvSpPr>
            <a:spLocks noGrp="1"/>
          </p:cNvSpPr>
          <p:nvPr>
            <p:ph idx="1"/>
          </p:nvPr>
        </p:nvSpPr>
        <p:spPr/>
        <p:txBody>
          <a:bodyPr>
            <a:normAutofit lnSpcReduction="10000"/>
          </a:bodyPr>
          <a:lstStyle/>
          <a:p>
            <a:r>
              <a:rPr lang="en-US" sz="2800" dirty="0"/>
              <a:t>Arrearage management programs (AMPs)</a:t>
            </a:r>
          </a:p>
          <a:p>
            <a:pPr lvl="1"/>
            <a:r>
              <a:rPr lang="en-US" sz="2400" dirty="0"/>
              <a:t>Ch. 140 of Acts of 2005, Section 17(a)</a:t>
            </a:r>
          </a:p>
          <a:p>
            <a:pPr lvl="1"/>
            <a:r>
              <a:rPr lang="en-US" sz="2400" dirty="0"/>
              <a:t>All utility companies must offer to all low-income customers in arrears</a:t>
            </a:r>
          </a:p>
          <a:p>
            <a:pPr lvl="1"/>
            <a:r>
              <a:rPr lang="en-US" sz="2400" dirty="0"/>
              <a:t>Customer makes equal payments/like a budget plan</a:t>
            </a:r>
          </a:p>
          <a:p>
            <a:pPr lvl="1"/>
            <a:r>
              <a:rPr lang="en-US" sz="2400" dirty="0"/>
              <a:t>Arrearage credits applied monthly</a:t>
            </a:r>
          </a:p>
          <a:p>
            <a:r>
              <a:rPr lang="en-US" sz="2800" dirty="0"/>
              <a:t>Terms of AMPs?</a:t>
            </a:r>
          </a:p>
          <a:p>
            <a:pPr lvl="1"/>
            <a:r>
              <a:rPr lang="en-US" sz="2400" dirty="0"/>
              <a:t>Each utility is slightly different (e.g., Eversource cap of $12,000, Berkshire Gas cap of $3,000)</a:t>
            </a:r>
          </a:p>
          <a:p>
            <a:pPr lvl="1"/>
            <a:r>
              <a:rPr lang="en-US" sz="2400" dirty="0"/>
              <a:t>Different options to re-enroll after dropping out of AMP, may have to make up some missed payments</a:t>
            </a:r>
          </a:p>
        </p:txBody>
      </p:sp>
      <p:sp>
        <p:nvSpPr>
          <p:cNvPr id="2" name="Slide Number Placeholder 1"/>
          <p:cNvSpPr>
            <a:spLocks noGrp="1"/>
          </p:cNvSpPr>
          <p:nvPr>
            <p:ph type="sldNum" sz="quarter" idx="12"/>
          </p:nvPr>
        </p:nvSpPr>
        <p:spPr/>
        <p:txBody>
          <a:bodyPr/>
          <a:lstStyle/>
          <a:p>
            <a:fld id="{65E9D700-DED7-4FE0-A28A-03FE3B351AE9}" type="slidenum">
              <a:rPr lang="en-US" smtClean="0"/>
              <a:pPr/>
              <a:t>24</a:t>
            </a:fld>
            <a:endParaRPr lang="en-US" dirty="0"/>
          </a:p>
        </p:txBody>
      </p:sp>
    </p:spTree>
    <p:extLst>
      <p:ext uri="{BB962C8B-B14F-4D97-AF65-F5344CB8AC3E}">
        <p14:creationId xmlns:p14="http://schemas.microsoft.com/office/powerpoint/2010/main" val="2718026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Budget plans</a:t>
            </a:r>
          </a:p>
          <a:p>
            <a:pPr lvl="1"/>
            <a:r>
              <a:rPr lang="en-US" sz="2400" dirty="0"/>
              <a:t>All companies must offer budget plans</a:t>
            </a:r>
          </a:p>
          <a:p>
            <a:pPr lvl="1"/>
            <a:r>
              <a:rPr lang="en-US" sz="2400" dirty="0"/>
              <a:t>Can be helpful in avoiding huge bills</a:t>
            </a:r>
          </a:p>
          <a:p>
            <a:pPr lvl="1"/>
            <a:r>
              <a:rPr lang="en-US" sz="2400" dirty="0"/>
              <a:t>May still lead to “catch up” bills</a:t>
            </a:r>
          </a:p>
          <a:p>
            <a:pPr lvl="1"/>
            <a:r>
              <a:rPr lang="en-US" sz="2400" dirty="0"/>
              <a:t>220 CMR 25.02(6)</a:t>
            </a:r>
          </a:p>
          <a:p>
            <a:pPr marL="457200" lvl="1" indent="0">
              <a:buNone/>
            </a:pPr>
            <a:endParaRPr lang="en-US" sz="2400" dirty="0"/>
          </a:p>
        </p:txBody>
      </p:sp>
      <p:sp>
        <p:nvSpPr>
          <p:cNvPr id="2" name="Slide Number Placeholder 1"/>
          <p:cNvSpPr>
            <a:spLocks noGrp="1"/>
          </p:cNvSpPr>
          <p:nvPr>
            <p:ph type="sldNum" sz="quarter" idx="12"/>
          </p:nvPr>
        </p:nvSpPr>
        <p:spPr/>
        <p:txBody>
          <a:bodyPr/>
          <a:lstStyle/>
          <a:p>
            <a:fld id="{65E9D700-DED7-4FE0-A28A-03FE3B351AE9}" type="slidenum">
              <a:rPr lang="en-US" smtClean="0"/>
              <a:pPr/>
              <a:t>25</a:t>
            </a:fld>
            <a:endParaRPr lang="en-US" dirty="0"/>
          </a:p>
        </p:txBody>
      </p:sp>
      <p:sp>
        <p:nvSpPr>
          <p:cNvPr id="6" name="Title 1"/>
          <p:cNvSpPr>
            <a:spLocks noGrp="1"/>
          </p:cNvSpPr>
          <p:nvPr>
            <p:ph type="title"/>
          </p:nvPr>
        </p:nvSpPr>
        <p:spPr>
          <a:xfrm>
            <a:off x="304800" y="609600"/>
            <a:ext cx="8534400" cy="503238"/>
          </a:xfrm>
        </p:spPr>
        <p:txBody>
          <a:bodyPr>
            <a:normAutofit fontScale="90000"/>
          </a:bodyPr>
          <a:lstStyle/>
          <a:p>
            <a:r>
              <a:rPr lang="en-US" dirty="0"/>
              <a:t>STEP #2: REDUCING BILLS</a:t>
            </a:r>
          </a:p>
        </p:txBody>
      </p:sp>
    </p:spTree>
    <p:extLst>
      <p:ext uri="{BB962C8B-B14F-4D97-AF65-F5344CB8AC3E}">
        <p14:creationId xmlns:p14="http://schemas.microsoft.com/office/powerpoint/2010/main" val="97387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29ED0D2D-D84C-4A09-B203-7F91B2019B32}"/>
              </a:ext>
            </a:extLst>
          </p:cNvPr>
          <p:cNvPicPr>
            <a:picLocks noChangeAspect="1"/>
          </p:cNvPicPr>
          <p:nvPr/>
        </p:nvPicPr>
        <p:blipFill rotWithShape="1">
          <a:blip r:embed="rId2"/>
          <a:srcRect l="5032" r="31688" b="-1"/>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89EA9701-8A5D-B643-A2C1-442C36592319}"/>
              </a:ext>
            </a:extLst>
          </p:cNvPr>
          <p:cNvSpPr>
            <a:spLocks noGrp="1"/>
          </p:cNvSpPr>
          <p:nvPr>
            <p:ph type="title"/>
          </p:nvPr>
        </p:nvSpPr>
        <p:spPr>
          <a:xfrm>
            <a:off x="278320" y="1161288"/>
            <a:ext cx="2578608" cy="1124712"/>
          </a:xfrm>
        </p:spPr>
        <p:txBody>
          <a:bodyPr anchor="b">
            <a:normAutofit/>
          </a:bodyPr>
          <a:lstStyle/>
          <a:p>
            <a:r>
              <a:rPr lang="en-US" sz="2400" dirty="0"/>
              <a:t>Break</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2A8EBE8-7FEC-EF4D-BB4D-2E06FE099161}"/>
              </a:ext>
            </a:extLst>
          </p:cNvPr>
          <p:cNvSpPr>
            <a:spLocks noGrp="1"/>
          </p:cNvSpPr>
          <p:nvPr>
            <p:ph idx="1"/>
          </p:nvPr>
        </p:nvSpPr>
        <p:spPr>
          <a:xfrm>
            <a:off x="278320" y="2718054"/>
            <a:ext cx="2579180" cy="3207258"/>
          </a:xfrm>
        </p:spPr>
        <p:txBody>
          <a:bodyPr anchor="t">
            <a:normAutofit/>
          </a:bodyPr>
          <a:lstStyle/>
          <a:p>
            <a:pPr marL="0" indent="0">
              <a:buNone/>
            </a:pPr>
            <a:endParaRPr lang="en-US" sz="1500" dirty="0"/>
          </a:p>
          <a:p>
            <a:pPr marL="0" indent="0">
              <a:buNone/>
            </a:pPr>
            <a:endParaRPr lang="en-US" sz="1500" dirty="0"/>
          </a:p>
          <a:p>
            <a:pPr marL="0" indent="0">
              <a:buNone/>
            </a:pPr>
            <a:endParaRPr lang="en-US" sz="1500" dirty="0"/>
          </a:p>
        </p:txBody>
      </p:sp>
      <p:sp>
        <p:nvSpPr>
          <p:cNvPr id="4" name="Slide Number Placeholder 3">
            <a:extLst>
              <a:ext uri="{FF2B5EF4-FFF2-40B4-BE49-F238E27FC236}">
                <a16:creationId xmlns:a16="http://schemas.microsoft.com/office/drawing/2014/main" id="{EEFB7D9C-0054-EF4F-B25F-521AD4E82253}"/>
              </a:ext>
            </a:extLst>
          </p:cNvPr>
          <p:cNvSpPr>
            <a:spLocks noGrp="1"/>
          </p:cNvSpPr>
          <p:nvPr>
            <p:ph type="sldNum" sz="quarter" idx="12"/>
          </p:nvPr>
        </p:nvSpPr>
        <p:spPr>
          <a:xfrm>
            <a:off x="6808279" y="6356350"/>
            <a:ext cx="20574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5DDC8A4-42C7-4B6C-B58E-2ABE2BCD8A9D}" type="slidenum">
              <a:rPr kumimoji="0" lang="en-US" sz="1200" b="0" i="0" u="none" strike="noStrike" kern="1200" cap="none" spc="0" normalizeH="0" baseline="0" noProof="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53749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503238"/>
          </a:xfrm>
        </p:spPr>
        <p:txBody>
          <a:bodyPr>
            <a:normAutofit fontScale="90000"/>
          </a:bodyPr>
          <a:lstStyle/>
          <a:p>
            <a:r>
              <a:rPr lang="en-US" dirty="0"/>
              <a:t>STEP #3: PAYING BILLS</a:t>
            </a:r>
          </a:p>
        </p:txBody>
      </p:sp>
      <p:sp>
        <p:nvSpPr>
          <p:cNvPr id="3" name="Content Placeholder 2"/>
          <p:cNvSpPr>
            <a:spLocks noGrp="1"/>
          </p:cNvSpPr>
          <p:nvPr>
            <p:ph idx="1"/>
          </p:nvPr>
        </p:nvSpPr>
        <p:spPr>
          <a:xfrm>
            <a:off x="457200" y="1371600"/>
            <a:ext cx="8229600" cy="4984750"/>
          </a:xfrm>
        </p:spPr>
        <p:txBody>
          <a:bodyPr>
            <a:noAutofit/>
          </a:bodyPr>
          <a:lstStyle/>
          <a:p>
            <a:pPr>
              <a:buFont typeface="Arial" panose="020B0604020202020204" pitchFamily="34" charset="0"/>
              <a:buChar char="•"/>
            </a:pPr>
            <a:r>
              <a:rPr lang="en-US" sz="1800" dirty="0"/>
              <a:t>HEAP (Home Energy Assistance Program)</a:t>
            </a:r>
          </a:p>
          <a:p>
            <a:pPr lvl="1">
              <a:buFont typeface="Arial" panose="020B0604020202020204" pitchFamily="34" charset="0"/>
              <a:buChar char="•"/>
            </a:pPr>
            <a:r>
              <a:rPr lang="en-US" sz="1800" dirty="0"/>
              <a:t>Online application at </a:t>
            </a:r>
            <a:r>
              <a:rPr lang="en-US" sz="1800" dirty="0">
                <a:hlinkClick r:id="rId2"/>
              </a:rPr>
              <a:t>https://toapply.org/MassHEAP</a:t>
            </a:r>
            <a:endParaRPr lang="en-US" sz="1800" dirty="0"/>
          </a:p>
          <a:p>
            <a:pPr lvl="1">
              <a:buFont typeface="Arial" panose="020B0604020202020204" pitchFamily="34" charset="0"/>
              <a:buChar char="•"/>
            </a:pPr>
            <a:r>
              <a:rPr lang="en-US" sz="1800" i="1" dirty="0"/>
              <a:t>Cold Relief </a:t>
            </a:r>
            <a:r>
              <a:rPr lang="en-US" sz="1800" dirty="0"/>
              <a:t>brochure at </a:t>
            </a:r>
            <a:r>
              <a:rPr lang="en-US" sz="1800" dirty="0">
                <a:hlinkClick r:id="rId3"/>
              </a:rPr>
              <a:t>https://www.mass.gov/doc/fy-2025-cold-relief-brochure/download</a:t>
            </a:r>
            <a:endParaRPr lang="en-US" sz="1800" dirty="0"/>
          </a:p>
          <a:p>
            <a:pPr lvl="1">
              <a:buFont typeface="Arial" panose="020B0604020202020204" pitchFamily="34" charset="0"/>
              <a:buChar char="•"/>
            </a:pPr>
            <a:r>
              <a:rPr lang="en-US" sz="1800" dirty="0"/>
              <a:t>Additional information at </a:t>
            </a:r>
            <a:r>
              <a:rPr lang="en-US" sz="1800" dirty="0">
                <a:hlinkClick r:id="rId4"/>
              </a:rPr>
              <a:t>https://www.mass.gov/info-details/learn-about-home-energy-assistance-heap</a:t>
            </a:r>
            <a:endParaRPr lang="en-US" sz="1800" dirty="0"/>
          </a:p>
          <a:p>
            <a:pPr>
              <a:buFont typeface="Arial" panose="020B0604020202020204" pitchFamily="34" charset="0"/>
              <a:buChar char="•"/>
            </a:pPr>
            <a:r>
              <a:rPr lang="en-US" sz="1800" dirty="0"/>
              <a:t>RAFT (Residential Assistance for Families in Transition)</a:t>
            </a:r>
          </a:p>
          <a:p>
            <a:pPr lvl="1">
              <a:buFont typeface="Arial" panose="020B0604020202020204" pitchFamily="34" charset="0"/>
              <a:buChar char="•"/>
            </a:pPr>
            <a:r>
              <a:rPr lang="en-US" sz="1800" dirty="0"/>
              <a:t>Rental Assistance central application, https://www.mass.gov/info-details/how-to-apply-for-raft</a:t>
            </a:r>
          </a:p>
          <a:p>
            <a:pPr lvl="1">
              <a:buFont typeface="Arial" panose="020B0604020202020204" pitchFamily="34" charset="0"/>
              <a:buChar char="•"/>
            </a:pPr>
            <a:r>
              <a:rPr lang="en-US" sz="1800" dirty="0"/>
              <a:t>Can be used for utility arrears in some instances (current disconnection notice may be required)</a:t>
            </a:r>
          </a:p>
          <a:p>
            <a:pPr>
              <a:buFont typeface="Arial" panose="020B0604020202020204" pitchFamily="34" charset="0"/>
              <a:buChar char="•"/>
            </a:pPr>
            <a:r>
              <a:rPr lang="en-US" sz="1800" dirty="0"/>
              <a:t>Energy Efficiency</a:t>
            </a:r>
          </a:p>
          <a:p>
            <a:pPr lvl="1">
              <a:buFont typeface="Arial" panose="020B0604020202020204" pitchFamily="34" charset="0"/>
              <a:buChar char="•"/>
            </a:pPr>
            <a:r>
              <a:rPr lang="en-US" sz="1800" dirty="0"/>
              <a:t>Contact local HEAP program or </a:t>
            </a:r>
            <a:r>
              <a:rPr lang="en-US" sz="1800" dirty="0" err="1"/>
              <a:t>MassSave</a:t>
            </a:r>
            <a:endParaRPr lang="en-US" sz="1800" dirty="0"/>
          </a:p>
          <a:p>
            <a:pPr>
              <a:buFont typeface="Arial" panose="020B0604020202020204" pitchFamily="34" charset="0"/>
              <a:buChar char="•"/>
            </a:pPr>
            <a:r>
              <a:rPr lang="en-US" sz="1800" dirty="0"/>
              <a:t>Weatherization Assistance Program (WAP)</a:t>
            </a:r>
          </a:p>
          <a:p>
            <a:pPr>
              <a:buFont typeface="Arial" panose="020B0604020202020204" pitchFamily="34" charset="0"/>
              <a:buChar char="•"/>
            </a:pPr>
            <a:r>
              <a:rPr lang="en-US" sz="1800" dirty="0"/>
              <a:t>HEARTWAP program</a:t>
            </a:r>
          </a:p>
          <a:p>
            <a:pPr>
              <a:buFont typeface="Arial" panose="020B0604020202020204" pitchFamily="34" charset="0"/>
              <a:buChar char="•"/>
            </a:pPr>
            <a:r>
              <a:rPr lang="en-US" sz="1800" dirty="0"/>
              <a:t>Utility programs and local non-profit resources</a:t>
            </a:r>
          </a:p>
        </p:txBody>
      </p:sp>
      <p:sp>
        <p:nvSpPr>
          <p:cNvPr id="4" name="Slide Number Placeholder 3"/>
          <p:cNvSpPr>
            <a:spLocks noGrp="1"/>
          </p:cNvSpPr>
          <p:nvPr>
            <p:ph type="sldNum" sz="quarter" idx="12"/>
          </p:nvPr>
        </p:nvSpPr>
        <p:spPr/>
        <p:txBody>
          <a:bodyPr/>
          <a:lstStyle/>
          <a:p>
            <a:fld id="{65E9D700-DED7-4FE0-A28A-03FE3B351AE9}" type="slidenum">
              <a:rPr lang="en-US" smtClean="0"/>
              <a:pPr/>
              <a:t>27</a:t>
            </a:fld>
            <a:endParaRPr lang="en-US" dirty="0"/>
          </a:p>
        </p:txBody>
      </p:sp>
    </p:spTree>
    <p:extLst>
      <p:ext uri="{BB962C8B-B14F-4D97-AF65-F5344CB8AC3E}">
        <p14:creationId xmlns:p14="http://schemas.microsoft.com/office/powerpoint/2010/main" val="3560182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F192-3A46-EC4B-9925-D92FBDE72F2A}"/>
              </a:ext>
            </a:extLst>
          </p:cNvPr>
          <p:cNvSpPr>
            <a:spLocks noGrp="1"/>
          </p:cNvSpPr>
          <p:nvPr>
            <p:ph type="title"/>
          </p:nvPr>
        </p:nvSpPr>
        <p:spPr>
          <a:xfrm>
            <a:off x="457200" y="274638"/>
            <a:ext cx="8229600" cy="760412"/>
          </a:xfrm>
        </p:spPr>
        <p:txBody>
          <a:bodyPr>
            <a:normAutofit fontScale="90000"/>
          </a:bodyPr>
          <a:lstStyle/>
          <a:p>
            <a:r>
              <a:rPr lang="en-US" dirty="0"/>
              <a:t>Case scenario 1 - Discussion</a:t>
            </a:r>
          </a:p>
        </p:txBody>
      </p:sp>
      <p:sp>
        <p:nvSpPr>
          <p:cNvPr id="3" name="Content Placeholder 2">
            <a:extLst>
              <a:ext uri="{FF2B5EF4-FFF2-40B4-BE49-F238E27FC236}">
                <a16:creationId xmlns:a16="http://schemas.microsoft.com/office/drawing/2014/main" id="{529A9382-A1CC-CE48-8C15-8FB842FB1FBB}"/>
              </a:ext>
            </a:extLst>
          </p:cNvPr>
          <p:cNvSpPr>
            <a:spLocks noGrp="1"/>
          </p:cNvSpPr>
          <p:nvPr>
            <p:ph idx="1"/>
          </p:nvPr>
        </p:nvSpPr>
        <p:spPr>
          <a:xfrm>
            <a:off x="457200" y="1143000"/>
            <a:ext cx="8229600" cy="5105400"/>
          </a:xfrm>
        </p:spPr>
        <p:txBody>
          <a:bodyPr>
            <a:normAutofit fontScale="70000" lnSpcReduction="20000"/>
          </a:bodyPr>
          <a:lstStyle/>
          <a:p>
            <a:r>
              <a:rPr lang="en-US" dirty="0"/>
              <a:t>Sheila Robinson comes into your office on December 10 and tells you that her family’s gas service was terminated around a month ago because she owes over $2,000 in back bills. She says that she has been unable to keep up with her bills and seems depressed. </a:t>
            </a:r>
          </a:p>
          <a:p>
            <a:r>
              <a:rPr lang="en-US" dirty="0"/>
              <a:t>She has a gas furnace and gas stove, so her family does not have heat, hot water, or the ability to cook. She owes about $800 on her electric bill and fears she will get a shut-off notice for that soon too, which would leave her family without light and refrigeration. </a:t>
            </a:r>
          </a:p>
          <a:p>
            <a:r>
              <a:rPr lang="en-US" dirty="0"/>
              <a:t>Ms. Robinson’s family includes herself, her nine-year old daughter, her seven-year old son, her sister, and her sister’s newborn infant. The family’s income consists of TAFDC and her sister’s SSI check.</a:t>
            </a:r>
          </a:p>
          <a:p>
            <a:endParaRPr lang="en-US" dirty="0"/>
          </a:p>
          <a:p>
            <a:pPr marL="0" indent="0">
              <a:buNone/>
            </a:pPr>
            <a:r>
              <a:rPr lang="en-US" dirty="0"/>
              <a:t>1. What questions should you ask Ms. Robinson?</a:t>
            </a:r>
          </a:p>
          <a:p>
            <a:pPr marL="0" indent="0">
              <a:buNone/>
            </a:pPr>
            <a:r>
              <a:rPr lang="en-US" dirty="0"/>
              <a:t>2. Are there protections or assistance available for this family?</a:t>
            </a:r>
          </a:p>
        </p:txBody>
      </p:sp>
      <p:sp>
        <p:nvSpPr>
          <p:cNvPr id="4" name="Slide Number Placeholder 3">
            <a:extLst>
              <a:ext uri="{FF2B5EF4-FFF2-40B4-BE49-F238E27FC236}">
                <a16:creationId xmlns:a16="http://schemas.microsoft.com/office/drawing/2014/main" id="{2BD7DBBA-18AB-234B-80F6-A34CCB5E168C}"/>
              </a:ext>
            </a:extLst>
          </p:cNvPr>
          <p:cNvSpPr>
            <a:spLocks noGrp="1"/>
          </p:cNvSpPr>
          <p:nvPr>
            <p:ph type="sldNum" sz="quarter" idx="12"/>
          </p:nvPr>
        </p:nvSpPr>
        <p:spPr/>
        <p:txBody>
          <a:bodyPr/>
          <a:lstStyle/>
          <a:p>
            <a:fld id="{45DDC8A4-42C7-4B6C-B58E-2ABE2BCD8A9D}" type="slidenum">
              <a:rPr lang="en-US" smtClean="0"/>
              <a:t>28</a:t>
            </a:fld>
            <a:endParaRPr lang="en-US" dirty="0"/>
          </a:p>
        </p:txBody>
      </p:sp>
    </p:spTree>
    <p:extLst>
      <p:ext uri="{BB962C8B-B14F-4D97-AF65-F5344CB8AC3E}">
        <p14:creationId xmlns:p14="http://schemas.microsoft.com/office/powerpoint/2010/main" val="3580735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64F7-7AD9-E246-93D0-F86E54BEF1FE}"/>
              </a:ext>
            </a:extLst>
          </p:cNvPr>
          <p:cNvSpPr>
            <a:spLocks noGrp="1"/>
          </p:cNvSpPr>
          <p:nvPr>
            <p:ph type="title"/>
          </p:nvPr>
        </p:nvSpPr>
        <p:spPr/>
        <p:txBody>
          <a:bodyPr/>
          <a:lstStyle/>
          <a:p>
            <a:r>
              <a:rPr lang="en-US" dirty="0"/>
              <a:t>Case scenario 2 - Discussion</a:t>
            </a:r>
          </a:p>
        </p:txBody>
      </p:sp>
      <p:sp>
        <p:nvSpPr>
          <p:cNvPr id="3" name="Content Placeholder 2">
            <a:extLst>
              <a:ext uri="{FF2B5EF4-FFF2-40B4-BE49-F238E27FC236}">
                <a16:creationId xmlns:a16="http://schemas.microsoft.com/office/drawing/2014/main" id="{8001E8F5-3294-A24F-83DC-84B5703AA70A}"/>
              </a:ext>
            </a:extLst>
          </p:cNvPr>
          <p:cNvSpPr>
            <a:spLocks noGrp="1"/>
          </p:cNvSpPr>
          <p:nvPr>
            <p:ph idx="1"/>
          </p:nvPr>
        </p:nvSpPr>
        <p:spPr/>
        <p:txBody>
          <a:bodyPr>
            <a:normAutofit fontScale="77500" lnSpcReduction="20000"/>
          </a:bodyPr>
          <a:lstStyle/>
          <a:p>
            <a:pPr marL="0" indent="0">
              <a:buNone/>
            </a:pPr>
            <a:r>
              <a:rPr lang="en-US" dirty="0"/>
              <a:t>During November, Lee calls the legal aid intake line with an urgent request for help – his electricity is about to be disconnected. Lee returned home from an errand and found a utility notice on the door of the apartment, saying that the electricity would be shut off for non-payment within 72 hours. Lee lives with and cares for his elderly father, who had been responsible for the bills for years. He thought that he and his father were behind on their electric bills but heard that the power could not be turned off during the cold weather. </a:t>
            </a:r>
          </a:p>
          <a:p>
            <a:pPr marL="0" indent="0">
              <a:buNone/>
            </a:pPr>
            <a:br>
              <a:rPr lang="en-US" dirty="0"/>
            </a:br>
            <a:r>
              <a:rPr lang="en-US" dirty="0"/>
              <a:t>1. What questions should you ask Lee?</a:t>
            </a:r>
          </a:p>
          <a:p>
            <a:pPr marL="0" indent="0">
              <a:buNone/>
            </a:pPr>
            <a:r>
              <a:rPr lang="en-US" dirty="0"/>
              <a:t>2. Are there protections or assistance available to Lee and his father?</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8CF98BB-ACC5-034B-BF29-B7A7A0A0F499}"/>
              </a:ext>
            </a:extLst>
          </p:cNvPr>
          <p:cNvSpPr>
            <a:spLocks noGrp="1"/>
          </p:cNvSpPr>
          <p:nvPr>
            <p:ph type="sldNum" sz="quarter" idx="12"/>
          </p:nvPr>
        </p:nvSpPr>
        <p:spPr/>
        <p:txBody>
          <a:bodyPr/>
          <a:lstStyle/>
          <a:p>
            <a:fld id="{45DDC8A4-42C7-4B6C-B58E-2ABE2BCD8A9D}" type="slidenum">
              <a:rPr lang="en-US" smtClean="0"/>
              <a:t>29</a:t>
            </a:fld>
            <a:endParaRPr lang="en-US" dirty="0"/>
          </a:p>
        </p:txBody>
      </p:sp>
    </p:spTree>
    <p:extLst>
      <p:ext uri="{BB962C8B-B14F-4D97-AF65-F5344CB8AC3E}">
        <p14:creationId xmlns:p14="http://schemas.microsoft.com/office/powerpoint/2010/main" val="12162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81B9-B251-4E43-87EF-53021C57EA74}"/>
              </a:ext>
            </a:extLst>
          </p:cNvPr>
          <p:cNvSpPr>
            <a:spLocks noGrp="1"/>
          </p:cNvSpPr>
          <p:nvPr>
            <p:ph type="title"/>
          </p:nvPr>
        </p:nvSpPr>
        <p:spPr>
          <a:xfrm>
            <a:off x="466344" y="1161288"/>
            <a:ext cx="2702052" cy="4526280"/>
          </a:xfrm>
        </p:spPr>
        <p:txBody>
          <a:bodyPr>
            <a:normAutofit/>
          </a:bodyPr>
          <a:lstStyle/>
          <a:p>
            <a:r>
              <a:rPr lang="en-US" sz="3500" dirty="0"/>
              <a:t>Materials</a:t>
            </a:r>
          </a:p>
        </p:txBody>
      </p:sp>
      <p:sp>
        <p:nvSpPr>
          <p:cNvPr id="3" name="Content Placeholder 2">
            <a:extLst>
              <a:ext uri="{FF2B5EF4-FFF2-40B4-BE49-F238E27FC236}">
                <a16:creationId xmlns:a16="http://schemas.microsoft.com/office/drawing/2014/main" id="{0FCD2BD3-6D98-4D45-BDEA-1620127E3559}"/>
              </a:ext>
            </a:extLst>
          </p:cNvPr>
          <p:cNvSpPr>
            <a:spLocks noGrp="1"/>
          </p:cNvSpPr>
          <p:nvPr>
            <p:ph idx="1"/>
          </p:nvPr>
        </p:nvSpPr>
        <p:spPr>
          <a:xfrm>
            <a:off x="4075611" y="932688"/>
            <a:ext cx="4437453" cy="4992624"/>
          </a:xfrm>
        </p:spPr>
        <p:txBody>
          <a:bodyPr anchor="ctr">
            <a:normAutofit/>
          </a:bodyPr>
          <a:lstStyle/>
          <a:p>
            <a:r>
              <a:rPr lang="en-US" sz="2000" dirty="0"/>
              <a:t>These slides</a:t>
            </a:r>
          </a:p>
          <a:p>
            <a:r>
              <a:rPr lang="en-US" sz="2000" i="1" dirty="0"/>
              <a:t>Utilities Advocacy for Low-Income Households in Massachusetts </a:t>
            </a:r>
            <a:r>
              <a:rPr lang="en-US" sz="2000" dirty="0"/>
              <a:t>and handouts, available at </a:t>
            </a:r>
            <a:r>
              <a:rPr lang="en-US" sz="2000" dirty="0">
                <a:hlinkClick r:id="rId3"/>
              </a:rPr>
              <a:t>https://www.nclc.org/special-projects/stay-connected-training.html</a:t>
            </a: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FA1AE278-BD7C-5A47-B720-B1C1F12D61C6}"/>
              </a:ext>
            </a:extLst>
          </p:cNvPr>
          <p:cNvSpPr>
            <a:spLocks noGrp="1"/>
          </p:cNvSpPr>
          <p:nvPr>
            <p:ph type="sldNum" sz="quarter" idx="12"/>
          </p:nvPr>
        </p:nvSpPr>
        <p:spPr>
          <a:xfrm>
            <a:off x="7763521" y="6356350"/>
            <a:ext cx="751828" cy="365125"/>
          </a:xfrm>
        </p:spPr>
        <p:txBody>
          <a:bodyPr>
            <a:normAutofit/>
          </a:bodyPr>
          <a:lstStyle/>
          <a:p>
            <a:pPr>
              <a:spcAft>
                <a:spcPts val="600"/>
              </a:spcAft>
            </a:pPr>
            <a:fld id="{45DDC8A4-42C7-4B6C-B58E-2ABE2BCD8A9D}" type="slidenum">
              <a:rPr lang="en-US">
                <a:solidFill>
                  <a:schemeClr val="tx1">
                    <a:lumMod val="50000"/>
                    <a:lumOff val="50000"/>
                  </a:schemeClr>
                </a:solidFill>
              </a:rPr>
              <a:pPr>
                <a:spcAft>
                  <a:spcPts val="600"/>
                </a:spcAft>
              </a:pPr>
              <a:t>3</a:t>
            </a:fld>
            <a:endParaRPr lang="en-US" dirty="0">
              <a:solidFill>
                <a:schemeClr val="tx1">
                  <a:lumMod val="50000"/>
                  <a:lumOff val="50000"/>
                </a:schemeClr>
              </a:solidFill>
            </a:endParaRPr>
          </a:p>
        </p:txBody>
      </p:sp>
    </p:spTree>
    <p:extLst>
      <p:ext uri="{BB962C8B-B14F-4D97-AF65-F5344CB8AC3E}">
        <p14:creationId xmlns:p14="http://schemas.microsoft.com/office/powerpoint/2010/main" val="3560346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Theory Into Practice</a:t>
            </a:r>
          </a:p>
        </p:txBody>
      </p:sp>
      <p:sp>
        <p:nvSpPr>
          <p:cNvPr id="3" name="Content Placeholder 2"/>
          <p:cNvSpPr>
            <a:spLocks noGrp="1"/>
          </p:cNvSpPr>
          <p:nvPr>
            <p:ph idx="1"/>
          </p:nvPr>
        </p:nvSpPr>
        <p:spPr/>
        <p:txBody>
          <a:bodyPr/>
          <a:lstStyle/>
          <a:p>
            <a:r>
              <a:rPr lang="en-US" sz="2800" dirty="0"/>
              <a:t>Resolving disputes:</a:t>
            </a:r>
          </a:p>
          <a:p>
            <a:pPr lvl="1"/>
            <a:r>
              <a:rPr lang="en-US" sz="2400" dirty="0"/>
              <a:t>Call the utility company first</a:t>
            </a:r>
          </a:p>
          <a:p>
            <a:pPr lvl="1"/>
            <a:r>
              <a:rPr lang="en-US" sz="2400" dirty="0"/>
              <a:t>Gather bills and information</a:t>
            </a:r>
          </a:p>
          <a:p>
            <a:pPr lvl="1"/>
            <a:r>
              <a:rPr lang="en-US" sz="2400" dirty="0"/>
              <a:t>Contact DPU Consumer Division if not satisfied</a:t>
            </a:r>
          </a:p>
          <a:p>
            <a:pPr lvl="1"/>
            <a:r>
              <a:rPr lang="en-US" sz="2400" dirty="0"/>
              <a:t>Informal process, customers and non-attorney advocates may file complaints</a:t>
            </a:r>
          </a:p>
        </p:txBody>
      </p:sp>
      <p:sp>
        <p:nvSpPr>
          <p:cNvPr id="4" name="Slide Number Placeholder 3"/>
          <p:cNvSpPr>
            <a:spLocks noGrp="1"/>
          </p:cNvSpPr>
          <p:nvPr>
            <p:ph type="sldNum" sz="quarter" idx="12"/>
          </p:nvPr>
        </p:nvSpPr>
        <p:spPr/>
        <p:txBody>
          <a:bodyPr/>
          <a:lstStyle/>
          <a:p>
            <a:fld id="{65E9D700-DED7-4FE0-A28A-03FE3B351AE9}" type="slidenum">
              <a:rPr lang="en-US" smtClean="0"/>
              <a:pPr/>
              <a:t>30</a:t>
            </a:fld>
            <a:endParaRPr lang="en-US" dirty="0"/>
          </a:p>
        </p:txBody>
      </p:sp>
    </p:spTree>
    <p:extLst>
      <p:ext uri="{BB962C8B-B14F-4D97-AF65-F5344CB8AC3E}">
        <p14:creationId xmlns:p14="http://schemas.microsoft.com/office/powerpoint/2010/main" val="523410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3828A135-5B84-4E16-8E2F-25E19A104268}"/>
              </a:ext>
            </a:extLst>
          </p:cNvPr>
          <p:cNvSpPr>
            <a:spLocks noGrp="1"/>
          </p:cNvSpPr>
          <p:nvPr>
            <p:ph type="title"/>
          </p:nvPr>
        </p:nvSpPr>
        <p:spPr>
          <a:xfrm>
            <a:off x="457200" y="274638"/>
            <a:ext cx="8229600" cy="1143000"/>
          </a:xfrm>
        </p:spPr>
        <p:txBody>
          <a:bodyPr>
            <a:normAutofit fontScale="90000"/>
          </a:bodyPr>
          <a:lstStyle/>
          <a:p>
            <a:r>
              <a:rPr lang="en-US" dirty="0"/>
              <a:t>Non-Utility (“competitive”) energy supply issues</a:t>
            </a:r>
          </a:p>
        </p:txBody>
      </p:sp>
      <p:pic>
        <p:nvPicPr>
          <p:cNvPr id="1028" name="Picture 4" descr="Be Aware of Door-To-Door Security Sales Scams | Per Mar">
            <a:extLst>
              <a:ext uri="{FF2B5EF4-FFF2-40B4-BE49-F238E27FC236}">
                <a16:creationId xmlns:a16="http://schemas.microsoft.com/office/drawing/2014/main" id="{2B784913-AEC2-714B-B5BE-D109C1611DA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8789" b="2889"/>
          <a:stretch/>
        </p:blipFill>
        <p:spPr bwMode="auto">
          <a:xfrm>
            <a:off x="4876800" y="1939050"/>
            <a:ext cx="3352800" cy="3757404"/>
          </a:xfrm>
          <a:prstGeom prst="rect">
            <a:avLst/>
          </a:prstGeom>
          <a:solidFill>
            <a:srgbClr val="FFFFFF"/>
          </a:solidFill>
        </p:spPr>
      </p:pic>
      <p:sp>
        <p:nvSpPr>
          <p:cNvPr id="5" name="Slide Number Placeholder 4">
            <a:extLst>
              <a:ext uri="{FF2B5EF4-FFF2-40B4-BE49-F238E27FC236}">
                <a16:creationId xmlns:a16="http://schemas.microsoft.com/office/drawing/2014/main" id="{E6F5C736-A001-DB4C-89FA-200CBD16C9A5}"/>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45DDC8A4-42C7-4B6C-B58E-2ABE2BCD8A9D}" type="slidenum">
              <a:rPr lang="en-US" smtClean="0"/>
              <a:pPr>
                <a:spcAft>
                  <a:spcPts val="600"/>
                </a:spcAft>
              </a:pPr>
              <a:t>31</a:t>
            </a:fld>
            <a:endParaRPr lang="en-US" dirty="0"/>
          </a:p>
        </p:txBody>
      </p:sp>
      <p:pic>
        <p:nvPicPr>
          <p:cNvPr id="6" name="Picture 6" descr="Albany Police Warning: Social Security Phone Scam | WAMC">
            <a:extLst>
              <a:ext uri="{FF2B5EF4-FFF2-40B4-BE49-F238E27FC236}">
                <a16:creationId xmlns:a16="http://schemas.microsoft.com/office/drawing/2014/main" id="{BB85EFE5-1D39-4844-9606-229EE30B4EB0}"/>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57200" y="2435904"/>
            <a:ext cx="4038600" cy="285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68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50D94E-27F0-B3AE-C211-DE12BD333403}"/>
              </a:ext>
            </a:extLst>
          </p:cNvPr>
          <p:cNvSpPr>
            <a:spLocks noGrp="1"/>
          </p:cNvSpPr>
          <p:nvPr>
            <p:ph type="title"/>
          </p:nvPr>
        </p:nvSpPr>
        <p:spPr/>
        <p:txBody>
          <a:bodyPr>
            <a:normAutofit fontScale="90000"/>
          </a:bodyPr>
          <a:lstStyle/>
          <a:p>
            <a:r>
              <a:rPr lang="en-US" dirty="0"/>
              <a:t>Different ways to buy electric and gas supply</a:t>
            </a:r>
          </a:p>
        </p:txBody>
      </p:sp>
      <p:sp>
        <p:nvSpPr>
          <p:cNvPr id="14" name="Text Placeholder 13">
            <a:extLst>
              <a:ext uri="{FF2B5EF4-FFF2-40B4-BE49-F238E27FC236}">
                <a16:creationId xmlns:a16="http://schemas.microsoft.com/office/drawing/2014/main" id="{21E45502-EB2A-A96D-208A-11ED0F9A4151}"/>
              </a:ext>
            </a:extLst>
          </p:cNvPr>
          <p:cNvSpPr>
            <a:spLocks noGrp="1"/>
          </p:cNvSpPr>
          <p:nvPr>
            <p:ph type="body" idx="1"/>
          </p:nvPr>
        </p:nvSpPr>
        <p:spPr/>
        <p:txBody>
          <a:bodyPr/>
          <a:lstStyle/>
          <a:p>
            <a:r>
              <a:rPr lang="en-US" dirty="0"/>
              <a:t>Either one of these -</a:t>
            </a:r>
          </a:p>
        </p:txBody>
      </p:sp>
      <p:sp>
        <p:nvSpPr>
          <p:cNvPr id="12" name="Content Placeholder 11">
            <a:extLst>
              <a:ext uri="{FF2B5EF4-FFF2-40B4-BE49-F238E27FC236}">
                <a16:creationId xmlns:a16="http://schemas.microsoft.com/office/drawing/2014/main" id="{241EB897-69D5-85C1-11E7-01FE22C2E0E1}"/>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r>
              <a:rPr lang="en-US" dirty="0"/>
              <a:t>Utility company (distribution utility, IOU)</a:t>
            </a:r>
          </a:p>
          <a:p>
            <a:r>
              <a:rPr lang="en-US" dirty="0"/>
              <a:t>Community Choice Aggregation (CCA, municipal aggregation)</a:t>
            </a:r>
          </a:p>
          <a:p>
            <a:r>
              <a:rPr lang="en-US" dirty="0"/>
              <a:t>Non-utility energy supply company (competitive supply company)</a:t>
            </a:r>
          </a:p>
        </p:txBody>
      </p:sp>
      <p:sp>
        <p:nvSpPr>
          <p:cNvPr id="15" name="Text Placeholder 14">
            <a:extLst>
              <a:ext uri="{FF2B5EF4-FFF2-40B4-BE49-F238E27FC236}">
                <a16:creationId xmlns:a16="http://schemas.microsoft.com/office/drawing/2014/main" id="{199D5D52-CD20-C474-506B-6D5EC64FFD17}"/>
              </a:ext>
            </a:extLst>
          </p:cNvPr>
          <p:cNvSpPr>
            <a:spLocks noGrp="1"/>
          </p:cNvSpPr>
          <p:nvPr>
            <p:ph type="body" sz="quarter" idx="3"/>
          </p:nvPr>
        </p:nvSpPr>
        <p:spPr/>
        <p:txBody>
          <a:bodyPr/>
          <a:lstStyle/>
          <a:p>
            <a:r>
              <a:rPr lang="en-US" dirty="0"/>
              <a:t>Or this, in some areas -</a:t>
            </a:r>
          </a:p>
        </p:txBody>
      </p:sp>
      <p:sp>
        <p:nvSpPr>
          <p:cNvPr id="13" name="Content Placeholder 12">
            <a:extLst>
              <a:ext uri="{FF2B5EF4-FFF2-40B4-BE49-F238E27FC236}">
                <a16:creationId xmlns:a16="http://schemas.microsoft.com/office/drawing/2014/main" id="{8F6B97D7-51AC-F6BC-09D7-07AA9EC021C1}"/>
              </a:ext>
            </a:extLst>
          </p:cNvPr>
          <p:cNvSpPr>
            <a:spLocks noGrp="1"/>
          </p:cNvSpPr>
          <p:nvPr>
            <p:ph sz="quarter" idx="4"/>
          </p:nvPr>
        </p:nvSpPr>
        <p:spPr>
          <a:ln>
            <a:solidFill>
              <a:srgbClr val="C8102E"/>
            </a:solidFill>
          </a:ln>
        </p:spPr>
        <p:txBody>
          <a:bodyPr>
            <a:normAutofit/>
          </a:bodyPr>
          <a:lstStyle/>
          <a:p>
            <a:r>
              <a:rPr lang="en-US" dirty="0"/>
              <a:t>Municipal Utilities in some cities and towns (e.g., Braintree, Chicopee, Holyoke, Middleborough, North Attleborough, Peabody, Reading, Wakefield, etc.)</a:t>
            </a:r>
          </a:p>
          <a:p>
            <a:pPr marL="0" indent="0">
              <a:buNone/>
            </a:pPr>
            <a:endParaRPr lang="en-US" dirty="0"/>
          </a:p>
        </p:txBody>
      </p:sp>
      <p:sp>
        <p:nvSpPr>
          <p:cNvPr id="5" name="Slide Number Placeholder 4">
            <a:extLst>
              <a:ext uri="{FF2B5EF4-FFF2-40B4-BE49-F238E27FC236}">
                <a16:creationId xmlns:a16="http://schemas.microsoft.com/office/drawing/2014/main" id="{D6179300-3221-7093-E093-34B0CA28C5EE}"/>
              </a:ext>
            </a:extLst>
          </p:cNvPr>
          <p:cNvSpPr>
            <a:spLocks noGrp="1"/>
          </p:cNvSpPr>
          <p:nvPr>
            <p:ph type="sldNum" sz="quarter" idx="12"/>
          </p:nvPr>
        </p:nvSpPr>
        <p:spPr/>
        <p:txBody>
          <a:bodyPr/>
          <a:lstStyle/>
          <a:p>
            <a:fld id="{45DDC8A4-42C7-4B6C-B58E-2ABE2BCD8A9D}" type="slidenum">
              <a:rPr lang="en-US" smtClean="0"/>
              <a:t>32</a:t>
            </a:fld>
            <a:endParaRPr lang="en-US" dirty="0"/>
          </a:p>
        </p:txBody>
      </p:sp>
    </p:spTree>
    <p:extLst>
      <p:ext uri="{BB962C8B-B14F-4D97-AF65-F5344CB8AC3E}">
        <p14:creationId xmlns:p14="http://schemas.microsoft.com/office/powerpoint/2010/main" val="3001638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36849"/>
          </a:xfrm>
        </p:spPr>
        <p:txBody>
          <a:bodyPr>
            <a:normAutofit fontScale="90000"/>
          </a:bodyPr>
          <a:lstStyle/>
          <a:p>
            <a:r>
              <a:rPr lang="en-US" dirty="0">
                <a:latin typeface="Arial"/>
                <a:cs typeface="Arial"/>
              </a:rPr>
              <a:t>Competitive Energy Supply —Buyer Beware</a:t>
            </a:r>
            <a:br>
              <a:rPr lang="en-US" dirty="0">
                <a:latin typeface="Arial"/>
                <a:cs typeface="Arial"/>
              </a:rPr>
            </a:br>
            <a:endParaRPr lang="en-US" dirty="0"/>
          </a:p>
        </p:txBody>
      </p:sp>
      <p:sp>
        <p:nvSpPr>
          <p:cNvPr id="3" name="Content Placeholder 2"/>
          <p:cNvSpPr>
            <a:spLocks noGrp="1"/>
          </p:cNvSpPr>
          <p:nvPr>
            <p:ph idx="1"/>
          </p:nvPr>
        </p:nvSpPr>
        <p:spPr>
          <a:xfrm>
            <a:off x="457200" y="1242614"/>
            <a:ext cx="8229600" cy="4883549"/>
          </a:xfrm>
        </p:spPr>
        <p:txBody>
          <a:bodyPr vert="horz" lIns="91440" tIns="45720" rIns="91440" bIns="45720" rtlCol="0" anchor="t">
            <a:normAutofit fontScale="85000" lnSpcReduction="10000"/>
          </a:bodyPr>
          <a:lstStyle/>
          <a:p>
            <a:endParaRPr lang="en-US" sz="2000" dirty="0">
              <a:latin typeface="Arial"/>
              <a:cs typeface="Arial"/>
            </a:endParaRPr>
          </a:p>
          <a:p>
            <a:r>
              <a:rPr lang="en-US" sz="2400" dirty="0">
                <a:latin typeface="Arial"/>
                <a:cs typeface="Arial"/>
              </a:rPr>
              <a:t>Mass. deregulated its electricity supply market in 1997 and market for gas soon after that</a:t>
            </a:r>
          </a:p>
          <a:p>
            <a:r>
              <a:rPr lang="en-US" sz="2400" dirty="0">
                <a:latin typeface="Arial"/>
                <a:cs typeface="Arial"/>
              </a:rPr>
              <a:t>Purpose of deregulation was to spur innovation and competition but not what has resulted </a:t>
            </a:r>
          </a:p>
          <a:p>
            <a:r>
              <a:rPr lang="en-US" sz="2400" dirty="0">
                <a:latin typeface="Arial"/>
                <a:cs typeface="Arial"/>
              </a:rPr>
              <a:t>The individual market for competitive energy supply is almost always a bad deal.  Large &amp; numerous losers.  Small &amp; rare winners.</a:t>
            </a:r>
          </a:p>
          <a:p>
            <a:pPr lvl="1"/>
            <a:r>
              <a:rPr lang="en-US" sz="2400" dirty="0">
                <a:latin typeface="Arial"/>
                <a:cs typeface="Arial"/>
              </a:rPr>
              <a:t>Municipal aggregation is different—where municipalities buy in bulk from a supplier; is often in fact cheaper for consumers </a:t>
            </a:r>
          </a:p>
          <a:p>
            <a:pPr lvl="1"/>
            <a:r>
              <a:rPr lang="en-US" sz="2400" dirty="0">
                <a:latin typeface="Arial"/>
                <a:cs typeface="Arial"/>
              </a:rPr>
              <a:t>City of Boston municipal aggregation info: https://</a:t>
            </a:r>
            <a:r>
              <a:rPr lang="en-US" sz="2400" dirty="0" err="1">
                <a:latin typeface="Arial"/>
                <a:cs typeface="Arial"/>
              </a:rPr>
              <a:t>www.boston.gov</a:t>
            </a:r>
            <a:r>
              <a:rPr lang="en-US" sz="2400" dirty="0">
                <a:latin typeface="Arial"/>
                <a:cs typeface="Arial"/>
              </a:rPr>
              <a:t>/departments/environment/community-choice-electricity</a:t>
            </a:r>
          </a:p>
          <a:p>
            <a:r>
              <a:rPr lang="en-US" sz="2400" dirty="0">
                <a:latin typeface="Arial"/>
                <a:cs typeface="Arial"/>
              </a:rPr>
              <a:t>Mass. AGO report found that individual residential customers who received their electricity from competitive suppliers paid over $577 million more on their bills since 2015, https://www.mass.gov/competitive-electric-supply</a:t>
            </a:r>
          </a:p>
        </p:txBody>
      </p:sp>
      <p:sp>
        <p:nvSpPr>
          <p:cNvPr id="4" name="Slide Number Placeholder 3"/>
          <p:cNvSpPr>
            <a:spLocks noGrp="1"/>
          </p:cNvSpPr>
          <p:nvPr>
            <p:ph type="sldNum" sz="quarter" idx="12"/>
          </p:nvPr>
        </p:nvSpPr>
        <p:spPr/>
        <p:txBody>
          <a:bodyPr/>
          <a:lstStyle/>
          <a:p>
            <a:fld id="{65E9D700-DED7-4FE0-A28A-03FE3B351AE9}" type="slidenum">
              <a:rPr lang="en-US" smtClean="0"/>
              <a:pPr/>
              <a:t>33</a:t>
            </a:fld>
            <a:endParaRPr lang="en-US" dirty="0"/>
          </a:p>
        </p:txBody>
      </p:sp>
    </p:spTree>
    <p:extLst>
      <p:ext uri="{BB962C8B-B14F-4D97-AF65-F5344CB8AC3E}">
        <p14:creationId xmlns:p14="http://schemas.microsoft.com/office/powerpoint/2010/main" val="3594203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Competitive Energy Supply- Buyer Beware</a:t>
            </a:r>
          </a:p>
        </p:txBody>
      </p:sp>
      <p:sp>
        <p:nvSpPr>
          <p:cNvPr id="3" name="Content Placeholder 2"/>
          <p:cNvSpPr>
            <a:spLocks noGrp="1"/>
          </p:cNvSpPr>
          <p:nvPr>
            <p:ph idx="1"/>
          </p:nvPr>
        </p:nvSpPr>
        <p:spPr/>
        <p:txBody>
          <a:bodyPr>
            <a:normAutofit fontScale="85000" lnSpcReduction="20000"/>
          </a:bodyPr>
          <a:lstStyle/>
          <a:p>
            <a:r>
              <a:rPr lang="en-US" sz="2800" dirty="0"/>
              <a:t>Check bill for a supplier that is not the utility company (if electric, check to see if the supplier is the municipal aggregation or Community Choice Aggregation supplier for your town)</a:t>
            </a:r>
            <a:r>
              <a:rPr lang="en-US" sz="2800" b="1" dirty="0"/>
              <a:t> </a:t>
            </a:r>
          </a:p>
          <a:p>
            <a:r>
              <a:rPr lang="en-US" sz="2800" dirty="0"/>
              <a:t>May sell electricity or gas</a:t>
            </a:r>
          </a:p>
          <a:p>
            <a:r>
              <a:rPr lang="en-US" sz="2800" dirty="0"/>
              <a:t>Door to door marketing and telemarketing, often misrepresenting the identity of the company, prices, contract terms</a:t>
            </a:r>
          </a:p>
          <a:p>
            <a:r>
              <a:rPr lang="en-US" sz="2800" dirty="0"/>
              <a:t>Almost always more expensive</a:t>
            </a:r>
          </a:p>
          <a:p>
            <a:r>
              <a:rPr lang="en-US" sz="2800" dirty="0"/>
              <a:t>Not the same as Community Choice Aggregation (check with city or town)</a:t>
            </a:r>
          </a:p>
          <a:p>
            <a:r>
              <a:rPr lang="en-US" sz="2800" dirty="0"/>
              <a:t>Contact utility company and supply company to switch</a:t>
            </a:r>
          </a:p>
          <a:p>
            <a:r>
              <a:rPr lang="en-US" sz="2800" dirty="0"/>
              <a:t>Complaints accepted by Attorney General and DPU</a:t>
            </a:r>
          </a:p>
          <a:p>
            <a:pPr marL="0" indent="0">
              <a:buNone/>
            </a:pPr>
            <a:endParaRPr lang="en-US" dirty="0"/>
          </a:p>
        </p:txBody>
      </p:sp>
      <p:sp>
        <p:nvSpPr>
          <p:cNvPr id="4" name="Slide Number Placeholder 3"/>
          <p:cNvSpPr>
            <a:spLocks noGrp="1"/>
          </p:cNvSpPr>
          <p:nvPr>
            <p:ph type="sldNum" sz="quarter" idx="12"/>
          </p:nvPr>
        </p:nvSpPr>
        <p:spPr/>
        <p:txBody>
          <a:bodyPr/>
          <a:lstStyle/>
          <a:p>
            <a:fld id="{65E9D700-DED7-4FE0-A28A-03FE3B351AE9}" type="slidenum">
              <a:rPr lang="en-US" smtClean="0"/>
              <a:pPr/>
              <a:t>34</a:t>
            </a:fld>
            <a:endParaRPr lang="en-US" dirty="0"/>
          </a:p>
        </p:txBody>
      </p:sp>
    </p:spTree>
    <p:extLst>
      <p:ext uri="{BB962C8B-B14F-4D97-AF65-F5344CB8AC3E}">
        <p14:creationId xmlns:p14="http://schemas.microsoft.com/office/powerpoint/2010/main" val="1251369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F0E-D770-4F31-A1BA-6B1247D47580}"/>
              </a:ext>
            </a:extLst>
          </p:cNvPr>
          <p:cNvSpPr>
            <a:spLocks noGrp="1"/>
          </p:cNvSpPr>
          <p:nvPr>
            <p:ph type="title"/>
          </p:nvPr>
        </p:nvSpPr>
        <p:spPr>
          <a:xfrm>
            <a:off x="457200" y="274638"/>
            <a:ext cx="8229600" cy="2177446"/>
          </a:xfrm>
        </p:spPr>
        <p:txBody>
          <a:bodyPr>
            <a:normAutofit fontScale="90000"/>
          </a:bodyPr>
          <a:lstStyle/>
          <a:p>
            <a:r>
              <a:rPr lang="en-US" dirty="0">
                <a:latin typeface="Arial"/>
                <a:cs typeface="Arial"/>
              </a:rPr>
              <a:t>Look at a bill to figure out if someone has a competitive supplier</a:t>
            </a:r>
            <a:br>
              <a:rPr lang="en-US" dirty="0">
                <a:latin typeface="Arial"/>
                <a:cs typeface="Arial"/>
              </a:rPr>
            </a:br>
            <a:endParaRPr lang="en-US" dirty="0"/>
          </a:p>
        </p:txBody>
      </p:sp>
      <p:pic>
        <p:nvPicPr>
          <p:cNvPr id="5" name="Picture 5" descr="Table&#10;&#10;Description automatically generated">
            <a:extLst>
              <a:ext uri="{FF2B5EF4-FFF2-40B4-BE49-F238E27FC236}">
                <a16:creationId xmlns:a16="http://schemas.microsoft.com/office/drawing/2014/main" id="{E3AF29F2-CAC9-41BB-BF4D-37E591D01C10}"/>
              </a:ext>
            </a:extLst>
          </p:cNvPr>
          <p:cNvPicPr>
            <a:picLocks noGrp="1" noChangeAspect="1"/>
          </p:cNvPicPr>
          <p:nvPr>
            <p:ph idx="1"/>
          </p:nvPr>
        </p:nvPicPr>
        <p:blipFill>
          <a:blip r:embed="rId2"/>
          <a:stretch>
            <a:fillRect/>
          </a:stretch>
        </p:blipFill>
        <p:spPr>
          <a:xfrm>
            <a:off x="457200" y="2057400"/>
            <a:ext cx="8229600" cy="3957277"/>
          </a:xfrm>
        </p:spPr>
      </p:pic>
      <p:sp>
        <p:nvSpPr>
          <p:cNvPr id="4" name="Slide Number Placeholder 3">
            <a:extLst>
              <a:ext uri="{FF2B5EF4-FFF2-40B4-BE49-F238E27FC236}">
                <a16:creationId xmlns:a16="http://schemas.microsoft.com/office/drawing/2014/main" id="{498CB3ED-FF45-49FB-8293-A56B108FF260}"/>
              </a:ext>
            </a:extLst>
          </p:cNvPr>
          <p:cNvSpPr>
            <a:spLocks noGrp="1"/>
          </p:cNvSpPr>
          <p:nvPr>
            <p:ph type="sldNum" sz="quarter" idx="12"/>
          </p:nvPr>
        </p:nvSpPr>
        <p:spPr/>
        <p:txBody>
          <a:bodyPr/>
          <a:lstStyle/>
          <a:p>
            <a:fld id="{45DDC8A4-42C7-4B6C-B58E-2ABE2BCD8A9D}" type="slidenum">
              <a:rPr lang="en-US" smtClean="0"/>
              <a:t>35</a:t>
            </a:fld>
            <a:endParaRPr lang="en-US" dirty="0"/>
          </a:p>
        </p:txBody>
      </p:sp>
    </p:spTree>
    <p:extLst>
      <p:ext uri="{BB962C8B-B14F-4D97-AF65-F5344CB8AC3E}">
        <p14:creationId xmlns:p14="http://schemas.microsoft.com/office/powerpoint/2010/main" val="3284560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8A1B1-FD9E-1076-64F1-1F9BA3E066A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8E104C-83E2-9F75-B6C1-E3C4233D095C}"/>
              </a:ext>
            </a:extLst>
          </p:cNvPr>
          <p:cNvSpPr>
            <a:spLocks noGrp="1"/>
          </p:cNvSpPr>
          <p:nvPr>
            <p:ph type="sldNum" sz="quarter" idx="12"/>
          </p:nvPr>
        </p:nvSpPr>
        <p:spPr/>
        <p:txBody>
          <a:bodyPr/>
          <a:lstStyle/>
          <a:p>
            <a:fld id="{45DDC8A4-42C7-4B6C-B58E-2ABE2BCD8A9D}" type="slidenum">
              <a:rPr lang="en-US" smtClean="0"/>
              <a:t>36</a:t>
            </a:fld>
            <a:endParaRPr lang="en-US" dirty="0"/>
          </a:p>
        </p:txBody>
      </p:sp>
      <p:pic>
        <p:nvPicPr>
          <p:cNvPr id="2050" name="Picture 2" descr="sample-electric-bill-ema-page-1">
            <a:extLst>
              <a:ext uri="{FF2B5EF4-FFF2-40B4-BE49-F238E27FC236}">
                <a16:creationId xmlns:a16="http://schemas.microsoft.com/office/drawing/2014/main" id="{6D989704-C23A-6046-501A-37088150B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014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78570-424D-5686-BD69-D1D4C8BAAFA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3BA6F3-7CB4-8130-B416-B34CA6CCD7B4}"/>
              </a:ext>
            </a:extLst>
          </p:cNvPr>
          <p:cNvSpPr>
            <a:spLocks noGrp="1"/>
          </p:cNvSpPr>
          <p:nvPr>
            <p:ph type="sldNum" sz="quarter" idx="12"/>
          </p:nvPr>
        </p:nvSpPr>
        <p:spPr/>
        <p:txBody>
          <a:bodyPr/>
          <a:lstStyle/>
          <a:p>
            <a:fld id="{45DDC8A4-42C7-4B6C-B58E-2ABE2BCD8A9D}" type="slidenum">
              <a:rPr lang="en-US" smtClean="0"/>
              <a:t>37</a:t>
            </a:fld>
            <a:endParaRPr lang="en-US" dirty="0"/>
          </a:p>
        </p:txBody>
      </p:sp>
      <p:pic>
        <p:nvPicPr>
          <p:cNvPr id="1026" name="Picture 2" descr="sample-electric-bill-ema-page-2">
            <a:extLst>
              <a:ext uri="{FF2B5EF4-FFF2-40B4-BE49-F238E27FC236}">
                <a16:creationId xmlns:a16="http://schemas.microsoft.com/office/drawing/2014/main" id="{77DE4CE4-E789-4CB2-C68B-206616E02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488" y="0"/>
            <a:ext cx="6929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274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77495-66C1-BE46-F434-F046F019217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C781CF-1271-F0BE-FE3F-C01AFA501801}"/>
              </a:ext>
            </a:extLst>
          </p:cNvPr>
          <p:cNvSpPr>
            <a:spLocks noGrp="1"/>
          </p:cNvSpPr>
          <p:nvPr>
            <p:ph type="sldNum" sz="quarter" idx="12"/>
          </p:nvPr>
        </p:nvSpPr>
        <p:spPr/>
        <p:txBody>
          <a:bodyPr/>
          <a:lstStyle/>
          <a:p>
            <a:fld id="{45DDC8A4-42C7-4B6C-B58E-2ABE2BCD8A9D}" type="slidenum">
              <a:rPr lang="en-US" smtClean="0"/>
              <a:t>38</a:t>
            </a:fld>
            <a:endParaRPr lang="en-US" dirty="0"/>
          </a:p>
        </p:txBody>
      </p:sp>
      <p:pic>
        <p:nvPicPr>
          <p:cNvPr id="3" name="Picture 2">
            <a:extLst>
              <a:ext uri="{FF2B5EF4-FFF2-40B4-BE49-F238E27FC236}">
                <a16:creationId xmlns:a16="http://schemas.microsoft.com/office/drawing/2014/main" id="{496F846C-131F-48F2-087B-0E7535491941}"/>
              </a:ext>
            </a:extLst>
          </p:cNvPr>
          <p:cNvPicPr>
            <a:picLocks noChangeAspect="1"/>
          </p:cNvPicPr>
          <p:nvPr/>
        </p:nvPicPr>
        <p:blipFill>
          <a:blip r:embed="rId2"/>
          <a:stretch>
            <a:fillRect/>
          </a:stretch>
        </p:blipFill>
        <p:spPr>
          <a:xfrm>
            <a:off x="2148678" y="0"/>
            <a:ext cx="4846643" cy="6858000"/>
          </a:xfrm>
          <a:prstGeom prst="rect">
            <a:avLst/>
          </a:prstGeom>
        </p:spPr>
      </p:pic>
    </p:spTree>
    <p:extLst>
      <p:ext uri="{BB962C8B-B14F-4D97-AF65-F5344CB8AC3E}">
        <p14:creationId xmlns:p14="http://schemas.microsoft.com/office/powerpoint/2010/main" val="355407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29ECF-9F48-F5E7-1B9B-BD02C1B73E0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7DB6AC-88DA-F769-5C80-50857FB303CB}"/>
              </a:ext>
            </a:extLst>
          </p:cNvPr>
          <p:cNvSpPr>
            <a:spLocks noGrp="1"/>
          </p:cNvSpPr>
          <p:nvPr>
            <p:ph type="sldNum" sz="quarter" idx="12"/>
          </p:nvPr>
        </p:nvSpPr>
        <p:spPr/>
        <p:txBody>
          <a:bodyPr/>
          <a:lstStyle/>
          <a:p>
            <a:fld id="{45DDC8A4-42C7-4B6C-B58E-2ABE2BCD8A9D}" type="slidenum">
              <a:rPr lang="en-US" smtClean="0"/>
              <a:t>39</a:t>
            </a:fld>
            <a:endParaRPr lang="en-US" dirty="0"/>
          </a:p>
        </p:txBody>
      </p:sp>
      <p:pic>
        <p:nvPicPr>
          <p:cNvPr id="3" name="Picture 2">
            <a:extLst>
              <a:ext uri="{FF2B5EF4-FFF2-40B4-BE49-F238E27FC236}">
                <a16:creationId xmlns:a16="http://schemas.microsoft.com/office/drawing/2014/main" id="{F3E8D0F3-6641-E6C4-4DCB-023D256718E0}"/>
              </a:ext>
            </a:extLst>
          </p:cNvPr>
          <p:cNvPicPr>
            <a:picLocks noChangeAspect="1"/>
          </p:cNvPicPr>
          <p:nvPr/>
        </p:nvPicPr>
        <p:blipFill>
          <a:blip r:embed="rId2"/>
          <a:stretch>
            <a:fillRect/>
          </a:stretch>
        </p:blipFill>
        <p:spPr>
          <a:xfrm>
            <a:off x="2148678" y="0"/>
            <a:ext cx="4846643" cy="6858000"/>
          </a:xfrm>
          <a:prstGeom prst="rect">
            <a:avLst/>
          </a:prstGeom>
        </p:spPr>
      </p:pic>
    </p:spTree>
    <p:extLst>
      <p:ext uri="{BB962C8B-B14F-4D97-AF65-F5344CB8AC3E}">
        <p14:creationId xmlns:p14="http://schemas.microsoft.com/office/powerpoint/2010/main" val="40973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1161288"/>
            <a:ext cx="2702052" cy="4526280"/>
          </a:xfrm>
        </p:spPr>
        <p:txBody>
          <a:bodyPr>
            <a:normAutofit/>
          </a:bodyPr>
          <a:lstStyle/>
          <a:p>
            <a:r>
              <a:rPr lang="en-US" sz="3500" dirty="0"/>
              <a:t>Intro and types of utilities covered today</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p:cNvSpPr>
            <a:spLocks noGrp="1"/>
          </p:cNvSpPr>
          <p:nvPr>
            <p:ph idx="1"/>
          </p:nvPr>
        </p:nvSpPr>
        <p:spPr>
          <a:xfrm>
            <a:off x="3886201" y="932688"/>
            <a:ext cx="4626864" cy="4992624"/>
          </a:xfrm>
        </p:spPr>
        <p:txBody>
          <a:bodyPr anchor="ctr">
            <a:normAutofit/>
          </a:bodyPr>
          <a:lstStyle/>
          <a:p>
            <a:r>
              <a:rPr lang="en-US" sz="2000" dirty="0"/>
              <a:t>Electricity &amp; gas (and some telecom, water)</a:t>
            </a:r>
          </a:p>
          <a:p>
            <a:r>
              <a:rPr lang="en-US" sz="2000" dirty="0"/>
              <a:t>Investor-owned utilities (IOUs), municipal utilities (munis), competitive energy supply companies</a:t>
            </a:r>
          </a:p>
          <a:p>
            <a:r>
              <a:rPr lang="en-US" sz="2000" dirty="0"/>
              <a:t>Department of Public Utilities (DPU) Consumer Division</a:t>
            </a:r>
          </a:p>
          <a:p>
            <a:pPr lvl="1"/>
            <a:r>
              <a:rPr lang="en-US" sz="1600" dirty="0"/>
              <a:t>(877) 866-5066</a:t>
            </a:r>
          </a:p>
          <a:p>
            <a:pPr lvl="1"/>
            <a:r>
              <a:rPr lang="en-US" sz="1600" dirty="0">
                <a:hlinkClick r:id="rId2"/>
              </a:rPr>
              <a:t>DPUConsumer.Complaints@mass.gov</a:t>
            </a:r>
            <a:r>
              <a:rPr lang="en-US" sz="1600" dirty="0"/>
              <a:t> </a:t>
            </a:r>
          </a:p>
        </p:txBody>
      </p:sp>
      <p:sp>
        <p:nvSpPr>
          <p:cNvPr id="4" name="Slide Number Placeholder 3"/>
          <p:cNvSpPr>
            <a:spLocks noGrp="1"/>
          </p:cNvSpPr>
          <p:nvPr>
            <p:ph type="sldNum" sz="quarter" idx="12"/>
          </p:nvPr>
        </p:nvSpPr>
        <p:spPr>
          <a:xfrm>
            <a:off x="7763521" y="6356350"/>
            <a:ext cx="751828" cy="365125"/>
          </a:xfrm>
        </p:spPr>
        <p:txBody>
          <a:bodyPr>
            <a:normAutofit/>
          </a:bodyPr>
          <a:lstStyle/>
          <a:p>
            <a:pPr>
              <a:spcAft>
                <a:spcPts val="600"/>
              </a:spcAft>
            </a:pPr>
            <a:fld id="{65E9D700-DED7-4FE0-A28A-03FE3B351AE9}" type="slidenum">
              <a:rPr lang="en-US">
                <a:solidFill>
                  <a:schemeClr val="tx1">
                    <a:lumMod val="50000"/>
                    <a:lumOff val="50000"/>
                  </a:schemeClr>
                </a:solidFill>
              </a:rPr>
              <a:pPr>
                <a:spcAft>
                  <a:spcPts val="600"/>
                </a:spcAft>
              </a:pPr>
              <a:t>4</a:t>
            </a:fld>
            <a:endParaRPr lang="en-US" dirty="0">
              <a:solidFill>
                <a:schemeClr val="tx1">
                  <a:lumMod val="50000"/>
                  <a:lumOff val="50000"/>
                </a:schemeClr>
              </a:solidFill>
            </a:endParaRPr>
          </a:p>
        </p:txBody>
      </p:sp>
    </p:spTree>
    <p:extLst>
      <p:ext uri="{BB962C8B-B14F-4D97-AF65-F5344CB8AC3E}">
        <p14:creationId xmlns:p14="http://schemas.microsoft.com/office/powerpoint/2010/main" val="4281619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0C23-9900-4861-B716-98D3880A7769}"/>
              </a:ext>
            </a:extLst>
          </p:cNvPr>
          <p:cNvSpPr>
            <a:spLocks noGrp="1"/>
          </p:cNvSpPr>
          <p:nvPr>
            <p:ph type="title"/>
          </p:nvPr>
        </p:nvSpPr>
        <p:spPr>
          <a:xfrm>
            <a:off x="457200" y="274638"/>
            <a:ext cx="8229600" cy="1487815"/>
          </a:xfrm>
        </p:spPr>
        <p:txBody>
          <a:bodyPr>
            <a:normAutofit fontScale="90000"/>
          </a:bodyPr>
          <a:lstStyle/>
          <a:p>
            <a:r>
              <a:rPr lang="en-US" dirty="0">
                <a:latin typeface="Arial"/>
                <a:cs typeface="Arial"/>
              </a:rPr>
              <a:t>Predatory energy supply sales</a:t>
            </a:r>
            <a:br>
              <a:rPr lang="en-US" dirty="0">
                <a:latin typeface="Arial"/>
                <a:cs typeface="Arial"/>
              </a:rPr>
            </a:br>
            <a:endParaRPr lang="en-US" dirty="0"/>
          </a:p>
        </p:txBody>
      </p:sp>
      <p:sp>
        <p:nvSpPr>
          <p:cNvPr id="3" name="Content Placeholder 2">
            <a:extLst>
              <a:ext uri="{FF2B5EF4-FFF2-40B4-BE49-F238E27FC236}">
                <a16:creationId xmlns:a16="http://schemas.microsoft.com/office/drawing/2014/main" id="{FD1560ED-449A-488C-AC9C-ECD3D9C85095}"/>
              </a:ext>
            </a:extLst>
          </p:cNvPr>
          <p:cNvSpPr>
            <a:spLocks noGrp="1"/>
          </p:cNvSpPr>
          <p:nvPr>
            <p:ph idx="1"/>
          </p:nvPr>
        </p:nvSpPr>
        <p:spPr>
          <a:xfrm>
            <a:off x="457200" y="1447800"/>
            <a:ext cx="8229600" cy="4678363"/>
          </a:xfrm>
        </p:spPr>
        <p:txBody>
          <a:bodyPr vert="horz" lIns="91440" tIns="45720" rIns="91440" bIns="45720" rtlCol="0" anchor="t">
            <a:normAutofit fontScale="92500" lnSpcReduction="20000"/>
          </a:bodyPr>
          <a:lstStyle/>
          <a:p>
            <a:pPr>
              <a:lnSpc>
                <a:spcPct val="90000"/>
              </a:lnSpc>
              <a:spcBef>
                <a:spcPts val="500"/>
              </a:spcBef>
              <a:buFont typeface="Wingdings,Sans-Serif" pitchFamily="2" charset="2"/>
            </a:pPr>
            <a:r>
              <a:rPr lang="en-US" sz="2800" dirty="0">
                <a:latin typeface="Arial"/>
                <a:cs typeface="Arial"/>
              </a:rPr>
              <a:t>Targeting of vulnerable populations—elders, LEP individuals, low-income communities</a:t>
            </a:r>
          </a:p>
          <a:p>
            <a:pPr>
              <a:lnSpc>
                <a:spcPct val="90000"/>
              </a:lnSpc>
              <a:spcBef>
                <a:spcPts val="500"/>
              </a:spcBef>
              <a:buFont typeface="Wingdings,Sans-Serif" pitchFamily="2" charset="2"/>
            </a:pPr>
            <a:r>
              <a:rPr lang="en-US" sz="2800" dirty="0">
                <a:latin typeface="Arial"/>
                <a:cs typeface="Arial"/>
              </a:rPr>
              <a:t>Reverse redlining, targeting communities of color</a:t>
            </a:r>
          </a:p>
          <a:p>
            <a:pPr>
              <a:lnSpc>
                <a:spcPct val="90000"/>
              </a:lnSpc>
              <a:spcBef>
                <a:spcPts val="500"/>
              </a:spcBef>
              <a:buFont typeface="Wingdings,Sans-Serif" pitchFamily="2" charset="2"/>
            </a:pPr>
            <a:r>
              <a:rPr lang="en-US" sz="2800" dirty="0">
                <a:latin typeface="Arial"/>
                <a:cs typeface="Arial"/>
              </a:rPr>
              <a:t>Use of deceptive tactics in door-to-door marketing and telemarketing</a:t>
            </a:r>
          </a:p>
          <a:p>
            <a:pPr lvl="1">
              <a:lnSpc>
                <a:spcPct val="90000"/>
              </a:lnSpc>
              <a:spcBef>
                <a:spcPts val="500"/>
              </a:spcBef>
              <a:buFont typeface="Wingdings,Sans-Serif" pitchFamily="2" charset="2"/>
            </a:pPr>
            <a:r>
              <a:rPr lang="en-US" dirty="0">
                <a:latin typeface="Arial"/>
                <a:cs typeface="Arial"/>
              </a:rPr>
              <a:t>Misrepresentations that marketer is from or associated with the utility </a:t>
            </a:r>
          </a:p>
          <a:p>
            <a:pPr lvl="1">
              <a:lnSpc>
                <a:spcPct val="90000"/>
              </a:lnSpc>
              <a:spcBef>
                <a:spcPts val="500"/>
              </a:spcBef>
              <a:buFont typeface="Wingdings,Sans-Serif" pitchFamily="2" charset="2"/>
            </a:pPr>
            <a:r>
              <a:rPr lang="en-US" dirty="0">
                <a:latin typeface="Arial"/>
                <a:cs typeface="Arial"/>
              </a:rPr>
              <a:t>Misrepresentations that customer will save money</a:t>
            </a:r>
          </a:p>
          <a:p>
            <a:pPr>
              <a:lnSpc>
                <a:spcPct val="90000"/>
              </a:lnSpc>
              <a:spcBef>
                <a:spcPts val="500"/>
              </a:spcBef>
              <a:buFont typeface="Wingdings,Sans-Serif" pitchFamily="2" charset="2"/>
            </a:pPr>
            <a:r>
              <a:rPr lang="en-US" sz="2800" dirty="0">
                <a:latin typeface="Arial"/>
                <a:cs typeface="Arial"/>
              </a:rPr>
              <a:t>Slamming – Switching costumers without knowledge or consent</a:t>
            </a:r>
          </a:p>
          <a:p>
            <a:pPr>
              <a:lnSpc>
                <a:spcPct val="90000"/>
              </a:lnSpc>
              <a:spcBef>
                <a:spcPts val="500"/>
              </a:spcBef>
              <a:buFont typeface="Wingdings,Sans-Serif" pitchFamily="2" charset="2"/>
            </a:pPr>
            <a:r>
              <a:rPr lang="en-US" sz="2800" dirty="0">
                <a:latin typeface="Arial"/>
                <a:cs typeface="Arial"/>
              </a:rPr>
              <a:t>Community and Rooftop Solar – legitimate subsidized programs exist, but so do predatory and deceptive sales practices.</a:t>
            </a:r>
          </a:p>
        </p:txBody>
      </p:sp>
      <p:sp>
        <p:nvSpPr>
          <p:cNvPr id="4" name="Slide Number Placeholder 3">
            <a:extLst>
              <a:ext uri="{FF2B5EF4-FFF2-40B4-BE49-F238E27FC236}">
                <a16:creationId xmlns:a16="http://schemas.microsoft.com/office/drawing/2014/main" id="{5BC37830-08AE-430F-8176-C6FC3C450B6B}"/>
              </a:ext>
            </a:extLst>
          </p:cNvPr>
          <p:cNvSpPr>
            <a:spLocks noGrp="1"/>
          </p:cNvSpPr>
          <p:nvPr>
            <p:ph type="sldNum" sz="quarter" idx="12"/>
          </p:nvPr>
        </p:nvSpPr>
        <p:spPr/>
        <p:txBody>
          <a:bodyPr/>
          <a:lstStyle/>
          <a:p>
            <a:fld id="{45DDC8A4-42C7-4B6C-B58E-2ABE2BCD8A9D}" type="slidenum">
              <a:rPr lang="en-US" smtClean="0"/>
              <a:t>40</a:t>
            </a:fld>
            <a:endParaRPr lang="en-US" dirty="0"/>
          </a:p>
        </p:txBody>
      </p:sp>
    </p:spTree>
    <p:extLst>
      <p:ext uri="{BB962C8B-B14F-4D97-AF65-F5344CB8AC3E}">
        <p14:creationId xmlns:p14="http://schemas.microsoft.com/office/powerpoint/2010/main" val="2186452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42A9-A853-437A-AA2B-5E9B333363D7}"/>
              </a:ext>
            </a:extLst>
          </p:cNvPr>
          <p:cNvSpPr>
            <a:spLocks noGrp="1"/>
          </p:cNvSpPr>
          <p:nvPr>
            <p:ph type="title"/>
          </p:nvPr>
        </p:nvSpPr>
        <p:spPr/>
        <p:txBody>
          <a:bodyPr/>
          <a:lstStyle/>
          <a:p>
            <a:r>
              <a:rPr lang="en-US" dirty="0">
                <a:latin typeface="Arial"/>
                <a:cs typeface="Arial"/>
              </a:rPr>
              <a:t>Action steps</a:t>
            </a:r>
            <a:endParaRPr lang="en-US" dirty="0"/>
          </a:p>
        </p:txBody>
      </p:sp>
      <p:sp>
        <p:nvSpPr>
          <p:cNvPr id="3" name="Content Placeholder 2">
            <a:extLst>
              <a:ext uri="{FF2B5EF4-FFF2-40B4-BE49-F238E27FC236}">
                <a16:creationId xmlns:a16="http://schemas.microsoft.com/office/drawing/2014/main" id="{9981B822-365D-4434-8FB7-4902968F544D}"/>
              </a:ext>
            </a:extLst>
          </p:cNvPr>
          <p:cNvSpPr>
            <a:spLocks noGrp="1"/>
          </p:cNvSpPr>
          <p:nvPr>
            <p:ph idx="1"/>
          </p:nvPr>
        </p:nvSpPr>
        <p:spPr/>
        <p:txBody>
          <a:bodyPr vert="horz" lIns="91440" tIns="45720" rIns="91440" bIns="45720" rtlCol="0" anchor="t">
            <a:normAutofit/>
          </a:bodyPr>
          <a:lstStyle/>
          <a:p>
            <a:pPr>
              <a:lnSpc>
                <a:spcPct val="90000"/>
              </a:lnSpc>
              <a:spcBef>
                <a:spcPts val="1000"/>
              </a:spcBef>
            </a:pPr>
            <a:r>
              <a:rPr lang="en-US" sz="2800" b="1" dirty="0">
                <a:latin typeface="Arial"/>
                <a:cs typeface="Arial"/>
              </a:rPr>
              <a:t>File complaints with DPU and AGO </a:t>
            </a:r>
          </a:p>
          <a:p>
            <a:pPr>
              <a:lnSpc>
                <a:spcPct val="90000"/>
              </a:lnSpc>
              <a:spcBef>
                <a:spcPts val="1000"/>
              </a:spcBef>
            </a:pPr>
            <a:r>
              <a:rPr lang="en-US" sz="2800" b="1" dirty="0">
                <a:latin typeface="Arial"/>
                <a:cs typeface="Arial"/>
              </a:rPr>
              <a:t>Removal from eligible consumer list </a:t>
            </a:r>
          </a:p>
          <a:p>
            <a:pPr>
              <a:lnSpc>
                <a:spcPct val="90000"/>
              </a:lnSpc>
              <a:spcBef>
                <a:spcPts val="1000"/>
              </a:spcBef>
            </a:pPr>
            <a:r>
              <a:rPr lang="en-US" sz="2800" b="1" dirty="0">
                <a:latin typeface="Arial"/>
                <a:cs typeface="Arial"/>
              </a:rPr>
              <a:t>Advocate for legislation </a:t>
            </a:r>
            <a:r>
              <a:rPr lang="en-US" sz="2800" dirty="0">
                <a:latin typeface="Arial"/>
                <a:cs typeface="Arial"/>
              </a:rPr>
              <a:t>or regulation to protect consumers </a:t>
            </a:r>
          </a:p>
          <a:p>
            <a:pPr>
              <a:lnSpc>
                <a:spcPct val="90000"/>
              </a:lnSpc>
              <a:spcBef>
                <a:spcPts val="1000"/>
              </a:spcBef>
            </a:pPr>
            <a:r>
              <a:rPr lang="en-US" sz="2800" b="1" dirty="0">
                <a:latin typeface="Arial"/>
                <a:cs typeface="Arial"/>
              </a:rPr>
              <a:t>Litigation or arbitration against suppliers</a:t>
            </a:r>
          </a:p>
          <a:p>
            <a:pPr lvl="1">
              <a:lnSpc>
                <a:spcPct val="90000"/>
              </a:lnSpc>
              <a:spcBef>
                <a:spcPts val="1000"/>
              </a:spcBef>
            </a:pPr>
            <a:r>
              <a:rPr lang="en-US" sz="2400" b="1" dirty="0">
                <a:latin typeface="Arial"/>
                <a:cs typeface="Arial"/>
              </a:rPr>
              <a:t>G.L. c. 93A, Massachusetts UDAP law</a:t>
            </a:r>
          </a:p>
          <a:p>
            <a:pPr lvl="1">
              <a:lnSpc>
                <a:spcPct val="90000"/>
              </a:lnSpc>
              <a:spcBef>
                <a:spcPts val="1000"/>
              </a:spcBef>
            </a:pPr>
            <a:r>
              <a:rPr lang="en-US" sz="2400" b="1" dirty="0">
                <a:latin typeface="Arial"/>
                <a:cs typeface="Arial"/>
              </a:rPr>
              <a:t>Telephone Consumer Protection Act (TCPA) for telemarketing abuses, 47 U.S.C. § 227</a:t>
            </a:r>
          </a:p>
          <a:p>
            <a:pPr>
              <a:lnSpc>
                <a:spcPct val="90000"/>
              </a:lnSpc>
              <a:spcBef>
                <a:spcPts val="1000"/>
              </a:spcBef>
            </a:pPr>
            <a:r>
              <a:rPr lang="en-US" sz="2800" b="1" dirty="0">
                <a:latin typeface="Arial"/>
                <a:cs typeface="Arial"/>
              </a:rPr>
              <a:t>Bankruptcy</a:t>
            </a:r>
            <a:endParaRPr lang="en-US" sz="2800" b="1" dirty="0"/>
          </a:p>
          <a:p>
            <a:pPr marL="0" indent="0">
              <a:lnSpc>
                <a:spcPct val="90000"/>
              </a:lnSpc>
              <a:spcBef>
                <a:spcPts val="1000"/>
              </a:spcBef>
              <a:buNone/>
            </a:pPr>
            <a:endParaRPr lang="en-US" sz="2800" b="1" dirty="0">
              <a:latin typeface="Arial"/>
              <a:cs typeface="Arial"/>
            </a:endParaRPr>
          </a:p>
          <a:p>
            <a:pPr>
              <a:lnSpc>
                <a:spcPct val="90000"/>
              </a:lnSpc>
              <a:spcBef>
                <a:spcPts val="1000"/>
              </a:spcBef>
            </a:pPr>
            <a:endParaRPr lang="en-US" b="1" dirty="0"/>
          </a:p>
        </p:txBody>
      </p:sp>
      <p:sp>
        <p:nvSpPr>
          <p:cNvPr id="4" name="Slide Number Placeholder 3">
            <a:extLst>
              <a:ext uri="{FF2B5EF4-FFF2-40B4-BE49-F238E27FC236}">
                <a16:creationId xmlns:a16="http://schemas.microsoft.com/office/drawing/2014/main" id="{96196682-87DF-49AA-9A23-CD74D35AD85C}"/>
              </a:ext>
            </a:extLst>
          </p:cNvPr>
          <p:cNvSpPr>
            <a:spLocks noGrp="1"/>
          </p:cNvSpPr>
          <p:nvPr>
            <p:ph type="sldNum" sz="quarter" idx="12"/>
          </p:nvPr>
        </p:nvSpPr>
        <p:spPr/>
        <p:txBody>
          <a:bodyPr/>
          <a:lstStyle/>
          <a:p>
            <a:fld id="{45DDC8A4-42C7-4B6C-B58E-2ABE2BCD8A9D}" type="slidenum">
              <a:rPr lang="en-US" smtClean="0"/>
              <a:t>41</a:t>
            </a:fld>
            <a:endParaRPr lang="en-US" dirty="0"/>
          </a:p>
        </p:txBody>
      </p:sp>
    </p:spTree>
    <p:extLst>
      <p:ext uri="{BB962C8B-B14F-4D97-AF65-F5344CB8AC3E}">
        <p14:creationId xmlns:p14="http://schemas.microsoft.com/office/powerpoint/2010/main" val="2814868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1161288"/>
            <a:ext cx="2702052" cy="4526280"/>
          </a:xfrm>
        </p:spPr>
        <p:txBody>
          <a:bodyPr>
            <a:normAutofit/>
          </a:bodyPr>
          <a:lstStyle/>
          <a:p>
            <a:r>
              <a:rPr lang="en-US" sz="3500" dirty="0"/>
              <a:t>Where to file complaints about competitive suppliers:</a:t>
            </a:r>
          </a:p>
        </p:txBody>
      </p:sp>
      <p:sp>
        <p:nvSpPr>
          <p:cNvPr id="3" name="Content Placeholder 2"/>
          <p:cNvSpPr>
            <a:spLocks noGrp="1"/>
          </p:cNvSpPr>
          <p:nvPr>
            <p:ph idx="1"/>
          </p:nvPr>
        </p:nvSpPr>
        <p:spPr>
          <a:xfrm>
            <a:off x="3886200" y="932688"/>
            <a:ext cx="4876799" cy="4992624"/>
          </a:xfrm>
        </p:spPr>
        <p:txBody>
          <a:bodyPr anchor="ctr">
            <a:normAutofit/>
          </a:bodyPr>
          <a:lstStyle/>
          <a:p>
            <a:r>
              <a:rPr lang="en-US" sz="1800" dirty="0"/>
              <a:t>Department of Public Utilities (DPU) Consumer Division</a:t>
            </a:r>
          </a:p>
          <a:p>
            <a:pPr lvl="1"/>
            <a:r>
              <a:rPr lang="en-US" sz="1800" dirty="0"/>
              <a:t>(877) 866-5066</a:t>
            </a:r>
          </a:p>
          <a:p>
            <a:pPr lvl="1"/>
            <a:r>
              <a:rPr lang="en-US" sz="1800" dirty="0">
                <a:hlinkClick r:id="rId2"/>
              </a:rPr>
              <a:t>DPUConsumer.Complaints@mass.gov</a:t>
            </a:r>
            <a:endParaRPr lang="en-US" sz="1800"/>
          </a:p>
          <a:p>
            <a:pPr lvl="1"/>
            <a:endParaRPr lang="en-US" sz="1800" dirty="0"/>
          </a:p>
          <a:p>
            <a:r>
              <a:rPr lang="en-US" sz="1800" dirty="0"/>
              <a:t>Attorney General Consumer Complaint Line</a:t>
            </a:r>
          </a:p>
          <a:p>
            <a:pPr lvl="1"/>
            <a:r>
              <a:rPr lang="en-US" sz="1800" dirty="0"/>
              <a:t>617-727-8400 (M-F, 8am-4pm)</a:t>
            </a:r>
          </a:p>
          <a:p>
            <a:pPr lvl="1"/>
            <a:r>
              <a:rPr lang="en-US" sz="1800" dirty="0">
                <a:hlinkClick r:id="rId3"/>
              </a:rPr>
              <a:t>https://www.mass.gov/how-to/file-a-consumer-complain</a:t>
            </a:r>
            <a:r>
              <a:rPr lang="en-US" sz="1800" dirty="0"/>
              <a:t> (for link to complaint form)</a:t>
            </a:r>
          </a:p>
        </p:txBody>
      </p:sp>
      <p:sp>
        <p:nvSpPr>
          <p:cNvPr id="4" name="Slide Number Placeholder 3"/>
          <p:cNvSpPr>
            <a:spLocks noGrp="1"/>
          </p:cNvSpPr>
          <p:nvPr>
            <p:ph type="sldNum" sz="quarter" idx="12"/>
          </p:nvPr>
        </p:nvSpPr>
        <p:spPr>
          <a:xfrm>
            <a:off x="7763521" y="6356350"/>
            <a:ext cx="751828" cy="365125"/>
          </a:xfrm>
        </p:spPr>
        <p:txBody>
          <a:bodyPr>
            <a:normAutofit/>
          </a:bodyPr>
          <a:lstStyle/>
          <a:p>
            <a:pPr>
              <a:spcAft>
                <a:spcPts val="600"/>
              </a:spcAft>
            </a:pPr>
            <a:fld id="{65E9D700-DED7-4FE0-A28A-03FE3B351AE9}" type="slidenum">
              <a:rPr lang="en-US">
                <a:solidFill>
                  <a:schemeClr val="tx1">
                    <a:lumMod val="50000"/>
                    <a:lumOff val="50000"/>
                  </a:schemeClr>
                </a:solidFill>
              </a:rPr>
              <a:pPr>
                <a:spcAft>
                  <a:spcPts val="600"/>
                </a:spcAft>
              </a:pPr>
              <a:t>42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54537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992D-B042-A54A-A879-B917423D4397}"/>
              </a:ext>
            </a:extLst>
          </p:cNvPr>
          <p:cNvSpPr>
            <a:spLocks noGrp="1"/>
          </p:cNvSpPr>
          <p:nvPr>
            <p:ph type="title"/>
          </p:nvPr>
        </p:nvSpPr>
        <p:spPr/>
        <p:txBody>
          <a:bodyPr>
            <a:normAutofit/>
          </a:bodyPr>
          <a:lstStyle/>
          <a:p>
            <a:r>
              <a:rPr lang="en-US" dirty="0"/>
              <a:t>Protecting a utility account</a:t>
            </a:r>
          </a:p>
        </p:txBody>
      </p:sp>
      <p:sp>
        <p:nvSpPr>
          <p:cNvPr id="3" name="Content Placeholder 2">
            <a:extLst>
              <a:ext uri="{FF2B5EF4-FFF2-40B4-BE49-F238E27FC236}">
                <a16:creationId xmlns:a16="http://schemas.microsoft.com/office/drawing/2014/main" id="{F040333E-2A1F-B94A-B042-802E6879EE76}"/>
              </a:ext>
            </a:extLst>
          </p:cNvPr>
          <p:cNvSpPr>
            <a:spLocks noGrp="1"/>
          </p:cNvSpPr>
          <p:nvPr>
            <p:ph idx="1"/>
          </p:nvPr>
        </p:nvSpPr>
        <p:spPr/>
        <p:txBody>
          <a:bodyPr>
            <a:normAutofit/>
          </a:bodyPr>
          <a:lstStyle/>
          <a:p>
            <a:r>
              <a:rPr lang="en-US" dirty="0"/>
              <a:t>Eversource</a:t>
            </a:r>
          </a:p>
          <a:p>
            <a:pPr lvl="1"/>
            <a:r>
              <a:rPr lang="en-US" dirty="0"/>
              <a:t>To block your account from being switched without authorization, contact Eversource at 866-746-1110 or 800-592-2000 </a:t>
            </a:r>
            <a:endParaRPr lang="en-US" b="0" i="0" dirty="0">
              <a:effectLst/>
              <a:latin typeface="Open Sans" panose="020B0606030504020204" pitchFamily="34" charset="0"/>
            </a:endParaRPr>
          </a:p>
          <a:p>
            <a:pPr lvl="1"/>
            <a:r>
              <a:rPr lang="en-US" dirty="0"/>
              <a:t>Register with the Federal Trade Commission's Do Not Call list</a:t>
            </a:r>
          </a:p>
        </p:txBody>
      </p:sp>
      <p:sp>
        <p:nvSpPr>
          <p:cNvPr id="4" name="Slide Number Placeholder 3">
            <a:extLst>
              <a:ext uri="{FF2B5EF4-FFF2-40B4-BE49-F238E27FC236}">
                <a16:creationId xmlns:a16="http://schemas.microsoft.com/office/drawing/2014/main" id="{12D232B1-F7F0-0946-B737-324AFFB97B17}"/>
              </a:ext>
            </a:extLst>
          </p:cNvPr>
          <p:cNvSpPr>
            <a:spLocks noGrp="1"/>
          </p:cNvSpPr>
          <p:nvPr>
            <p:ph type="sldNum" sz="quarter" idx="12"/>
          </p:nvPr>
        </p:nvSpPr>
        <p:spPr/>
        <p:txBody>
          <a:bodyPr/>
          <a:lstStyle/>
          <a:p>
            <a:fld id="{45DDC8A4-42C7-4B6C-B58E-2ABE2BCD8A9D}" type="slidenum">
              <a:rPr lang="en-US" smtClean="0"/>
              <a:t>43</a:t>
            </a:fld>
            <a:endParaRPr lang="en-US" dirty="0"/>
          </a:p>
        </p:txBody>
      </p:sp>
    </p:spTree>
    <p:extLst>
      <p:ext uri="{BB962C8B-B14F-4D97-AF65-F5344CB8AC3E}">
        <p14:creationId xmlns:p14="http://schemas.microsoft.com/office/powerpoint/2010/main" val="2059446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061E-39B3-7648-B177-AE19D8587132}"/>
              </a:ext>
            </a:extLst>
          </p:cNvPr>
          <p:cNvSpPr>
            <a:spLocks noGrp="1"/>
          </p:cNvSpPr>
          <p:nvPr>
            <p:ph type="title"/>
          </p:nvPr>
        </p:nvSpPr>
        <p:spPr/>
        <p:txBody>
          <a:bodyPr>
            <a:normAutofit fontScale="90000"/>
          </a:bodyPr>
          <a:lstStyle/>
          <a:p>
            <a:r>
              <a:rPr lang="en-US" dirty="0"/>
              <a:t>Removing yourself from the eligible customer list</a:t>
            </a:r>
          </a:p>
        </p:txBody>
      </p:sp>
      <p:sp>
        <p:nvSpPr>
          <p:cNvPr id="3" name="Content Placeholder 2">
            <a:extLst>
              <a:ext uri="{FF2B5EF4-FFF2-40B4-BE49-F238E27FC236}">
                <a16:creationId xmlns:a16="http://schemas.microsoft.com/office/drawing/2014/main" id="{4B9A4377-B1D4-EE45-98E0-8EF28E17AE14}"/>
              </a:ext>
            </a:extLst>
          </p:cNvPr>
          <p:cNvSpPr>
            <a:spLocks noGrp="1"/>
          </p:cNvSpPr>
          <p:nvPr>
            <p:ph idx="1"/>
          </p:nvPr>
        </p:nvSpPr>
        <p:spPr/>
        <p:txBody>
          <a:bodyPr/>
          <a:lstStyle/>
          <a:p>
            <a:r>
              <a:rPr lang="en-US" dirty="0"/>
              <a:t>National Grid</a:t>
            </a:r>
          </a:p>
          <a:p>
            <a:pPr lvl="1"/>
            <a:r>
              <a:rPr lang="en-US" dirty="0"/>
              <a:t>To opt out, fill out an on-line form at </a:t>
            </a:r>
            <a:r>
              <a:rPr lang="en-US" dirty="0">
                <a:hlinkClick r:id="rId2"/>
              </a:rPr>
              <a:t>https://www.nationalgridus.com/MA-Home/Energy-Choice/Opt-Out-of-Supplier-List</a:t>
            </a:r>
            <a:r>
              <a:rPr lang="en-US" dirty="0"/>
              <a:t> Or call National Grid Customer Service</a:t>
            </a:r>
          </a:p>
          <a:p>
            <a:pPr lvl="1"/>
            <a:r>
              <a:rPr lang="en-US" dirty="0"/>
              <a:t>Register with the Federal Trade Commission's Do Not Call list</a:t>
            </a:r>
          </a:p>
        </p:txBody>
      </p:sp>
      <p:sp>
        <p:nvSpPr>
          <p:cNvPr id="4" name="Slide Number Placeholder 3">
            <a:extLst>
              <a:ext uri="{FF2B5EF4-FFF2-40B4-BE49-F238E27FC236}">
                <a16:creationId xmlns:a16="http://schemas.microsoft.com/office/drawing/2014/main" id="{6DF0D23E-F563-1140-9817-81D94848E74A}"/>
              </a:ext>
            </a:extLst>
          </p:cNvPr>
          <p:cNvSpPr>
            <a:spLocks noGrp="1"/>
          </p:cNvSpPr>
          <p:nvPr>
            <p:ph type="sldNum" sz="quarter" idx="12"/>
          </p:nvPr>
        </p:nvSpPr>
        <p:spPr/>
        <p:txBody>
          <a:bodyPr/>
          <a:lstStyle/>
          <a:p>
            <a:fld id="{45DDC8A4-42C7-4B6C-B58E-2ABE2BCD8A9D}" type="slidenum">
              <a:rPr lang="en-US" smtClean="0"/>
              <a:t>44</a:t>
            </a:fld>
            <a:endParaRPr lang="en-US" dirty="0"/>
          </a:p>
        </p:txBody>
      </p:sp>
    </p:spTree>
    <p:extLst>
      <p:ext uri="{BB962C8B-B14F-4D97-AF65-F5344CB8AC3E}">
        <p14:creationId xmlns:p14="http://schemas.microsoft.com/office/powerpoint/2010/main" val="3614072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FA2C2-8361-EB4E-94EB-B35F2553E81C}"/>
              </a:ext>
            </a:extLst>
          </p:cNvPr>
          <p:cNvSpPr>
            <a:spLocks noGrp="1"/>
          </p:cNvSpPr>
          <p:nvPr>
            <p:ph type="sldNum" sz="quarter" idx="12"/>
          </p:nvPr>
        </p:nvSpPr>
        <p:spPr/>
        <p:txBody>
          <a:bodyPr/>
          <a:lstStyle/>
          <a:p>
            <a:fld id="{45DDC8A4-42C7-4B6C-B58E-2ABE2BCD8A9D}" type="slidenum">
              <a:rPr lang="en-US" smtClean="0"/>
              <a:t>45</a:t>
            </a:fld>
            <a:endParaRPr lang="en-US" dirty="0"/>
          </a:p>
        </p:txBody>
      </p:sp>
      <p:sp>
        <p:nvSpPr>
          <p:cNvPr id="4" name="TextBox 3">
            <a:extLst>
              <a:ext uri="{FF2B5EF4-FFF2-40B4-BE49-F238E27FC236}">
                <a16:creationId xmlns:a16="http://schemas.microsoft.com/office/drawing/2014/main" id="{27AED071-3CC2-684F-9C1F-284E1D1E082D}"/>
              </a:ext>
            </a:extLst>
          </p:cNvPr>
          <p:cNvSpPr txBox="1"/>
          <p:nvPr/>
        </p:nvSpPr>
        <p:spPr>
          <a:xfrm>
            <a:off x="2057400" y="3108462"/>
            <a:ext cx="4800600" cy="1938992"/>
          </a:xfrm>
          <a:prstGeom prst="rect">
            <a:avLst/>
          </a:prstGeom>
          <a:noFill/>
        </p:spPr>
        <p:txBody>
          <a:bodyPr wrap="square">
            <a:spAutoFit/>
          </a:bodyPr>
          <a:lstStyle/>
          <a:p>
            <a:r>
              <a:rPr lang="en-US" sz="4000" dirty="0">
                <a:solidFill>
                  <a:srgbClr val="1D4F91"/>
                </a:solidFill>
                <a:latin typeface="+mj-lt"/>
              </a:rPr>
              <a:t>Other Utility Issues: Water and Telecommunications</a:t>
            </a:r>
          </a:p>
        </p:txBody>
      </p:sp>
    </p:spTree>
    <p:extLst>
      <p:ext uri="{BB962C8B-B14F-4D97-AF65-F5344CB8AC3E}">
        <p14:creationId xmlns:p14="http://schemas.microsoft.com/office/powerpoint/2010/main" val="3736574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B928-0D79-8145-BAE2-98A1BD06172B}"/>
              </a:ext>
            </a:extLst>
          </p:cNvPr>
          <p:cNvSpPr>
            <a:spLocks noGrp="1"/>
          </p:cNvSpPr>
          <p:nvPr>
            <p:ph type="title"/>
          </p:nvPr>
        </p:nvSpPr>
        <p:spPr>
          <a:xfrm>
            <a:off x="457200" y="274638"/>
            <a:ext cx="8229600" cy="1143000"/>
          </a:xfrm>
        </p:spPr>
        <p:txBody>
          <a:bodyPr anchor="ctr">
            <a:normAutofit/>
          </a:bodyPr>
          <a:lstStyle/>
          <a:p>
            <a:r>
              <a:rPr lang="en-US" dirty="0"/>
              <a:t>Water service for tenants</a:t>
            </a:r>
          </a:p>
        </p:txBody>
      </p:sp>
      <p:sp>
        <p:nvSpPr>
          <p:cNvPr id="11" name="Content Placeholder 3">
            <a:extLst>
              <a:ext uri="{FF2B5EF4-FFF2-40B4-BE49-F238E27FC236}">
                <a16:creationId xmlns:a16="http://schemas.microsoft.com/office/drawing/2014/main" id="{06BBDA2A-3904-4460-B903-AF9039B81219}"/>
              </a:ext>
            </a:extLst>
          </p:cNvPr>
          <p:cNvSpPr>
            <a:spLocks noGrp="1"/>
          </p:cNvSpPr>
          <p:nvPr>
            <p:ph idx="1"/>
          </p:nvPr>
        </p:nvSpPr>
        <p:spPr>
          <a:xfrm>
            <a:off x="457200" y="1600200"/>
            <a:ext cx="8229600" cy="4525963"/>
          </a:xfrm>
        </p:spPr>
        <p:txBody>
          <a:bodyPr>
            <a:normAutofit fontScale="92500" lnSpcReduction="10000"/>
          </a:bodyPr>
          <a:lstStyle/>
          <a:p>
            <a:pPr lvl="0"/>
            <a:r>
              <a:rPr lang="en-US" altLang="en-US" dirty="0"/>
              <a:t>Tenant only pays water bill if all are met:</a:t>
            </a:r>
          </a:p>
          <a:p>
            <a:pPr lvl="1"/>
            <a:r>
              <a:rPr lang="en-US" altLang="en-US" dirty="0"/>
              <a:t>Landlord has installed submeters that measure actual water used in the apartment;</a:t>
            </a:r>
          </a:p>
          <a:p>
            <a:pPr lvl="1"/>
            <a:r>
              <a:rPr lang="en-US" altLang="en-US" dirty="0"/>
              <a:t>Landlord has installed low-flow fixtures;</a:t>
            </a:r>
          </a:p>
          <a:p>
            <a:pPr lvl="1"/>
            <a:r>
              <a:rPr lang="en-US" altLang="en-US" dirty="0"/>
              <a:t>Tenancy started on or after March 16, 2005</a:t>
            </a:r>
          </a:p>
          <a:p>
            <a:pPr lvl="1"/>
            <a:r>
              <a:rPr lang="en-US" altLang="en-US" dirty="0"/>
              <a:t>Previous tenant was not forced out;</a:t>
            </a:r>
          </a:p>
          <a:p>
            <a:pPr lvl="1"/>
            <a:r>
              <a:rPr lang="en-US" altLang="en-US" dirty="0"/>
              <a:t>There is a written rental agreement that spells out water bill arrangements; and</a:t>
            </a:r>
          </a:p>
          <a:p>
            <a:pPr lvl="1"/>
            <a:r>
              <a:rPr lang="en-US" altLang="en-US" dirty="0"/>
              <a:t>Landlord has filed proper certification.</a:t>
            </a:r>
          </a:p>
          <a:p>
            <a:r>
              <a:rPr lang="en-US" dirty="0"/>
              <a:t>M.G.L. c. 186, section 22</a:t>
            </a:r>
            <a:endParaRPr lang="en-US" altLang="en-US" dirty="0"/>
          </a:p>
          <a:p>
            <a:endParaRPr lang="en-US" dirty="0"/>
          </a:p>
        </p:txBody>
      </p:sp>
      <p:sp>
        <p:nvSpPr>
          <p:cNvPr id="4" name="Slide Number Placeholder 3">
            <a:extLst>
              <a:ext uri="{FF2B5EF4-FFF2-40B4-BE49-F238E27FC236}">
                <a16:creationId xmlns:a16="http://schemas.microsoft.com/office/drawing/2014/main" id="{41932157-B7D4-4A4F-BA33-635FFE80FF0C}"/>
              </a:ext>
            </a:extLst>
          </p:cNvPr>
          <p:cNvSpPr>
            <a:spLocks noGrp="1"/>
          </p:cNvSpPr>
          <p:nvPr>
            <p:ph type="sldNum" sz="quarter" idx="12"/>
          </p:nvPr>
        </p:nvSpPr>
        <p:spPr>
          <a:xfrm>
            <a:off x="6553200" y="6356350"/>
            <a:ext cx="2133600" cy="365125"/>
          </a:xfrm>
        </p:spPr>
        <p:txBody>
          <a:bodyPr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DC8A4-42C7-4B6C-B58E-2ABE2BCD8A9D}" type="slidenum">
              <a:rPr kumimoji="0" lang="en-US" sz="1200" b="0" i="0" u="none" strike="noStrike" kern="1200" cap="none" spc="0" normalizeH="0" baseline="0" noProof="0" smtClean="0">
                <a:ln>
                  <a:noFill/>
                </a:ln>
                <a:solidFill>
                  <a:srgbClr val="1D4F9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1D4F9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4674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Lifeline Program</a:t>
            </a:r>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r>
              <a:rPr lang="en-US" sz="2900" dirty="0"/>
              <a:t>Free or low-cost phone or internet service to low-income households through a monthly service discount of up to $9.25</a:t>
            </a:r>
          </a:p>
          <a:p>
            <a:r>
              <a:rPr lang="en-US" sz="2900" dirty="0"/>
              <a:t>Eligible households receive one discount for:</a:t>
            </a:r>
          </a:p>
          <a:p>
            <a:pPr lvl="1"/>
            <a:r>
              <a:rPr lang="en-US" sz="2900" dirty="0"/>
              <a:t>Home or wireless phone service; or</a:t>
            </a:r>
          </a:p>
          <a:p>
            <a:pPr lvl="1"/>
            <a:r>
              <a:rPr lang="en-US" sz="2900" dirty="0"/>
              <a:t>Home internet or a wireless phone data plan</a:t>
            </a:r>
          </a:p>
          <a:p>
            <a:r>
              <a:rPr lang="en-US" sz="2900" dirty="0"/>
              <a:t>Eligibility:</a:t>
            </a:r>
          </a:p>
          <a:p>
            <a:pPr lvl="1"/>
            <a:r>
              <a:rPr lang="en-US" sz="2900" dirty="0"/>
              <a:t>Household income at or below 135% FPL</a:t>
            </a:r>
          </a:p>
          <a:p>
            <a:pPr lvl="1"/>
            <a:r>
              <a:rPr lang="en-US" sz="2900" dirty="0"/>
              <a:t>Program-based eligibility (MassHealth, SNAP, SSI, Federal Public Housing Assistance, Certain Tribal Assistance Programs, and Veteran's Pension or Survivor's Pension benefit)</a:t>
            </a:r>
          </a:p>
          <a:p>
            <a:pPr lvl="1"/>
            <a:r>
              <a:rPr lang="en-US" sz="2900" dirty="0"/>
              <a:t>Eligibility up to 200% FPL if survivor of DV or trafficking (Safe Connections Act of 2022, 47 U.S.C.A. § 345)</a:t>
            </a:r>
          </a:p>
          <a:p>
            <a:pPr lvl="1"/>
            <a:r>
              <a:rPr lang="en-US" sz="2900" dirty="0"/>
              <a:t>More eligibility and application information at </a:t>
            </a:r>
            <a:r>
              <a:rPr lang="en-US" sz="2900" dirty="0">
                <a:hlinkClick r:id="rId3"/>
              </a:rPr>
              <a:t>https://www.lifelinesupport.org/do-i-qualify/</a:t>
            </a:r>
            <a:endParaRPr lang="en-US" sz="2900" dirty="0"/>
          </a:p>
          <a:p>
            <a:endParaRPr lang="en-US" dirty="0"/>
          </a:p>
        </p:txBody>
      </p:sp>
      <p:sp>
        <p:nvSpPr>
          <p:cNvPr id="4" name="Slide Number Placeholder 3"/>
          <p:cNvSpPr>
            <a:spLocks noGrp="1"/>
          </p:cNvSpPr>
          <p:nvPr>
            <p:ph type="sldNum" sz="quarter" idx="12"/>
          </p:nvPr>
        </p:nvSpPr>
        <p:spPr/>
        <p:txBody>
          <a:bodyPr/>
          <a:lstStyle/>
          <a:p>
            <a:fld id="{65E9D700-DED7-4FE0-A28A-03FE3B351AE9}" type="slidenum">
              <a:rPr lang="en-US" smtClean="0"/>
              <a:pPr/>
              <a:t>47</a:t>
            </a:fld>
            <a:endParaRPr lang="en-US" dirty="0"/>
          </a:p>
        </p:txBody>
      </p:sp>
    </p:spTree>
    <p:extLst>
      <p:ext uri="{BB962C8B-B14F-4D97-AF65-F5344CB8AC3E}">
        <p14:creationId xmlns:p14="http://schemas.microsoft.com/office/powerpoint/2010/main" val="3635785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9C26-0161-A04A-96C4-A6361365D0D4}"/>
              </a:ext>
            </a:extLst>
          </p:cNvPr>
          <p:cNvSpPr>
            <a:spLocks noGrp="1"/>
          </p:cNvSpPr>
          <p:nvPr>
            <p:ph type="title"/>
          </p:nvPr>
        </p:nvSpPr>
        <p:spPr/>
        <p:txBody>
          <a:bodyPr>
            <a:normAutofit fontScale="90000"/>
          </a:bodyPr>
          <a:lstStyle/>
          <a:p>
            <a:r>
              <a:rPr lang="en-US" dirty="0"/>
              <a:t>Regulated land line phone protections</a:t>
            </a:r>
          </a:p>
        </p:txBody>
      </p:sp>
      <p:sp>
        <p:nvSpPr>
          <p:cNvPr id="3" name="Content Placeholder 2">
            <a:extLst>
              <a:ext uri="{FF2B5EF4-FFF2-40B4-BE49-F238E27FC236}">
                <a16:creationId xmlns:a16="http://schemas.microsoft.com/office/drawing/2014/main" id="{B6E3D42D-DBD0-0B48-866B-CA2A268F6AC5}"/>
              </a:ext>
            </a:extLst>
          </p:cNvPr>
          <p:cNvSpPr>
            <a:spLocks noGrp="1"/>
          </p:cNvSpPr>
          <p:nvPr>
            <p:ph idx="1"/>
          </p:nvPr>
        </p:nvSpPr>
        <p:spPr/>
        <p:txBody>
          <a:bodyPr/>
          <a:lstStyle/>
          <a:p>
            <a:r>
              <a:rPr lang="en-US" dirty="0"/>
              <a:t>Mass. Department of Telecommunications and Cable administers phone shut off protections</a:t>
            </a:r>
          </a:p>
          <a:p>
            <a:pPr lvl="1"/>
            <a:r>
              <a:rPr lang="en-US" sz="2400" dirty="0"/>
              <a:t>Applies to regulated land lines only</a:t>
            </a:r>
          </a:p>
          <a:p>
            <a:pPr lvl="1"/>
            <a:r>
              <a:rPr lang="en-US" sz="2400" dirty="0"/>
              <a:t>Serious illness rules; personal emergency; elder protection rules</a:t>
            </a:r>
          </a:p>
          <a:p>
            <a:pPr lvl="1"/>
            <a:r>
              <a:rPr lang="en-US" sz="2400" dirty="0"/>
              <a:t>Payment plans available</a:t>
            </a:r>
          </a:p>
          <a:p>
            <a:pPr lvl="1"/>
            <a:endParaRPr lang="en-US" sz="2400" dirty="0"/>
          </a:p>
          <a:p>
            <a:r>
              <a:rPr lang="en-US" dirty="0"/>
              <a:t>Rules at DPU docket 18448 (1977)</a:t>
            </a:r>
          </a:p>
        </p:txBody>
      </p:sp>
      <p:sp>
        <p:nvSpPr>
          <p:cNvPr id="4" name="Slide Number Placeholder 3">
            <a:extLst>
              <a:ext uri="{FF2B5EF4-FFF2-40B4-BE49-F238E27FC236}">
                <a16:creationId xmlns:a16="http://schemas.microsoft.com/office/drawing/2014/main" id="{F5FF6AC9-19EB-1948-8153-574E40F3ADAD}"/>
              </a:ext>
            </a:extLst>
          </p:cNvPr>
          <p:cNvSpPr>
            <a:spLocks noGrp="1"/>
          </p:cNvSpPr>
          <p:nvPr>
            <p:ph type="sldNum" sz="quarter" idx="12"/>
          </p:nvPr>
        </p:nvSpPr>
        <p:spPr/>
        <p:txBody>
          <a:bodyPr/>
          <a:lstStyle/>
          <a:p>
            <a:fld id="{45DDC8A4-42C7-4B6C-B58E-2ABE2BCD8A9D}" type="slidenum">
              <a:rPr lang="en-US" smtClean="0"/>
              <a:t>48</a:t>
            </a:fld>
            <a:endParaRPr lang="en-US" dirty="0"/>
          </a:p>
        </p:txBody>
      </p:sp>
    </p:spTree>
    <p:extLst>
      <p:ext uri="{BB962C8B-B14F-4D97-AF65-F5344CB8AC3E}">
        <p14:creationId xmlns:p14="http://schemas.microsoft.com/office/powerpoint/2010/main" val="1300094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91FCCB-A232-104B-AFA3-16C95565658E}"/>
              </a:ext>
            </a:extLst>
          </p:cNvPr>
          <p:cNvSpPr>
            <a:spLocks noGrp="1"/>
          </p:cNvSpPr>
          <p:nvPr>
            <p:ph type="sldNum" sz="quarter" idx="12"/>
          </p:nvPr>
        </p:nvSpPr>
        <p:spPr/>
        <p:txBody>
          <a:bodyPr/>
          <a:lstStyle/>
          <a:p>
            <a:fld id="{45DDC8A4-42C7-4B6C-B58E-2ABE2BCD8A9D}" type="slidenum">
              <a:rPr lang="en-US" smtClean="0"/>
              <a:t>49</a:t>
            </a:fld>
            <a:endParaRPr lang="en-US" dirty="0"/>
          </a:p>
        </p:txBody>
      </p:sp>
      <p:sp>
        <p:nvSpPr>
          <p:cNvPr id="3" name="TextBox 2">
            <a:extLst>
              <a:ext uri="{FF2B5EF4-FFF2-40B4-BE49-F238E27FC236}">
                <a16:creationId xmlns:a16="http://schemas.microsoft.com/office/drawing/2014/main" id="{A7B838DA-BE09-654C-8D32-BADF0445DC3C}"/>
              </a:ext>
            </a:extLst>
          </p:cNvPr>
          <p:cNvSpPr txBox="1"/>
          <p:nvPr/>
        </p:nvSpPr>
        <p:spPr>
          <a:xfrm>
            <a:off x="3124200" y="2438400"/>
            <a:ext cx="2895600" cy="707886"/>
          </a:xfrm>
          <a:prstGeom prst="rect">
            <a:avLst/>
          </a:prstGeom>
          <a:noFill/>
        </p:spPr>
        <p:txBody>
          <a:bodyPr wrap="square" rtlCol="0">
            <a:spAutoFit/>
          </a:bodyPr>
          <a:lstStyle/>
          <a:p>
            <a:pPr algn="just"/>
            <a:r>
              <a:rPr lang="en-US" sz="4000" dirty="0"/>
              <a:t>Questions?</a:t>
            </a:r>
          </a:p>
        </p:txBody>
      </p:sp>
    </p:spTree>
    <p:extLst>
      <p:ext uri="{BB962C8B-B14F-4D97-AF65-F5344CB8AC3E}">
        <p14:creationId xmlns:p14="http://schemas.microsoft.com/office/powerpoint/2010/main" val="90372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457200" y="609600"/>
            <a:ext cx="8077200" cy="50323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1D4F91"/>
              </a:buClr>
              <a:buSzPct val="100000"/>
              <a:buFont typeface="Arial"/>
              <a:buNone/>
            </a:pPr>
            <a:r>
              <a:rPr lang="en-US" sz="3600" dirty="0"/>
              <a:t>BASIC RULES: OBTAINING UTILITY SERVICE</a:t>
            </a:r>
            <a:endParaRPr dirty="0"/>
          </a:p>
        </p:txBody>
      </p:sp>
      <p:sp>
        <p:nvSpPr>
          <p:cNvPr id="122" name="Google Shape;122;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20000"/>
          </a:bodyPr>
          <a:lstStyle/>
          <a:p>
            <a:pPr lvl="0" algn="l" rtl="0">
              <a:lnSpc>
                <a:spcPct val="100000"/>
              </a:lnSpc>
              <a:spcBef>
                <a:spcPts val="0"/>
              </a:spcBef>
              <a:spcAft>
                <a:spcPts val="0"/>
              </a:spcAft>
              <a:buSzPts val="3200"/>
            </a:pPr>
            <a:r>
              <a:rPr lang="en-US" sz="3200" dirty="0"/>
              <a:t>Obtaining service</a:t>
            </a:r>
            <a:endParaRPr dirty="0"/>
          </a:p>
          <a:p>
            <a:pPr lvl="1" algn="l" rtl="0">
              <a:lnSpc>
                <a:spcPct val="100000"/>
              </a:lnSpc>
              <a:spcBef>
                <a:spcPts val="560"/>
              </a:spcBef>
              <a:spcAft>
                <a:spcPts val="0"/>
              </a:spcAft>
              <a:buSzPts val="2800"/>
            </a:pPr>
            <a:r>
              <a:rPr lang="en-US" sz="2800" dirty="0"/>
              <a:t>No deposit (except </a:t>
            </a:r>
            <a:r>
              <a:rPr lang="en-US" sz="2800" dirty="0" err="1"/>
              <a:t>munis</a:t>
            </a:r>
            <a:r>
              <a:rPr lang="en-US" sz="2800" dirty="0"/>
              <a:t>)</a:t>
            </a:r>
            <a:endParaRPr dirty="0"/>
          </a:p>
          <a:p>
            <a:pPr lvl="1" algn="l" rtl="0">
              <a:lnSpc>
                <a:spcPct val="100000"/>
              </a:lnSpc>
              <a:spcBef>
                <a:spcPts val="560"/>
              </a:spcBef>
              <a:spcAft>
                <a:spcPts val="0"/>
              </a:spcAft>
              <a:buSzPts val="2800"/>
            </a:pPr>
            <a:r>
              <a:rPr lang="en-US" sz="2800" dirty="0"/>
              <a:t>ID issues – SSN not required</a:t>
            </a:r>
            <a:endParaRPr dirty="0"/>
          </a:p>
          <a:p>
            <a:pPr>
              <a:spcBef>
                <a:spcPts val="560"/>
              </a:spcBef>
              <a:buSzPts val="2800"/>
            </a:pPr>
            <a:r>
              <a:rPr lang="en-US" dirty="0"/>
              <a:t>Bills from prior address and </a:t>
            </a:r>
            <a:r>
              <a:rPr lang="en-US" i="1" dirty="0"/>
              <a:t>Cromwell</a:t>
            </a:r>
            <a:r>
              <a:rPr lang="en-US" dirty="0"/>
              <a:t> waiver</a:t>
            </a:r>
            <a:endParaRPr dirty="0"/>
          </a:p>
          <a:p>
            <a:pPr lvl="2" algn="l" rtl="0">
              <a:lnSpc>
                <a:spcPct val="100000"/>
              </a:lnSpc>
              <a:spcBef>
                <a:spcPts val="480"/>
              </a:spcBef>
              <a:spcAft>
                <a:spcPts val="0"/>
              </a:spcAft>
              <a:buSzPts val="2400"/>
            </a:pPr>
            <a:r>
              <a:rPr lang="en-US" dirty="0"/>
              <a:t>Utility has right to refuse service at new address if there are unpaid bills from prior address</a:t>
            </a:r>
          </a:p>
          <a:p>
            <a:pPr lvl="2" algn="l" rtl="0">
              <a:lnSpc>
                <a:spcPct val="100000"/>
              </a:lnSpc>
              <a:spcBef>
                <a:spcPts val="480"/>
              </a:spcBef>
              <a:spcAft>
                <a:spcPts val="0"/>
              </a:spcAft>
              <a:buSzPts val="2400"/>
            </a:pPr>
            <a:r>
              <a:rPr lang="en-US" dirty="0"/>
              <a:t>Payment must be offered on prior arrears</a:t>
            </a:r>
          </a:p>
          <a:p>
            <a:pPr lvl="2" algn="l" rtl="0">
              <a:lnSpc>
                <a:spcPct val="100000"/>
              </a:lnSpc>
              <a:spcBef>
                <a:spcPts val="480"/>
              </a:spcBef>
              <a:spcAft>
                <a:spcPts val="0"/>
              </a:spcAft>
              <a:buSzPts val="2400"/>
            </a:pPr>
            <a:r>
              <a:rPr lang="en-US" i="1" dirty="0"/>
              <a:t>Cromwell</a:t>
            </a:r>
            <a:r>
              <a:rPr lang="en-US" dirty="0"/>
              <a:t> waiver: sign to have prior utility debt added to new account (D.P.U. 18123 (1974))</a:t>
            </a:r>
            <a:endParaRPr dirty="0"/>
          </a:p>
          <a:p>
            <a:pPr lvl="0" algn="l" rtl="0">
              <a:lnSpc>
                <a:spcPct val="100000"/>
              </a:lnSpc>
              <a:spcBef>
                <a:spcPts val="640"/>
              </a:spcBef>
              <a:spcAft>
                <a:spcPts val="0"/>
              </a:spcAft>
              <a:buSzPts val="3200"/>
            </a:pPr>
            <a:r>
              <a:rPr lang="en-US" dirty="0"/>
              <a:t>Customer of record</a:t>
            </a:r>
            <a:endParaRPr dirty="0"/>
          </a:p>
          <a:p>
            <a:pPr lvl="1" algn="l" rtl="0">
              <a:lnSpc>
                <a:spcPct val="100000"/>
              </a:lnSpc>
              <a:spcBef>
                <a:spcPts val="560"/>
              </a:spcBef>
              <a:spcAft>
                <a:spcPts val="0"/>
              </a:spcAft>
              <a:buSzPts val="2800"/>
            </a:pPr>
            <a:r>
              <a:rPr lang="en-US" dirty="0"/>
              <a:t>Bills in a child’s, partner’s or roommate’s name?</a:t>
            </a:r>
            <a:endParaRPr dirty="0"/>
          </a:p>
          <a:p>
            <a:pPr lvl="1" algn="l" rtl="0">
              <a:lnSpc>
                <a:spcPct val="100000"/>
              </a:lnSpc>
              <a:spcBef>
                <a:spcPts val="560"/>
              </a:spcBef>
              <a:spcAft>
                <a:spcPts val="0"/>
              </a:spcAft>
              <a:buSzPts val="2800"/>
            </a:pPr>
            <a:r>
              <a:rPr lang="en-US" dirty="0"/>
              <a:t>Deserted or deceased spouse?</a:t>
            </a:r>
            <a:endParaRPr dirty="0"/>
          </a:p>
        </p:txBody>
      </p:sp>
      <p:sp>
        <p:nvSpPr>
          <p:cNvPr id="123" name="Google Shape;12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3065" y="5029200"/>
            <a:ext cx="6248400" cy="1554164"/>
          </a:xfrm>
        </p:spPr>
        <p:txBody>
          <a:bodyPr>
            <a:normAutofit fontScale="47500" lnSpcReduction="20000"/>
          </a:bodyPr>
          <a:lstStyle/>
          <a:p>
            <a:pPr marL="0" indent="0">
              <a:buNone/>
            </a:pPr>
            <a:r>
              <a:rPr lang="en-US" dirty="0"/>
              <a:t>Since 1969, the nonprofit </a:t>
            </a:r>
            <a:r>
              <a:rPr lang="en-US" b="1" dirty="0"/>
              <a:t>National Consumer Law Center® (NCLC®) </a:t>
            </a:r>
            <a:r>
              <a:rPr lang="en-US" dirty="0"/>
              <a:t>has worked for consumer justice and economic security for low-income and other disadvantaged people, including older adults, in the U.S. through its expertise in policy analysis and advocacy, publications, litigation, expert witness services, and training. </a:t>
            </a:r>
            <a:r>
              <a:rPr lang="en-US" b="1" dirty="0"/>
              <a:t>www.nclc.org</a:t>
            </a:r>
          </a:p>
        </p:txBody>
      </p:sp>
      <p:pic>
        <p:nvPicPr>
          <p:cNvPr id="2050" name="Picture 2" descr="F:\doc\akowanko\2019 - mine\A - Basics\NCLC LOGOS\NCLC Logos\NCLC_Symbol_Fullcolor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45" t="12136" r="11270" b="12598"/>
          <a:stretch/>
        </p:blipFill>
        <p:spPr bwMode="auto">
          <a:xfrm>
            <a:off x="685800" y="5029200"/>
            <a:ext cx="1582835" cy="14913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4800600"/>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4800600"/>
            <a:ext cx="9144000" cy="0"/>
          </a:xfrm>
          <a:prstGeom prst="line">
            <a:avLst/>
          </a:prstGeom>
          <a:ln w="57150">
            <a:solidFill>
              <a:srgbClr val="C810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60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09600"/>
            <a:ext cx="8077200" cy="503238"/>
          </a:xfrm>
        </p:spPr>
        <p:txBody>
          <a:bodyPr>
            <a:normAutofit fontScale="90000"/>
          </a:bodyPr>
          <a:lstStyle/>
          <a:p>
            <a:r>
              <a:rPr lang="en-US" sz="3600" dirty="0"/>
              <a:t>Rules for termination of </a:t>
            </a:r>
            <a:br>
              <a:rPr lang="en-US" sz="3600" dirty="0"/>
            </a:br>
            <a:r>
              <a:rPr lang="en-US" sz="3600" dirty="0"/>
              <a:t>electric and gas utility service</a:t>
            </a:r>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r>
              <a:rPr lang="en-US" sz="3200" dirty="0"/>
              <a:t>Termination rules:</a:t>
            </a:r>
          </a:p>
          <a:p>
            <a:pPr lvl="1"/>
            <a:r>
              <a:rPr lang="en-US" sz="2800" dirty="0"/>
              <a:t>Only Monday-Thursday, 8am-4pm</a:t>
            </a:r>
          </a:p>
          <a:p>
            <a:pPr lvl="1"/>
            <a:r>
              <a:rPr lang="en-US" dirty="0"/>
              <a:t>N</a:t>
            </a:r>
            <a:r>
              <a:rPr lang="en-US" sz="2800" dirty="0"/>
              <a:t>o termination on weekends, state or federal holidays, or day before holidays</a:t>
            </a:r>
          </a:p>
          <a:p>
            <a:pPr lvl="1"/>
            <a:r>
              <a:rPr lang="en-US" sz="2800" dirty="0"/>
              <a:t>No termination if dispute pending</a:t>
            </a:r>
          </a:p>
          <a:p>
            <a:pPr lvl="1"/>
            <a:r>
              <a:rPr lang="en-US" sz="2800" dirty="0"/>
              <a:t>Notices before termination:</a:t>
            </a:r>
          </a:p>
          <a:p>
            <a:pPr marL="1371600" lvl="2" indent="-457200">
              <a:buFont typeface="+mj-lt"/>
              <a:buAutoNum type="arabicParenR"/>
            </a:pPr>
            <a:r>
              <a:rPr lang="en-US" dirty="0"/>
              <a:t>Initial bill</a:t>
            </a:r>
          </a:p>
          <a:p>
            <a:pPr marL="1371600" lvl="2" indent="-457200">
              <a:buFont typeface="+mj-lt"/>
              <a:buAutoNum type="arabicParenR"/>
            </a:pPr>
            <a:r>
              <a:rPr lang="en-US" dirty="0"/>
              <a:t>second notice (day 27+)</a:t>
            </a:r>
          </a:p>
          <a:p>
            <a:pPr marL="1371600" lvl="2" indent="-457200">
              <a:buFont typeface="+mj-lt"/>
              <a:buAutoNum type="arabicParenR"/>
            </a:pPr>
            <a:r>
              <a:rPr lang="en-US" dirty="0"/>
              <a:t>final notice (day 45+)</a:t>
            </a:r>
          </a:p>
          <a:p>
            <a:pPr lvl="1"/>
            <a:r>
              <a:rPr lang="en-US" sz="2800" dirty="0"/>
              <a:t>Final notice must give 72 hours notice; good for 14 days</a:t>
            </a:r>
          </a:p>
          <a:p>
            <a:r>
              <a:rPr lang="en-US" dirty="0"/>
              <a:t>220 CMR 25.02</a:t>
            </a:r>
          </a:p>
        </p:txBody>
      </p:sp>
      <p:sp>
        <p:nvSpPr>
          <p:cNvPr id="2" name="Slide Number Placeholder 1"/>
          <p:cNvSpPr>
            <a:spLocks noGrp="1"/>
          </p:cNvSpPr>
          <p:nvPr>
            <p:ph type="sldNum" sz="quarter" idx="12"/>
          </p:nvPr>
        </p:nvSpPr>
        <p:spPr/>
        <p:txBody>
          <a:bodyPr/>
          <a:lstStyle/>
          <a:p>
            <a:fld id="{65E9D700-DED7-4FE0-A28A-03FE3B351AE9}" type="slidenum">
              <a:rPr lang="en-US" smtClean="0"/>
              <a:pPr/>
              <a:t>6</a:t>
            </a:fld>
            <a:endParaRPr lang="en-US" dirty="0"/>
          </a:p>
        </p:txBody>
      </p:sp>
    </p:spTree>
    <p:extLst>
      <p:ext uri="{BB962C8B-B14F-4D97-AF65-F5344CB8AC3E}">
        <p14:creationId xmlns:p14="http://schemas.microsoft.com/office/powerpoint/2010/main" val="120821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077200" cy="503238"/>
          </a:xfrm>
        </p:spPr>
        <p:txBody>
          <a:bodyPr>
            <a:normAutofit fontScale="90000"/>
          </a:bodyPr>
          <a:lstStyle/>
          <a:p>
            <a:r>
              <a:rPr lang="en-US" sz="3600" dirty="0"/>
              <a:t>BASIC RULES/GETTING SERVICE</a:t>
            </a:r>
          </a:p>
        </p:txBody>
      </p:sp>
      <p:sp>
        <p:nvSpPr>
          <p:cNvPr id="3" name="Content Placeholder 2"/>
          <p:cNvSpPr>
            <a:spLocks noGrp="1"/>
          </p:cNvSpPr>
          <p:nvPr>
            <p:ph idx="1"/>
          </p:nvPr>
        </p:nvSpPr>
        <p:spPr/>
        <p:txBody>
          <a:bodyPr>
            <a:normAutofit/>
          </a:bodyPr>
          <a:lstStyle/>
          <a:p>
            <a:pPr marL="0" indent="0">
              <a:buNone/>
            </a:pPr>
            <a:r>
              <a:rPr lang="en-US" sz="2800" dirty="0"/>
              <a:t>Reading bills:</a:t>
            </a:r>
          </a:p>
          <a:p>
            <a:r>
              <a:rPr lang="en-US" sz="2800" dirty="0"/>
              <a:t>See example on next slides </a:t>
            </a:r>
          </a:p>
          <a:p>
            <a:r>
              <a:rPr lang="en-US" sz="2800" dirty="0"/>
              <a:t>Look for rate letter/number, e.g., “Rate R-2” </a:t>
            </a:r>
          </a:p>
          <a:p>
            <a:r>
              <a:rPr lang="en-US" sz="2800" dirty="0"/>
              <a:t>When in doubt, call utility company</a:t>
            </a:r>
          </a:p>
        </p:txBody>
      </p:sp>
      <p:sp>
        <p:nvSpPr>
          <p:cNvPr id="2" name="Slide Number Placeholder 1"/>
          <p:cNvSpPr>
            <a:spLocks noGrp="1"/>
          </p:cNvSpPr>
          <p:nvPr>
            <p:ph type="sldNum" sz="quarter" idx="12"/>
          </p:nvPr>
        </p:nvSpPr>
        <p:spPr/>
        <p:txBody>
          <a:bodyPr/>
          <a:lstStyle/>
          <a:p>
            <a:fld id="{65E9D700-DED7-4FE0-A28A-03FE3B351AE9}" type="slidenum">
              <a:rPr lang="en-US" smtClean="0"/>
              <a:pPr/>
              <a:t>7</a:t>
            </a:fld>
            <a:endParaRPr lang="en-US" dirty="0"/>
          </a:p>
        </p:txBody>
      </p:sp>
    </p:spTree>
    <p:extLst>
      <p:ext uri="{BB962C8B-B14F-4D97-AF65-F5344CB8AC3E}">
        <p14:creationId xmlns:p14="http://schemas.microsoft.com/office/powerpoint/2010/main" val="207473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D3056F-7D15-E63B-EF1E-0DFB1532C888}"/>
              </a:ext>
            </a:extLst>
          </p:cNvPr>
          <p:cNvSpPr>
            <a:spLocks noGrp="1"/>
          </p:cNvSpPr>
          <p:nvPr>
            <p:ph type="sldNum" sz="quarter" idx="12"/>
          </p:nvPr>
        </p:nvSpPr>
        <p:spPr/>
        <p:txBody>
          <a:bodyPr/>
          <a:lstStyle/>
          <a:p>
            <a:fld id="{45DDC8A4-42C7-4B6C-B58E-2ABE2BCD8A9D}" type="slidenum">
              <a:rPr lang="en-US" smtClean="0"/>
              <a:t>8</a:t>
            </a:fld>
            <a:endParaRPr lang="en-US" dirty="0"/>
          </a:p>
        </p:txBody>
      </p:sp>
      <p:pic>
        <p:nvPicPr>
          <p:cNvPr id="2050" name="Picture 2" descr="sample-electric-bill-ema-page-1">
            <a:extLst>
              <a:ext uri="{FF2B5EF4-FFF2-40B4-BE49-F238E27FC236}">
                <a16:creationId xmlns:a16="http://schemas.microsoft.com/office/drawing/2014/main" id="{61BD5164-6D37-CF13-6A88-64D2A7933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20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3C8D64-5363-C97C-AC6C-B35A2625206B}"/>
              </a:ext>
            </a:extLst>
          </p:cNvPr>
          <p:cNvSpPr>
            <a:spLocks noGrp="1"/>
          </p:cNvSpPr>
          <p:nvPr>
            <p:ph type="sldNum" sz="quarter" idx="12"/>
          </p:nvPr>
        </p:nvSpPr>
        <p:spPr/>
        <p:txBody>
          <a:bodyPr/>
          <a:lstStyle/>
          <a:p>
            <a:fld id="{45DDC8A4-42C7-4B6C-B58E-2ABE2BCD8A9D}" type="slidenum">
              <a:rPr lang="en-US" smtClean="0"/>
              <a:t>9</a:t>
            </a:fld>
            <a:endParaRPr lang="en-US" dirty="0"/>
          </a:p>
        </p:txBody>
      </p:sp>
      <p:pic>
        <p:nvPicPr>
          <p:cNvPr id="1026" name="Picture 2" descr="sample-electric-bill-ema-page-2">
            <a:extLst>
              <a:ext uri="{FF2B5EF4-FFF2-40B4-BE49-F238E27FC236}">
                <a16:creationId xmlns:a16="http://schemas.microsoft.com/office/drawing/2014/main" id="{28139884-BB5B-0000-6263-01C75FBD0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488" y="0"/>
            <a:ext cx="6929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47076"/>
      </p:ext>
    </p:extLst>
  </p:cSld>
  <p:clrMapOvr>
    <a:masterClrMapping/>
  </p:clrMapOvr>
</p:sld>
</file>

<file path=ppt/theme/theme1.xml><?xml version="1.0" encoding="utf-8"?>
<a:theme xmlns:a="http://schemas.openxmlformats.org/drawingml/2006/main" name="DEFAULT-Template">
  <a:themeElements>
    <a:clrScheme name="Custom 11">
      <a:dk1>
        <a:sysClr val="windowText" lastClr="000000"/>
      </a:dk1>
      <a:lt1>
        <a:sysClr val="window" lastClr="FFFFFF"/>
      </a:lt1>
      <a:dk2>
        <a:srgbClr val="1D4F91"/>
      </a:dk2>
      <a:lt2>
        <a:srgbClr val="C8102E"/>
      </a:lt2>
      <a:accent1>
        <a:srgbClr val="4F81BD"/>
      </a:accent1>
      <a:accent2>
        <a:srgbClr val="C0504D"/>
      </a:accent2>
      <a:accent3>
        <a:srgbClr val="9BBB59"/>
      </a:accent3>
      <a:accent4>
        <a:srgbClr val="8064A2"/>
      </a:accent4>
      <a:accent5>
        <a:srgbClr val="4BACC6"/>
      </a:accent5>
      <a:accent6>
        <a:srgbClr val="F79646"/>
      </a:accent6>
      <a:hlink>
        <a:srgbClr val="1D4F91"/>
      </a:hlink>
      <a:folHlink>
        <a:srgbClr val="C8102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2970</TotalTime>
  <Words>2920</Words>
  <Application>Microsoft Macintosh PowerPoint</Application>
  <PresentationFormat>On-screen Show (4:3)</PresentationFormat>
  <Paragraphs>350</Paragraphs>
  <Slides>50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Helvetica</vt:lpstr>
      <vt:lpstr>inherit</vt:lpstr>
      <vt:lpstr>Open Sans</vt:lpstr>
      <vt:lpstr>Roboto</vt:lpstr>
      <vt:lpstr>Wingdings</vt:lpstr>
      <vt:lpstr>Wingdings,Sans-Serif</vt:lpstr>
      <vt:lpstr>DEFAULT-Template</vt:lpstr>
      <vt:lpstr>MLRI/MCLE Basic Benefits Advocacy Training  Utilities – Advocacy for Low-Income Households in Massachusetts</vt:lpstr>
      <vt:lpstr>Overview of today’s training</vt:lpstr>
      <vt:lpstr>Materials</vt:lpstr>
      <vt:lpstr>Intro and types of utilities covered today</vt:lpstr>
      <vt:lpstr>BASIC RULES: OBTAINING UTILITY SERVICE</vt:lpstr>
      <vt:lpstr>Rules for termination of  electric and gas utility service</vt:lpstr>
      <vt:lpstr>BASIC RULES/GETTING SERVICE</vt:lpstr>
      <vt:lpstr>PowerPoint Presentation</vt:lpstr>
      <vt:lpstr>PowerPoint Presentation</vt:lpstr>
      <vt:lpstr>PowerPoint Presentation</vt:lpstr>
      <vt:lpstr>PowerPoint Presentation</vt:lpstr>
      <vt:lpstr>Case scenario 1</vt:lpstr>
      <vt:lpstr>PowerPoint Presentation</vt:lpstr>
      <vt:lpstr>STEP #1 PROTECTIONS</vt:lpstr>
      <vt:lpstr>STEP #1 PROTECTIONS</vt:lpstr>
      <vt:lpstr>STEP #1: PROTECTIONS</vt:lpstr>
      <vt:lpstr>STEP #1 PROTECTIONS</vt:lpstr>
      <vt:lpstr>STEP #1 PROTECTIONS</vt:lpstr>
      <vt:lpstr>STEP #1 PROTECTIONS</vt:lpstr>
      <vt:lpstr>Summary of disconnection protections</vt:lpstr>
      <vt:lpstr>STEP #2: REDUCING BILLS</vt:lpstr>
      <vt:lpstr>National Grid electric tiered discount, DPU 23-150 </vt:lpstr>
      <vt:lpstr>STEP #2: REDUCING BILLS</vt:lpstr>
      <vt:lpstr>STEP #2: REDUCING BILLS</vt:lpstr>
      <vt:lpstr>STEP #2: REDUCING BILLS</vt:lpstr>
      <vt:lpstr>Break</vt:lpstr>
      <vt:lpstr>STEP #3: PAYING BILLS</vt:lpstr>
      <vt:lpstr>Case scenario 1 - Discussion</vt:lpstr>
      <vt:lpstr>Case scenario 2 - Discussion</vt:lpstr>
      <vt:lpstr>Putting Theory Into Practice</vt:lpstr>
      <vt:lpstr>Non-Utility (“competitive”) energy supply issues</vt:lpstr>
      <vt:lpstr>Different ways to buy electric and gas supply</vt:lpstr>
      <vt:lpstr>Competitive Energy Supply —Buyer Beware </vt:lpstr>
      <vt:lpstr>Competitive Energy Supply- Buyer Beware</vt:lpstr>
      <vt:lpstr>Look at a bill to figure out if someone has a competitive supplier </vt:lpstr>
      <vt:lpstr>PowerPoint Presentation</vt:lpstr>
      <vt:lpstr>PowerPoint Presentation</vt:lpstr>
      <vt:lpstr>PowerPoint Presentation</vt:lpstr>
      <vt:lpstr>PowerPoint Presentation</vt:lpstr>
      <vt:lpstr>Predatory energy supply sales </vt:lpstr>
      <vt:lpstr>Action steps</vt:lpstr>
      <vt:lpstr>Where to file complaints about competitive suppliers:</vt:lpstr>
      <vt:lpstr>Protecting a utility account</vt:lpstr>
      <vt:lpstr>Removing yourself from the eligible customer list</vt:lpstr>
      <vt:lpstr>PowerPoint Presentation</vt:lpstr>
      <vt:lpstr>Water service for tenants</vt:lpstr>
      <vt:lpstr>Lifeline Program</vt:lpstr>
      <vt:lpstr>Regulated land line phone protections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Consumer Rights Training</dc:title>
  <dc:creator>Scott Clavenna</dc:creator>
  <cp:lastModifiedBy>Jenifer Bosco</cp:lastModifiedBy>
  <cp:revision>24</cp:revision>
  <cp:lastPrinted>2021-01-22T15:04:19Z</cp:lastPrinted>
  <dcterms:created xsi:type="dcterms:W3CDTF">2020-10-27T21:26:48Z</dcterms:created>
  <dcterms:modified xsi:type="dcterms:W3CDTF">2024-12-20T17:51:17Z</dcterms:modified>
</cp:coreProperties>
</file>