
<file path=[Content_Types].xml><?xml version="1.0" encoding="utf-8"?>
<Types xmlns="http://schemas.openxmlformats.org/package/2006/content-types">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37.xml"/>
  <Override ContentType="application/vnd.openxmlformats-officedocument.presentationml.notesSlide+xml" PartName="/ppt/notesSlides/notesSlide29.xml"/>
  <Override ContentType="application/vnd.openxmlformats-officedocument.presentationml.notesSlide+xml" PartName="/ppt/notesSlides/notesSlide32.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28.xml"/>
  <Override ContentType="application/vnd.openxmlformats-officedocument.presentationml.notesSlide+xml" PartName="/ppt/notesSlides/notesSlide33.xml"/>
  <Override ContentType="application/vnd.openxmlformats-officedocument.presentationml.notesSlide+xml" PartName="/ppt/notesSlides/notesSlide15.xml"/>
  <Override ContentType="application/vnd.openxmlformats-officedocument.presentationml.notesSlide+xml" PartName="/ppt/notesSlides/notesSlide11.xml"/>
  <Override ContentType="application/vnd.openxmlformats-officedocument.presentationml.notesSlide+xml" PartName="/ppt/notesSlides/notesSlide24.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34.xml"/>
  <Override ContentType="application/vnd.openxmlformats-officedocument.presentationml.notesSlide+xml" PartName="/ppt/notesSlides/notesSlide38.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0.xml"/>
  <Override ContentType="application/vnd.openxmlformats-officedocument.presentationml.notesSlide+xml" PartName="/ppt/notesSlides/notesSlide22.xml"/>
  <Override ContentType="application/vnd.openxmlformats-officedocument.presentationml.notesSlide+xml" PartName="/ppt/notesSlides/notesSlide7.xml"/>
  <Override ContentType="application/vnd.openxmlformats-officedocument.presentationml.notesSlide+xml" PartName="/ppt/notesSlides/notesSlide26.xml"/>
  <Override ContentType="application/vnd.openxmlformats-officedocument.presentationml.notesSlide+xml" PartName="/ppt/notesSlides/notesSlide35.xml"/>
  <Override ContentType="application/vnd.openxmlformats-officedocument.presentationml.notesSlide+xml" PartName="/ppt/notesSlides/notesSlide5.xml"/>
  <Override ContentType="application/vnd.openxmlformats-officedocument.presentationml.notesSlide+xml" PartName="/ppt/notesSlides/notesSlide39.xml"/>
  <Override ContentType="application/vnd.openxmlformats-officedocument.presentationml.notesSlide+xml" PartName="/ppt/notesSlides/notesSlide31.xml"/>
  <Override ContentType="application/vnd.openxmlformats-officedocument.presentationml.notesSlide+xml" PartName="/ppt/notesSlides/notesSlide36.xml"/>
  <Override ContentType="application/vnd.openxmlformats-officedocument.presentationml.notesSlide+xml" PartName="/ppt/notesSlides/notesSlide19.xml"/>
  <Override ContentType="application/vnd.openxmlformats-officedocument.presentationml.notesSlide+xml" PartName="/ppt/notesSlides/notesSlide27.xml"/>
  <Override ContentType="application/vnd.openxmlformats-officedocument.presentationml.notesSlide+xml" PartName="/ppt/notesSlides/notesSlide40.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30.xml"/>
  <Override ContentType="application/vnd.openxmlformats-officedocument.presentationml.slide+xml" PartName="/ppt/slides/slide22.xml"/>
  <Override ContentType="application/vnd.openxmlformats-officedocument.presentationml.slide+xml" PartName="/ppt/slides/slide35.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5.xml"/>
  <Override ContentType="application/vnd.openxmlformats-officedocument.presentationml.slide+xml" PartName="/ppt/slides/slide34.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33.xml"/>
  <Override ContentType="application/vnd.openxmlformats-officedocument.presentationml.slide+xml" PartName="/ppt/slides/slide38.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29.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32.xml"/>
  <Override ContentType="application/vnd.openxmlformats-officedocument.presentationml.slide+xml" PartName="/ppt/slides/slide37.xml"/>
  <Override ContentType="application/vnd.openxmlformats-officedocument.presentationml.slide+xml" PartName="/ppt/slides/slide1.xml"/>
  <Override ContentType="application/vnd.openxmlformats-officedocument.presentationml.slide+xml" PartName="/ppt/slides/slide28.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36.xml"/>
  <Override ContentType="application/vnd.openxmlformats-officedocument.presentationml.slide+xml" PartName="/ppt/slides/slide31.xml"/>
  <Override ContentType="application/vnd.openxmlformats-officedocument.presentationml.slide+xml" PartName="/ppt/slides/slide23.xml"/>
  <Override ContentType="application/vnd.openxmlformats-officedocument.presentationml.slide+xml" PartName="/ppt/slides/slide2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4.xml"/>
  <Override ContentType="application/vnd.openxmlformats-officedocument.presentationml.slide+xml" PartName="/ppt/slides/slide40.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package/2006/relationships/metadata/core-properties" Target="docProps/core.xml"/><Relationship Id="rId2"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showSpecialPlsOnTitleSld="0">
  <p:sldMasterIdLst>
    <p:sldMasterId id="2147483648"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 id="274" r:id="rId24"/>
    <p:sldId id="275" r:id="rId25"/>
    <p:sldId id="276" r:id="rId26"/>
    <p:sldId id="277" r:id="rId27"/>
    <p:sldId id="278" r:id="rId28"/>
    <p:sldId id="279" r:id="rId29"/>
    <p:sldId id="280" r:id="rId30"/>
    <p:sldId id="281" r:id="rId31"/>
    <p:sldId id="282" r:id="rId32"/>
    <p:sldId id="283" r:id="rId33"/>
    <p:sldId id="284" r:id="rId34"/>
    <p:sldId id="285" r:id="rId35"/>
    <p:sldId id="286" r:id="rId36"/>
    <p:sldId id="287" r:id="rId37"/>
    <p:sldId id="288" r:id="rId38"/>
    <p:sldId id="289" r:id="rId39"/>
    <p:sldId id="290" r:id="rId40"/>
    <p:sldId id="291" r:id="rId41"/>
    <p:sldId id="292" r:id="rId42"/>
    <p:sldId id="293" r:id="rId43"/>
    <p:sldId id="294" r:id="rId44"/>
    <p:sldId id="295" r:id="rId45"/>
  </p:sldIdLst>
  <p:sldSz cy="6858000" cx="9144000"/>
  <p:notesSz cx="6858000" cy="9144000"/>
  <p:embeddedFontLst>
    <p:embeddedFont>
      <p:font typeface="Garamond"/>
      <p:regular r:id="rId46"/>
      <p:bold r:id="rId47"/>
      <p:italic r:id="rId48"/>
      <p:boldItalic r:id="rId49"/>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2160">
          <p15:clr>
            <a:srgbClr val="A4A3A4"/>
          </p15:clr>
        </p15:guide>
        <p15:guide id="2" pos="2880">
          <p15:clr>
            <a:srgbClr val="A4A3A4"/>
          </p15:clr>
        </p15:guide>
      </p15:sldGuideLst>
    </p:ext>
    <p:ext uri="GoogleSlidesCustomDataVersion2">
      <go:slidesCustomData xmlns:go="http://customooxmlschemas.google.com/" r:id="rId50" roundtripDataSignature="AMtx7mgRjf4yLTffbAnTAXMH2LusYK+afA=="/>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2160" orient="horz"/>
        <p:guide pos="2880"/>
      </p:guideLst>
    </p:cSldViewPr>
  </p:slideViewPr>
</p:viewPr>
</file>

<file path=ppt/_rels/presentation.xml.rels><?xml version="1.0" encoding="UTF-8" standalone="yes"?><Relationships xmlns="http://schemas.openxmlformats.org/package/2006/relationships"><Relationship Id="rId40" Type="http://schemas.openxmlformats.org/officeDocument/2006/relationships/slide" Target="slides/slide35.xml"/><Relationship Id="rId42" Type="http://schemas.openxmlformats.org/officeDocument/2006/relationships/slide" Target="slides/slide37.xml"/><Relationship Id="rId41" Type="http://schemas.openxmlformats.org/officeDocument/2006/relationships/slide" Target="slides/slide36.xml"/><Relationship Id="rId44" Type="http://schemas.openxmlformats.org/officeDocument/2006/relationships/slide" Target="slides/slide39.xml"/><Relationship Id="rId43" Type="http://schemas.openxmlformats.org/officeDocument/2006/relationships/slide" Target="slides/slide38.xml"/><Relationship Id="rId46" Type="http://schemas.openxmlformats.org/officeDocument/2006/relationships/font" Target="fonts/Garamond-regular.fntdata"/><Relationship Id="rId45" Type="http://schemas.openxmlformats.org/officeDocument/2006/relationships/slide" Target="slides/slide40.xml"/><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48" Type="http://schemas.openxmlformats.org/officeDocument/2006/relationships/font" Target="fonts/Garamond-italic.fntdata"/><Relationship Id="rId47" Type="http://schemas.openxmlformats.org/officeDocument/2006/relationships/font" Target="fonts/Garamond-bold.fntdata"/><Relationship Id="rId49" Type="http://schemas.openxmlformats.org/officeDocument/2006/relationships/font" Target="fonts/Garamond-boldItalic.fntdata"/><Relationship Id="rId5" Type="http://schemas.openxmlformats.org/officeDocument/2006/relationships/notesMaster" Target="notesMasters/notesMaster1.xml"/><Relationship Id="rId6" Type="http://schemas.openxmlformats.org/officeDocument/2006/relationships/slide" Target="slides/slide1.xml"/><Relationship Id="rId7" Type="http://schemas.openxmlformats.org/officeDocument/2006/relationships/slide" Target="slides/slide2.xml"/><Relationship Id="rId8" Type="http://schemas.openxmlformats.org/officeDocument/2006/relationships/slide" Target="slides/slide3.xml"/><Relationship Id="rId31" Type="http://schemas.openxmlformats.org/officeDocument/2006/relationships/slide" Target="slides/slide26.xml"/><Relationship Id="rId30" Type="http://schemas.openxmlformats.org/officeDocument/2006/relationships/slide" Target="slides/slide25.xml"/><Relationship Id="rId33" Type="http://schemas.openxmlformats.org/officeDocument/2006/relationships/slide" Target="slides/slide28.xml"/><Relationship Id="rId32" Type="http://schemas.openxmlformats.org/officeDocument/2006/relationships/slide" Target="slides/slide27.xml"/><Relationship Id="rId35" Type="http://schemas.openxmlformats.org/officeDocument/2006/relationships/slide" Target="slides/slide30.xml"/><Relationship Id="rId34" Type="http://schemas.openxmlformats.org/officeDocument/2006/relationships/slide" Target="slides/slide29.xml"/><Relationship Id="rId37" Type="http://schemas.openxmlformats.org/officeDocument/2006/relationships/slide" Target="slides/slide32.xml"/><Relationship Id="rId36" Type="http://schemas.openxmlformats.org/officeDocument/2006/relationships/slide" Target="slides/slide31.xml"/><Relationship Id="rId39" Type="http://schemas.openxmlformats.org/officeDocument/2006/relationships/slide" Target="slides/slide34.xml"/><Relationship Id="rId38" Type="http://schemas.openxmlformats.org/officeDocument/2006/relationships/slide" Target="slides/slide33.xml"/><Relationship Id="rId20" Type="http://schemas.openxmlformats.org/officeDocument/2006/relationships/slide" Target="slides/slide15.xml"/><Relationship Id="rId22" Type="http://schemas.openxmlformats.org/officeDocument/2006/relationships/slide" Target="slides/slide17.xml"/><Relationship Id="rId21" Type="http://schemas.openxmlformats.org/officeDocument/2006/relationships/slide" Target="slides/slide16.xml"/><Relationship Id="rId24" Type="http://schemas.openxmlformats.org/officeDocument/2006/relationships/slide" Target="slides/slide19.xml"/><Relationship Id="rId23" Type="http://schemas.openxmlformats.org/officeDocument/2006/relationships/slide" Target="slides/slide18.xml"/><Relationship Id="rId26" Type="http://schemas.openxmlformats.org/officeDocument/2006/relationships/slide" Target="slides/slide21.xml"/><Relationship Id="rId25" Type="http://schemas.openxmlformats.org/officeDocument/2006/relationships/slide" Target="slides/slide20.xml"/><Relationship Id="rId28" Type="http://schemas.openxmlformats.org/officeDocument/2006/relationships/slide" Target="slides/slide23.xml"/><Relationship Id="rId27" Type="http://schemas.openxmlformats.org/officeDocument/2006/relationships/slide" Target="slides/slide22.xml"/><Relationship Id="rId29" Type="http://schemas.openxmlformats.org/officeDocument/2006/relationships/slide" Target="slides/slide24.xml"/><Relationship Id="rId50" Type="http://customschemas.google.com/relationships/presentationmetadata" Target="metadata"/><Relationship Id="rId11" Type="http://schemas.openxmlformats.org/officeDocument/2006/relationships/slide" Target="slides/slide6.xml"/><Relationship Id="rId10" Type="http://schemas.openxmlformats.org/officeDocument/2006/relationships/slide" Target="slides/slide5.xml"/><Relationship Id="rId13" Type="http://schemas.openxmlformats.org/officeDocument/2006/relationships/slide" Target="slides/slide8.xml"/><Relationship Id="rId12" Type="http://schemas.openxmlformats.org/officeDocument/2006/relationships/slide" Target="slides/slide7.xml"/><Relationship Id="rId15" Type="http://schemas.openxmlformats.org/officeDocument/2006/relationships/slide" Target="slides/slide10.xml"/><Relationship Id="rId14" Type="http://schemas.openxmlformats.org/officeDocument/2006/relationships/slide" Target="slides/slide9.xml"/><Relationship Id="rId17" Type="http://schemas.openxmlformats.org/officeDocument/2006/relationships/slide" Target="slides/slide12.xml"/><Relationship Id="rId16" Type="http://schemas.openxmlformats.org/officeDocument/2006/relationships/slide" Target="slides/slide11.xml"/><Relationship Id="rId19" Type="http://schemas.openxmlformats.org/officeDocument/2006/relationships/slide" Target="slides/slide14.xml"/><Relationship Id="rId18"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txBox="1"/>
          <p:nvPr>
            <p:ph idx="2" type="hdr"/>
          </p:nvPr>
        </p:nvSpPr>
        <p:spPr>
          <a:xfrm>
            <a:off x="0" y="0"/>
            <a:ext cx="2971800" cy="457200"/>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4" name="Google Shape;4;n"/>
          <p:cNvSpPr txBox="1"/>
          <p:nvPr>
            <p:ph idx="10" type="dt"/>
          </p:nvPr>
        </p:nvSpPr>
        <p:spPr>
          <a:xfrm>
            <a:off x="3884613" y="0"/>
            <a:ext cx="2971800" cy="457200"/>
          </a:xfrm>
          <a:prstGeom prst="rect">
            <a:avLst/>
          </a:prstGeom>
          <a:noFill/>
          <a:ln>
            <a:noFill/>
          </a:ln>
        </p:spPr>
        <p:txBody>
          <a:bodyPr anchorCtr="0" anchor="t" bIns="45700" lIns="91425" spcFirstLastPara="1" rIns="91425" wrap="square" tIns="45700">
            <a:noAutofit/>
          </a:bodyPr>
          <a:lstStyle>
            <a:lvl1pPr lvl="0" marR="0" rtl="0" algn="r">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5" name="Google Shape;5;n"/>
          <p:cNvSpPr/>
          <p:nvPr>
            <p:ph idx="3"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 name="Google Shape;6;n"/>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lvl1pPr indent="-228600" lvl="0" marL="4572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indent="-228600" lvl="1" marL="9144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2pPr>
            <a:lvl3pPr indent="-228600" lvl="2" marL="13716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3pPr>
            <a:lvl4pPr indent="-228600" lvl="3" marL="18288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4pPr>
            <a:lvl5pPr indent="-228600" lvl="4" marL="22860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5pPr>
            <a:lvl6pPr indent="-228600" lvl="5" marL="27432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6pPr>
            <a:lvl7pPr indent="-228600" lvl="6" marL="32004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7pPr>
            <a:lvl8pPr indent="-228600" lvl="7" marL="36576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8pPr>
            <a:lvl9pPr indent="-228600" lvl="8" marL="41148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9pPr>
          </a:lstStyle>
          <a:p/>
        </p:txBody>
      </p:sp>
      <p:sp>
        <p:nvSpPr>
          <p:cNvPr id="7" name="Google Shape;7;n"/>
          <p:cNvSpPr txBox="1"/>
          <p:nvPr>
            <p:ph idx="11" type="ftr"/>
          </p:nvPr>
        </p:nvSpPr>
        <p:spPr>
          <a:xfrm>
            <a:off x="0" y="8685213"/>
            <a:ext cx="2971800" cy="457200"/>
          </a:xfrm>
          <a:prstGeom prst="rect">
            <a:avLst/>
          </a:prstGeom>
          <a:noFill/>
          <a:ln>
            <a:noFill/>
          </a:ln>
        </p:spPr>
        <p:txBody>
          <a:bodyPr anchorCtr="0" anchor="b" bIns="45700" lIns="91425" spcFirstLastPara="1" rIns="91425" wrap="square" tIns="45700">
            <a:noAutofit/>
          </a:bodyPr>
          <a:lstStyle>
            <a:lvl1pPr lvl="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8" name="Google Shape;8;n"/>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b="0" i="0" lang="en-US"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1" name="Shape 101"/>
        <p:cNvGrpSpPr/>
        <p:nvPr/>
      </p:nvGrpSpPr>
      <p:grpSpPr>
        <a:xfrm>
          <a:off x="0" y="0"/>
          <a:ext cx="0" cy="0"/>
          <a:chOff x="0" y="0"/>
          <a:chExt cx="0" cy="0"/>
        </a:xfrm>
      </p:grpSpPr>
      <p:sp>
        <p:nvSpPr>
          <p:cNvPr id="102" name="Google Shape;102;p1: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03" name="Google Shape;103;p1: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9" name="Shape 249"/>
        <p:cNvGrpSpPr/>
        <p:nvPr/>
      </p:nvGrpSpPr>
      <p:grpSpPr>
        <a:xfrm>
          <a:off x="0" y="0"/>
          <a:ext cx="0" cy="0"/>
          <a:chOff x="0" y="0"/>
          <a:chExt cx="0" cy="0"/>
        </a:xfrm>
      </p:grpSpPr>
      <p:sp>
        <p:nvSpPr>
          <p:cNvPr id="250" name="Google Shape;250;p10: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51" name="Google Shape;251;p10: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52" name="Google Shape;252;p10: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7" name="Shape 267"/>
        <p:cNvGrpSpPr/>
        <p:nvPr/>
      </p:nvGrpSpPr>
      <p:grpSpPr>
        <a:xfrm>
          <a:off x="0" y="0"/>
          <a:ext cx="0" cy="0"/>
          <a:chOff x="0" y="0"/>
          <a:chExt cx="0" cy="0"/>
        </a:xfrm>
      </p:grpSpPr>
      <p:sp>
        <p:nvSpPr>
          <p:cNvPr id="268" name="Google Shape;268;p11: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69" name="Google Shape;269;p11: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US"/>
              <a:t>Step 2: You will have to provide the member’s complete name, DOB, valid email address, create a username and strong password, and phone number (optional)</a:t>
            </a:r>
            <a:endParaRPr/>
          </a:p>
          <a:p>
            <a:pPr indent="0" lvl="0" marL="0" rtl="0" algn="l">
              <a:spcBef>
                <a:spcPts val="0"/>
              </a:spcBef>
              <a:spcAft>
                <a:spcPts val="0"/>
              </a:spcAft>
              <a:buNone/>
            </a:pPr>
            <a:r>
              <a:t/>
            </a:r>
            <a:endParaRPr/>
          </a:p>
          <a:p>
            <a:pPr indent="0" lvl="0" marL="0" rtl="0" algn="l">
              <a:spcBef>
                <a:spcPts val="0"/>
              </a:spcBef>
              <a:spcAft>
                <a:spcPts val="0"/>
              </a:spcAft>
              <a:buNone/>
            </a:pPr>
            <a:r>
              <a:rPr lang="en-US"/>
              <a:t>There is also a similar verification process for phone numbers provided </a:t>
            </a:r>
            <a:endParaRPr/>
          </a:p>
          <a:p>
            <a:pPr indent="0" lvl="0" marL="0" rtl="0" algn="l">
              <a:spcBef>
                <a:spcPts val="0"/>
              </a:spcBef>
              <a:spcAft>
                <a:spcPts val="0"/>
              </a:spcAft>
              <a:buNone/>
            </a:pPr>
            <a:r>
              <a:t/>
            </a:r>
            <a:endParaRPr/>
          </a:p>
          <a:p>
            <a:pPr indent="0" lvl="0" marL="0" rtl="0" algn="l">
              <a:spcBef>
                <a:spcPts val="0"/>
              </a:spcBef>
              <a:spcAft>
                <a:spcPts val="0"/>
              </a:spcAft>
              <a:buNone/>
            </a:pPr>
            <a:r>
              <a:rPr lang="en-US"/>
              <a:t>Once account is verified you will be able to enter member information and begin</a:t>
            </a:r>
            <a:endParaRPr/>
          </a:p>
        </p:txBody>
      </p:sp>
      <p:sp>
        <p:nvSpPr>
          <p:cNvPr id="270" name="Google Shape;270;p11: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2" name="Shape 282"/>
        <p:cNvGrpSpPr/>
        <p:nvPr/>
      </p:nvGrpSpPr>
      <p:grpSpPr>
        <a:xfrm>
          <a:off x="0" y="0"/>
          <a:ext cx="0" cy="0"/>
          <a:chOff x="0" y="0"/>
          <a:chExt cx="0" cy="0"/>
        </a:xfrm>
      </p:grpSpPr>
      <p:sp>
        <p:nvSpPr>
          <p:cNvPr id="283" name="Google Shape;283;p12: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84" name="Google Shape;284;p12: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4" name="Shape 294"/>
        <p:cNvGrpSpPr/>
        <p:nvPr/>
      </p:nvGrpSpPr>
      <p:grpSpPr>
        <a:xfrm>
          <a:off x="0" y="0"/>
          <a:ext cx="0" cy="0"/>
          <a:chOff x="0" y="0"/>
          <a:chExt cx="0" cy="0"/>
        </a:xfrm>
      </p:grpSpPr>
      <p:sp>
        <p:nvSpPr>
          <p:cNvPr id="295" name="Google Shape;295;p13: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96" name="Google Shape;296;p13: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4" name="Shape 314"/>
        <p:cNvGrpSpPr/>
        <p:nvPr/>
      </p:nvGrpSpPr>
      <p:grpSpPr>
        <a:xfrm>
          <a:off x="0" y="0"/>
          <a:ext cx="0" cy="0"/>
          <a:chOff x="0" y="0"/>
          <a:chExt cx="0" cy="0"/>
        </a:xfrm>
      </p:grpSpPr>
      <p:sp>
        <p:nvSpPr>
          <p:cNvPr id="315" name="Google Shape;315;p14: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16" name="Google Shape;316;p14: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US"/>
              <a:t>Navigators are able to provide the IDP information to the assister line and have the application unlocked to proceed on the same day with the client. </a:t>
            </a:r>
            <a:endParaRPr/>
          </a:p>
          <a:p>
            <a:pPr indent="0" lvl="0" marL="0" rtl="0" algn="l">
              <a:spcBef>
                <a:spcPts val="0"/>
              </a:spcBef>
              <a:spcAft>
                <a:spcPts val="0"/>
              </a:spcAft>
              <a:buNone/>
            </a:pPr>
            <a:r>
              <a:t/>
            </a:r>
            <a:endParaRPr/>
          </a:p>
          <a:p>
            <a:pPr indent="0" lvl="0" marL="0" rtl="0" algn="l">
              <a:spcBef>
                <a:spcPts val="0"/>
              </a:spcBef>
              <a:spcAft>
                <a:spcPts val="0"/>
              </a:spcAft>
              <a:buNone/>
            </a:pPr>
            <a:r>
              <a:rPr lang="en-US"/>
              <a:t>If a member sends the IDP (upload to portal, fax, in-person at a walk-in center, or mail) it can take up to 48 hours for the Health Connector to process the documentation after it is received. Member may log into the application periodically to see if they can continue with their application. </a:t>
            </a:r>
            <a:endParaRPr/>
          </a:p>
        </p:txBody>
      </p:sp>
      <p:sp>
        <p:nvSpPr>
          <p:cNvPr id="317" name="Google Shape;317;p14: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42" name="Shape 342"/>
        <p:cNvGrpSpPr/>
        <p:nvPr/>
      </p:nvGrpSpPr>
      <p:grpSpPr>
        <a:xfrm>
          <a:off x="0" y="0"/>
          <a:ext cx="0" cy="0"/>
          <a:chOff x="0" y="0"/>
          <a:chExt cx="0" cy="0"/>
        </a:xfrm>
      </p:grpSpPr>
      <p:sp>
        <p:nvSpPr>
          <p:cNvPr id="343" name="Google Shape;343;p15: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44" name="Google Shape;344;p15: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45" name="Google Shape;345;p15: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57" name="Shape 357"/>
        <p:cNvGrpSpPr/>
        <p:nvPr/>
      </p:nvGrpSpPr>
      <p:grpSpPr>
        <a:xfrm>
          <a:off x="0" y="0"/>
          <a:ext cx="0" cy="0"/>
          <a:chOff x="0" y="0"/>
          <a:chExt cx="0" cy="0"/>
        </a:xfrm>
      </p:grpSpPr>
      <p:sp>
        <p:nvSpPr>
          <p:cNvPr id="358" name="Google Shape;358;p16: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59" name="Google Shape;359;p16: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60" name="Google Shape;360;p16: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66" name="Shape 366"/>
        <p:cNvGrpSpPr/>
        <p:nvPr/>
      </p:nvGrpSpPr>
      <p:grpSpPr>
        <a:xfrm>
          <a:off x="0" y="0"/>
          <a:ext cx="0" cy="0"/>
          <a:chOff x="0" y="0"/>
          <a:chExt cx="0" cy="0"/>
        </a:xfrm>
      </p:grpSpPr>
      <p:sp>
        <p:nvSpPr>
          <p:cNvPr id="367" name="Google Shape;367;p17: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68" name="Google Shape;368;p17: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69" name="Google Shape;369;p17: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75" name="Shape 375"/>
        <p:cNvGrpSpPr/>
        <p:nvPr/>
      </p:nvGrpSpPr>
      <p:grpSpPr>
        <a:xfrm>
          <a:off x="0" y="0"/>
          <a:ext cx="0" cy="0"/>
          <a:chOff x="0" y="0"/>
          <a:chExt cx="0" cy="0"/>
        </a:xfrm>
      </p:grpSpPr>
      <p:sp>
        <p:nvSpPr>
          <p:cNvPr id="376" name="Google Shape;376;p18: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77" name="Google Shape;377;p18: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US"/>
              <a:t>DTA will receive the information on their end and contact the member for next steps </a:t>
            </a:r>
            <a:endParaRPr/>
          </a:p>
        </p:txBody>
      </p:sp>
      <p:sp>
        <p:nvSpPr>
          <p:cNvPr id="378" name="Google Shape;378;p18: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84" name="Shape 384"/>
        <p:cNvGrpSpPr/>
        <p:nvPr/>
      </p:nvGrpSpPr>
      <p:grpSpPr>
        <a:xfrm>
          <a:off x="0" y="0"/>
          <a:ext cx="0" cy="0"/>
          <a:chOff x="0" y="0"/>
          <a:chExt cx="0" cy="0"/>
        </a:xfrm>
      </p:grpSpPr>
      <p:sp>
        <p:nvSpPr>
          <p:cNvPr id="385" name="Google Shape;385;p19: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86" name="Google Shape;386;p19: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US"/>
              <a:t>Home address is not required on the application for unhoused individuals. However, they do require a mailing address on the application. Often times we provide our address for the member and they will come to the office to pick up the mail. Some clients will provide the shelter’s address as their mailing address. It can also be the address of a loved ones that they trust. </a:t>
            </a:r>
            <a:endParaRPr/>
          </a:p>
        </p:txBody>
      </p:sp>
      <p:sp>
        <p:nvSpPr>
          <p:cNvPr id="387" name="Google Shape;387;p19: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9" name="Shape 109"/>
        <p:cNvGrpSpPr/>
        <p:nvPr/>
      </p:nvGrpSpPr>
      <p:grpSpPr>
        <a:xfrm>
          <a:off x="0" y="0"/>
          <a:ext cx="0" cy="0"/>
          <a:chOff x="0" y="0"/>
          <a:chExt cx="0" cy="0"/>
        </a:xfrm>
      </p:grpSpPr>
      <p:sp>
        <p:nvSpPr>
          <p:cNvPr id="110" name="Google Shape;110;p2: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11" name="Google Shape;111;p2: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12" name="Google Shape;112;p2: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95" name="Shape 395"/>
        <p:cNvGrpSpPr/>
        <p:nvPr/>
      </p:nvGrpSpPr>
      <p:grpSpPr>
        <a:xfrm>
          <a:off x="0" y="0"/>
          <a:ext cx="0" cy="0"/>
          <a:chOff x="0" y="0"/>
          <a:chExt cx="0" cy="0"/>
        </a:xfrm>
      </p:grpSpPr>
      <p:sp>
        <p:nvSpPr>
          <p:cNvPr id="396" name="Google Shape;396;p20: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97" name="Google Shape;397;p20: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98" name="Google Shape;398;p20: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05" name="Shape 405"/>
        <p:cNvGrpSpPr/>
        <p:nvPr/>
      </p:nvGrpSpPr>
      <p:grpSpPr>
        <a:xfrm>
          <a:off x="0" y="0"/>
          <a:ext cx="0" cy="0"/>
          <a:chOff x="0" y="0"/>
          <a:chExt cx="0" cy="0"/>
        </a:xfrm>
      </p:grpSpPr>
      <p:sp>
        <p:nvSpPr>
          <p:cNvPr id="406" name="Google Shape;406;p21: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07" name="Google Shape;407;p21: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US"/>
              <a:t>Within 60 days </a:t>
            </a:r>
            <a:endParaRPr/>
          </a:p>
        </p:txBody>
      </p:sp>
      <p:sp>
        <p:nvSpPr>
          <p:cNvPr id="408" name="Google Shape;408;p21: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16" name="Shape 416"/>
        <p:cNvGrpSpPr/>
        <p:nvPr/>
      </p:nvGrpSpPr>
      <p:grpSpPr>
        <a:xfrm>
          <a:off x="0" y="0"/>
          <a:ext cx="0" cy="0"/>
          <a:chOff x="0" y="0"/>
          <a:chExt cx="0" cy="0"/>
        </a:xfrm>
      </p:grpSpPr>
      <p:sp>
        <p:nvSpPr>
          <p:cNvPr id="417" name="Google Shape;417;p22: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18" name="Google Shape;418;p22: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19" name="Google Shape;419;p22: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25" name="Shape 425"/>
        <p:cNvGrpSpPr/>
        <p:nvPr/>
      </p:nvGrpSpPr>
      <p:grpSpPr>
        <a:xfrm>
          <a:off x="0" y="0"/>
          <a:ext cx="0" cy="0"/>
          <a:chOff x="0" y="0"/>
          <a:chExt cx="0" cy="0"/>
        </a:xfrm>
      </p:grpSpPr>
      <p:sp>
        <p:nvSpPr>
          <p:cNvPr id="426" name="Google Shape;426;p23: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27" name="Google Shape;427;p23: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US"/>
              <a:t>Also, please be sure that your name is exactly as it appears on the SS card </a:t>
            </a:r>
            <a:endParaRPr/>
          </a:p>
        </p:txBody>
      </p:sp>
      <p:sp>
        <p:nvSpPr>
          <p:cNvPr id="428" name="Google Shape;428;p23: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38" name="Shape 438"/>
        <p:cNvGrpSpPr/>
        <p:nvPr/>
      </p:nvGrpSpPr>
      <p:grpSpPr>
        <a:xfrm>
          <a:off x="0" y="0"/>
          <a:ext cx="0" cy="0"/>
          <a:chOff x="0" y="0"/>
          <a:chExt cx="0" cy="0"/>
        </a:xfrm>
      </p:grpSpPr>
      <p:sp>
        <p:nvSpPr>
          <p:cNvPr id="439" name="Google Shape;439;p24: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40" name="Google Shape;440;p24: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41" name="Google Shape;441;p24: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49" name="Shape 449"/>
        <p:cNvGrpSpPr/>
        <p:nvPr/>
      </p:nvGrpSpPr>
      <p:grpSpPr>
        <a:xfrm>
          <a:off x="0" y="0"/>
          <a:ext cx="0" cy="0"/>
          <a:chOff x="0" y="0"/>
          <a:chExt cx="0" cy="0"/>
        </a:xfrm>
      </p:grpSpPr>
      <p:sp>
        <p:nvSpPr>
          <p:cNvPr id="450" name="Google Shape;450;p25: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51" name="Google Shape;451;p25: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52" name="Google Shape;452;p25: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59" name="Shape 459"/>
        <p:cNvGrpSpPr/>
        <p:nvPr/>
      </p:nvGrpSpPr>
      <p:grpSpPr>
        <a:xfrm>
          <a:off x="0" y="0"/>
          <a:ext cx="0" cy="0"/>
          <a:chOff x="0" y="0"/>
          <a:chExt cx="0" cy="0"/>
        </a:xfrm>
      </p:grpSpPr>
      <p:sp>
        <p:nvSpPr>
          <p:cNvPr id="460" name="Google Shape;460;p26: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61" name="Google Shape;461;p26: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62" name="Google Shape;462;p26: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69" name="Shape 469"/>
        <p:cNvGrpSpPr/>
        <p:nvPr/>
      </p:nvGrpSpPr>
      <p:grpSpPr>
        <a:xfrm>
          <a:off x="0" y="0"/>
          <a:ext cx="0" cy="0"/>
          <a:chOff x="0" y="0"/>
          <a:chExt cx="0" cy="0"/>
        </a:xfrm>
      </p:grpSpPr>
      <p:sp>
        <p:nvSpPr>
          <p:cNvPr id="470" name="Google Shape;470;p27: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71" name="Google Shape;471;p27: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86" name="Shape 486"/>
        <p:cNvGrpSpPr/>
        <p:nvPr/>
      </p:nvGrpSpPr>
      <p:grpSpPr>
        <a:xfrm>
          <a:off x="0" y="0"/>
          <a:ext cx="0" cy="0"/>
          <a:chOff x="0" y="0"/>
          <a:chExt cx="0" cy="0"/>
        </a:xfrm>
      </p:grpSpPr>
      <p:sp>
        <p:nvSpPr>
          <p:cNvPr id="487" name="Google Shape;487;p28: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88" name="Google Shape;488;p28: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89" name="Google Shape;489;p28: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96" name="Shape 496"/>
        <p:cNvGrpSpPr/>
        <p:nvPr/>
      </p:nvGrpSpPr>
      <p:grpSpPr>
        <a:xfrm>
          <a:off x="0" y="0"/>
          <a:ext cx="0" cy="0"/>
          <a:chOff x="0" y="0"/>
          <a:chExt cx="0" cy="0"/>
        </a:xfrm>
      </p:grpSpPr>
      <p:sp>
        <p:nvSpPr>
          <p:cNvPr id="497" name="Google Shape;497;p29: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98" name="Google Shape;498;p29: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99" name="Google Shape;499;p29: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8" name="Shape 138"/>
        <p:cNvGrpSpPr/>
        <p:nvPr/>
      </p:nvGrpSpPr>
      <p:grpSpPr>
        <a:xfrm>
          <a:off x="0" y="0"/>
          <a:ext cx="0" cy="0"/>
          <a:chOff x="0" y="0"/>
          <a:chExt cx="0" cy="0"/>
        </a:xfrm>
      </p:grpSpPr>
      <p:sp>
        <p:nvSpPr>
          <p:cNvPr id="139" name="Google Shape;139;p3: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40" name="Google Shape;140;p3: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41" name="Google Shape;141;p3: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13" name="Shape 513"/>
        <p:cNvGrpSpPr/>
        <p:nvPr/>
      </p:nvGrpSpPr>
      <p:grpSpPr>
        <a:xfrm>
          <a:off x="0" y="0"/>
          <a:ext cx="0" cy="0"/>
          <a:chOff x="0" y="0"/>
          <a:chExt cx="0" cy="0"/>
        </a:xfrm>
      </p:grpSpPr>
      <p:sp>
        <p:nvSpPr>
          <p:cNvPr id="514" name="Google Shape;514;p30: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515" name="Google Shape;515;p30: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28" name="Shape 528"/>
        <p:cNvGrpSpPr/>
        <p:nvPr/>
      </p:nvGrpSpPr>
      <p:grpSpPr>
        <a:xfrm>
          <a:off x="0" y="0"/>
          <a:ext cx="0" cy="0"/>
          <a:chOff x="0" y="0"/>
          <a:chExt cx="0" cy="0"/>
        </a:xfrm>
      </p:grpSpPr>
      <p:sp>
        <p:nvSpPr>
          <p:cNvPr id="529" name="Google Shape;529;p31: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530" name="Google Shape;530;p31: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531" name="Google Shape;531;p31: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43" name="Shape 543"/>
        <p:cNvGrpSpPr/>
        <p:nvPr/>
      </p:nvGrpSpPr>
      <p:grpSpPr>
        <a:xfrm>
          <a:off x="0" y="0"/>
          <a:ext cx="0" cy="0"/>
          <a:chOff x="0" y="0"/>
          <a:chExt cx="0" cy="0"/>
        </a:xfrm>
      </p:grpSpPr>
      <p:sp>
        <p:nvSpPr>
          <p:cNvPr id="544" name="Google Shape;544;p32: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545" name="Google Shape;545;p32: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78" name="Shape 578"/>
        <p:cNvGrpSpPr/>
        <p:nvPr/>
      </p:nvGrpSpPr>
      <p:grpSpPr>
        <a:xfrm>
          <a:off x="0" y="0"/>
          <a:ext cx="0" cy="0"/>
          <a:chOff x="0" y="0"/>
          <a:chExt cx="0" cy="0"/>
        </a:xfrm>
      </p:grpSpPr>
      <p:sp>
        <p:nvSpPr>
          <p:cNvPr id="579" name="Google Shape;579;p33: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580" name="Google Shape;580;p33: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85" name="Shape 585"/>
        <p:cNvGrpSpPr/>
        <p:nvPr/>
      </p:nvGrpSpPr>
      <p:grpSpPr>
        <a:xfrm>
          <a:off x="0" y="0"/>
          <a:ext cx="0" cy="0"/>
          <a:chOff x="0" y="0"/>
          <a:chExt cx="0" cy="0"/>
        </a:xfrm>
      </p:grpSpPr>
      <p:sp>
        <p:nvSpPr>
          <p:cNvPr id="586" name="Google Shape;586;p34: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587" name="Google Shape;587;p34: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99" name="Shape 599"/>
        <p:cNvGrpSpPr/>
        <p:nvPr/>
      </p:nvGrpSpPr>
      <p:grpSpPr>
        <a:xfrm>
          <a:off x="0" y="0"/>
          <a:ext cx="0" cy="0"/>
          <a:chOff x="0" y="0"/>
          <a:chExt cx="0" cy="0"/>
        </a:xfrm>
      </p:grpSpPr>
      <p:sp>
        <p:nvSpPr>
          <p:cNvPr id="600" name="Google Shape;600;p35: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601" name="Google Shape;601;p35: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17" name="Shape 617"/>
        <p:cNvGrpSpPr/>
        <p:nvPr/>
      </p:nvGrpSpPr>
      <p:grpSpPr>
        <a:xfrm>
          <a:off x="0" y="0"/>
          <a:ext cx="0" cy="0"/>
          <a:chOff x="0" y="0"/>
          <a:chExt cx="0" cy="0"/>
        </a:xfrm>
      </p:grpSpPr>
      <p:sp>
        <p:nvSpPr>
          <p:cNvPr id="618" name="Google Shape;618;p36: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19" name="Google Shape;619;p36: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US"/>
              <a:t>Notices can be very confusing. Please contact assisters to help you navigate requests. </a:t>
            </a:r>
            <a:endParaRPr/>
          </a:p>
        </p:txBody>
      </p:sp>
      <p:sp>
        <p:nvSpPr>
          <p:cNvPr id="620" name="Google Shape;620;p36: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44" name="Shape 644"/>
        <p:cNvGrpSpPr/>
        <p:nvPr/>
      </p:nvGrpSpPr>
      <p:grpSpPr>
        <a:xfrm>
          <a:off x="0" y="0"/>
          <a:ext cx="0" cy="0"/>
          <a:chOff x="0" y="0"/>
          <a:chExt cx="0" cy="0"/>
        </a:xfrm>
      </p:grpSpPr>
      <p:sp>
        <p:nvSpPr>
          <p:cNvPr id="645" name="Google Shape;645;p37: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646" name="Google Shape;646;p37: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59" name="Shape 659"/>
        <p:cNvGrpSpPr/>
        <p:nvPr/>
      </p:nvGrpSpPr>
      <p:grpSpPr>
        <a:xfrm>
          <a:off x="0" y="0"/>
          <a:ext cx="0" cy="0"/>
          <a:chOff x="0" y="0"/>
          <a:chExt cx="0" cy="0"/>
        </a:xfrm>
      </p:grpSpPr>
      <p:sp>
        <p:nvSpPr>
          <p:cNvPr id="660" name="Google Shape;660;p38: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661" name="Google Shape;661;p38: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66" name="Shape 666"/>
        <p:cNvGrpSpPr/>
        <p:nvPr/>
      </p:nvGrpSpPr>
      <p:grpSpPr>
        <a:xfrm>
          <a:off x="0" y="0"/>
          <a:ext cx="0" cy="0"/>
          <a:chOff x="0" y="0"/>
          <a:chExt cx="0" cy="0"/>
        </a:xfrm>
      </p:grpSpPr>
      <p:sp>
        <p:nvSpPr>
          <p:cNvPr id="667" name="Google Shape;667;p39: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668" name="Google Shape;668;p39: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8" name="Shape 148"/>
        <p:cNvGrpSpPr/>
        <p:nvPr/>
      </p:nvGrpSpPr>
      <p:grpSpPr>
        <a:xfrm>
          <a:off x="0" y="0"/>
          <a:ext cx="0" cy="0"/>
          <a:chOff x="0" y="0"/>
          <a:chExt cx="0" cy="0"/>
        </a:xfrm>
      </p:grpSpPr>
      <p:sp>
        <p:nvSpPr>
          <p:cNvPr id="149" name="Google Shape;149;p4: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50" name="Google Shape;150;p4: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73" name="Shape 673"/>
        <p:cNvGrpSpPr/>
        <p:nvPr/>
      </p:nvGrpSpPr>
      <p:grpSpPr>
        <a:xfrm>
          <a:off x="0" y="0"/>
          <a:ext cx="0" cy="0"/>
          <a:chOff x="0" y="0"/>
          <a:chExt cx="0" cy="0"/>
        </a:xfrm>
      </p:grpSpPr>
      <p:sp>
        <p:nvSpPr>
          <p:cNvPr id="674" name="Google Shape;674;p40: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675" name="Google Shape;675;p40: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5" name="Shape 185"/>
        <p:cNvGrpSpPr/>
        <p:nvPr/>
      </p:nvGrpSpPr>
      <p:grpSpPr>
        <a:xfrm>
          <a:off x="0" y="0"/>
          <a:ext cx="0" cy="0"/>
          <a:chOff x="0" y="0"/>
          <a:chExt cx="0" cy="0"/>
        </a:xfrm>
      </p:grpSpPr>
      <p:sp>
        <p:nvSpPr>
          <p:cNvPr id="186" name="Google Shape;186;p5: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87" name="Google Shape;187;p5: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88" name="Google Shape;188;p5: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3" name="Shape 193"/>
        <p:cNvGrpSpPr/>
        <p:nvPr/>
      </p:nvGrpSpPr>
      <p:grpSpPr>
        <a:xfrm>
          <a:off x="0" y="0"/>
          <a:ext cx="0" cy="0"/>
          <a:chOff x="0" y="0"/>
          <a:chExt cx="0" cy="0"/>
        </a:xfrm>
      </p:grpSpPr>
      <p:sp>
        <p:nvSpPr>
          <p:cNvPr id="194" name="Google Shape;194;p6: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95" name="Google Shape;195;p6: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96" name="Google Shape;196;p6: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0" name="Shape 220"/>
        <p:cNvGrpSpPr/>
        <p:nvPr/>
      </p:nvGrpSpPr>
      <p:grpSpPr>
        <a:xfrm>
          <a:off x="0" y="0"/>
          <a:ext cx="0" cy="0"/>
          <a:chOff x="0" y="0"/>
          <a:chExt cx="0" cy="0"/>
        </a:xfrm>
      </p:grpSpPr>
      <p:sp>
        <p:nvSpPr>
          <p:cNvPr id="221" name="Google Shape;221;p7: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22" name="Google Shape;222;p7: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US"/>
              <a:t>Valid email needed to submit electronically – The form must be completed in one sitting. It does not save the changes for later. </a:t>
            </a:r>
            <a:endParaRPr/>
          </a:p>
          <a:p>
            <a:pPr indent="0" lvl="0" marL="0" rtl="0" algn="l">
              <a:spcBef>
                <a:spcPts val="0"/>
              </a:spcBef>
              <a:spcAft>
                <a:spcPts val="0"/>
              </a:spcAft>
              <a:buNone/>
            </a:pPr>
            <a:r>
              <a:t/>
            </a:r>
            <a:endParaRPr/>
          </a:p>
          <a:p>
            <a:pPr indent="0" lvl="0" marL="0" rtl="0" algn="l">
              <a:spcBef>
                <a:spcPts val="0"/>
              </a:spcBef>
              <a:spcAft>
                <a:spcPts val="0"/>
              </a:spcAft>
              <a:buNone/>
            </a:pPr>
            <a:r>
              <a:rPr lang="en-US"/>
              <a:t>You are able to make an appointment online with a MassHealth Enrollment Center. They offer phone, video and in-person options. They will ask for member information, including language preferences. </a:t>
            </a:r>
            <a:endParaRPr/>
          </a:p>
        </p:txBody>
      </p:sp>
      <p:sp>
        <p:nvSpPr>
          <p:cNvPr id="223" name="Google Shape;223;p7: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0" name="Shape 230"/>
        <p:cNvGrpSpPr/>
        <p:nvPr/>
      </p:nvGrpSpPr>
      <p:grpSpPr>
        <a:xfrm>
          <a:off x="0" y="0"/>
          <a:ext cx="0" cy="0"/>
          <a:chOff x="0" y="0"/>
          <a:chExt cx="0" cy="0"/>
        </a:xfrm>
      </p:grpSpPr>
      <p:sp>
        <p:nvSpPr>
          <p:cNvPr id="231" name="Google Shape;231;p8: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32" name="Google Shape;232;p8: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US"/>
              <a:t>The online application is available in English, Spanish, and Portuguese</a:t>
            </a:r>
            <a:endParaRPr/>
          </a:p>
          <a:p>
            <a:pPr indent="0" lvl="0" marL="0" rtl="0" algn="l">
              <a:spcBef>
                <a:spcPts val="0"/>
              </a:spcBef>
              <a:spcAft>
                <a:spcPts val="0"/>
              </a:spcAft>
              <a:buNone/>
            </a:pPr>
            <a:r>
              <a:rPr lang="en-US"/>
              <a:t>Paper application is available in those languages + Traditional Chinese and Vietnamese</a:t>
            </a:r>
            <a:endParaRPr/>
          </a:p>
        </p:txBody>
      </p:sp>
      <p:sp>
        <p:nvSpPr>
          <p:cNvPr id="233" name="Google Shape;233;p8: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1" name="Shape 241"/>
        <p:cNvGrpSpPr/>
        <p:nvPr/>
      </p:nvGrpSpPr>
      <p:grpSpPr>
        <a:xfrm>
          <a:off x="0" y="0"/>
          <a:ext cx="0" cy="0"/>
          <a:chOff x="0" y="0"/>
          <a:chExt cx="0" cy="0"/>
        </a:xfrm>
      </p:grpSpPr>
      <p:sp>
        <p:nvSpPr>
          <p:cNvPr id="242" name="Google Shape;242;p9: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43" name="Google Shape;243;p9: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US"/>
              <a:t>Here are some helpful tips that would make the applying and enrolling process more seamless. </a:t>
            </a:r>
            <a:endParaRPr/>
          </a:p>
          <a:p>
            <a:pPr indent="0" lvl="0" marL="0" rtl="0" algn="l">
              <a:spcBef>
                <a:spcPts val="0"/>
              </a:spcBef>
              <a:spcAft>
                <a:spcPts val="0"/>
              </a:spcAft>
              <a:buNone/>
            </a:pPr>
            <a:r>
              <a:t/>
            </a:r>
            <a:endParaRPr/>
          </a:p>
        </p:txBody>
      </p:sp>
      <p:sp>
        <p:nvSpPr>
          <p:cNvPr id="244" name="Google Shape;244;p9: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showMasterSp="0" type="title">
  <p:cSld name="TITLE">
    <p:spTree>
      <p:nvGrpSpPr>
        <p:cNvPr id="18" name="Shape 18"/>
        <p:cNvGrpSpPr/>
        <p:nvPr/>
      </p:nvGrpSpPr>
      <p:grpSpPr>
        <a:xfrm>
          <a:off x="0" y="0"/>
          <a:ext cx="0" cy="0"/>
          <a:chOff x="0" y="0"/>
          <a:chExt cx="0" cy="0"/>
        </a:xfrm>
      </p:grpSpPr>
      <p:sp>
        <p:nvSpPr>
          <p:cNvPr id="19" name="Google Shape;19;p42"/>
          <p:cNvSpPr/>
          <p:nvPr/>
        </p:nvSpPr>
        <p:spPr>
          <a:xfrm>
            <a:off x="2382" y="6400800"/>
            <a:ext cx="9141619" cy="457200"/>
          </a:xfrm>
          <a:prstGeom prst="rect">
            <a:avLst/>
          </a:pr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 name="Google Shape;20;p42"/>
          <p:cNvSpPr/>
          <p:nvPr/>
        </p:nvSpPr>
        <p:spPr>
          <a:xfrm>
            <a:off x="12" y="6334316"/>
            <a:ext cx="9141619" cy="64008"/>
          </a:xfrm>
          <a:prstGeom prst="rect">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 name="Google Shape;21;p42"/>
          <p:cNvSpPr txBox="1"/>
          <p:nvPr>
            <p:ph type="ctrTitle"/>
          </p:nvPr>
        </p:nvSpPr>
        <p:spPr>
          <a:xfrm>
            <a:off x="822960" y="758952"/>
            <a:ext cx="7543800" cy="3566160"/>
          </a:xfrm>
          <a:prstGeom prst="rect">
            <a:avLst/>
          </a:prstGeom>
          <a:noFill/>
          <a:ln>
            <a:noFill/>
          </a:ln>
        </p:spPr>
        <p:txBody>
          <a:bodyPr anchorCtr="0" anchor="b" bIns="45700" lIns="91425" spcFirstLastPara="1" rIns="91425" wrap="square" tIns="45700">
            <a:normAutofit/>
          </a:bodyPr>
          <a:lstStyle>
            <a:lvl1pPr lvl="0" algn="l">
              <a:lnSpc>
                <a:spcPct val="85000"/>
              </a:lnSpc>
              <a:spcBef>
                <a:spcPts val="0"/>
              </a:spcBef>
              <a:spcAft>
                <a:spcPts val="0"/>
              </a:spcAft>
              <a:buClr>
                <a:srgbClr val="262626"/>
              </a:buClr>
              <a:buSzPts val="8000"/>
              <a:buFont typeface="Calibri"/>
              <a:buNone/>
              <a:defRPr sz="8000">
                <a:solidFill>
                  <a:srgbClr val="262626"/>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2" name="Google Shape;22;p42"/>
          <p:cNvSpPr txBox="1"/>
          <p:nvPr>
            <p:ph idx="1" type="subTitle"/>
          </p:nvPr>
        </p:nvSpPr>
        <p:spPr>
          <a:xfrm>
            <a:off x="825038" y="4455621"/>
            <a:ext cx="7543800" cy="1143000"/>
          </a:xfrm>
          <a:prstGeom prst="rect">
            <a:avLst/>
          </a:prstGeom>
          <a:noFill/>
          <a:ln>
            <a:noFill/>
          </a:ln>
        </p:spPr>
        <p:txBody>
          <a:bodyPr anchorCtr="0" anchor="t" bIns="45700" lIns="91425" spcFirstLastPara="1" rIns="91425" wrap="square" tIns="45700">
            <a:normAutofit/>
          </a:bodyPr>
          <a:lstStyle>
            <a:lvl1pPr lvl="0" algn="l">
              <a:lnSpc>
                <a:spcPct val="90000"/>
              </a:lnSpc>
              <a:spcBef>
                <a:spcPts val="1200"/>
              </a:spcBef>
              <a:spcAft>
                <a:spcPts val="0"/>
              </a:spcAft>
              <a:buSzPts val="2400"/>
              <a:buNone/>
              <a:defRPr sz="2400" cap="none">
                <a:solidFill>
                  <a:schemeClr val="dk2"/>
                </a:solidFill>
                <a:latin typeface="Calibri"/>
                <a:ea typeface="Calibri"/>
                <a:cs typeface="Calibri"/>
                <a:sym typeface="Calibri"/>
              </a:defRPr>
            </a:lvl1pPr>
            <a:lvl2pPr lvl="1" algn="ctr">
              <a:lnSpc>
                <a:spcPct val="90000"/>
              </a:lnSpc>
              <a:spcBef>
                <a:spcPts val="200"/>
              </a:spcBef>
              <a:spcAft>
                <a:spcPts val="0"/>
              </a:spcAft>
              <a:buSzPts val="2400"/>
              <a:buNone/>
              <a:defRPr sz="2400"/>
            </a:lvl2pPr>
            <a:lvl3pPr lvl="2" algn="ctr">
              <a:lnSpc>
                <a:spcPct val="90000"/>
              </a:lnSpc>
              <a:spcBef>
                <a:spcPts val="400"/>
              </a:spcBef>
              <a:spcAft>
                <a:spcPts val="0"/>
              </a:spcAft>
              <a:buSzPts val="2400"/>
              <a:buNone/>
              <a:defRPr sz="2400"/>
            </a:lvl3pPr>
            <a:lvl4pPr lvl="3" algn="ctr">
              <a:lnSpc>
                <a:spcPct val="90000"/>
              </a:lnSpc>
              <a:spcBef>
                <a:spcPts val="400"/>
              </a:spcBef>
              <a:spcAft>
                <a:spcPts val="0"/>
              </a:spcAft>
              <a:buSzPts val="2000"/>
              <a:buNone/>
              <a:defRPr sz="2000"/>
            </a:lvl4pPr>
            <a:lvl5pPr lvl="4" algn="ctr">
              <a:lnSpc>
                <a:spcPct val="90000"/>
              </a:lnSpc>
              <a:spcBef>
                <a:spcPts val="400"/>
              </a:spcBef>
              <a:spcAft>
                <a:spcPts val="0"/>
              </a:spcAft>
              <a:buSzPts val="2000"/>
              <a:buNone/>
              <a:defRPr sz="2000"/>
            </a:lvl5pPr>
            <a:lvl6pPr lvl="5" algn="ctr">
              <a:lnSpc>
                <a:spcPct val="90000"/>
              </a:lnSpc>
              <a:spcBef>
                <a:spcPts val="400"/>
              </a:spcBef>
              <a:spcAft>
                <a:spcPts val="0"/>
              </a:spcAft>
              <a:buSzPts val="2000"/>
              <a:buNone/>
              <a:defRPr sz="2000"/>
            </a:lvl6pPr>
            <a:lvl7pPr lvl="6" algn="ctr">
              <a:lnSpc>
                <a:spcPct val="90000"/>
              </a:lnSpc>
              <a:spcBef>
                <a:spcPts val="400"/>
              </a:spcBef>
              <a:spcAft>
                <a:spcPts val="0"/>
              </a:spcAft>
              <a:buSzPts val="2000"/>
              <a:buNone/>
              <a:defRPr sz="2000"/>
            </a:lvl7pPr>
            <a:lvl8pPr lvl="7" algn="ctr">
              <a:lnSpc>
                <a:spcPct val="90000"/>
              </a:lnSpc>
              <a:spcBef>
                <a:spcPts val="400"/>
              </a:spcBef>
              <a:spcAft>
                <a:spcPts val="0"/>
              </a:spcAft>
              <a:buSzPts val="2000"/>
              <a:buNone/>
              <a:defRPr sz="2000"/>
            </a:lvl8pPr>
            <a:lvl9pPr lvl="8" algn="ctr">
              <a:lnSpc>
                <a:spcPct val="90000"/>
              </a:lnSpc>
              <a:spcBef>
                <a:spcPts val="400"/>
              </a:spcBef>
              <a:spcAft>
                <a:spcPts val="400"/>
              </a:spcAft>
              <a:buSzPts val="2000"/>
              <a:buNone/>
              <a:defRPr sz="2000"/>
            </a:lvl9pPr>
          </a:lstStyle>
          <a:p/>
        </p:txBody>
      </p:sp>
      <p:sp>
        <p:nvSpPr>
          <p:cNvPr id="23" name="Google Shape;23;p42"/>
          <p:cNvSpPr txBox="1"/>
          <p:nvPr>
            <p:ph idx="10" type="dt"/>
          </p:nvPr>
        </p:nvSpPr>
        <p:spPr>
          <a:xfrm>
            <a:off x="822961" y="6459786"/>
            <a:ext cx="1854203"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4" name="Google Shape;24;p42"/>
          <p:cNvSpPr txBox="1"/>
          <p:nvPr>
            <p:ph idx="11" type="ftr"/>
          </p:nvPr>
        </p:nvSpPr>
        <p:spPr>
          <a:xfrm>
            <a:off x="2764639" y="6459786"/>
            <a:ext cx="3617103"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5" name="Google Shape;25;p42"/>
          <p:cNvSpPr txBox="1"/>
          <p:nvPr>
            <p:ph idx="12" type="sldNum"/>
          </p:nvPr>
        </p:nvSpPr>
        <p:spPr>
          <a:xfrm>
            <a:off x="7425344" y="6459786"/>
            <a:ext cx="984019"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cxnSp>
        <p:nvCxnSpPr>
          <p:cNvPr id="26" name="Google Shape;26;p42"/>
          <p:cNvCxnSpPr/>
          <p:nvPr/>
        </p:nvCxnSpPr>
        <p:spPr>
          <a:xfrm>
            <a:off x="905744" y="4343400"/>
            <a:ext cx="7406640" cy="0"/>
          </a:xfrm>
          <a:prstGeom prst="straightConnector1">
            <a:avLst/>
          </a:prstGeom>
          <a:noFill/>
          <a:ln cap="flat" cmpd="sng" w="9525">
            <a:solidFill>
              <a:srgbClr val="7F7F7F"/>
            </a:solidFill>
            <a:prstDash val="solid"/>
            <a:round/>
            <a:headEnd len="sm" w="sm" type="none"/>
            <a:tailEnd len="sm" w="sm" type="none"/>
          </a:ln>
        </p:spPr>
      </p:cxn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Vertical Text" type="vertTx">
  <p:cSld name="VERTICAL_TEXT">
    <p:spTree>
      <p:nvGrpSpPr>
        <p:cNvPr id="87" name="Shape 87"/>
        <p:cNvGrpSpPr/>
        <p:nvPr/>
      </p:nvGrpSpPr>
      <p:grpSpPr>
        <a:xfrm>
          <a:off x="0" y="0"/>
          <a:ext cx="0" cy="0"/>
          <a:chOff x="0" y="0"/>
          <a:chExt cx="0" cy="0"/>
        </a:xfrm>
      </p:grpSpPr>
      <p:sp>
        <p:nvSpPr>
          <p:cNvPr id="88" name="Google Shape;88;p51"/>
          <p:cNvSpPr txBox="1"/>
          <p:nvPr>
            <p:ph type="title"/>
          </p:nvPr>
        </p:nvSpPr>
        <p:spPr>
          <a:xfrm>
            <a:off x="822960" y="286604"/>
            <a:ext cx="7543800" cy="1450757"/>
          </a:xfrm>
          <a:prstGeom prst="rect">
            <a:avLst/>
          </a:prstGeom>
          <a:noFill/>
          <a:ln>
            <a:noFill/>
          </a:ln>
        </p:spPr>
        <p:txBody>
          <a:bodyPr anchorCtr="0" anchor="b" bIns="45700" lIns="91425" spcFirstLastPara="1" rIns="91425" wrap="square" tIns="45700">
            <a:normAutofit/>
          </a:bodyPr>
          <a:lstStyle>
            <a:lvl1pPr lvl="0" algn="l">
              <a:lnSpc>
                <a:spcPct val="85000"/>
              </a:lnSpc>
              <a:spcBef>
                <a:spcPts val="0"/>
              </a:spcBef>
              <a:spcAft>
                <a:spcPts val="0"/>
              </a:spcAft>
              <a:buClr>
                <a:srgbClr val="3F3F3F"/>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89" name="Google Shape;89;p51"/>
          <p:cNvSpPr txBox="1"/>
          <p:nvPr>
            <p:ph idx="1" type="body"/>
          </p:nvPr>
        </p:nvSpPr>
        <p:spPr>
          <a:xfrm rot="5400000">
            <a:off x="2583179" y="85514"/>
            <a:ext cx="4023360" cy="7543801"/>
          </a:xfrm>
          <a:prstGeom prst="rect">
            <a:avLst/>
          </a:prstGeom>
          <a:noFill/>
          <a:ln>
            <a:noFill/>
          </a:ln>
        </p:spPr>
        <p:txBody>
          <a:bodyPr anchorCtr="0" anchor="t" bIns="0" lIns="45700" spcFirstLastPara="1" rIns="45700" wrap="square" tIns="0">
            <a:normAutofit/>
          </a:bodyPr>
          <a:lstStyle>
            <a:lvl1pPr indent="-342900" lvl="0" marL="457200" algn="l">
              <a:lnSpc>
                <a:spcPct val="90000"/>
              </a:lnSpc>
              <a:spcBef>
                <a:spcPts val="1200"/>
              </a:spcBef>
              <a:spcAft>
                <a:spcPts val="0"/>
              </a:spcAft>
              <a:buSzPts val="1800"/>
              <a:buChar char=" "/>
              <a:defRPr/>
            </a:lvl1pPr>
            <a:lvl2pPr indent="-342900" lvl="1" marL="914400" algn="l">
              <a:lnSpc>
                <a:spcPct val="90000"/>
              </a:lnSpc>
              <a:spcBef>
                <a:spcPts val="200"/>
              </a:spcBef>
              <a:spcAft>
                <a:spcPts val="0"/>
              </a:spcAft>
              <a:buSzPts val="1800"/>
              <a:buChar char="◦"/>
              <a:defRPr/>
            </a:lvl2pPr>
            <a:lvl3pPr indent="-342900" lvl="2" marL="1371600" algn="l">
              <a:lnSpc>
                <a:spcPct val="90000"/>
              </a:lnSpc>
              <a:spcBef>
                <a:spcPts val="400"/>
              </a:spcBef>
              <a:spcAft>
                <a:spcPts val="0"/>
              </a:spcAft>
              <a:buSzPts val="1800"/>
              <a:buChar char="◦"/>
              <a:defRPr/>
            </a:lvl3pPr>
            <a:lvl4pPr indent="-342900" lvl="3" marL="1828800" algn="l">
              <a:lnSpc>
                <a:spcPct val="90000"/>
              </a:lnSpc>
              <a:spcBef>
                <a:spcPts val="400"/>
              </a:spcBef>
              <a:spcAft>
                <a:spcPts val="0"/>
              </a:spcAft>
              <a:buSzPts val="1800"/>
              <a:buChar char="◦"/>
              <a:defRPr/>
            </a:lvl4pPr>
            <a:lvl5pPr indent="-342900" lvl="4" marL="2286000" algn="l">
              <a:lnSpc>
                <a:spcPct val="90000"/>
              </a:lnSpc>
              <a:spcBef>
                <a:spcPts val="400"/>
              </a:spcBef>
              <a:spcAft>
                <a:spcPts val="0"/>
              </a:spcAft>
              <a:buSzPts val="1800"/>
              <a:buChar char="◦"/>
              <a:defRPr/>
            </a:lvl5pPr>
            <a:lvl6pPr indent="-342900" lvl="5" marL="2743200" algn="l">
              <a:lnSpc>
                <a:spcPct val="90000"/>
              </a:lnSpc>
              <a:spcBef>
                <a:spcPts val="400"/>
              </a:spcBef>
              <a:spcAft>
                <a:spcPts val="0"/>
              </a:spcAft>
              <a:buSzPts val="1800"/>
              <a:buChar char="◦"/>
              <a:defRPr/>
            </a:lvl6pPr>
            <a:lvl7pPr indent="-342900" lvl="6" marL="3200400" algn="l">
              <a:lnSpc>
                <a:spcPct val="90000"/>
              </a:lnSpc>
              <a:spcBef>
                <a:spcPts val="400"/>
              </a:spcBef>
              <a:spcAft>
                <a:spcPts val="0"/>
              </a:spcAft>
              <a:buSzPts val="1800"/>
              <a:buChar char="◦"/>
              <a:defRPr/>
            </a:lvl7pPr>
            <a:lvl8pPr indent="-342900" lvl="7" marL="3657600" algn="l">
              <a:lnSpc>
                <a:spcPct val="90000"/>
              </a:lnSpc>
              <a:spcBef>
                <a:spcPts val="400"/>
              </a:spcBef>
              <a:spcAft>
                <a:spcPts val="0"/>
              </a:spcAft>
              <a:buSzPts val="1800"/>
              <a:buChar char="◦"/>
              <a:defRPr/>
            </a:lvl8pPr>
            <a:lvl9pPr indent="-342900" lvl="8" marL="4114800" algn="l">
              <a:lnSpc>
                <a:spcPct val="90000"/>
              </a:lnSpc>
              <a:spcBef>
                <a:spcPts val="400"/>
              </a:spcBef>
              <a:spcAft>
                <a:spcPts val="400"/>
              </a:spcAft>
              <a:buSzPts val="1800"/>
              <a:buChar char="◦"/>
              <a:defRPr/>
            </a:lvl9pPr>
          </a:lstStyle>
          <a:p/>
        </p:txBody>
      </p:sp>
      <p:sp>
        <p:nvSpPr>
          <p:cNvPr id="90" name="Google Shape;90;p51"/>
          <p:cNvSpPr txBox="1"/>
          <p:nvPr>
            <p:ph idx="10" type="dt"/>
          </p:nvPr>
        </p:nvSpPr>
        <p:spPr>
          <a:xfrm>
            <a:off x="822961" y="6459786"/>
            <a:ext cx="1854203"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91" name="Google Shape;91;p51"/>
          <p:cNvSpPr txBox="1"/>
          <p:nvPr>
            <p:ph idx="11" type="ftr"/>
          </p:nvPr>
        </p:nvSpPr>
        <p:spPr>
          <a:xfrm>
            <a:off x="2764639" y="6459786"/>
            <a:ext cx="3617103"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92" name="Google Shape;92;p51"/>
          <p:cNvSpPr txBox="1"/>
          <p:nvPr>
            <p:ph idx="12" type="sldNum"/>
          </p:nvPr>
        </p:nvSpPr>
        <p:spPr>
          <a:xfrm>
            <a:off x="7425344" y="6459786"/>
            <a:ext cx="984019"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ertical Title and Text" showMasterSp="0" type="vertTitleAndTx">
  <p:cSld name="VERTICAL_TITLE_AND_VERTICAL_TEXT">
    <p:spTree>
      <p:nvGrpSpPr>
        <p:cNvPr id="93" name="Shape 93"/>
        <p:cNvGrpSpPr/>
        <p:nvPr/>
      </p:nvGrpSpPr>
      <p:grpSpPr>
        <a:xfrm>
          <a:off x="0" y="0"/>
          <a:ext cx="0" cy="0"/>
          <a:chOff x="0" y="0"/>
          <a:chExt cx="0" cy="0"/>
        </a:xfrm>
      </p:grpSpPr>
      <p:sp>
        <p:nvSpPr>
          <p:cNvPr id="94" name="Google Shape;94;p52"/>
          <p:cNvSpPr/>
          <p:nvPr/>
        </p:nvSpPr>
        <p:spPr>
          <a:xfrm>
            <a:off x="2382" y="6400800"/>
            <a:ext cx="9141619" cy="457200"/>
          </a:xfrm>
          <a:prstGeom prst="rect">
            <a:avLst/>
          </a:pr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5" name="Google Shape;95;p52"/>
          <p:cNvSpPr/>
          <p:nvPr/>
        </p:nvSpPr>
        <p:spPr>
          <a:xfrm>
            <a:off x="12" y="6334316"/>
            <a:ext cx="9141619" cy="64008"/>
          </a:xfrm>
          <a:prstGeom prst="rect">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6" name="Google Shape;96;p52"/>
          <p:cNvSpPr txBox="1"/>
          <p:nvPr>
            <p:ph type="title"/>
          </p:nvPr>
        </p:nvSpPr>
        <p:spPr>
          <a:xfrm rot="5400000">
            <a:off x="4649564" y="2306414"/>
            <a:ext cx="5759898" cy="1971675"/>
          </a:xfrm>
          <a:prstGeom prst="rect">
            <a:avLst/>
          </a:prstGeom>
          <a:noFill/>
          <a:ln>
            <a:noFill/>
          </a:ln>
        </p:spPr>
        <p:txBody>
          <a:bodyPr anchorCtr="0" anchor="b" bIns="45700" lIns="91425" spcFirstLastPara="1" rIns="91425" wrap="square" tIns="45700">
            <a:normAutofit/>
          </a:bodyPr>
          <a:lstStyle>
            <a:lvl1pPr lvl="0" algn="l">
              <a:lnSpc>
                <a:spcPct val="85000"/>
              </a:lnSpc>
              <a:spcBef>
                <a:spcPts val="0"/>
              </a:spcBef>
              <a:spcAft>
                <a:spcPts val="0"/>
              </a:spcAft>
              <a:buClr>
                <a:srgbClr val="3F3F3F"/>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97" name="Google Shape;97;p52"/>
          <p:cNvSpPr txBox="1"/>
          <p:nvPr>
            <p:ph idx="1" type="body"/>
          </p:nvPr>
        </p:nvSpPr>
        <p:spPr>
          <a:xfrm rot="5400000">
            <a:off x="649064" y="391889"/>
            <a:ext cx="5759898" cy="5800725"/>
          </a:xfrm>
          <a:prstGeom prst="rect">
            <a:avLst/>
          </a:prstGeom>
          <a:noFill/>
          <a:ln>
            <a:noFill/>
          </a:ln>
        </p:spPr>
        <p:txBody>
          <a:bodyPr anchorCtr="0" anchor="t" bIns="0" lIns="45700" spcFirstLastPara="1" rIns="45700" wrap="square" tIns="0">
            <a:normAutofit/>
          </a:bodyPr>
          <a:lstStyle>
            <a:lvl1pPr indent="-342900" lvl="0" marL="457200" algn="l">
              <a:lnSpc>
                <a:spcPct val="90000"/>
              </a:lnSpc>
              <a:spcBef>
                <a:spcPts val="1200"/>
              </a:spcBef>
              <a:spcAft>
                <a:spcPts val="0"/>
              </a:spcAft>
              <a:buSzPts val="1800"/>
              <a:buChar char=" "/>
              <a:defRPr/>
            </a:lvl1pPr>
            <a:lvl2pPr indent="-342900" lvl="1" marL="914400" algn="l">
              <a:lnSpc>
                <a:spcPct val="90000"/>
              </a:lnSpc>
              <a:spcBef>
                <a:spcPts val="200"/>
              </a:spcBef>
              <a:spcAft>
                <a:spcPts val="0"/>
              </a:spcAft>
              <a:buSzPts val="1800"/>
              <a:buChar char="◦"/>
              <a:defRPr/>
            </a:lvl2pPr>
            <a:lvl3pPr indent="-342900" lvl="2" marL="1371600" algn="l">
              <a:lnSpc>
                <a:spcPct val="90000"/>
              </a:lnSpc>
              <a:spcBef>
                <a:spcPts val="400"/>
              </a:spcBef>
              <a:spcAft>
                <a:spcPts val="0"/>
              </a:spcAft>
              <a:buSzPts val="1800"/>
              <a:buChar char="◦"/>
              <a:defRPr/>
            </a:lvl3pPr>
            <a:lvl4pPr indent="-342900" lvl="3" marL="1828800" algn="l">
              <a:lnSpc>
                <a:spcPct val="90000"/>
              </a:lnSpc>
              <a:spcBef>
                <a:spcPts val="400"/>
              </a:spcBef>
              <a:spcAft>
                <a:spcPts val="0"/>
              </a:spcAft>
              <a:buSzPts val="1800"/>
              <a:buChar char="◦"/>
              <a:defRPr/>
            </a:lvl4pPr>
            <a:lvl5pPr indent="-342900" lvl="4" marL="2286000" algn="l">
              <a:lnSpc>
                <a:spcPct val="90000"/>
              </a:lnSpc>
              <a:spcBef>
                <a:spcPts val="400"/>
              </a:spcBef>
              <a:spcAft>
                <a:spcPts val="0"/>
              </a:spcAft>
              <a:buSzPts val="1800"/>
              <a:buChar char="◦"/>
              <a:defRPr/>
            </a:lvl5pPr>
            <a:lvl6pPr indent="-342900" lvl="5" marL="2743200" algn="l">
              <a:lnSpc>
                <a:spcPct val="90000"/>
              </a:lnSpc>
              <a:spcBef>
                <a:spcPts val="400"/>
              </a:spcBef>
              <a:spcAft>
                <a:spcPts val="0"/>
              </a:spcAft>
              <a:buSzPts val="1800"/>
              <a:buChar char="◦"/>
              <a:defRPr/>
            </a:lvl6pPr>
            <a:lvl7pPr indent="-342900" lvl="6" marL="3200400" algn="l">
              <a:lnSpc>
                <a:spcPct val="90000"/>
              </a:lnSpc>
              <a:spcBef>
                <a:spcPts val="400"/>
              </a:spcBef>
              <a:spcAft>
                <a:spcPts val="0"/>
              </a:spcAft>
              <a:buSzPts val="1800"/>
              <a:buChar char="◦"/>
              <a:defRPr/>
            </a:lvl7pPr>
            <a:lvl8pPr indent="-342900" lvl="7" marL="3657600" algn="l">
              <a:lnSpc>
                <a:spcPct val="90000"/>
              </a:lnSpc>
              <a:spcBef>
                <a:spcPts val="400"/>
              </a:spcBef>
              <a:spcAft>
                <a:spcPts val="0"/>
              </a:spcAft>
              <a:buSzPts val="1800"/>
              <a:buChar char="◦"/>
              <a:defRPr/>
            </a:lvl8pPr>
            <a:lvl9pPr indent="-342900" lvl="8" marL="4114800" algn="l">
              <a:lnSpc>
                <a:spcPct val="90000"/>
              </a:lnSpc>
              <a:spcBef>
                <a:spcPts val="400"/>
              </a:spcBef>
              <a:spcAft>
                <a:spcPts val="400"/>
              </a:spcAft>
              <a:buSzPts val="1800"/>
              <a:buChar char="◦"/>
              <a:defRPr/>
            </a:lvl9pPr>
          </a:lstStyle>
          <a:p/>
        </p:txBody>
      </p:sp>
      <p:sp>
        <p:nvSpPr>
          <p:cNvPr id="98" name="Google Shape;98;p52"/>
          <p:cNvSpPr txBox="1"/>
          <p:nvPr>
            <p:ph idx="10" type="dt"/>
          </p:nvPr>
        </p:nvSpPr>
        <p:spPr>
          <a:xfrm>
            <a:off x="822961" y="6459786"/>
            <a:ext cx="1854203"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99" name="Google Shape;99;p52"/>
          <p:cNvSpPr txBox="1"/>
          <p:nvPr>
            <p:ph idx="11" type="ftr"/>
          </p:nvPr>
        </p:nvSpPr>
        <p:spPr>
          <a:xfrm>
            <a:off x="2764639" y="6459786"/>
            <a:ext cx="3617103"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00" name="Google Shape;100;p52"/>
          <p:cNvSpPr txBox="1"/>
          <p:nvPr>
            <p:ph idx="12" type="sldNum"/>
          </p:nvPr>
        </p:nvSpPr>
        <p:spPr>
          <a:xfrm>
            <a:off x="7425344" y="6459786"/>
            <a:ext cx="984019"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27" name="Shape 27"/>
        <p:cNvGrpSpPr/>
        <p:nvPr/>
      </p:nvGrpSpPr>
      <p:grpSpPr>
        <a:xfrm>
          <a:off x="0" y="0"/>
          <a:ext cx="0" cy="0"/>
          <a:chOff x="0" y="0"/>
          <a:chExt cx="0" cy="0"/>
        </a:xfrm>
      </p:grpSpPr>
      <p:sp>
        <p:nvSpPr>
          <p:cNvPr id="28" name="Google Shape;28;p43"/>
          <p:cNvSpPr txBox="1"/>
          <p:nvPr>
            <p:ph type="title"/>
          </p:nvPr>
        </p:nvSpPr>
        <p:spPr>
          <a:xfrm>
            <a:off x="822960" y="286604"/>
            <a:ext cx="7543800" cy="1450757"/>
          </a:xfrm>
          <a:prstGeom prst="rect">
            <a:avLst/>
          </a:prstGeom>
          <a:noFill/>
          <a:ln>
            <a:noFill/>
          </a:ln>
        </p:spPr>
        <p:txBody>
          <a:bodyPr anchorCtr="0" anchor="b" bIns="45700" lIns="91425" spcFirstLastPara="1" rIns="91425" wrap="square" tIns="45700">
            <a:normAutofit/>
          </a:bodyPr>
          <a:lstStyle>
            <a:lvl1pPr lvl="0" algn="l">
              <a:lnSpc>
                <a:spcPct val="85000"/>
              </a:lnSpc>
              <a:spcBef>
                <a:spcPts val="0"/>
              </a:spcBef>
              <a:spcAft>
                <a:spcPts val="0"/>
              </a:spcAft>
              <a:buClr>
                <a:srgbClr val="3F3F3F"/>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9" name="Google Shape;29;p43"/>
          <p:cNvSpPr txBox="1"/>
          <p:nvPr>
            <p:ph idx="1" type="body"/>
          </p:nvPr>
        </p:nvSpPr>
        <p:spPr>
          <a:xfrm>
            <a:off x="822959" y="1845734"/>
            <a:ext cx="7543801" cy="4023360"/>
          </a:xfrm>
          <a:prstGeom prst="rect">
            <a:avLst/>
          </a:prstGeom>
          <a:noFill/>
          <a:ln>
            <a:noFill/>
          </a:ln>
        </p:spPr>
        <p:txBody>
          <a:bodyPr anchorCtr="0" anchor="t" bIns="45700" lIns="0" spcFirstLastPara="1" rIns="0" wrap="square" tIns="45700">
            <a:normAutofit/>
          </a:bodyPr>
          <a:lstStyle>
            <a:lvl1pPr indent="-342900" lvl="0" marL="457200" algn="l">
              <a:lnSpc>
                <a:spcPct val="90000"/>
              </a:lnSpc>
              <a:spcBef>
                <a:spcPts val="1200"/>
              </a:spcBef>
              <a:spcAft>
                <a:spcPts val="0"/>
              </a:spcAft>
              <a:buSzPts val="1800"/>
              <a:buChar char=" "/>
              <a:defRPr/>
            </a:lvl1pPr>
            <a:lvl2pPr indent="-342900" lvl="1" marL="914400" algn="l">
              <a:lnSpc>
                <a:spcPct val="90000"/>
              </a:lnSpc>
              <a:spcBef>
                <a:spcPts val="200"/>
              </a:spcBef>
              <a:spcAft>
                <a:spcPts val="0"/>
              </a:spcAft>
              <a:buSzPts val="1800"/>
              <a:buChar char="◦"/>
              <a:defRPr/>
            </a:lvl2pPr>
            <a:lvl3pPr indent="-342900" lvl="2" marL="1371600" algn="l">
              <a:lnSpc>
                <a:spcPct val="90000"/>
              </a:lnSpc>
              <a:spcBef>
                <a:spcPts val="400"/>
              </a:spcBef>
              <a:spcAft>
                <a:spcPts val="0"/>
              </a:spcAft>
              <a:buSzPts val="1800"/>
              <a:buChar char="◦"/>
              <a:defRPr/>
            </a:lvl3pPr>
            <a:lvl4pPr indent="-342900" lvl="3" marL="1828800" algn="l">
              <a:lnSpc>
                <a:spcPct val="90000"/>
              </a:lnSpc>
              <a:spcBef>
                <a:spcPts val="400"/>
              </a:spcBef>
              <a:spcAft>
                <a:spcPts val="0"/>
              </a:spcAft>
              <a:buSzPts val="1800"/>
              <a:buChar char="◦"/>
              <a:defRPr/>
            </a:lvl4pPr>
            <a:lvl5pPr indent="-342900" lvl="4" marL="2286000" algn="l">
              <a:lnSpc>
                <a:spcPct val="90000"/>
              </a:lnSpc>
              <a:spcBef>
                <a:spcPts val="400"/>
              </a:spcBef>
              <a:spcAft>
                <a:spcPts val="0"/>
              </a:spcAft>
              <a:buSzPts val="1800"/>
              <a:buChar char="◦"/>
              <a:defRPr/>
            </a:lvl5pPr>
            <a:lvl6pPr indent="-342900" lvl="5" marL="2743200" algn="l">
              <a:lnSpc>
                <a:spcPct val="90000"/>
              </a:lnSpc>
              <a:spcBef>
                <a:spcPts val="400"/>
              </a:spcBef>
              <a:spcAft>
                <a:spcPts val="0"/>
              </a:spcAft>
              <a:buSzPts val="1800"/>
              <a:buChar char="◦"/>
              <a:defRPr/>
            </a:lvl6pPr>
            <a:lvl7pPr indent="-342900" lvl="6" marL="3200400" algn="l">
              <a:lnSpc>
                <a:spcPct val="90000"/>
              </a:lnSpc>
              <a:spcBef>
                <a:spcPts val="400"/>
              </a:spcBef>
              <a:spcAft>
                <a:spcPts val="0"/>
              </a:spcAft>
              <a:buSzPts val="1800"/>
              <a:buChar char="◦"/>
              <a:defRPr/>
            </a:lvl7pPr>
            <a:lvl8pPr indent="-342900" lvl="7" marL="3657600" algn="l">
              <a:lnSpc>
                <a:spcPct val="90000"/>
              </a:lnSpc>
              <a:spcBef>
                <a:spcPts val="400"/>
              </a:spcBef>
              <a:spcAft>
                <a:spcPts val="0"/>
              </a:spcAft>
              <a:buSzPts val="1800"/>
              <a:buChar char="◦"/>
              <a:defRPr/>
            </a:lvl8pPr>
            <a:lvl9pPr indent="-342900" lvl="8" marL="4114800" algn="l">
              <a:lnSpc>
                <a:spcPct val="90000"/>
              </a:lnSpc>
              <a:spcBef>
                <a:spcPts val="400"/>
              </a:spcBef>
              <a:spcAft>
                <a:spcPts val="400"/>
              </a:spcAft>
              <a:buSzPts val="1800"/>
              <a:buChar char="◦"/>
              <a:defRPr/>
            </a:lvl9pPr>
          </a:lstStyle>
          <a:p/>
        </p:txBody>
      </p:sp>
      <p:sp>
        <p:nvSpPr>
          <p:cNvPr id="30" name="Google Shape;30;p43"/>
          <p:cNvSpPr txBox="1"/>
          <p:nvPr>
            <p:ph idx="10" type="dt"/>
          </p:nvPr>
        </p:nvSpPr>
        <p:spPr>
          <a:xfrm>
            <a:off x="822961" y="6459786"/>
            <a:ext cx="1854203"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1" name="Google Shape;31;p43"/>
          <p:cNvSpPr txBox="1"/>
          <p:nvPr>
            <p:ph idx="11" type="ftr"/>
          </p:nvPr>
        </p:nvSpPr>
        <p:spPr>
          <a:xfrm>
            <a:off x="2764639" y="6459786"/>
            <a:ext cx="3617103"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2" name="Google Shape;32;p43"/>
          <p:cNvSpPr txBox="1"/>
          <p:nvPr>
            <p:ph idx="12" type="sldNum"/>
          </p:nvPr>
        </p:nvSpPr>
        <p:spPr>
          <a:xfrm>
            <a:off x="7425344" y="6459786"/>
            <a:ext cx="984019"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33" name="Shape 33"/>
        <p:cNvGrpSpPr/>
        <p:nvPr/>
      </p:nvGrpSpPr>
      <p:grpSpPr>
        <a:xfrm>
          <a:off x="0" y="0"/>
          <a:ext cx="0" cy="0"/>
          <a:chOff x="0" y="0"/>
          <a:chExt cx="0" cy="0"/>
        </a:xfrm>
      </p:grpSpPr>
      <p:sp>
        <p:nvSpPr>
          <p:cNvPr id="34" name="Google Shape;34;p44"/>
          <p:cNvSpPr txBox="1"/>
          <p:nvPr>
            <p:ph type="title"/>
          </p:nvPr>
        </p:nvSpPr>
        <p:spPr>
          <a:xfrm>
            <a:off x="822960" y="286604"/>
            <a:ext cx="7543800" cy="1450757"/>
          </a:xfrm>
          <a:prstGeom prst="rect">
            <a:avLst/>
          </a:prstGeom>
          <a:noFill/>
          <a:ln>
            <a:noFill/>
          </a:ln>
        </p:spPr>
        <p:txBody>
          <a:bodyPr anchorCtr="0" anchor="b" bIns="45700" lIns="91425" spcFirstLastPara="1" rIns="91425" wrap="square" tIns="45700">
            <a:normAutofit/>
          </a:bodyPr>
          <a:lstStyle>
            <a:lvl1pPr lvl="0" algn="l">
              <a:lnSpc>
                <a:spcPct val="85000"/>
              </a:lnSpc>
              <a:spcBef>
                <a:spcPts val="0"/>
              </a:spcBef>
              <a:spcAft>
                <a:spcPts val="0"/>
              </a:spcAft>
              <a:buClr>
                <a:srgbClr val="3F3F3F"/>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35" name="Google Shape;35;p44"/>
          <p:cNvSpPr txBox="1"/>
          <p:nvPr>
            <p:ph idx="10" type="dt"/>
          </p:nvPr>
        </p:nvSpPr>
        <p:spPr>
          <a:xfrm>
            <a:off x="822961" y="6459786"/>
            <a:ext cx="1854203"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6" name="Google Shape;36;p44"/>
          <p:cNvSpPr txBox="1"/>
          <p:nvPr>
            <p:ph idx="11" type="ftr"/>
          </p:nvPr>
        </p:nvSpPr>
        <p:spPr>
          <a:xfrm>
            <a:off x="2764639" y="6459786"/>
            <a:ext cx="3617103"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7" name="Google Shape;37;p44"/>
          <p:cNvSpPr txBox="1"/>
          <p:nvPr>
            <p:ph idx="12" type="sldNum"/>
          </p:nvPr>
        </p:nvSpPr>
        <p:spPr>
          <a:xfrm>
            <a:off x="7425344" y="6459786"/>
            <a:ext cx="984019"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showMasterSp="0" type="secHead">
  <p:cSld name="SECTION_HEADER">
    <p:bg>
      <p:bgPr>
        <a:solidFill>
          <a:schemeClr val="lt1"/>
        </a:solidFill>
      </p:bgPr>
    </p:bg>
    <p:spTree>
      <p:nvGrpSpPr>
        <p:cNvPr id="38" name="Shape 38"/>
        <p:cNvGrpSpPr/>
        <p:nvPr/>
      </p:nvGrpSpPr>
      <p:grpSpPr>
        <a:xfrm>
          <a:off x="0" y="0"/>
          <a:ext cx="0" cy="0"/>
          <a:chOff x="0" y="0"/>
          <a:chExt cx="0" cy="0"/>
        </a:xfrm>
      </p:grpSpPr>
      <p:sp>
        <p:nvSpPr>
          <p:cNvPr id="39" name="Google Shape;39;p45"/>
          <p:cNvSpPr/>
          <p:nvPr/>
        </p:nvSpPr>
        <p:spPr>
          <a:xfrm>
            <a:off x="2382" y="6400800"/>
            <a:ext cx="9141619" cy="457200"/>
          </a:xfrm>
          <a:prstGeom prst="rect">
            <a:avLst/>
          </a:pr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 name="Google Shape;40;p45"/>
          <p:cNvSpPr/>
          <p:nvPr/>
        </p:nvSpPr>
        <p:spPr>
          <a:xfrm>
            <a:off x="12" y="6334316"/>
            <a:ext cx="9141619" cy="64008"/>
          </a:xfrm>
          <a:prstGeom prst="rect">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 name="Google Shape;41;p45"/>
          <p:cNvSpPr txBox="1"/>
          <p:nvPr>
            <p:ph type="title"/>
          </p:nvPr>
        </p:nvSpPr>
        <p:spPr>
          <a:xfrm>
            <a:off x="822960" y="758952"/>
            <a:ext cx="7543800" cy="3566160"/>
          </a:xfrm>
          <a:prstGeom prst="rect">
            <a:avLst/>
          </a:prstGeom>
          <a:noFill/>
          <a:ln>
            <a:noFill/>
          </a:ln>
        </p:spPr>
        <p:txBody>
          <a:bodyPr anchorCtr="0" anchor="b" bIns="45700" lIns="91425" spcFirstLastPara="1" rIns="91425" wrap="square" tIns="45700">
            <a:normAutofit/>
          </a:bodyPr>
          <a:lstStyle>
            <a:lvl1pPr lvl="0" algn="l">
              <a:lnSpc>
                <a:spcPct val="85000"/>
              </a:lnSpc>
              <a:spcBef>
                <a:spcPts val="0"/>
              </a:spcBef>
              <a:spcAft>
                <a:spcPts val="0"/>
              </a:spcAft>
              <a:buClr>
                <a:srgbClr val="262626"/>
              </a:buClr>
              <a:buSzPts val="8000"/>
              <a:buFont typeface="Calibri"/>
              <a:buNone/>
              <a:defRPr b="0" sz="8000">
                <a:solidFill>
                  <a:srgbClr val="262626"/>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42" name="Google Shape;42;p45"/>
          <p:cNvSpPr txBox="1"/>
          <p:nvPr>
            <p:ph idx="1" type="body"/>
          </p:nvPr>
        </p:nvSpPr>
        <p:spPr>
          <a:xfrm>
            <a:off x="822960" y="4453128"/>
            <a:ext cx="7543800" cy="1143000"/>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200"/>
              </a:spcBef>
              <a:spcAft>
                <a:spcPts val="0"/>
              </a:spcAft>
              <a:buSzPts val="2400"/>
              <a:buNone/>
              <a:defRPr sz="2400" cap="none">
                <a:solidFill>
                  <a:schemeClr val="dk2"/>
                </a:solidFill>
                <a:latin typeface="Calibri"/>
                <a:ea typeface="Calibri"/>
                <a:cs typeface="Calibri"/>
                <a:sym typeface="Calibri"/>
              </a:defRPr>
            </a:lvl1pPr>
            <a:lvl2pPr indent="-228600" lvl="1" marL="914400" algn="l">
              <a:lnSpc>
                <a:spcPct val="90000"/>
              </a:lnSpc>
              <a:spcBef>
                <a:spcPts val="200"/>
              </a:spcBef>
              <a:spcAft>
                <a:spcPts val="0"/>
              </a:spcAft>
              <a:buSzPts val="1800"/>
              <a:buNone/>
              <a:defRPr sz="1800">
                <a:solidFill>
                  <a:srgbClr val="888888"/>
                </a:solidFill>
              </a:defRPr>
            </a:lvl2pPr>
            <a:lvl3pPr indent="-228600" lvl="2" marL="1371600" algn="l">
              <a:lnSpc>
                <a:spcPct val="90000"/>
              </a:lnSpc>
              <a:spcBef>
                <a:spcPts val="400"/>
              </a:spcBef>
              <a:spcAft>
                <a:spcPts val="0"/>
              </a:spcAft>
              <a:buSzPts val="1600"/>
              <a:buNone/>
              <a:defRPr sz="1600">
                <a:solidFill>
                  <a:srgbClr val="888888"/>
                </a:solidFill>
              </a:defRPr>
            </a:lvl3pPr>
            <a:lvl4pPr indent="-228600" lvl="3" marL="1828800" algn="l">
              <a:lnSpc>
                <a:spcPct val="90000"/>
              </a:lnSpc>
              <a:spcBef>
                <a:spcPts val="400"/>
              </a:spcBef>
              <a:spcAft>
                <a:spcPts val="0"/>
              </a:spcAft>
              <a:buSzPts val="1400"/>
              <a:buNone/>
              <a:defRPr sz="1400">
                <a:solidFill>
                  <a:srgbClr val="888888"/>
                </a:solidFill>
              </a:defRPr>
            </a:lvl4pPr>
            <a:lvl5pPr indent="-228600" lvl="4" marL="2286000" algn="l">
              <a:lnSpc>
                <a:spcPct val="90000"/>
              </a:lnSpc>
              <a:spcBef>
                <a:spcPts val="400"/>
              </a:spcBef>
              <a:spcAft>
                <a:spcPts val="0"/>
              </a:spcAft>
              <a:buSzPts val="1400"/>
              <a:buNone/>
              <a:defRPr sz="1400">
                <a:solidFill>
                  <a:srgbClr val="888888"/>
                </a:solidFill>
              </a:defRPr>
            </a:lvl5pPr>
            <a:lvl6pPr indent="-228600" lvl="5" marL="2743200" algn="l">
              <a:lnSpc>
                <a:spcPct val="90000"/>
              </a:lnSpc>
              <a:spcBef>
                <a:spcPts val="400"/>
              </a:spcBef>
              <a:spcAft>
                <a:spcPts val="0"/>
              </a:spcAft>
              <a:buSzPts val="1400"/>
              <a:buNone/>
              <a:defRPr sz="1400">
                <a:solidFill>
                  <a:srgbClr val="888888"/>
                </a:solidFill>
              </a:defRPr>
            </a:lvl6pPr>
            <a:lvl7pPr indent="-228600" lvl="6" marL="3200400" algn="l">
              <a:lnSpc>
                <a:spcPct val="90000"/>
              </a:lnSpc>
              <a:spcBef>
                <a:spcPts val="400"/>
              </a:spcBef>
              <a:spcAft>
                <a:spcPts val="0"/>
              </a:spcAft>
              <a:buSzPts val="1400"/>
              <a:buNone/>
              <a:defRPr sz="1400">
                <a:solidFill>
                  <a:srgbClr val="888888"/>
                </a:solidFill>
              </a:defRPr>
            </a:lvl7pPr>
            <a:lvl8pPr indent="-228600" lvl="7" marL="3657600" algn="l">
              <a:lnSpc>
                <a:spcPct val="90000"/>
              </a:lnSpc>
              <a:spcBef>
                <a:spcPts val="400"/>
              </a:spcBef>
              <a:spcAft>
                <a:spcPts val="0"/>
              </a:spcAft>
              <a:buSzPts val="1400"/>
              <a:buNone/>
              <a:defRPr sz="1400">
                <a:solidFill>
                  <a:srgbClr val="888888"/>
                </a:solidFill>
              </a:defRPr>
            </a:lvl8pPr>
            <a:lvl9pPr indent="-228600" lvl="8" marL="4114800" algn="l">
              <a:lnSpc>
                <a:spcPct val="90000"/>
              </a:lnSpc>
              <a:spcBef>
                <a:spcPts val="400"/>
              </a:spcBef>
              <a:spcAft>
                <a:spcPts val="400"/>
              </a:spcAft>
              <a:buSzPts val="1400"/>
              <a:buNone/>
              <a:defRPr sz="1400">
                <a:solidFill>
                  <a:srgbClr val="888888"/>
                </a:solidFill>
              </a:defRPr>
            </a:lvl9pPr>
          </a:lstStyle>
          <a:p/>
        </p:txBody>
      </p:sp>
      <p:sp>
        <p:nvSpPr>
          <p:cNvPr id="43" name="Google Shape;43;p45"/>
          <p:cNvSpPr txBox="1"/>
          <p:nvPr>
            <p:ph idx="10" type="dt"/>
          </p:nvPr>
        </p:nvSpPr>
        <p:spPr>
          <a:xfrm>
            <a:off x="822961" y="6459786"/>
            <a:ext cx="1854203"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4" name="Google Shape;44;p45"/>
          <p:cNvSpPr txBox="1"/>
          <p:nvPr>
            <p:ph idx="11" type="ftr"/>
          </p:nvPr>
        </p:nvSpPr>
        <p:spPr>
          <a:xfrm>
            <a:off x="2764639" y="6459786"/>
            <a:ext cx="3617103"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5" name="Google Shape;45;p45"/>
          <p:cNvSpPr txBox="1"/>
          <p:nvPr>
            <p:ph idx="12" type="sldNum"/>
          </p:nvPr>
        </p:nvSpPr>
        <p:spPr>
          <a:xfrm>
            <a:off x="7425344" y="6459786"/>
            <a:ext cx="984019"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cxnSp>
        <p:nvCxnSpPr>
          <p:cNvPr id="46" name="Google Shape;46;p45"/>
          <p:cNvCxnSpPr/>
          <p:nvPr/>
        </p:nvCxnSpPr>
        <p:spPr>
          <a:xfrm>
            <a:off x="905744" y="4343400"/>
            <a:ext cx="7406640" cy="0"/>
          </a:xfrm>
          <a:prstGeom prst="straightConnector1">
            <a:avLst/>
          </a:prstGeom>
          <a:noFill/>
          <a:ln cap="flat" cmpd="sng" w="9525">
            <a:solidFill>
              <a:srgbClr val="7F7F7F"/>
            </a:solidFill>
            <a:prstDash val="solid"/>
            <a:round/>
            <a:headEnd len="sm" w="sm" type="none"/>
            <a:tailEnd len="sm" w="sm" type="none"/>
          </a:ln>
        </p:spPr>
      </p:cxn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spTree>
      <p:nvGrpSpPr>
        <p:cNvPr id="47" name="Shape 47"/>
        <p:cNvGrpSpPr/>
        <p:nvPr/>
      </p:nvGrpSpPr>
      <p:grpSpPr>
        <a:xfrm>
          <a:off x="0" y="0"/>
          <a:ext cx="0" cy="0"/>
          <a:chOff x="0" y="0"/>
          <a:chExt cx="0" cy="0"/>
        </a:xfrm>
      </p:grpSpPr>
      <p:sp>
        <p:nvSpPr>
          <p:cNvPr id="48" name="Google Shape;48;p46"/>
          <p:cNvSpPr txBox="1"/>
          <p:nvPr>
            <p:ph type="title"/>
          </p:nvPr>
        </p:nvSpPr>
        <p:spPr>
          <a:xfrm>
            <a:off x="822960" y="286604"/>
            <a:ext cx="7543800" cy="1450757"/>
          </a:xfrm>
          <a:prstGeom prst="rect">
            <a:avLst/>
          </a:prstGeom>
          <a:noFill/>
          <a:ln>
            <a:noFill/>
          </a:ln>
        </p:spPr>
        <p:txBody>
          <a:bodyPr anchorCtr="0" anchor="b" bIns="45700" lIns="91425" spcFirstLastPara="1" rIns="91425" wrap="square" tIns="45700">
            <a:normAutofit/>
          </a:bodyPr>
          <a:lstStyle>
            <a:lvl1pPr lvl="0" algn="l">
              <a:lnSpc>
                <a:spcPct val="85000"/>
              </a:lnSpc>
              <a:spcBef>
                <a:spcPts val="0"/>
              </a:spcBef>
              <a:spcAft>
                <a:spcPts val="0"/>
              </a:spcAft>
              <a:buClr>
                <a:srgbClr val="3F3F3F"/>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49" name="Google Shape;49;p46"/>
          <p:cNvSpPr txBox="1"/>
          <p:nvPr>
            <p:ph idx="1" type="body"/>
          </p:nvPr>
        </p:nvSpPr>
        <p:spPr>
          <a:xfrm>
            <a:off x="822960" y="1845735"/>
            <a:ext cx="3703320" cy="4023359"/>
          </a:xfrm>
          <a:prstGeom prst="rect">
            <a:avLst/>
          </a:prstGeom>
          <a:noFill/>
          <a:ln>
            <a:noFill/>
          </a:ln>
        </p:spPr>
        <p:txBody>
          <a:bodyPr anchorCtr="0" anchor="t" bIns="45700" lIns="0" spcFirstLastPara="1" rIns="0" wrap="square" tIns="45700">
            <a:normAutofit/>
          </a:bodyPr>
          <a:lstStyle>
            <a:lvl1pPr indent="-342900" lvl="0" marL="457200" algn="l">
              <a:lnSpc>
                <a:spcPct val="90000"/>
              </a:lnSpc>
              <a:spcBef>
                <a:spcPts val="1200"/>
              </a:spcBef>
              <a:spcAft>
                <a:spcPts val="0"/>
              </a:spcAft>
              <a:buSzPts val="1800"/>
              <a:buChar char=" "/>
              <a:defRPr/>
            </a:lvl1pPr>
            <a:lvl2pPr indent="-342900" lvl="1" marL="914400" algn="l">
              <a:lnSpc>
                <a:spcPct val="90000"/>
              </a:lnSpc>
              <a:spcBef>
                <a:spcPts val="200"/>
              </a:spcBef>
              <a:spcAft>
                <a:spcPts val="0"/>
              </a:spcAft>
              <a:buSzPts val="1800"/>
              <a:buChar char="◦"/>
              <a:defRPr/>
            </a:lvl2pPr>
            <a:lvl3pPr indent="-342900" lvl="2" marL="1371600" algn="l">
              <a:lnSpc>
                <a:spcPct val="90000"/>
              </a:lnSpc>
              <a:spcBef>
                <a:spcPts val="400"/>
              </a:spcBef>
              <a:spcAft>
                <a:spcPts val="0"/>
              </a:spcAft>
              <a:buSzPts val="1800"/>
              <a:buChar char="◦"/>
              <a:defRPr/>
            </a:lvl3pPr>
            <a:lvl4pPr indent="-342900" lvl="3" marL="1828800" algn="l">
              <a:lnSpc>
                <a:spcPct val="90000"/>
              </a:lnSpc>
              <a:spcBef>
                <a:spcPts val="400"/>
              </a:spcBef>
              <a:spcAft>
                <a:spcPts val="0"/>
              </a:spcAft>
              <a:buSzPts val="1800"/>
              <a:buChar char="◦"/>
              <a:defRPr/>
            </a:lvl4pPr>
            <a:lvl5pPr indent="-342900" lvl="4" marL="2286000" algn="l">
              <a:lnSpc>
                <a:spcPct val="90000"/>
              </a:lnSpc>
              <a:spcBef>
                <a:spcPts val="400"/>
              </a:spcBef>
              <a:spcAft>
                <a:spcPts val="0"/>
              </a:spcAft>
              <a:buSzPts val="1800"/>
              <a:buChar char="◦"/>
              <a:defRPr/>
            </a:lvl5pPr>
            <a:lvl6pPr indent="-342900" lvl="5" marL="2743200" algn="l">
              <a:lnSpc>
                <a:spcPct val="90000"/>
              </a:lnSpc>
              <a:spcBef>
                <a:spcPts val="400"/>
              </a:spcBef>
              <a:spcAft>
                <a:spcPts val="0"/>
              </a:spcAft>
              <a:buSzPts val="1800"/>
              <a:buChar char="◦"/>
              <a:defRPr/>
            </a:lvl6pPr>
            <a:lvl7pPr indent="-342900" lvl="6" marL="3200400" algn="l">
              <a:lnSpc>
                <a:spcPct val="90000"/>
              </a:lnSpc>
              <a:spcBef>
                <a:spcPts val="400"/>
              </a:spcBef>
              <a:spcAft>
                <a:spcPts val="0"/>
              </a:spcAft>
              <a:buSzPts val="1800"/>
              <a:buChar char="◦"/>
              <a:defRPr/>
            </a:lvl7pPr>
            <a:lvl8pPr indent="-342900" lvl="7" marL="3657600" algn="l">
              <a:lnSpc>
                <a:spcPct val="90000"/>
              </a:lnSpc>
              <a:spcBef>
                <a:spcPts val="400"/>
              </a:spcBef>
              <a:spcAft>
                <a:spcPts val="0"/>
              </a:spcAft>
              <a:buSzPts val="1800"/>
              <a:buChar char="◦"/>
              <a:defRPr/>
            </a:lvl8pPr>
            <a:lvl9pPr indent="-342900" lvl="8" marL="4114800" algn="l">
              <a:lnSpc>
                <a:spcPct val="90000"/>
              </a:lnSpc>
              <a:spcBef>
                <a:spcPts val="400"/>
              </a:spcBef>
              <a:spcAft>
                <a:spcPts val="400"/>
              </a:spcAft>
              <a:buSzPts val="1800"/>
              <a:buChar char="◦"/>
              <a:defRPr/>
            </a:lvl9pPr>
          </a:lstStyle>
          <a:p/>
        </p:txBody>
      </p:sp>
      <p:sp>
        <p:nvSpPr>
          <p:cNvPr id="50" name="Google Shape;50;p46"/>
          <p:cNvSpPr txBox="1"/>
          <p:nvPr>
            <p:ph idx="2" type="body"/>
          </p:nvPr>
        </p:nvSpPr>
        <p:spPr>
          <a:xfrm>
            <a:off x="4663440" y="1845735"/>
            <a:ext cx="3703320" cy="4023360"/>
          </a:xfrm>
          <a:prstGeom prst="rect">
            <a:avLst/>
          </a:prstGeom>
          <a:noFill/>
          <a:ln>
            <a:noFill/>
          </a:ln>
        </p:spPr>
        <p:txBody>
          <a:bodyPr anchorCtr="0" anchor="t" bIns="45700" lIns="0" spcFirstLastPara="1" rIns="0" wrap="square" tIns="45700">
            <a:normAutofit/>
          </a:bodyPr>
          <a:lstStyle>
            <a:lvl1pPr indent="-342900" lvl="0" marL="457200" algn="l">
              <a:lnSpc>
                <a:spcPct val="90000"/>
              </a:lnSpc>
              <a:spcBef>
                <a:spcPts val="1200"/>
              </a:spcBef>
              <a:spcAft>
                <a:spcPts val="0"/>
              </a:spcAft>
              <a:buSzPts val="1800"/>
              <a:buChar char=" "/>
              <a:defRPr/>
            </a:lvl1pPr>
            <a:lvl2pPr indent="-342900" lvl="1" marL="914400" algn="l">
              <a:lnSpc>
                <a:spcPct val="90000"/>
              </a:lnSpc>
              <a:spcBef>
                <a:spcPts val="200"/>
              </a:spcBef>
              <a:spcAft>
                <a:spcPts val="0"/>
              </a:spcAft>
              <a:buSzPts val="1800"/>
              <a:buChar char="◦"/>
              <a:defRPr/>
            </a:lvl2pPr>
            <a:lvl3pPr indent="-342900" lvl="2" marL="1371600" algn="l">
              <a:lnSpc>
                <a:spcPct val="90000"/>
              </a:lnSpc>
              <a:spcBef>
                <a:spcPts val="400"/>
              </a:spcBef>
              <a:spcAft>
                <a:spcPts val="0"/>
              </a:spcAft>
              <a:buSzPts val="1800"/>
              <a:buChar char="◦"/>
              <a:defRPr/>
            </a:lvl3pPr>
            <a:lvl4pPr indent="-342900" lvl="3" marL="1828800" algn="l">
              <a:lnSpc>
                <a:spcPct val="90000"/>
              </a:lnSpc>
              <a:spcBef>
                <a:spcPts val="400"/>
              </a:spcBef>
              <a:spcAft>
                <a:spcPts val="0"/>
              </a:spcAft>
              <a:buSzPts val="1800"/>
              <a:buChar char="◦"/>
              <a:defRPr/>
            </a:lvl4pPr>
            <a:lvl5pPr indent="-342900" lvl="4" marL="2286000" algn="l">
              <a:lnSpc>
                <a:spcPct val="90000"/>
              </a:lnSpc>
              <a:spcBef>
                <a:spcPts val="400"/>
              </a:spcBef>
              <a:spcAft>
                <a:spcPts val="0"/>
              </a:spcAft>
              <a:buSzPts val="1800"/>
              <a:buChar char="◦"/>
              <a:defRPr/>
            </a:lvl5pPr>
            <a:lvl6pPr indent="-342900" lvl="5" marL="2743200" algn="l">
              <a:lnSpc>
                <a:spcPct val="90000"/>
              </a:lnSpc>
              <a:spcBef>
                <a:spcPts val="400"/>
              </a:spcBef>
              <a:spcAft>
                <a:spcPts val="0"/>
              </a:spcAft>
              <a:buSzPts val="1800"/>
              <a:buChar char="◦"/>
              <a:defRPr/>
            </a:lvl6pPr>
            <a:lvl7pPr indent="-342900" lvl="6" marL="3200400" algn="l">
              <a:lnSpc>
                <a:spcPct val="90000"/>
              </a:lnSpc>
              <a:spcBef>
                <a:spcPts val="400"/>
              </a:spcBef>
              <a:spcAft>
                <a:spcPts val="0"/>
              </a:spcAft>
              <a:buSzPts val="1800"/>
              <a:buChar char="◦"/>
              <a:defRPr/>
            </a:lvl7pPr>
            <a:lvl8pPr indent="-342900" lvl="7" marL="3657600" algn="l">
              <a:lnSpc>
                <a:spcPct val="90000"/>
              </a:lnSpc>
              <a:spcBef>
                <a:spcPts val="400"/>
              </a:spcBef>
              <a:spcAft>
                <a:spcPts val="0"/>
              </a:spcAft>
              <a:buSzPts val="1800"/>
              <a:buChar char="◦"/>
              <a:defRPr/>
            </a:lvl8pPr>
            <a:lvl9pPr indent="-342900" lvl="8" marL="4114800" algn="l">
              <a:lnSpc>
                <a:spcPct val="90000"/>
              </a:lnSpc>
              <a:spcBef>
                <a:spcPts val="400"/>
              </a:spcBef>
              <a:spcAft>
                <a:spcPts val="400"/>
              </a:spcAft>
              <a:buSzPts val="1800"/>
              <a:buChar char="◦"/>
              <a:defRPr/>
            </a:lvl9pPr>
          </a:lstStyle>
          <a:p/>
        </p:txBody>
      </p:sp>
      <p:sp>
        <p:nvSpPr>
          <p:cNvPr id="51" name="Google Shape;51;p46"/>
          <p:cNvSpPr txBox="1"/>
          <p:nvPr>
            <p:ph idx="10" type="dt"/>
          </p:nvPr>
        </p:nvSpPr>
        <p:spPr>
          <a:xfrm>
            <a:off x="822961" y="6459786"/>
            <a:ext cx="1854203"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2" name="Google Shape;52;p46"/>
          <p:cNvSpPr txBox="1"/>
          <p:nvPr>
            <p:ph idx="11" type="ftr"/>
          </p:nvPr>
        </p:nvSpPr>
        <p:spPr>
          <a:xfrm>
            <a:off x="2764639" y="6459786"/>
            <a:ext cx="3617103"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3" name="Google Shape;53;p46"/>
          <p:cNvSpPr txBox="1"/>
          <p:nvPr>
            <p:ph idx="12" type="sldNum"/>
          </p:nvPr>
        </p:nvSpPr>
        <p:spPr>
          <a:xfrm>
            <a:off x="7425344" y="6459786"/>
            <a:ext cx="984019"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type="twoTxTwoObj">
  <p:cSld name="TWO_OBJECTS_WITH_TEXT">
    <p:spTree>
      <p:nvGrpSpPr>
        <p:cNvPr id="54" name="Shape 54"/>
        <p:cNvGrpSpPr/>
        <p:nvPr/>
      </p:nvGrpSpPr>
      <p:grpSpPr>
        <a:xfrm>
          <a:off x="0" y="0"/>
          <a:ext cx="0" cy="0"/>
          <a:chOff x="0" y="0"/>
          <a:chExt cx="0" cy="0"/>
        </a:xfrm>
      </p:grpSpPr>
      <p:sp>
        <p:nvSpPr>
          <p:cNvPr id="55" name="Google Shape;55;p47"/>
          <p:cNvSpPr txBox="1"/>
          <p:nvPr>
            <p:ph type="title"/>
          </p:nvPr>
        </p:nvSpPr>
        <p:spPr>
          <a:xfrm>
            <a:off x="822960" y="286604"/>
            <a:ext cx="7543800" cy="1450757"/>
          </a:xfrm>
          <a:prstGeom prst="rect">
            <a:avLst/>
          </a:prstGeom>
          <a:noFill/>
          <a:ln>
            <a:noFill/>
          </a:ln>
        </p:spPr>
        <p:txBody>
          <a:bodyPr anchorCtr="0" anchor="b" bIns="45700" lIns="91425" spcFirstLastPara="1" rIns="91425" wrap="square" tIns="45700">
            <a:normAutofit/>
          </a:bodyPr>
          <a:lstStyle>
            <a:lvl1pPr lvl="0" algn="l">
              <a:lnSpc>
                <a:spcPct val="85000"/>
              </a:lnSpc>
              <a:spcBef>
                <a:spcPts val="0"/>
              </a:spcBef>
              <a:spcAft>
                <a:spcPts val="0"/>
              </a:spcAft>
              <a:buClr>
                <a:srgbClr val="3F3F3F"/>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56" name="Google Shape;56;p47"/>
          <p:cNvSpPr txBox="1"/>
          <p:nvPr>
            <p:ph idx="1" type="body"/>
          </p:nvPr>
        </p:nvSpPr>
        <p:spPr>
          <a:xfrm>
            <a:off x="822960" y="1846052"/>
            <a:ext cx="3703320" cy="736282"/>
          </a:xfrm>
          <a:prstGeom prst="rect">
            <a:avLst/>
          </a:prstGeom>
          <a:noFill/>
          <a:ln>
            <a:noFill/>
          </a:ln>
        </p:spPr>
        <p:txBody>
          <a:bodyPr anchorCtr="0" anchor="ctr" bIns="45700" lIns="91425" spcFirstLastPara="1" rIns="91425" wrap="square" tIns="45700">
            <a:normAutofit/>
          </a:bodyPr>
          <a:lstStyle>
            <a:lvl1pPr indent="-228600" lvl="0" marL="457200" algn="l">
              <a:lnSpc>
                <a:spcPct val="90000"/>
              </a:lnSpc>
              <a:spcBef>
                <a:spcPts val="1200"/>
              </a:spcBef>
              <a:spcAft>
                <a:spcPts val="0"/>
              </a:spcAft>
              <a:buSzPts val="2000"/>
              <a:buNone/>
              <a:defRPr b="0" sz="2000" cap="none">
                <a:solidFill>
                  <a:schemeClr val="dk2"/>
                </a:solidFill>
              </a:defRPr>
            </a:lvl1pPr>
            <a:lvl2pPr indent="-228600" lvl="1" marL="914400" algn="l">
              <a:lnSpc>
                <a:spcPct val="90000"/>
              </a:lnSpc>
              <a:spcBef>
                <a:spcPts val="200"/>
              </a:spcBef>
              <a:spcAft>
                <a:spcPts val="0"/>
              </a:spcAft>
              <a:buSzPts val="2000"/>
              <a:buNone/>
              <a:defRPr b="1" sz="2000"/>
            </a:lvl2pPr>
            <a:lvl3pPr indent="-228600" lvl="2" marL="1371600" algn="l">
              <a:lnSpc>
                <a:spcPct val="90000"/>
              </a:lnSpc>
              <a:spcBef>
                <a:spcPts val="400"/>
              </a:spcBef>
              <a:spcAft>
                <a:spcPts val="0"/>
              </a:spcAft>
              <a:buSzPts val="1800"/>
              <a:buNone/>
              <a:defRPr b="1" sz="1800"/>
            </a:lvl3pPr>
            <a:lvl4pPr indent="-228600" lvl="3" marL="1828800" algn="l">
              <a:lnSpc>
                <a:spcPct val="90000"/>
              </a:lnSpc>
              <a:spcBef>
                <a:spcPts val="400"/>
              </a:spcBef>
              <a:spcAft>
                <a:spcPts val="0"/>
              </a:spcAft>
              <a:buSzPts val="1600"/>
              <a:buNone/>
              <a:defRPr b="1" sz="1600"/>
            </a:lvl4pPr>
            <a:lvl5pPr indent="-228600" lvl="4" marL="2286000" algn="l">
              <a:lnSpc>
                <a:spcPct val="90000"/>
              </a:lnSpc>
              <a:spcBef>
                <a:spcPts val="400"/>
              </a:spcBef>
              <a:spcAft>
                <a:spcPts val="0"/>
              </a:spcAft>
              <a:buSzPts val="1600"/>
              <a:buNone/>
              <a:defRPr b="1" sz="1600"/>
            </a:lvl5pPr>
            <a:lvl6pPr indent="-228600" lvl="5" marL="2743200" algn="l">
              <a:lnSpc>
                <a:spcPct val="90000"/>
              </a:lnSpc>
              <a:spcBef>
                <a:spcPts val="400"/>
              </a:spcBef>
              <a:spcAft>
                <a:spcPts val="0"/>
              </a:spcAft>
              <a:buSzPts val="1600"/>
              <a:buNone/>
              <a:defRPr b="1" sz="1600"/>
            </a:lvl6pPr>
            <a:lvl7pPr indent="-228600" lvl="6" marL="3200400" algn="l">
              <a:lnSpc>
                <a:spcPct val="90000"/>
              </a:lnSpc>
              <a:spcBef>
                <a:spcPts val="400"/>
              </a:spcBef>
              <a:spcAft>
                <a:spcPts val="0"/>
              </a:spcAft>
              <a:buSzPts val="1600"/>
              <a:buNone/>
              <a:defRPr b="1" sz="1600"/>
            </a:lvl7pPr>
            <a:lvl8pPr indent="-228600" lvl="7" marL="3657600" algn="l">
              <a:lnSpc>
                <a:spcPct val="90000"/>
              </a:lnSpc>
              <a:spcBef>
                <a:spcPts val="400"/>
              </a:spcBef>
              <a:spcAft>
                <a:spcPts val="0"/>
              </a:spcAft>
              <a:buSzPts val="1600"/>
              <a:buNone/>
              <a:defRPr b="1" sz="1600"/>
            </a:lvl8pPr>
            <a:lvl9pPr indent="-228600" lvl="8" marL="4114800" algn="l">
              <a:lnSpc>
                <a:spcPct val="90000"/>
              </a:lnSpc>
              <a:spcBef>
                <a:spcPts val="400"/>
              </a:spcBef>
              <a:spcAft>
                <a:spcPts val="400"/>
              </a:spcAft>
              <a:buSzPts val="1600"/>
              <a:buNone/>
              <a:defRPr b="1" sz="1600"/>
            </a:lvl9pPr>
          </a:lstStyle>
          <a:p/>
        </p:txBody>
      </p:sp>
      <p:sp>
        <p:nvSpPr>
          <p:cNvPr id="57" name="Google Shape;57;p47"/>
          <p:cNvSpPr txBox="1"/>
          <p:nvPr>
            <p:ph idx="2" type="body"/>
          </p:nvPr>
        </p:nvSpPr>
        <p:spPr>
          <a:xfrm>
            <a:off x="822960" y="2582335"/>
            <a:ext cx="3703320" cy="3286760"/>
          </a:xfrm>
          <a:prstGeom prst="rect">
            <a:avLst/>
          </a:prstGeom>
          <a:noFill/>
          <a:ln>
            <a:noFill/>
          </a:ln>
        </p:spPr>
        <p:txBody>
          <a:bodyPr anchorCtr="0" anchor="t" bIns="45700" lIns="0" spcFirstLastPara="1" rIns="0" wrap="square" tIns="45700">
            <a:normAutofit/>
          </a:bodyPr>
          <a:lstStyle>
            <a:lvl1pPr indent="-342900" lvl="0" marL="457200" algn="l">
              <a:lnSpc>
                <a:spcPct val="90000"/>
              </a:lnSpc>
              <a:spcBef>
                <a:spcPts val="1200"/>
              </a:spcBef>
              <a:spcAft>
                <a:spcPts val="0"/>
              </a:spcAft>
              <a:buSzPts val="1800"/>
              <a:buChar char=" "/>
              <a:defRPr/>
            </a:lvl1pPr>
            <a:lvl2pPr indent="-342900" lvl="1" marL="914400" algn="l">
              <a:lnSpc>
                <a:spcPct val="90000"/>
              </a:lnSpc>
              <a:spcBef>
                <a:spcPts val="200"/>
              </a:spcBef>
              <a:spcAft>
                <a:spcPts val="0"/>
              </a:spcAft>
              <a:buSzPts val="1800"/>
              <a:buChar char="◦"/>
              <a:defRPr/>
            </a:lvl2pPr>
            <a:lvl3pPr indent="-342900" lvl="2" marL="1371600" algn="l">
              <a:lnSpc>
                <a:spcPct val="90000"/>
              </a:lnSpc>
              <a:spcBef>
                <a:spcPts val="400"/>
              </a:spcBef>
              <a:spcAft>
                <a:spcPts val="0"/>
              </a:spcAft>
              <a:buSzPts val="1800"/>
              <a:buChar char="◦"/>
              <a:defRPr/>
            </a:lvl3pPr>
            <a:lvl4pPr indent="-342900" lvl="3" marL="1828800" algn="l">
              <a:lnSpc>
                <a:spcPct val="90000"/>
              </a:lnSpc>
              <a:spcBef>
                <a:spcPts val="400"/>
              </a:spcBef>
              <a:spcAft>
                <a:spcPts val="0"/>
              </a:spcAft>
              <a:buSzPts val="1800"/>
              <a:buChar char="◦"/>
              <a:defRPr/>
            </a:lvl4pPr>
            <a:lvl5pPr indent="-342900" lvl="4" marL="2286000" algn="l">
              <a:lnSpc>
                <a:spcPct val="90000"/>
              </a:lnSpc>
              <a:spcBef>
                <a:spcPts val="400"/>
              </a:spcBef>
              <a:spcAft>
                <a:spcPts val="0"/>
              </a:spcAft>
              <a:buSzPts val="1800"/>
              <a:buChar char="◦"/>
              <a:defRPr/>
            </a:lvl5pPr>
            <a:lvl6pPr indent="-342900" lvl="5" marL="2743200" algn="l">
              <a:lnSpc>
                <a:spcPct val="90000"/>
              </a:lnSpc>
              <a:spcBef>
                <a:spcPts val="400"/>
              </a:spcBef>
              <a:spcAft>
                <a:spcPts val="0"/>
              </a:spcAft>
              <a:buSzPts val="1800"/>
              <a:buChar char="◦"/>
              <a:defRPr/>
            </a:lvl6pPr>
            <a:lvl7pPr indent="-342900" lvl="6" marL="3200400" algn="l">
              <a:lnSpc>
                <a:spcPct val="90000"/>
              </a:lnSpc>
              <a:spcBef>
                <a:spcPts val="400"/>
              </a:spcBef>
              <a:spcAft>
                <a:spcPts val="0"/>
              </a:spcAft>
              <a:buSzPts val="1800"/>
              <a:buChar char="◦"/>
              <a:defRPr/>
            </a:lvl7pPr>
            <a:lvl8pPr indent="-342900" lvl="7" marL="3657600" algn="l">
              <a:lnSpc>
                <a:spcPct val="90000"/>
              </a:lnSpc>
              <a:spcBef>
                <a:spcPts val="400"/>
              </a:spcBef>
              <a:spcAft>
                <a:spcPts val="0"/>
              </a:spcAft>
              <a:buSzPts val="1800"/>
              <a:buChar char="◦"/>
              <a:defRPr/>
            </a:lvl8pPr>
            <a:lvl9pPr indent="-342900" lvl="8" marL="4114800" algn="l">
              <a:lnSpc>
                <a:spcPct val="90000"/>
              </a:lnSpc>
              <a:spcBef>
                <a:spcPts val="400"/>
              </a:spcBef>
              <a:spcAft>
                <a:spcPts val="400"/>
              </a:spcAft>
              <a:buSzPts val="1800"/>
              <a:buChar char="◦"/>
              <a:defRPr/>
            </a:lvl9pPr>
          </a:lstStyle>
          <a:p/>
        </p:txBody>
      </p:sp>
      <p:sp>
        <p:nvSpPr>
          <p:cNvPr id="58" name="Google Shape;58;p47"/>
          <p:cNvSpPr txBox="1"/>
          <p:nvPr>
            <p:ph idx="3" type="body"/>
          </p:nvPr>
        </p:nvSpPr>
        <p:spPr>
          <a:xfrm>
            <a:off x="4663440" y="1846052"/>
            <a:ext cx="3703320" cy="736282"/>
          </a:xfrm>
          <a:prstGeom prst="rect">
            <a:avLst/>
          </a:prstGeom>
          <a:noFill/>
          <a:ln>
            <a:noFill/>
          </a:ln>
        </p:spPr>
        <p:txBody>
          <a:bodyPr anchorCtr="0" anchor="ctr" bIns="45700" lIns="91425" spcFirstLastPara="1" rIns="91425" wrap="square" tIns="45700">
            <a:normAutofit/>
          </a:bodyPr>
          <a:lstStyle>
            <a:lvl1pPr indent="-228600" lvl="0" marL="457200" algn="l">
              <a:lnSpc>
                <a:spcPct val="90000"/>
              </a:lnSpc>
              <a:spcBef>
                <a:spcPts val="1200"/>
              </a:spcBef>
              <a:spcAft>
                <a:spcPts val="0"/>
              </a:spcAft>
              <a:buSzPts val="2000"/>
              <a:buNone/>
              <a:defRPr b="0" sz="2000" cap="none">
                <a:solidFill>
                  <a:schemeClr val="dk2"/>
                </a:solidFill>
              </a:defRPr>
            </a:lvl1pPr>
            <a:lvl2pPr indent="-228600" lvl="1" marL="914400" algn="l">
              <a:lnSpc>
                <a:spcPct val="90000"/>
              </a:lnSpc>
              <a:spcBef>
                <a:spcPts val="200"/>
              </a:spcBef>
              <a:spcAft>
                <a:spcPts val="0"/>
              </a:spcAft>
              <a:buSzPts val="2000"/>
              <a:buNone/>
              <a:defRPr b="1" sz="2000"/>
            </a:lvl2pPr>
            <a:lvl3pPr indent="-228600" lvl="2" marL="1371600" algn="l">
              <a:lnSpc>
                <a:spcPct val="90000"/>
              </a:lnSpc>
              <a:spcBef>
                <a:spcPts val="400"/>
              </a:spcBef>
              <a:spcAft>
                <a:spcPts val="0"/>
              </a:spcAft>
              <a:buSzPts val="1800"/>
              <a:buNone/>
              <a:defRPr b="1" sz="1800"/>
            </a:lvl3pPr>
            <a:lvl4pPr indent="-228600" lvl="3" marL="1828800" algn="l">
              <a:lnSpc>
                <a:spcPct val="90000"/>
              </a:lnSpc>
              <a:spcBef>
                <a:spcPts val="400"/>
              </a:spcBef>
              <a:spcAft>
                <a:spcPts val="0"/>
              </a:spcAft>
              <a:buSzPts val="1600"/>
              <a:buNone/>
              <a:defRPr b="1" sz="1600"/>
            </a:lvl4pPr>
            <a:lvl5pPr indent="-228600" lvl="4" marL="2286000" algn="l">
              <a:lnSpc>
                <a:spcPct val="90000"/>
              </a:lnSpc>
              <a:spcBef>
                <a:spcPts val="400"/>
              </a:spcBef>
              <a:spcAft>
                <a:spcPts val="0"/>
              </a:spcAft>
              <a:buSzPts val="1600"/>
              <a:buNone/>
              <a:defRPr b="1" sz="1600"/>
            </a:lvl5pPr>
            <a:lvl6pPr indent="-228600" lvl="5" marL="2743200" algn="l">
              <a:lnSpc>
                <a:spcPct val="90000"/>
              </a:lnSpc>
              <a:spcBef>
                <a:spcPts val="400"/>
              </a:spcBef>
              <a:spcAft>
                <a:spcPts val="0"/>
              </a:spcAft>
              <a:buSzPts val="1600"/>
              <a:buNone/>
              <a:defRPr b="1" sz="1600"/>
            </a:lvl6pPr>
            <a:lvl7pPr indent="-228600" lvl="6" marL="3200400" algn="l">
              <a:lnSpc>
                <a:spcPct val="90000"/>
              </a:lnSpc>
              <a:spcBef>
                <a:spcPts val="400"/>
              </a:spcBef>
              <a:spcAft>
                <a:spcPts val="0"/>
              </a:spcAft>
              <a:buSzPts val="1600"/>
              <a:buNone/>
              <a:defRPr b="1" sz="1600"/>
            </a:lvl7pPr>
            <a:lvl8pPr indent="-228600" lvl="7" marL="3657600" algn="l">
              <a:lnSpc>
                <a:spcPct val="90000"/>
              </a:lnSpc>
              <a:spcBef>
                <a:spcPts val="400"/>
              </a:spcBef>
              <a:spcAft>
                <a:spcPts val="0"/>
              </a:spcAft>
              <a:buSzPts val="1600"/>
              <a:buNone/>
              <a:defRPr b="1" sz="1600"/>
            </a:lvl8pPr>
            <a:lvl9pPr indent="-228600" lvl="8" marL="4114800" algn="l">
              <a:lnSpc>
                <a:spcPct val="90000"/>
              </a:lnSpc>
              <a:spcBef>
                <a:spcPts val="400"/>
              </a:spcBef>
              <a:spcAft>
                <a:spcPts val="400"/>
              </a:spcAft>
              <a:buSzPts val="1600"/>
              <a:buNone/>
              <a:defRPr b="1" sz="1600"/>
            </a:lvl9pPr>
          </a:lstStyle>
          <a:p/>
        </p:txBody>
      </p:sp>
      <p:sp>
        <p:nvSpPr>
          <p:cNvPr id="59" name="Google Shape;59;p47"/>
          <p:cNvSpPr txBox="1"/>
          <p:nvPr>
            <p:ph idx="4" type="body"/>
          </p:nvPr>
        </p:nvSpPr>
        <p:spPr>
          <a:xfrm>
            <a:off x="4663440" y="2582334"/>
            <a:ext cx="3703320" cy="3286760"/>
          </a:xfrm>
          <a:prstGeom prst="rect">
            <a:avLst/>
          </a:prstGeom>
          <a:noFill/>
          <a:ln>
            <a:noFill/>
          </a:ln>
        </p:spPr>
        <p:txBody>
          <a:bodyPr anchorCtr="0" anchor="t" bIns="45700" lIns="0" spcFirstLastPara="1" rIns="0" wrap="square" tIns="45700">
            <a:normAutofit/>
          </a:bodyPr>
          <a:lstStyle>
            <a:lvl1pPr indent="-342900" lvl="0" marL="457200" algn="l">
              <a:lnSpc>
                <a:spcPct val="90000"/>
              </a:lnSpc>
              <a:spcBef>
                <a:spcPts val="1200"/>
              </a:spcBef>
              <a:spcAft>
                <a:spcPts val="0"/>
              </a:spcAft>
              <a:buSzPts val="1800"/>
              <a:buChar char=" "/>
              <a:defRPr/>
            </a:lvl1pPr>
            <a:lvl2pPr indent="-342900" lvl="1" marL="914400" algn="l">
              <a:lnSpc>
                <a:spcPct val="90000"/>
              </a:lnSpc>
              <a:spcBef>
                <a:spcPts val="200"/>
              </a:spcBef>
              <a:spcAft>
                <a:spcPts val="0"/>
              </a:spcAft>
              <a:buSzPts val="1800"/>
              <a:buChar char="◦"/>
              <a:defRPr/>
            </a:lvl2pPr>
            <a:lvl3pPr indent="-342900" lvl="2" marL="1371600" algn="l">
              <a:lnSpc>
                <a:spcPct val="90000"/>
              </a:lnSpc>
              <a:spcBef>
                <a:spcPts val="400"/>
              </a:spcBef>
              <a:spcAft>
                <a:spcPts val="0"/>
              </a:spcAft>
              <a:buSzPts val="1800"/>
              <a:buChar char="◦"/>
              <a:defRPr/>
            </a:lvl3pPr>
            <a:lvl4pPr indent="-342900" lvl="3" marL="1828800" algn="l">
              <a:lnSpc>
                <a:spcPct val="90000"/>
              </a:lnSpc>
              <a:spcBef>
                <a:spcPts val="400"/>
              </a:spcBef>
              <a:spcAft>
                <a:spcPts val="0"/>
              </a:spcAft>
              <a:buSzPts val="1800"/>
              <a:buChar char="◦"/>
              <a:defRPr/>
            </a:lvl4pPr>
            <a:lvl5pPr indent="-342900" lvl="4" marL="2286000" algn="l">
              <a:lnSpc>
                <a:spcPct val="90000"/>
              </a:lnSpc>
              <a:spcBef>
                <a:spcPts val="400"/>
              </a:spcBef>
              <a:spcAft>
                <a:spcPts val="0"/>
              </a:spcAft>
              <a:buSzPts val="1800"/>
              <a:buChar char="◦"/>
              <a:defRPr/>
            </a:lvl5pPr>
            <a:lvl6pPr indent="-342900" lvl="5" marL="2743200" algn="l">
              <a:lnSpc>
                <a:spcPct val="90000"/>
              </a:lnSpc>
              <a:spcBef>
                <a:spcPts val="400"/>
              </a:spcBef>
              <a:spcAft>
                <a:spcPts val="0"/>
              </a:spcAft>
              <a:buSzPts val="1800"/>
              <a:buChar char="◦"/>
              <a:defRPr/>
            </a:lvl6pPr>
            <a:lvl7pPr indent="-342900" lvl="6" marL="3200400" algn="l">
              <a:lnSpc>
                <a:spcPct val="90000"/>
              </a:lnSpc>
              <a:spcBef>
                <a:spcPts val="400"/>
              </a:spcBef>
              <a:spcAft>
                <a:spcPts val="0"/>
              </a:spcAft>
              <a:buSzPts val="1800"/>
              <a:buChar char="◦"/>
              <a:defRPr/>
            </a:lvl7pPr>
            <a:lvl8pPr indent="-342900" lvl="7" marL="3657600" algn="l">
              <a:lnSpc>
                <a:spcPct val="90000"/>
              </a:lnSpc>
              <a:spcBef>
                <a:spcPts val="400"/>
              </a:spcBef>
              <a:spcAft>
                <a:spcPts val="0"/>
              </a:spcAft>
              <a:buSzPts val="1800"/>
              <a:buChar char="◦"/>
              <a:defRPr/>
            </a:lvl8pPr>
            <a:lvl9pPr indent="-342900" lvl="8" marL="4114800" algn="l">
              <a:lnSpc>
                <a:spcPct val="90000"/>
              </a:lnSpc>
              <a:spcBef>
                <a:spcPts val="400"/>
              </a:spcBef>
              <a:spcAft>
                <a:spcPts val="400"/>
              </a:spcAft>
              <a:buSzPts val="1800"/>
              <a:buChar char="◦"/>
              <a:defRPr/>
            </a:lvl9pPr>
          </a:lstStyle>
          <a:p/>
        </p:txBody>
      </p:sp>
      <p:sp>
        <p:nvSpPr>
          <p:cNvPr id="60" name="Google Shape;60;p47"/>
          <p:cNvSpPr txBox="1"/>
          <p:nvPr>
            <p:ph idx="10" type="dt"/>
          </p:nvPr>
        </p:nvSpPr>
        <p:spPr>
          <a:xfrm>
            <a:off x="822961" y="6459786"/>
            <a:ext cx="1854203"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1" name="Google Shape;61;p47"/>
          <p:cNvSpPr txBox="1"/>
          <p:nvPr>
            <p:ph idx="11" type="ftr"/>
          </p:nvPr>
        </p:nvSpPr>
        <p:spPr>
          <a:xfrm>
            <a:off x="2764639" y="6459786"/>
            <a:ext cx="3617103"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2" name="Google Shape;62;p47"/>
          <p:cNvSpPr txBox="1"/>
          <p:nvPr>
            <p:ph idx="12" type="sldNum"/>
          </p:nvPr>
        </p:nvSpPr>
        <p:spPr>
          <a:xfrm>
            <a:off x="7425344" y="6459786"/>
            <a:ext cx="984019"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showMasterSp="0" type="blank">
  <p:cSld name="BLANK">
    <p:spTree>
      <p:nvGrpSpPr>
        <p:cNvPr id="63" name="Shape 63"/>
        <p:cNvGrpSpPr/>
        <p:nvPr/>
      </p:nvGrpSpPr>
      <p:grpSpPr>
        <a:xfrm>
          <a:off x="0" y="0"/>
          <a:ext cx="0" cy="0"/>
          <a:chOff x="0" y="0"/>
          <a:chExt cx="0" cy="0"/>
        </a:xfrm>
      </p:grpSpPr>
      <p:sp>
        <p:nvSpPr>
          <p:cNvPr id="64" name="Google Shape;64;p48"/>
          <p:cNvSpPr/>
          <p:nvPr/>
        </p:nvSpPr>
        <p:spPr>
          <a:xfrm>
            <a:off x="2382" y="6400800"/>
            <a:ext cx="9141619" cy="457200"/>
          </a:xfrm>
          <a:prstGeom prst="rect">
            <a:avLst/>
          </a:pr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5" name="Google Shape;65;p48"/>
          <p:cNvSpPr/>
          <p:nvPr/>
        </p:nvSpPr>
        <p:spPr>
          <a:xfrm>
            <a:off x="12" y="6334316"/>
            <a:ext cx="9141619" cy="64008"/>
          </a:xfrm>
          <a:prstGeom prst="rect">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6" name="Google Shape;66;p48"/>
          <p:cNvSpPr txBox="1"/>
          <p:nvPr>
            <p:ph idx="10" type="dt"/>
          </p:nvPr>
        </p:nvSpPr>
        <p:spPr>
          <a:xfrm>
            <a:off x="822961" y="6459786"/>
            <a:ext cx="1854203"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7" name="Google Shape;67;p48"/>
          <p:cNvSpPr txBox="1"/>
          <p:nvPr>
            <p:ph idx="11" type="ftr"/>
          </p:nvPr>
        </p:nvSpPr>
        <p:spPr>
          <a:xfrm>
            <a:off x="2764639" y="6459786"/>
            <a:ext cx="3617103"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solidFill>
                  <a:srgbClr val="FFFFFF"/>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8" name="Google Shape;68;p48"/>
          <p:cNvSpPr txBox="1"/>
          <p:nvPr>
            <p:ph idx="12" type="sldNum"/>
          </p:nvPr>
        </p:nvSpPr>
        <p:spPr>
          <a:xfrm>
            <a:off x="7425344" y="6459786"/>
            <a:ext cx="984019"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showMasterSp="0" type="objTx">
  <p:cSld name="OBJECT_WITH_CAPTION_TEXT">
    <p:spTree>
      <p:nvGrpSpPr>
        <p:cNvPr id="69" name="Shape 69"/>
        <p:cNvGrpSpPr/>
        <p:nvPr/>
      </p:nvGrpSpPr>
      <p:grpSpPr>
        <a:xfrm>
          <a:off x="0" y="0"/>
          <a:ext cx="0" cy="0"/>
          <a:chOff x="0" y="0"/>
          <a:chExt cx="0" cy="0"/>
        </a:xfrm>
      </p:grpSpPr>
      <p:sp>
        <p:nvSpPr>
          <p:cNvPr id="70" name="Google Shape;70;p49"/>
          <p:cNvSpPr/>
          <p:nvPr/>
        </p:nvSpPr>
        <p:spPr>
          <a:xfrm>
            <a:off x="13" y="0"/>
            <a:ext cx="3038093" cy="6858000"/>
          </a:xfrm>
          <a:prstGeom prst="rect">
            <a:avLst/>
          </a:pr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1" name="Google Shape;71;p49"/>
          <p:cNvSpPr/>
          <p:nvPr/>
        </p:nvSpPr>
        <p:spPr>
          <a:xfrm>
            <a:off x="3030053" y="0"/>
            <a:ext cx="48006" cy="6858000"/>
          </a:xfrm>
          <a:prstGeom prst="rect">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2" name="Google Shape;72;p49"/>
          <p:cNvSpPr txBox="1"/>
          <p:nvPr>
            <p:ph type="title"/>
          </p:nvPr>
        </p:nvSpPr>
        <p:spPr>
          <a:xfrm>
            <a:off x="342900" y="594359"/>
            <a:ext cx="2400300" cy="2286000"/>
          </a:xfrm>
          <a:prstGeom prst="rect">
            <a:avLst/>
          </a:prstGeom>
          <a:noFill/>
          <a:ln>
            <a:noFill/>
          </a:ln>
        </p:spPr>
        <p:txBody>
          <a:bodyPr anchorCtr="0" anchor="b" bIns="45700" lIns="91425" spcFirstLastPara="1" rIns="91425" wrap="square" tIns="45700">
            <a:normAutofit/>
          </a:bodyPr>
          <a:lstStyle>
            <a:lvl1pPr lvl="0" algn="l">
              <a:lnSpc>
                <a:spcPct val="85000"/>
              </a:lnSpc>
              <a:spcBef>
                <a:spcPts val="0"/>
              </a:spcBef>
              <a:spcAft>
                <a:spcPts val="0"/>
              </a:spcAft>
              <a:buClr>
                <a:srgbClr val="FFFFFF"/>
              </a:buClr>
              <a:buSzPts val="3600"/>
              <a:buFont typeface="Calibri"/>
              <a:buNone/>
              <a:defRPr b="0" sz="3600">
                <a:solidFill>
                  <a:srgbClr val="FFFFFF"/>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73" name="Google Shape;73;p49"/>
          <p:cNvSpPr txBox="1"/>
          <p:nvPr>
            <p:ph idx="1" type="body"/>
          </p:nvPr>
        </p:nvSpPr>
        <p:spPr>
          <a:xfrm>
            <a:off x="3600450" y="731520"/>
            <a:ext cx="4869180" cy="5257800"/>
          </a:xfrm>
          <a:prstGeom prst="rect">
            <a:avLst/>
          </a:prstGeom>
          <a:noFill/>
          <a:ln>
            <a:noFill/>
          </a:ln>
        </p:spPr>
        <p:txBody>
          <a:bodyPr anchorCtr="0" anchor="t" bIns="45700" lIns="0" spcFirstLastPara="1" rIns="0" wrap="square" tIns="45700">
            <a:normAutofit/>
          </a:bodyPr>
          <a:lstStyle>
            <a:lvl1pPr indent="-342900" lvl="0" marL="457200" algn="l">
              <a:lnSpc>
                <a:spcPct val="90000"/>
              </a:lnSpc>
              <a:spcBef>
                <a:spcPts val="1200"/>
              </a:spcBef>
              <a:spcAft>
                <a:spcPts val="0"/>
              </a:spcAft>
              <a:buSzPts val="1800"/>
              <a:buChar char=" "/>
              <a:defRPr/>
            </a:lvl1pPr>
            <a:lvl2pPr indent="-342900" lvl="1" marL="914400" algn="l">
              <a:lnSpc>
                <a:spcPct val="90000"/>
              </a:lnSpc>
              <a:spcBef>
                <a:spcPts val="200"/>
              </a:spcBef>
              <a:spcAft>
                <a:spcPts val="0"/>
              </a:spcAft>
              <a:buSzPts val="1800"/>
              <a:buChar char="◦"/>
              <a:defRPr/>
            </a:lvl2pPr>
            <a:lvl3pPr indent="-342900" lvl="2" marL="1371600" algn="l">
              <a:lnSpc>
                <a:spcPct val="90000"/>
              </a:lnSpc>
              <a:spcBef>
                <a:spcPts val="400"/>
              </a:spcBef>
              <a:spcAft>
                <a:spcPts val="0"/>
              </a:spcAft>
              <a:buSzPts val="1800"/>
              <a:buChar char="◦"/>
              <a:defRPr/>
            </a:lvl3pPr>
            <a:lvl4pPr indent="-342900" lvl="3" marL="1828800" algn="l">
              <a:lnSpc>
                <a:spcPct val="90000"/>
              </a:lnSpc>
              <a:spcBef>
                <a:spcPts val="400"/>
              </a:spcBef>
              <a:spcAft>
                <a:spcPts val="0"/>
              </a:spcAft>
              <a:buSzPts val="1800"/>
              <a:buChar char="◦"/>
              <a:defRPr/>
            </a:lvl4pPr>
            <a:lvl5pPr indent="-342900" lvl="4" marL="2286000" algn="l">
              <a:lnSpc>
                <a:spcPct val="90000"/>
              </a:lnSpc>
              <a:spcBef>
                <a:spcPts val="400"/>
              </a:spcBef>
              <a:spcAft>
                <a:spcPts val="0"/>
              </a:spcAft>
              <a:buSzPts val="1800"/>
              <a:buChar char="◦"/>
              <a:defRPr/>
            </a:lvl5pPr>
            <a:lvl6pPr indent="-342900" lvl="5" marL="2743200" algn="l">
              <a:lnSpc>
                <a:spcPct val="90000"/>
              </a:lnSpc>
              <a:spcBef>
                <a:spcPts val="400"/>
              </a:spcBef>
              <a:spcAft>
                <a:spcPts val="0"/>
              </a:spcAft>
              <a:buSzPts val="1800"/>
              <a:buChar char="◦"/>
              <a:defRPr/>
            </a:lvl6pPr>
            <a:lvl7pPr indent="-342900" lvl="6" marL="3200400" algn="l">
              <a:lnSpc>
                <a:spcPct val="90000"/>
              </a:lnSpc>
              <a:spcBef>
                <a:spcPts val="400"/>
              </a:spcBef>
              <a:spcAft>
                <a:spcPts val="0"/>
              </a:spcAft>
              <a:buSzPts val="1800"/>
              <a:buChar char="◦"/>
              <a:defRPr/>
            </a:lvl7pPr>
            <a:lvl8pPr indent="-342900" lvl="7" marL="3657600" algn="l">
              <a:lnSpc>
                <a:spcPct val="90000"/>
              </a:lnSpc>
              <a:spcBef>
                <a:spcPts val="400"/>
              </a:spcBef>
              <a:spcAft>
                <a:spcPts val="0"/>
              </a:spcAft>
              <a:buSzPts val="1800"/>
              <a:buChar char="◦"/>
              <a:defRPr/>
            </a:lvl8pPr>
            <a:lvl9pPr indent="-342900" lvl="8" marL="4114800" algn="l">
              <a:lnSpc>
                <a:spcPct val="90000"/>
              </a:lnSpc>
              <a:spcBef>
                <a:spcPts val="400"/>
              </a:spcBef>
              <a:spcAft>
                <a:spcPts val="400"/>
              </a:spcAft>
              <a:buSzPts val="1800"/>
              <a:buChar char="◦"/>
              <a:defRPr/>
            </a:lvl9pPr>
          </a:lstStyle>
          <a:p/>
        </p:txBody>
      </p:sp>
      <p:sp>
        <p:nvSpPr>
          <p:cNvPr id="74" name="Google Shape;74;p49"/>
          <p:cNvSpPr txBox="1"/>
          <p:nvPr>
            <p:ph idx="2" type="body"/>
          </p:nvPr>
        </p:nvSpPr>
        <p:spPr>
          <a:xfrm>
            <a:off x="342900" y="2926080"/>
            <a:ext cx="2400300" cy="3379124"/>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200"/>
              </a:spcBef>
              <a:spcAft>
                <a:spcPts val="0"/>
              </a:spcAft>
              <a:buSzPts val="1500"/>
              <a:buNone/>
              <a:defRPr sz="1500">
                <a:solidFill>
                  <a:srgbClr val="FFFFFF"/>
                </a:solidFill>
              </a:defRPr>
            </a:lvl1pPr>
            <a:lvl2pPr indent="-228600" lvl="1" marL="914400" algn="l">
              <a:lnSpc>
                <a:spcPct val="90000"/>
              </a:lnSpc>
              <a:spcBef>
                <a:spcPts val="200"/>
              </a:spcBef>
              <a:spcAft>
                <a:spcPts val="0"/>
              </a:spcAft>
              <a:buSzPts val="1200"/>
              <a:buNone/>
              <a:defRPr sz="1200"/>
            </a:lvl2pPr>
            <a:lvl3pPr indent="-228600" lvl="2" marL="1371600" algn="l">
              <a:lnSpc>
                <a:spcPct val="90000"/>
              </a:lnSpc>
              <a:spcBef>
                <a:spcPts val="400"/>
              </a:spcBef>
              <a:spcAft>
                <a:spcPts val="0"/>
              </a:spcAft>
              <a:buSzPts val="1000"/>
              <a:buNone/>
              <a:defRPr sz="1000"/>
            </a:lvl3pPr>
            <a:lvl4pPr indent="-228600" lvl="3" marL="1828800" algn="l">
              <a:lnSpc>
                <a:spcPct val="90000"/>
              </a:lnSpc>
              <a:spcBef>
                <a:spcPts val="400"/>
              </a:spcBef>
              <a:spcAft>
                <a:spcPts val="0"/>
              </a:spcAft>
              <a:buSzPts val="900"/>
              <a:buNone/>
              <a:defRPr sz="900"/>
            </a:lvl4pPr>
            <a:lvl5pPr indent="-228600" lvl="4" marL="2286000" algn="l">
              <a:lnSpc>
                <a:spcPct val="90000"/>
              </a:lnSpc>
              <a:spcBef>
                <a:spcPts val="400"/>
              </a:spcBef>
              <a:spcAft>
                <a:spcPts val="0"/>
              </a:spcAft>
              <a:buSzPts val="900"/>
              <a:buNone/>
              <a:defRPr sz="900"/>
            </a:lvl5pPr>
            <a:lvl6pPr indent="-228600" lvl="5" marL="2743200" algn="l">
              <a:lnSpc>
                <a:spcPct val="90000"/>
              </a:lnSpc>
              <a:spcBef>
                <a:spcPts val="400"/>
              </a:spcBef>
              <a:spcAft>
                <a:spcPts val="0"/>
              </a:spcAft>
              <a:buSzPts val="900"/>
              <a:buNone/>
              <a:defRPr sz="900"/>
            </a:lvl6pPr>
            <a:lvl7pPr indent="-228600" lvl="6" marL="3200400" algn="l">
              <a:lnSpc>
                <a:spcPct val="90000"/>
              </a:lnSpc>
              <a:spcBef>
                <a:spcPts val="400"/>
              </a:spcBef>
              <a:spcAft>
                <a:spcPts val="0"/>
              </a:spcAft>
              <a:buSzPts val="900"/>
              <a:buNone/>
              <a:defRPr sz="900"/>
            </a:lvl7pPr>
            <a:lvl8pPr indent="-228600" lvl="7" marL="3657600" algn="l">
              <a:lnSpc>
                <a:spcPct val="90000"/>
              </a:lnSpc>
              <a:spcBef>
                <a:spcPts val="400"/>
              </a:spcBef>
              <a:spcAft>
                <a:spcPts val="0"/>
              </a:spcAft>
              <a:buSzPts val="900"/>
              <a:buNone/>
              <a:defRPr sz="900"/>
            </a:lvl8pPr>
            <a:lvl9pPr indent="-228600" lvl="8" marL="4114800" algn="l">
              <a:lnSpc>
                <a:spcPct val="90000"/>
              </a:lnSpc>
              <a:spcBef>
                <a:spcPts val="400"/>
              </a:spcBef>
              <a:spcAft>
                <a:spcPts val="400"/>
              </a:spcAft>
              <a:buSzPts val="900"/>
              <a:buNone/>
              <a:defRPr sz="900"/>
            </a:lvl9pPr>
          </a:lstStyle>
          <a:p/>
        </p:txBody>
      </p:sp>
      <p:sp>
        <p:nvSpPr>
          <p:cNvPr id="75" name="Google Shape;75;p49"/>
          <p:cNvSpPr txBox="1"/>
          <p:nvPr>
            <p:ph idx="10" type="dt"/>
          </p:nvPr>
        </p:nvSpPr>
        <p:spPr>
          <a:xfrm>
            <a:off x="349134" y="6459786"/>
            <a:ext cx="1963883"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6" name="Google Shape;76;p49"/>
          <p:cNvSpPr txBox="1"/>
          <p:nvPr>
            <p:ph idx="11" type="ftr"/>
          </p:nvPr>
        </p:nvSpPr>
        <p:spPr>
          <a:xfrm>
            <a:off x="3600450" y="6459786"/>
            <a:ext cx="348615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solidFill>
                  <a:schemeClr val="dk2"/>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7" name="Google Shape;77;p49"/>
          <p:cNvSpPr txBox="1"/>
          <p:nvPr>
            <p:ph idx="12" type="sldNum"/>
          </p:nvPr>
        </p:nvSpPr>
        <p:spPr>
          <a:xfrm>
            <a:off x="7425344" y="6459786"/>
            <a:ext cx="984019"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sz="1050">
                <a:solidFill>
                  <a:schemeClr val="dk2"/>
                </a:solidFill>
                <a:latin typeface="Calibri"/>
                <a:ea typeface="Calibri"/>
                <a:cs typeface="Calibri"/>
                <a:sym typeface="Calibri"/>
              </a:defRPr>
            </a:lvl1pPr>
            <a:lvl2pPr indent="0" lvl="1" marL="0" algn="r">
              <a:spcBef>
                <a:spcPts val="0"/>
              </a:spcBef>
              <a:buNone/>
              <a:defRPr sz="1050">
                <a:solidFill>
                  <a:schemeClr val="dk2"/>
                </a:solidFill>
                <a:latin typeface="Calibri"/>
                <a:ea typeface="Calibri"/>
                <a:cs typeface="Calibri"/>
                <a:sym typeface="Calibri"/>
              </a:defRPr>
            </a:lvl2pPr>
            <a:lvl3pPr indent="0" lvl="2" marL="0" algn="r">
              <a:spcBef>
                <a:spcPts val="0"/>
              </a:spcBef>
              <a:buNone/>
              <a:defRPr sz="1050">
                <a:solidFill>
                  <a:schemeClr val="dk2"/>
                </a:solidFill>
                <a:latin typeface="Calibri"/>
                <a:ea typeface="Calibri"/>
                <a:cs typeface="Calibri"/>
                <a:sym typeface="Calibri"/>
              </a:defRPr>
            </a:lvl3pPr>
            <a:lvl4pPr indent="0" lvl="3" marL="0" algn="r">
              <a:spcBef>
                <a:spcPts val="0"/>
              </a:spcBef>
              <a:buNone/>
              <a:defRPr sz="1050">
                <a:solidFill>
                  <a:schemeClr val="dk2"/>
                </a:solidFill>
                <a:latin typeface="Calibri"/>
                <a:ea typeface="Calibri"/>
                <a:cs typeface="Calibri"/>
                <a:sym typeface="Calibri"/>
              </a:defRPr>
            </a:lvl4pPr>
            <a:lvl5pPr indent="0" lvl="4" marL="0" algn="r">
              <a:spcBef>
                <a:spcPts val="0"/>
              </a:spcBef>
              <a:buNone/>
              <a:defRPr sz="1050">
                <a:solidFill>
                  <a:schemeClr val="dk2"/>
                </a:solidFill>
                <a:latin typeface="Calibri"/>
                <a:ea typeface="Calibri"/>
                <a:cs typeface="Calibri"/>
                <a:sym typeface="Calibri"/>
              </a:defRPr>
            </a:lvl5pPr>
            <a:lvl6pPr indent="0" lvl="5" marL="0" algn="r">
              <a:spcBef>
                <a:spcPts val="0"/>
              </a:spcBef>
              <a:buNone/>
              <a:defRPr sz="1050">
                <a:solidFill>
                  <a:schemeClr val="dk2"/>
                </a:solidFill>
                <a:latin typeface="Calibri"/>
                <a:ea typeface="Calibri"/>
                <a:cs typeface="Calibri"/>
                <a:sym typeface="Calibri"/>
              </a:defRPr>
            </a:lvl6pPr>
            <a:lvl7pPr indent="0" lvl="6" marL="0" algn="r">
              <a:spcBef>
                <a:spcPts val="0"/>
              </a:spcBef>
              <a:buNone/>
              <a:defRPr sz="1050">
                <a:solidFill>
                  <a:schemeClr val="dk2"/>
                </a:solidFill>
                <a:latin typeface="Calibri"/>
                <a:ea typeface="Calibri"/>
                <a:cs typeface="Calibri"/>
                <a:sym typeface="Calibri"/>
              </a:defRPr>
            </a:lvl7pPr>
            <a:lvl8pPr indent="0" lvl="7" marL="0" algn="r">
              <a:spcBef>
                <a:spcPts val="0"/>
              </a:spcBef>
              <a:buNone/>
              <a:defRPr sz="1050">
                <a:solidFill>
                  <a:schemeClr val="dk2"/>
                </a:solidFill>
                <a:latin typeface="Calibri"/>
                <a:ea typeface="Calibri"/>
                <a:cs typeface="Calibri"/>
                <a:sym typeface="Calibri"/>
              </a:defRPr>
            </a:lvl8pPr>
            <a:lvl9pPr indent="0" lvl="8" marL="0" algn="r">
              <a:spcBef>
                <a:spcPts val="0"/>
              </a:spcBef>
              <a:buNone/>
              <a:defRPr sz="1050">
                <a:solidFill>
                  <a:schemeClr val="dk2"/>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showMasterSp="0" type="picTx">
  <p:cSld name="PICTURE_WITH_CAPTION_TEXT">
    <p:spTree>
      <p:nvGrpSpPr>
        <p:cNvPr id="78" name="Shape 78"/>
        <p:cNvGrpSpPr/>
        <p:nvPr/>
      </p:nvGrpSpPr>
      <p:grpSpPr>
        <a:xfrm>
          <a:off x="0" y="0"/>
          <a:ext cx="0" cy="0"/>
          <a:chOff x="0" y="0"/>
          <a:chExt cx="0" cy="0"/>
        </a:xfrm>
      </p:grpSpPr>
      <p:sp>
        <p:nvSpPr>
          <p:cNvPr id="79" name="Google Shape;79;p50"/>
          <p:cNvSpPr/>
          <p:nvPr/>
        </p:nvSpPr>
        <p:spPr>
          <a:xfrm>
            <a:off x="0" y="4953000"/>
            <a:ext cx="9141619" cy="1905000"/>
          </a:xfrm>
          <a:prstGeom prst="rect">
            <a:avLst/>
          </a:pr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0" name="Google Shape;80;p50"/>
          <p:cNvSpPr/>
          <p:nvPr/>
        </p:nvSpPr>
        <p:spPr>
          <a:xfrm>
            <a:off x="12" y="4915076"/>
            <a:ext cx="9141619" cy="64008"/>
          </a:xfrm>
          <a:prstGeom prst="rect">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1" name="Google Shape;81;p50"/>
          <p:cNvSpPr txBox="1"/>
          <p:nvPr>
            <p:ph type="title"/>
          </p:nvPr>
        </p:nvSpPr>
        <p:spPr>
          <a:xfrm>
            <a:off x="822960" y="5074920"/>
            <a:ext cx="7589520" cy="822960"/>
          </a:xfrm>
          <a:prstGeom prst="rect">
            <a:avLst/>
          </a:prstGeom>
          <a:noFill/>
          <a:ln>
            <a:noFill/>
          </a:ln>
        </p:spPr>
        <p:txBody>
          <a:bodyPr anchorCtr="0" anchor="b" bIns="0" lIns="91425" spcFirstLastPara="1" rIns="91425" wrap="square" tIns="0">
            <a:noAutofit/>
          </a:bodyPr>
          <a:lstStyle>
            <a:lvl1pPr lvl="0" algn="l">
              <a:lnSpc>
                <a:spcPct val="85000"/>
              </a:lnSpc>
              <a:spcBef>
                <a:spcPts val="0"/>
              </a:spcBef>
              <a:spcAft>
                <a:spcPts val="0"/>
              </a:spcAft>
              <a:buClr>
                <a:srgbClr val="FFFFFF"/>
              </a:buClr>
              <a:buSzPts val="3600"/>
              <a:buFont typeface="Calibri"/>
              <a:buNone/>
              <a:defRPr b="0" sz="3600">
                <a:solidFill>
                  <a:srgbClr val="FFFFFF"/>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82" name="Google Shape;82;p50"/>
          <p:cNvSpPr/>
          <p:nvPr>
            <p:ph idx="2" type="pic"/>
          </p:nvPr>
        </p:nvSpPr>
        <p:spPr>
          <a:xfrm>
            <a:off x="12" y="0"/>
            <a:ext cx="9143989" cy="4915076"/>
          </a:xfrm>
          <a:prstGeom prst="rect">
            <a:avLst/>
          </a:prstGeom>
          <a:solidFill>
            <a:srgbClr val="BECAD4"/>
          </a:solidFill>
          <a:ln>
            <a:noFill/>
          </a:ln>
        </p:spPr>
      </p:sp>
      <p:sp>
        <p:nvSpPr>
          <p:cNvPr id="83" name="Google Shape;83;p50"/>
          <p:cNvSpPr txBox="1"/>
          <p:nvPr>
            <p:ph idx="1" type="body"/>
          </p:nvPr>
        </p:nvSpPr>
        <p:spPr>
          <a:xfrm>
            <a:off x="822960" y="5907024"/>
            <a:ext cx="7589520" cy="594360"/>
          </a:xfrm>
          <a:prstGeom prst="rect">
            <a:avLst/>
          </a:prstGeom>
          <a:noFill/>
          <a:ln>
            <a:noFill/>
          </a:ln>
        </p:spPr>
        <p:txBody>
          <a:bodyPr anchorCtr="0" anchor="t" bIns="0" lIns="91425" spcFirstLastPara="1" rIns="91425" wrap="square" tIns="0">
            <a:normAutofit/>
          </a:bodyPr>
          <a:lstStyle>
            <a:lvl1pPr indent="-228600" lvl="0" marL="457200" algn="l">
              <a:lnSpc>
                <a:spcPct val="90000"/>
              </a:lnSpc>
              <a:spcBef>
                <a:spcPts val="0"/>
              </a:spcBef>
              <a:spcAft>
                <a:spcPts val="0"/>
              </a:spcAft>
              <a:buSzPts val="1500"/>
              <a:buNone/>
              <a:defRPr sz="1500">
                <a:solidFill>
                  <a:srgbClr val="FFFFFF"/>
                </a:solidFill>
              </a:defRPr>
            </a:lvl1pPr>
            <a:lvl2pPr indent="-228600" lvl="1" marL="914400" algn="l">
              <a:lnSpc>
                <a:spcPct val="90000"/>
              </a:lnSpc>
              <a:spcBef>
                <a:spcPts val="600"/>
              </a:spcBef>
              <a:spcAft>
                <a:spcPts val="0"/>
              </a:spcAft>
              <a:buSzPts val="1200"/>
              <a:buNone/>
              <a:defRPr sz="1200"/>
            </a:lvl2pPr>
            <a:lvl3pPr indent="-228600" lvl="2" marL="1371600" algn="l">
              <a:lnSpc>
                <a:spcPct val="90000"/>
              </a:lnSpc>
              <a:spcBef>
                <a:spcPts val="400"/>
              </a:spcBef>
              <a:spcAft>
                <a:spcPts val="0"/>
              </a:spcAft>
              <a:buSzPts val="1000"/>
              <a:buNone/>
              <a:defRPr sz="1000"/>
            </a:lvl3pPr>
            <a:lvl4pPr indent="-228600" lvl="3" marL="1828800" algn="l">
              <a:lnSpc>
                <a:spcPct val="90000"/>
              </a:lnSpc>
              <a:spcBef>
                <a:spcPts val="400"/>
              </a:spcBef>
              <a:spcAft>
                <a:spcPts val="0"/>
              </a:spcAft>
              <a:buSzPts val="900"/>
              <a:buNone/>
              <a:defRPr sz="900"/>
            </a:lvl4pPr>
            <a:lvl5pPr indent="-228600" lvl="4" marL="2286000" algn="l">
              <a:lnSpc>
                <a:spcPct val="90000"/>
              </a:lnSpc>
              <a:spcBef>
                <a:spcPts val="400"/>
              </a:spcBef>
              <a:spcAft>
                <a:spcPts val="0"/>
              </a:spcAft>
              <a:buSzPts val="900"/>
              <a:buNone/>
              <a:defRPr sz="900"/>
            </a:lvl5pPr>
            <a:lvl6pPr indent="-228600" lvl="5" marL="2743200" algn="l">
              <a:lnSpc>
                <a:spcPct val="90000"/>
              </a:lnSpc>
              <a:spcBef>
                <a:spcPts val="400"/>
              </a:spcBef>
              <a:spcAft>
                <a:spcPts val="0"/>
              </a:spcAft>
              <a:buSzPts val="900"/>
              <a:buNone/>
              <a:defRPr sz="900"/>
            </a:lvl6pPr>
            <a:lvl7pPr indent="-228600" lvl="6" marL="3200400" algn="l">
              <a:lnSpc>
                <a:spcPct val="90000"/>
              </a:lnSpc>
              <a:spcBef>
                <a:spcPts val="400"/>
              </a:spcBef>
              <a:spcAft>
                <a:spcPts val="0"/>
              </a:spcAft>
              <a:buSzPts val="900"/>
              <a:buNone/>
              <a:defRPr sz="900"/>
            </a:lvl7pPr>
            <a:lvl8pPr indent="-228600" lvl="7" marL="3657600" algn="l">
              <a:lnSpc>
                <a:spcPct val="90000"/>
              </a:lnSpc>
              <a:spcBef>
                <a:spcPts val="400"/>
              </a:spcBef>
              <a:spcAft>
                <a:spcPts val="0"/>
              </a:spcAft>
              <a:buSzPts val="900"/>
              <a:buNone/>
              <a:defRPr sz="900"/>
            </a:lvl8pPr>
            <a:lvl9pPr indent="-228600" lvl="8" marL="4114800" algn="l">
              <a:lnSpc>
                <a:spcPct val="90000"/>
              </a:lnSpc>
              <a:spcBef>
                <a:spcPts val="400"/>
              </a:spcBef>
              <a:spcAft>
                <a:spcPts val="400"/>
              </a:spcAft>
              <a:buSzPts val="900"/>
              <a:buNone/>
              <a:defRPr sz="900"/>
            </a:lvl9pPr>
          </a:lstStyle>
          <a:p/>
        </p:txBody>
      </p:sp>
      <p:sp>
        <p:nvSpPr>
          <p:cNvPr id="84" name="Google Shape;84;p50"/>
          <p:cNvSpPr txBox="1"/>
          <p:nvPr>
            <p:ph idx="10" type="dt"/>
          </p:nvPr>
        </p:nvSpPr>
        <p:spPr>
          <a:xfrm>
            <a:off x="822961" y="6459786"/>
            <a:ext cx="1854203"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5" name="Google Shape;85;p50"/>
          <p:cNvSpPr txBox="1"/>
          <p:nvPr>
            <p:ph idx="11" type="ftr"/>
          </p:nvPr>
        </p:nvSpPr>
        <p:spPr>
          <a:xfrm>
            <a:off x="2764639" y="6459786"/>
            <a:ext cx="3617103"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6" name="Google Shape;86;p50"/>
          <p:cNvSpPr txBox="1"/>
          <p:nvPr>
            <p:ph idx="12" type="sldNum"/>
          </p:nvPr>
        </p:nvSpPr>
        <p:spPr>
          <a:xfrm>
            <a:off x="7425344" y="6459786"/>
            <a:ext cx="984019"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1.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9" name="Shape 9"/>
        <p:cNvGrpSpPr/>
        <p:nvPr/>
      </p:nvGrpSpPr>
      <p:grpSpPr>
        <a:xfrm>
          <a:off x="0" y="0"/>
          <a:ext cx="0" cy="0"/>
          <a:chOff x="0" y="0"/>
          <a:chExt cx="0" cy="0"/>
        </a:xfrm>
      </p:grpSpPr>
      <p:sp>
        <p:nvSpPr>
          <p:cNvPr id="10" name="Google Shape;10;p41"/>
          <p:cNvSpPr/>
          <p:nvPr/>
        </p:nvSpPr>
        <p:spPr>
          <a:xfrm>
            <a:off x="0" y="6400800"/>
            <a:ext cx="9144001" cy="457200"/>
          </a:xfrm>
          <a:prstGeom prst="rect">
            <a:avLst/>
          </a:pr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 name="Google Shape;11;p41"/>
          <p:cNvSpPr/>
          <p:nvPr/>
        </p:nvSpPr>
        <p:spPr>
          <a:xfrm>
            <a:off x="0" y="6334316"/>
            <a:ext cx="9144001" cy="66484"/>
          </a:xfrm>
          <a:prstGeom prst="rect">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 name="Google Shape;12;p41"/>
          <p:cNvSpPr txBox="1"/>
          <p:nvPr>
            <p:ph type="title"/>
          </p:nvPr>
        </p:nvSpPr>
        <p:spPr>
          <a:xfrm>
            <a:off x="822960" y="286604"/>
            <a:ext cx="7543800" cy="1450757"/>
          </a:xfrm>
          <a:prstGeom prst="rect">
            <a:avLst/>
          </a:prstGeom>
          <a:noFill/>
          <a:ln>
            <a:noFill/>
          </a:ln>
        </p:spPr>
        <p:txBody>
          <a:bodyPr anchorCtr="0" anchor="b" bIns="45700" lIns="91425" spcFirstLastPara="1" rIns="91425" wrap="square" tIns="45700">
            <a:normAutofit/>
          </a:bodyPr>
          <a:lstStyle>
            <a:lvl1pPr lvl="0" marR="0" rtl="0" algn="l">
              <a:lnSpc>
                <a:spcPct val="85000"/>
              </a:lnSpc>
              <a:spcBef>
                <a:spcPts val="0"/>
              </a:spcBef>
              <a:spcAft>
                <a:spcPts val="0"/>
              </a:spcAft>
              <a:buClr>
                <a:srgbClr val="3F3F3F"/>
              </a:buClr>
              <a:buSzPts val="4800"/>
              <a:buFont typeface="Calibri"/>
              <a:buNone/>
              <a:defRPr b="0" i="0" sz="4800" u="none" cap="none" strike="noStrike">
                <a:solidFill>
                  <a:srgbClr val="3F3F3F"/>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13" name="Google Shape;13;p41"/>
          <p:cNvSpPr txBox="1"/>
          <p:nvPr>
            <p:ph idx="1" type="body"/>
          </p:nvPr>
        </p:nvSpPr>
        <p:spPr>
          <a:xfrm>
            <a:off x="822959" y="1845734"/>
            <a:ext cx="7543801" cy="4023360"/>
          </a:xfrm>
          <a:prstGeom prst="rect">
            <a:avLst/>
          </a:prstGeom>
          <a:noFill/>
          <a:ln>
            <a:noFill/>
          </a:ln>
        </p:spPr>
        <p:txBody>
          <a:bodyPr anchorCtr="0" anchor="t" bIns="45700" lIns="0" spcFirstLastPara="1" rIns="0" wrap="square" tIns="45700">
            <a:normAutofit/>
          </a:bodyPr>
          <a:lstStyle>
            <a:lvl1pPr indent="-355600" lvl="0" marL="457200" marR="0" rtl="0" algn="l">
              <a:lnSpc>
                <a:spcPct val="90000"/>
              </a:lnSpc>
              <a:spcBef>
                <a:spcPts val="1200"/>
              </a:spcBef>
              <a:spcAft>
                <a:spcPts val="0"/>
              </a:spcAft>
              <a:buClr>
                <a:schemeClr val="accent1"/>
              </a:buClr>
              <a:buSzPts val="2000"/>
              <a:buFont typeface="Calibri"/>
              <a:buChar char=" "/>
              <a:defRPr b="0" i="0" sz="2000" u="none" cap="none" strike="noStrike">
                <a:solidFill>
                  <a:srgbClr val="3F3F3F"/>
                </a:solidFill>
                <a:latin typeface="Calibri"/>
                <a:ea typeface="Calibri"/>
                <a:cs typeface="Calibri"/>
                <a:sym typeface="Calibri"/>
              </a:defRPr>
            </a:lvl1pPr>
            <a:lvl2pPr indent="-342900" lvl="1" marL="914400" marR="0" rtl="0" algn="l">
              <a:lnSpc>
                <a:spcPct val="90000"/>
              </a:lnSpc>
              <a:spcBef>
                <a:spcPts val="200"/>
              </a:spcBef>
              <a:spcAft>
                <a:spcPts val="0"/>
              </a:spcAft>
              <a:buClr>
                <a:schemeClr val="accent1"/>
              </a:buClr>
              <a:buSzPts val="1800"/>
              <a:buFont typeface="Calibri"/>
              <a:buChar char="◦"/>
              <a:defRPr b="0" i="0" sz="1800" u="none" cap="none" strike="noStrike">
                <a:solidFill>
                  <a:srgbClr val="3F3F3F"/>
                </a:solidFill>
                <a:latin typeface="Calibri"/>
                <a:ea typeface="Calibri"/>
                <a:cs typeface="Calibri"/>
                <a:sym typeface="Calibri"/>
              </a:defRPr>
            </a:lvl2pPr>
            <a:lvl3pPr indent="-317500" lvl="2" marL="1371600" marR="0" rtl="0" algn="l">
              <a:lnSpc>
                <a:spcPct val="90000"/>
              </a:lnSpc>
              <a:spcBef>
                <a:spcPts val="400"/>
              </a:spcBef>
              <a:spcAft>
                <a:spcPts val="0"/>
              </a:spcAft>
              <a:buClr>
                <a:schemeClr val="accent1"/>
              </a:buClr>
              <a:buSzPts val="1400"/>
              <a:buFont typeface="Calibri"/>
              <a:buChar char="◦"/>
              <a:defRPr b="0" i="0" sz="1400" u="none" cap="none" strike="noStrike">
                <a:solidFill>
                  <a:srgbClr val="3F3F3F"/>
                </a:solidFill>
                <a:latin typeface="Calibri"/>
                <a:ea typeface="Calibri"/>
                <a:cs typeface="Calibri"/>
                <a:sym typeface="Calibri"/>
              </a:defRPr>
            </a:lvl3pPr>
            <a:lvl4pPr indent="-317500" lvl="3" marL="1828800" marR="0" rtl="0" algn="l">
              <a:lnSpc>
                <a:spcPct val="90000"/>
              </a:lnSpc>
              <a:spcBef>
                <a:spcPts val="400"/>
              </a:spcBef>
              <a:spcAft>
                <a:spcPts val="0"/>
              </a:spcAft>
              <a:buClr>
                <a:schemeClr val="accent1"/>
              </a:buClr>
              <a:buSzPts val="1400"/>
              <a:buFont typeface="Calibri"/>
              <a:buChar char="◦"/>
              <a:defRPr b="0" i="0" sz="1400" u="none" cap="none" strike="noStrike">
                <a:solidFill>
                  <a:srgbClr val="3F3F3F"/>
                </a:solidFill>
                <a:latin typeface="Calibri"/>
                <a:ea typeface="Calibri"/>
                <a:cs typeface="Calibri"/>
                <a:sym typeface="Calibri"/>
              </a:defRPr>
            </a:lvl4pPr>
            <a:lvl5pPr indent="-317500" lvl="4" marL="2286000" marR="0" rtl="0" algn="l">
              <a:lnSpc>
                <a:spcPct val="90000"/>
              </a:lnSpc>
              <a:spcBef>
                <a:spcPts val="400"/>
              </a:spcBef>
              <a:spcAft>
                <a:spcPts val="0"/>
              </a:spcAft>
              <a:buClr>
                <a:schemeClr val="accent1"/>
              </a:buClr>
              <a:buSzPts val="1400"/>
              <a:buFont typeface="Calibri"/>
              <a:buChar char="◦"/>
              <a:defRPr b="0" i="0" sz="1400" u="none" cap="none" strike="noStrike">
                <a:solidFill>
                  <a:srgbClr val="3F3F3F"/>
                </a:solidFill>
                <a:latin typeface="Calibri"/>
                <a:ea typeface="Calibri"/>
                <a:cs typeface="Calibri"/>
                <a:sym typeface="Calibri"/>
              </a:defRPr>
            </a:lvl5pPr>
            <a:lvl6pPr indent="-317500" lvl="5" marL="2743200" marR="0" rtl="0" algn="l">
              <a:lnSpc>
                <a:spcPct val="90000"/>
              </a:lnSpc>
              <a:spcBef>
                <a:spcPts val="400"/>
              </a:spcBef>
              <a:spcAft>
                <a:spcPts val="0"/>
              </a:spcAft>
              <a:buClr>
                <a:schemeClr val="accent1"/>
              </a:buClr>
              <a:buSzPts val="1400"/>
              <a:buFont typeface="Calibri"/>
              <a:buChar char="◦"/>
              <a:defRPr b="0" i="0" sz="1400" u="none" cap="none" strike="noStrike">
                <a:solidFill>
                  <a:srgbClr val="3F3F3F"/>
                </a:solidFill>
                <a:latin typeface="Calibri"/>
                <a:ea typeface="Calibri"/>
                <a:cs typeface="Calibri"/>
                <a:sym typeface="Calibri"/>
              </a:defRPr>
            </a:lvl6pPr>
            <a:lvl7pPr indent="-317500" lvl="6" marL="3200400" marR="0" rtl="0" algn="l">
              <a:lnSpc>
                <a:spcPct val="90000"/>
              </a:lnSpc>
              <a:spcBef>
                <a:spcPts val="400"/>
              </a:spcBef>
              <a:spcAft>
                <a:spcPts val="0"/>
              </a:spcAft>
              <a:buClr>
                <a:schemeClr val="accent1"/>
              </a:buClr>
              <a:buSzPts val="1400"/>
              <a:buFont typeface="Calibri"/>
              <a:buChar char="◦"/>
              <a:defRPr b="0" i="0" sz="1400" u="none" cap="none" strike="noStrike">
                <a:solidFill>
                  <a:srgbClr val="3F3F3F"/>
                </a:solidFill>
                <a:latin typeface="Calibri"/>
                <a:ea typeface="Calibri"/>
                <a:cs typeface="Calibri"/>
                <a:sym typeface="Calibri"/>
              </a:defRPr>
            </a:lvl7pPr>
            <a:lvl8pPr indent="-317500" lvl="7" marL="3657600" marR="0" rtl="0" algn="l">
              <a:lnSpc>
                <a:spcPct val="90000"/>
              </a:lnSpc>
              <a:spcBef>
                <a:spcPts val="400"/>
              </a:spcBef>
              <a:spcAft>
                <a:spcPts val="0"/>
              </a:spcAft>
              <a:buClr>
                <a:schemeClr val="accent1"/>
              </a:buClr>
              <a:buSzPts val="1400"/>
              <a:buFont typeface="Calibri"/>
              <a:buChar char="◦"/>
              <a:defRPr b="0" i="0" sz="1400" u="none" cap="none" strike="noStrike">
                <a:solidFill>
                  <a:srgbClr val="3F3F3F"/>
                </a:solidFill>
                <a:latin typeface="Calibri"/>
                <a:ea typeface="Calibri"/>
                <a:cs typeface="Calibri"/>
                <a:sym typeface="Calibri"/>
              </a:defRPr>
            </a:lvl8pPr>
            <a:lvl9pPr indent="-317500" lvl="8" marL="4114800" marR="0" rtl="0" algn="l">
              <a:lnSpc>
                <a:spcPct val="90000"/>
              </a:lnSpc>
              <a:spcBef>
                <a:spcPts val="400"/>
              </a:spcBef>
              <a:spcAft>
                <a:spcPts val="400"/>
              </a:spcAft>
              <a:buClr>
                <a:schemeClr val="accent1"/>
              </a:buClr>
              <a:buSzPts val="1400"/>
              <a:buFont typeface="Calibri"/>
              <a:buChar char="◦"/>
              <a:defRPr b="0" i="0" sz="1400" u="none" cap="none" strike="noStrike">
                <a:solidFill>
                  <a:srgbClr val="3F3F3F"/>
                </a:solidFill>
                <a:latin typeface="Calibri"/>
                <a:ea typeface="Calibri"/>
                <a:cs typeface="Calibri"/>
                <a:sym typeface="Calibri"/>
              </a:defRPr>
            </a:lvl9pPr>
          </a:lstStyle>
          <a:p/>
        </p:txBody>
      </p:sp>
      <p:sp>
        <p:nvSpPr>
          <p:cNvPr id="14" name="Google Shape;14;p41"/>
          <p:cNvSpPr txBox="1"/>
          <p:nvPr>
            <p:ph idx="10" type="dt"/>
          </p:nvPr>
        </p:nvSpPr>
        <p:spPr>
          <a:xfrm>
            <a:off x="822961" y="6459786"/>
            <a:ext cx="1854203" cy="365125"/>
          </a:xfrm>
          <a:prstGeom prst="rect">
            <a:avLst/>
          </a:prstGeom>
          <a:noFill/>
          <a:ln>
            <a:noFill/>
          </a:ln>
        </p:spPr>
        <p:txBody>
          <a:bodyPr anchorCtr="0" anchor="ctr" bIns="45700" lIns="91425" spcFirstLastPara="1" rIns="91425" wrap="square" tIns="45700">
            <a:noAutofit/>
          </a:bodyPr>
          <a:lstStyle>
            <a:lvl1pPr lvl="0" marR="0" rtl="0" algn="l">
              <a:spcBef>
                <a:spcPts val="0"/>
              </a:spcBef>
              <a:spcAft>
                <a:spcPts val="0"/>
              </a:spcAft>
              <a:buSzPts val="1400"/>
              <a:buNone/>
              <a:defRPr b="0" i="0" sz="900" u="none" cap="none" strike="noStrike">
                <a:solidFill>
                  <a:srgbClr val="FFFFFF"/>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15" name="Google Shape;15;p41"/>
          <p:cNvSpPr txBox="1"/>
          <p:nvPr>
            <p:ph idx="11" type="ftr"/>
          </p:nvPr>
        </p:nvSpPr>
        <p:spPr>
          <a:xfrm>
            <a:off x="2764639" y="6459786"/>
            <a:ext cx="3617103" cy="365125"/>
          </a:xfrm>
          <a:prstGeom prst="rect">
            <a:avLst/>
          </a:prstGeom>
          <a:noFill/>
          <a:ln>
            <a:noFill/>
          </a:ln>
        </p:spPr>
        <p:txBody>
          <a:bodyPr anchorCtr="0" anchor="ctr" bIns="45700" lIns="91425" spcFirstLastPara="1" rIns="91425" wrap="square" tIns="45700">
            <a:noAutofit/>
          </a:bodyPr>
          <a:lstStyle>
            <a:lvl1pPr lvl="0" marR="0" rtl="0" algn="ctr">
              <a:spcBef>
                <a:spcPts val="0"/>
              </a:spcBef>
              <a:spcAft>
                <a:spcPts val="0"/>
              </a:spcAft>
              <a:buSzPts val="1400"/>
              <a:buNone/>
              <a:defRPr b="0" i="0" sz="900" u="none" cap="none" strike="noStrike">
                <a:solidFill>
                  <a:srgbClr val="FFFFFF"/>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16" name="Google Shape;16;p41"/>
          <p:cNvSpPr txBox="1"/>
          <p:nvPr>
            <p:ph idx="12" type="sldNum"/>
          </p:nvPr>
        </p:nvSpPr>
        <p:spPr>
          <a:xfrm>
            <a:off x="7425344" y="6459786"/>
            <a:ext cx="984019" cy="365125"/>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b="0" i="0" sz="1050" u="none" cap="none" strike="noStrike">
                <a:solidFill>
                  <a:srgbClr val="FFFFFF"/>
                </a:solidFill>
                <a:latin typeface="Calibri"/>
                <a:ea typeface="Calibri"/>
                <a:cs typeface="Calibri"/>
                <a:sym typeface="Calibri"/>
              </a:defRPr>
            </a:lvl1pPr>
            <a:lvl2pPr indent="0" lvl="1" marL="0" marR="0" rtl="0" algn="r">
              <a:spcBef>
                <a:spcPts val="0"/>
              </a:spcBef>
              <a:buNone/>
              <a:defRPr b="0" i="0" sz="1050" u="none" cap="none" strike="noStrike">
                <a:solidFill>
                  <a:srgbClr val="FFFFFF"/>
                </a:solidFill>
                <a:latin typeface="Calibri"/>
                <a:ea typeface="Calibri"/>
                <a:cs typeface="Calibri"/>
                <a:sym typeface="Calibri"/>
              </a:defRPr>
            </a:lvl2pPr>
            <a:lvl3pPr indent="0" lvl="2" marL="0" marR="0" rtl="0" algn="r">
              <a:spcBef>
                <a:spcPts val="0"/>
              </a:spcBef>
              <a:buNone/>
              <a:defRPr b="0" i="0" sz="1050" u="none" cap="none" strike="noStrike">
                <a:solidFill>
                  <a:srgbClr val="FFFFFF"/>
                </a:solidFill>
                <a:latin typeface="Calibri"/>
                <a:ea typeface="Calibri"/>
                <a:cs typeface="Calibri"/>
                <a:sym typeface="Calibri"/>
              </a:defRPr>
            </a:lvl3pPr>
            <a:lvl4pPr indent="0" lvl="3" marL="0" marR="0" rtl="0" algn="r">
              <a:spcBef>
                <a:spcPts val="0"/>
              </a:spcBef>
              <a:buNone/>
              <a:defRPr b="0" i="0" sz="1050" u="none" cap="none" strike="noStrike">
                <a:solidFill>
                  <a:srgbClr val="FFFFFF"/>
                </a:solidFill>
                <a:latin typeface="Calibri"/>
                <a:ea typeface="Calibri"/>
                <a:cs typeface="Calibri"/>
                <a:sym typeface="Calibri"/>
              </a:defRPr>
            </a:lvl4pPr>
            <a:lvl5pPr indent="0" lvl="4" marL="0" marR="0" rtl="0" algn="r">
              <a:spcBef>
                <a:spcPts val="0"/>
              </a:spcBef>
              <a:buNone/>
              <a:defRPr b="0" i="0" sz="1050" u="none" cap="none" strike="noStrike">
                <a:solidFill>
                  <a:srgbClr val="FFFFFF"/>
                </a:solidFill>
                <a:latin typeface="Calibri"/>
                <a:ea typeface="Calibri"/>
                <a:cs typeface="Calibri"/>
                <a:sym typeface="Calibri"/>
              </a:defRPr>
            </a:lvl5pPr>
            <a:lvl6pPr indent="0" lvl="5" marL="0" marR="0" rtl="0" algn="r">
              <a:spcBef>
                <a:spcPts val="0"/>
              </a:spcBef>
              <a:buNone/>
              <a:defRPr b="0" i="0" sz="1050" u="none" cap="none" strike="noStrike">
                <a:solidFill>
                  <a:srgbClr val="FFFFFF"/>
                </a:solidFill>
                <a:latin typeface="Calibri"/>
                <a:ea typeface="Calibri"/>
                <a:cs typeface="Calibri"/>
                <a:sym typeface="Calibri"/>
              </a:defRPr>
            </a:lvl6pPr>
            <a:lvl7pPr indent="0" lvl="6" marL="0" marR="0" rtl="0" algn="r">
              <a:spcBef>
                <a:spcPts val="0"/>
              </a:spcBef>
              <a:buNone/>
              <a:defRPr b="0" i="0" sz="1050" u="none" cap="none" strike="noStrike">
                <a:solidFill>
                  <a:srgbClr val="FFFFFF"/>
                </a:solidFill>
                <a:latin typeface="Calibri"/>
                <a:ea typeface="Calibri"/>
                <a:cs typeface="Calibri"/>
                <a:sym typeface="Calibri"/>
              </a:defRPr>
            </a:lvl7pPr>
            <a:lvl8pPr indent="0" lvl="7" marL="0" marR="0" rtl="0" algn="r">
              <a:spcBef>
                <a:spcPts val="0"/>
              </a:spcBef>
              <a:buNone/>
              <a:defRPr b="0" i="0" sz="1050" u="none" cap="none" strike="noStrike">
                <a:solidFill>
                  <a:srgbClr val="FFFFFF"/>
                </a:solidFill>
                <a:latin typeface="Calibri"/>
                <a:ea typeface="Calibri"/>
                <a:cs typeface="Calibri"/>
                <a:sym typeface="Calibri"/>
              </a:defRPr>
            </a:lvl8pPr>
            <a:lvl9pPr indent="0" lvl="8" marL="0" marR="0" rtl="0" algn="r">
              <a:spcBef>
                <a:spcPts val="0"/>
              </a:spcBef>
              <a:buNone/>
              <a:defRPr b="0" i="0" sz="1050" u="none" cap="none" strike="noStrike">
                <a:solidFill>
                  <a:srgbClr val="FFFFFF"/>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cxnSp>
        <p:nvCxnSpPr>
          <p:cNvPr id="17" name="Google Shape;17;p41"/>
          <p:cNvCxnSpPr/>
          <p:nvPr/>
        </p:nvCxnSpPr>
        <p:spPr>
          <a:xfrm>
            <a:off x="895149" y="1737845"/>
            <a:ext cx="7475220" cy="0"/>
          </a:xfrm>
          <a:prstGeom prst="straightConnector1">
            <a:avLst/>
          </a:prstGeom>
          <a:noFill/>
          <a:ln cap="flat" cmpd="sng" w="9525">
            <a:solidFill>
              <a:srgbClr val="7F7F7F"/>
            </a:solidFill>
            <a:prstDash val="solid"/>
            <a:round/>
            <a:headEnd len="sm" w="sm" type="none"/>
            <a:tailEnd len="sm" w="sm" type="none"/>
          </a:ln>
        </p:spPr>
      </p:cxnSp>
    </p:spTree>
  </p:cSld>
  <p:clrMap accent1="accent1" accent2="accent2" accent3="accent3" accent4="accent4" accent5="accent5" accent6="accent6" bg1="lt1" bg2="dk2" tx1="dk1" tx2="lt2" folHlink="folHlink" hlink="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dt="0" ftr="0" hdr="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hyperlink" Target="mailto:samado@bphc.org" TargetMode="External"/><Relationship Id="rId4" Type="http://schemas.openxmlformats.org/officeDocument/2006/relationships/image" Target="../media/image11.png"/><Relationship Id="rId5" Type="http://schemas.openxmlformats.org/officeDocument/2006/relationships/image" Target="../media/image21.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0.xml"/><Relationship Id="rId3" Type="http://schemas.openxmlformats.org/officeDocument/2006/relationships/hyperlink" Target="http://www.mahealthconnector.org/help-center" TargetMode="External"/><Relationship Id="rId4" Type="http://schemas.openxmlformats.org/officeDocument/2006/relationships/image" Target="../media/image33.png"/><Relationship Id="rId5" Type="http://schemas.openxmlformats.org/officeDocument/2006/relationships/image" Target="../media/image22.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1.xml"/><Relationship Id="rId3" Type="http://schemas.openxmlformats.org/officeDocument/2006/relationships/image" Target="../media/image18.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 Id="rId3" Type="http://schemas.openxmlformats.org/officeDocument/2006/relationships/image" Target="../media/image17.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 Id="rId3" Type="http://schemas.openxmlformats.org/officeDocument/2006/relationships/image" Target="../media/image19.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7.xml"/><Relationship Id="rId3" Type="http://schemas.openxmlformats.org/officeDocument/2006/relationships/image" Target="../media/image40.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8.xml"/><Relationship Id="rId3" Type="http://schemas.openxmlformats.org/officeDocument/2006/relationships/image" Target="../media/image32.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9.xml"/><Relationship Id="rId3" Type="http://schemas.openxmlformats.org/officeDocument/2006/relationships/image" Target="../media/image41.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24.png"/><Relationship Id="rId4" Type="http://schemas.openxmlformats.org/officeDocument/2006/relationships/image" Target="../media/image31.png"/><Relationship Id="rId5" Type="http://schemas.openxmlformats.org/officeDocument/2006/relationships/image" Target="../media/image13.png"/><Relationship Id="rId6" Type="http://schemas.openxmlformats.org/officeDocument/2006/relationships/image" Target="../media/image7.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0.xml"/><Relationship Id="rId3" Type="http://schemas.openxmlformats.org/officeDocument/2006/relationships/image" Target="../media/image25.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1.xml"/><Relationship Id="rId3" Type="http://schemas.openxmlformats.org/officeDocument/2006/relationships/image" Target="../media/image42.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2.xml"/><Relationship Id="rId3" Type="http://schemas.openxmlformats.org/officeDocument/2006/relationships/hyperlink" Target="https://www.mahealthconnector.org/verification-documents" TargetMode="Externa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3.xml"/><Relationship Id="rId3" Type="http://schemas.openxmlformats.org/officeDocument/2006/relationships/image" Target="../media/image27.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4.xml"/><Relationship Id="rId3" Type="http://schemas.openxmlformats.org/officeDocument/2006/relationships/image" Target="../media/image26.png"/><Relationship Id="rId4" Type="http://schemas.openxmlformats.org/officeDocument/2006/relationships/image" Target="../media/image28.png"/><Relationship Id="rId5" Type="http://schemas.openxmlformats.org/officeDocument/2006/relationships/hyperlink" Target="https://www.mass.gov/doc/masshealth-adult-disability-supplement-0/download" TargetMode="External"/><Relationship Id="rId6" Type="http://schemas.openxmlformats.org/officeDocument/2006/relationships/hyperlink" Target="https://www.mass.gov/doc/masshealth-adult-disability-supplement-0/download" TargetMode="External"/><Relationship Id="rId7" Type="http://schemas.openxmlformats.org/officeDocument/2006/relationships/hyperlink" Target="https://www.mass.gov/doc/masshealth-child-disability-supplement/download" TargetMode="External"/><Relationship Id="rId8" Type="http://schemas.openxmlformats.org/officeDocument/2006/relationships/hyperlink" Target="https://www.mass.gov/doc/masshealth-child-disability-supplement/download" TargetMode="Externa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5.xml"/><Relationship Id="rId3" Type="http://schemas.openxmlformats.org/officeDocument/2006/relationships/image" Target="../media/image29.png"/><Relationship Id="rId4" Type="http://schemas.openxmlformats.org/officeDocument/2006/relationships/image" Target="../media/image35.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6.xml"/><Relationship Id="rId3" Type="http://schemas.openxmlformats.org/officeDocument/2006/relationships/image" Target="../media/image43.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7.xml"/><Relationship Id="rId3" Type="http://schemas.openxmlformats.org/officeDocument/2006/relationships/hyperlink" Target="https://www.mahealthconnector.org/how-do-i-answer-questions-about-income" TargetMode="Externa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8.xml"/><Relationship Id="rId3" Type="http://schemas.openxmlformats.org/officeDocument/2006/relationships/image" Target="../media/image36.pn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9.xml"/><Relationship Id="rId3" Type="http://schemas.openxmlformats.org/officeDocument/2006/relationships/image" Target="../media/image30.png"/><Relationship Id="rId4" Type="http://schemas.openxmlformats.org/officeDocument/2006/relationships/image" Target="../media/image39.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image" Target="../media/image11.pn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0.xml"/><Relationship Id="rId3" Type="http://schemas.openxmlformats.org/officeDocument/2006/relationships/image" Target="../media/image38.png"/><Relationship Id="rId4" Type="http://schemas.openxmlformats.org/officeDocument/2006/relationships/hyperlink" Target="https://www.mahealthconnector.org/verification-documents" TargetMode="Externa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3.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4.xml"/><Relationship Id="rId3" Type="http://schemas.openxmlformats.org/officeDocument/2006/relationships/image" Target="../media/image44.pn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5.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6.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8.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9.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image" Target="../media/image15.png"/><Relationship Id="rId4" Type="http://schemas.openxmlformats.org/officeDocument/2006/relationships/image" Target="../media/image6.png"/><Relationship Id="rId11" Type="http://schemas.openxmlformats.org/officeDocument/2006/relationships/hyperlink" Target="mailto:MayorsHealthLine@bphc.org" TargetMode="External"/><Relationship Id="rId10" Type="http://schemas.openxmlformats.org/officeDocument/2006/relationships/image" Target="../media/image12.png"/><Relationship Id="rId9" Type="http://schemas.openxmlformats.org/officeDocument/2006/relationships/image" Target="../media/image3.png"/><Relationship Id="rId5" Type="http://schemas.openxmlformats.org/officeDocument/2006/relationships/image" Target="../media/image2.png"/><Relationship Id="rId6" Type="http://schemas.openxmlformats.org/officeDocument/2006/relationships/image" Target="../media/image37.png"/><Relationship Id="rId7" Type="http://schemas.openxmlformats.org/officeDocument/2006/relationships/image" Target="../media/image23.png"/><Relationship Id="rId8" Type="http://schemas.openxmlformats.org/officeDocument/2006/relationships/hyperlink" Target="https://helpsteps.com/" TargetMode="Externa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0.xml"/><Relationship Id="rId3" Type="http://schemas.openxmlformats.org/officeDocument/2006/relationships/image" Target="../media/image34.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 Id="rId3" Type="http://schemas.openxmlformats.org/officeDocument/2006/relationships/image" Target="../media/image5.png"/><Relationship Id="rId4" Type="http://schemas.openxmlformats.org/officeDocument/2006/relationships/image" Target="../media/image16.png"/><Relationship Id="rId5" Type="http://schemas.openxmlformats.org/officeDocument/2006/relationships/image" Target="../media/image20.png"/><Relationship Id="rId6" Type="http://schemas.openxmlformats.org/officeDocument/2006/relationships/image" Target="../media/image10.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 Id="rId3" Type="http://schemas.openxmlformats.org/officeDocument/2006/relationships/hyperlink" Target="https://www.mass.gov/how-to/apply-for-masshealth-coverage-for-seniors-and-people-of-any-age-who-need-long-term-care-services" TargetMode="External"/><Relationship Id="rId4" Type="http://schemas.openxmlformats.org/officeDocument/2006/relationships/image" Target="../media/image4.png"/><Relationship Id="rId5" Type="http://schemas.openxmlformats.org/officeDocument/2006/relationships/image" Target="../media/image1.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 Id="rId3" Type="http://schemas.openxmlformats.org/officeDocument/2006/relationships/hyperlink" Target="http://www.mahealthconnector.org/" TargetMode="External"/><Relationship Id="rId4" Type="http://schemas.openxmlformats.org/officeDocument/2006/relationships/image" Target="../media/image14.png"/><Relationship Id="rId5" Type="http://schemas.openxmlformats.org/officeDocument/2006/relationships/image" Target="../media/image1.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104" name="Shape 104"/>
        <p:cNvGrpSpPr/>
        <p:nvPr/>
      </p:nvGrpSpPr>
      <p:grpSpPr>
        <a:xfrm>
          <a:off x="0" y="0"/>
          <a:ext cx="0" cy="0"/>
          <a:chOff x="0" y="0"/>
          <a:chExt cx="0" cy="0"/>
        </a:xfrm>
      </p:grpSpPr>
      <p:sp>
        <p:nvSpPr>
          <p:cNvPr id="105" name="Google Shape;105;p1"/>
          <p:cNvSpPr txBox="1"/>
          <p:nvPr/>
        </p:nvSpPr>
        <p:spPr>
          <a:xfrm>
            <a:off x="609600" y="4701166"/>
            <a:ext cx="6553200" cy="193899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0" i="0" lang="en-US" sz="2000" u="none" cap="none" strike="noStrike">
                <a:solidFill>
                  <a:schemeClr val="dk1"/>
                </a:solidFill>
                <a:latin typeface="Calibri"/>
                <a:ea typeface="Calibri"/>
                <a:cs typeface="Calibri"/>
                <a:sym typeface="Calibri"/>
              </a:rPr>
              <a:t>Sonia Amado </a:t>
            </a:r>
            <a:endParaRPr/>
          </a:p>
          <a:p>
            <a:pPr indent="0" lvl="0" marL="0" marR="0" rtl="0" algn="l">
              <a:spcBef>
                <a:spcPts val="0"/>
              </a:spcBef>
              <a:spcAft>
                <a:spcPts val="0"/>
              </a:spcAft>
              <a:buNone/>
            </a:pPr>
            <a:r>
              <a:rPr lang="en-US" sz="2000">
                <a:solidFill>
                  <a:schemeClr val="dk1"/>
                </a:solidFill>
                <a:latin typeface="Calibri"/>
                <a:ea typeface="Calibri"/>
                <a:cs typeface="Calibri"/>
                <a:sym typeface="Calibri"/>
              </a:rPr>
              <a:t>Director of Health Access &amp; Wellness Services</a:t>
            </a:r>
            <a:endParaRPr/>
          </a:p>
          <a:p>
            <a:pPr indent="0" lvl="0" marL="0" marR="0" rtl="0" algn="l">
              <a:spcBef>
                <a:spcPts val="0"/>
              </a:spcBef>
              <a:spcAft>
                <a:spcPts val="0"/>
              </a:spcAft>
              <a:buNone/>
            </a:pPr>
            <a:r>
              <a:rPr lang="en-US" sz="2000">
                <a:solidFill>
                  <a:schemeClr val="dk1"/>
                </a:solidFill>
                <a:latin typeface="Calibri"/>
                <a:ea typeface="Calibri"/>
                <a:cs typeface="Calibri"/>
                <a:sym typeface="Calibri"/>
              </a:rPr>
              <a:t>Boston Public Health Commission  </a:t>
            </a:r>
            <a:endParaRPr/>
          </a:p>
          <a:p>
            <a:pPr indent="0" lvl="0" marL="0" marR="0" rtl="0" algn="l">
              <a:spcBef>
                <a:spcPts val="0"/>
              </a:spcBef>
              <a:spcAft>
                <a:spcPts val="0"/>
              </a:spcAft>
              <a:buNone/>
            </a:pPr>
            <a:r>
              <a:rPr lang="en-US" sz="2000" u="sng">
                <a:solidFill>
                  <a:schemeClr val="dk1"/>
                </a:solidFill>
                <a:latin typeface="Calibri"/>
                <a:ea typeface="Calibri"/>
                <a:cs typeface="Calibri"/>
                <a:sym typeface="Calibri"/>
                <a:hlinkClick r:id="rId3">
                  <a:extLst>
                    <a:ext uri="{A12FA001-AC4F-418D-AE19-62706E023703}">
                      <ahyp:hlinkClr val="tx"/>
                    </a:ext>
                  </a:extLst>
                </a:hlinkClick>
              </a:rPr>
              <a:t>samado@bphc.org</a:t>
            </a:r>
            <a:endParaRPr sz="2000">
              <a:solidFill>
                <a:schemeClr val="dk1"/>
              </a:solidFill>
              <a:latin typeface="Calibri"/>
              <a:ea typeface="Calibri"/>
              <a:cs typeface="Calibri"/>
              <a:sym typeface="Calibri"/>
            </a:endParaRPr>
          </a:p>
          <a:p>
            <a:pPr indent="0" lvl="0" marL="0" marR="0" rtl="0" algn="l">
              <a:spcBef>
                <a:spcPts val="0"/>
              </a:spcBef>
              <a:spcAft>
                <a:spcPts val="0"/>
              </a:spcAft>
              <a:buNone/>
            </a:pPr>
            <a:r>
              <a:rPr lang="en-US" sz="2000">
                <a:solidFill>
                  <a:schemeClr val="dk1"/>
                </a:solidFill>
                <a:latin typeface="Calibri"/>
                <a:ea typeface="Calibri"/>
                <a:cs typeface="Calibri"/>
                <a:sym typeface="Calibri"/>
              </a:rPr>
              <a:t>617-534-2393</a:t>
            </a:r>
            <a:endParaRPr/>
          </a:p>
          <a:p>
            <a:pPr indent="0" lvl="0" marL="0" marR="0" rtl="0" algn="l">
              <a:spcBef>
                <a:spcPts val="0"/>
              </a:spcBef>
              <a:spcAft>
                <a:spcPts val="0"/>
              </a:spcAft>
              <a:buNone/>
            </a:pPr>
            <a:r>
              <a:t/>
            </a:r>
            <a:endParaRPr sz="2000">
              <a:solidFill>
                <a:schemeClr val="dk1"/>
              </a:solidFill>
              <a:latin typeface="Calibri"/>
              <a:ea typeface="Calibri"/>
              <a:cs typeface="Calibri"/>
              <a:sym typeface="Calibri"/>
            </a:endParaRPr>
          </a:p>
        </p:txBody>
      </p:sp>
      <p:sp>
        <p:nvSpPr>
          <p:cNvPr id="106" name="Google Shape;106;p1"/>
          <p:cNvSpPr txBox="1"/>
          <p:nvPr/>
        </p:nvSpPr>
        <p:spPr>
          <a:xfrm>
            <a:off x="609600" y="1676400"/>
            <a:ext cx="8382000" cy="1323439"/>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n-US" sz="4000">
                <a:solidFill>
                  <a:schemeClr val="dk1"/>
                </a:solidFill>
                <a:latin typeface="Calibri"/>
                <a:ea typeface="Calibri"/>
                <a:cs typeface="Calibri"/>
                <a:sym typeface="Calibri"/>
              </a:rPr>
              <a:t>How to Apply for Public Health Insurance Benefits in Massachusetts</a:t>
            </a:r>
            <a:endParaRPr/>
          </a:p>
        </p:txBody>
      </p:sp>
      <p:pic>
        <p:nvPicPr>
          <p:cNvPr id="107" name="Google Shape;107;p1"/>
          <p:cNvPicPr preferRelativeResize="0"/>
          <p:nvPr/>
        </p:nvPicPr>
        <p:blipFill rotWithShape="1">
          <a:blip r:embed="rId4">
            <a:alphaModFix/>
          </a:blip>
          <a:srcRect b="0" l="0" r="0" t="0"/>
          <a:stretch/>
        </p:blipFill>
        <p:spPr>
          <a:xfrm>
            <a:off x="7823167" y="5044270"/>
            <a:ext cx="1131257" cy="1252785"/>
          </a:xfrm>
          <a:prstGeom prst="rect">
            <a:avLst/>
          </a:prstGeom>
          <a:noFill/>
          <a:ln>
            <a:noFill/>
          </a:ln>
        </p:spPr>
      </p:pic>
      <p:pic>
        <p:nvPicPr>
          <p:cNvPr id="108" name="Google Shape;108;p1"/>
          <p:cNvPicPr preferRelativeResize="0"/>
          <p:nvPr/>
        </p:nvPicPr>
        <p:blipFill rotWithShape="1">
          <a:blip r:embed="rId5">
            <a:alphaModFix/>
          </a:blip>
          <a:srcRect b="0" l="0" r="0" t="0"/>
          <a:stretch/>
        </p:blipFill>
        <p:spPr>
          <a:xfrm>
            <a:off x="6683309" y="5044270"/>
            <a:ext cx="1139858" cy="1252785"/>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53" name="Shape 253"/>
        <p:cNvGrpSpPr/>
        <p:nvPr/>
      </p:nvGrpSpPr>
      <p:grpSpPr>
        <a:xfrm>
          <a:off x="0" y="0"/>
          <a:ext cx="0" cy="0"/>
          <a:chOff x="0" y="0"/>
          <a:chExt cx="0" cy="0"/>
        </a:xfrm>
      </p:grpSpPr>
      <p:sp>
        <p:nvSpPr>
          <p:cNvPr id="254" name="Google Shape;254;p10"/>
          <p:cNvSpPr/>
          <p:nvPr/>
        </p:nvSpPr>
        <p:spPr>
          <a:xfrm>
            <a:off x="2381" y="6400800"/>
            <a:ext cx="9141619" cy="457200"/>
          </a:xfrm>
          <a:prstGeom prst="rect">
            <a:avLst/>
          </a:prstGeom>
          <a:solidFill>
            <a:schemeClr val="accent2"/>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lt1"/>
              </a:solidFill>
              <a:latin typeface="Calibri"/>
              <a:ea typeface="Calibri"/>
              <a:cs typeface="Calibri"/>
              <a:sym typeface="Calibri"/>
            </a:endParaRPr>
          </a:p>
        </p:txBody>
      </p:sp>
      <p:sp>
        <p:nvSpPr>
          <p:cNvPr id="255" name="Google Shape;255;p10"/>
          <p:cNvSpPr/>
          <p:nvPr/>
        </p:nvSpPr>
        <p:spPr>
          <a:xfrm>
            <a:off x="11" y="6334316"/>
            <a:ext cx="9141619" cy="64008"/>
          </a:xfrm>
          <a:prstGeom prst="rect">
            <a:avLst/>
          </a:prstGeom>
          <a:solidFill>
            <a:schemeClr val="accent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lt1"/>
              </a:solidFill>
              <a:latin typeface="Calibri"/>
              <a:ea typeface="Calibri"/>
              <a:cs typeface="Calibri"/>
              <a:sym typeface="Calibri"/>
            </a:endParaRPr>
          </a:p>
        </p:txBody>
      </p:sp>
      <p:cxnSp>
        <p:nvCxnSpPr>
          <p:cNvPr id="256" name="Google Shape;256;p10"/>
          <p:cNvCxnSpPr/>
          <p:nvPr/>
        </p:nvCxnSpPr>
        <p:spPr>
          <a:xfrm>
            <a:off x="895149" y="1737845"/>
            <a:ext cx="7475220" cy="0"/>
          </a:xfrm>
          <a:prstGeom prst="straightConnector1">
            <a:avLst/>
          </a:prstGeom>
          <a:noFill/>
          <a:ln cap="flat" cmpd="sng" w="9525">
            <a:solidFill>
              <a:srgbClr val="7F7F7F"/>
            </a:solidFill>
            <a:prstDash val="solid"/>
            <a:round/>
            <a:headEnd len="sm" w="sm" type="none"/>
            <a:tailEnd len="sm" w="sm" type="none"/>
          </a:ln>
        </p:spPr>
      </p:cxnSp>
      <p:sp>
        <p:nvSpPr>
          <p:cNvPr id="257" name="Google Shape;257;p10"/>
          <p:cNvSpPr/>
          <p:nvPr/>
        </p:nvSpPr>
        <p:spPr>
          <a:xfrm>
            <a:off x="0" y="0"/>
            <a:ext cx="9144000" cy="6858000"/>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58" name="Google Shape;258;p10"/>
          <p:cNvSpPr/>
          <p:nvPr/>
        </p:nvSpPr>
        <p:spPr>
          <a:xfrm>
            <a:off x="1130" y="4554906"/>
            <a:ext cx="9141714" cy="2303094"/>
          </a:xfrm>
          <a:prstGeom prst="rect">
            <a:avLst/>
          </a:prstGeom>
          <a:solidFill>
            <a:srgbClr val="3C3E59"/>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lt1"/>
              </a:solidFill>
              <a:latin typeface="Calibri"/>
              <a:ea typeface="Calibri"/>
              <a:cs typeface="Calibri"/>
              <a:sym typeface="Calibri"/>
            </a:endParaRPr>
          </a:p>
        </p:txBody>
      </p:sp>
      <p:sp>
        <p:nvSpPr>
          <p:cNvPr id="259" name="Google Shape;259;p10"/>
          <p:cNvSpPr txBox="1"/>
          <p:nvPr>
            <p:ph type="title"/>
          </p:nvPr>
        </p:nvSpPr>
        <p:spPr>
          <a:xfrm>
            <a:off x="475500" y="5074915"/>
            <a:ext cx="3741659" cy="1554485"/>
          </a:xfrm>
          <a:prstGeom prst="rect">
            <a:avLst/>
          </a:prstGeom>
          <a:noFill/>
          <a:ln>
            <a:noFill/>
          </a:ln>
        </p:spPr>
        <p:txBody>
          <a:bodyPr anchorCtr="0" anchor="ctr" bIns="45700" lIns="91425" spcFirstLastPara="1" rIns="91425" wrap="square" tIns="45700">
            <a:normAutofit/>
          </a:bodyPr>
          <a:lstStyle/>
          <a:p>
            <a:pPr indent="0" lvl="0" marL="0" rtl="0" algn="r">
              <a:lnSpc>
                <a:spcPct val="85000"/>
              </a:lnSpc>
              <a:spcBef>
                <a:spcPts val="0"/>
              </a:spcBef>
              <a:spcAft>
                <a:spcPts val="0"/>
              </a:spcAft>
              <a:buClr>
                <a:srgbClr val="FFFFFF"/>
              </a:buClr>
              <a:buSzPts val="3500"/>
              <a:buFont typeface="Calibri"/>
              <a:buNone/>
            </a:pPr>
            <a:r>
              <a:rPr b="1" lang="en-US" sz="3500">
                <a:solidFill>
                  <a:srgbClr val="FFFFFF"/>
                </a:solidFill>
              </a:rPr>
              <a:t>How to Find an Enrollment Assister</a:t>
            </a:r>
            <a:br>
              <a:rPr lang="en-US" sz="3500">
                <a:solidFill>
                  <a:srgbClr val="FFFFFF"/>
                </a:solidFill>
              </a:rPr>
            </a:br>
            <a:endParaRPr sz="3500">
              <a:solidFill>
                <a:srgbClr val="FFFFFF"/>
              </a:solidFill>
            </a:endParaRPr>
          </a:p>
        </p:txBody>
      </p:sp>
      <p:sp>
        <p:nvSpPr>
          <p:cNvPr id="260" name="Google Shape;260;p10"/>
          <p:cNvSpPr/>
          <p:nvPr/>
        </p:nvSpPr>
        <p:spPr>
          <a:xfrm>
            <a:off x="2286" y="4554906"/>
            <a:ext cx="9141714" cy="64008"/>
          </a:xfrm>
          <a:prstGeom prst="rect">
            <a:avLst/>
          </a:prstGeom>
          <a:solidFill>
            <a:srgbClr val="F5471C"/>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lt1"/>
              </a:solidFill>
              <a:latin typeface="Calibri"/>
              <a:ea typeface="Calibri"/>
              <a:cs typeface="Calibri"/>
              <a:sym typeface="Calibri"/>
            </a:endParaRPr>
          </a:p>
        </p:txBody>
      </p:sp>
      <p:cxnSp>
        <p:nvCxnSpPr>
          <p:cNvPr id="261" name="Google Shape;261;p10"/>
          <p:cNvCxnSpPr/>
          <p:nvPr/>
        </p:nvCxnSpPr>
        <p:spPr>
          <a:xfrm>
            <a:off x="4365577" y="5247564"/>
            <a:ext cx="0" cy="873457"/>
          </a:xfrm>
          <a:prstGeom prst="straightConnector1">
            <a:avLst/>
          </a:prstGeom>
          <a:noFill/>
          <a:ln cap="flat" cmpd="sng" w="15875">
            <a:solidFill>
              <a:srgbClr val="F5471C"/>
            </a:solidFill>
            <a:prstDash val="solid"/>
            <a:round/>
            <a:headEnd len="sm" w="sm" type="none"/>
            <a:tailEnd len="sm" w="sm" type="none"/>
          </a:ln>
        </p:spPr>
      </p:cxnSp>
      <p:sp>
        <p:nvSpPr>
          <p:cNvPr id="262" name="Google Shape;262;p10"/>
          <p:cNvSpPr txBox="1"/>
          <p:nvPr/>
        </p:nvSpPr>
        <p:spPr>
          <a:xfrm>
            <a:off x="4619257" y="4929210"/>
            <a:ext cx="4120275" cy="1554485"/>
          </a:xfrm>
          <a:prstGeom prst="rect">
            <a:avLst/>
          </a:prstGeom>
          <a:noFill/>
          <a:ln>
            <a:noFill/>
          </a:ln>
        </p:spPr>
        <p:txBody>
          <a:bodyPr anchorCtr="0" anchor="ctr" bIns="45700" lIns="0" spcFirstLastPara="1" rIns="0" wrap="square" tIns="45700">
            <a:normAutofit/>
          </a:bodyPr>
          <a:lstStyle/>
          <a:p>
            <a:pPr indent="0" lvl="0" marL="0" marR="0" rtl="0" algn="l">
              <a:lnSpc>
                <a:spcPct val="90000"/>
              </a:lnSpc>
              <a:spcBef>
                <a:spcPts val="0"/>
              </a:spcBef>
              <a:spcAft>
                <a:spcPts val="0"/>
              </a:spcAft>
              <a:buNone/>
            </a:pPr>
            <a:r>
              <a:rPr lang="en-US" sz="1800" u="sng">
                <a:solidFill>
                  <a:srgbClr val="FFFFFF"/>
                </a:solidFill>
                <a:latin typeface="Calibri"/>
                <a:ea typeface="Calibri"/>
                <a:cs typeface="Calibri"/>
                <a:sym typeface="Calibri"/>
                <a:hlinkClick r:id="rId3">
                  <a:extLst>
                    <a:ext uri="{A12FA001-AC4F-418D-AE19-62706E023703}">
                      <ahyp:hlinkClr val="tx"/>
                    </a:ext>
                  </a:extLst>
                </a:hlinkClick>
              </a:rPr>
              <a:t>www.mahealthconnector.org/help-center</a:t>
            </a:r>
            <a:r>
              <a:rPr lang="en-US" sz="1800">
                <a:solidFill>
                  <a:srgbClr val="FFFFFF"/>
                </a:solidFill>
                <a:latin typeface="Calibri"/>
                <a:ea typeface="Calibri"/>
                <a:cs typeface="Calibri"/>
                <a:sym typeface="Calibri"/>
              </a:rPr>
              <a:t> </a:t>
            </a:r>
            <a:endParaRPr/>
          </a:p>
          <a:p>
            <a:pPr indent="0" lvl="0" marL="0" marR="0" rtl="0" algn="l">
              <a:lnSpc>
                <a:spcPct val="90000"/>
              </a:lnSpc>
              <a:spcBef>
                <a:spcPts val="600"/>
              </a:spcBef>
              <a:spcAft>
                <a:spcPts val="0"/>
              </a:spcAft>
              <a:buNone/>
            </a:pPr>
            <a:r>
              <a:t/>
            </a:r>
            <a:endParaRPr sz="1800">
              <a:solidFill>
                <a:srgbClr val="FFFFFF"/>
              </a:solidFill>
              <a:latin typeface="Calibri"/>
              <a:ea typeface="Calibri"/>
              <a:cs typeface="Calibri"/>
              <a:sym typeface="Calibri"/>
            </a:endParaRPr>
          </a:p>
        </p:txBody>
      </p:sp>
      <p:pic>
        <p:nvPicPr>
          <p:cNvPr id="263" name="Google Shape;263;p10"/>
          <p:cNvPicPr preferRelativeResize="0"/>
          <p:nvPr/>
        </p:nvPicPr>
        <p:blipFill rotWithShape="1">
          <a:blip r:embed="rId4">
            <a:alphaModFix/>
          </a:blip>
          <a:srcRect b="0" l="0" r="0" t="0"/>
          <a:stretch/>
        </p:blipFill>
        <p:spPr>
          <a:xfrm>
            <a:off x="217275" y="293136"/>
            <a:ext cx="4336972" cy="3517391"/>
          </a:xfrm>
          <a:prstGeom prst="rect">
            <a:avLst/>
          </a:prstGeom>
          <a:noFill/>
          <a:ln>
            <a:noFill/>
          </a:ln>
        </p:spPr>
      </p:pic>
      <p:sp>
        <p:nvSpPr>
          <p:cNvPr id="264" name="Google Shape;264;p10"/>
          <p:cNvSpPr/>
          <p:nvPr/>
        </p:nvSpPr>
        <p:spPr>
          <a:xfrm>
            <a:off x="3708904" y="1487237"/>
            <a:ext cx="656673" cy="501216"/>
          </a:xfrm>
          <a:prstGeom prst="leftArrow">
            <a:avLst>
              <a:gd fmla="val 50000" name="adj1"/>
              <a:gd fmla="val 50000" name="adj2"/>
            </a:avLst>
          </a:prstGeom>
          <a:solidFill>
            <a:srgbClr val="FF0000"/>
          </a:solidFill>
          <a:ln cap="flat" cmpd="sng" w="15875">
            <a:solidFill>
              <a:srgbClr val="FF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pic>
        <p:nvPicPr>
          <p:cNvPr id="265" name="Google Shape;265;p10"/>
          <p:cNvPicPr preferRelativeResize="0"/>
          <p:nvPr/>
        </p:nvPicPr>
        <p:blipFill rotWithShape="1">
          <a:blip r:embed="rId5">
            <a:alphaModFix/>
          </a:blip>
          <a:srcRect b="31897" l="0" r="2687" t="0"/>
          <a:stretch/>
        </p:blipFill>
        <p:spPr>
          <a:xfrm>
            <a:off x="4636359" y="293137"/>
            <a:ext cx="4336971" cy="3951474"/>
          </a:xfrm>
          <a:prstGeom prst="rect">
            <a:avLst/>
          </a:prstGeom>
          <a:noFill/>
          <a:ln>
            <a:noFill/>
          </a:ln>
        </p:spPr>
      </p:pic>
      <p:sp>
        <p:nvSpPr>
          <p:cNvPr id="266" name="Google Shape;266;p10"/>
          <p:cNvSpPr txBox="1"/>
          <p:nvPr>
            <p:ph idx="12" type="sldNum"/>
          </p:nvPr>
        </p:nvSpPr>
        <p:spPr>
          <a:xfrm>
            <a:off x="7425344" y="6459786"/>
            <a:ext cx="984000" cy="365100"/>
          </a:xfrm>
          <a:prstGeom prst="rect">
            <a:avLst/>
          </a:prstGeom>
        </p:spPr>
        <p:txBody>
          <a:bodyPr anchorCtr="0" anchor="ctr"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en-US"/>
              <a:t>‹#›</a:t>
            </a:fld>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71" name="Shape 271"/>
        <p:cNvGrpSpPr/>
        <p:nvPr/>
      </p:nvGrpSpPr>
      <p:grpSpPr>
        <a:xfrm>
          <a:off x="0" y="0"/>
          <a:ext cx="0" cy="0"/>
          <a:chOff x="0" y="0"/>
          <a:chExt cx="0" cy="0"/>
        </a:xfrm>
      </p:grpSpPr>
      <p:sp>
        <p:nvSpPr>
          <p:cNvPr id="272" name="Google Shape;272;p11"/>
          <p:cNvSpPr/>
          <p:nvPr/>
        </p:nvSpPr>
        <p:spPr>
          <a:xfrm>
            <a:off x="2381" y="6400800"/>
            <a:ext cx="9141619" cy="457200"/>
          </a:xfrm>
          <a:prstGeom prst="rect">
            <a:avLst/>
          </a:prstGeom>
          <a:solidFill>
            <a:schemeClr val="accent2"/>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lt1"/>
              </a:solidFill>
              <a:latin typeface="Calibri"/>
              <a:ea typeface="Calibri"/>
              <a:cs typeface="Calibri"/>
              <a:sym typeface="Calibri"/>
            </a:endParaRPr>
          </a:p>
        </p:txBody>
      </p:sp>
      <p:sp>
        <p:nvSpPr>
          <p:cNvPr id="273" name="Google Shape;273;p11"/>
          <p:cNvSpPr/>
          <p:nvPr/>
        </p:nvSpPr>
        <p:spPr>
          <a:xfrm>
            <a:off x="11" y="6334316"/>
            <a:ext cx="9141619" cy="64008"/>
          </a:xfrm>
          <a:prstGeom prst="rect">
            <a:avLst/>
          </a:prstGeom>
          <a:solidFill>
            <a:schemeClr val="accent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lt1"/>
              </a:solidFill>
              <a:latin typeface="Calibri"/>
              <a:ea typeface="Calibri"/>
              <a:cs typeface="Calibri"/>
              <a:sym typeface="Calibri"/>
            </a:endParaRPr>
          </a:p>
        </p:txBody>
      </p:sp>
      <p:cxnSp>
        <p:nvCxnSpPr>
          <p:cNvPr id="274" name="Google Shape;274;p11"/>
          <p:cNvCxnSpPr/>
          <p:nvPr/>
        </p:nvCxnSpPr>
        <p:spPr>
          <a:xfrm>
            <a:off x="895149" y="1737845"/>
            <a:ext cx="7475220" cy="0"/>
          </a:xfrm>
          <a:prstGeom prst="straightConnector1">
            <a:avLst/>
          </a:prstGeom>
          <a:noFill/>
          <a:ln cap="flat" cmpd="sng" w="9525">
            <a:solidFill>
              <a:srgbClr val="7F7F7F"/>
            </a:solidFill>
            <a:prstDash val="solid"/>
            <a:round/>
            <a:headEnd len="sm" w="sm" type="none"/>
            <a:tailEnd len="sm" w="sm" type="none"/>
          </a:ln>
        </p:spPr>
      </p:cxnSp>
      <p:sp>
        <p:nvSpPr>
          <p:cNvPr id="275" name="Google Shape;275;p11"/>
          <p:cNvSpPr/>
          <p:nvPr/>
        </p:nvSpPr>
        <p:spPr>
          <a:xfrm>
            <a:off x="0" y="0"/>
            <a:ext cx="9144000" cy="6334316"/>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76" name="Google Shape;276;p11"/>
          <p:cNvSpPr txBox="1"/>
          <p:nvPr>
            <p:ph type="title"/>
          </p:nvPr>
        </p:nvSpPr>
        <p:spPr>
          <a:xfrm>
            <a:off x="822960" y="286603"/>
            <a:ext cx="7543800" cy="1450757"/>
          </a:xfrm>
          <a:prstGeom prst="rect">
            <a:avLst/>
          </a:prstGeom>
          <a:noFill/>
          <a:ln>
            <a:noFill/>
          </a:ln>
        </p:spPr>
        <p:txBody>
          <a:bodyPr anchorCtr="0" anchor="b" bIns="45700" lIns="91425" spcFirstLastPara="1" rIns="91425" wrap="square" tIns="45700">
            <a:normAutofit/>
          </a:bodyPr>
          <a:lstStyle/>
          <a:p>
            <a:pPr indent="0" lvl="0" marL="0" rtl="0" algn="ctr">
              <a:lnSpc>
                <a:spcPct val="85000"/>
              </a:lnSpc>
              <a:spcBef>
                <a:spcPts val="0"/>
              </a:spcBef>
              <a:spcAft>
                <a:spcPts val="0"/>
              </a:spcAft>
              <a:buClr>
                <a:srgbClr val="3F3F3F"/>
              </a:buClr>
              <a:buSzPts val="4800"/>
              <a:buFont typeface="Calibri"/>
              <a:buNone/>
            </a:pPr>
            <a:r>
              <a:rPr b="1" lang="en-US" u="sng"/>
              <a:t>Online Application Process: </a:t>
            </a:r>
            <a:r>
              <a:rPr b="1" lang="en-US" sz="4000"/>
              <a:t>Creating an online account</a:t>
            </a:r>
            <a:endParaRPr b="1" sz="4000"/>
          </a:p>
        </p:txBody>
      </p:sp>
      <p:pic>
        <p:nvPicPr>
          <p:cNvPr descr="Programmer female with solid fill" id="277" name="Google Shape;277;p11"/>
          <p:cNvPicPr preferRelativeResize="0"/>
          <p:nvPr/>
        </p:nvPicPr>
        <p:blipFill rotWithShape="1">
          <a:blip r:embed="rId3">
            <a:alphaModFix/>
          </a:blip>
          <a:srcRect b="0" l="0" r="0" t="0"/>
          <a:stretch/>
        </p:blipFill>
        <p:spPr>
          <a:xfrm>
            <a:off x="807324" y="2491200"/>
            <a:ext cx="2321247" cy="2321247"/>
          </a:xfrm>
          <a:prstGeom prst="rect">
            <a:avLst/>
          </a:prstGeom>
          <a:noFill/>
          <a:ln>
            <a:noFill/>
          </a:ln>
        </p:spPr>
      </p:pic>
      <p:sp>
        <p:nvSpPr>
          <p:cNvPr id="278" name="Google Shape;278;p11"/>
          <p:cNvSpPr txBox="1"/>
          <p:nvPr>
            <p:ph idx="4294967295" type="subTitle"/>
          </p:nvPr>
        </p:nvSpPr>
        <p:spPr>
          <a:xfrm>
            <a:off x="3479799" y="1845734"/>
            <a:ext cx="4886961" cy="4023360"/>
          </a:xfrm>
          <a:prstGeom prst="rect">
            <a:avLst/>
          </a:prstGeom>
          <a:noFill/>
          <a:ln>
            <a:noFill/>
          </a:ln>
        </p:spPr>
        <p:txBody>
          <a:bodyPr anchorCtr="0" anchor="t" bIns="45700" lIns="0" spcFirstLastPara="1" rIns="0" wrap="square" tIns="45700">
            <a:normAutofit fontScale="92500" lnSpcReduction="20000"/>
          </a:bodyPr>
          <a:lstStyle/>
          <a:p>
            <a:pPr indent="-111601" lvl="0" marL="91440" marR="0" rtl="0" algn="l">
              <a:lnSpc>
                <a:spcPct val="90000"/>
              </a:lnSpc>
              <a:spcBef>
                <a:spcPts val="0"/>
              </a:spcBef>
              <a:spcAft>
                <a:spcPts val="0"/>
              </a:spcAft>
              <a:buClr>
                <a:schemeClr val="accent1"/>
              </a:buClr>
              <a:buSzPct val="100000"/>
              <a:buFont typeface="Calibri"/>
              <a:buChar char=" "/>
            </a:pPr>
            <a:r>
              <a:rPr b="1" i="0" lang="en-US" sz="1900" u="sng" cap="none" strike="noStrike">
                <a:solidFill>
                  <a:srgbClr val="3F3F3F"/>
                </a:solidFill>
                <a:latin typeface="Calibri"/>
                <a:ea typeface="Calibri"/>
                <a:cs typeface="Calibri"/>
                <a:sym typeface="Calibri"/>
              </a:rPr>
              <a:t>Step 1: </a:t>
            </a:r>
            <a:r>
              <a:rPr b="0" i="0" lang="en-US" sz="1900" u="none" cap="none" strike="noStrike">
                <a:solidFill>
                  <a:srgbClr val="3F3F3F"/>
                </a:solidFill>
                <a:latin typeface="Calibri"/>
                <a:ea typeface="Calibri"/>
                <a:cs typeface="Calibri"/>
                <a:sym typeface="Calibri"/>
              </a:rPr>
              <a:t> Go to mahealthconnector.org and click “create account” (select individual &amp; families) and select “apply now”</a:t>
            </a:r>
            <a:endParaRPr b="1" i="0" sz="1900" u="sng" cap="none" strike="noStrike">
              <a:solidFill>
                <a:srgbClr val="3F3F3F"/>
              </a:solidFill>
              <a:latin typeface="Calibri"/>
              <a:ea typeface="Calibri"/>
              <a:cs typeface="Calibri"/>
              <a:sym typeface="Calibri"/>
            </a:endParaRPr>
          </a:p>
          <a:p>
            <a:pPr indent="-111601" lvl="0" marL="91440" marR="0" rtl="0" algn="l">
              <a:lnSpc>
                <a:spcPct val="90000"/>
              </a:lnSpc>
              <a:spcBef>
                <a:spcPts val="1400"/>
              </a:spcBef>
              <a:spcAft>
                <a:spcPts val="0"/>
              </a:spcAft>
              <a:buClr>
                <a:schemeClr val="accent1"/>
              </a:buClr>
              <a:buSzPct val="100000"/>
              <a:buFont typeface="Calibri"/>
              <a:buChar char=" "/>
            </a:pPr>
            <a:r>
              <a:rPr b="1" i="0" lang="en-US" sz="1900" u="sng" cap="none" strike="noStrike">
                <a:solidFill>
                  <a:srgbClr val="3F3F3F"/>
                </a:solidFill>
                <a:latin typeface="Calibri"/>
                <a:ea typeface="Calibri"/>
                <a:cs typeface="Calibri"/>
                <a:sym typeface="Calibri"/>
              </a:rPr>
              <a:t>Step 2: </a:t>
            </a:r>
            <a:r>
              <a:rPr b="0" i="0" lang="en-US" sz="1900" u="none" cap="none" strike="noStrike">
                <a:solidFill>
                  <a:srgbClr val="3F3F3F"/>
                </a:solidFill>
                <a:latin typeface="Calibri"/>
                <a:ea typeface="Calibri"/>
                <a:cs typeface="Calibri"/>
                <a:sym typeface="Calibri"/>
              </a:rPr>
              <a:t>Create MA Login </a:t>
            </a:r>
            <a:endParaRPr/>
          </a:p>
          <a:p>
            <a:pPr indent="-111601" lvl="0" marL="91440" marR="0" rtl="0" algn="l">
              <a:lnSpc>
                <a:spcPct val="90000"/>
              </a:lnSpc>
              <a:spcBef>
                <a:spcPts val="1400"/>
              </a:spcBef>
              <a:spcAft>
                <a:spcPts val="0"/>
              </a:spcAft>
              <a:buClr>
                <a:schemeClr val="accent1"/>
              </a:buClr>
              <a:buSzPct val="100000"/>
              <a:buFont typeface="Calibri"/>
              <a:buChar char=" "/>
            </a:pPr>
            <a:r>
              <a:rPr b="1" i="0" lang="en-US" sz="1900" u="sng" cap="none" strike="noStrike">
                <a:solidFill>
                  <a:srgbClr val="3F3F3F"/>
                </a:solidFill>
                <a:latin typeface="Calibri"/>
                <a:ea typeface="Calibri"/>
                <a:cs typeface="Calibri"/>
                <a:sym typeface="Calibri"/>
              </a:rPr>
              <a:t>Step 3: </a:t>
            </a:r>
            <a:r>
              <a:rPr b="0" i="0" lang="en-US" sz="1900" u="none" cap="none" strike="noStrike">
                <a:solidFill>
                  <a:srgbClr val="3F3F3F"/>
                </a:solidFill>
                <a:latin typeface="Calibri"/>
                <a:ea typeface="Calibri"/>
                <a:cs typeface="Calibri"/>
                <a:sym typeface="Calibri"/>
              </a:rPr>
              <a:t>Verify email/phone with activation code and link for MA login to be ready for use </a:t>
            </a:r>
            <a:endParaRPr/>
          </a:p>
          <a:p>
            <a:pPr indent="-111601" lvl="0" marL="91440" marR="0" rtl="0" algn="l">
              <a:lnSpc>
                <a:spcPct val="90000"/>
              </a:lnSpc>
              <a:spcBef>
                <a:spcPts val="1400"/>
              </a:spcBef>
              <a:spcAft>
                <a:spcPts val="0"/>
              </a:spcAft>
              <a:buClr>
                <a:schemeClr val="accent1"/>
              </a:buClr>
              <a:buSzPct val="100000"/>
              <a:buFont typeface="Calibri"/>
              <a:buChar char=" "/>
            </a:pPr>
            <a:r>
              <a:rPr b="1" i="0" lang="en-US" sz="1900" u="sng" cap="none" strike="noStrike">
                <a:solidFill>
                  <a:srgbClr val="3F3F3F"/>
                </a:solidFill>
                <a:latin typeface="Calibri"/>
                <a:ea typeface="Calibri"/>
                <a:cs typeface="Calibri"/>
                <a:sym typeface="Calibri"/>
              </a:rPr>
              <a:t>Step 4: </a:t>
            </a:r>
            <a:r>
              <a:rPr b="0" i="0" lang="en-US" sz="1900" u="none" cap="none" strike="noStrike">
                <a:solidFill>
                  <a:srgbClr val="3F3F3F"/>
                </a:solidFill>
                <a:latin typeface="Calibri"/>
                <a:ea typeface="Calibri"/>
                <a:cs typeface="Calibri"/>
                <a:sym typeface="Calibri"/>
              </a:rPr>
              <a:t>Provide HOH profile information </a:t>
            </a:r>
            <a:endParaRPr/>
          </a:p>
          <a:p>
            <a:pPr indent="-111601" lvl="0" marL="91440" marR="0" rtl="0" algn="l">
              <a:lnSpc>
                <a:spcPct val="90000"/>
              </a:lnSpc>
              <a:spcBef>
                <a:spcPts val="1400"/>
              </a:spcBef>
              <a:spcAft>
                <a:spcPts val="0"/>
              </a:spcAft>
              <a:buClr>
                <a:schemeClr val="accent1"/>
              </a:buClr>
              <a:buSzPct val="100000"/>
              <a:buFont typeface="Calibri"/>
              <a:buChar char=" "/>
            </a:pPr>
            <a:r>
              <a:rPr b="1" i="0" lang="en-US" sz="1900" u="sng" cap="none" strike="noStrike">
                <a:solidFill>
                  <a:srgbClr val="3F3F3F"/>
                </a:solidFill>
                <a:latin typeface="Calibri"/>
                <a:ea typeface="Calibri"/>
                <a:cs typeface="Calibri"/>
                <a:sym typeface="Calibri"/>
              </a:rPr>
              <a:t>Step 5: </a:t>
            </a:r>
            <a:r>
              <a:rPr b="0" i="0" lang="en-US" sz="1900" u="none" cap="none" strike="noStrike">
                <a:solidFill>
                  <a:srgbClr val="3F3F3F"/>
                </a:solidFill>
                <a:latin typeface="Calibri"/>
                <a:ea typeface="Calibri"/>
                <a:cs typeface="Calibri"/>
                <a:sym typeface="Calibri"/>
              </a:rPr>
              <a:t>Complete identity proofing (IDP)</a:t>
            </a:r>
            <a:endParaRPr/>
          </a:p>
          <a:p>
            <a:pPr indent="-111601" lvl="0" marL="91440" marR="0" rtl="0" algn="l">
              <a:lnSpc>
                <a:spcPct val="90000"/>
              </a:lnSpc>
              <a:spcBef>
                <a:spcPts val="1400"/>
              </a:spcBef>
              <a:spcAft>
                <a:spcPts val="0"/>
              </a:spcAft>
              <a:buClr>
                <a:schemeClr val="accent1"/>
              </a:buClr>
              <a:buSzPct val="100000"/>
              <a:buFont typeface="Calibri"/>
              <a:buChar char=" "/>
            </a:pPr>
            <a:r>
              <a:rPr b="1" i="0" lang="en-US" sz="1900" u="sng" cap="none" strike="noStrike">
                <a:solidFill>
                  <a:srgbClr val="3F3F3F"/>
                </a:solidFill>
                <a:latin typeface="Calibri"/>
                <a:ea typeface="Calibri"/>
                <a:cs typeface="Calibri"/>
                <a:sym typeface="Calibri"/>
              </a:rPr>
              <a:t>Step 6: </a:t>
            </a:r>
            <a:r>
              <a:rPr b="0" i="0" lang="en-US" sz="1900" u="none" cap="none" strike="noStrike">
                <a:solidFill>
                  <a:srgbClr val="3F3F3F"/>
                </a:solidFill>
                <a:latin typeface="Calibri"/>
                <a:ea typeface="Calibri"/>
                <a:cs typeface="Calibri"/>
                <a:sym typeface="Calibri"/>
              </a:rPr>
              <a:t>Fill out and submit application</a:t>
            </a:r>
            <a:endParaRPr/>
          </a:p>
          <a:p>
            <a:pPr indent="-111601" lvl="0" marL="91440" marR="0" rtl="0" algn="l">
              <a:lnSpc>
                <a:spcPct val="90000"/>
              </a:lnSpc>
              <a:spcBef>
                <a:spcPts val="1400"/>
              </a:spcBef>
              <a:spcAft>
                <a:spcPts val="0"/>
              </a:spcAft>
              <a:buClr>
                <a:schemeClr val="accent1"/>
              </a:buClr>
              <a:buSzPct val="100000"/>
              <a:buFont typeface="Calibri"/>
              <a:buChar char=" "/>
            </a:pPr>
            <a:r>
              <a:rPr b="1" i="0" lang="en-US" sz="1900" u="sng" cap="none" strike="noStrike">
                <a:solidFill>
                  <a:srgbClr val="3F3F3F"/>
                </a:solidFill>
                <a:latin typeface="Calibri"/>
                <a:ea typeface="Calibri"/>
                <a:cs typeface="Calibri"/>
                <a:sym typeface="Calibri"/>
              </a:rPr>
              <a:t>Step 7: </a:t>
            </a:r>
            <a:r>
              <a:rPr b="0" i="0" lang="en-US" sz="1900" u="none" cap="none" strike="noStrike">
                <a:solidFill>
                  <a:srgbClr val="3F3F3F"/>
                </a:solidFill>
                <a:latin typeface="Calibri"/>
                <a:ea typeface="Calibri"/>
                <a:cs typeface="Calibri"/>
                <a:sym typeface="Calibri"/>
              </a:rPr>
              <a:t>Shop for a health plan (if applicable) </a:t>
            </a:r>
            <a:endParaRPr/>
          </a:p>
          <a:p>
            <a:pPr indent="-111601" lvl="0" marL="91440" marR="0" rtl="0" algn="l">
              <a:lnSpc>
                <a:spcPct val="90000"/>
              </a:lnSpc>
              <a:spcBef>
                <a:spcPts val="1400"/>
              </a:spcBef>
              <a:spcAft>
                <a:spcPts val="0"/>
              </a:spcAft>
              <a:buClr>
                <a:schemeClr val="accent1"/>
              </a:buClr>
              <a:buSzPct val="100000"/>
              <a:buFont typeface="Calibri"/>
              <a:buChar char=" "/>
            </a:pPr>
            <a:r>
              <a:rPr b="1" i="0" lang="en-US" sz="1900" u="sng" cap="none" strike="noStrike">
                <a:solidFill>
                  <a:srgbClr val="3F3F3F"/>
                </a:solidFill>
                <a:latin typeface="Calibri"/>
                <a:ea typeface="Calibri"/>
                <a:cs typeface="Calibri"/>
                <a:sym typeface="Calibri"/>
              </a:rPr>
              <a:t>Step 8: </a:t>
            </a:r>
            <a:r>
              <a:rPr b="0" i="0" lang="en-US" sz="1900" u="none" cap="none" strike="noStrike">
                <a:solidFill>
                  <a:srgbClr val="3F3F3F"/>
                </a:solidFill>
                <a:latin typeface="Calibri"/>
                <a:ea typeface="Calibri"/>
                <a:cs typeface="Calibri"/>
                <a:sym typeface="Calibri"/>
              </a:rPr>
              <a:t>Enroll in a health plan  (if applicable)</a:t>
            </a:r>
            <a:endParaRPr/>
          </a:p>
          <a:p>
            <a:pPr indent="-111601" lvl="0" marL="91440" marR="0" rtl="0" algn="l">
              <a:lnSpc>
                <a:spcPct val="90000"/>
              </a:lnSpc>
              <a:spcBef>
                <a:spcPts val="1400"/>
              </a:spcBef>
              <a:spcAft>
                <a:spcPts val="0"/>
              </a:spcAft>
              <a:buClr>
                <a:schemeClr val="accent1"/>
              </a:buClr>
              <a:buSzPct val="100000"/>
              <a:buFont typeface="Calibri"/>
              <a:buChar char=" "/>
            </a:pPr>
            <a:r>
              <a:rPr b="1" i="0" lang="en-US" sz="1900" u="sng" cap="none" strike="noStrike">
                <a:solidFill>
                  <a:srgbClr val="3F3F3F"/>
                </a:solidFill>
                <a:latin typeface="Calibri"/>
                <a:ea typeface="Calibri"/>
                <a:cs typeface="Calibri"/>
                <a:sym typeface="Calibri"/>
              </a:rPr>
              <a:t>Step 9: </a:t>
            </a:r>
            <a:r>
              <a:rPr b="0" i="0" lang="en-US" sz="1900" u="none" cap="none" strike="noStrike">
                <a:solidFill>
                  <a:srgbClr val="3F3F3F"/>
                </a:solidFill>
                <a:latin typeface="Calibri"/>
                <a:ea typeface="Calibri"/>
                <a:cs typeface="Calibri"/>
                <a:sym typeface="Calibri"/>
              </a:rPr>
              <a:t>Pay premium by 23</a:t>
            </a:r>
            <a:r>
              <a:rPr b="0" baseline="30000" i="0" lang="en-US" sz="1900" u="none" cap="none" strike="noStrike">
                <a:solidFill>
                  <a:srgbClr val="3F3F3F"/>
                </a:solidFill>
                <a:latin typeface="Calibri"/>
                <a:ea typeface="Calibri"/>
                <a:cs typeface="Calibri"/>
                <a:sym typeface="Calibri"/>
              </a:rPr>
              <a:t>rd</a:t>
            </a:r>
            <a:r>
              <a:rPr b="0" i="0" lang="en-US" sz="1900" u="none" cap="none" strike="noStrike">
                <a:solidFill>
                  <a:srgbClr val="3F3F3F"/>
                </a:solidFill>
                <a:latin typeface="Calibri"/>
                <a:ea typeface="Calibri"/>
                <a:cs typeface="Calibri"/>
                <a:sym typeface="Calibri"/>
              </a:rPr>
              <a:t> of the month (if applicable) </a:t>
            </a:r>
            <a:endParaRPr/>
          </a:p>
        </p:txBody>
      </p:sp>
      <p:sp>
        <p:nvSpPr>
          <p:cNvPr id="279" name="Google Shape;279;p11"/>
          <p:cNvSpPr/>
          <p:nvPr/>
        </p:nvSpPr>
        <p:spPr>
          <a:xfrm>
            <a:off x="11" y="6334316"/>
            <a:ext cx="9143989" cy="66484"/>
          </a:xfrm>
          <a:prstGeom prst="rect">
            <a:avLst/>
          </a:prstGeom>
          <a:solidFill>
            <a:schemeClr val="accent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lt1"/>
              </a:solidFill>
              <a:latin typeface="Calibri"/>
              <a:ea typeface="Calibri"/>
              <a:cs typeface="Calibri"/>
              <a:sym typeface="Calibri"/>
            </a:endParaRPr>
          </a:p>
        </p:txBody>
      </p:sp>
      <p:sp>
        <p:nvSpPr>
          <p:cNvPr id="280" name="Google Shape;280;p11"/>
          <p:cNvSpPr/>
          <p:nvPr/>
        </p:nvSpPr>
        <p:spPr>
          <a:xfrm>
            <a:off x="0" y="6400800"/>
            <a:ext cx="9144000" cy="457200"/>
          </a:xfrm>
          <a:prstGeom prst="rect">
            <a:avLst/>
          </a:prstGeom>
          <a:solidFill>
            <a:schemeClr val="accent2"/>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lt1"/>
              </a:solidFill>
              <a:latin typeface="Calibri"/>
              <a:ea typeface="Calibri"/>
              <a:cs typeface="Calibri"/>
              <a:sym typeface="Calibri"/>
            </a:endParaRPr>
          </a:p>
        </p:txBody>
      </p:sp>
      <p:sp>
        <p:nvSpPr>
          <p:cNvPr id="281" name="Google Shape;281;p11"/>
          <p:cNvSpPr txBox="1"/>
          <p:nvPr>
            <p:ph idx="12" type="sldNum"/>
          </p:nvPr>
        </p:nvSpPr>
        <p:spPr>
          <a:xfrm>
            <a:off x="7425344" y="6459786"/>
            <a:ext cx="984000" cy="365100"/>
          </a:xfrm>
          <a:prstGeom prst="rect">
            <a:avLst/>
          </a:prstGeom>
        </p:spPr>
        <p:txBody>
          <a:bodyPr anchorCtr="0" anchor="ctr"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en-US"/>
              <a:t>‹#›</a:t>
            </a:fld>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85" name="Shape 285"/>
        <p:cNvGrpSpPr/>
        <p:nvPr/>
      </p:nvGrpSpPr>
      <p:grpSpPr>
        <a:xfrm>
          <a:off x="0" y="0"/>
          <a:ext cx="0" cy="0"/>
          <a:chOff x="0" y="0"/>
          <a:chExt cx="0" cy="0"/>
        </a:xfrm>
      </p:grpSpPr>
      <p:sp>
        <p:nvSpPr>
          <p:cNvPr id="286" name="Google Shape;286;p12"/>
          <p:cNvSpPr/>
          <p:nvPr/>
        </p:nvSpPr>
        <p:spPr>
          <a:xfrm>
            <a:off x="0" y="6400800"/>
            <a:ext cx="9144000" cy="457200"/>
          </a:xfrm>
          <a:prstGeom prst="rect">
            <a:avLst/>
          </a:prstGeom>
          <a:solidFill>
            <a:schemeClr val="accent2"/>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lt1"/>
              </a:solidFill>
              <a:latin typeface="Calibri"/>
              <a:ea typeface="Calibri"/>
              <a:cs typeface="Calibri"/>
              <a:sym typeface="Calibri"/>
            </a:endParaRPr>
          </a:p>
        </p:txBody>
      </p:sp>
      <p:sp>
        <p:nvSpPr>
          <p:cNvPr id="287" name="Google Shape;287;p12"/>
          <p:cNvSpPr/>
          <p:nvPr/>
        </p:nvSpPr>
        <p:spPr>
          <a:xfrm>
            <a:off x="0" y="6334316"/>
            <a:ext cx="9144000" cy="66484"/>
          </a:xfrm>
          <a:prstGeom prst="rect">
            <a:avLst/>
          </a:prstGeom>
          <a:solidFill>
            <a:schemeClr val="accent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lt1"/>
              </a:solidFill>
              <a:latin typeface="Calibri"/>
              <a:ea typeface="Calibri"/>
              <a:cs typeface="Calibri"/>
              <a:sym typeface="Calibri"/>
            </a:endParaRPr>
          </a:p>
        </p:txBody>
      </p:sp>
      <p:cxnSp>
        <p:nvCxnSpPr>
          <p:cNvPr id="288" name="Google Shape;288;p12"/>
          <p:cNvCxnSpPr/>
          <p:nvPr/>
        </p:nvCxnSpPr>
        <p:spPr>
          <a:xfrm>
            <a:off x="905743" y="4343400"/>
            <a:ext cx="7406640" cy="0"/>
          </a:xfrm>
          <a:prstGeom prst="straightConnector1">
            <a:avLst/>
          </a:prstGeom>
          <a:noFill/>
          <a:ln cap="flat" cmpd="sng" w="9525">
            <a:solidFill>
              <a:srgbClr val="7F7F7F"/>
            </a:solidFill>
            <a:prstDash val="solid"/>
            <a:round/>
            <a:headEnd len="sm" w="sm" type="none"/>
            <a:tailEnd len="sm" w="sm" type="none"/>
          </a:ln>
        </p:spPr>
      </p:cxnSp>
      <p:sp>
        <p:nvSpPr>
          <p:cNvPr id="289" name="Google Shape;289;p12"/>
          <p:cNvSpPr/>
          <p:nvPr/>
        </p:nvSpPr>
        <p:spPr>
          <a:xfrm>
            <a:off x="1130" y="0"/>
            <a:ext cx="9144000" cy="6858000"/>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90" name="Google Shape;290;p12"/>
          <p:cNvSpPr txBox="1"/>
          <p:nvPr>
            <p:ph type="title"/>
          </p:nvPr>
        </p:nvSpPr>
        <p:spPr>
          <a:xfrm>
            <a:off x="822960" y="758952"/>
            <a:ext cx="7543800" cy="3892168"/>
          </a:xfrm>
          <a:prstGeom prst="rect">
            <a:avLst/>
          </a:prstGeom>
          <a:noFill/>
          <a:ln>
            <a:noFill/>
          </a:ln>
        </p:spPr>
        <p:txBody>
          <a:bodyPr anchorCtr="0" anchor="b" bIns="45700" lIns="91425" spcFirstLastPara="1" rIns="91425" wrap="square" tIns="45700">
            <a:normAutofit/>
          </a:bodyPr>
          <a:lstStyle/>
          <a:p>
            <a:pPr indent="0" lvl="0" marL="0" rtl="0" algn="l">
              <a:lnSpc>
                <a:spcPct val="85000"/>
              </a:lnSpc>
              <a:spcBef>
                <a:spcPts val="0"/>
              </a:spcBef>
              <a:spcAft>
                <a:spcPts val="0"/>
              </a:spcAft>
              <a:buClr>
                <a:srgbClr val="262626"/>
              </a:buClr>
              <a:buSzPts val="8000"/>
              <a:buFont typeface="Calibri"/>
              <a:buNone/>
            </a:pPr>
            <a:r>
              <a:rPr lang="en-US" sz="8000">
                <a:solidFill>
                  <a:srgbClr val="262626"/>
                </a:solidFill>
              </a:rPr>
              <a:t>Application Tips and Best Practices </a:t>
            </a:r>
            <a:endParaRPr/>
          </a:p>
        </p:txBody>
      </p:sp>
      <p:sp>
        <p:nvSpPr>
          <p:cNvPr id="291" name="Google Shape;291;p12"/>
          <p:cNvSpPr/>
          <p:nvPr/>
        </p:nvSpPr>
        <p:spPr>
          <a:xfrm>
            <a:off x="1130" y="4906176"/>
            <a:ext cx="9141714" cy="64008"/>
          </a:xfrm>
          <a:prstGeom prst="rect">
            <a:avLst/>
          </a:prstGeom>
          <a:solidFill>
            <a:schemeClr val="accent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lt1"/>
              </a:solidFill>
              <a:latin typeface="Calibri"/>
              <a:ea typeface="Calibri"/>
              <a:cs typeface="Calibri"/>
              <a:sym typeface="Calibri"/>
            </a:endParaRPr>
          </a:p>
        </p:txBody>
      </p:sp>
      <p:sp>
        <p:nvSpPr>
          <p:cNvPr id="292" name="Google Shape;292;p12"/>
          <p:cNvSpPr/>
          <p:nvPr/>
        </p:nvSpPr>
        <p:spPr>
          <a:xfrm>
            <a:off x="1130" y="4953000"/>
            <a:ext cx="9141714" cy="1905000"/>
          </a:xfrm>
          <a:prstGeom prst="rect">
            <a:avLst/>
          </a:prstGeom>
          <a:solidFill>
            <a:schemeClr val="accent2"/>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lt1"/>
              </a:solidFill>
              <a:latin typeface="Calibri"/>
              <a:ea typeface="Calibri"/>
              <a:cs typeface="Calibri"/>
              <a:sym typeface="Calibri"/>
            </a:endParaRPr>
          </a:p>
        </p:txBody>
      </p:sp>
      <p:sp>
        <p:nvSpPr>
          <p:cNvPr id="293" name="Google Shape;293;p12"/>
          <p:cNvSpPr txBox="1"/>
          <p:nvPr>
            <p:ph idx="12" type="sldNum"/>
          </p:nvPr>
        </p:nvSpPr>
        <p:spPr>
          <a:xfrm>
            <a:off x="7425344" y="6459786"/>
            <a:ext cx="984000" cy="365100"/>
          </a:xfrm>
          <a:prstGeom prst="rect">
            <a:avLst/>
          </a:prstGeom>
        </p:spPr>
        <p:txBody>
          <a:bodyPr anchorCtr="0" anchor="ctr"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en-US"/>
              <a:t>‹#›</a:t>
            </a:fld>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500"/>
                                  </p:stCondLst>
                                  <p:childTnLst>
                                    <p:set>
                                      <p:cBhvr>
                                        <p:cTn dur="1" fill="hold">
                                          <p:stCondLst>
                                            <p:cond delay="0"/>
                                          </p:stCondLst>
                                        </p:cTn>
                                        <p:tgtEl>
                                          <p:spTgt spid="290"/>
                                        </p:tgtEl>
                                        <p:attrNameLst>
                                          <p:attrName>style.visibility</p:attrName>
                                        </p:attrNameLst>
                                      </p:cBhvr>
                                      <p:to>
                                        <p:strVal val="visible"/>
                                      </p:to>
                                    </p:set>
                                    <p:animEffect filter="fade" transition="in">
                                      <p:cBhvr>
                                        <p:cTn dur="400"/>
                                        <p:tgtEl>
                                          <p:spTgt spid="290"/>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97" name="Shape 297"/>
        <p:cNvGrpSpPr/>
        <p:nvPr/>
      </p:nvGrpSpPr>
      <p:grpSpPr>
        <a:xfrm>
          <a:off x="0" y="0"/>
          <a:ext cx="0" cy="0"/>
          <a:chOff x="0" y="0"/>
          <a:chExt cx="0" cy="0"/>
        </a:xfrm>
      </p:grpSpPr>
      <p:cxnSp>
        <p:nvCxnSpPr>
          <p:cNvPr id="298" name="Google Shape;298;p13"/>
          <p:cNvCxnSpPr/>
          <p:nvPr/>
        </p:nvCxnSpPr>
        <p:spPr>
          <a:xfrm>
            <a:off x="895149" y="1737845"/>
            <a:ext cx="7475220" cy="0"/>
          </a:xfrm>
          <a:prstGeom prst="straightConnector1">
            <a:avLst/>
          </a:prstGeom>
          <a:noFill/>
          <a:ln cap="flat" cmpd="sng" w="9525">
            <a:solidFill>
              <a:srgbClr val="7F7F7F"/>
            </a:solidFill>
            <a:prstDash val="solid"/>
            <a:round/>
            <a:headEnd len="sm" w="sm" type="none"/>
            <a:tailEnd len="sm" w="sm" type="none"/>
          </a:ln>
        </p:spPr>
      </p:cxnSp>
      <p:sp>
        <p:nvSpPr>
          <p:cNvPr id="299" name="Google Shape;299;p13"/>
          <p:cNvSpPr/>
          <p:nvPr/>
        </p:nvSpPr>
        <p:spPr>
          <a:xfrm>
            <a:off x="1191" y="6400800"/>
            <a:ext cx="9141618" cy="457200"/>
          </a:xfrm>
          <a:prstGeom prst="rect">
            <a:avLst/>
          </a:prstGeom>
          <a:solidFill>
            <a:schemeClr val="accent2"/>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lt1"/>
              </a:solidFill>
              <a:latin typeface="Calibri"/>
              <a:ea typeface="Calibri"/>
              <a:cs typeface="Calibri"/>
              <a:sym typeface="Calibri"/>
            </a:endParaRPr>
          </a:p>
        </p:txBody>
      </p:sp>
      <p:sp>
        <p:nvSpPr>
          <p:cNvPr id="300" name="Google Shape;300;p13"/>
          <p:cNvSpPr/>
          <p:nvPr/>
        </p:nvSpPr>
        <p:spPr>
          <a:xfrm>
            <a:off x="11" y="6344820"/>
            <a:ext cx="9141619" cy="64008"/>
          </a:xfrm>
          <a:prstGeom prst="rect">
            <a:avLst/>
          </a:prstGeom>
          <a:solidFill>
            <a:schemeClr val="accent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lt1"/>
              </a:solidFill>
              <a:latin typeface="Calibri"/>
              <a:ea typeface="Calibri"/>
              <a:cs typeface="Calibri"/>
              <a:sym typeface="Calibri"/>
            </a:endParaRPr>
          </a:p>
        </p:txBody>
      </p:sp>
      <p:sp>
        <p:nvSpPr>
          <p:cNvPr id="301" name="Google Shape;301;p13"/>
          <p:cNvSpPr txBox="1"/>
          <p:nvPr>
            <p:ph type="title"/>
          </p:nvPr>
        </p:nvSpPr>
        <p:spPr>
          <a:xfrm>
            <a:off x="822960" y="286603"/>
            <a:ext cx="7543800" cy="1450757"/>
          </a:xfrm>
          <a:prstGeom prst="rect">
            <a:avLst/>
          </a:prstGeom>
          <a:noFill/>
          <a:ln>
            <a:noFill/>
          </a:ln>
        </p:spPr>
        <p:txBody>
          <a:bodyPr anchorCtr="0" anchor="b" bIns="45700" lIns="91425" spcFirstLastPara="1" rIns="91425" wrap="square" tIns="45700">
            <a:normAutofit/>
          </a:bodyPr>
          <a:lstStyle/>
          <a:p>
            <a:pPr indent="0" lvl="0" marL="0" rtl="0" algn="l">
              <a:lnSpc>
                <a:spcPct val="85000"/>
              </a:lnSpc>
              <a:spcBef>
                <a:spcPts val="0"/>
              </a:spcBef>
              <a:spcAft>
                <a:spcPts val="0"/>
              </a:spcAft>
              <a:buClr>
                <a:srgbClr val="3F3F3F"/>
              </a:buClr>
              <a:buSzPts val="3400"/>
              <a:buFont typeface="Calibri"/>
              <a:buNone/>
            </a:pPr>
            <a:r>
              <a:rPr b="1" lang="en-US" sz="3400"/>
              <a:t>Helpful Information &amp; Documents When Applying for Coverage</a:t>
            </a:r>
            <a:br>
              <a:rPr lang="en-US" sz="3400"/>
            </a:br>
            <a:endParaRPr sz="3400"/>
          </a:p>
        </p:txBody>
      </p:sp>
      <p:grpSp>
        <p:nvGrpSpPr>
          <p:cNvPr id="302" name="Google Shape;302;p13"/>
          <p:cNvGrpSpPr/>
          <p:nvPr/>
        </p:nvGrpSpPr>
        <p:grpSpPr>
          <a:xfrm>
            <a:off x="822722" y="2100242"/>
            <a:ext cx="7543800" cy="3782624"/>
            <a:chOff x="0" y="1727"/>
            <a:chExt cx="7543800" cy="3782624"/>
          </a:xfrm>
        </p:grpSpPr>
        <p:sp>
          <p:nvSpPr>
            <p:cNvPr id="303" name="Google Shape;303;p13"/>
            <p:cNvSpPr/>
            <p:nvPr/>
          </p:nvSpPr>
          <p:spPr>
            <a:xfrm>
              <a:off x="0" y="1727"/>
              <a:ext cx="7543800" cy="715052"/>
            </a:xfrm>
            <a:prstGeom prst="roundRect">
              <a:avLst>
                <a:gd fmla="val 16667" name="adj"/>
              </a:avLst>
            </a:prstGeom>
            <a:solidFill>
              <a:srgbClr val="2383C6"/>
            </a:solidFill>
            <a:ln cap="flat" cmpd="sng" w="1587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4" name="Google Shape;304;p13"/>
            <p:cNvSpPr txBox="1"/>
            <p:nvPr/>
          </p:nvSpPr>
          <p:spPr>
            <a:xfrm>
              <a:off x="34906" y="36633"/>
              <a:ext cx="7473988" cy="645240"/>
            </a:xfrm>
            <a:prstGeom prst="rect">
              <a:avLst/>
            </a:prstGeom>
            <a:noFill/>
            <a:ln>
              <a:noFill/>
            </a:ln>
          </p:spPr>
          <p:txBody>
            <a:bodyPr anchorCtr="0" anchor="ctr" bIns="68575" lIns="68575" spcFirstLastPara="1" rIns="68575" wrap="square" tIns="68575">
              <a:noAutofit/>
            </a:bodyPr>
            <a:lstStyle/>
            <a:p>
              <a:pPr indent="0" lvl="0" marL="0" marR="0" rtl="0" algn="l">
                <a:lnSpc>
                  <a:spcPct val="90000"/>
                </a:lnSpc>
                <a:spcBef>
                  <a:spcPts val="0"/>
                </a:spcBef>
                <a:spcAft>
                  <a:spcPts val="0"/>
                </a:spcAft>
                <a:buClr>
                  <a:schemeClr val="lt1"/>
                </a:buClr>
                <a:buSzPts val="1800"/>
                <a:buFont typeface="Calibri"/>
                <a:buNone/>
              </a:pPr>
              <a:r>
                <a:rPr lang="en-US" sz="1800">
                  <a:solidFill>
                    <a:schemeClr val="lt1"/>
                  </a:solidFill>
                  <a:latin typeface="Calibri"/>
                  <a:ea typeface="Calibri"/>
                  <a:cs typeface="Calibri"/>
                  <a:sym typeface="Calibri"/>
                </a:rPr>
                <a:t>Social Security Numbers (SSN) and dates of birth (DOB)</a:t>
              </a:r>
              <a:endParaRPr/>
            </a:p>
          </p:txBody>
        </p:sp>
        <p:sp>
          <p:nvSpPr>
            <p:cNvPr id="305" name="Google Shape;305;p13"/>
            <p:cNvSpPr/>
            <p:nvPr/>
          </p:nvSpPr>
          <p:spPr>
            <a:xfrm>
              <a:off x="0" y="768620"/>
              <a:ext cx="7543800" cy="715052"/>
            </a:xfrm>
            <a:prstGeom prst="roundRect">
              <a:avLst>
                <a:gd fmla="val 16667" name="adj"/>
              </a:avLst>
            </a:prstGeom>
            <a:solidFill>
              <a:srgbClr val="26C4CB"/>
            </a:solidFill>
            <a:ln cap="flat" cmpd="sng" w="1587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6" name="Google Shape;306;p13"/>
            <p:cNvSpPr txBox="1"/>
            <p:nvPr/>
          </p:nvSpPr>
          <p:spPr>
            <a:xfrm>
              <a:off x="34906" y="803526"/>
              <a:ext cx="7473988" cy="645240"/>
            </a:xfrm>
            <a:prstGeom prst="rect">
              <a:avLst/>
            </a:prstGeom>
            <a:noFill/>
            <a:ln>
              <a:noFill/>
            </a:ln>
          </p:spPr>
          <p:txBody>
            <a:bodyPr anchorCtr="0" anchor="ctr" bIns="68575" lIns="68575" spcFirstLastPara="1" rIns="68575" wrap="square" tIns="68575">
              <a:noAutofit/>
            </a:bodyPr>
            <a:lstStyle/>
            <a:p>
              <a:pPr indent="0" lvl="0" marL="0" marR="0" rtl="0" algn="l">
                <a:lnSpc>
                  <a:spcPct val="90000"/>
                </a:lnSpc>
                <a:spcBef>
                  <a:spcPts val="0"/>
                </a:spcBef>
                <a:spcAft>
                  <a:spcPts val="0"/>
                </a:spcAft>
                <a:buClr>
                  <a:schemeClr val="lt1"/>
                </a:buClr>
                <a:buSzPts val="1800"/>
                <a:buFont typeface="Calibri"/>
                <a:buNone/>
              </a:pPr>
              <a:r>
                <a:rPr lang="en-US" sz="1800">
                  <a:solidFill>
                    <a:schemeClr val="lt1"/>
                  </a:solidFill>
                  <a:latin typeface="Calibri"/>
                  <a:ea typeface="Calibri"/>
                  <a:cs typeface="Calibri"/>
                  <a:sym typeface="Calibri"/>
                </a:rPr>
                <a:t>Government issued ID (e.g., state ID, driver’s license, passport)</a:t>
              </a:r>
              <a:endParaRPr sz="1800">
                <a:solidFill>
                  <a:schemeClr val="lt1"/>
                </a:solidFill>
                <a:latin typeface="Calibri"/>
                <a:ea typeface="Calibri"/>
                <a:cs typeface="Calibri"/>
                <a:sym typeface="Calibri"/>
              </a:endParaRPr>
            </a:p>
          </p:txBody>
        </p:sp>
        <p:sp>
          <p:nvSpPr>
            <p:cNvPr id="307" name="Google Shape;307;p13"/>
            <p:cNvSpPr/>
            <p:nvPr/>
          </p:nvSpPr>
          <p:spPr>
            <a:xfrm>
              <a:off x="0" y="1535513"/>
              <a:ext cx="7543800" cy="715052"/>
            </a:xfrm>
            <a:prstGeom prst="roundRect">
              <a:avLst>
                <a:gd fmla="val 16667" name="adj"/>
              </a:avLst>
            </a:prstGeom>
            <a:solidFill>
              <a:schemeClr val="accent4"/>
            </a:solidFill>
            <a:ln cap="flat" cmpd="sng" w="1587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8" name="Google Shape;308;p13"/>
            <p:cNvSpPr txBox="1"/>
            <p:nvPr/>
          </p:nvSpPr>
          <p:spPr>
            <a:xfrm>
              <a:off x="34906" y="1570419"/>
              <a:ext cx="7473988" cy="645240"/>
            </a:xfrm>
            <a:prstGeom prst="rect">
              <a:avLst/>
            </a:prstGeom>
            <a:noFill/>
            <a:ln>
              <a:noFill/>
            </a:ln>
          </p:spPr>
          <p:txBody>
            <a:bodyPr anchorCtr="0" anchor="ctr" bIns="68575" lIns="68575" spcFirstLastPara="1" rIns="68575" wrap="square" tIns="68575">
              <a:noAutofit/>
            </a:bodyPr>
            <a:lstStyle/>
            <a:p>
              <a:pPr indent="0" lvl="0" marL="0" marR="0" rtl="0" algn="l">
                <a:lnSpc>
                  <a:spcPct val="90000"/>
                </a:lnSpc>
                <a:spcBef>
                  <a:spcPts val="0"/>
                </a:spcBef>
                <a:spcAft>
                  <a:spcPts val="0"/>
                </a:spcAft>
                <a:buClr>
                  <a:schemeClr val="lt1"/>
                </a:buClr>
                <a:buSzPts val="1800"/>
                <a:buFont typeface="Calibri"/>
                <a:buNone/>
              </a:pPr>
              <a:r>
                <a:rPr lang="en-US" sz="1800">
                  <a:solidFill>
                    <a:schemeClr val="lt1"/>
                  </a:solidFill>
                  <a:latin typeface="Calibri"/>
                  <a:ea typeface="Calibri"/>
                  <a:cs typeface="Calibri"/>
                  <a:sym typeface="Calibri"/>
                </a:rPr>
                <a:t>Immigration documents (e.g., green card, visa, letters verifying pending status, certificate of naturalization)</a:t>
              </a:r>
              <a:endParaRPr/>
            </a:p>
          </p:txBody>
        </p:sp>
        <p:sp>
          <p:nvSpPr>
            <p:cNvPr id="309" name="Google Shape;309;p13"/>
            <p:cNvSpPr/>
            <p:nvPr/>
          </p:nvSpPr>
          <p:spPr>
            <a:xfrm>
              <a:off x="0" y="2302406"/>
              <a:ext cx="7543800" cy="715052"/>
            </a:xfrm>
            <a:prstGeom prst="roundRect">
              <a:avLst>
                <a:gd fmla="val 16667" name="adj"/>
              </a:avLst>
            </a:prstGeom>
            <a:solidFill>
              <a:srgbClr val="3B8850"/>
            </a:solidFill>
            <a:ln cap="flat" cmpd="sng" w="1587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0" name="Google Shape;310;p13"/>
            <p:cNvSpPr txBox="1"/>
            <p:nvPr/>
          </p:nvSpPr>
          <p:spPr>
            <a:xfrm>
              <a:off x="34906" y="2337312"/>
              <a:ext cx="7473988" cy="645240"/>
            </a:xfrm>
            <a:prstGeom prst="rect">
              <a:avLst/>
            </a:prstGeom>
            <a:noFill/>
            <a:ln>
              <a:noFill/>
            </a:ln>
          </p:spPr>
          <p:txBody>
            <a:bodyPr anchorCtr="0" anchor="ctr" bIns="68575" lIns="68575" spcFirstLastPara="1" rIns="68575" wrap="square" tIns="68575">
              <a:noAutofit/>
            </a:bodyPr>
            <a:lstStyle/>
            <a:p>
              <a:pPr indent="0" lvl="0" marL="0" marR="0" rtl="0" algn="l">
                <a:lnSpc>
                  <a:spcPct val="90000"/>
                </a:lnSpc>
                <a:spcBef>
                  <a:spcPts val="0"/>
                </a:spcBef>
                <a:spcAft>
                  <a:spcPts val="0"/>
                </a:spcAft>
                <a:buClr>
                  <a:schemeClr val="lt1"/>
                </a:buClr>
                <a:buSzPts val="1800"/>
                <a:buFont typeface="Calibri"/>
                <a:buNone/>
              </a:pPr>
              <a:r>
                <a:rPr lang="en-US" sz="1800">
                  <a:solidFill>
                    <a:schemeClr val="lt1"/>
                  </a:solidFill>
                  <a:latin typeface="Calibri"/>
                  <a:ea typeface="Calibri"/>
                  <a:cs typeface="Calibri"/>
                  <a:sym typeface="Calibri"/>
                </a:rPr>
                <a:t>Income information (e.g., most recent tax form, current pay stubs)</a:t>
              </a:r>
              <a:endParaRPr sz="1800">
                <a:solidFill>
                  <a:schemeClr val="lt1"/>
                </a:solidFill>
                <a:latin typeface="Calibri"/>
                <a:ea typeface="Calibri"/>
                <a:cs typeface="Calibri"/>
                <a:sym typeface="Calibri"/>
              </a:endParaRPr>
            </a:p>
          </p:txBody>
        </p:sp>
        <p:sp>
          <p:nvSpPr>
            <p:cNvPr id="311" name="Google Shape;311;p13"/>
            <p:cNvSpPr/>
            <p:nvPr/>
          </p:nvSpPr>
          <p:spPr>
            <a:xfrm>
              <a:off x="0" y="3069299"/>
              <a:ext cx="7543800" cy="715052"/>
            </a:xfrm>
            <a:prstGeom prst="roundRect">
              <a:avLst>
                <a:gd fmla="val 16667" name="adj"/>
              </a:avLst>
            </a:prstGeom>
            <a:solidFill>
              <a:srgbClr val="61A39F"/>
            </a:solidFill>
            <a:ln cap="flat" cmpd="sng" w="1587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2" name="Google Shape;312;p13"/>
            <p:cNvSpPr txBox="1"/>
            <p:nvPr/>
          </p:nvSpPr>
          <p:spPr>
            <a:xfrm>
              <a:off x="34906" y="3104205"/>
              <a:ext cx="7473988" cy="645240"/>
            </a:xfrm>
            <a:prstGeom prst="rect">
              <a:avLst/>
            </a:prstGeom>
            <a:noFill/>
            <a:ln>
              <a:noFill/>
            </a:ln>
          </p:spPr>
          <p:txBody>
            <a:bodyPr anchorCtr="0" anchor="ctr" bIns="68575" lIns="68575" spcFirstLastPara="1" rIns="68575" wrap="square" tIns="68575">
              <a:noAutofit/>
            </a:bodyPr>
            <a:lstStyle/>
            <a:p>
              <a:pPr indent="0" lvl="0" marL="0" marR="0" rtl="0" algn="l">
                <a:lnSpc>
                  <a:spcPct val="90000"/>
                </a:lnSpc>
                <a:spcBef>
                  <a:spcPts val="0"/>
                </a:spcBef>
                <a:spcAft>
                  <a:spcPts val="0"/>
                </a:spcAft>
                <a:buClr>
                  <a:schemeClr val="lt1"/>
                </a:buClr>
                <a:buSzPts val="1800"/>
                <a:buFont typeface="Calibri"/>
                <a:buNone/>
              </a:pPr>
              <a:r>
                <a:rPr lang="en-US" sz="1800">
                  <a:solidFill>
                    <a:schemeClr val="lt1"/>
                  </a:solidFill>
                  <a:latin typeface="Calibri"/>
                  <a:ea typeface="Calibri"/>
                  <a:cs typeface="Calibri"/>
                  <a:sym typeface="Calibri"/>
                </a:rPr>
                <a:t>Health insurance information and card(s) (if applicable)</a:t>
              </a:r>
              <a:endParaRPr/>
            </a:p>
          </p:txBody>
        </p:sp>
      </p:grpSp>
      <p:sp>
        <p:nvSpPr>
          <p:cNvPr id="313" name="Google Shape;313;p13"/>
          <p:cNvSpPr txBox="1"/>
          <p:nvPr>
            <p:ph idx="12" type="sldNum"/>
          </p:nvPr>
        </p:nvSpPr>
        <p:spPr>
          <a:xfrm>
            <a:off x="7425344" y="6459786"/>
            <a:ext cx="984000" cy="365100"/>
          </a:xfrm>
          <a:prstGeom prst="rect">
            <a:avLst/>
          </a:prstGeom>
        </p:spPr>
        <p:txBody>
          <a:bodyPr anchorCtr="0" anchor="ctr"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en-US"/>
              <a:t>‹#›</a:t>
            </a:fld>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318" name="Shape 318"/>
        <p:cNvGrpSpPr/>
        <p:nvPr/>
      </p:nvGrpSpPr>
      <p:grpSpPr>
        <a:xfrm>
          <a:off x="0" y="0"/>
          <a:ext cx="0" cy="0"/>
          <a:chOff x="0" y="0"/>
          <a:chExt cx="0" cy="0"/>
        </a:xfrm>
      </p:grpSpPr>
      <p:sp>
        <p:nvSpPr>
          <p:cNvPr id="319" name="Google Shape;319;p14"/>
          <p:cNvSpPr txBox="1"/>
          <p:nvPr>
            <p:ph type="title"/>
          </p:nvPr>
        </p:nvSpPr>
        <p:spPr>
          <a:xfrm>
            <a:off x="822960" y="286603"/>
            <a:ext cx="7543800" cy="1450757"/>
          </a:xfrm>
          <a:prstGeom prst="rect">
            <a:avLst/>
          </a:prstGeom>
          <a:noFill/>
          <a:ln>
            <a:noFill/>
          </a:ln>
        </p:spPr>
        <p:txBody>
          <a:bodyPr anchorCtr="0" anchor="b" bIns="45700" lIns="91425" spcFirstLastPara="1" rIns="91425" wrap="square" tIns="45700">
            <a:normAutofit fontScale="90000"/>
          </a:bodyPr>
          <a:lstStyle/>
          <a:p>
            <a:pPr indent="0" lvl="0" marL="0" rtl="0" algn="l">
              <a:lnSpc>
                <a:spcPct val="85000"/>
              </a:lnSpc>
              <a:spcBef>
                <a:spcPts val="0"/>
              </a:spcBef>
              <a:spcAft>
                <a:spcPts val="0"/>
              </a:spcAft>
              <a:buClr>
                <a:srgbClr val="3F3F3F"/>
              </a:buClr>
              <a:buSzPct val="100000"/>
              <a:buFont typeface="Calibri"/>
              <a:buNone/>
            </a:pPr>
            <a:r>
              <a:rPr b="1" lang="en-US"/>
              <a:t>Application Tips &amp; Best Practices: Identity Proofing (IDP)</a:t>
            </a:r>
            <a:endParaRPr/>
          </a:p>
        </p:txBody>
      </p:sp>
      <p:grpSp>
        <p:nvGrpSpPr>
          <p:cNvPr id="320" name="Google Shape;320;p14"/>
          <p:cNvGrpSpPr/>
          <p:nvPr/>
        </p:nvGrpSpPr>
        <p:grpSpPr>
          <a:xfrm>
            <a:off x="822722" y="2100424"/>
            <a:ext cx="7543800" cy="3993664"/>
            <a:chOff x="0" y="1910"/>
            <a:chExt cx="7543800" cy="3993664"/>
          </a:xfrm>
        </p:grpSpPr>
        <p:sp>
          <p:nvSpPr>
            <p:cNvPr id="321" name="Google Shape;321;p14"/>
            <p:cNvSpPr/>
            <p:nvPr/>
          </p:nvSpPr>
          <p:spPr>
            <a:xfrm>
              <a:off x="0" y="3432452"/>
              <a:ext cx="1885950" cy="563122"/>
            </a:xfrm>
            <a:prstGeom prst="rect">
              <a:avLst/>
            </a:prstGeom>
            <a:solidFill>
              <a:srgbClr val="2383C6"/>
            </a:solidFill>
            <a:ln cap="flat" cmpd="sng" w="15875">
              <a:solidFill>
                <a:srgbClr val="2383C6"/>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2" name="Google Shape;322;p14"/>
            <p:cNvSpPr txBox="1"/>
            <p:nvPr/>
          </p:nvSpPr>
          <p:spPr>
            <a:xfrm>
              <a:off x="0" y="3432452"/>
              <a:ext cx="1885950" cy="563122"/>
            </a:xfrm>
            <a:prstGeom prst="rect">
              <a:avLst/>
            </a:prstGeom>
            <a:noFill/>
            <a:ln>
              <a:noFill/>
            </a:ln>
          </p:spPr>
          <p:txBody>
            <a:bodyPr anchorCtr="0" anchor="ctr" bIns="135125" lIns="134125" spcFirstLastPara="1" rIns="134125" wrap="square" tIns="135125">
              <a:noAutofit/>
            </a:bodyPr>
            <a:lstStyle/>
            <a:p>
              <a:pPr indent="0" lvl="0" marL="0" marR="0" rtl="0" algn="ctr">
                <a:lnSpc>
                  <a:spcPct val="90000"/>
                </a:lnSpc>
                <a:spcBef>
                  <a:spcPts val="0"/>
                </a:spcBef>
                <a:spcAft>
                  <a:spcPts val="0"/>
                </a:spcAft>
                <a:buClr>
                  <a:schemeClr val="lt1"/>
                </a:buClr>
                <a:buSzPts val="1900"/>
                <a:buFont typeface="Calibri"/>
                <a:buNone/>
              </a:pPr>
              <a:r>
                <a:rPr lang="en-US" sz="1900">
                  <a:solidFill>
                    <a:schemeClr val="lt1"/>
                  </a:solidFill>
                  <a:latin typeface="Calibri"/>
                  <a:ea typeface="Calibri"/>
                  <a:cs typeface="Calibri"/>
                  <a:sym typeface="Calibri"/>
                </a:rPr>
                <a:t>Step 5 </a:t>
              </a:r>
              <a:endParaRPr/>
            </a:p>
          </p:txBody>
        </p:sp>
        <p:sp>
          <p:nvSpPr>
            <p:cNvPr id="323" name="Google Shape;323;p14"/>
            <p:cNvSpPr/>
            <p:nvPr/>
          </p:nvSpPr>
          <p:spPr>
            <a:xfrm>
              <a:off x="1885950" y="3432452"/>
              <a:ext cx="5657850" cy="563122"/>
            </a:xfrm>
            <a:prstGeom prst="rect">
              <a:avLst/>
            </a:prstGeom>
            <a:solidFill>
              <a:srgbClr val="CBD8EA">
                <a:alpha val="89803"/>
              </a:srgbClr>
            </a:solidFill>
            <a:ln cap="flat" cmpd="sng" w="15875">
              <a:solidFill>
                <a:srgbClr val="CBD8EA">
                  <a:alpha val="89803"/>
                </a:srgbClr>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4" name="Google Shape;324;p14"/>
            <p:cNvSpPr txBox="1"/>
            <p:nvPr/>
          </p:nvSpPr>
          <p:spPr>
            <a:xfrm>
              <a:off x="1885950" y="3432452"/>
              <a:ext cx="5657850" cy="563122"/>
            </a:xfrm>
            <a:prstGeom prst="rect">
              <a:avLst/>
            </a:prstGeom>
            <a:noFill/>
            <a:ln>
              <a:noFill/>
            </a:ln>
          </p:spPr>
          <p:txBody>
            <a:bodyPr anchorCtr="0" anchor="ctr" bIns="177800" lIns="114750" spcFirstLastPara="1" rIns="114750" wrap="square" tIns="177800">
              <a:noAutofit/>
            </a:bodyPr>
            <a:lstStyle/>
            <a:p>
              <a:pPr indent="0" lvl="0" marL="0" marR="0" rtl="0" algn="l">
                <a:lnSpc>
                  <a:spcPct val="90000"/>
                </a:lnSpc>
                <a:spcBef>
                  <a:spcPts val="0"/>
                </a:spcBef>
                <a:spcAft>
                  <a:spcPts val="0"/>
                </a:spcAft>
                <a:buClr>
                  <a:schemeClr val="dk1"/>
                </a:buClr>
                <a:buSzPts val="1400"/>
                <a:buFont typeface="Calibri"/>
                <a:buNone/>
              </a:pPr>
              <a:r>
                <a:rPr lang="en-US" sz="1400">
                  <a:solidFill>
                    <a:schemeClr val="dk1"/>
                  </a:solidFill>
                  <a:latin typeface="Calibri"/>
                  <a:ea typeface="Calibri"/>
                  <a:cs typeface="Calibri"/>
                  <a:sym typeface="Calibri"/>
                </a:rPr>
                <a:t>Submit the verification within 48 hours of calling the assister line. Individuals completing application must submit their verification prior to application being unlocked. </a:t>
              </a:r>
              <a:endParaRPr/>
            </a:p>
          </p:txBody>
        </p:sp>
        <p:sp>
          <p:nvSpPr>
            <p:cNvPr id="325" name="Google Shape;325;p14"/>
            <p:cNvSpPr/>
            <p:nvPr/>
          </p:nvSpPr>
          <p:spPr>
            <a:xfrm rot="10800000">
              <a:off x="0" y="2574817"/>
              <a:ext cx="1885950" cy="866082"/>
            </a:xfrm>
            <a:prstGeom prst="upArrowCallout">
              <a:avLst>
                <a:gd fmla="val 5000" name="adj1"/>
                <a:gd fmla="val 10000" name="adj2"/>
                <a:gd fmla="val 15000" name="adj3"/>
                <a:gd fmla="val 64977" name="adj4"/>
              </a:avLst>
            </a:prstGeom>
            <a:solidFill>
              <a:srgbClr val="2591C6"/>
            </a:solidFill>
            <a:ln cap="flat" cmpd="sng" w="15875">
              <a:solidFill>
                <a:srgbClr val="2591C6"/>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6" name="Google Shape;326;p14"/>
            <p:cNvSpPr txBox="1"/>
            <p:nvPr/>
          </p:nvSpPr>
          <p:spPr>
            <a:xfrm>
              <a:off x="0" y="2574817"/>
              <a:ext cx="1885950" cy="562953"/>
            </a:xfrm>
            <a:prstGeom prst="rect">
              <a:avLst/>
            </a:prstGeom>
            <a:noFill/>
            <a:ln>
              <a:noFill/>
            </a:ln>
          </p:spPr>
          <p:txBody>
            <a:bodyPr anchorCtr="0" anchor="ctr" bIns="135125" lIns="134125" spcFirstLastPara="1" rIns="134125" wrap="square" tIns="135125">
              <a:noAutofit/>
            </a:bodyPr>
            <a:lstStyle/>
            <a:p>
              <a:pPr indent="0" lvl="0" marL="0" marR="0" rtl="0" algn="ctr">
                <a:lnSpc>
                  <a:spcPct val="90000"/>
                </a:lnSpc>
                <a:spcBef>
                  <a:spcPts val="0"/>
                </a:spcBef>
                <a:spcAft>
                  <a:spcPts val="0"/>
                </a:spcAft>
                <a:buClr>
                  <a:schemeClr val="lt1"/>
                </a:buClr>
                <a:buSzPts val="1900"/>
                <a:buFont typeface="Calibri"/>
                <a:buNone/>
              </a:pPr>
              <a:r>
                <a:rPr lang="en-US" sz="1900">
                  <a:solidFill>
                    <a:schemeClr val="lt1"/>
                  </a:solidFill>
                  <a:latin typeface="Calibri"/>
                  <a:ea typeface="Calibri"/>
                  <a:cs typeface="Calibri"/>
                  <a:sym typeface="Calibri"/>
                </a:rPr>
                <a:t>Step 4</a:t>
              </a:r>
              <a:endParaRPr/>
            </a:p>
          </p:txBody>
        </p:sp>
        <p:sp>
          <p:nvSpPr>
            <p:cNvPr id="327" name="Google Shape;327;p14"/>
            <p:cNvSpPr/>
            <p:nvPr/>
          </p:nvSpPr>
          <p:spPr>
            <a:xfrm>
              <a:off x="1885950" y="2574817"/>
              <a:ext cx="5657850" cy="562953"/>
            </a:xfrm>
            <a:prstGeom prst="rect">
              <a:avLst/>
            </a:prstGeom>
            <a:solidFill>
              <a:srgbClr val="CADBEA">
                <a:alpha val="89803"/>
              </a:srgbClr>
            </a:solidFill>
            <a:ln cap="flat" cmpd="sng" w="15875">
              <a:solidFill>
                <a:srgbClr val="CADBEA">
                  <a:alpha val="89803"/>
                </a:srgbClr>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8" name="Google Shape;328;p14"/>
            <p:cNvSpPr txBox="1"/>
            <p:nvPr/>
          </p:nvSpPr>
          <p:spPr>
            <a:xfrm>
              <a:off x="1885950" y="2574817"/>
              <a:ext cx="5657850" cy="562953"/>
            </a:xfrm>
            <a:prstGeom prst="rect">
              <a:avLst/>
            </a:prstGeom>
            <a:noFill/>
            <a:ln>
              <a:noFill/>
            </a:ln>
          </p:spPr>
          <p:txBody>
            <a:bodyPr anchorCtr="0" anchor="ctr" bIns="177800" lIns="114750" spcFirstLastPara="1" rIns="114750" wrap="square" tIns="177800">
              <a:noAutofit/>
            </a:bodyPr>
            <a:lstStyle/>
            <a:p>
              <a:pPr indent="0" lvl="0" marL="0" marR="0" rtl="0" algn="l">
                <a:lnSpc>
                  <a:spcPct val="90000"/>
                </a:lnSpc>
                <a:spcBef>
                  <a:spcPts val="0"/>
                </a:spcBef>
                <a:spcAft>
                  <a:spcPts val="0"/>
                </a:spcAft>
                <a:buClr>
                  <a:schemeClr val="dk1"/>
                </a:buClr>
                <a:buSzPts val="1400"/>
                <a:buFont typeface="Calibri"/>
                <a:buNone/>
              </a:pPr>
              <a:r>
                <a:t/>
              </a:r>
              <a:endParaRPr sz="1400">
                <a:solidFill>
                  <a:schemeClr val="dk1"/>
                </a:solidFill>
                <a:latin typeface="Calibri"/>
                <a:ea typeface="Calibri"/>
                <a:cs typeface="Calibri"/>
                <a:sym typeface="Calibri"/>
              </a:endParaRPr>
            </a:p>
            <a:p>
              <a:pPr indent="0" lvl="0" marL="0" marR="0" rtl="0" algn="l">
                <a:lnSpc>
                  <a:spcPct val="90000"/>
                </a:lnSpc>
                <a:spcBef>
                  <a:spcPts val="490"/>
                </a:spcBef>
                <a:spcAft>
                  <a:spcPts val="0"/>
                </a:spcAft>
                <a:buClr>
                  <a:schemeClr val="dk1"/>
                </a:buClr>
                <a:buSzPts val="1400"/>
                <a:buFont typeface="Calibri"/>
                <a:buNone/>
              </a:pPr>
              <a:r>
                <a:rPr lang="en-US" sz="1400">
                  <a:solidFill>
                    <a:schemeClr val="dk1"/>
                  </a:solidFill>
                  <a:latin typeface="Calibri"/>
                  <a:ea typeface="Calibri"/>
                  <a:cs typeface="Calibri"/>
                  <a:sym typeface="Calibri"/>
                </a:rPr>
                <a:t>Complete the online application once the account is unlocked and applicant’s identity is verified.</a:t>
              </a:r>
              <a:endParaRPr/>
            </a:p>
            <a:p>
              <a:pPr indent="0" lvl="0" marL="0" marR="0" rtl="0" algn="l">
                <a:lnSpc>
                  <a:spcPct val="90000"/>
                </a:lnSpc>
                <a:spcBef>
                  <a:spcPts val="490"/>
                </a:spcBef>
                <a:spcAft>
                  <a:spcPts val="0"/>
                </a:spcAft>
                <a:buClr>
                  <a:schemeClr val="dk1"/>
                </a:buClr>
                <a:buSzPts val="1400"/>
                <a:buFont typeface="Calibri"/>
                <a:buNone/>
              </a:pPr>
              <a:r>
                <a:t/>
              </a:r>
              <a:endParaRPr sz="1400">
                <a:solidFill>
                  <a:schemeClr val="dk1"/>
                </a:solidFill>
                <a:latin typeface="Calibri"/>
                <a:ea typeface="Calibri"/>
                <a:cs typeface="Calibri"/>
                <a:sym typeface="Calibri"/>
              </a:endParaRPr>
            </a:p>
          </p:txBody>
        </p:sp>
        <p:sp>
          <p:nvSpPr>
            <p:cNvPr id="329" name="Google Shape;329;p14"/>
            <p:cNvSpPr/>
            <p:nvPr/>
          </p:nvSpPr>
          <p:spPr>
            <a:xfrm rot="10800000">
              <a:off x="0" y="1717181"/>
              <a:ext cx="1885950" cy="866082"/>
            </a:xfrm>
            <a:prstGeom prst="upArrowCallout">
              <a:avLst>
                <a:gd fmla="val 5000" name="adj1"/>
                <a:gd fmla="val 10000" name="adj2"/>
                <a:gd fmla="val 15000" name="adj3"/>
                <a:gd fmla="val 64977" name="adj4"/>
              </a:avLst>
            </a:prstGeom>
            <a:solidFill>
              <a:srgbClr val="25A1C8"/>
            </a:solidFill>
            <a:ln cap="flat" cmpd="sng" w="15875">
              <a:solidFill>
                <a:srgbClr val="25A1C8"/>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0" name="Google Shape;330;p14"/>
            <p:cNvSpPr txBox="1"/>
            <p:nvPr/>
          </p:nvSpPr>
          <p:spPr>
            <a:xfrm>
              <a:off x="0" y="1717181"/>
              <a:ext cx="1885950" cy="562953"/>
            </a:xfrm>
            <a:prstGeom prst="rect">
              <a:avLst/>
            </a:prstGeom>
            <a:noFill/>
            <a:ln>
              <a:noFill/>
            </a:ln>
          </p:spPr>
          <p:txBody>
            <a:bodyPr anchorCtr="0" anchor="ctr" bIns="135125" lIns="134125" spcFirstLastPara="1" rIns="134125" wrap="square" tIns="135125">
              <a:noAutofit/>
            </a:bodyPr>
            <a:lstStyle/>
            <a:p>
              <a:pPr indent="0" lvl="0" marL="0" marR="0" rtl="0" algn="ctr">
                <a:lnSpc>
                  <a:spcPct val="90000"/>
                </a:lnSpc>
                <a:spcBef>
                  <a:spcPts val="0"/>
                </a:spcBef>
                <a:spcAft>
                  <a:spcPts val="0"/>
                </a:spcAft>
                <a:buClr>
                  <a:schemeClr val="lt1"/>
                </a:buClr>
                <a:buSzPts val="1900"/>
                <a:buFont typeface="Calibri"/>
                <a:buNone/>
              </a:pPr>
              <a:r>
                <a:rPr lang="en-US" sz="1900">
                  <a:solidFill>
                    <a:schemeClr val="lt1"/>
                  </a:solidFill>
                  <a:latin typeface="Calibri"/>
                  <a:ea typeface="Calibri"/>
                  <a:cs typeface="Calibri"/>
                  <a:sym typeface="Calibri"/>
                </a:rPr>
                <a:t>Step 3</a:t>
              </a:r>
              <a:endParaRPr/>
            </a:p>
          </p:txBody>
        </p:sp>
        <p:sp>
          <p:nvSpPr>
            <p:cNvPr id="331" name="Google Shape;331;p14"/>
            <p:cNvSpPr/>
            <p:nvPr/>
          </p:nvSpPr>
          <p:spPr>
            <a:xfrm>
              <a:off x="1885950" y="1717181"/>
              <a:ext cx="5657850" cy="562953"/>
            </a:xfrm>
            <a:prstGeom prst="rect">
              <a:avLst/>
            </a:prstGeom>
            <a:solidFill>
              <a:srgbClr val="CADFEA">
                <a:alpha val="89803"/>
              </a:srgbClr>
            </a:solidFill>
            <a:ln cap="flat" cmpd="sng" w="15875">
              <a:solidFill>
                <a:srgbClr val="CADFEA">
                  <a:alpha val="89803"/>
                </a:srgbClr>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2" name="Google Shape;332;p14"/>
            <p:cNvSpPr txBox="1"/>
            <p:nvPr/>
          </p:nvSpPr>
          <p:spPr>
            <a:xfrm>
              <a:off x="1885950" y="1717181"/>
              <a:ext cx="5657850" cy="562953"/>
            </a:xfrm>
            <a:prstGeom prst="rect">
              <a:avLst/>
            </a:prstGeom>
            <a:noFill/>
            <a:ln>
              <a:noFill/>
            </a:ln>
          </p:spPr>
          <p:txBody>
            <a:bodyPr anchorCtr="0" anchor="ctr" bIns="177800" lIns="114750" spcFirstLastPara="1" rIns="114750" wrap="square" tIns="177800">
              <a:noAutofit/>
            </a:bodyPr>
            <a:lstStyle/>
            <a:p>
              <a:pPr indent="0" lvl="0" marL="0" marR="0" rtl="0" algn="l">
                <a:lnSpc>
                  <a:spcPct val="90000"/>
                </a:lnSpc>
                <a:spcBef>
                  <a:spcPts val="0"/>
                </a:spcBef>
                <a:spcAft>
                  <a:spcPts val="0"/>
                </a:spcAft>
                <a:buClr>
                  <a:schemeClr val="dk1"/>
                </a:buClr>
                <a:buSzPts val="1400"/>
                <a:buFont typeface="Calibri"/>
                <a:buNone/>
              </a:pPr>
              <a:r>
                <a:rPr lang="en-US" sz="1400">
                  <a:solidFill>
                    <a:schemeClr val="dk1"/>
                  </a:solidFill>
                  <a:latin typeface="Calibri"/>
                  <a:ea typeface="Calibri"/>
                  <a:cs typeface="Calibri"/>
                  <a:sym typeface="Calibri"/>
                </a:rPr>
                <a:t>Assisters can use Health Connector customer service, or the assister line, to resolve IDP issues by providing verification of identity. Members have a different process to verify IDP. </a:t>
              </a:r>
              <a:endParaRPr/>
            </a:p>
          </p:txBody>
        </p:sp>
        <p:sp>
          <p:nvSpPr>
            <p:cNvPr id="333" name="Google Shape;333;p14"/>
            <p:cNvSpPr/>
            <p:nvPr/>
          </p:nvSpPr>
          <p:spPr>
            <a:xfrm rot="10800000">
              <a:off x="0" y="859546"/>
              <a:ext cx="1885950" cy="866082"/>
            </a:xfrm>
            <a:prstGeom prst="upArrowCallout">
              <a:avLst>
                <a:gd fmla="val 5000" name="adj1"/>
                <a:gd fmla="val 10000" name="adj2"/>
                <a:gd fmla="val 15000" name="adj3"/>
                <a:gd fmla="val 64977" name="adj4"/>
              </a:avLst>
            </a:prstGeom>
            <a:solidFill>
              <a:srgbClr val="25B2CA"/>
            </a:solidFill>
            <a:ln cap="flat" cmpd="sng" w="15875">
              <a:solidFill>
                <a:srgbClr val="25B2CA"/>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4" name="Google Shape;334;p14"/>
            <p:cNvSpPr txBox="1"/>
            <p:nvPr/>
          </p:nvSpPr>
          <p:spPr>
            <a:xfrm>
              <a:off x="0" y="859546"/>
              <a:ext cx="1885950" cy="562953"/>
            </a:xfrm>
            <a:prstGeom prst="rect">
              <a:avLst/>
            </a:prstGeom>
            <a:noFill/>
            <a:ln>
              <a:noFill/>
            </a:ln>
          </p:spPr>
          <p:txBody>
            <a:bodyPr anchorCtr="0" anchor="ctr" bIns="135125" lIns="134125" spcFirstLastPara="1" rIns="134125" wrap="square" tIns="135125">
              <a:noAutofit/>
            </a:bodyPr>
            <a:lstStyle/>
            <a:p>
              <a:pPr indent="0" lvl="0" marL="0" marR="0" rtl="0" algn="ctr">
                <a:lnSpc>
                  <a:spcPct val="90000"/>
                </a:lnSpc>
                <a:spcBef>
                  <a:spcPts val="0"/>
                </a:spcBef>
                <a:spcAft>
                  <a:spcPts val="0"/>
                </a:spcAft>
                <a:buClr>
                  <a:schemeClr val="lt1"/>
                </a:buClr>
                <a:buSzPts val="1900"/>
                <a:buFont typeface="Calibri"/>
                <a:buNone/>
              </a:pPr>
              <a:r>
                <a:rPr lang="en-US" sz="1900">
                  <a:solidFill>
                    <a:schemeClr val="lt1"/>
                  </a:solidFill>
                  <a:latin typeface="Calibri"/>
                  <a:ea typeface="Calibri"/>
                  <a:cs typeface="Calibri"/>
                  <a:sym typeface="Calibri"/>
                </a:rPr>
                <a:t>Step 2</a:t>
              </a:r>
              <a:endParaRPr/>
            </a:p>
          </p:txBody>
        </p:sp>
        <p:sp>
          <p:nvSpPr>
            <p:cNvPr id="335" name="Google Shape;335;p14"/>
            <p:cNvSpPr/>
            <p:nvPr/>
          </p:nvSpPr>
          <p:spPr>
            <a:xfrm>
              <a:off x="1885950" y="859546"/>
              <a:ext cx="5657850" cy="562953"/>
            </a:xfrm>
            <a:prstGeom prst="rect">
              <a:avLst/>
            </a:prstGeom>
            <a:solidFill>
              <a:srgbClr val="CAE3EB">
                <a:alpha val="89803"/>
              </a:srgbClr>
            </a:solidFill>
            <a:ln cap="flat" cmpd="sng" w="15875">
              <a:solidFill>
                <a:srgbClr val="CAE3EB">
                  <a:alpha val="89803"/>
                </a:srgbClr>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6" name="Google Shape;336;p14"/>
            <p:cNvSpPr txBox="1"/>
            <p:nvPr/>
          </p:nvSpPr>
          <p:spPr>
            <a:xfrm>
              <a:off x="1885950" y="859546"/>
              <a:ext cx="5657850" cy="562953"/>
            </a:xfrm>
            <a:prstGeom prst="rect">
              <a:avLst/>
            </a:prstGeom>
            <a:noFill/>
            <a:ln>
              <a:noFill/>
            </a:ln>
          </p:spPr>
          <p:txBody>
            <a:bodyPr anchorCtr="0" anchor="ctr" bIns="177800" lIns="114750" spcFirstLastPara="1" rIns="114750" wrap="square" tIns="177800">
              <a:noAutofit/>
            </a:bodyPr>
            <a:lstStyle/>
            <a:p>
              <a:pPr indent="0" lvl="0" marL="0" marR="0" rtl="0" algn="l">
                <a:lnSpc>
                  <a:spcPct val="90000"/>
                </a:lnSpc>
                <a:spcBef>
                  <a:spcPts val="0"/>
                </a:spcBef>
                <a:spcAft>
                  <a:spcPts val="0"/>
                </a:spcAft>
                <a:buClr>
                  <a:schemeClr val="dk1"/>
                </a:buClr>
                <a:buSzPts val="1400"/>
                <a:buFont typeface="Calibri"/>
                <a:buNone/>
              </a:pPr>
              <a:r>
                <a:rPr lang="en-US" sz="1400">
                  <a:solidFill>
                    <a:schemeClr val="dk1"/>
                  </a:solidFill>
                  <a:latin typeface="Calibri"/>
                  <a:ea typeface="Calibri"/>
                  <a:cs typeface="Calibri"/>
                  <a:sym typeface="Calibri"/>
                </a:rPr>
                <a:t>If applicant fails IDP, try another household member(s) who may be able to pass. </a:t>
              </a:r>
              <a:endParaRPr/>
            </a:p>
          </p:txBody>
        </p:sp>
        <p:sp>
          <p:nvSpPr>
            <p:cNvPr id="337" name="Google Shape;337;p14"/>
            <p:cNvSpPr/>
            <p:nvPr/>
          </p:nvSpPr>
          <p:spPr>
            <a:xfrm rot="10800000">
              <a:off x="0" y="1910"/>
              <a:ext cx="1885950" cy="866082"/>
            </a:xfrm>
            <a:prstGeom prst="upArrowCallout">
              <a:avLst>
                <a:gd fmla="val 5000" name="adj1"/>
                <a:gd fmla="val 10000" name="adj2"/>
                <a:gd fmla="val 15000" name="adj3"/>
                <a:gd fmla="val 64977" name="adj4"/>
              </a:avLst>
            </a:prstGeom>
            <a:solidFill>
              <a:srgbClr val="26C3CB"/>
            </a:solidFill>
            <a:ln cap="flat" cmpd="sng" w="15875">
              <a:solidFill>
                <a:srgbClr val="26C3CB"/>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8" name="Google Shape;338;p14"/>
            <p:cNvSpPr txBox="1"/>
            <p:nvPr/>
          </p:nvSpPr>
          <p:spPr>
            <a:xfrm>
              <a:off x="0" y="1910"/>
              <a:ext cx="1885950" cy="562953"/>
            </a:xfrm>
            <a:prstGeom prst="rect">
              <a:avLst/>
            </a:prstGeom>
            <a:noFill/>
            <a:ln>
              <a:noFill/>
            </a:ln>
          </p:spPr>
          <p:txBody>
            <a:bodyPr anchorCtr="0" anchor="ctr" bIns="135125" lIns="134125" spcFirstLastPara="1" rIns="134125" wrap="square" tIns="135125">
              <a:noAutofit/>
            </a:bodyPr>
            <a:lstStyle/>
            <a:p>
              <a:pPr indent="0" lvl="0" marL="0" marR="0" rtl="0" algn="ctr">
                <a:lnSpc>
                  <a:spcPct val="90000"/>
                </a:lnSpc>
                <a:spcBef>
                  <a:spcPts val="0"/>
                </a:spcBef>
                <a:spcAft>
                  <a:spcPts val="0"/>
                </a:spcAft>
                <a:buClr>
                  <a:schemeClr val="lt1"/>
                </a:buClr>
                <a:buSzPts val="1900"/>
                <a:buFont typeface="Calibri"/>
                <a:buNone/>
              </a:pPr>
              <a:r>
                <a:rPr lang="en-US" sz="1900">
                  <a:solidFill>
                    <a:schemeClr val="lt1"/>
                  </a:solidFill>
                  <a:latin typeface="Calibri"/>
                  <a:ea typeface="Calibri"/>
                  <a:cs typeface="Calibri"/>
                  <a:sym typeface="Calibri"/>
                </a:rPr>
                <a:t>Step 1</a:t>
              </a:r>
              <a:endParaRPr/>
            </a:p>
          </p:txBody>
        </p:sp>
        <p:sp>
          <p:nvSpPr>
            <p:cNvPr id="339" name="Google Shape;339;p14"/>
            <p:cNvSpPr/>
            <p:nvPr/>
          </p:nvSpPr>
          <p:spPr>
            <a:xfrm>
              <a:off x="1885950" y="1910"/>
              <a:ext cx="5657850" cy="562953"/>
            </a:xfrm>
            <a:prstGeom prst="rect">
              <a:avLst/>
            </a:prstGeom>
            <a:solidFill>
              <a:srgbClr val="CAE8EB">
                <a:alpha val="89803"/>
              </a:srgbClr>
            </a:solidFill>
            <a:ln cap="flat" cmpd="sng" w="15875">
              <a:solidFill>
                <a:srgbClr val="CAE8EB">
                  <a:alpha val="89803"/>
                </a:srgbClr>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0" name="Google Shape;340;p14"/>
            <p:cNvSpPr txBox="1"/>
            <p:nvPr/>
          </p:nvSpPr>
          <p:spPr>
            <a:xfrm>
              <a:off x="1885950" y="1910"/>
              <a:ext cx="5657850" cy="562953"/>
            </a:xfrm>
            <a:prstGeom prst="rect">
              <a:avLst/>
            </a:prstGeom>
            <a:noFill/>
            <a:ln>
              <a:noFill/>
            </a:ln>
          </p:spPr>
          <p:txBody>
            <a:bodyPr anchorCtr="0" anchor="ctr" bIns="177800" lIns="114750" spcFirstLastPara="1" rIns="114750" wrap="square" tIns="177800">
              <a:noAutofit/>
            </a:bodyPr>
            <a:lstStyle/>
            <a:p>
              <a:pPr indent="0" lvl="0" marL="0" marR="0" rtl="0" algn="l">
                <a:lnSpc>
                  <a:spcPct val="90000"/>
                </a:lnSpc>
                <a:spcBef>
                  <a:spcPts val="0"/>
                </a:spcBef>
                <a:spcAft>
                  <a:spcPts val="0"/>
                </a:spcAft>
                <a:buClr>
                  <a:schemeClr val="dk1"/>
                </a:buClr>
                <a:buSzPts val="1400"/>
                <a:buFont typeface="Calibri"/>
                <a:buNone/>
              </a:pPr>
              <a:r>
                <a:rPr lang="en-US" sz="1400">
                  <a:solidFill>
                    <a:schemeClr val="dk1"/>
                  </a:solidFill>
                  <a:latin typeface="Calibri"/>
                  <a:ea typeface="Calibri"/>
                  <a:cs typeface="Calibri"/>
                  <a:sym typeface="Calibri"/>
                </a:rPr>
                <a:t>Enter applicant’s name &amp; SSN EXACTLY how it appears on their Social Security card, US Passport or other government issued document.</a:t>
              </a:r>
              <a:endParaRPr/>
            </a:p>
          </p:txBody>
        </p:sp>
      </p:grpSp>
      <p:sp>
        <p:nvSpPr>
          <p:cNvPr id="341" name="Google Shape;341;p14"/>
          <p:cNvSpPr txBox="1"/>
          <p:nvPr>
            <p:ph idx="12" type="sldNum"/>
          </p:nvPr>
        </p:nvSpPr>
        <p:spPr>
          <a:xfrm>
            <a:off x="7425344" y="6459786"/>
            <a:ext cx="984000" cy="365100"/>
          </a:xfrm>
          <a:prstGeom prst="rect">
            <a:avLst/>
          </a:prstGeom>
        </p:spPr>
        <p:txBody>
          <a:bodyPr anchorCtr="0" anchor="ctr"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en-US"/>
              <a:t>‹#›</a:t>
            </a:fld>
            <a:endParaRP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346" name="Shape 346"/>
        <p:cNvGrpSpPr/>
        <p:nvPr/>
      </p:nvGrpSpPr>
      <p:grpSpPr>
        <a:xfrm>
          <a:off x="0" y="0"/>
          <a:ext cx="0" cy="0"/>
          <a:chOff x="0" y="0"/>
          <a:chExt cx="0" cy="0"/>
        </a:xfrm>
      </p:grpSpPr>
      <p:sp>
        <p:nvSpPr>
          <p:cNvPr id="347" name="Google Shape;347;p15"/>
          <p:cNvSpPr/>
          <p:nvPr/>
        </p:nvSpPr>
        <p:spPr>
          <a:xfrm>
            <a:off x="0" y="6400800"/>
            <a:ext cx="9144000" cy="457200"/>
          </a:xfrm>
          <a:prstGeom prst="rect">
            <a:avLst/>
          </a:prstGeom>
          <a:solidFill>
            <a:schemeClr val="accent2"/>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lt1"/>
              </a:solidFill>
              <a:latin typeface="Calibri"/>
              <a:ea typeface="Calibri"/>
              <a:cs typeface="Calibri"/>
              <a:sym typeface="Calibri"/>
            </a:endParaRPr>
          </a:p>
        </p:txBody>
      </p:sp>
      <p:sp>
        <p:nvSpPr>
          <p:cNvPr id="348" name="Google Shape;348;p15"/>
          <p:cNvSpPr/>
          <p:nvPr/>
        </p:nvSpPr>
        <p:spPr>
          <a:xfrm>
            <a:off x="0" y="6334316"/>
            <a:ext cx="9144000" cy="66484"/>
          </a:xfrm>
          <a:prstGeom prst="rect">
            <a:avLst/>
          </a:prstGeom>
          <a:solidFill>
            <a:schemeClr val="accent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lt1"/>
              </a:solidFill>
              <a:latin typeface="Calibri"/>
              <a:ea typeface="Calibri"/>
              <a:cs typeface="Calibri"/>
              <a:sym typeface="Calibri"/>
            </a:endParaRPr>
          </a:p>
        </p:txBody>
      </p:sp>
      <p:cxnSp>
        <p:nvCxnSpPr>
          <p:cNvPr id="349" name="Google Shape;349;p15"/>
          <p:cNvCxnSpPr/>
          <p:nvPr/>
        </p:nvCxnSpPr>
        <p:spPr>
          <a:xfrm>
            <a:off x="905743" y="4343400"/>
            <a:ext cx="7406640" cy="0"/>
          </a:xfrm>
          <a:prstGeom prst="straightConnector1">
            <a:avLst/>
          </a:prstGeom>
          <a:noFill/>
          <a:ln cap="flat" cmpd="sng" w="9525">
            <a:solidFill>
              <a:srgbClr val="7F7F7F"/>
            </a:solidFill>
            <a:prstDash val="solid"/>
            <a:round/>
            <a:headEnd len="sm" w="sm" type="none"/>
            <a:tailEnd len="sm" w="sm" type="none"/>
          </a:ln>
        </p:spPr>
      </p:cxnSp>
      <p:sp>
        <p:nvSpPr>
          <p:cNvPr id="350" name="Google Shape;350;p15"/>
          <p:cNvSpPr/>
          <p:nvPr/>
        </p:nvSpPr>
        <p:spPr>
          <a:xfrm>
            <a:off x="0" y="0"/>
            <a:ext cx="9144000" cy="6858000"/>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pic>
        <p:nvPicPr>
          <p:cNvPr id="351" name="Google Shape;351;p15"/>
          <p:cNvPicPr preferRelativeResize="0"/>
          <p:nvPr/>
        </p:nvPicPr>
        <p:blipFill rotWithShape="1">
          <a:blip r:embed="rId3">
            <a:alphaModFix/>
          </a:blip>
          <a:srcRect b="7" l="14518" r="21661" t="-4"/>
          <a:stretch/>
        </p:blipFill>
        <p:spPr>
          <a:xfrm>
            <a:off x="-4665" y="0"/>
            <a:ext cx="5524607" cy="6858000"/>
          </a:xfrm>
          <a:prstGeom prst="rect">
            <a:avLst/>
          </a:prstGeom>
          <a:noFill/>
          <a:ln>
            <a:noFill/>
          </a:ln>
        </p:spPr>
      </p:pic>
      <p:sp>
        <p:nvSpPr>
          <p:cNvPr id="352" name="Google Shape;352;p15"/>
          <p:cNvSpPr/>
          <p:nvPr/>
        </p:nvSpPr>
        <p:spPr>
          <a:xfrm>
            <a:off x="5710114" y="0"/>
            <a:ext cx="3438551" cy="6858000"/>
          </a:xfrm>
          <a:prstGeom prst="rect">
            <a:avLst/>
          </a:prstGeom>
          <a:solidFill>
            <a:schemeClr val="accent2"/>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lt1"/>
              </a:solidFill>
              <a:latin typeface="Calibri"/>
              <a:ea typeface="Calibri"/>
              <a:cs typeface="Calibri"/>
              <a:sym typeface="Calibri"/>
            </a:endParaRPr>
          </a:p>
        </p:txBody>
      </p:sp>
      <p:sp>
        <p:nvSpPr>
          <p:cNvPr id="353" name="Google Shape;353;p15"/>
          <p:cNvSpPr txBox="1"/>
          <p:nvPr>
            <p:ph type="title"/>
          </p:nvPr>
        </p:nvSpPr>
        <p:spPr>
          <a:xfrm>
            <a:off x="6072663" y="640080"/>
            <a:ext cx="2744435" cy="2926080"/>
          </a:xfrm>
          <a:prstGeom prst="rect">
            <a:avLst/>
          </a:prstGeom>
          <a:noFill/>
          <a:ln>
            <a:noFill/>
          </a:ln>
        </p:spPr>
        <p:txBody>
          <a:bodyPr anchorCtr="0" anchor="b" bIns="45700" lIns="91425" spcFirstLastPara="1" rIns="91425" wrap="square" tIns="45700">
            <a:normAutofit/>
          </a:bodyPr>
          <a:lstStyle/>
          <a:p>
            <a:pPr indent="0" lvl="0" marL="0" rtl="0" algn="l">
              <a:lnSpc>
                <a:spcPct val="85000"/>
              </a:lnSpc>
              <a:spcBef>
                <a:spcPts val="0"/>
              </a:spcBef>
              <a:spcAft>
                <a:spcPts val="0"/>
              </a:spcAft>
              <a:buClr>
                <a:srgbClr val="FFFFFF"/>
              </a:buClr>
              <a:buSzPts val="3800"/>
              <a:buFont typeface="Calibri"/>
              <a:buNone/>
            </a:pPr>
            <a:r>
              <a:rPr b="1" lang="en-US" sz="3800">
                <a:solidFill>
                  <a:srgbClr val="FFFFFF"/>
                </a:solidFill>
              </a:rPr>
              <a:t>Application Tips &amp; Best Practices: Identity Proofing</a:t>
            </a:r>
            <a:endParaRPr/>
          </a:p>
        </p:txBody>
      </p:sp>
      <p:sp>
        <p:nvSpPr>
          <p:cNvPr id="354" name="Google Shape;354;p15"/>
          <p:cNvSpPr txBox="1"/>
          <p:nvPr/>
        </p:nvSpPr>
        <p:spPr>
          <a:xfrm>
            <a:off x="6072663" y="3578084"/>
            <a:ext cx="2744435" cy="2639835"/>
          </a:xfrm>
          <a:prstGeom prst="rect">
            <a:avLst/>
          </a:prstGeom>
          <a:noFill/>
          <a:ln>
            <a:noFill/>
          </a:ln>
        </p:spPr>
        <p:txBody>
          <a:bodyPr anchorCtr="0" anchor="t" bIns="45700" lIns="91425" spcFirstLastPara="1" rIns="91425" wrap="square" tIns="45700">
            <a:normAutofit/>
          </a:bodyPr>
          <a:lstStyle/>
          <a:p>
            <a:pPr indent="0" lvl="0" marL="0" marR="0" rtl="0" algn="l">
              <a:lnSpc>
                <a:spcPct val="90000"/>
              </a:lnSpc>
              <a:spcBef>
                <a:spcPts val="0"/>
              </a:spcBef>
              <a:spcAft>
                <a:spcPts val="0"/>
              </a:spcAft>
              <a:buNone/>
            </a:pPr>
            <a:r>
              <a:rPr lang="en-US" sz="1600" cap="none">
                <a:solidFill>
                  <a:srgbClr val="FFFFFF"/>
                </a:solidFill>
                <a:latin typeface="Calibri"/>
                <a:ea typeface="Calibri"/>
                <a:cs typeface="Calibri"/>
                <a:sym typeface="Calibri"/>
              </a:rPr>
              <a:t>WILL THE APPLICANT(S) BE ABLE TO PROVE THEIR IDENTITY IF THEY FAIL IDP?</a:t>
            </a:r>
            <a:endParaRPr/>
          </a:p>
        </p:txBody>
      </p:sp>
      <p:sp>
        <p:nvSpPr>
          <p:cNvPr id="355" name="Google Shape;355;p15"/>
          <p:cNvSpPr/>
          <p:nvPr/>
        </p:nvSpPr>
        <p:spPr>
          <a:xfrm>
            <a:off x="5667679" y="0"/>
            <a:ext cx="48006" cy="6858000"/>
          </a:xfrm>
          <a:prstGeom prst="rect">
            <a:avLst/>
          </a:prstGeom>
          <a:solidFill>
            <a:schemeClr val="accent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lt1"/>
              </a:solidFill>
              <a:latin typeface="Calibri"/>
              <a:ea typeface="Calibri"/>
              <a:cs typeface="Calibri"/>
              <a:sym typeface="Calibri"/>
            </a:endParaRPr>
          </a:p>
        </p:txBody>
      </p:sp>
      <p:sp>
        <p:nvSpPr>
          <p:cNvPr id="356" name="Google Shape;356;p15"/>
          <p:cNvSpPr txBox="1"/>
          <p:nvPr>
            <p:ph idx="12" type="sldNum"/>
          </p:nvPr>
        </p:nvSpPr>
        <p:spPr>
          <a:xfrm>
            <a:off x="7425344" y="6459786"/>
            <a:ext cx="984000" cy="365100"/>
          </a:xfrm>
          <a:prstGeom prst="rect">
            <a:avLst/>
          </a:prstGeom>
        </p:spPr>
        <p:txBody>
          <a:bodyPr anchorCtr="0" anchor="ctr"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en-US"/>
              <a:t>‹#›</a:t>
            </a:fld>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1000"/>
                                  </p:stCondLst>
                                  <p:childTnLst>
                                    <p:set>
                                      <p:cBhvr>
                                        <p:cTn dur="1" fill="hold">
                                          <p:stCondLst>
                                            <p:cond delay="0"/>
                                          </p:stCondLst>
                                        </p:cTn>
                                        <p:tgtEl>
                                          <p:spTgt spid="353"/>
                                        </p:tgtEl>
                                        <p:attrNameLst>
                                          <p:attrName>style.visibility</p:attrName>
                                        </p:attrNameLst>
                                      </p:cBhvr>
                                      <p:to>
                                        <p:strVal val="visible"/>
                                      </p:to>
                                    </p:set>
                                    <p:animEffect filter="fade" transition="in">
                                      <p:cBhvr>
                                        <p:cTn dur="700"/>
                                        <p:tgtEl>
                                          <p:spTgt spid="353"/>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61" name="Shape 361"/>
        <p:cNvGrpSpPr/>
        <p:nvPr/>
      </p:nvGrpSpPr>
      <p:grpSpPr>
        <a:xfrm>
          <a:off x="0" y="0"/>
          <a:ext cx="0" cy="0"/>
          <a:chOff x="0" y="0"/>
          <a:chExt cx="0" cy="0"/>
        </a:xfrm>
      </p:grpSpPr>
      <p:sp>
        <p:nvSpPr>
          <p:cNvPr id="362" name="Google Shape;362;p16"/>
          <p:cNvSpPr txBox="1"/>
          <p:nvPr>
            <p:ph type="title"/>
          </p:nvPr>
        </p:nvSpPr>
        <p:spPr>
          <a:xfrm>
            <a:off x="0" y="286604"/>
            <a:ext cx="9144000" cy="1450757"/>
          </a:xfrm>
          <a:prstGeom prst="rect">
            <a:avLst/>
          </a:prstGeom>
          <a:noFill/>
          <a:ln>
            <a:noFill/>
          </a:ln>
        </p:spPr>
        <p:txBody>
          <a:bodyPr anchorCtr="0" anchor="b" bIns="45700" lIns="91425" spcFirstLastPara="1" rIns="91425" wrap="square" tIns="45700">
            <a:normAutofit/>
          </a:bodyPr>
          <a:lstStyle/>
          <a:p>
            <a:pPr indent="0" lvl="0" marL="0" rtl="0" algn="ctr">
              <a:lnSpc>
                <a:spcPct val="85000"/>
              </a:lnSpc>
              <a:spcBef>
                <a:spcPts val="0"/>
              </a:spcBef>
              <a:spcAft>
                <a:spcPts val="0"/>
              </a:spcAft>
              <a:buClr>
                <a:srgbClr val="000000"/>
              </a:buClr>
              <a:buSzPts val="3600"/>
              <a:buFont typeface="Calibri"/>
              <a:buNone/>
            </a:pPr>
            <a:r>
              <a:rPr b="1" lang="en-US" sz="3600">
                <a:solidFill>
                  <a:srgbClr val="000000"/>
                </a:solidFill>
              </a:rPr>
              <a:t>Application Tips &amp; Best Practices:</a:t>
            </a:r>
            <a:br>
              <a:rPr b="1" lang="en-US" sz="3600">
                <a:solidFill>
                  <a:srgbClr val="000000"/>
                </a:solidFill>
              </a:rPr>
            </a:br>
            <a:r>
              <a:rPr b="1" lang="en-US" sz="3600">
                <a:solidFill>
                  <a:srgbClr val="000000"/>
                </a:solidFill>
              </a:rPr>
              <a:t>Who to Include ?</a:t>
            </a:r>
            <a:endParaRPr/>
          </a:p>
        </p:txBody>
      </p:sp>
      <p:sp>
        <p:nvSpPr>
          <p:cNvPr id="363" name="Google Shape;363;p16"/>
          <p:cNvSpPr/>
          <p:nvPr/>
        </p:nvSpPr>
        <p:spPr>
          <a:xfrm>
            <a:off x="0" y="5638800"/>
            <a:ext cx="9144000" cy="707886"/>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n-US" sz="2000">
                <a:solidFill>
                  <a:schemeClr val="accent2"/>
                </a:solidFill>
                <a:latin typeface="Calibri"/>
                <a:ea typeface="Calibri"/>
                <a:cs typeface="Calibri"/>
                <a:sym typeface="Calibri"/>
              </a:rPr>
              <a:t>Include all household members on the form, even if they already have MassHealth or Health Connector coverage</a:t>
            </a:r>
            <a:endParaRPr/>
          </a:p>
        </p:txBody>
      </p:sp>
      <p:pic>
        <p:nvPicPr>
          <p:cNvPr id="364" name="Google Shape;364;p16"/>
          <p:cNvPicPr preferRelativeResize="0"/>
          <p:nvPr/>
        </p:nvPicPr>
        <p:blipFill rotWithShape="1">
          <a:blip r:embed="rId3">
            <a:alphaModFix/>
          </a:blip>
          <a:srcRect b="0" l="0" r="0" t="0"/>
          <a:stretch/>
        </p:blipFill>
        <p:spPr>
          <a:xfrm>
            <a:off x="795861" y="1815504"/>
            <a:ext cx="7863521" cy="3899495"/>
          </a:xfrm>
          <a:prstGeom prst="rect">
            <a:avLst/>
          </a:prstGeom>
          <a:noFill/>
          <a:ln>
            <a:noFill/>
          </a:ln>
        </p:spPr>
      </p:pic>
      <p:sp>
        <p:nvSpPr>
          <p:cNvPr id="365" name="Google Shape;365;p16"/>
          <p:cNvSpPr txBox="1"/>
          <p:nvPr>
            <p:ph idx="12" type="sldNum"/>
          </p:nvPr>
        </p:nvSpPr>
        <p:spPr>
          <a:xfrm>
            <a:off x="7425344" y="6459786"/>
            <a:ext cx="984000" cy="365100"/>
          </a:xfrm>
          <a:prstGeom prst="rect">
            <a:avLst/>
          </a:prstGeom>
        </p:spPr>
        <p:txBody>
          <a:bodyPr anchorCtr="0" anchor="ctr"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en-US"/>
              <a:t>‹#›</a:t>
            </a:fld>
            <a:endParaRPr/>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70" name="Shape 370"/>
        <p:cNvGrpSpPr/>
        <p:nvPr/>
      </p:nvGrpSpPr>
      <p:grpSpPr>
        <a:xfrm>
          <a:off x="0" y="0"/>
          <a:ext cx="0" cy="0"/>
          <a:chOff x="0" y="0"/>
          <a:chExt cx="0" cy="0"/>
        </a:xfrm>
      </p:grpSpPr>
      <p:sp>
        <p:nvSpPr>
          <p:cNvPr id="371" name="Google Shape;371;p17"/>
          <p:cNvSpPr txBox="1"/>
          <p:nvPr>
            <p:ph type="title"/>
          </p:nvPr>
        </p:nvSpPr>
        <p:spPr>
          <a:xfrm>
            <a:off x="822960" y="286604"/>
            <a:ext cx="7543800" cy="1450757"/>
          </a:xfrm>
          <a:prstGeom prst="rect">
            <a:avLst/>
          </a:prstGeom>
          <a:noFill/>
          <a:ln>
            <a:noFill/>
          </a:ln>
        </p:spPr>
        <p:txBody>
          <a:bodyPr anchorCtr="0" anchor="b" bIns="45700" lIns="91425" spcFirstLastPara="1" rIns="91425" wrap="square" tIns="45700">
            <a:normAutofit/>
          </a:bodyPr>
          <a:lstStyle/>
          <a:p>
            <a:pPr indent="0" lvl="0" marL="0" rtl="0" algn="ctr">
              <a:lnSpc>
                <a:spcPct val="85000"/>
              </a:lnSpc>
              <a:spcBef>
                <a:spcPts val="0"/>
              </a:spcBef>
              <a:spcAft>
                <a:spcPts val="0"/>
              </a:spcAft>
              <a:buClr>
                <a:srgbClr val="000000"/>
              </a:buClr>
              <a:buSzPts val="4000"/>
              <a:buFont typeface="Calibri"/>
              <a:buNone/>
            </a:pPr>
            <a:r>
              <a:rPr b="1" lang="en-US" sz="4000">
                <a:solidFill>
                  <a:srgbClr val="000000"/>
                </a:solidFill>
              </a:rPr>
              <a:t>Application Tips &amp; Best Practices</a:t>
            </a:r>
            <a:endParaRPr/>
          </a:p>
        </p:txBody>
      </p:sp>
      <p:sp>
        <p:nvSpPr>
          <p:cNvPr id="372" name="Google Shape;372;p17"/>
          <p:cNvSpPr txBox="1"/>
          <p:nvPr>
            <p:ph idx="1" type="body"/>
          </p:nvPr>
        </p:nvSpPr>
        <p:spPr>
          <a:xfrm>
            <a:off x="530652" y="5486400"/>
            <a:ext cx="8128415" cy="718732"/>
          </a:xfrm>
          <a:prstGeom prst="rect">
            <a:avLst/>
          </a:prstGeom>
          <a:noFill/>
          <a:ln>
            <a:noFill/>
          </a:ln>
        </p:spPr>
        <p:txBody>
          <a:bodyPr anchorCtr="0" anchor="t" bIns="45700" lIns="0" spcFirstLastPara="1" rIns="0" wrap="square" tIns="45700">
            <a:normAutofit fontScale="92500" lnSpcReduction="20000"/>
          </a:bodyPr>
          <a:lstStyle/>
          <a:p>
            <a:pPr indent="0" lvl="0" marL="0" rtl="0" algn="ctr">
              <a:lnSpc>
                <a:spcPct val="90000"/>
              </a:lnSpc>
              <a:spcBef>
                <a:spcPts val="0"/>
              </a:spcBef>
              <a:spcAft>
                <a:spcPts val="0"/>
              </a:spcAft>
              <a:buSzPct val="100000"/>
              <a:buNone/>
            </a:pPr>
            <a:r>
              <a:rPr b="1" lang="en-US">
                <a:solidFill>
                  <a:srgbClr val="0070C0"/>
                </a:solidFill>
              </a:rPr>
              <a:t>Members must mark “yes” if they want to be screened for </a:t>
            </a:r>
            <a:r>
              <a:rPr b="1" lang="en-US" u="sng">
                <a:solidFill>
                  <a:srgbClr val="0070C0"/>
                </a:solidFill>
              </a:rPr>
              <a:t>MassHealth</a:t>
            </a:r>
            <a:r>
              <a:rPr b="1" lang="en-US">
                <a:solidFill>
                  <a:srgbClr val="0070C0"/>
                </a:solidFill>
              </a:rPr>
              <a:t> or </a:t>
            </a:r>
            <a:r>
              <a:rPr b="1" lang="en-US" u="sng">
                <a:solidFill>
                  <a:schemeClr val="accent2"/>
                </a:solidFill>
              </a:rPr>
              <a:t>subsidized</a:t>
            </a:r>
            <a:r>
              <a:rPr b="1" lang="en-US" u="sng">
                <a:solidFill>
                  <a:srgbClr val="0070C0"/>
                </a:solidFill>
              </a:rPr>
              <a:t> Health Connector </a:t>
            </a:r>
            <a:r>
              <a:rPr b="1" lang="en-US">
                <a:solidFill>
                  <a:srgbClr val="0070C0"/>
                </a:solidFill>
              </a:rPr>
              <a:t>coverage, or they want to get coverage for the first time outside of Open Enrollment</a:t>
            </a:r>
            <a:endParaRPr/>
          </a:p>
        </p:txBody>
      </p:sp>
      <p:pic>
        <p:nvPicPr>
          <p:cNvPr id="373" name="Google Shape;373;p17"/>
          <p:cNvPicPr preferRelativeResize="0"/>
          <p:nvPr/>
        </p:nvPicPr>
        <p:blipFill rotWithShape="1">
          <a:blip r:embed="rId3">
            <a:alphaModFix/>
          </a:blip>
          <a:srcRect b="0" l="0" r="0" t="0"/>
          <a:stretch/>
        </p:blipFill>
        <p:spPr>
          <a:xfrm>
            <a:off x="494678" y="1905000"/>
            <a:ext cx="8164389" cy="3505200"/>
          </a:xfrm>
          <a:prstGeom prst="rect">
            <a:avLst/>
          </a:prstGeom>
          <a:noFill/>
          <a:ln>
            <a:noFill/>
          </a:ln>
        </p:spPr>
      </p:pic>
      <p:sp>
        <p:nvSpPr>
          <p:cNvPr id="374" name="Google Shape;374;p17"/>
          <p:cNvSpPr txBox="1"/>
          <p:nvPr>
            <p:ph idx="12" type="sldNum"/>
          </p:nvPr>
        </p:nvSpPr>
        <p:spPr>
          <a:xfrm>
            <a:off x="7425344" y="6459786"/>
            <a:ext cx="984000" cy="365100"/>
          </a:xfrm>
          <a:prstGeom prst="rect">
            <a:avLst/>
          </a:prstGeom>
        </p:spPr>
        <p:txBody>
          <a:bodyPr anchorCtr="0" anchor="ctr"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en-US"/>
              <a:t>‹#›</a:t>
            </a:fld>
            <a:endParaRPr/>
          </a:p>
        </p:txBody>
      </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79" name="Shape 379"/>
        <p:cNvGrpSpPr/>
        <p:nvPr/>
      </p:nvGrpSpPr>
      <p:grpSpPr>
        <a:xfrm>
          <a:off x="0" y="0"/>
          <a:ext cx="0" cy="0"/>
          <a:chOff x="0" y="0"/>
          <a:chExt cx="0" cy="0"/>
        </a:xfrm>
      </p:grpSpPr>
      <p:sp>
        <p:nvSpPr>
          <p:cNvPr id="380" name="Google Shape;380;p18"/>
          <p:cNvSpPr txBox="1"/>
          <p:nvPr>
            <p:ph type="title"/>
          </p:nvPr>
        </p:nvSpPr>
        <p:spPr>
          <a:xfrm>
            <a:off x="822960" y="286604"/>
            <a:ext cx="7543800" cy="1450757"/>
          </a:xfrm>
          <a:prstGeom prst="rect">
            <a:avLst/>
          </a:prstGeom>
          <a:noFill/>
          <a:ln>
            <a:noFill/>
          </a:ln>
        </p:spPr>
        <p:txBody>
          <a:bodyPr anchorCtr="0" anchor="b" bIns="45700" lIns="91425" spcFirstLastPara="1" rIns="91425" wrap="square" tIns="45700">
            <a:normAutofit/>
          </a:bodyPr>
          <a:lstStyle/>
          <a:p>
            <a:pPr indent="0" lvl="0" marL="0" rtl="0" algn="ctr">
              <a:lnSpc>
                <a:spcPct val="85000"/>
              </a:lnSpc>
              <a:spcBef>
                <a:spcPts val="0"/>
              </a:spcBef>
              <a:spcAft>
                <a:spcPts val="0"/>
              </a:spcAft>
              <a:buClr>
                <a:srgbClr val="000000"/>
              </a:buClr>
              <a:buSzPts val="4000"/>
              <a:buFont typeface="Calibri"/>
              <a:buNone/>
            </a:pPr>
            <a:r>
              <a:rPr b="1" lang="en-US" sz="4000">
                <a:solidFill>
                  <a:srgbClr val="000000"/>
                </a:solidFill>
              </a:rPr>
              <a:t>Application Tips &amp; Best Practices</a:t>
            </a:r>
            <a:endParaRPr/>
          </a:p>
        </p:txBody>
      </p:sp>
      <p:sp>
        <p:nvSpPr>
          <p:cNvPr id="381" name="Google Shape;381;p18"/>
          <p:cNvSpPr txBox="1"/>
          <p:nvPr>
            <p:ph idx="1" type="body"/>
          </p:nvPr>
        </p:nvSpPr>
        <p:spPr>
          <a:xfrm>
            <a:off x="502920" y="1929450"/>
            <a:ext cx="8138160" cy="4023360"/>
          </a:xfrm>
          <a:prstGeom prst="rect">
            <a:avLst/>
          </a:prstGeom>
          <a:noFill/>
          <a:ln>
            <a:noFill/>
          </a:ln>
        </p:spPr>
        <p:txBody>
          <a:bodyPr anchorCtr="0" anchor="t" bIns="45700" lIns="0" spcFirstLastPara="1" rIns="0" wrap="square" tIns="45700">
            <a:normAutofit/>
          </a:bodyPr>
          <a:lstStyle/>
          <a:p>
            <a:pPr indent="0" lvl="0" marL="0" rtl="0" algn="ctr">
              <a:lnSpc>
                <a:spcPct val="90000"/>
              </a:lnSpc>
              <a:spcBef>
                <a:spcPts val="0"/>
              </a:spcBef>
              <a:spcAft>
                <a:spcPts val="0"/>
              </a:spcAft>
              <a:buSzPts val="2000"/>
              <a:buNone/>
            </a:pPr>
            <a:r>
              <a:rPr lang="en-US">
                <a:solidFill>
                  <a:srgbClr val="0070C0"/>
                </a:solidFill>
              </a:rPr>
              <a:t>If members want to get screened for </a:t>
            </a:r>
            <a:r>
              <a:rPr b="1" lang="en-US">
                <a:solidFill>
                  <a:schemeClr val="accent2"/>
                </a:solidFill>
              </a:rPr>
              <a:t>SNAP benefits</a:t>
            </a:r>
            <a:r>
              <a:rPr lang="en-US">
                <a:solidFill>
                  <a:srgbClr val="0070C0"/>
                </a:solidFill>
              </a:rPr>
              <a:t>, they must check off the box for screening through Department of Transition Assistance. </a:t>
            </a:r>
            <a:endParaRPr/>
          </a:p>
        </p:txBody>
      </p:sp>
      <p:pic>
        <p:nvPicPr>
          <p:cNvPr id="382" name="Google Shape;382;p18"/>
          <p:cNvPicPr preferRelativeResize="0"/>
          <p:nvPr/>
        </p:nvPicPr>
        <p:blipFill rotWithShape="1">
          <a:blip r:embed="rId3">
            <a:alphaModFix/>
          </a:blip>
          <a:srcRect b="0" l="0" r="0" t="0"/>
          <a:stretch/>
        </p:blipFill>
        <p:spPr>
          <a:xfrm>
            <a:off x="907166" y="2824957"/>
            <a:ext cx="7375387" cy="3118328"/>
          </a:xfrm>
          <a:prstGeom prst="rect">
            <a:avLst/>
          </a:prstGeom>
          <a:noFill/>
          <a:ln>
            <a:noFill/>
          </a:ln>
        </p:spPr>
      </p:pic>
      <p:sp>
        <p:nvSpPr>
          <p:cNvPr id="383" name="Google Shape;383;p18"/>
          <p:cNvSpPr txBox="1"/>
          <p:nvPr>
            <p:ph idx="12" type="sldNum"/>
          </p:nvPr>
        </p:nvSpPr>
        <p:spPr>
          <a:xfrm>
            <a:off x="7425344" y="6459786"/>
            <a:ext cx="984000" cy="365100"/>
          </a:xfrm>
          <a:prstGeom prst="rect">
            <a:avLst/>
          </a:prstGeom>
        </p:spPr>
        <p:txBody>
          <a:bodyPr anchorCtr="0" anchor="ctr"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en-US"/>
              <a:t>‹#›</a:t>
            </a:fld>
            <a:endParaRPr/>
          </a:p>
        </p:txBody>
      </p: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88" name="Shape 388"/>
        <p:cNvGrpSpPr/>
        <p:nvPr/>
      </p:nvGrpSpPr>
      <p:grpSpPr>
        <a:xfrm>
          <a:off x="0" y="0"/>
          <a:ext cx="0" cy="0"/>
          <a:chOff x="0" y="0"/>
          <a:chExt cx="0" cy="0"/>
        </a:xfrm>
      </p:grpSpPr>
      <p:pic>
        <p:nvPicPr>
          <p:cNvPr id="389" name="Google Shape;389;p19"/>
          <p:cNvPicPr preferRelativeResize="0"/>
          <p:nvPr/>
        </p:nvPicPr>
        <p:blipFill rotWithShape="1">
          <a:blip r:embed="rId3">
            <a:alphaModFix/>
          </a:blip>
          <a:srcRect b="0" l="0" r="0" t="0"/>
          <a:stretch/>
        </p:blipFill>
        <p:spPr>
          <a:xfrm>
            <a:off x="837996" y="2834237"/>
            <a:ext cx="7488542" cy="2115175"/>
          </a:xfrm>
          <a:prstGeom prst="rect">
            <a:avLst/>
          </a:prstGeom>
          <a:noFill/>
          <a:ln>
            <a:noFill/>
          </a:ln>
        </p:spPr>
      </p:pic>
      <p:sp>
        <p:nvSpPr>
          <p:cNvPr id="390" name="Google Shape;390;p19"/>
          <p:cNvSpPr txBox="1"/>
          <p:nvPr>
            <p:ph type="title"/>
          </p:nvPr>
        </p:nvSpPr>
        <p:spPr>
          <a:xfrm>
            <a:off x="822960" y="286604"/>
            <a:ext cx="7543800" cy="1450757"/>
          </a:xfrm>
          <a:prstGeom prst="rect">
            <a:avLst/>
          </a:prstGeom>
          <a:noFill/>
          <a:ln>
            <a:noFill/>
          </a:ln>
        </p:spPr>
        <p:txBody>
          <a:bodyPr anchorCtr="0" anchor="b" bIns="45700" lIns="91425" spcFirstLastPara="1" rIns="91425" wrap="square" tIns="45700">
            <a:normAutofit/>
          </a:bodyPr>
          <a:lstStyle/>
          <a:p>
            <a:pPr indent="0" lvl="0" marL="0" rtl="0" algn="ctr">
              <a:lnSpc>
                <a:spcPct val="85000"/>
              </a:lnSpc>
              <a:spcBef>
                <a:spcPts val="0"/>
              </a:spcBef>
              <a:spcAft>
                <a:spcPts val="0"/>
              </a:spcAft>
              <a:buClr>
                <a:srgbClr val="000000"/>
              </a:buClr>
              <a:buSzPts val="4000"/>
              <a:buFont typeface="Calibri"/>
              <a:buNone/>
            </a:pPr>
            <a:r>
              <a:rPr b="1" lang="en-US" sz="4000">
                <a:solidFill>
                  <a:srgbClr val="000000"/>
                </a:solidFill>
              </a:rPr>
              <a:t>Application Best Practices: Homeless</a:t>
            </a:r>
            <a:endParaRPr/>
          </a:p>
        </p:txBody>
      </p:sp>
      <p:sp>
        <p:nvSpPr>
          <p:cNvPr id="391" name="Google Shape;391;p19"/>
          <p:cNvSpPr txBox="1"/>
          <p:nvPr>
            <p:ph idx="1" type="body"/>
          </p:nvPr>
        </p:nvSpPr>
        <p:spPr>
          <a:xfrm>
            <a:off x="800099" y="1848654"/>
            <a:ext cx="7543801" cy="4023360"/>
          </a:xfrm>
          <a:prstGeom prst="rect">
            <a:avLst/>
          </a:prstGeom>
          <a:noFill/>
          <a:ln>
            <a:noFill/>
          </a:ln>
        </p:spPr>
        <p:txBody>
          <a:bodyPr anchorCtr="0" anchor="t" bIns="45700" lIns="0" spcFirstLastPara="1" rIns="0" wrap="square" tIns="45700">
            <a:normAutofit/>
          </a:bodyPr>
          <a:lstStyle/>
          <a:p>
            <a:pPr indent="0" lvl="0" marL="0" rtl="0" algn="l">
              <a:lnSpc>
                <a:spcPct val="90000"/>
              </a:lnSpc>
              <a:spcBef>
                <a:spcPts val="0"/>
              </a:spcBef>
              <a:spcAft>
                <a:spcPts val="0"/>
              </a:spcAft>
              <a:buSzPts val="2000"/>
              <a:buNone/>
            </a:pPr>
            <a:r>
              <a:rPr lang="en-US">
                <a:solidFill>
                  <a:srgbClr val="0070C0"/>
                </a:solidFill>
              </a:rPr>
              <a:t>If applicable, make sure to check off “No home address” to signify that a member(s) is homeless:</a:t>
            </a:r>
            <a:endParaRPr/>
          </a:p>
        </p:txBody>
      </p:sp>
      <p:sp>
        <p:nvSpPr>
          <p:cNvPr id="392" name="Google Shape;392;p19"/>
          <p:cNvSpPr txBox="1"/>
          <p:nvPr/>
        </p:nvSpPr>
        <p:spPr>
          <a:xfrm>
            <a:off x="457200" y="5250216"/>
            <a:ext cx="8001000" cy="1015663"/>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n-US" sz="2000">
                <a:solidFill>
                  <a:schemeClr val="accent2"/>
                </a:solidFill>
                <a:latin typeface="Calibri"/>
                <a:ea typeface="Calibri"/>
                <a:cs typeface="Calibri"/>
                <a:sym typeface="Calibri"/>
              </a:rPr>
              <a:t>This will prevent the case from being closed for not receiving mail and give additional flexibility for applicable members.</a:t>
            </a:r>
            <a:endParaRPr/>
          </a:p>
          <a:p>
            <a:pPr indent="0" lvl="0" marL="0" marR="0" rtl="0" algn="ctr">
              <a:spcBef>
                <a:spcPts val="0"/>
              </a:spcBef>
              <a:spcAft>
                <a:spcPts val="0"/>
              </a:spcAft>
              <a:buNone/>
            </a:pPr>
            <a:r>
              <a:rPr b="1" lang="en-US" sz="2000" u="sng">
                <a:solidFill>
                  <a:schemeClr val="accent2"/>
                </a:solidFill>
                <a:latin typeface="Calibri"/>
                <a:ea typeface="Calibri"/>
                <a:cs typeface="Calibri"/>
                <a:sym typeface="Calibri"/>
              </a:rPr>
              <a:t> There must be a mailing address on the application </a:t>
            </a:r>
            <a:endParaRPr/>
          </a:p>
        </p:txBody>
      </p:sp>
      <p:sp>
        <p:nvSpPr>
          <p:cNvPr id="393" name="Google Shape;393;p19"/>
          <p:cNvSpPr/>
          <p:nvPr/>
        </p:nvSpPr>
        <p:spPr>
          <a:xfrm>
            <a:off x="837996" y="2834237"/>
            <a:ext cx="173138" cy="213763"/>
          </a:xfrm>
          <a:prstGeom prst="mathMultiply">
            <a:avLst>
              <a:gd fmla="val 23520" name="adj1"/>
            </a:avLst>
          </a:prstGeom>
          <a:solidFill>
            <a:srgbClr val="FF0000"/>
          </a:solidFill>
          <a:ln cap="flat" cmpd="sng" w="15875">
            <a:solidFill>
              <a:srgbClr val="FF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94" name="Google Shape;394;p19"/>
          <p:cNvSpPr txBox="1"/>
          <p:nvPr>
            <p:ph idx="12" type="sldNum"/>
          </p:nvPr>
        </p:nvSpPr>
        <p:spPr>
          <a:xfrm>
            <a:off x="7425344" y="6459786"/>
            <a:ext cx="984000" cy="365100"/>
          </a:xfrm>
          <a:prstGeom prst="rect">
            <a:avLst/>
          </a:prstGeom>
        </p:spPr>
        <p:txBody>
          <a:bodyPr anchorCtr="0" anchor="ctr"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en-US"/>
              <a:t>‹#›</a:t>
            </a:fld>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113" name="Shape 113"/>
        <p:cNvGrpSpPr/>
        <p:nvPr/>
      </p:nvGrpSpPr>
      <p:grpSpPr>
        <a:xfrm>
          <a:off x="0" y="0"/>
          <a:ext cx="0" cy="0"/>
          <a:chOff x="0" y="0"/>
          <a:chExt cx="0" cy="0"/>
        </a:xfrm>
      </p:grpSpPr>
      <p:sp>
        <p:nvSpPr>
          <p:cNvPr id="114" name="Google Shape;114;p2"/>
          <p:cNvSpPr/>
          <p:nvPr/>
        </p:nvSpPr>
        <p:spPr>
          <a:xfrm>
            <a:off x="4263" y="0"/>
            <a:ext cx="9139737" cy="6858000"/>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15" name="Google Shape;115;p2"/>
          <p:cNvSpPr/>
          <p:nvPr/>
        </p:nvSpPr>
        <p:spPr>
          <a:xfrm>
            <a:off x="12" y="0"/>
            <a:ext cx="3038093" cy="6858000"/>
          </a:xfrm>
          <a:prstGeom prst="rect">
            <a:avLst/>
          </a:prstGeom>
          <a:solidFill>
            <a:schemeClr val="accent2"/>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lt1"/>
              </a:solidFill>
              <a:latin typeface="Calibri"/>
              <a:ea typeface="Calibri"/>
              <a:cs typeface="Calibri"/>
              <a:sym typeface="Calibri"/>
            </a:endParaRPr>
          </a:p>
        </p:txBody>
      </p:sp>
      <p:sp>
        <p:nvSpPr>
          <p:cNvPr id="116" name="Google Shape;116;p2"/>
          <p:cNvSpPr txBox="1"/>
          <p:nvPr>
            <p:ph type="title"/>
          </p:nvPr>
        </p:nvSpPr>
        <p:spPr>
          <a:xfrm>
            <a:off x="369277" y="516835"/>
            <a:ext cx="2313633" cy="5772840"/>
          </a:xfrm>
          <a:prstGeom prst="rect">
            <a:avLst/>
          </a:prstGeom>
          <a:noFill/>
          <a:ln>
            <a:noFill/>
          </a:ln>
        </p:spPr>
        <p:txBody>
          <a:bodyPr anchorCtr="0" anchor="ctr" bIns="45700" lIns="91425" spcFirstLastPara="1" rIns="91425" wrap="square" tIns="45700">
            <a:normAutofit/>
          </a:bodyPr>
          <a:lstStyle/>
          <a:p>
            <a:pPr indent="0" lvl="0" marL="0" rtl="0" algn="l">
              <a:lnSpc>
                <a:spcPct val="85000"/>
              </a:lnSpc>
              <a:spcBef>
                <a:spcPts val="0"/>
              </a:spcBef>
              <a:spcAft>
                <a:spcPts val="0"/>
              </a:spcAft>
              <a:buClr>
                <a:srgbClr val="FFFFFF"/>
              </a:buClr>
              <a:buSzPts val="3100"/>
              <a:buFont typeface="Calibri"/>
              <a:buNone/>
            </a:pPr>
            <a:br>
              <a:rPr lang="en-US" sz="3100">
                <a:solidFill>
                  <a:srgbClr val="FFFFFF"/>
                </a:solidFill>
              </a:rPr>
            </a:br>
            <a:br>
              <a:rPr lang="en-US" sz="3100">
                <a:solidFill>
                  <a:srgbClr val="FFFFFF"/>
                </a:solidFill>
                <a:latin typeface="Garamond"/>
                <a:ea typeface="Garamond"/>
                <a:cs typeface="Garamond"/>
                <a:sym typeface="Garamond"/>
              </a:rPr>
            </a:br>
            <a:r>
              <a:rPr lang="en-US" sz="5400">
                <a:solidFill>
                  <a:srgbClr val="FFFFFF"/>
                </a:solidFill>
                <a:latin typeface="Calibri"/>
                <a:ea typeface="Calibri"/>
                <a:cs typeface="Calibri"/>
                <a:sym typeface="Calibri"/>
              </a:rPr>
              <a:t>Agenda</a:t>
            </a:r>
            <a:endParaRPr sz="5400">
              <a:solidFill>
                <a:srgbClr val="FFFFFF"/>
              </a:solidFill>
              <a:latin typeface="Calibri"/>
              <a:ea typeface="Calibri"/>
              <a:cs typeface="Calibri"/>
              <a:sym typeface="Calibri"/>
            </a:endParaRPr>
          </a:p>
        </p:txBody>
      </p:sp>
      <p:sp>
        <p:nvSpPr>
          <p:cNvPr id="117" name="Google Shape;117;p2"/>
          <p:cNvSpPr/>
          <p:nvPr/>
        </p:nvSpPr>
        <p:spPr>
          <a:xfrm>
            <a:off x="3030053" y="0"/>
            <a:ext cx="48006" cy="6858000"/>
          </a:xfrm>
          <a:prstGeom prst="rect">
            <a:avLst/>
          </a:prstGeom>
          <a:solidFill>
            <a:schemeClr val="accent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lt1"/>
              </a:solidFill>
              <a:latin typeface="Calibri"/>
              <a:ea typeface="Calibri"/>
              <a:cs typeface="Calibri"/>
              <a:sym typeface="Calibri"/>
            </a:endParaRPr>
          </a:p>
        </p:txBody>
      </p:sp>
      <p:sp>
        <p:nvSpPr>
          <p:cNvPr id="118" name="Google Shape;118;p2"/>
          <p:cNvSpPr txBox="1"/>
          <p:nvPr/>
        </p:nvSpPr>
        <p:spPr>
          <a:xfrm>
            <a:off x="304800" y="286604"/>
            <a:ext cx="4876800" cy="3062377"/>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t/>
            </a:r>
            <a:endParaRPr sz="3200">
              <a:solidFill>
                <a:schemeClr val="dk1"/>
              </a:solidFill>
              <a:latin typeface="Calibri"/>
              <a:ea typeface="Calibri"/>
              <a:cs typeface="Calibri"/>
              <a:sym typeface="Calibri"/>
            </a:endParaRPr>
          </a:p>
          <a:p>
            <a:pPr indent="0" lvl="0" marL="0" marR="0" rtl="0" algn="l">
              <a:spcBef>
                <a:spcPts val="600"/>
              </a:spcBef>
              <a:spcAft>
                <a:spcPts val="0"/>
              </a:spcAft>
              <a:buNone/>
            </a:pPr>
            <a:r>
              <a:t/>
            </a:r>
            <a:endParaRPr sz="2800">
              <a:solidFill>
                <a:schemeClr val="dk1"/>
              </a:solidFill>
              <a:latin typeface="Calibri"/>
              <a:ea typeface="Calibri"/>
              <a:cs typeface="Calibri"/>
              <a:sym typeface="Calibri"/>
            </a:endParaRPr>
          </a:p>
          <a:p>
            <a:pPr indent="0" lvl="0" marL="0" marR="0" rtl="0" algn="l">
              <a:spcBef>
                <a:spcPts val="600"/>
              </a:spcBef>
              <a:spcAft>
                <a:spcPts val="0"/>
              </a:spcAft>
              <a:buNone/>
            </a:pPr>
            <a:r>
              <a:t/>
            </a:r>
            <a:endParaRPr sz="3600">
              <a:solidFill>
                <a:srgbClr val="0070C0"/>
              </a:solidFill>
              <a:latin typeface="Calibri"/>
              <a:ea typeface="Calibri"/>
              <a:cs typeface="Calibri"/>
              <a:sym typeface="Calibri"/>
            </a:endParaRPr>
          </a:p>
          <a:p>
            <a:pPr indent="0" lvl="0" marL="0" marR="0" rtl="0" algn="l">
              <a:spcBef>
                <a:spcPts val="600"/>
              </a:spcBef>
              <a:spcAft>
                <a:spcPts val="0"/>
              </a:spcAft>
              <a:buNone/>
            </a:pPr>
            <a:r>
              <a:t/>
            </a:r>
            <a:endParaRPr sz="3600">
              <a:solidFill>
                <a:srgbClr val="0070C0"/>
              </a:solidFill>
              <a:latin typeface="Calibri"/>
              <a:ea typeface="Calibri"/>
              <a:cs typeface="Calibri"/>
              <a:sym typeface="Calibri"/>
            </a:endParaRPr>
          </a:p>
          <a:p>
            <a:pPr indent="-285750" lvl="0" marL="400050" marR="0" rtl="0" algn="l">
              <a:spcBef>
                <a:spcPts val="600"/>
              </a:spcBef>
              <a:spcAft>
                <a:spcPts val="0"/>
              </a:spcAft>
              <a:buClr>
                <a:schemeClr val="dk1"/>
              </a:buClr>
              <a:buSzPts val="1800"/>
              <a:buFont typeface="Calibri"/>
              <a:buNone/>
            </a:pPr>
            <a:r>
              <a:t/>
            </a:r>
            <a:endParaRPr sz="1800">
              <a:solidFill>
                <a:schemeClr val="dk1"/>
              </a:solidFill>
              <a:latin typeface="Calibri"/>
              <a:ea typeface="Calibri"/>
              <a:cs typeface="Calibri"/>
              <a:sym typeface="Calibri"/>
            </a:endParaRPr>
          </a:p>
          <a:p>
            <a:pPr indent="-285750" lvl="0" marL="400050" marR="0" rtl="0" algn="l">
              <a:spcBef>
                <a:spcPts val="600"/>
              </a:spcBef>
              <a:spcAft>
                <a:spcPts val="0"/>
              </a:spcAft>
              <a:buClr>
                <a:schemeClr val="dk1"/>
              </a:buClr>
              <a:buSzPts val="1800"/>
              <a:buFont typeface="Calibri"/>
              <a:buNone/>
            </a:pPr>
            <a:r>
              <a:t/>
            </a:r>
            <a:endParaRPr sz="1800">
              <a:solidFill>
                <a:schemeClr val="dk1"/>
              </a:solidFill>
              <a:latin typeface="Calibri"/>
              <a:ea typeface="Calibri"/>
              <a:cs typeface="Calibri"/>
              <a:sym typeface="Calibri"/>
            </a:endParaRPr>
          </a:p>
        </p:txBody>
      </p:sp>
      <p:grpSp>
        <p:nvGrpSpPr>
          <p:cNvPr id="119" name="Google Shape;119;p2"/>
          <p:cNvGrpSpPr/>
          <p:nvPr/>
        </p:nvGrpSpPr>
        <p:grpSpPr>
          <a:xfrm>
            <a:off x="3556397" y="642224"/>
            <a:ext cx="5054203" cy="5926709"/>
            <a:chOff x="0" y="2461"/>
            <a:chExt cx="5054203" cy="5926709"/>
          </a:xfrm>
        </p:grpSpPr>
        <p:sp>
          <p:nvSpPr>
            <p:cNvPr id="120" name="Google Shape;120;p2"/>
            <p:cNvSpPr/>
            <p:nvPr/>
          </p:nvSpPr>
          <p:spPr>
            <a:xfrm>
              <a:off x="0" y="2461"/>
              <a:ext cx="5054203" cy="1247728"/>
            </a:xfrm>
            <a:prstGeom prst="roundRect">
              <a:avLst>
                <a:gd fmla="val 10000" name="adj"/>
              </a:avLst>
            </a:prstGeom>
            <a:gradFill>
              <a:gsLst>
                <a:gs pos="0">
                  <a:srgbClr val="B7C7DD"/>
                </a:gs>
                <a:gs pos="34000">
                  <a:srgbClr val="BAC9DE"/>
                </a:gs>
                <a:gs pos="70000">
                  <a:srgbClr val="BCCCE3"/>
                </a:gs>
                <a:gs pos="100000">
                  <a:srgbClr val="C9D7EB"/>
                </a:gs>
              </a:gsLst>
              <a:path path="circle">
                <a:fillToRect b="50%" l="50%" r="50%" t="50%"/>
              </a:path>
              <a:tileRect/>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1" name="Google Shape;121;p2"/>
            <p:cNvSpPr/>
            <p:nvPr/>
          </p:nvSpPr>
          <p:spPr>
            <a:xfrm>
              <a:off x="377437" y="283200"/>
              <a:ext cx="686250" cy="686250"/>
            </a:xfrm>
            <a:prstGeom prst="rect">
              <a:avLst/>
            </a:prstGeom>
            <a:blipFill rotWithShape="1">
              <a:blip r:embed="rId3">
                <a:alphaModFix/>
              </a:blip>
              <a:stretch>
                <a:fillRect b="0" l="0" r="0" t="0"/>
              </a:stretch>
            </a:blipFill>
            <a:ln>
              <a:noFill/>
            </a:ln>
            <a:effectLst>
              <a:outerShdw blurRad="38100" rotWithShape="0" algn="br" dir="2700000" dist="25400">
                <a:srgbClr val="000000">
                  <a:alpha val="60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2" name="Google Shape;122;p2"/>
            <p:cNvSpPr/>
            <p:nvPr/>
          </p:nvSpPr>
          <p:spPr>
            <a:xfrm>
              <a:off x="1441126" y="2461"/>
              <a:ext cx="3613076" cy="1247728"/>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3" name="Google Shape;123;p2"/>
            <p:cNvSpPr txBox="1"/>
            <p:nvPr/>
          </p:nvSpPr>
          <p:spPr>
            <a:xfrm>
              <a:off x="1441126" y="2461"/>
              <a:ext cx="3613076" cy="1247728"/>
            </a:xfrm>
            <a:prstGeom prst="rect">
              <a:avLst/>
            </a:prstGeom>
            <a:noFill/>
            <a:ln>
              <a:noFill/>
            </a:ln>
          </p:spPr>
          <p:txBody>
            <a:bodyPr anchorCtr="0" anchor="ctr" bIns="132050" lIns="132050" spcFirstLastPara="1" rIns="132050" wrap="square" tIns="132050">
              <a:noAutofit/>
            </a:bodyPr>
            <a:lstStyle/>
            <a:p>
              <a:pPr indent="0" lvl="0" marL="0" marR="0" rtl="0" algn="l">
                <a:lnSpc>
                  <a:spcPct val="100000"/>
                </a:lnSpc>
                <a:spcBef>
                  <a:spcPts val="0"/>
                </a:spcBef>
                <a:spcAft>
                  <a:spcPts val="0"/>
                </a:spcAft>
                <a:buClr>
                  <a:schemeClr val="dk1"/>
                </a:buClr>
                <a:buSzPts val="2200"/>
                <a:buFont typeface="Calibri"/>
                <a:buNone/>
              </a:pPr>
              <a:r>
                <a:rPr lang="en-US" sz="2200">
                  <a:solidFill>
                    <a:schemeClr val="dk1"/>
                  </a:solidFill>
                  <a:latin typeface="Calibri"/>
                  <a:ea typeface="Calibri"/>
                  <a:cs typeface="Calibri"/>
                  <a:sym typeface="Calibri"/>
                </a:rPr>
                <a:t>1. What is the Mayor’s Health Line?</a:t>
              </a:r>
              <a:endParaRPr sz="2200">
                <a:solidFill>
                  <a:schemeClr val="dk1"/>
                </a:solidFill>
                <a:latin typeface="Calibri"/>
                <a:ea typeface="Calibri"/>
                <a:cs typeface="Calibri"/>
                <a:sym typeface="Calibri"/>
              </a:endParaRPr>
            </a:p>
          </p:txBody>
        </p:sp>
        <p:sp>
          <p:nvSpPr>
            <p:cNvPr id="124" name="Google Shape;124;p2"/>
            <p:cNvSpPr/>
            <p:nvPr/>
          </p:nvSpPr>
          <p:spPr>
            <a:xfrm>
              <a:off x="0" y="1562122"/>
              <a:ext cx="5054203" cy="1247728"/>
            </a:xfrm>
            <a:prstGeom prst="roundRect">
              <a:avLst>
                <a:gd fmla="val 10000" name="adj"/>
              </a:avLst>
            </a:prstGeom>
            <a:gradFill>
              <a:gsLst>
                <a:gs pos="0">
                  <a:srgbClr val="B7C7DD"/>
                </a:gs>
                <a:gs pos="34000">
                  <a:srgbClr val="BAC9DE"/>
                </a:gs>
                <a:gs pos="70000">
                  <a:srgbClr val="BCCCE3"/>
                </a:gs>
                <a:gs pos="100000">
                  <a:srgbClr val="C9D7EB"/>
                </a:gs>
              </a:gsLst>
              <a:path path="circle">
                <a:fillToRect b="50%" l="50%" r="50%" t="50%"/>
              </a:path>
              <a:tileRect/>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5" name="Google Shape;125;p2"/>
            <p:cNvSpPr/>
            <p:nvPr/>
          </p:nvSpPr>
          <p:spPr>
            <a:xfrm>
              <a:off x="377437" y="1842861"/>
              <a:ext cx="686250" cy="686250"/>
            </a:xfrm>
            <a:prstGeom prst="rect">
              <a:avLst/>
            </a:prstGeom>
            <a:blipFill rotWithShape="1">
              <a:blip r:embed="rId4">
                <a:alphaModFix/>
              </a:blip>
              <a:stretch>
                <a:fillRect b="0" l="0" r="0" t="0"/>
              </a:stretch>
            </a:blipFill>
            <a:ln>
              <a:noFill/>
            </a:ln>
            <a:effectLst>
              <a:outerShdw blurRad="38100" rotWithShape="0" algn="br" dir="2700000" dist="25400">
                <a:srgbClr val="000000">
                  <a:alpha val="60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6" name="Google Shape;126;p2"/>
            <p:cNvSpPr/>
            <p:nvPr/>
          </p:nvSpPr>
          <p:spPr>
            <a:xfrm>
              <a:off x="1441126" y="1562122"/>
              <a:ext cx="3613076" cy="1247728"/>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7" name="Google Shape;127;p2"/>
            <p:cNvSpPr txBox="1"/>
            <p:nvPr/>
          </p:nvSpPr>
          <p:spPr>
            <a:xfrm>
              <a:off x="1441126" y="1562122"/>
              <a:ext cx="3613076" cy="1247728"/>
            </a:xfrm>
            <a:prstGeom prst="rect">
              <a:avLst/>
            </a:prstGeom>
            <a:noFill/>
            <a:ln>
              <a:noFill/>
            </a:ln>
          </p:spPr>
          <p:txBody>
            <a:bodyPr anchorCtr="0" anchor="ctr" bIns="132050" lIns="132050" spcFirstLastPara="1" rIns="132050" wrap="square" tIns="132050">
              <a:noAutofit/>
            </a:bodyPr>
            <a:lstStyle/>
            <a:p>
              <a:pPr indent="0" lvl="0" marL="0" marR="0" rtl="0" algn="l">
                <a:lnSpc>
                  <a:spcPct val="100000"/>
                </a:lnSpc>
                <a:spcBef>
                  <a:spcPts val="0"/>
                </a:spcBef>
                <a:spcAft>
                  <a:spcPts val="0"/>
                </a:spcAft>
                <a:buClr>
                  <a:schemeClr val="dk1"/>
                </a:buClr>
                <a:buSzPts val="2200"/>
                <a:buFont typeface="Calibri"/>
                <a:buNone/>
              </a:pPr>
              <a:r>
                <a:rPr lang="en-US" sz="2200">
                  <a:solidFill>
                    <a:schemeClr val="dk1"/>
                  </a:solidFill>
                  <a:latin typeface="Calibri"/>
                  <a:ea typeface="Calibri"/>
                  <a:cs typeface="Calibri"/>
                  <a:sym typeface="Calibri"/>
                </a:rPr>
                <a:t>2. Health Coverage Options in Massachusetts</a:t>
              </a:r>
              <a:endParaRPr/>
            </a:p>
          </p:txBody>
        </p:sp>
        <p:sp>
          <p:nvSpPr>
            <p:cNvPr id="128" name="Google Shape;128;p2"/>
            <p:cNvSpPr/>
            <p:nvPr/>
          </p:nvSpPr>
          <p:spPr>
            <a:xfrm>
              <a:off x="0" y="3121782"/>
              <a:ext cx="5054203" cy="1247728"/>
            </a:xfrm>
            <a:prstGeom prst="roundRect">
              <a:avLst>
                <a:gd fmla="val 10000" name="adj"/>
              </a:avLst>
            </a:prstGeom>
            <a:gradFill>
              <a:gsLst>
                <a:gs pos="0">
                  <a:srgbClr val="B7C7DD"/>
                </a:gs>
                <a:gs pos="34000">
                  <a:srgbClr val="BAC9DE"/>
                </a:gs>
                <a:gs pos="70000">
                  <a:srgbClr val="BCCCE3"/>
                </a:gs>
                <a:gs pos="100000">
                  <a:srgbClr val="C9D7EB"/>
                </a:gs>
              </a:gsLst>
              <a:path path="circle">
                <a:fillToRect b="50%" l="50%" r="50%" t="50%"/>
              </a:path>
              <a:tileRect/>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9" name="Google Shape;129;p2"/>
            <p:cNvSpPr/>
            <p:nvPr/>
          </p:nvSpPr>
          <p:spPr>
            <a:xfrm>
              <a:off x="377437" y="3402521"/>
              <a:ext cx="686250" cy="686250"/>
            </a:xfrm>
            <a:prstGeom prst="rect">
              <a:avLst/>
            </a:prstGeom>
            <a:blipFill rotWithShape="1">
              <a:blip r:embed="rId5">
                <a:alphaModFix/>
              </a:blip>
              <a:stretch>
                <a:fillRect b="0" l="0" r="0" t="0"/>
              </a:stretch>
            </a:blipFill>
            <a:ln>
              <a:noFill/>
            </a:ln>
            <a:effectLst>
              <a:outerShdw blurRad="38100" rotWithShape="0" algn="br" dir="2700000" dist="25400">
                <a:srgbClr val="000000">
                  <a:alpha val="60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0" name="Google Shape;130;p2"/>
            <p:cNvSpPr/>
            <p:nvPr/>
          </p:nvSpPr>
          <p:spPr>
            <a:xfrm>
              <a:off x="1441126" y="3121782"/>
              <a:ext cx="3613076" cy="1247728"/>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1" name="Google Shape;131;p2"/>
            <p:cNvSpPr txBox="1"/>
            <p:nvPr/>
          </p:nvSpPr>
          <p:spPr>
            <a:xfrm>
              <a:off x="1441126" y="3121782"/>
              <a:ext cx="3613076" cy="1247728"/>
            </a:xfrm>
            <a:prstGeom prst="rect">
              <a:avLst/>
            </a:prstGeom>
            <a:noFill/>
            <a:ln>
              <a:noFill/>
            </a:ln>
          </p:spPr>
          <p:txBody>
            <a:bodyPr anchorCtr="0" anchor="ctr" bIns="132050" lIns="132050" spcFirstLastPara="1" rIns="132050" wrap="square" tIns="132050">
              <a:noAutofit/>
            </a:bodyPr>
            <a:lstStyle/>
            <a:p>
              <a:pPr indent="0" lvl="0" marL="0" marR="0" rtl="0" algn="l">
                <a:lnSpc>
                  <a:spcPct val="100000"/>
                </a:lnSpc>
                <a:spcBef>
                  <a:spcPts val="0"/>
                </a:spcBef>
                <a:spcAft>
                  <a:spcPts val="0"/>
                </a:spcAft>
                <a:buClr>
                  <a:schemeClr val="dk1"/>
                </a:buClr>
                <a:buSzPts val="2200"/>
                <a:buFont typeface="Calibri"/>
                <a:buNone/>
              </a:pPr>
              <a:r>
                <a:rPr lang="en-US" sz="2200">
                  <a:solidFill>
                    <a:schemeClr val="dk1"/>
                  </a:solidFill>
                  <a:latin typeface="Calibri"/>
                  <a:ea typeface="Calibri"/>
                  <a:cs typeface="Calibri"/>
                  <a:sym typeface="Calibri"/>
                </a:rPr>
                <a:t>3. How to Apply</a:t>
              </a:r>
              <a:endParaRPr/>
            </a:p>
          </p:txBody>
        </p:sp>
        <p:sp>
          <p:nvSpPr>
            <p:cNvPr id="132" name="Google Shape;132;p2"/>
            <p:cNvSpPr/>
            <p:nvPr/>
          </p:nvSpPr>
          <p:spPr>
            <a:xfrm>
              <a:off x="0" y="4681442"/>
              <a:ext cx="5054203" cy="1247728"/>
            </a:xfrm>
            <a:prstGeom prst="roundRect">
              <a:avLst>
                <a:gd fmla="val 10000" name="adj"/>
              </a:avLst>
            </a:prstGeom>
            <a:gradFill>
              <a:gsLst>
                <a:gs pos="0">
                  <a:srgbClr val="B7C7DD"/>
                </a:gs>
                <a:gs pos="34000">
                  <a:srgbClr val="BAC9DE"/>
                </a:gs>
                <a:gs pos="70000">
                  <a:srgbClr val="BCCCE3"/>
                </a:gs>
                <a:gs pos="100000">
                  <a:srgbClr val="C9D7EB"/>
                </a:gs>
              </a:gsLst>
              <a:path path="circle">
                <a:fillToRect b="50%" l="50%" r="50%" t="50%"/>
              </a:path>
              <a:tileRect/>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3" name="Google Shape;133;p2"/>
            <p:cNvSpPr/>
            <p:nvPr/>
          </p:nvSpPr>
          <p:spPr>
            <a:xfrm>
              <a:off x="377437" y="4962181"/>
              <a:ext cx="686250" cy="686250"/>
            </a:xfrm>
            <a:prstGeom prst="rect">
              <a:avLst/>
            </a:prstGeom>
            <a:blipFill rotWithShape="1">
              <a:blip r:embed="rId6">
                <a:alphaModFix/>
              </a:blip>
              <a:stretch>
                <a:fillRect b="0" l="0" r="0" t="0"/>
              </a:stretch>
            </a:blipFill>
            <a:ln>
              <a:noFill/>
            </a:ln>
            <a:effectLst>
              <a:outerShdw blurRad="38100" rotWithShape="0" algn="br" dir="2700000" dist="25400">
                <a:srgbClr val="000000">
                  <a:alpha val="60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4" name="Google Shape;134;p2"/>
            <p:cNvSpPr/>
            <p:nvPr/>
          </p:nvSpPr>
          <p:spPr>
            <a:xfrm>
              <a:off x="1441126" y="4681442"/>
              <a:ext cx="3613076" cy="1247728"/>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5" name="Google Shape;135;p2"/>
            <p:cNvSpPr txBox="1"/>
            <p:nvPr/>
          </p:nvSpPr>
          <p:spPr>
            <a:xfrm>
              <a:off x="1441126" y="4681442"/>
              <a:ext cx="3613076" cy="1247728"/>
            </a:xfrm>
            <a:prstGeom prst="rect">
              <a:avLst/>
            </a:prstGeom>
            <a:noFill/>
            <a:ln>
              <a:noFill/>
            </a:ln>
          </p:spPr>
          <p:txBody>
            <a:bodyPr anchorCtr="0" anchor="ctr" bIns="132050" lIns="132050" spcFirstLastPara="1" rIns="132050" wrap="square" tIns="132050">
              <a:noAutofit/>
            </a:bodyPr>
            <a:lstStyle/>
            <a:p>
              <a:pPr indent="0" lvl="0" marL="0" marR="0" rtl="0" algn="l">
                <a:lnSpc>
                  <a:spcPct val="100000"/>
                </a:lnSpc>
                <a:spcBef>
                  <a:spcPts val="0"/>
                </a:spcBef>
                <a:spcAft>
                  <a:spcPts val="0"/>
                </a:spcAft>
                <a:buClr>
                  <a:schemeClr val="dk1"/>
                </a:buClr>
                <a:buSzPts val="2200"/>
                <a:buFont typeface="Calibri"/>
                <a:buNone/>
              </a:pPr>
              <a:r>
                <a:rPr lang="en-US" sz="2200">
                  <a:solidFill>
                    <a:schemeClr val="dk1"/>
                  </a:solidFill>
                  <a:latin typeface="Calibri"/>
                  <a:ea typeface="Calibri"/>
                  <a:cs typeface="Calibri"/>
                  <a:sym typeface="Calibri"/>
                </a:rPr>
                <a:t>How to stay covered </a:t>
              </a:r>
              <a:endParaRPr/>
            </a:p>
          </p:txBody>
        </p:sp>
      </p:grpSp>
      <p:sp>
        <p:nvSpPr>
          <p:cNvPr id="136" name="Google Shape;136;p2"/>
          <p:cNvSpPr txBox="1"/>
          <p:nvPr/>
        </p:nvSpPr>
        <p:spPr>
          <a:xfrm>
            <a:off x="4953000" y="5630009"/>
            <a:ext cx="184731" cy="707886"/>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t/>
            </a:r>
            <a:endParaRPr sz="2200">
              <a:solidFill>
                <a:schemeClr val="dk1"/>
              </a:solidFill>
              <a:latin typeface="Calibri"/>
              <a:ea typeface="Calibri"/>
              <a:cs typeface="Calibri"/>
              <a:sym typeface="Calibri"/>
            </a:endParaRPr>
          </a:p>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37" name="Google Shape;137;p2"/>
          <p:cNvSpPr txBox="1"/>
          <p:nvPr>
            <p:ph idx="12" type="sldNum"/>
          </p:nvPr>
        </p:nvSpPr>
        <p:spPr>
          <a:xfrm>
            <a:off x="7425344" y="6459786"/>
            <a:ext cx="984000" cy="365100"/>
          </a:xfrm>
          <a:prstGeom prst="rect">
            <a:avLst/>
          </a:prstGeom>
        </p:spPr>
        <p:txBody>
          <a:bodyPr anchorCtr="0" anchor="ctr"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en-US"/>
              <a:t>‹#›</a:t>
            </a:fld>
            <a:endParaRPr/>
          </a:p>
        </p:txBody>
      </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99" name="Shape 399"/>
        <p:cNvGrpSpPr/>
        <p:nvPr/>
      </p:nvGrpSpPr>
      <p:grpSpPr>
        <a:xfrm>
          <a:off x="0" y="0"/>
          <a:ext cx="0" cy="0"/>
          <a:chOff x="0" y="0"/>
          <a:chExt cx="0" cy="0"/>
        </a:xfrm>
      </p:grpSpPr>
      <p:sp>
        <p:nvSpPr>
          <p:cNvPr id="400" name="Google Shape;400;p20"/>
          <p:cNvSpPr txBox="1"/>
          <p:nvPr>
            <p:ph type="title"/>
          </p:nvPr>
        </p:nvSpPr>
        <p:spPr>
          <a:xfrm>
            <a:off x="800100" y="732754"/>
            <a:ext cx="7543800" cy="1450757"/>
          </a:xfrm>
          <a:prstGeom prst="rect">
            <a:avLst/>
          </a:prstGeom>
          <a:noFill/>
          <a:ln>
            <a:noFill/>
          </a:ln>
        </p:spPr>
        <p:txBody>
          <a:bodyPr anchorCtr="0" anchor="b" bIns="45700" lIns="91425" spcFirstLastPara="1" rIns="91425" wrap="square" tIns="45700">
            <a:normAutofit fontScale="90000"/>
          </a:bodyPr>
          <a:lstStyle/>
          <a:p>
            <a:pPr indent="0" lvl="2" marL="0" rtl="0" algn="ctr">
              <a:spcBef>
                <a:spcPts val="0"/>
              </a:spcBef>
              <a:spcAft>
                <a:spcPts val="0"/>
              </a:spcAft>
              <a:buNone/>
            </a:pPr>
            <a:r>
              <a:rPr b="1" lang="en-US" sz="4000">
                <a:solidFill>
                  <a:srgbClr val="000000"/>
                </a:solidFill>
                <a:latin typeface="Calibri"/>
                <a:ea typeface="Calibri"/>
                <a:cs typeface="Calibri"/>
                <a:sym typeface="Calibri"/>
              </a:rPr>
              <a:t>Application Tips &amp; Best Practices:</a:t>
            </a:r>
            <a:br>
              <a:rPr b="1" lang="en-US" sz="4000">
                <a:solidFill>
                  <a:srgbClr val="000000"/>
                </a:solidFill>
                <a:latin typeface="Calibri"/>
                <a:ea typeface="Calibri"/>
                <a:cs typeface="Calibri"/>
                <a:sym typeface="Calibri"/>
              </a:rPr>
            </a:br>
            <a:r>
              <a:rPr b="1" lang="en-US" sz="4000">
                <a:solidFill>
                  <a:srgbClr val="000000"/>
                </a:solidFill>
                <a:latin typeface="Calibri"/>
                <a:ea typeface="Calibri"/>
                <a:cs typeface="Calibri"/>
                <a:sym typeface="Calibri"/>
              </a:rPr>
              <a:t>Massachusetts Residency</a:t>
            </a:r>
            <a:br>
              <a:rPr lang="en-US"/>
            </a:br>
            <a:endParaRPr sz="4000" u="sng">
              <a:solidFill>
                <a:srgbClr val="000000"/>
              </a:solidFill>
            </a:endParaRPr>
          </a:p>
        </p:txBody>
      </p:sp>
      <p:sp>
        <p:nvSpPr>
          <p:cNvPr id="401" name="Google Shape;401;p20"/>
          <p:cNvSpPr/>
          <p:nvPr/>
        </p:nvSpPr>
        <p:spPr>
          <a:xfrm>
            <a:off x="933450" y="5704558"/>
            <a:ext cx="7277100" cy="646331"/>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n-US" sz="1800">
                <a:solidFill>
                  <a:schemeClr val="accent2"/>
                </a:solidFill>
                <a:latin typeface="Calibri"/>
                <a:ea typeface="Calibri"/>
                <a:cs typeface="Calibri"/>
                <a:sym typeface="Calibri"/>
              </a:rPr>
              <a:t>An applicant must check off the box next to each household member’s name or they </a:t>
            </a:r>
            <a:r>
              <a:rPr b="1" lang="en-US" sz="1800" u="sng">
                <a:solidFill>
                  <a:schemeClr val="accent2"/>
                </a:solidFill>
                <a:latin typeface="Calibri"/>
                <a:ea typeface="Calibri"/>
                <a:cs typeface="Calibri"/>
                <a:sym typeface="Calibri"/>
              </a:rPr>
              <a:t>will be denied</a:t>
            </a:r>
            <a:r>
              <a:rPr b="1" lang="en-US" sz="1800">
                <a:solidFill>
                  <a:schemeClr val="accent2"/>
                </a:solidFill>
                <a:latin typeface="Calibri"/>
                <a:ea typeface="Calibri"/>
                <a:cs typeface="Calibri"/>
                <a:sym typeface="Calibri"/>
              </a:rPr>
              <a:t> health care coverage in Massachusetts </a:t>
            </a:r>
            <a:endParaRPr/>
          </a:p>
        </p:txBody>
      </p:sp>
      <p:pic>
        <p:nvPicPr>
          <p:cNvPr id="402" name="Google Shape;402;p20"/>
          <p:cNvPicPr preferRelativeResize="0"/>
          <p:nvPr/>
        </p:nvPicPr>
        <p:blipFill rotWithShape="1">
          <a:blip r:embed="rId3">
            <a:alphaModFix/>
          </a:blip>
          <a:srcRect b="34358" l="30769" r="31250" t="24872"/>
          <a:stretch/>
        </p:blipFill>
        <p:spPr>
          <a:xfrm>
            <a:off x="1114425" y="1865066"/>
            <a:ext cx="7096125" cy="3839492"/>
          </a:xfrm>
          <a:prstGeom prst="rect">
            <a:avLst/>
          </a:prstGeom>
          <a:noFill/>
          <a:ln>
            <a:noFill/>
          </a:ln>
        </p:spPr>
      </p:pic>
      <p:sp>
        <p:nvSpPr>
          <p:cNvPr id="403" name="Google Shape;403;p20"/>
          <p:cNvSpPr/>
          <p:nvPr/>
        </p:nvSpPr>
        <p:spPr>
          <a:xfrm>
            <a:off x="371475" y="4267200"/>
            <a:ext cx="609600" cy="228600"/>
          </a:xfrm>
          <a:prstGeom prst="rightArrow">
            <a:avLst>
              <a:gd fmla="val 50000" name="adj1"/>
              <a:gd fmla="val 50000" name="adj2"/>
            </a:avLst>
          </a:prstGeom>
          <a:solidFill>
            <a:srgbClr val="FF0000"/>
          </a:solidFill>
          <a:ln cap="flat" cmpd="sng" w="15875">
            <a:solidFill>
              <a:srgbClr val="FF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04" name="Google Shape;404;p20"/>
          <p:cNvSpPr txBox="1"/>
          <p:nvPr>
            <p:ph idx="12" type="sldNum"/>
          </p:nvPr>
        </p:nvSpPr>
        <p:spPr>
          <a:xfrm>
            <a:off x="7425344" y="6459786"/>
            <a:ext cx="984000" cy="365100"/>
          </a:xfrm>
          <a:prstGeom prst="rect">
            <a:avLst/>
          </a:prstGeom>
        </p:spPr>
        <p:txBody>
          <a:bodyPr anchorCtr="0" anchor="ctr"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en-US"/>
              <a:t>‹#›</a:t>
            </a:fld>
            <a:endParaRPr/>
          </a:p>
        </p:txBody>
      </p:sp>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09" name="Shape 409"/>
        <p:cNvGrpSpPr/>
        <p:nvPr/>
      </p:nvGrpSpPr>
      <p:grpSpPr>
        <a:xfrm>
          <a:off x="0" y="0"/>
          <a:ext cx="0" cy="0"/>
          <a:chOff x="0" y="0"/>
          <a:chExt cx="0" cy="0"/>
        </a:xfrm>
      </p:grpSpPr>
      <p:sp>
        <p:nvSpPr>
          <p:cNvPr id="410" name="Google Shape;410;p21"/>
          <p:cNvSpPr txBox="1"/>
          <p:nvPr>
            <p:ph type="title"/>
          </p:nvPr>
        </p:nvSpPr>
        <p:spPr>
          <a:xfrm>
            <a:off x="0" y="286604"/>
            <a:ext cx="9144000" cy="1450757"/>
          </a:xfrm>
          <a:prstGeom prst="rect">
            <a:avLst/>
          </a:prstGeom>
          <a:noFill/>
          <a:ln>
            <a:noFill/>
          </a:ln>
        </p:spPr>
        <p:txBody>
          <a:bodyPr anchorCtr="0" anchor="b" bIns="45700" lIns="91425" spcFirstLastPara="1" rIns="91425" wrap="square" tIns="45700">
            <a:noAutofit/>
          </a:bodyPr>
          <a:lstStyle/>
          <a:p>
            <a:pPr indent="0" lvl="0" marL="0" rtl="0" algn="ctr">
              <a:lnSpc>
                <a:spcPct val="85000"/>
              </a:lnSpc>
              <a:spcBef>
                <a:spcPts val="0"/>
              </a:spcBef>
              <a:spcAft>
                <a:spcPts val="0"/>
              </a:spcAft>
              <a:buClr>
                <a:srgbClr val="000000"/>
              </a:buClr>
              <a:buSzPts val="3200"/>
              <a:buFont typeface="Calibri"/>
              <a:buNone/>
            </a:pPr>
            <a:r>
              <a:rPr b="1" lang="en-US" sz="3200">
                <a:solidFill>
                  <a:srgbClr val="000000"/>
                </a:solidFill>
              </a:rPr>
              <a:t>Application Tips &amp; Best Practices:</a:t>
            </a:r>
            <a:br>
              <a:rPr b="1" lang="en-US" sz="3200">
                <a:solidFill>
                  <a:srgbClr val="000000"/>
                </a:solidFill>
              </a:rPr>
            </a:br>
            <a:r>
              <a:rPr b="1" lang="en-US" sz="3200">
                <a:solidFill>
                  <a:srgbClr val="000000"/>
                </a:solidFill>
              </a:rPr>
              <a:t>Massachusetts Residency</a:t>
            </a:r>
            <a:endParaRPr/>
          </a:p>
        </p:txBody>
      </p:sp>
      <p:sp>
        <p:nvSpPr>
          <p:cNvPr id="411" name="Google Shape;411;p21"/>
          <p:cNvSpPr txBox="1"/>
          <p:nvPr/>
        </p:nvSpPr>
        <p:spPr>
          <a:xfrm>
            <a:off x="497461" y="5410200"/>
            <a:ext cx="8321634" cy="646331"/>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n-US" sz="1800">
                <a:solidFill>
                  <a:schemeClr val="accent2"/>
                </a:solidFill>
                <a:latin typeface="Calibri"/>
                <a:ea typeface="Calibri"/>
                <a:cs typeface="Calibri"/>
                <a:sym typeface="Calibri"/>
              </a:rPr>
              <a:t>An applicant and all family members must answer ‘yes’ to question number 16 or they </a:t>
            </a:r>
            <a:r>
              <a:rPr b="1" lang="en-US" sz="1800" u="sng">
                <a:solidFill>
                  <a:schemeClr val="accent2"/>
                </a:solidFill>
                <a:latin typeface="Calibri"/>
                <a:ea typeface="Calibri"/>
                <a:cs typeface="Calibri"/>
                <a:sym typeface="Calibri"/>
              </a:rPr>
              <a:t>will be denied</a:t>
            </a:r>
            <a:r>
              <a:rPr b="1" lang="en-US" sz="1800">
                <a:solidFill>
                  <a:schemeClr val="accent2"/>
                </a:solidFill>
                <a:latin typeface="Calibri"/>
                <a:ea typeface="Calibri"/>
                <a:cs typeface="Calibri"/>
                <a:sym typeface="Calibri"/>
              </a:rPr>
              <a:t> health care coverage in Massachusetts</a:t>
            </a:r>
            <a:endParaRPr/>
          </a:p>
        </p:txBody>
      </p:sp>
      <p:pic>
        <p:nvPicPr>
          <p:cNvPr id="412" name="Google Shape;412;p21"/>
          <p:cNvPicPr preferRelativeResize="0"/>
          <p:nvPr/>
        </p:nvPicPr>
        <p:blipFill rotWithShape="1">
          <a:blip r:embed="rId3">
            <a:alphaModFix/>
          </a:blip>
          <a:srcRect b="0" l="0" r="0" t="0"/>
          <a:stretch/>
        </p:blipFill>
        <p:spPr>
          <a:xfrm>
            <a:off x="685798" y="2477114"/>
            <a:ext cx="7944959" cy="2459482"/>
          </a:xfrm>
          <a:prstGeom prst="rect">
            <a:avLst/>
          </a:prstGeom>
          <a:noFill/>
          <a:ln>
            <a:noFill/>
          </a:ln>
        </p:spPr>
      </p:pic>
      <p:sp>
        <p:nvSpPr>
          <p:cNvPr id="413" name="Google Shape;413;p21"/>
          <p:cNvSpPr/>
          <p:nvPr/>
        </p:nvSpPr>
        <p:spPr>
          <a:xfrm>
            <a:off x="5410200" y="3429000"/>
            <a:ext cx="228600" cy="533399"/>
          </a:xfrm>
          <a:prstGeom prst="mathMultiply">
            <a:avLst>
              <a:gd fmla="val 23520" name="adj1"/>
            </a:avLst>
          </a:prstGeom>
          <a:solidFill>
            <a:srgbClr val="FF0000"/>
          </a:solidFill>
          <a:ln cap="flat" cmpd="sng" w="15875">
            <a:solidFill>
              <a:srgbClr val="FF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14" name="Google Shape;414;p21"/>
          <p:cNvSpPr txBox="1"/>
          <p:nvPr/>
        </p:nvSpPr>
        <p:spPr>
          <a:xfrm>
            <a:off x="411183" y="1922571"/>
            <a:ext cx="8321634" cy="369332"/>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n-US" sz="1800" u="sng">
                <a:solidFill>
                  <a:schemeClr val="dk1"/>
                </a:solidFill>
                <a:latin typeface="Calibri"/>
                <a:ea typeface="Calibri"/>
                <a:cs typeface="Calibri"/>
                <a:sym typeface="Calibri"/>
              </a:rPr>
              <a:t>Paper Application guidance </a:t>
            </a:r>
            <a:endParaRPr/>
          </a:p>
        </p:txBody>
      </p:sp>
      <p:sp>
        <p:nvSpPr>
          <p:cNvPr id="415" name="Google Shape;415;p21"/>
          <p:cNvSpPr txBox="1"/>
          <p:nvPr>
            <p:ph idx="12" type="sldNum"/>
          </p:nvPr>
        </p:nvSpPr>
        <p:spPr>
          <a:xfrm>
            <a:off x="7425344" y="6459786"/>
            <a:ext cx="984000" cy="365100"/>
          </a:xfrm>
          <a:prstGeom prst="rect">
            <a:avLst/>
          </a:prstGeom>
        </p:spPr>
        <p:txBody>
          <a:bodyPr anchorCtr="0" anchor="ctr"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en-US"/>
              <a:t>‹#›</a:t>
            </a:fld>
            <a:endParaRPr/>
          </a:p>
        </p:txBody>
      </p:sp>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20" name="Shape 420"/>
        <p:cNvGrpSpPr/>
        <p:nvPr/>
      </p:nvGrpSpPr>
      <p:grpSpPr>
        <a:xfrm>
          <a:off x="0" y="0"/>
          <a:ext cx="0" cy="0"/>
          <a:chOff x="0" y="0"/>
          <a:chExt cx="0" cy="0"/>
        </a:xfrm>
      </p:grpSpPr>
      <p:sp>
        <p:nvSpPr>
          <p:cNvPr id="421" name="Google Shape;421;p22"/>
          <p:cNvSpPr txBox="1"/>
          <p:nvPr>
            <p:ph type="title"/>
          </p:nvPr>
        </p:nvSpPr>
        <p:spPr>
          <a:xfrm>
            <a:off x="861060" y="299303"/>
            <a:ext cx="7543800" cy="1450757"/>
          </a:xfrm>
          <a:prstGeom prst="rect">
            <a:avLst/>
          </a:prstGeom>
          <a:noFill/>
          <a:ln>
            <a:noFill/>
          </a:ln>
        </p:spPr>
        <p:txBody>
          <a:bodyPr anchorCtr="0" anchor="b" bIns="45700" lIns="91425" spcFirstLastPara="1" rIns="91425" wrap="square" tIns="45700">
            <a:noAutofit/>
          </a:bodyPr>
          <a:lstStyle/>
          <a:p>
            <a:pPr indent="0" lvl="0" marL="0" rtl="0" algn="l">
              <a:lnSpc>
                <a:spcPct val="85000"/>
              </a:lnSpc>
              <a:spcBef>
                <a:spcPts val="0"/>
              </a:spcBef>
              <a:spcAft>
                <a:spcPts val="0"/>
              </a:spcAft>
              <a:buClr>
                <a:srgbClr val="000000"/>
              </a:buClr>
              <a:buSzPts val="3600"/>
              <a:buFont typeface="Calibri"/>
              <a:buNone/>
            </a:pPr>
            <a:r>
              <a:rPr b="1" lang="en-US" sz="3600">
                <a:solidFill>
                  <a:srgbClr val="000000"/>
                </a:solidFill>
              </a:rPr>
              <a:t>How to Prove Massachusetts Residency</a:t>
            </a:r>
            <a:endParaRPr/>
          </a:p>
        </p:txBody>
      </p:sp>
      <p:sp>
        <p:nvSpPr>
          <p:cNvPr id="422" name="Google Shape;422;p22"/>
          <p:cNvSpPr/>
          <p:nvPr/>
        </p:nvSpPr>
        <p:spPr>
          <a:xfrm>
            <a:off x="415290" y="2185069"/>
            <a:ext cx="8423910" cy="4063331"/>
          </a:xfrm>
          <a:prstGeom prst="rect">
            <a:avLst/>
          </a:prstGeom>
          <a:noFill/>
          <a:ln>
            <a:noFill/>
          </a:ln>
        </p:spPr>
        <p:txBody>
          <a:bodyPr anchorCtr="0" anchor="t" bIns="45700" lIns="91425" spcFirstLastPara="1" rIns="91425" wrap="square" tIns="45700">
            <a:spAutoFit/>
          </a:bodyPr>
          <a:lstStyle/>
          <a:p>
            <a:pPr indent="-285750" lvl="0" marL="285750" marR="0" rtl="0" algn="l">
              <a:spcBef>
                <a:spcPts val="0"/>
              </a:spcBef>
              <a:spcAft>
                <a:spcPts val="0"/>
              </a:spcAft>
              <a:buClr>
                <a:srgbClr val="0070C0"/>
              </a:buClr>
              <a:buSzPts val="1800"/>
              <a:buFont typeface="Noto Sans Symbols"/>
              <a:buChar char="✔"/>
            </a:pPr>
            <a:r>
              <a:rPr lang="en-US" sz="1800">
                <a:solidFill>
                  <a:srgbClr val="0070C0"/>
                </a:solidFill>
                <a:latin typeface="Calibri"/>
                <a:ea typeface="Calibri"/>
                <a:cs typeface="Calibri"/>
                <a:sym typeface="Calibri"/>
              </a:rPr>
              <a:t>Copy of deed and record of most recent mortgage payment (if mortgage is paid in full, provide a copy of property tax bill from the most recent year)</a:t>
            </a:r>
            <a:endParaRPr/>
          </a:p>
          <a:p>
            <a:pPr indent="-285750" lvl="0" marL="285750" marR="0" rtl="0" algn="l">
              <a:spcBef>
                <a:spcPts val="0"/>
              </a:spcBef>
              <a:spcAft>
                <a:spcPts val="0"/>
              </a:spcAft>
              <a:buClr>
                <a:srgbClr val="0070C0"/>
              </a:buClr>
              <a:buSzPts val="1800"/>
              <a:buFont typeface="Noto Sans Symbols"/>
              <a:buChar char="✔"/>
            </a:pPr>
            <a:r>
              <a:rPr lang="en-US" sz="1800">
                <a:solidFill>
                  <a:srgbClr val="0070C0"/>
                </a:solidFill>
                <a:latin typeface="Calibri"/>
                <a:ea typeface="Calibri"/>
                <a:cs typeface="Calibri"/>
                <a:sym typeface="Calibri"/>
              </a:rPr>
              <a:t>Copy of lease AND record of most recent rent payment (i.e. copy of check)</a:t>
            </a:r>
            <a:endParaRPr/>
          </a:p>
          <a:p>
            <a:pPr indent="-285750" lvl="0" marL="285750" marR="0" rtl="0" algn="l">
              <a:spcBef>
                <a:spcPts val="0"/>
              </a:spcBef>
              <a:spcAft>
                <a:spcPts val="0"/>
              </a:spcAft>
              <a:buClr>
                <a:srgbClr val="0070C0"/>
              </a:buClr>
              <a:buSzPts val="1800"/>
              <a:buFont typeface="Noto Sans Symbols"/>
              <a:buChar char="✔"/>
            </a:pPr>
            <a:r>
              <a:rPr lang="en-US" sz="1800">
                <a:solidFill>
                  <a:srgbClr val="0070C0"/>
                </a:solidFill>
                <a:latin typeface="Calibri"/>
                <a:ea typeface="Calibri"/>
                <a:cs typeface="Calibri"/>
                <a:sym typeface="Calibri"/>
              </a:rPr>
              <a:t>Mortgage deed showing primary residence</a:t>
            </a:r>
            <a:endParaRPr/>
          </a:p>
          <a:p>
            <a:pPr indent="-285750" lvl="0" marL="285750" marR="0" rtl="0" algn="l">
              <a:spcBef>
                <a:spcPts val="0"/>
              </a:spcBef>
              <a:spcAft>
                <a:spcPts val="0"/>
              </a:spcAft>
              <a:buClr>
                <a:srgbClr val="0070C0"/>
              </a:buClr>
              <a:buSzPts val="1800"/>
              <a:buFont typeface="Noto Sans Symbols"/>
              <a:buChar char="✔"/>
            </a:pPr>
            <a:r>
              <a:rPr lang="en-US" sz="1800">
                <a:solidFill>
                  <a:srgbClr val="0070C0"/>
                </a:solidFill>
                <a:latin typeface="Calibri"/>
                <a:ea typeface="Calibri"/>
                <a:cs typeface="Calibri"/>
                <a:sym typeface="Calibri"/>
              </a:rPr>
              <a:t>Nursery school or daycare records (if school is private, additional documentation may be requested)</a:t>
            </a:r>
            <a:endParaRPr/>
          </a:p>
          <a:p>
            <a:pPr indent="-285750" lvl="0" marL="285750" marR="0" rtl="0" algn="l">
              <a:spcBef>
                <a:spcPts val="0"/>
              </a:spcBef>
              <a:spcAft>
                <a:spcPts val="0"/>
              </a:spcAft>
              <a:buClr>
                <a:srgbClr val="0070C0"/>
              </a:buClr>
              <a:buSzPts val="1800"/>
              <a:buFont typeface="Noto Sans Symbols"/>
              <a:buChar char="✔"/>
            </a:pPr>
            <a:r>
              <a:rPr lang="en-US" sz="1800">
                <a:solidFill>
                  <a:srgbClr val="0070C0"/>
                </a:solidFill>
                <a:latin typeface="Calibri"/>
                <a:ea typeface="Calibri"/>
                <a:cs typeface="Calibri"/>
                <a:sym typeface="Calibri"/>
              </a:rPr>
              <a:t>Current utility bill or work order dated within the past 60 days</a:t>
            </a:r>
            <a:endParaRPr/>
          </a:p>
          <a:p>
            <a:pPr indent="-285750" lvl="0" marL="285750" marR="0" rtl="0" algn="l">
              <a:spcBef>
                <a:spcPts val="0"/>
              </a:spcBef>
              <a:spcAft>
                <a:spcPts val="0"/>
              </a:spcAft>
              <a:buClr>
                <a:srgbClr val="0070C0"/>
              </a:buClr>
              <a:buSzPts val="1800"/>
              <a:buFont typeface="Noto Sans Symbols"/>
              <a:buChar char="✔"/>
            </a:pPr>
            <a:r>
              <a:rPr lang="en-US" sz="1800">
                <a:solidFill>
                  <a:srgbClr val="0070C0"/>
                </a:solidFill>
                <a:latin typeface="Calibri"/>
                <a:ea typeface="Calibri"/>
                <a:cs typeface="Calibri"/>
                <a:sym typeface="Calibri"/>
              </a:rPr>
              <a:t>Statement from a homeless shelter</a:t>
            </a:r>
            <a:endParaRPr/>
          </a:p>
          <a:p>
            <a:pPr indent="-285750" lvl="0" marL="285750" marR="0" rtl="0" algn="l">
              <a:spcBef>
                <a:spcPts val="0"/>
              </a:spcBef>
              <a:spcAft>
                <a:spcPts val="0"/>
              </a:spcAft>
              <a:buClr>
                <a:srgbClr val="0070C0"/>
              </a:buClr>
              <a:buSzPts val="1800"/>
              <a:buFont typeface="Noto Sans Symbols"/>
              <a:buChar char="✔"/>
            </a:pPr>
            <a:r>
              <a:rPr lang="en-US" sz="1800">
                <a:solidFill>
                  <a:srgbClr val="0070C0"/>
                </a:solidFill>
                <a:latin typeface="Calibri"/>
                <a:ea typeface="Calibri"/>
                <a:cs typeface="Calibri"/>
                <a:sym typeface="Calibri"/>
              </a:rPr>
              <a:t>School records (if school is private, additional documentation may be requested)</a:t>
            </a:r>
            <a:endParaRPr/>
          </a:p>
          <a:p>
            <a:pPr indent="-285750" lvl="0" marL="285750" marR="0" rtl="0" algn="l">
              <a:spcBef>
                <a:spcPts val="0"/>
              </a:spcBef>
              <a:spcAft>
                <a:spcPts val="0"/>
              </a:spcAft>
              <a:buClr>
                <a:srgbClr val="0070C0"/>
              </a:buClr>
              <a:buSzPts val="1800"/>
              <a:buFont typeface="Noto Sans Symbols"/>
              <a:buChar char="✔"/>
            </a:pPr>
            <a:r>
              <a:rPr lang="en-US" sz="1800">
                <a:solidFill>
                  <a:srgbClr val="0070C0"/>
                </a:solidFill>
                <a:latin typeface="Calibri"/>
                <a:ea typeface="Calibri"/>
                <a:cs typeface="Calibri"/>
                <a:sym typeface="Calibri"/>
              </a:rPr>
              <a:t>Section 8 agreement</a:t>
            </a:r>
            <a:endParaRPr/>
          </a:p>
          <a:p>
            <a:pPr indent="-285750" lvl="0" marL="285750" marR="0" rtl="0" algn="l">
              <a:spcBef>
                <a:spcPts val="0"/>
              </a:spcBef>
              <a:spcAft>
                <a:spcPts val="0"/>
              </a:spcAft>
              <a:buClr>
                <a:srgbClr val="0070C0"/>
              </a:buClr>
              <a:buSzPts val="1800"/>
              <a:buFont typeface="Noto Sans Symbols"/>
              <a:buChar char="✔"/>
            </a:pPr>
            <a:r>
              <a:rPr lang="en-US" sz="1800">
                <a:solidFill>
                  <a:srgbClr val="0070C0"/>
                </a:solidFill>
                <a:latin typeface="Calibri"/>
                <a:ea typeface="Calibri"/>
                <a:cs typeface="Calibri"/>
                <a:sym typeface="Calibri"/>
              </a:rPr>
              <a:t>Homeowner’s insurance agreement</a:t>
            </a:r>
            <a:endParaRPr/>
          </a:p>
          <a:p>
            <a:pPr indent="-285750" lvl="0" marL="285750" marR="0" rtl="0" algn="l">
              <a:spcBef>
                <a:spcPts val="0"/>
              </a:spcBef>
              <a:spcAft>
                <a:spcPts val="0"/>
              </a:spcAft>
              <a:buClr>
                <a:srgbClr val="0070C0"/>
              </a:buClr>
              <a:buSzPts val="1800"/>
              <a:buFont typeface="Noto Sans Symbols"/>
              <a:buChar char="✔"/>
            </a:pPr>
            <a:r>
              <a:rPr lang="en-US" sz="1800">
                <a:solidFill>
                  <a:srgbClr val="0070C0"/>
                </a:solidFill>
                <a:latin typeface="Calibri"/>
                <a:ea typeface="Calibri"/>
                <a:cs typeface="Calibri"/>
                <a:sym typeface="Calibri"/>
              </a:rPr>
              <a:t>Proof of enrollment of custodial dependent in public school</a:t>
            </a:r>
            <a:endParaRPr/>
          </a:p>
          <a:p>
            <a:pPr indent="-285750" lvl="0" marL="285750" marR="0" rtl="0" algn="l">
              <a:spcBef>
                <a:spcPts val="0"/>
              </a:spcBef>
              <a:spcAft>
                <a:spcPts val="0"/>
              </a:spcAft>
              <a:buClr>
                <a:srgbClr val="0070C0"/>
              </a:buClr>
              <a:buSzPts val="1800"/>
              <a:buFont typeface="Noto Sans Symbols"/>
              <a:buChar char="✔"/>
            </a:pPr>
            <a:r>
              <a:rPr b="1" lang="en-US" sz="1800">
                <a:solidFill>
                  <a:srgbClr val="0070C0"/>
                </a:solidFill>
                <a:latin typeface="Calibri"/>
                <a:ea typeface="Calibri"/>
                <a:cs typeface="Calibri"/>
                <a:sym typeface="Calibri"/>
              </a:rPr>
              <a:t>An affidavit supporting residency (does NOT have to be notarized)</a:t>
            </a:r>
            <a:endParaRPr/>
          </a:p>
          <a:p>
            <a:pPr indent="-285750" lvl="1" marL="742950" marR="0" rtl="0" algn="l">
              <a:spcBef>
                <a:spcPts val="0"/>
              </a:spcBef>
              <a:spcAft>
                <a:spcPts val="0"/>
              </a:spcAft>
              <a:buClr>
                <a:srgbClr val="0070C0"/>
              </a:buClr>
              <a:buSzPts val="1800"/>
              <a:buFont typeface="Noto Sans Symbols"/>
              <a:buChar char="✔"/>
            </a:pPr>
            <a:r>
              <a:rPr b="0" i="0" lang="en-US" sz="1800" u="sng" cap="none" strike="noStrike">
                <a:solidFill>
                  <a:srgbClr val="0070C0"/>
                </a:solidFill>
                <a:latin typeface="Calibri"/>
                <a:ea typeface="Calibri"/>
                <a:cs typeface="Calibri"/>
                <a:sym typeface="Calibri"/>
                <a:hlinkClick r:id="rId3">
                  <a:extLst>
                    <a:ext uri="{A12FA001-AC4F-418D-AE19-62706E023703}">
                      <ahyp:hlinkClr val="tx"/>
                    </a:ext>
                  </a:extLst>
                </a:hlinkClick>
              </a:rPr>
              <a:t>https://www.mahealthconnector.org/verification-documents</a:t>
            </a:r>
            <a:r>
              <a:rPr b="0" i="0" lang="en-US" sz="1800" u="none" cap="none" strike="noStrike">
                <a:solidFill>
                  <a:srgbClr val="0070C0"/>
                </a:solidFill>
                <a:latin typeface="Calibri"/>
                <a:ea typeface="Calibri"/>
                <a:cs typeface="Calibri"/>
                <a:sym typeface="Calibri"/>
              </a:rPr>
              <a:t> </a:t>
            </a:r>
            <a:endParaRPr/>
          </a:p>
        </p:txBody>
      </p:sp>
      <p:sp>
        <p:nvSpPr>
          <p:cNvPr id="423" name="Google Shape;423;p22"/>
          <p:cNvSpPr txBox="1"/>
          <p:nvPr/>
        </p:nvSpPr>
        <p:spPr>
          <a:xfrm>
            <a:off x="822960" y="1811203"/>
            <a:ext cx="7620000" cy="400110"/>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n-US" sz="2000">
                <a:solidFill>
                  <a:schemeClr val="dk1"/>
                </a:solidFill>
                <a:latin typeface="Calibri"/>
                <a:ea typeface="Calibri"/>
                <a:cs typeface="Calibri"/>
                <a:sym typeface="Calibri"/>
              </a:rPr>
              <a:t>Submit a copy of the following documents:</a:t>
            </a:r>
            <a:endParaRPr/>
          </a:p>
        </p:txBody>
      </p:sp>
      <p:sp>
        <p:nvSpPr>
          <p:cNvPr id="424" name="Google Shape;424;p22"/>
          <p:cNvSpPr txBox="1"/>
          <p:nvPr>
            <p:ph idx="12" type="sldNum"/>
          </p:nvPr>
        </p:nvSpPr>
        <p:spPr>
          <a:xfrm>
            <a:off x="7425344" y="6459786"/>
            <a:ext cx="984000" cy="365100"/>
          </a:xfrm>
          <a:prstGeom prst="rect">
            <a:avLst/>
          </a:prstGeom>
        </p:spPr>
        <p:txBody>
          <a:bodyPr anchorCtr="0" anchor="ctr"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en-US"/>
              <a:t>‹#›</a:t>
            </a:fld>
            <a:endParaRPr/>
          </a:p>
        </p:txBody>
      </p:sp>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29" name="Shape 429"/>
        <p:cNvGrpSpPr/>
        <p:nvPr/>
      </p:nvGrpSpPr>
      <p:grpSpPr>
        <a:xfrm>
          <a:off x="0" y="0"/>
          <a:ext cx="0" cy="0"/>
          <a:chOff x="0" y="0"/>
          <a:chExt cx="0" cy="0"/>
        </a:xfrm>
      </p:grpSpPr>
      <p:sp>
        <p:nvSpPr>
          <p:cNvPr id="430" name="Google Shape;430;p23"/>
          <p:cNvSpPr txBox="1"/>
          <p:nvPr>
            <p:ph type="title"/>
          </p:nvPr>
        </p:nvSpPr>
        <p:spPr>
          <a:xfrm>
            <a:off x="822960" y="286604"/>
            <a:ext cx="7543800" cy="1450757"/>
          </a:xfrm>
          <a:prstGeom prst="rect">
            <a:avLst/>
          </a:prstGeom>
          <a:noFill/>
          <a:ln>
            <a:noFill/>
          </a:ln>
        </p:spPr>
        <p:txBody>
          <a:bodyPr anchorCtr="0" anchor="b" bIns="45700" lIns="91425" spcFirstLastPara="1" rIns="91425" wrap="square" tIns="45700">
            <a:normAutofit/>
          </a:bodyPr>
          <a:lstStyle/>
          <a:p>
            <a:pPr indent="0" lvl="0" marL="0" rtl="0" algn="ctr">
              <a:lnSpc>
                <a:spcPct val="85000"/>
              </a:lnSpc>
              <a:spcBef>
                <a:spcPts val="0"/>
              </a:spcBef>
              <a:spcAft>
                <a:spcPts val="0"/>
              </a:spcAft>
              <a:buClr>
                <a:srgbClr val="000000"/>
              </a:buClr>
              <a:buSzPts val="3600"/>
              <a:buFont typeface="Calibri"/>
              <a:buNone/>
            </a:pPr>
            <a:r>
              <a:rPr b="1" lang="en-US" sz="3600">
                <a:solidFill>
                  <a:srgbClr val="000000"/>
                </a:solidFill>
              </a:rPr>
              <a:t>Application Tips &amp; Best Practices: No SSN</a:t>
            </a:r>
            <a:endParaRPr/>
          </a:p>
        </p:txBody>
      </p:sp>
      <p:sp>
        <p:nvSpPr>
          <p:cNvPr id="431" name="Google Shape;431;p23"/>
          <p:cNvSpPr txBox="1"/>
          <p:nvPr>
            <p:ph idx="1" type="body"/>
          </p:nvPr>
        </p:nvSpPr>
        <p:spPr>
          <a:xfrm>
            <a:off x="822959" y="1845734"/>
            <a:ext cx="7543801" cy="4023360"/>
          </a:xfrm>
          <a:prstGeom prst="rect">
            <a:avLst/>
          </a:prstGeom>
          <a:noFill/>
          <a:ln>
            <a:noFill/>
          </a:ln>
        </p:spPr>
        <p:txBody>
          <a:bodyPr anchorCtr="0" anchor="t" bIns="45700" lIns="0" spcFirstLastPara="1" rIns="0" wrap="square" tIns="45700">
            <a:normAutofit/>
          </a:bodyPr>
          <a:lstStyle/>
          <a:p>
            <a:pPr indent="0" lvl="0" marL="0" rtl="0" algn="l">
              <a:lnSpc>
                <a:spcPct val="90000"/>
              </a:lnSpc>
              <a:spcBef>
                <a:spcPts val="0"/>
              </a:spcBef>
              <a:spcAft>
                <a:spcPts val="0"/>
              </a:spcAft>
              <a:buSzPts val="2000"/>
              <a:buNone/>
            </a:pPr>
            <a:r>
              <a:rPr b="1" lang="en-US">
                <a:solidFill>
                  <a:srgbClr val="0070C0"/>
                </a:solidFill>
              </a:rPr>
              <a:t>If the answer to question 10 is “No”, then you must check one of the boxes underneath the question.</a:t>
            </a:r>
            <a:endParaRPr/>
          </a:p>
        </p:txBody>
      </p:sp>
      <p:sp>
        <p:nvSpPr>
          <p:cNvPr id="432" name="Google Shape;432;p23"/>
          <p:cNvSpPr txBox="1"/>
          <p:nvPr/>
        </p:nvSpPr>
        <p:spPr>
          <a:xfrm>
            <a:off x="609600" y="5207409"/>
            <a:ext cx="8266728" cy="1015663"/>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n-US" sz="2000">
                <a:solidFill>
                  <a:schemeClr val="accent2"/>
                </a:solidFill>
                <a:latin typeface="Calibri"/>
                <a:ea typeface="Calibri"/>
                <a:cs typeface="Calibri"/>
                <a:sym typeface="Calibri"/>
              </a:rPr>
              <a:t>If you do not check one of the boxes, the application is considered “Missing Critical Data” and will not be processed until the member provides an answer to the question</a:t>
            </a:r>
            <a:endParaRPr/>
          </a:p>
        </p:txBody>
      </p:sp>
      <p:pic>
        <p:nvPicPr>
          <p:cNvPr id="433" name="Google Shape;433;p23"/>
          <p:cNvPicPr preferRelativeResize="0"/>
          <p:nvPr/>
        </p:nvPicPr>
        <p:blipFill rotWithShape="1">
          <a:blip r:embed="rId3">
            <a:alphaModFix/>
          </a:blip>
          <a:srcRect b="0" l="0" r="0" t="0"/>
          <a:stretch/>
        </p:blipFill>
        <p:spPr>
          <a:xfrm>
            <a:off x="566178" y="2461806"/>
            <a:ext cx="8011643" cy="2791215"/>
          </a:xfrm>
          <a:prstGeom prst="rect">
            <a:avLst/>
          </a:prstGeom>
          <a:noFill/>
          <a:ln>
            <a:noFill/>
          </a:ln>
        </p:spPr>
      </p:pic>
      <p:sp>
        <p:nvSpPr>
          <p:cNvPr id="434" name="Google Shape;434;p23"/>
          <p:cNvSpPr/>
          <p:nvPr/>
        </p:nvSpPr>
        <p:spPr>
          <a:xfrm>
            <a:off x="4114800" y="2514600"/>
            <a:ext cx="152400" cy="160090"/>
          </a:xfrm>
          <a:prstGeom prst="mathMultiply">
            <a:avLst>
              <a:gd fmla="val 23520" name="adj1"/>
            </a:avLst>
          </a:prstGeom>
          <a:solidFill>
            <a:srgbClr val="FF0000"/>
          </a:solidFill>
          <a:ln cap="flat" cmpd="sng" w="15875">
            <a:solidFill>
              <a:srgbClr val="FF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35" name="Google Shape;435;p23"/>
          <p:cNvSpPr/>
          <p:nvPr/>
        </p:nvSpPr>
        <p:spPr>
          <a:xfrm>
            <a:off x="283882" y="4246883"/>
            <a:ext cx="381000" cy="228600"/>
          </a:xfrm>
          <a:prstGeom prst="rightArrow">
            <a:avLst>
              <a:gd fmla="val 50000" name="adj1"/>
              <a:gd fmla="val 50000" name="adj2"/>
            </a:avLst>
          </a:prstGeom>
          <a:solidFill>
            <a:srgbClr val="FF0000"/>
          </a:solidFill>
          <a:ln cap="flat" cmpd="sng" w="15875">
            <a:solidFill>
              <a:srgbClr val="FF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36" name="Google Shape;436;p23"/>
          <p:cNvSpPr/>
          <p:nvPr/>
        </p:nvSpPr>
        <p:spPr>
          <a:xfrm>
            <a:off x="3352800" y="4183311"/>
            <a:ext cx="4495800" cy="344453"/>
          </a:xfrm>
          <a:prstGeom prst="ellipse">
            <a:avLst/>
          </a:prstGeom>
          <a:noFill/>
          <a:ln cap="flat" cmpd="sng" w="15875">
            <a:solidFill>
              <a:srgbClr val="FF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0000"/>
              </a:solidFill>
              <a:latin typeface="Calibri"/>
              <a:ea typeface="Calibri"/>
              <a:cs typeface="Calibri"/>
              <a:sym typeface="Calibri"/>
            </a:endParaRPr>
          </a:p>
        </p:txBody>
      </p:sp>
      <p:sp>
        <p:nvSpPr>
          <p:cNvPr id="437" name="Google Shape;437;p23"/>
          <p:cNvSpPr txBox="1"/>
          <p:nvPr>
            <p:ph idx="12" type="sldNum"/>
          </p:nvPr>
        </p:nvSpPr>
        <p:spPr>
          <a:xfrm>
            <a:off x="7425344" y="6459786"/>
            <a:ext cx="984000" cy="365100"/>
          </a:xfrm>
          <a:prstGeom prst="rect">
            <a:avLst/>
          </a:prstGeom>
        </p:spPr>
        <p:txBody>
          <a:bodyPr anchorCtr="0" anchor="ctr"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en-US"/>
              <a:t>‹#›</a:t>
            </a:fld>
            <a:endParaRPr/>
          </a:p>
        </p:txBody>
      </p:sp>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42" name="Shape 442"/>
        <p:cNvGrpSpPr/>
        <p:nvPr/>
      </p:nvGrpSpPr>
      <p:grpSpPr>
        <a:xfrm>
          <a:off x="0" y="0"/>
          <a:ext cx="0" cy="0"/>
          <a:chOff x="0" y="0"/>
          <a:chExt cx="0" cy="0"/>
        </a:xfrm>
      </p:grpSpPr>
      <p:sp>
        <p:nvSpPr>
          <p:cNvPr id="443" name="Google Shape;443;p24"/>
          <p:cNvSpPr txBox="1"/>
          <p:nvPr>
            <p:ph type="title"/>
          </p:nvPr>
        </p:nvSpPr>
        <p:spPr>
          <a:xfrm>
            <a:off x="822960" y="286604"/>
            <a:ext cx="7543800" cy="1450757"/>
          </a:xfrm>
          <a:prstGeom prst="rect">
            <a:avLst/>
          </a:prstGeom>
          <a:noFill/>
          <a:ln>
            <a:noFill/>
          </a:ln>
        </p:spPr>
        <p:txBody>
          <a:bodyPr anchorCtr="0" anchor="b" bIns="45700" lIns="91425" spcFirstLastPara="1" rIns="91425" wrap="square" tIns="45700">
            <a:normAutofit/>
          </a:bodyPr>
          <a:lstStyle/>
          <a:p>
            <a:pPr indent="0" lvl="0" marL="0" rtl="0" algn="ctr">
              <a:lnSpc>
                <a:spcPct val="85000"/>
              </a:lnSpc>
              <a:spcBef>
                <a:spcPts val="0"/>
              </a:spcBef>
              <a:spcAft>
                <a:spcPts val="0"/>
              </a:spcAft>
              <a:buClr>
                <a:srgbClr val="000000"/>
              </a:buClr>
              <a:buSzPts val="3600"/>
              <a:buFont typeface="Calibri"/>
              <a:buNone/>
            </a:pPr>
            <a:r>
              <a:rPr b="1" lang="en-US" sz="3600">
                <a:solidFill>
                  <a:srgbClr val="000000"/>
                </a:solidFill>
              </a:rPr>
              <a:t>Application Best Practices: Disabled</a:t>
            </a:r>
            <a:endParaRPr/>
          </a:p>
        </p:txBody>
      </p:sp>
      <p:sp>
        <p:nvSpPr>
          <p:cNvPr id="444" name="Google Shape;444;p24"/>
          <p:cNvSpPr txBox="1"/>
          <p:nvPr>
            <p:ph idx="1" type="body"/>
          </p:nvPr>
        </p:nvSpPr>
        <p:spPr>
          <a:xfrm>
            <a:off x="336305" y="2009171"/>
            <a:ext cx="8426695" cy="4023360"/>
          </a:xfrm>
          <a:prstGeom prst="rect">
            <a:avLst/>
          </a:prstGeom>
          <a:noFill/>
          <a:ln>
            <a:noFill/>
          </a:ln>
        </p:spPr>
        <p:txBody>
          <a:bodyPr anchorCtr="0" anchor="t" bIns="45700" lIns="0" spcFirstLastPara="1" rIns="0" wrap="square" tIns="45700">
            <a:normAutofit/>
          </a:bodyPr>
          <a:lstStyle/>
          <a:p>
            <a:pPr indent="0" lvl="0" marL="0" rtl="0" algn="ctr">
              <a:lnSpc>
                <a:spcPct val="90000"/>
              </a:lnSpc>
              <a:spcBef>
                <a:spcPts val="0"/>
              </a:spcBef>
              <a:spcAft>
                <a:spcPts val="0"/>
              </a:spcAft>
              <a:buSzPts val="2400"/>
              <a:buNone/>
            </a:pPr>
            <a:r>
              <a:rPr b="1" lang="en-US" sz="2400">
                <a:solidFill>
                  <a:srgbClr val="0070C0"/>
                </a:solidFill>
              </a:rPr>
              <a:t>If applicable, make sure to check off “yes” that a member(s) is disabled on question #17:</a:t>
            </a:r>
            <a:endParaRPr/>
          </a:p>
          <a:p>
            <a:pPr indent="0" lvl="0" marL="0" rtl="0" algn="l">
              <a:lnSpc>
                <a:spcPct val="90000"/>
              </a:lnSpc>
              <a:spcBef>
                <a:spcPts val="1400"/>
              </a:spcBef>
              <a:spcAft>
                <a:spcPts val="0"/>
              </a:spcAft>
              <a:buSzPts val="2400"/>
              <a:buNone/>
            </a:pPr>
            <a:r>
              <a:t/>
            </a:r>
            <a:endParaRPr b="1" sz="2400">
              <a:solidFill>
                <a:srgbClr val="0070C0"/>
              </a:solidFill>
            </a:endParaRPr>
          </a:p>
          <a:p>
            <a:pPr indent="0" lvl="0" marL="0" rtl="0" algn="l">
              <a:lnSpc>
                <a:spcPct val="90000"/>
              </a:lnSpc>
              <a:spcBef>
                <a:spcPts val="1400"/>
              </a:spcBef>
              <a:spcAft>
                <a:spcPts val="0"/>
              </a:spcAft>
              <a:buSzPts val="2400"/>
              <a:buNone/>
            </a:pPr>
            <a:r>
              <a:t/>
            </a:r>
            <a:endParaRPr b="1" sz="2400">
              <a:solidFill>
                <a:srgbClr val="0070C0"/>
              </a:solidFill>
            </a:endParaRPr>
          </a:p>
        </p:txBody>
      </p:sp>
      <p:pic>
        <p:nvPicPr>
          <p:cNvPr id="445" name="Google Shape;445;p24"/>
          <p:cNvPicPr preferRelativeResize="0"/>
          <p:nvPr/>
        </p:nvPicPr>
        <p:blipFill rotWithShape="1">
          <a:blip r:embed="rId3">
            <a:alphaModFix/>
          </a:blip>
          <a:srcRect b="0" l="0" r="0" t="0"/>
          <a:stretch/>
        </p:blipFill>
        <p:spPr>
          <a:xfrm>
            <a:off x="632863" y="2980121"/>
            <a:ext cx="7878274" cy="897755"/>
          </a:xfrm>
          <a:prstGeom prst="rect">
            <a:avLst/>
          </a:prstGeom>
          <a:noFill/>
          <a:ln>
            <a:noFill/>
          </a:ln>
        </p:spPr>
      </p:pic>
      <p:pic>
        <p:nvPicPr>
          <p:cNvPr id="446" name="Google Shape;446;p24"/>
          <p:cNvPicPr preferRelativeResize="0"/>
          <p:nvPr/>
        </p:nvPicPr>
        <p:blipFill rotWithShape="1">
          <a:blip r:embed="rId4">
            <a:alphaModFix/>
          </a:blip>
          <a:srcRect b="0" l="0" r="0" t="0"/>
          <a:stretch/>
        </p:blipFill>
        <p:spPr>
          <a:xfrm flipH="1" rot="10800000">
            <a:off x="4017717" y="3428998"/>
            <a:ext cx="180975" cy="271517"/>
          </a:xfrm>
          <a:prstGeom prst="rect">
            <a:avLst/>
          </a:prstGeom>
          <a:noFill/>
          <a:ln>
            <a:noFill/>
          </a:ln>
        </p:spPr>
      </p:pic>
      <p:sp>
        <p:nvSpPr>
          <p:cNvPr id="447" name="Google Shape;447;p24"/>
          <p:cNvSpPr/>
          <p:nvPr/>
        </p:nvSpPr>
        <p:spPr>
          <a:xfrm>
            <a:off x="609700" y="4301591"/>
            <a:ext cx="7970319" cy="1846659"/>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n-US" sz="1800">
                <a:solidFill>
                  <a:schemeClr val="accent2"/>
                </a:solidFill>
                <a:latin typeface="Calibri"/>
                <a:ea typeface="Calibri"/>
                <a:cs typeface="Calibri"/>
                <a:sym typeface="Calibri"/>
              </a:rPr>
              <a:t>Member may have to complete a Disability Supplemental form if disability is not automatically verified. MassHealth will send follow-up communication. </a:t>
            </a:r>
            <a:endParaRPr/>
          </a:p>
          <a:p>
            <a:pPr indent="0" lvl="0" marL="0" marR="0" rtl="0" algn="ctr">
              <a:spcBef>
                <a:spcPts val="0"/>
              </a:spcBef>
              <a:spcAft>
                <a:spcPts val="0"/>
              </a:spcAft>
              <a:buNone/>
            </a:pPr>
            <a:r>
              <a:t/>
            </a:r>
            <a:endParaRPr b="1" sz="1800">
              <a:solidFill>
                <a:schemeClr val="dk1"/>
              </a:solidFill>
              <a:highlight>
                <a:srgbClr val="FFFF00"/>
              </a:highlight>
              <a:latin typeface="Calibri"/>
              <a:ea typeface="Calibri"/>
              <a:cs typeface="Calibri"/>
              <a:sym typeface="Calibri"/>
            </a:endParaRPr>
          </a:p>
          <a:p>
            <a:pPr indent="0" lvl="0" marL="0" marR="0" rtl="0" algn="ctr">
              <a:spcBef>
                <a:spcPts val="0"/>
              </a:spcBef>
              <a:spcAft>
                <a:spcPts val="0"/>
              </a:spcAft>
              <a:buNone/>
            </a:pPr>
            <a:r>
              <a:rPr b="1" lang="en-US" sz="1400" u="sng">
                <a:solidFill>
                  <a:schemeClr val="accent2"/>
                </a:solidFill>
                <a:highlight>
                  <a:srgbClr val="FFFF00"/>
                </a:highlight>
                <a:latin typeface="Calibri"/>
                <a:ea typeface="Calibri"/>
                <a:cs typeface="Calibri"/>
                <a:sym typeface="Calibri"/>
                <a:hlinkClick r:id="rId5">
                  <a:extLst>
                    <a:ext uri="{A12FA001-AC4F-418D-AE19-62706E023703}">
                      <ahyp:hlinkClr val="tx"/>
                    </a:ext>
                  </a:extLst>
                </a:hlinkClick>
              </a:rPr>
              <a:t>Adult Supplement: </a:t>
            </a:r>
            <a:r>
              <a:rPr lang="en-US" sz="1400" u="sng">
                <a:solidFill>
                  <a:schemeClr val="accent2"/>
                </a:solidFill>
                <a:latin typeface="Calibri"/>
                <a:ea typeface="Calibri"/>
                <a:cs typeface="Calibri"/>
                <a:sym typeface="Calibri"/>
                <a:hlinkClick r:id="rId6">
                  <a:extLst>
                    <a:ext uri="{A12FA001-AC4F-418D-AE19-62706E023703}">
                      <ahyp:hlinkClr val="tx"/>
                    </a:ext>
                  </a:extLst>
                </a:hlinkClick>
              </a:rPr>
              <a:t>https://www.mass.gov/doc/masshealth-adult-disability-supplement-0/download</a:t>
            </a:r>
            <a:endParaRPr sz="1400">
              <a:solidFill>
                <a:schemeClr val="accent2"/>
              </a:solidFill>
              <a:latin typeface="Calibri"/>
              <a:ea typeface="Calibri"/>
              <a:cs typeface="Calibri"/>
              <a:sym typeface="Calibri"/>
            </a:endParaRPr>
          </a:p>
          <a:p>
            <a:pPr indent="0" lvl="0" marL="0" marR="0" rtl="0" algn="ctr">
              <a:spcBef>
                <a:spcPts val="0"/>
              </a:spcBef>
              <a:spcAft>
                <a:spcPts val="0"/>
              </a:spcAft>
              <a:buNone/>
            </a:pPr>
            <a:r>
              <a:t/>
            </a:r>
            <a:endParaRPr sz="1400">
              <a:solidFill>
                <a:schemeClr val="accent2"/>
              </a:solidFill>
              <a:latin typeface="Calibri"/>
              <a:ea typeface="Calibri"/>
              <a:cs typeface="Calibri"/>
              <a:sym typeface="Calibri"/>
            </a:endParaRPr>
          </a:p>
          <a:p>
            <a:pPr indent="0" lvl="0" marL="0" marR="0" rtl="0" algn="ctr">
              <a:spcBef>
                <a:spcPts val="0"/>
              </a:spcBef>
              <a:spcAft>
                <a:spcPts val="0"/>
              </a:spcAft>
              <a:buNone/>
            </a:pPr>
            <a:r>
              <a:rPr b="1" lang="en-US" sz="1400" u="sng">
                <a:solidFill>
                  <a:schemeClr val="accent2"/>
                </a:solidFill>
                <a:highlight>
                  <a:srgbClr val="FFFF00"/>
                </a:highlight>
                <a:latin typeface="Calibri"/>
                <a:ea typeface="Calibri"/>
                <a:cs typeface="Calibri"/>
                <a:sym typeface="Calibri"/>
                <a:hlinkClick r:id="rId7">
                  <a:extLst>
                    <a:ext uri="{A12FA001-AC4F-418D-AE19-62706E023703}">
                      <ahyp:hlinkClr val="tx"/>
                    </a:ext>
                  </a:extLst>
                </a:hlinkClick>
              </a:rPr>
              <a:t>Child Supplement: </a:t>
            </a:r>
            <a:r>
              <a:rPr lang="en-US" sz="1400" u="sng">
                <a:solidFill>
                  <a:schemeClr val="accent2"/>
                </a:solidFill>
                <a:latin typeface="Calibri"/>
                <a:ea typeface="Calibri"/>
                <a:cs typeface="Calibri"/>
                <a:sym typeface="Calibri"/>
                <a:hlinkClick r:id="rId8">
                  <a:extLst>
                    <a:ext uri="{A12FA001-AC4F-418D-AE19-62706E023703}">
                      <ahyp:hlinkClr val="tx"/>
                    </a:ext>
                  </a:extLst>
                </a:hlinkClick>
              </a:rPr>
              <a:t>https://www.mass.gov/doc/masshealth-child-disability-supplement/download</a:t>
            </a:r>
            <a:r>
              <a:rPr lang="en-US" sz="1400">
                <a:solidFill>
                  <a:schemeClr val="accent2"/>
                </a:solidFill>
                <a:latin typeface="Calibri"/>
                <a:ea typeface="Calibri"/>
                <a:cs typeface="Calibri"/>
                <a:sym typeface="Calibri"/>
              </a:rPr>
              <a:t> </a:t>
            </a:r>
            <a:endParaRPr/>
          </a:p>
          <a:p>
            <a:pPr indent="0" lvl="0" marL="0" marR="0" rtl="0" algn="ctr">
              <a:spcBef>
                <a:spcPts val="0"/>
              </a:spcBef>
              <a:spcAft>
                <a:spcPts val="0"/>
              </a:spcAft>
              <a:buNone/>
            </a:pPr>
            <a:r>
              <a:rPr b="1" lang="en-US" sz="1800">
                <a:solidFill>
                  <a:schemeClr val="dk1"/>
                </a:solidFill>
                <a:latin typeface="Calibri"/>
                <a:ea typeface="Calibri"/>
                <a:cs typeface="Calibri"/>
                <a:sym typeface="Calibri"/>
              </a:rPr>
              <a:t> </a:t>
            </a:r>
            <a:endParaRPr/>
          </a:p>
        </p:txBody>
      </p:sp>
      <p:sp>
        <p:nvSpPr>
          <p:cNvPr id="448" name="Google Shape;448;p24"/>
          <p:cNvSpPr txBox="1"/>
          <p:nvPr>
            <p:ph idx="12" type="sldNum"/>
          </p:nvPr>
        </p:nvSpPr>
        <p:spPr>
          <a:xfrm>
            <a:off x="7425344" y="6459786"/>
            <a:ext cx="984000" cy="365100"/>
          </a:xfrm>
          <a:prstGeom prst="rect">
            <a:avLst/>
          </a:prstGeom>
        </p:spPr>
        <p:txBody>
          <a:bodyPr anchorCtr="0" anchor="ctr"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en-US"/>
              <a:t>‹#›</a:t>
            </a:fld>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23" presetSubtype="16">
                                  <p:stCondLst>
                                    <p:cond delay="0"/>
                                  </p:stCondLst>
                                  <p:childTnLst>
                                    <p:set>
                                      <p:cBhvr>
                                        <p:cTn dur="1" fill="hold">
                                          <p:stCondLst>
                                            <p:cond delay="0"/>
                                          </p:stCondLst>
                                        </p:cTn>
                                        <p:tgtEl>
                                          <p:spTgt spid="446"/>
                                        </p:tgtEl>
                                        <p:attrNameLst>
                                          <p:attrName>style.visibility</p:attrName>
                                        </p:attrNameLst>
                                      </p:cBhvr>
                                      <p:to>
                                        <p:strVal val="visible"/>
                                      </p:to>
                                    </p:set>
                                    <p:anim calcmode="lin" valueType="num">
                                      <p:cBhvr additive="base">
                                        <p:cTn dur="500"/>
                                        <p:tgtEl>
                                          <p:spTgt spid="446"/>
                                        </p:tgtEl>
                                        <p:attrNameLst>
                                          <p:attrName>ppt_w</p:attrName>
                                        </p:attrNameLst>
                                      </p:cBhvr>
                                      <p:tavLst>
                                        <p:tav fmla="" tm="0">
                                          <p:val>
                                            <p:strVal val="0"/>
                                          </p:val>
                                        </p:tav>
                                        <p:tav fmla="" tm="100000">
                                          <p:val>
                                            <p:strVal val="#ppt_w"/>
                                          </p:val>
                                        </p:tav>
                                      </p:tavLst>
                                    </p:anim>
                                    <p:anim calcmode="lin" valueType="num">
                                      <p:cBhvr additive="base">
                                        <p:cTn dur="500"/>
                                        <p:tgtEl>
                                          <p:spTgt spid="446"/>
                                        </p:tgtEl>
                                        <p:attrNameLst>
                                          <p:attrName>ppt_h</p:attrName>
                                        </p:attrNameLst>
                                      </p:cBhvr>
                                      <p:tavLst>
                                        <p:tav fmla="" tm="0">
                                          <p:val>
                                            <p:strVal val="0"/>
                                          </p:val>
                                        </p:tav>
                                        <p:tav fmla="" tm="100000">
                                          <p:val>
                                            <p:strVal val="#ppt_h"/>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53" name="Shape 453"/>
        <p:cNvGrpSpPr/>
        <p:nvPr/>
      </p:nvGrpSpPr>
      <p:grpSpPr>
        <a:xfrm>
          <a:off x="0" y="0"/>
          <a:ext cx="0" cy="0"/>
          <a:chOff x="0" y="0"/>
          <a:chExt cx="0" cy="0"/>
        </a:xfrm>
      </p:grpSpPr>
      <p:sp>
        <p:nvSpPr>
          <p:cNvPr id="454" name="Google Shape;454;p25"/>
          <p:cNvSpPr txBox="1"/>
          <p:nvPr>
            <p:ph type="title"/>
          </p:nvPr>
        </p:nvSpPr>
        <p:spPr>
          <a:xfrm>
            <a:off x="822960" y="286604"/>
            <a:ext cx="7543800" cy="1450757"/>
          </a:xfrm>
          <a:prstGeom prst="rect">
            <a:avLst/>
          </a:prstGeom>
          <a:noFill/>
          <a:ln>
            <a:noFill/>
          </a:ln>
        </p:spPr>
        <p:txBody>
          <a:bodyPr anchorCtr="0" anchor="b" bIns="45700" lIns="91425" spcFirstLastPara="1" rIns="91425" wrap="square" tIns="45700">
            <a:normAutofit/>
          </a:bodyPr>
          <a:lstStyle/>
          <a:p>
            <a:pPr indent="0" lvl="0" marL="0" rtl="0" algn="ctr">
              <a:lnSpc>
                <a:spcPct val="85000"/>
              </a:lnSpc>
              <a:spcBef>
                <a:spcPts val="0"/>
              </a:spcBef>
              <a:spcAft>
                <a:spcPts val="0"/>
              </a:spcAft>
              <a:buClr>
                <a:srgbClr val="000000"/>
              </a:buClr>
              <a:buSzPts val="3600"/>
              <a:buFont typeface="Calibri"/>
              <a:buNone/>
            </a:pPr>
            <a:r>
              <a:rPr b="1" lang="en-US" sz="3600">
                <a:solidFill>
                  <a:srgbClr val="000000"/>
                </a:solidFill>
              </a:rPr>
              <a:t>Application Best Practices: Income</a:t>
            </a:r>
            <a:endParaRPr/>
          </a:p>
        </p:txBody>
      </p:sp>
      <p:sp>
        <p:nvSpPr>
          <p:cNvPr id="455" name="Google Shape;455;p25"/>
          <p:cNvSpPr txBox="1"/>
          <p:nvPr>
            <p:ph idx="1" type="body"/>
          </p:nvPr>
        </p:nvSpPr>
        <p:spPr>
          <a:xfrm>
            <a:off x="822959" y="1845734"/>
            <a:ext cx="7101841" cy="592666"/>
          </a:xfrm>
          <a:prstGeom prst="rect">
            <a:avLst/>
          </a:prstGeom>
          <a:noFill/>
          <a:ln>
            <a:noFill/>
          </a:ln>
        </p:spPr>
        <p:txBody>
          <a:bodyPr anchorCtr="0" anchor="t" bIns="45700" lIns="0" spcFirstLastPara="1" rIns="0" wrap="square" tIns="45700">
            <a:normAutofit lnSpcReduction="10000"/>
          </a:bodyPr>
          <a:lstStyle/>
          <a:p>
            <a:pPr indent="0" lvl="1" marL="457200" rtl="0" algn="ctr">
              <a:lnSpc>
                <a:spcPct val="90000"/>
              </a:lnSpc>
              <a:spcBef>
                <a:spcPts val="0"/>
              </a:spcBef>
              <a:spcAft>
                <a:spcPts val="0"/>
              </a:spcAft>
              <a:buSzPts val="1800"/>
              <a:buNone/>
            </a:pPr>
            <a:r>
              <a:rPr b="1" lang="en-US">
                <a:solidFill>
                  <a:srgbClr val="0070C0"/>
                </a:solidFill>
              </a:rPr>
              <a:t>Remember: Provide the most updated and accurate income information to receive the correct subsidy and appropriate eligibility </a:t>
            </a:r>
            <a:endParaRPr/>
          </a:p>
          <a:p>
            <a:pPr indent="-342900" lvl="1" marL="914400" rtl="0" algn="ctr">
              <a:lnSpc>
                <a:spcPct val="90000"/>
              </a:lnSpc>
              <a:spcBef>
                <a:spcPts val="600"/>
              </a:spcBef>
              <a:spcAft>
                <a:spcPts val="0"/>
              </a:spcAft>
              <a:buSzPts val="1800"/>
              <a:buFont typeface="Noto Sans Symbols"/>
              <a:buNone/>
            </a:pPr>
            <a:r>
              <a:t/>
            </a:r>
            <a:endParaRPr b="1">
              <a:solidFill>
                <a:srgbClr val="0070C0"/>
              </a:solidFill>
            </a:endParaRPr>
          </a:p>
        </p:txBody>
      </p:sp>
      <p:pic>
        <p:nvPicPr>
          <p:cNvPr id="456" name="Google Shape;456;p25"/>
          <p:cNvPicPr preferRelativeResize="0"/>
          <p:nvPr/>
        </p:nvPicPr>
        <p:blipFill rotWithShape="1">
          <a:blip r:embed="rId3">
            <a:alphaModFix/>
          </a:blip>
          <a:srcRect b="0" l="0" r="0" t="0"/>
          <a:stretch/>
        </p:blipFill>
        <p:spPr>
          <a:xfrm>
            <a:off x="291041" y="2438400"/>
            <a:ext cx="4332393" cy="3886200"/>
          </a:xfrm>
          <a:prstGeom prst="rect">
            <a:avLst/>
          </a:prstGeom>
          <a:noFill/>
          <a:ln>
            <a:noFill/>
          </a:ln>
        </p:spPr>
      </p:pic>
      <p:pic>
        <p:nvPicPr>
          <p:cNvPr id="457" name="Google Shape;457;p25"/>
          <p:cNvPicPr preferRelativeResize="0"/>
          <p:nvPr/>
        </p:nvPicPr>
        <p:blipFill rotWithShape="1">
          <a:blip r:embed="rId4">
            <a:alphaModFix/>
          </a:blip>
          <a:srcRect b="0" l="0" r="0" t="0"/>
          <a:stretch/>
        </p:blipFill>
        <p:spPr>
          <a:xfrm>
            <a:off x="4571999" y="2438400"/>
            <a:ext cx="4280959" cy="3859749"/>
          </a:xfrm>
          <a:prstGeom prst="rect">
            <a:avLst/>
          </a:prstGeom>
          <a:noFill/>
          <a:ln>
            <a:noFill/>
          </a:ln>
        </p:spPr>
      </p:pic>
      <p:sp>
        <p:nvSpPr>
          <p:cNvPr id="458" name="Google Shape;458;p25"/>
          <p:cNvSpPr txBox="1"/>
          <p:nvPr>
            <p:ph idx="12" type="sldNum"/>
          </p:nvPr>
        </p:nvSpPr>
        <p:spPr>
          <a:xfrm>
            <a:off x="7425344" y="6459786"/>
            <a:ext cx="984000" cy="365100"/>
          </a:xfrm>
          <a:prstGeom prst="rect">
            <a:avLst/>
          </a:prstGeom>
        </p:spPr>
        <p:txBody>
          <a:bodyPr anchorCtr="0" anchor="ctr"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en-US"/>
              <a:t>‹#›</a:t>
            </a:fld>
            <a:endParaRPr/>
          </a:p>
        </p:txBody>
      </p:sp>
    </p:spTree>
  </p:cSld>
  <p:clrMapOvr>
    <a:masterClrMapping/>
  </p:clrMapOvr>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63" name="Shape 463"/>
        <p:cNvGrpSpPr/>
        <p:nvPr/>
      </p:nvGrpSpPr>
      <p:grpSpPr>
        <a:xfrm>
          <a:off x="0" y="0"/>
          <a:ext cx="0" cy="0"/>
          <a:chOff x="0" y="0"/>
          <a:chExt cx="0" cy="0"/>
        </a:xfrm>
      </p:grpSpPr>
      <p:sp>
        <p:nvSpPr>
          <p:cNvPr id="464" name="Google Shape;464;p26"/>
          <p:cNvSpPr txBox="1"/>
          <p:nvPr>
            <p:ph type="title"/>
          </p:nvPr>
        </p:nvSpPr>
        <p:spPr>
          <a:xfrm>
            <a:off x="822960" y="286604"/>
            <a:ext cx="7543800" cy="1450757"/>
          </a:xfrm>
          <a:prstGeom prst="rect">
            <a:avLst/>
          </a:prstGeom>
          <a:noFill/>
          <a:ln>
            <a:noFill/>
          </a:ln>
        </p:spPr>
        <p:txBody>
          <a:bodyPr anchorCtr="0" anchor="b" bIns="45700" lIns="91425" spcFirstLastPara="1" rIns="91425" wrap="square" tIns="45700">
            <a:normAutofit/>
          </a:bodyPr>
          <a:lstStyle/>
          <a:p>
            <a:pPr indent="0" lvl="0" marL="0" rtl="0" algn="ctr">
              <a:lnSpc>
                <a:spcPct val="85000"/>
              </a:lnSpc>
              <a:spcBef>
                <a:spcPts val="0"/>
              </a:spcBef>
              <a:spcAft>
                <a:spcPts val="0"/>
              </a:spcAft>
              <a:buClr>
                <a:srgbClr val="000000"/>
              </a:buClr>
              <a:buSzPts val="3600"/>
              <a:buFont typeface="Calibri"/>
              <a:buNone/>
            </a:pPr>
            <a:r>
              <a:rPr b="1" lang="en-US" sz="3600">
                <a:solidFill>
                  <a:srgbClr val="000000"/>
                </a:solidFill>
              </a:rPr>
              <a:t>Application Best Practices: Income</a:t>
            </a:r>
            <a:endParaRPr/>
          </a:p>
        </p:txBody>
      </p:sp>
      <p:sp>
        <p:nvSpPr>
          <p:cNvPr id="465" name="Google Shape;465;p26"/>
          <p:cNvSpPr txBox="1"/>
          <p:nvPr>
            <p:ph idx="1" type="body"/>
          </p:nvPr>
        </p:nvSpPr>
        <p:spPr>
          <a:xfrm>
            <a:off x="822959" y="1845734"/>
            <a:ext cx="7543801" cy="4023360"/>
          </a:xfrm>
          <a:prstGeom prst="rect">
            <a:avLst/>
          </a:prstGeom>
          <a:noFill/>
          <a:ln>
            <a:noFill/>
          </a:ln>
        </p:spPr>
        <p:txBody>
          <a:bodyPr anchorCtr="0" anchor="t" bIns="45700" lIns="0" spcFirstLastPara="1" rIns="0" wrap="square" tIns="45700">
            <a:normAutofit/>
          </a:bodyPr>
          <a:lstStyle/>
          <a:p>
            <a:pPr indent="0" lvl="1" marL="457200" rtl="0" algn="ctr">
              <a:lnSpc>
                <a:spcPct val="90000"/>
              </a:lnSpc>
              <a:spcBef>
                <a:spcPts val="0"/>
              </a:spcBef>
              <a:spcAft>
                <a:spcPts val="0"/>
              </a:spcAft>
              <a:buSzPts val="1800"/>
              <a:buNone/>
            </a:pPr>
            <a:r>
              <a:rPr b="1" lang="en-US">
                <a:solidFill>
                  <a:srgbClr val="0070C0"/>
                </a:solidFill>
              </a:rPr>
              <a:t>Remember: “Your total expected income for the current calendar year” should be after subtracting countable deductions and business expenses. This is prospective, what you anticipate your income will be. </a:t>
            </a:r>
            <a:endParaRPr/>
          </a:p>
          <a:p>
            <a:pPr indent="-342900" lvl="1" marL="914400" rtl="0" algn="ctr">
              <a:lnSpc>
                <a:spcPct val="90000"/>
              </a:lnSpc>
              <a:spcBef>
                <a:spcPts val="600"/>
              </a:spcBef>
              <a:spcAft>
                <a:spcPts val="0"/>
              </a:spcAft>
              <a:buSzPts val="1800"/>
              <a:buFont typeface="Noto Sans Symbols"/>
              <a:buNone/>
            </a:pPr>
            <a:r>
              <a:t/>
            </a:r>
            <a:endParaRPr b="1">
              <a:solidFill>
                <a:srgbClr val="0070C0"/>
              </a:solidFill>
            </a:endParaRPr>
          </a:p>
        </p:txBody>
      </p:sp>
      <p:sp>
        <p:nvSpPr>
          <p:cNvPr id="466" name="Google Shape;466;p26"/>
          <p:cNvSpPr/>
          <p:nvPr/>
        </p:nvSpPr>
        <p:spPr>
          <a:xfrm>
            <a:off x="967117" y="5838523"/>
            <a:ext cx="889173" cy="249369"/>
          </a:xfrm>
          <a:prstGeom prst="rightArrow">
            <a:avLst>
              <a:gd fmla="val 50000" name="adj1"/>
              <a:gd fmla="val 50000" name="adj2"/>
            </a:avLst>
          </a:prstGeom>
          <a:solidFill>
            <a:srgbClr val="FF0000"/>
          </a:solidFill>
          <a:ln cap="flat" cmpd="sng" w="15875">
            <a:solidFill>
              <a:srgbClr val="FF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pic>
        <p:nvPicPr>
          <p:cNvPr id="467" name="Google Shape;467;p26"/>
          <p:cNvPicPr preferRelativeResize="0"/>
          <p:nvPr/>
        </p:nvPicPr>
        <p:blipFill rotWithShape="1">
          <a:blip r:embed="rId3">
            <a:alphaModFix/>
          </a:blip>
          <a:srcRect b="0" l="0" r="0" t="0"/>
          <a:stretch/>
        </p:blipFill>
        <p:spPr>
          <a:xfrm>
            <a:off x="1943297" y="2667000"/>
            <a:ext cx="5369828" cy="3639692"/>
          </a:xfrm>
          <a:prstGeom prst="rect">
            <a:avLst/>
          </a:prstGeom>
          <a:noFill/>
          <a:ln>
            <a:noFill/>
          </a:ln>
        </p:spPr>
      </p:pic>
      <p:sp>
        <p:nvSpPr>
          <p:cNvPr id="468" name="Google Shape;468;p26"/>
          <p:cNvSpPr txBox="1"/>
          <p:nvPr>
            <p:ph idx="12" type="sldNum"/>
          </p:nvPr>
        </p:nvSpPr>
        <p:spPr>
          <a:xfrm>
            <a:off x="7425344" y="6459786"/>
            <a:ext cx="984000" cy="365100"/>
          </a:xfrm>
          <a:prstGeom prst="rect">
            <a:avLst/>
          </a:prstGeom>
        </p:spPr>
        <p:txBody>
          <a:bodyPr anchorCtr="0" anchor="ctr"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en-US"/>
              <a:t>‹#›</a:t>
            </a:fld>
            <a:endParaRPr/>
          </a:p>
        </p:txBody>
      </p:sp>
    </p:spTree>
  </p:cSld>
  <p:clrMapOvr>
    <a:masterClrMapping/>
  </p:clrMapOvr>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472" name="Shape 472"/>
        <p:cNvGrpSpPr/>
        <p:nvPr/>
      </p:nvGrpSpPr>
      <p:grpSpPr>
        <a:xfrm>
          <a:off x="0" y="0"/>
          <a:ext cx="0" cy="0"/>
          <a:chOff x="0" y="0"/>
          <a:chExt cx="0" cy="0"/>
        </a:xfrm>
      </p:grpSpPr>
      <p:sp>
        <p:nvSpPr>
          <p:cNvPr id="473" name="Google Shape;473;p27"/>
          <p:cNvSpPr txBox="1"/>
          <p:nvPr>
            <p:ph type="title"/>
          </p:nvPr>
        </p:nvSpPr>
        <p:spPr>
          <a:xfrm>
            <a:off x="822722" y="762000"/>
            <a:ext cx="7543800" cy="1450757"/>
          </a:xfrm>
          <a:prstGeom prst="rect">
            <a:avLst/>
          </a:prstGeom>
          <a:noFill/>
          <a:ln>
            <a:noFill/>
          </a:ln>
        </p:spPr>
        <p:txBody>
          <a:bodyPr anchorCtr="0" anchor="b" bIns="45700" lIns="91425" spcFirstLastPara="1" rIns="91425" wrap="square" tIns="45700">
            <a:normAutofit/>
          </a:bodyPr>
          <a:lstStyle/>
          <a:p>
            <a:pPr indent="0" lvl="0" marL="0" rtl="0" algn="ctr">
              <a:lnSpc>
                <a:spcPct val="85000"/>
              </a:lnSpc>
              <a:spcBef>
                <a:spcPts val="0"/>
              </a:spcBef>
              <a:spcAft>
                <a:spcPts val="0"/>
              </a:spcAft>
              <a:buClr>
                <a:srgbClr val="3F3F3F"/>
              </a:buClr>
              <a:buSzPts val="3600"/>
              <a:buFont typeface="Calibri"/>
              <a:buNone/>
            </a:pPr>
            <a:r>
              <a:rPr b="1" lang="en-US" sz="3600"/>
              <a:t>Application Best Practices: Income</a:t>
            </a:r>
            <a:br>
              <a:rPr lang="en-US" sz="4100"/>
            </a:br>
            <a:endParaRPr sz="4100"/>
          </a:p>
        </p:txBody>
      </p:sp>
      <p:sp>
        <p:nvSpPr>
          <p:cNvPr id="474" name="Google Shape;474;p27"/>
          <p:cNvSpPr txBox="1"/>
          <p:nvPr/>
        </p:nvSpPr>
        <p:spPr>
          <a:xfrm>
            <a:off x="762000" y="2971800"/>
            <a:ext cx="7315200" cy="3693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grpSp>
        <p:nvGrpSpPr>
          <p:cNvPr id="475" name="Google Shape;475;p27"/>
          <p:cNvGrpSpPr/>
          <p:nvPr/>
        </p:nvGrpSpPr>
        <p:grpSpPr>
          <a:xfrm>
            <a:off x="822758" y="2411462"/>
            <a:ext cx="7543726" cy="3160184"/>
            <a:chOff x="36" y="312947"/>
            <a:chExt cx="7543726" cy="3160184"/>
          </a:xfrm>
        </p:grpSpPr>
        <p:sp>
          <p:nvSpPr>
            <p:cNvPr id="476" name="Google Shape;476;p27"/>
            <p:cNvSpPr/>
            <p:nvPr/>
          </p:nvSpPr>
          <p:spPr>
            <a:xfrm>
              <a:off x="36" y="312947"/>
              <a:ext cx="3525105" cy="1019084"/>
            </a:xfrm>
            <a:prstGeom prst="rect">
              <a:avLst/>
            </a:prstGeom>
            <a:solidFill>
              <a:srgbClr val="3B8850"/>
            </a:solidFill>
            <a:ln cap="flat" cmpd="sng" w="15875">
              <a:solidFill>
                <a:srgbClr val="3B885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7" name="Google Shape;477;p27"/>
            <p:cNvSpPr txBox="1"/>
            <p:nvPr/>
          </p:nvSpPr>
          <p:spPr>
            <a:xfrm>
              <a:off x="36" y="312947"/>
              <a:ext cx="3525105" cy="1019084"/>
            </a:xfrm>
            <a:prstGeom prst="rect">
              <a:avLst/>
            </a:prstGeom>
            <a:noFill/>
            <a:ln>
              <a:noFill/>
            </a:ln>
          </p:spPr>
          <p:txBody>
            <a:bodyPr anchorCtr="0" anchor="ctr" bIns="81275" lIns="142225" spcFirstLastPara="1" rIns="142225" wrap="square" tIns="81275">
              <a:noAutofit/>
            </a:bodyPr>
            <a:lstStyle/>
            <a:p>
              <a:pPr indent="0" lvl="0" marL="0" marR="0" rtl="0" algn="ctr">
                <a:lnSpc>
                  <a:spcPct val="90000"/>
                </a:lnSpc>
                <a:spcBef>
                  <a:spcPts val="0"/>
                </a:spcBef>
                <a:spcAft>
                  <a:spcPts val="0"/>
                </a:spcAft>
                <a:buClr>
                  <a:schemeClr val="lt1"/>
                </a:buClr>
                <a:buSzPts val="2000"/>
                <a:buFont typeface="Calibri"/>
                <a:buNone/>
              </a:pPr>
              <a:r>
                <a:rPr b="1" lang="en-US" sz="2000">
                  <a:solidFill>
                    <a:schemeClr val="lt1"/>
                  </a:solidFill>
                  <a:latin typeface="Calibri"/>
                  <a:ea typeface="Calibri"/>
                  <a:cs typeface="Calibri"/>
                  <a:sym typeface="Calibri"/>
                </a:rPr>
                <a:t>Do not list income on the application that is “non-countable” including:</a:t>
              </a:r>
              <a:endParaRPr sz="2000">
                <a:solidFill>
                  <a:schemeClr val="lt1"/>
                </a:solidFill>
                <a:latin typeface="Calibri"/>
                <a:ea typeface="Calibri"/>
                <a:cs typeface="Calibri"/>
                <a:sym typeface="Calibri"/>
              </a:endParaRPr>
            </a:p>
          </p:txBody>
        </p:sp>
        <p:sp>
          <p:nvSpPr>
            <p:cNvPr id="478" name="Google Shape;478;p27"/>
            <p:cNvSpPr/>
            <p:nvPr/>
          </p:nvSpPr>
          <p:spPr>
            <a:xfrm>
              <a:off x="36" y="1332032"/>
              <a:ext cx="3525105" cy="2141099"/>
            </a:xfrm>
            <a:prstGeom prst="rect">
              <a:avLst/>
            </a:prstGeom>
            <a:solidFill>
              <a:srgbClr val="CDD9CF">
                <a:alpha val="89803"/>
              </a:srgbClr>
            </a:solidFill>
            <a:ln cap="flat" cmpd="sng" w="15875">
              <a:solidFill>
                <a:srgbClr val="CDD9CF">
                  <a:alpha val="89803"/>
                </a:srgbClr>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9" name="Google Shape;479;p27"/>
            <p:cNvSpPr txBox="1"/>
            <p:nvPr/>
          </p:nvSpPr>
          <p:spPr>
            <a:xfrm>
              <a:off x="36" y="1332032"/>
              <a:ext cx="3525105" cy="2141099"/>
            </a:xfrm>
            <a:prstGeom prst="rect">
              <a:avLst/>
            </a:prstGeom>
            <a:noFill/>
            <a:ln>
              <a:noFill/>
            </a:ln>
          </p:spPr>
          <p:txBody>
            <a:bodyPr anchorCtr="0" anchor="t" bIns="160000" lIns="106675" spcFirstLastPara="1" rIns="142225" wrap="square" tIns="106675">
              <a:noAutofit/>
            </a:bodyPr>
            <a:lstStyle/>
            <a:p>
              <a:pPr indent="-228600" lvl="1" marL="228600" marR="0" rtl="0" algn="l">
                <a:lnSpc>
                  <a:spcPct val="90000"/>
                </a:lnSpc>
                <a:spcBef>
                  <a:spcPts val="0"/>
                </a:spcBef>
                <a:spcAft>
                  <a:spcPts val="0"/>
                </a:spcAft>
                <a:buClr>
                  <a:schemeClr val="dk1"/>
                </a:buClr>
                <a:buSzPts val="2000"/>
                <a:buFont typeface="Calibri"/>
                <a:buChar char="•"/>
              </a:pPr>
              <a:r>
                <a:rPr b="0" i="0" lang="en-US" sz="2000" u="none" cap="none" strike="noStrike">
                  <a:solidFill>
                    <a:schemeClr val="dk1"/>
                  </a:solidFill>
                  <a:latin typeface="Calibri"/>
                  <a:ea typeface="Calibri"/>
                  <a:cs typeface="Calibri"/>
                  <a:sym typeface="Calibri"/>
                </a:rPr>
                <a:t>SSI (Supplemental Security Income)</a:t>
              </a:r>
              <a:endParaRPr/>
            </a:p>
            <a:p>
              <a:pPr indent="-228600" lvl="1" marL="228600" marR="0" rtl="0" algn="l">
                <a:lnSpc>
                  <a:spcPct val="90000"/>
                </a:lnSpc>
                <a:spcBef>
                  <a:spcPts val="300"/>
                </a:spcBef>
                <a:spcAft>
                  <a:spcPts val="0"/>
                </a:spcAft>
                <a:buClr>
                  <a:schemeClr val="dk1"/>
                </a:buClr>
                <a:buSzPts val="2000"/>
                <a:buFont typeface="Calibri"/>
                <a:buChar char="•"/>
              </a:pPr>
              <a:r>
                <a:rPr b="0" i="0" lang="en-US" sz="2000" u="none" cap="none" strike="noStrike">
                  <a:solidFill>
                    <a:schemeClr val="dk1"/>
                  </a:solidFill>
                  <a:latin typeface="Calibri"/>
                  <a:ea typeface="Calibri"/>
                  <a:cs typeface="Calibri"/>
                  <a:sym typeface="Calibri"/>
                </a:rPr>
                <a:t>Child support</a:t>
              </a:r>
              <a:endParaRPr/>
            </a:p>
            <a:p>
              <a:pPr indent="-228600" lvl="1" marL="228600" marR="0" rtl="0" algn="l">
                <a:lnSpc>
                  <a:spcPct val="90000"/>
                </a:lnSpc>
                <a:spcBef>
                  <a:spcPts val="300"/>
                </a:spcBef>
                <a:spcAft>
                  <a:spcPts val="0"/>
                </a:spcAft>
                <a:buClr>
                  <a:schemeClr val="dk1"/>
                </a:buClr>
                <a:buSzPts val="2000"/>
                <a:buFont typeface="Calibri"/>
                <a:buChar char="•"/>
              </a:pPr>
              <a:r>
                <a:rPr b="0" i="0" lang="en-US" sz="2000" u="none" cap="none" strike="noStrike">
                  <a:solidFill>
                    <a:schemeClr val="dk1"/>
                  </a:solidFill>
                  <a:latin typeface="Calibri"/>
                  <a:ea typeface="Calibri"/>
                  <a:cs typeface="Calibri"/>
                  <a:sym typeface="Calibri"/>
                </a:rPr>
                <a:t>Worker’s compensation</a:t>
              </a:r>
              <a:endParaRPr/>
            </a:p>
            <a:p>
              <a:pPr indent="-228600" lvl="1" marL="228600" marR="0" rtl="0" algn="l">
                <a:lnSpc>
                  <a:spcPct val="90000"/>
                </a:lnSpc>
                <a:spcBef>
                  <a:spcPts val="300"/>
                </a:spcBef>
                <a:spcAft>
                  <a:spcPts val="0"/>
                </a:spcAft>
                <a:buClr>
                  <a:schemeClr val="dk1"/>
                </a:buClr>
                <a:buSzPts val="2000"/>
                <a:buFont typeface="Calibri"/>
                <a:buChar char="•"/>
              </a:pPr>
              <a:r>
                <a:rPr b="0" i="0" lang="en-US" sz="2000" u="none" cap="none" strike="noStrike">
                  <a:solidFill>
                    <a:schemeClr val="dk1"/>
                  </a:solidFill>
                  <a:latin typeface="Calibri"/>
                  <a:ea typeface="Calibri"/>
                  <a:cs typeface="Calibri"/>
                  <a:sym typeface="Calibri"/>
                </a:rPr>
                <a:t>Veteran’s disability payments </a:t>
              </a:r>
              <a:endParaRPr/>
            </a:p>
            <a:p>
              <a:pPr indent="-228600" lvl="1" marL="228600" marR="0" rtl="0" algn="l">
                <a:lnSpc>
                  <a:spcPct val="90000"/>
                </a:lnSpc>
                <a:spcBef>
                  <a:spcPts val="300"/>
                </a:spcBef>
                <a:spcAft>
                  <a:spcPts val="0"/>
                </a:spcAft>
                <a:buClr>
                  <a:schemeClr val="dk1"/>
                </a:buClr>
                <a:buSzPts val="2000"/>
                <a:buFont typeface="Calibri"/>
                <a:buChar char="•"/>
              </a:pPr>
              <a:r>
                <a:rPr b="0" i="0" lang="en-US" sz="2000" u="none" cap="none" strike="noStrike">
                  <a:solidFill>
                    <a:schemeClr val="dk1"/>
                  </a:solidFill>
                  <a:latin typeface="Calibri"/>
                  <a:ea typeface="Calibri"/>
                  <a:cs typeface="Calibri"/>
                  <a:sym typeface="Calibri"/>
                </a:rPr>
                <a:t>Student loans or gift income</a:t>
              </a:r>
              <a:endParaRPr/>
            </a:p>
          </p:txBody>
        </p:sp>
        <p:sp>
          <p:nvSpPr>
            <p:cNvPr id="480" name="Google Shape;480;p27"/>
            <p:cNvSpPr/>
            <p:nvPr/>
          </p:nvSpPr>
          <p:spPr>
            <a:xfrm>
              <a:off x="4018657" y="312947"/>
              <a:ext cx="3525105" cy="1019084"/>
            </a:xfrm>
            <a:prstGeom prst="rect">
              <a:avLst/>
            </a:prstGeom>
            <a:solidFill>
              <a:srgbClr val="60A29E"/>
            </a:solidFill>
            <a:ln cap="flat" cmpd="sng" w="15875">
              <a:solidFill>
                <a:srgbClr val="60A29E"/>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1" name="Google Shape;481;p27"/>
            <p:cNvSpPr txBox="1"/>
            <p:nvPr/>
          </p:nvSpPr>
          <p:spPr>
            <a:xfrm>
              <a:off x="4018657" y="312947"/>
              <a:ext cx="3525105" cy="1019084"/>
            </a:xfrm>
            <a:prstGeom prst="rect">
              <a:avLst/>
            </a:prstGeom>
            <a:noFill/>
            <a:ln>
              <a:noFill/>
            </a:ln>
          </p:spPr>
          <p:txBody>
            <a:bodyPr anchorCtr="0" anchor="ctr" bIns="81275" lIns="142225" spcFirstLastPara="1" rIns="142225" wrap="square" tIns="81275">
              <a:noAutofit/>
            </a:bodyPr>
            <a:lstStyle/>
            <a:p>
              <a:pPr indent="0" lvl="0" marL="0" marR="0" rtl="0" algn="ctr">
                <a:lnSpc>
                  <a:spcPct val="90000"/>
                </a:lnSpc>
                <a:spcBef>
                  <a:spcPts val="0"/>
                </a:spcBef>
                <a:spcAft>
                  <a:spcPts val="0"/>
                </a:spcAft>
                <a:buClr>
                  <a:schemeClr val="lt1"/>
                </a:buClr>
                <a:buSzPts val="2000"/>
                <a:buFont typeface="Calibri"/>
                <a:buNone/>
              </a:pPr>
              <a:r>
                <a:rPr b="1" lang="en-US" sz="2000">
                  <a:solidFill>
                    <a:schemeClr val="lt1"/>
                  </a:solidFill>
                  <a:latin typeface="Calibri"/>
                  <a:ea typeface="Calibri"/>
                  <a:cs typeface="Calibri"/>
                  <a:sym typeface="Calibri"/>
                </a:rPr>
                <a:t>Income to include that is not counted:</a:t>
              </a:r>
              <a:endParaRPr sz="2000">
                <a:solidFill>
                  <a:schemeClr val="lt1"/>
                </a:solidFill>
                <a:latin typeface="Calibri"/>
                <a:ea typeface="Calibri"/>
                <a:cs typeface="Calibri"/>
                <a:sym typeface="Calibri"/>
              </a:endParaRPr>
            </a:p>
          </p:txBody>
        </p:sp>
        <p:sp>
          <p:nvSpPr>
            <p:cNvPr id="482" name="Google Shape;482;p27"/>
            <p:cNvSpPr/>
            <p:nvPr/>
          </p:nvSpPr>
          <p:spPr>
            <a:xfrm>
              <a:off x="4018657" y="1332032"/>
              <a:ext cx="3525105" cy="2141099"/>
            </a:xfrm>
            <a:prstGeom prst="rect">
              <a:avLst/>
            </a:prstGeom>
            <a:solidFill>
              <a:srgbClr val="D0DFDC">
                <a:alpha val="89803"/>
              </a:srgbClr>
            </a:solidFill>
            <a:ln cap="flat" cmpd="sng" w="15875">
              <a:solidFill>
                <a:srgbClr val="D0DFDC">
                  <a:alpha val="89803"/>
                </a:srgbClr>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3" name="Google Shape;483;p27"/>
            <p:cNvSpPr txBox="1"/>
            <p:nvPr/>
          </p:nvSpPr>
          <p:spPr>
            <a:xfrm>
              <a:off x="4018657" y="1332032"/>
              <a:ext cx="3525105" cy="2141099"/>
            </a:xfrm>
            <a:prstGeom prst="rect">
              <a:avLst/>
            </a:prstGeom>
            <a:noFill/>
            <a:ln>
              <a:noFill/>
            </a:ln>
          </p:spPr>
          <p:txBody>
            <a:bodyPr anchorCtr="0" anchor="t" bIns="160000" lIns="106675" spcFirstLastPara="1" rIns="142225" wrap="square" tIns="106675">
              <a:noAutofit/>
            </a:bodyPr>
            <a:lstStyle/>
            <a:p>
              <a:pPr indent="-228600" lvl="1" marL="228600" marR="0" rtl="0" algn="l">
                <a:lnSpc>
                  <a:spcPct val="90000"/>
                </a:lnSpc>
                <a:spcBef>
                  <a:spcPts val="0"/>
                </a:spcBef>
                <a:spcAft>
                  <a:spcPts val="0"/>
                </a:spcAft>
                <a:buClr>
                  <a:schemeClr val="dk1"/>
                </a:buClr>
                <a:buSzPts val="2000"/>
                <a:buFont typeface="Calibri"/>
                <a:buChar char="•"/>
              </a:pPr>
              <a:r>
                <a:rPr b="0" i="0" lang="en-US" sz="2000" u="none" cap="none" strike="noStrike">
                  <a:solidFill>
                    <a:schemeClr val="dk1"/>
                  </a:solidFill>
                  <a:latin typeface="Calibri"/>
                  <a:ea typeface="Calibri"/>
                  <a:cs typeface="Calibri"/>
                  <a:sym typeface="Calibri"/>
                </a:rPr>
                <a:t>SSDI for children that do not have to file a tax return</a:t>
              </a:r>
              <a:endParaRPr/>
            </a:p>
            <a:p>
              <a:pPr indent="-228600" lvl="1" marL="228600" marR="0" rtl="0" algn="l">
                <a:lnSpc>
                  <a:spcPct val="90000"/>
                </a:lnSpc>
                <a:spcBef>
                  <a:spcPts val="300"/>
                </a:spcBef>
                <a:spcAft>
                  <a:spcPts val="0"/>
                </a:spcAft>
                <a:buClr>
                  <a:schemeClr val="dk1"/>
                </a:buClr>
                <a:buSzPts val="2000"/>
                <a:buFont typeface="Calibri"/>
                <a:buChar char="•"/>
              </a:pPr>
              <a:r>
                <a:rPr b="0" i="0" lang="en-US" sz="2000" u="none" cap="none" strike="noStrike">
                  <a:solidFill>
                    <a:schemeClr val="dk1"/>
                  </a:solidFill>
                  <a:latin typeface="Calibri"/>
                  <a:ea typeface="Calibri"/>
                  <a:cs typeface="Calibri"/>
                  <a:sym typeface="Calibri"/>
                </a:rPr>
                <a:t>Income for dependents that do not have to file a tax return</a:t>
              </a:r>
              <a:endParaRPr/>
            </a:p>
          </p:txBody>
        </p:sp>
      </p:grpSp>
      <p:sp>
        <p:nvSpPr>
          <p:cNvPr id="484" name="Google Shape;484;p27"/>
          <p:cNvSpPr/>
          <p:nvPr/>
        </p:nvSpPr>
        <p:spPr>
          <a:xfrm>
            <a:off x="601861" y="5884595"/>
            <a:ext cx="7940278" cy="369332"/>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en-US" sz="1800" u="sng">
                <a:solidFill>
                  <a:schemeClr val="dk1"/>
                </a:solidFill>
                <a:latin typeface="Calibri"/>
                <a:ea typeface="Calibri"/>
                <a:cs typeface="Calibri"/>
                <a:sym typeface="Calibri"/>
                <a:hlinkClick r:id="rId3">
                  <a:extLst>
                    <a:ext uri="{A12FA001-AC4F-418D-AE19-62706E023703}">
                      <ahyp:hlinkClr val="tx"/>
                    </a:ext>
                  </a:extLst>
                </a:hlinkClick>
              </a:rPr>
              <a:t>https://www.mahealthconnector.org/how-do-i-answer-questions-about-income</a:t>
            </a:r>
            <a:r>
              <a:rPr lang="en-US" sz="1800">
                <a:solidFill>
                  <a:schemeClr val="dk1"/>
                </a:solidFill>
                <a:latin typeface="Calibri"/>
                <a:ea typeface="Calibri"/>
                <a:cs typeface="Calibri"/>
                <a:sym typeface="Calibri"/>
              </a:rPr>
              <a:t> </a:t>
            </a:r>
            <a:endParaRPr/>
          </a:p>
        </p:txBody>
      </p:sp>
      <p:sp>
        <p:nvSpPr>
          <p:cNvPr id="485" name="Google Shape;485;p27"/>
          <p:cNvSpPr txBox="1"/>
          <p:nvPr>
            <p:ph idx="12" type="sldNum"/>
          </p:nvPr>
        </p:nvSpPr>
        <p:spPr>
          <a:xfrm>
            <a:off x="7425344" y="6459786"/>
            <a:ext cx="984000" cy="365100"/>
          </a:xfrm>
          <a:prstGeom prst="rect">
            <a:avLst/>
          </a:prstGeom>
        </p:spPr>
        <p:txBody>
          <a:bodyPr anchorCtr="0" anchor="ctr"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en-US"/>
              <a:t>‹#›</a:t>
            </a:fld>
            <a:endParaRPr/>
          </a:p>
        </p:txBody>
      </p:sp>
    </p:spTree>
  </p:cSld>
  <p:clrMapOvr>
    <a:masterClrMapping/>
  </p:clrMapOvr>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90" name="Shape 490"/>
        <p:cNvGrpSpPr/>
        <p:nvPr/>
      </p:nvGrpSpPr>
      <p:grpSpPr>
        <a:xfrm>
          <a:off x="0" y="0"/>
          <a:ext cx="0" cy="0"/>
          <a:chOff x="0" y="0"/>
          <a:chExt cx="0" cy="0"/>
        </a:xfrm>
      </p:grpSpPr>
      <p:sp>
        <p:nvSpPr>
          <p:cNvPr id="491" name="Google Shape;491;p28"/>
          <p:cNvSpPr txBox="1"/>
          <p:nvPr>
            <p:ph type="title"/>
          </p:nvPr>
        </p:nvSpPr>
        <p:spPr>
          <a:xfrm>
            <a:off x="822960" y="286604"/>
            <a:ext cx="7543800" cy="1450757"/>
          </a:xfrm>
          <a:prstGeom prst="rect">
            <a:avLst/>
          </a:prstGeom>
          <a:noFill/>
          <a:ln>
            <a:noFill/>
          </a:ln>
        </p:spPr>
        <p:txBody>
          <a:bodyPr anchorCtr="0" anchor="b" bIns="45700" lIns="91425" spcFirstLastPara="1" rIns="91425" wrap="square" tIns="45700">
            <a:normAutofit/>
          </a:bodyPr>
          <a:lstStyle/>
          <a:p>
            <a:pPr indent="0" lvl="0" marL="0" rtl="0" algn="ctr">
              <a:lnSpc>
                <a:spcPct val="85000"/>
              </a:lnSpc>
              <a:spcBef>
                <a:spcPts val="0"/>
              </a:spcBef>
              <a:spcAft>
                <a:spcPts val="0"/>
              </a:spcAft>
              <a:buClr>
                <a:srgbClr val="000000"/>
              </a:buClr>
              <a:buSzPts val="3600"/>
              <a:buFont typeface="Calibri"/>
              <a:buNone/>
            </a:pPr>
            <a:r>
              <a:rPr b="1" lang="en-US" sz="3600">
                <a:solidFill>
                  <a:srgbClr val="000000"/>
                </a:solidFill>
              </a:rPr>
              <a:t>Application Best Practices: Income</a:t>
            </a:r>
            <a:endParaRPr/>
          </a:p>
        </p:txBody>
      </p:sp>
      <p:sp>
        <p:nvSpPr>
          <p:cNvPr id="492" name="Google Shape;492;p28"/>
          <p:cNvSpPr txBox="1"/>
          <p:nvPr>
            <p:ph idx="1" type="body"/>
          </p:nvPr>
        </p:nvSpPr>
        <p:spPr>
          <a:xfrm>
            <a:off x="822959" y="1845734"/>
            <a:ext cx="7543801" cy="4023360"/>
          </a:xfrm>
          <a:prstGeom prst="rect">
            <a:avLst/>
          </a:prstGeom>
          <a:noFill/>
          <a:ln>
            <a:noFill/>
          </a:ln>
        </p:spPr>
        <p:txBody>
          <a:bodyPr anchorCtr="0" anchor="t" bIns="45700" lIns="0" spcFirstLastPara="1" rIns="0" wrap="square" tIns="45700">
            <a:normAutofit/>
          </a:bodyPr>
          <a:lstStyle/>
          <a:p>
            <a:pPr indent="0" lvl="1" marL="457200" rtl="0" algn="ctr">
              <a:lnSpc>
                <a:spcPct val="90000"/>
              </a:lnSpc>
              <a:spcBef>
                <a:spcPts val="0"/>
              </a:spcBef>
              <a:spcAft>
                <a:spcPts val="0"/>
              </a:spcAft>
              <a:buSzPts val="1800"/>
              <a:buNone/>
            </a:pPr>
            <a:r>
              <a:rPr b="1" lang="en-US">
                <a:solidFill>
                  <a:srgbClr val="0070C0"/>
                </a:solidFill>
              </a:rPr>
              <a:t>When updating a consumer’s income, make sure to adjust the ‘projected yearly income’ accordingly</a:t>
            </a:r>
            <a:endParaRPr/>
          </a:p>
          <a:p>
            <a:pPr indent="-68579" lvl="1" marL="384048" rtl="0" algn="ctr">
              <a:lnSpc>
                <a:spcPct val="90000"/>
              </a:lnSpc>
              <a:spcBef>
                <a:spcPts val="600"/>
              </a:spcBef>
              <a:spcAft>
                <a:spcPts val="0"/>
              </a:spcAft>
              <a:buSzPts val="1800"/>
              <a:buNone/>
            </a:pPr>
            <a:r>
              <a:t/>
            </a:r>
            <a:endParaRPr b="1">
              <a:solidFill>
                <a:srgbClr val="0070C0"/>
              </a:solidFill>
            </a:endParaRPr>
          </a:p>
          <a:p>
            <a:pPr indent="0" lvl="1" marL="201168" rtl="0" algn="ctr">
              <a:lnSpc>
                <a:spcPct val="90000"/>
              </a:lnSpc>
              <a:spcBef>
                <a:spcPts val="600"/>
              </a:spcBef>
              <a:spcAft>
                <a:spcPts val="0"/>
              </a:spcAft>
              <a:buSzPts val="1800"/>
              <a:buNone/>
            </a:pPr>
            <a:r>
              <a:rPr b="1" lang="en-US">
                <a:solidFill>
                  <a:srgbClr val="0070C0"/>
                </a:solidFill>
              </a:rPr>
              <a:t> </a:t>
            </a:r>
            <a:endParaRPr/>
          </a:p>
        </p:txBody>
      </p:sp>
      <p:sp>
        <p:nvSpPr>
          <p:cNvPr id="493" name="Google Shape;493;p28"/>
          <p:cNvSpPr/>
          <p:nvPr/>
        </p:nvSpPr>
        <p:spPr>
          <a:xfrm>
            <a:off x="482410" y="4572000"/>
            <a:ext cx="681096" cy="228600"/>
          </a:xfrm>
          <a:prstGeom prst="rightArrow">
            <a:avLst>
              <a:gd fmla="val 50000" name="adj1"/>
              <a:gd fmla="val 50000" name="adj2"/>
            </a:avLst>
          </a:prstGeom>
          <a:solidFill>
            <a:srgbClr val="FF0000"/>
          </a:solidFill>
          <a:ln cap="flat" cmpd="sng" w="15875">
            <a:solidFill>
              <a:srgbClr val="FF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0000"/>
              </a:solidFill>
              <a:latin typeface="Calibri"/>
              <a:ea typeface="Calibri"/>
              <a:cs typeface="Calibri"/>
              <a:sym typeface="Calibri"/>
            </a:endParaRPr>
          </a:p>
        </p:txBody>
      </p:sp>
      <p:pic>
        <p:nvPicPr>
          <p:cNvPr id="494" name="Google Shape;494;p28"/>
          <p:cNvPicPr preferRelativeResize="0"/>
          <p:nvPr/>
        </p:nvPicPr>
        <p:blipFill rotWithShape="1">
          <a:blip r:embed="rId3">
            <a:alphaModFix/>
          </a:blip>
          <a:srcRect b="0" l="0" r="0" t="0"/>
          <a:stretch/>
        </p:blipFill>
        <p:spPr>
          <a:xfrm>
            <a:off x="1319348" y="2657475"/>
            <a:ext cx="6551022" cy="3310467"/>
          </a:xfrm>
          <a:prstGeom prst="rect">
            <a:avLst/>
          </a:prstGeom>
          <a:noFill/>
          <a:ln>
            <a:noFill/>
          </a:ln>
        </p:spPr>
      </p:pic>
      <p:sp>
        <p:nvSpPr>
          <p:cNvPr id="495" name="Google Shape;495;p28"/>
          <p:cNvSpPr txBox="1"/>
          <p:nvPr>
            <p:ph idx="12" type="sldNum"/>
          </p:nvPr>
        </p:nvSpPr>
        <p:spPr>
          <a:xfrm>
            <a:off x="7425344" y="6459786"/>
            <a:ext cx="984000" cy="365100"/>
          </a:xfrm>
          <a:prstGeom prst="rect">
            <a:avLst/>
          </a:prstGeom>
        </p:spPr>
        <p:txBody>
          <a:bodyPr anchorCtr="0" anchor="ctr"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en-US"/>
              <a:t>‹#›</a:t>
            </a:fld>
            <a:endParaRPr/>
          </a:p>
        </p:txBody>
      </p:sp>
    </p:spTree>
  </p:cSld>
  <p:clrMapOvr>
    <a:masterClrMapping/>
  </p:clrMapOvr>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500" name="Shape 500"/>
        <p:cNvGrpSpPr/>
        <p:nvPr/>
      </p:nvGrpSpPr>
      <p:grpSpPr>
        <a:xfrm>
          <a:off x="0" y="0"/>
          <a:ext cx="0" cy="0"/>
          <a:chOff x="0" y="0"/>
          <a:chExt cx="0" cy="0"/>
        </a:xfrm>
      </p:grpSpPr>
      <p:sp>
        <p:nvSpPr>
          <p:cNvPr id="501" name="Google Shape;501;p29"/>
          <p:cNvSpPr/>
          <p:nvPr/>
        </p:nvSpPr>
        <p:spPr>
          <a:xfrm>
            <a:off x="0" y="6400800"/>
            <a:ext cx="9144000" cy="457200"/>
          </a:xfrm>
          <a:prstGeom prst="rect">
            <a:avLst/>
          </a:prstGeom>
          <a:solidFill>
            <a:schemeClr val="accent2"/>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lt1"/>
              </a:solidFill>
              <a:latin typeface="Calibri"/>
              <a:ea typeface="Calibri"/>
              <a:cs typeface="Calibri"/>
              <a:sym typeface="Calibri"/>
            </a:endParaRPr>
          </a:p>
        </p:txBody>
      </p:sp>
      <p:sp>
        <p:nvSpPr>
          <p:cNvPr id="502" name="Google Shape;502;p29"/>
          <p:cNvSpPr/>
          <p:nvPr/>
        </p:nvSpPr>
        <p:spPr>
          <a:xfrm>
            <a:off x="0" y="6334316"/>
            <a:ext cx="9144000" cy="66484"/>
          </a:xfrm>
          <a:prstGeom prst="rect">
            <a:avLst/>
          </a:prstGeom>
          <a:solidFill>
            <a:schemeClr val="accent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lt1"/>
              </a:solidFill>
              <a:latin typeface="Calibri"/>
              <a:ea typeface="Calibri"/>
              <a:cs typeface="Calibri"/>
              <a:sym typeface="Calibri"/>
            </a:endParaRPr>
          </a:p>
        </p:txBody>
      </p:sp>
      <p:cxnSp>
        <p:nvCxnSpPr>
          <p:cNvPr id="503" name="Google Shape;503;p29"/>
          <p:cNvCxnSpPr/>
          <p:nvPr/>
        </p:nvCxnSpPr>
        <p:spPr>
          <a:xfrm>
            <a:off x="905743" y="4343400"/>
            <a:ext cx="7406640" cy="0"/>
          </a:xfrm>
          <a:prstGeom prst="straightConnector1">
            <a:avLst/>
          </a:prstGeom>
          <a:noFill/>
          <a:ln cap="flat" cmpd="sng" w="9525">
            <a:solidFill>
              <a:srgbClr val="7F7F7F"/>
            </a:solidFill>
            <a:prstDash val="solid"/>
            <a:round/>
            <a:headEnd len="sm" w="sm" type="none"/>
            <a:tailEnd len="sm" w="sm" type="none"/>
          </a:ln>
        </p:spPr>
      </p:cxnSp>
      <p:sp>
        <p:nvSpPr>
          <p:cNvPr id="504" name="Google Shape;504;p29"/>
          <p:cNvSpPr/>
          <p:nvPr/>
        </p:nvSpPr>
        <p:spPr>
          <a:xfrm>
            <a:off x="0" y="0"/>
            <a:ext cx="9142844" cy="6858000"/>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05" name="Google Shape;505;p29"/>
          <p:cNvSpPr/>
          <p:nvPr/>
        </p:nvSpPr>
        <p:spPr>
          <a:xfrm>
            <a:off x="1130" y="4953000"/>
            <a:ext cx="9141714" cy="1905000"/>
          </a:xfrm>
          <a:prstGeom prst="rect">
            <a:avLst/>
          </a:prstGeom>
          <a:solidFill>
            <a:srgbClr val="433B53"/>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lt1"/>
              </a:solidFill>
              <a:latin typeface="Calibri"/>
              <a:ea typeface="Calibri"/>
              <a:cs typeface="Calibri"/>
              <a:sym typeface="Calibri"/>
            </a:endParaRPr>
          </a:p>
        </p:txBody>
      </p:sp>
      <p:sp>
        <p:nvSpPr>
          <p:cNvPr id="506" name="Google Shape;506;p29"/>
          <p:cNvSpPr txBox="1"/>
          <p:nvPr>
            <p:ph type="title"/>
          </p:nvPr>
        </p:nvSpPr>
        <p:spPr>
          <a:xfrm>
            <a:off x="798897" y="5120640"/>
            <a:ext cx="7543800" cy="822960"/>
          </a:xfrm>
          <a:prstGeom prst="rect">
            <a:avLst/>
          </a:prstGeom>
          <a:noFill/>
          <a:ln>
            <a:noFill/>
          </a:ln>
        </p:spPr>
        <p:txBody>
          <a:bodyPr anchorCtr="0" anchor="b" bIns="45700" lIns="91425" spcFirstLastPara="1" rIns="91425" wrap="square" tIns="45700">
            <a:normAutofit/>
          </a:bodyPr>
          <a:lstStyle/>
          <a:p>
            <a:pPr indent="0" lvl="0" marL="0" rtl="0" algn="l">
              <a:lnSpc>
                <a:spcPct val="85000"/>
              </a:lnSpc>
              <a:spcBef>
                <a:spcPts val="0"/>
              </a:spcBef>
              <a:spcAft>
                <a:spcPts val="0"/>
              </a:spcAft>
              <a:buClr>
                <a:srgbClr val="FFFFFF"/>
              </a:buClr>
              <a:buSzPts val="3100"/>
              <a:buFont typeface="Calibri"/>
              <a:buNone/>
            </a:pPr>
            <a:r>
              <a:rPr b="1" lang="en-US" sz="3100" u="sng">
                <a:solidFill>
                  <a:srgbClr val="FFFFFF"/>
                </a:solidFill>
              </a:rPr>
              <a:t>Application Best Practices:</a:t>
            </a:r>
            <a:r>
              <a:rPr b="1" lang="en-US" sz="3100">
                <a:solidFill>
                  <a:srgbClr val="FFFFFF"/>
                </a:solidFill>
              </a:rPr>
              <a:t> Proof of income</a:t>
            </a:r>
            <a:endParaRPr/>
          </a:p>
        </p:txBody>
      </p:sp>
      <p:pic>
        <p:nvPicPr>
          <p:cNvPr id="507" name="Google Shape;507;p29"/>
          <p:cNvPicPr preferRelativeResize="0"/>
          <p:nvPr/>
        </p:nvPicPr>
        <p:blipFill rotWithShape="1">
          <a:blip r:embed="rId3">
            <a:alphaModFix/>
          </a:blip>
          <a:srcRect b="0" l="0" r="0" t="0"/>
          <a:stretch/>
        </p:blipFill>
        <p:spPr>
          <a:xfrm>
            <a:off x="286612" y="640078"/>
            <a:ext cx="4148779" cy="4089845"/>
          </a:xfrm>
          <a:prstGeom prst="rect">
            <a:avLst/>
          </a:prstGeom>
          <a:noFill/>
          <a:ln>
            <a:noFill/>
          </a:ln>
        </p:spPr>
      </p:pic>
      <p:sp>
        <p:nvSpPr>
          <p:cNvPr id="508" name="Google Shape;508;p29"/>
          <p:cNvSpPr/>
          <p:nvPr/>
        </p:nvSpPr>
        <p:spPr>
          <a:xfrm>
            <a:off x="4547997" y="886968"/>
            <a:ext cx="48006" cy="3108960"/>
          </a:xfrm>
          <a:prstGeom prst="rect">
            <a:avLst/>
          </a:prstGeom>
          <a:solidFill>
            <a:srgbClr val="433B53"/>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pic>
        <p:nvPicPr>
          <p:cNvPr id="509" name="Google Shape;509;p29"/>
          <p:cNvPicPr preferRelativeResize="0"/>
          <p:nvPr/>
        </p:nvPicPr>
        <p:blipFill rotWithShape="1">
          <a:blip r:embed="rId4">
            <a:alphaModFix/>
          </a:blip>
          <a:srcRect b="0" l="0" r="0" t="0"/>
          <a:stretch/>
        </p:blipFill>
        <p:spPr>
          <a:xfrm>
            <a:off x="4818668" y="640079"/>
            <a:ext cx="3950424" cy="4050567"/>
          </a:xfrm>
          <a:prstGeom prst="rect">
            <a:avLst/>
          </a:prstGeom>
          <a:noFill/>
          <a:ln>
            <a:noFill/>
          </a:ln>
        </p:spPr>
      </p:pic>
      <p:sp>
        <p:nvSpPr>
          <p:cNvPr id="510" name="Google Shape;510;p29"/>
          <p:cNvSpPr/>
          <p:nvPr/>
        </p:nvSpPr>
        <p:spPr>
          <a:xfrm>
            <a:off x="1130" y="4906176"/>
            <a:ext cx="9141714" cy="64008"/>
          </a:xfrm>
          <a:prstGeom prst="rect">
            <a:avLst/>
          </a:prstGeom>
          <a:solidFill>
            <a:srgbClr val="5ED8FF"/>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lt1"/>
              </a:solidFill>
              <a:latin typeface="Calibri"/>
              <a:ea typeface="Calibri"/>
              <a:cs typeface="Calibri"/>
              <a:sym typeface="Calibri"/>
            </a:endParaRPr>
          </a:p>
        </p:txBody>
      </p:sp>
      <p:sp>
        <p:nvSpPr>
          <p:cNvPr id="511" name="Google Shape;511;p29"/>
          <p:cNvSpPr txBox="1"/>
          <p:nvPr/>
        </p:nvSpPr>
        <p:spPr>
          <a:xfrm>
            <a:off x="6072663" y="3578084"/>
            <a:ext cx="2744435" cy="2639835"/>
          </a:xfrm>
          <a:prstGeom prst="rect">
            <a:avLst/>
          </a:prstGeom>
          <a:noFill/>
          <a:ln>
            <a:noFill/>
          </a:ln>
        </p:spPr>
        <p:txBody>
          <a:bodyPr anchorCtr="0" anchor="t" bIns="45700" lIns="91425" spcFirstLastPara="1" rIns="91425" wrap="square" tIns="45700">
            <a:normAutofit/>
          </a:bodyPr>
          <a:lstStyle/>
          <a:p>
            <a:pPr indent="0" lvl="0" marL="0" marR="0" rtl="0" algn="l">
              <a:lnSpc>
                <a:spcPct val="90000"/>
              </a:lnSpc>
              <a:spcBef>
                <a:spcPts val="0"/>
              </a:spcBef>
              <a:spcAft>
                <a:spcPts val="0"/>
              </a:spcAft>
              <a:buNone/>
            </a:pPr>
            <a:r>
              <a:t/>
            </a:r>
            <a:endParaRPr sz="1600" cap="none">
              <a:solidFill>
                <a:srgbClr val="FFFFFF"/>
              </a:solidFill>
              <a:latin typeface="Calibri"/>
              <a:ea typeface="Calibri"/>
              <a:cs typeface="Calibri"/>
              <a:sym typeface="Calibri"/>
            </a:endParaRPr>
          </a:p>
        </p:txBody>
      </p:sp>
      <p:sp>
        <p:nvSpPr>
          <p:cNvPr id="512" name="Google Shape;512;p29"/>
          <p:cNvSpPr txBox="1"/>
          <p:nvPr>
            <p:ph idx="12" type="sldNum"/>
          </p:nvPr>
        </p:nvSpPr>
        <p:spPr>
          <a:xfrm>
            <a:off x="7425344" y="6459786"/>
            <a:ext cx="984000" cy="365100"/>
          </a:xfrm>
          <a:prstGeom prst="rect">
            <a:avLst/>
          </a:prstGeom>
        </p:spPr>
        <p:txBody>
          <a:bodyPr anchorCtr="0" anchor="ctr"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en-US"/>
              <a:t>‹#›</a:t>
            </a:fld>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1000"/>
                                  </p:stCondLst>
                                  <p:childTnLst>
                                    <p:set>
                                      <p:cBhvr>
                                        <p:cTn dur="1" fill="hold">
                                          <p:stCondLst>
                                            <p:cond delay="0"/>
                                          </p:stCondLst>
                                        </p:cTn>
                                        <p:tgtEl>
                                          <p:spTgt spid="506"/>
                                        </p:tgtEl>
                                        <p:attrNameLst>
                                          <p:attrName>style.visibility</p:attrName>
                                        </p:attrNameLst>
                                      </p:cBhvr>
                                      <p:to>
                                        <p:strVal val="visible"/>
                                      </p:to>
                                    </p:set>
                                    <p:animEffect filter="fade" transition="in">
                                      <p:cBhvr>
                                        <p:cTn dur="700"/>
                                        <p:tgtEl>
                                          <p:spTgt spid="506"/>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2" name="Shape 142"/>
        <p:cNvGrpSpPr/>
        <p:nvPr/>
      </p:nvGrpSpPr>
      <p:grpSpPr>
        <a:xfrm>
          <a:off x="0" y="0"/>
          <a:ext cx="0" cy="0"/>
          <a:chOff x="0" y="0"/>
          <a:chExt cx="0" cy="0"/>
        </a:xfrm>
      </p:grpSpPr>
      <p:sp>
        <p:nvSpPr>
          <p:cNvPr id="143" name="Google Shape;143;p3"/>
          <p:cNvSpPr txBox="1"/>
          <p:nvPr>
            <p:ph type="title"/>
          </p:nvPr>
        </p:nvSpPr>
        <p:spPr>
          <a:xfrm>
            <a:off x="38746" y="983370"/>
            <a:ext cx="9094643" cy="1450757"/>
          </a:xfrm>
          <a:prstGeom prst="rect">
            <a:avLst/>
          </a:prstGeom>
          <a:noFill/>
          <a:ln>
            <a:noFill/>
          </a:ln>
        </p:spPr>
        <p:txBody>
          <a:bodyPr anchorCtr="0" anchor="b" bIns="45700" lIns="91425" spcFirstLastPara="1" rIns="91425" wrap="square" tIns="45700">
            <a:noAutofit/>
          </a:bodyPr>
          <a:lstStyle/>
          <a:p>
            <a:pPr indent="0" lvl="0" marL="0" rtl="0" algn="ctr">
              <a:lnSpc>
                <a:spcPct val="85000"/>
              </a:lnSpc>
              <a:spcBef>
                <a:spcPts val="0"/>
              </a:spcBef>
              <a:spcAft>
                <a:spcPts val="0"/>
              </a:spcAft>
              <a:buClr>
                <a:srgbClr val="3F3F3F"/>
              </a:buClr>
              <a:buSzPts val="4800"/>
              <a:buFont typeface="Calibri"/>
              <a:buNone/>
            </a:pPr>
            <a:br>
              <a:rPr lang="en-US" u="sng"/>
            </a:br>
            <a:br>
              <a:rPr lang="en-US" u="sng"/>
            </a:br>
            <a:br>
              <a:rPr lang="en-US" sz="5400"/>
            </a:br>
            <a:r>
              <a:rPr b="1" lang="en-US" sz="5400"/>
              <a:t>The Mayor’s Health Line </a:t>
            </a:r>
            <a:br>
              <a:rPr lang="en-US" sz="5400">
                <a:latin typeface="Garamond"/>
                <a:ea typeface="Garamond"/>
                <a:cs typeface="Garamond"/>
                <a:sym typeface="Garamond"/>
              </a:rPr>
            </a:br>
            <a:endParaRPr sz="5400">
              <a:latin typeface="Garamond"/>
              <a:ea typeface="Garamond"/>
              <a:cs typeface="Garamond"/>
              <a:sym typeface="Garamond"/>
            </a:endParaRPr>
          </a:p>
        </p:txBody>
      </p:sp>
      <p:sp>
        <p:nvSpPr>
          <p:cNvPr id="144" name="Google Shape;144;p3"/>
          <p:cNvSpPr txBox="1"/>
          <p:nvPr>
            <p:ph idx="1" type="body"/>
          </p:nvPr>
        </p:nvSpPr>
        <p:spPr>
          <a:xfrm>
            <a:off x="1004931" y="3048000"/>
            <a:ext cx="7134138" cy="3645978"/>
          </a:xfrm>
          <a:prstGeom prst="rect">
            <a:avLst/>
          </a:prstGeom>
          <a:noFill/>
          <a:ln>
            <a:noFill/>
          </a:ln>
        </p:spPr>
        <p:txBody>
          <a:bodyPr anchorCtr="0" anchor="t" bIns="45700" lIns="0" spcFirstLastPara="1" rIns="0" wrap="square" tIns="45700">
            <a:normAutofit/>
          </a:bodyPr>
          <a:lstStyle/>
          <a:p>
            <a:pPr indent="0" lvl="0" marL="0" rtl="0" algn="ctr">
              <a:lnSpc>
                <a:spcPct val="120000"/>
              </a:lnSpc>
              <a:spcBef>
                <a:spcPts val="0"/>
              </a:spcBef>
              <a:spcAft>
                <a:spcPts val="0"/>
              </a:spcAft>
              <a:buSzPts val="1600"/>
              <a:buNone/>
            </a:pPr>
            <a:r>
              <a:rPr b="1" lang="en-US" sz="1600">
                <a:latin typeface="Calibri"/>
                <a:ea typeface="Calibri"/>
                <a:cs typeface="Calibri"/>
                <a:sym typeface="Calibri"/>
              </a:rPr>
              <a:t>Boston’s health &amp; social service referral line</a:t>
            </a:r>
            <a:endParaRPr/>
          </a:p>
          <a:p>
            <a:pPr indent="0" lvl="0" marL="0" rtl="0" algn="ctr">
              <a:lnSpc>
                <a:spcPct val="120000"/>
              </a:lnSpc>
              <a:spcBef>
                <a:spcPts val="1400"/>
              </a:spcBef>
              <a:spcAft>
                <a:spcPts val="0"/>
              </a:spcAft>
              <a:buSzPts val="1600"/>
              <a:buNone/>
            </a:pPr>
            <a:r>
              <a:rPr b="1" lang="en-US" sz="1600">
                <a:latin typeface="Calibri"/>
                <a:ea typeface="Calibri"/>
                <a:cs typeface="Calibri"/>
                <a:sym typeface="Calibri"/>
              </a:rPr>
              <a:t>Services are free and confidential </a:t>
            </a:r>
            <a:endParaRPr/>
          </a:p>
          <a:p>
            <a:pPr indent="0" lvl="0" marL="0" rtl="0" algn="ctr">
              <a:lnSpc>
                <a:spcPct val="120000"/>
              </a:lnSpc>
              <a:spcBef>
                <a:spcPts val="1400"/>
              </a:spcBef>
              <a:spcAft>
                <a:spcPts val="0"/>
              </a:spcAft>
              <a:buSzPts val="1600"/>
              <a:buNone/>
            </a:pPr>
            <a:r>
              <a:rPr b="1" lang="en-US" sz="1600">
                <a:latin typeface="Calibri"/>
                <a:ea typeface="Calibri"/>
                <a:cs typeface="Calibri"/>
                <a:sym typeface="Calibri"/>
              </a:rPr>
              <a:t>Accept walk-ins, appointments, and phone calls</a:t>
            </a:r>
            <a:endParaRPr/>
          </a:p>
          <a:p>
            <a:pPr indent="0" lvl="0" marL="0" rtl="0" algn="ctr">
              <a:lnSpc>
                <a:spcPct val="100000"/>
              </a:lnSpc>
              <a:spcBef>
                <a:spcPts val="1400"/>
              </a:spcBef>
              <a:spcAft>
                <a:spcPts val="0"/>
              </a:spcAft>
              <a:buSzPts val="1600"/>
              <a:buNone/>
            </a:pPr>
            <a:r>
              <a:rPr b="1" lang="en-US" sz="1600">
                <a:latin typeface="Calibri"/>
                <a:ea typeface="Calibri"/>
                <a:cs typeface="Calibri"/>
                <a:sym typeface="Calibri"/>
              </a:rPr>
              <a:t>6 certified Navigators &amp; 3 SHINE Counselors</a:t>
            </a:r>
            <a:endParaRPr/>
          </a:p>
          <a:p>
            <a:pPr indent="0" lvl="0" marL="0" rtl="0" algn="ctr">
              <a:lnSpc>
                <a:spcPct val="100000"/>
              </a:lnSpc>
              <a:spcBef>
                <a:spcPts val="0"/>
              </a:spcBef>
              <a:spcAft>
                <a:spcPts val="0"/>
              </a:spcAft>
              <a:buSzPts val="1600"/>
              <a:buNone/>
            </a:pPr>
            <a:r>
              <a:t/>
            </a:r>
            <a:endParaRPr b="1" sz="1600">
              <a:latin typeface="Calibri"/>
              <a:ea typeface="Calibri"/>
              <a:cs typeface="Calibri"/>
              <a:sym typeface="Calibri"/>
            </a:endParaRPr>
          </a:p>
          <a:p>
            <a:pPr indent="0" lvl="0" marL="0" rtl="0" algn="ctr">
              <a:lnSpc>
                <a:spcPct val="100000"/>
              </a:lnSpc>
              <a:spcBef>
                <a:spcPts val="0"/>
              </a:spcBef>
              <a:spcAft>
                <a:spcPts val="0"/>
              </a:spcAft>
              <a:buSzPts val="1600"/>
              <a:buNone/>
            </a:pPr>
            <a:r>
              <a:rPr b="1" lang="en-US" sz="1600">
                <a:latin typeface="Calibri"/>
                <a:ea typeface="Calibri"/>
                <a:cs typeface="Calibri"/>
                <a:sym typeface="Calibri"/>
              </a:rPr>
              <a:t>Multilingual staff:  </a:t>
            </a:r>
            <a:endParaRPr/>
          </a:p>
          <a:p>
            <a:pPr indent="-101600" lvl="0" marL="91440" rtl="0" algn="ctr">
              <a:lnSpc>
                <a:spcPct val="120000"/>
              </a:lnSpc>
              <a:spcBef>
                <a:spcPts val="0"/>
              </a:spcBef>
              <a:spcAft>
                <a:spcPts val="0"/>
              </a:spcAft>
              <a:buSzPts val="1600"/>
              <a:buChar char=" "/>
            </a:pPr>
            <a:r>
              <a:rPr i="1" lang="en-US" sz="1600">
                <a:latin typeface="Calibri"/>
                <a:ea typeface="Calibri"/>
                <a:cs typeface="Calibri"/>
                <a:sym typeface="Calibri"/>
              </a:rPr>
              <a:t>English, Cape Verdean Creole, Haitian Creole, Portuguese, Spanish  </a:t>
            </a:r>
            <a:endParaRPr/>
          </a:p>
          <a:p>
            <a:pPr indent="-101600" lvl="0" marL="91440" rtl="0" algn="ctr">
              <a:lnSpc>
                <a:spcPct val="120000"/>
              </a:lnSpc>
              <a:spcBef>
                <a:spcPts val="0"/>
              </a:spcBef>
              <a:spcAft>
                <a:spcPts val="0"/>
              </a:spcAft>
              <a:buSzPts val="1600"/>
              <a:buChar char=" "/>
            </a:pPr>
            <a:r>
              <a:rPr i="1" lang="en-US" sz="1600">
                <a:latin typeface="Calibri"/>
                <a:ea typeface="Calibri"/>
                <a:cs typeface="Calibri"/>
                <a:sym typeface="Calibri"/>
              </a:rPr>
              <a:t>&amp; access to language line with 250+ languages available</a:t>
            </a:r>
            <a:endParaRPr/>
          </a:p>
          <a:p>
            <a:pPr indent="0" lvl="0" marL="0" rtl="0" algn="ctr">
              <a:lnSpc>
                <a:spcPct val="90000"/>
              </a:lnSpc>
              <a:spcBef>
                <a:spcPts val="0"/>
              </a:spcBef>
              <a:spcAft>
                <a:spcPts val="0"/>
              </a:spcAft>
              <a:buSzPts val="1600"/>
              <a:buNone/>
            </a:pPr>
            <a:r>
              <a:rPr lang="en-US" sz="1600">
                <a:latin typeface="Calibri"/>
                <a:ea typeface="Calibri"/>
                <a:cs typeface="Calibri"/>
                <a:sym typeface="Calibri"/>
              </a:rPr>
              <a:t> </a:t>
            </a:r>
            <a:endParaRPr sz="1600"/>
          </a:p>
        </p:txBody>
      </p:sp>
      <p:sp>
        <p:nvSpPr>
          <p:cNvPr id="145" name="Google Shape;145;p3"/>
          <p:cNvSpPr txBox="1"/>
          <p:nvPr/>
        </p:nvSpPr>
        <p:spPr>
          <a:xfrm>
            <a:off x="204567" y="1901382"/>
            <a:ext cx="8763000" cy="923330"/>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i="1" lang="en-US" sz="1800">
                <a:solidFill>
                  <a:srgbClr val="1C6294"/>
                </a:solidFill>
                <a:latin typeface="Calibri"/>
                <a:ea typeface="Calibri"/>
                <a:cs typeface="Calibri"/>
                <a:sym typeface="Calibri"/>
              </a:rPr>
              <a:t>MHL is a program of the Boston Public Health Commission. MHL has been operating for over 35 years as a free, multilingual, confidential, information and referral service line.</a:t>
            </a:r>
            <a:endParaRPr/>
          </a:p>
          <a:p>
            <a:pPr indent="0" lvl="0" marL="0" marR="0" rtl="0" algn="ctr">
              <a:spcBef>
                <a:spcPts val="0"/>
              </a:spcBef>
              <a:spcAft>
                <a:spcPts val="0"/>
              </a:spcAft>
              <a:buNone/>
            </a:pPr>
            <a:r>
              <a:rPr i="1" lang="en-US" sz="1800">
                <a:solidFill>
                  <a:srgbClr val="1C6294"/>
                </a:solidFill>
                <a:latin typeface="Calibri"/>
                <a:ea typeface="Calibri"/>
                <a:cs typeface="Calibri"/>
                <a:sym typeface="Calibri"/>
              </a:rPr>
              <a:t>We help all residents regardless of immigration status. </a:t>
            </a:r>
            <a:endParaRPr/>
          </a:p>
        </p:txBody>
      </p:sp>
      <p:pic>
        <p:nvPicPr>
          <p:cNvPr id="146" name="Google Shape;146;p3"/>
          <p:cNvPicPr preferRelativeResize="0"/>
          <p:nvPr/>
        </p:nvPicPr>
        <p:blipFill rotWithShape="1">
          <a:blip r:embed="rId3">
            <a:alphaModFix/>
          </a:blip>
          <a:srcRect b="0" l="0" r="0" t="0"/>
          <a:stretch/>
        </p:blipFill>
        <p:spPr>
          <a:xfrm>
            <a:off x="94430" y="5378854"/>
            <a:ext cx="982992" cy="923330"/>
          </a:xfrm>
          <a:prstGeom prst="rect">
            <a:avLst/>
          </a:prstGeom>
          <a:noFill/>
          <a:ln>
            <a:noFill/>
          </a:ln>
        </p:spPr>
      </p:pic>
      <p:sp>
        <p:nvSpPr>
          <p:cNvPr id="147" name="Google Shape;147;p3"/>
          <p:cNvSpPr txBox="1"/>
          <p:nvPr>
            <p:ph idx="12" type="sldNum"/>
          </p:nvPr>
        </p:nvSpPr>
        <p:spPr>
          <a:xfrm>
            <a:off x="7425344" y="6459786"/>
            <a:ext cx="984000" cy="365100"/>
          </a:xfrm>
          <a:prstGeom prst="rect">
            <a:avLst/>
          </a:prstGeom>
        </p:spPr>
        <p:txBody>
          <a:bodyPr anchorCtr="0" anchor="ctr"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en-US"/>
              <a:t>‹#›</a:t>
            </a:fld>
            <a:endParaRPr/>
          </a:p>
        </p:txBody>
      </p:sp>
    </p:spTree>
  </p:cSld>
  <p:clrMapOvr>
    <a:masterClrMapping/>
  </p:clrMapOvr>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516" name="Shape 516"/>
        <p:cNvGrpSpPr/>
        <p:nvPr/>
      </p:nvGrpSpPr>
      <p:grpSpPr>
        <a:xfrm>
          <a:off x="0" y="0"/>
          <a:ext cx="0" cy="0"/>
          <a:chOff x="0" y="0"/>
          <a:chExt cx="0" cy="0"/>
        </a:xfrm>
      </p:grpSpPr>
      <p:sp>
        <p:nvSpPr>
          <p:cNvPr id="517" name="Google Shape;517;p30"/>
          <p:cNvSpPr/>
          <p:nvPr/>
        </p:nvSpPr>
        <p:spPr>
          <a:xfrm>
            <a:off x="0" y="6400800"/>
            <a:ext cx="9144000" cy="457200"/>
          </a:xfrm>
          <a:prstGeom prst="rect">
            <a:avLst/>
          </a:prstGeom>
          <a:solidFill>
            <a:schemeClr val="accent2"/>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lt1"/>
              </a:solidFill>
              <a:latin typeface="Calibri"/>
              <a:ea typeface="Calibri"/>
              <a:cs typeface="Calibri"/>
              <a:sym typeface="Calibri"/>
            </a:endParaRPr>
          </a:p>
        </p:txBody>
      </p:sp>
      <p:sp>
        <p:nvSpPr>
          <p:cNvPr id="518" name="Google Shape;518;p30"/>
          <p:cNvSpPr/>
          <p:nvPr/>
        </p:nvSpPr>
        <p:spPr>
          <a:xfrm>
            <a:off x="0" y="6334316"/>
            <a:ext cx="9144000" cy="66484"/>
          </a:xfrm>
          <a:prstGeom prst="rect">
            <a:avLst/>
          </a:prstGeom>
          <a:solidFill>
            <a:schemeClr val="accent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lt1"/>
              </a:solidFill>
              <a:latin typeface="Calibri"/>
              <a:ea typeface="Calibri"/>
              <a:cs typeface="Calibri"/>
              <a:sym typeface="Calibri"/>
            </a:endParaRPr>
          </a:p>
        </p:txBody>
      </p:sp>
      <p:cxnSp>
        <p:nvCxnSpPr>
          <p:cNvPr id="519" name="Google Shape;519;p30"/>
          <p:cNvCxnSpPr/>
          <p:nvPr/>
        </p:nvCxnSpPr>
        <p:spPr>
          <a:xfrm>
            <a:off x="905743" y="4343400"/>
            <a:ext cx="7406640" cy="0"/>
          </a:xfrm>
          <a:prstGeom prst="straightConnector1">
            <a:avLst/>
          </a:prstGeom>
          <a:noFill/>
          <a:ln cap="flat" cmpd="sng" w="9525">
            <a:solidFill>
              <a:srgbClr val="7F7F7F"/>
            </a:solidFill>
            <a:prstDash val="solid"/>
            <a:round/>
            <a:headEnd len="sm" w="sm" type="none"/>
            <a:tailEnd len="sm" w="sm" type="none"/>
          </a:ln>
        </p:spPr>
      </p:cxnSp>
      <p:sp>
        <p:nvSpPr>
          <p:cNvPr id="520" name="Google Shape;520;p30"/>
          <p:cNvSpPr/>
          <p:nvPr/>
        </p:nvSpPr>
        <p:spPr>
          <a:xfrm>
            <a:off x="0" y="0"/>
            <a:ext cx="9144000" cy="6858000"/>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pic>
        <p:nvPicPr>
          <p:cNvPr id="521" name="Google Shape;521;p30"/>
          <p:cNvPicPr preferRelativeResize="0"/>
          <p:nvPr/>
        </p:nvPicPr>
        <p:blipFill rotWithShape="1">
          <a:blip r:embed="rId3">
            <a:alphaModFix/>
          </a:blip>
          <a:srcRect b="1879" l="0" r="2" t="8056"/>
          <a:stretch/>
        </p:blipFill>
        <p:spPr>
          <a:xfrm>
            <a:off x="23277" y="167277"/>
            <a:ext cx="5586196" cy="6523445"/>
          </a:xfrm>
          <a:prstGeom prst="rect">
            <a:avLst/>
          </a:prstGeom>
          <a:noFill/>
          <a:ln>
            <a:noFill/>
          </a:ln>
        </p:spPr>
      </p:pic>
      <p:sp>
        <p:nvSpPr>
          <p:cNvPr id="522" name="Google Shape;522;p30"/>
          <p:cNvSpPr/>
          <p:nvPr/>
        </p:nvSpPr>
        <p:spPr>
          <a:xfrm>
            <a:off x="5710114" y="0"/>
            <a:ext cx="3438551" cy="6858000"/>
          </a:xfrm>
          <a:prstGeom prst="rect">
            <a:avLst/>
          </a:prstGeom>
          <a:solidFill>
            <a:schemeClr val="accent2"/>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lt1"/>
              </a:solidFill>
              <a:latin typeface="Calibri"/>
              <a:ea typeface="Calibri"/>
              <a:cs typeface="Calibri"/>
              <a:sym typeface="Calibri"/>
            </a:endParaRPr>
          </a:p>
        </p:txBody>
      </p:sp>
      <p:sp>
        <p:nvSpPr>
          <p:cNvPr id="523" name="Google Shape;523;p30"/>
          <p:cNvSpPr txBox="1"/>
          <p:nvPr>
            <p:ph type="title"/>
          </p:nvPr>
        </p:nvSpPr>
        <p:spPr>
          <a:xfrm>
            <a:off x="5867401" y="640080"/>
            <a:ext cx="3124200" cy="2926080"/>
          </a:xfrm>
          <a:prstGeom prst="rect">
            <a:avLst/>
          </a:prstGeom>
          <a:noFill/>
          <a:ln>
            <a:noFill/>
          </a:ln>
        </p:spPr>
        <p:txBody>
          <a:bodyPr anchorCtr="0" anchor="b" bIns="45700" lIns="91425" spcFirstLastPara="1" rIns="91425" wrap="square" tIns="45700">
            <a:normAutofit/>
          </a:bodyPr>
          <a:lstStyle/>
          <a:p>
            <a:pPr indent="0" lvl="0" marL="0" rtl="0" algn="ctr">
              <a:lnSpc>
                <a:spcPct val="85000"/>
              </a:lnSpc>
              <a:spcBef>
                <a:spcPts val="0"/>
              </a:spcBef>
              <a:spcAft>
                <a:spcPts val="0"/>
              </a:spcAft>
              <a:buClr>
                <a:srgbClr val="FFFFFF"/>
              </a:buClr>
              <a:buSzPts val="3500"/>
              <a:buFont typeface="Calibri"/>
              <a:buNone/>
            </a:pPr>
            <a:r>
              <a:rPr b="1" lang="en-US" sz="3500" u="sng">
                <a:solidFill>
                  <a:srgbClr val="FFFFFF"/>
                </a:solidFill>
              </a:rPr>
              <a:t>Application Best Practices:</a:t>
            </a:r>
            <a:r>
              <a:rPr b="1" lang="en-US" sz="3500">
                <a:solidFill>
                  <a:srgbClr val="FFFFFF"/>
                </a:solidFill>
              </a:rPr>
              <a:t> </a:t>
            </a:r>
            <a:br>
              <a:rPr b="1" lang="en-US" sz="3500">
                <a:solidFill>
                  <a:srgbClr val="FFFFFF"/>
                </a:solidFill>
              </a:rPr>
            </a:br>
            <a:r>
              <a:rPr b="1" lang="en-US" sz="3500">
                <a:solidFill>
                  <a:srgbClr val="FFFFFF"/>
                </a:solidFill>
              </a:rPr>
              <a:t>Proof of income</a:t>
            </a:r>
            <a:br>
              <a:rPr lang="en-US" sz="3500">
                <a:solidFill>
                  <a:srgbClr val="FFFFFF"/>
                </a:solidFill>
              </a:rPr>
            </a:br>
            <a:endParaRPr sz="3500">
              <a:solidFill>
                <a:srgbClr val="FFFFFF"/>
              </a:solidFill>
            </a:endParaRPr>
          </a:p>
        </p:txBody>
      </p:sp>
      <p:sp>
        <p:nvSpPr>
          <p:cNvPr id="524" name="Google Shape;524;p30"/>
          <p:cNvSpPr/>
          <p:nvPr/>
        </p:nvSpPr>
        <p:spPr>
          <a:xfrm>
            <a:off x="5667679" y="0"/>
            <a:ext cx="48006" cy="6858000"/>
          </a:xfrm>
          <a:prstGeom prst="rect">
            <a:avLst/>
          </a:prstGeom>
          <a:solidFill>
            <a:schemeClr val="accent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lt1"/>
              </a:solidFill>
              <a:latin typeface="Calibri"/>
              <a:ea typeface="Calibri"/>
              <a:cs typeface="Calibri"/>
              <a:sym typeface="Calibri"/>
            </a:endParaRPr>
          </a:p>
        </p:txBody>
      </p:sp>
      <p:sp>
        <p:nvSpPr>
          <p:cNvPr id="525" name="Google Shape;525;p30"/>
          <p:cNvSpPr txBox="1"/>
          <p:nvPr/>
        </p:nvSpPr>
        <p:spPr>
          <a:xfrm>
            <a:off x="762000" y="2971800"/>
            <a:ext cx="7315200" cy="3693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526" name="Google Shape;526;p30"/>
          <p:cNvSpPr/>
          <p:nvPr/>
        </p:nvSpPr>
        <p:spPr>
          <a:xfrm>
            <a:off x="5789501" y="6077634"/>
            <a:ext cx="3279776" cy="646331"/>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1800" u="sng">
                <a:solidFill>
                  <a:schemeClr val="dk1"/>
                </a:solidFill>
                <a:latin typeface="Calibri"/>
                <a:ea typeface="Calibri"/>
                <a:cs typeface="Calibri"/>
                <a:sym typeface="Calibri"/>
                <a:hlinkClick r:id="rId4">
                  <a:extLst>
                    <a:ext uri="{A12FA001-AC4F-418D-AE19-62706E023703}">
                      <ahyp:hlinkClr val="tx"/>
                    </a:ext>
                  </a:extLst>
                </a:hlinkClick>
              </a:rPr>
              <a:t>https://www.mahealthconnector.org/verification-documents</a:t>
            </a:r>
            <a:r>
              <a:rPr b="1" lang="en-US" sz="1800">
                <a:solidFill>
                  <a:schemeClr val="dk1"/>
                </a:solidFill>
                <a:latin typeface="Calibri"/>
                <a:ea typeface="Calibri"/>
                <a:cs typeface="Calibri"/>
                <a:sym typeface="Calibri"/>
              </a:rPr>
              <a:t> </a:t>
            </a:r>
            <a:endParaRPr/>
          </a:p>
        </p:txBody>
      </p:sp>
      <p:sp>
        <p:nvSpPr>
          <p:cNvPr id="527" name="Google Shape;527;p30"/>
          <p:cNvSpPr txBox="1"/>
          <p:nvPr>
            <p:ph idx="12" type="sldNum"/>
          </p:nvPr>
        </p:nvSpPr>
        <p:spPr>
          <a:xfrm>
            <a:off x="7425344" y="6459786"/>
            <a:ext cx="984000" cy="365100"/>
          </a:xfrm>
          <a:prstGeom prst="rect">
            <a:avLst/>
          </a:prstGeom>
        </p:spPr>
        <p:txBody>
          <a:bodyPr anchorCtr="0" anchor="ctr"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en-US"/>
              <a:t>‹#›</a:t>
            </a:fld>
            <a:endParaRPr/>
          </a:p>
        </p:txBody>
      </p:sp>
    </p:spTree>
  </p:cSld>
  <p:clrMapOvr>
    <a:masterClrMapping/>
  </p:clrMapOvr>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532" name="Shape 532"/>
        <p:cNvGrpSpPr/>
        <p:nvPr/>
      </p:nvGrpSpPr>
      <p:grpSpPr>
        <a:xfrm>
          <a:off x="0" y="0"/>
          <a:ext cx="0" cy="0"/>
          <a:chOff x="0" y="0"/>
          <a:chExt cx="0" cy="0"/>
        </a:xfrm>
      </p:grpSpPr>
      <p:sp>
        <p:nvSpPr>
          <p:cNvPr id="533" name="Google Shape;533;p31"/>
          <p:cNvSpPr/>
          <p:nvPr/>
        </p:nvSpPr>
        <p:spPr>
          <a:xfrm>
            <a:off x="4263" y="0"/>
            <a:ext cx="9139737" cy="6858000"/>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34" name="Google Shape;534;p31"/>
          <p:cNvSpPr/>
          <p:nvPr/>
        </p:nvSpPr>
        <p:spPr>
          <a:xfrm>
            <a:off x="12" y="0"/>
            <a:ext cx="3038093" cy="6858000"/>
          </a:xfrm>
          <a:prstGeom prst="rect">
            <a:avLst/>
          </a:prstGeom>
          <a:solidFill>
            <a:schemeClr val="accent2"/>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lt1"/>
              </a:solidFill>
              <a:latin typeface="Calibri"/>
              <a:ea typeface="Calibri"/>
              <a:cs typeface="Calibri"/>
              <a:sym typeface="Calibri"/>
            </a:endParaRPr>
          </a:p>
        </p:txBody>
      </p:sp>
      <p:sp>
        <p:nvSpPr>
          <p:cNvPr id="535" name="Google Shape;535;p31"/>
          <p:cNvSpPr txBox="1"/>
          <p:nvPr>
            <p:ph type="title"/>
          </p:nvPr>
        </p:nvSpPr>
        <p:spPr>
          <a:xfrm>
            <a:off x="0" y="516835"/>
            <a:ext cx="3038105" cy="5772840"/>
          </a:xfrm>
          <a:prstGeom prst="rect">
            <a:avLst/>
          </a:prstGeom>
          <a:noFill/>
          <a:ln>
            <a:noFill/>
          </a:ln>
        </p:spPr>
        <p:txBody>
          <a:bodyPr anchorCtr="0" anchor="ctr" bIns="45700" lIns="91425" spcFirstLastPara="1" rIns="91425" wrap="square" tIns="45700">
            <a:normAutofit/>
          </a:bodyPr>
          <a:lstStyle/>
          <a:p>
            <a:pPr indent="0" lvl="0" marL="0" rtl="0" algn="l">
              <a:lnSpc>
                <a:spcPct val="85000"/>
              </a:lnSpc>
              <a:spcBef>
                <a:spcPts val="0"/>
              </a:spcBef>
              <a:spcAft>
                <a:spcPts val="0"/>
              </a:spcAft>
              <a:buClr>
                <a:srgbClr val="FFFFFF"/>
              </a:buClr>
              <a:buSzPts val="3100"/>
              <a:buFont typeface="Calibri"/>
              <a:buNone/>
            </a:pPr>
            <a:r>
              <a:rPr b="1" lang="en-US" sz="3100" u="sng">
                <a:solidFill>
                  <a:srgbClr val="FFFFFF"/>
                </a:solidFill>
              </a:rPr>
              <a:t>Application  Best Practices:</a:t>
            </a:r>
            <a:br>
              <a:rPr b="1" lang="en-US" sz="3100">
                <a:solidFill>
                  <a:srgbClr val="FFFFFF"/>
                </a:solidFill>
              </a:rPr>
            </a:br>
            <a:r>
              <a:rPr b="1" lang="en-US" sz="3100">
                <a:solidFill>
                  <a:srgbClr val="FFFFFF"/>
                </a:solidFill>
              </a:rPr>
              <a:t>Should I submit a new application?</a:t>
            </a:r>
            <a:br>
              <a:rPr lang="en-US" sz="3100" u="sng">
                <a:solidFill>
                  <a:srgbClr val="FFFFFF"/>
                </a:solidFill>
              </a:rPr>
            </a:br>
            <a:endParaRPr sz="3100" u="sng">
              <a:solidFill>
                <a:srgbClr val="FFFFFF"/>
              </a:solidFill>
            </a:endParaRPr>
          </a:p>
        </p:txBody>
      </p:sp>
      <p:sp>
        <p:nvSpPr>
          <p:cNvPr id="536" name="Google Shape;536;p31"/>
          <p:cNvSpPr/>
          <p:nvPr/>
        </p:nvSpPr>
        <p:spPr>
          <a:xfrm>
            <a:off x="3030053" y="0"/>
            <a:ext cx="48006" cy="6858000"/>
          </a:xfrm>
          <a:prstGeom prst="rect">
            <a:avLst/>
          </a:prstGeom>
          <a:solidFill>
            <a:schemeClr val="accent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lt1"/>
              </a:solidFill>
              <a:latin typeface="Calibri"/>
              <a:ea typeface="Calibri"/>
              <a:cs typeface="Calibri"/>
              <a:sym typeface="Calibri"/>
            </a:endParaRPr>
          </a:p>
        </p:txBody>
      </p:sp>
      <p:grpSp>
        <p:nvGrpSpPr>
          <p:cNvPr id="537" name="Google Shape;537;p31"/>
          <p:cNvGrpSpPr/>
          <p:nvPr/>
        </p:nvGrpSpPr>
        <p:grpSpPr>
          <a:xfrm>
            <a:off x="3556397" y="486599"/>
            <a:ext cx="5098256" cy="6037200"/>
            <a:chOff x="0" y="105599"/>
            <a:chExt cx="5098256" cy="6037200"/>
          </a:xfrm>
        </p:grpSpPr>
        <p:sp>
          <p:nvSpPr>
            <p:cNvPr id="538" name="Google Shape;538;p31"/>
            <p:cNvSpPr/>
            <p:nvPr/>
          </p:nvSpPr>
          <p:spPr>
            <a:xfrm>
              <a:off x="0" y="105599"/>
              <a:ext cx="5098256" cy="1193400"/>
            </a:xfrm>
            <a:prstGeom prst="roundRect">
              <a:avLst>
                <a:gd fmla="val 16667" name="adj"/>
              </a:avLst>
            </a:prstGeom>
            <a:solidFill>
              <a:srgbClr val="2383C6"/>
            </a:solidFill>
            <a:ln cap="flat" cmpd="sng" w="1587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9" name="Google Shape;539;p31"/>
            <p:cNvSpPr txBox="1"/>
            <p:nvPr/>
          </p:nvSpPr>
          <p:spPr>
            <a:xfrm>
              <a:off x="58257" y="163856"/>
              <a:ext cx="4981742" cy="1076886"/>
            </a:xfrm>
            <a:prstGeom prst="rect">
              <a:avLst/>
            </a:prstGeom>
            <a:noFill/>
            <a:ln>
              <a:noFill/>
            </a:ln>
          </p:spPr>
          <p:txBody>
            <a:bodyPr anchorCtr="0" anchor="ctr" bIns="114300" lIns="114300" spcFirstLastPara="1" rIns="114300" wrap="square" tIns="114300">
              <a:noAutofit/>
            </a:bodyPr>
            <a:lstStyle/>
            <a:p>
              <a:pPr indent="0" lvl="0" marL="0" marR="0" rtl="0" algn="ctr">
                <a:lnSpc>
                  <a:spcPct val="90000"/>
                </a:lnSpc>
                <a:spcBef>
                  <a:spcPts val="0"/>
                </a:spcBef>
                <a:spcAft>
                  <a:spcPts val="0"/>
                </a:spcAft>
                <a:buClr>
                  <a:schemeClr val="lt1"/>
                </a:buClr>
                <a:buSzPts val="3000"/>
                <a:buFont typeface="Calibri"/>
                <a:buNone/>
              </a:pPr>
              <a:r>
                <a:rPr b="1" lang="en-US" sz="3000">
                  <a:solidFill>
                    <a:schemeClr val="lt1"/>
                  </a:solidFill>
                  <a:latin typeface="Calibri"/>
                  <a:ea typeface="Calibri"/>
                  <a:cs typeface="Calibri"/>
                  <a:sym typeface="Calibri"/>
                </a:rPr>
                <a:t>Do not submit more than one application per household.</a:t>
              </a:r>
              <a:endParaRPr sz="3000">
                <a:solidFill>
                  <a:schemeClr val="lt1"/>
                </a:solidFill>
                <a:latin typeface="Calibri"/>
                <a:ea typeface="Calibri"/>
                <a:cs typeface="Calibri"/>
                <a:sym typeface="Calibri"/>
              </a:endParaRPr>
            </a:p>
          </p:txBody>
        </p:sp>
        <p:sp>
          <p:nvSpPr>
            <p:cNvPr id="540" name="Google Shape;540;p31"/>
            <p:cNvSpPr/>
            <p:nvPr/>
          </p:nvSpPr>
          <p:spPr>
            <a:xfrm>
              <a:off x="0" y="1298999"/>
              <a:ext cx="5098256" cy="48438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41" name="Google Shape;541;p31"/>
            <p:cNvSpPr txBox="1"/>
            <p:nvPr/>
          </p:nvSpPr>
          <p:spPr>
            <a:xfrm>
              <a:off x="0" y="1298999"/>
              <a:ext cx="5098256" cy="4843800"/>
            </a:xfrm>
            <a:prstGeom prst="rect">
              <a:avLst/>
            </a:prstGeom>
            <a:noFill/>
            <a:ln>
              <a:noFill/>
            </a:ln>
          </p:spPr>
          <p:txBody>
            <a:bodyPr anchorCtr="0" anchor="t" bIns="22850" lIns="161850" spcFirstLastPara="1" rIns="128000" wrap="square" tIns="22850">
              <a:noAutofit/>
            </a:bodyPr>
            <a:lstStyle/>
            <a:p>
              <a:pPr indent="-171450" lvl="1" marL="171450" marR="0" rtl="0" algn="l">
                <a:lnSpc>
                  <a:spcPct val="90000"/>
                </a:lnSpc>
                <a:spcBef>
                  <a:spcPts val="0"/>
                </a:spcBef>
                <a:spcAft>
                  <a:spcPts val="0"/>
                </a:spcAft>
                <a:buClr>
                  <a:schemeClr val="dk1"/>
                </a:buClr>
                <a:buSzPts val="1800"/>
                <a:buFont typeface="Calibri"/>
                <a:buChar char="•"/>
              </a:pPr>
              <a:r>
                <a:rPr b="1" i="0" lang="en-US" sz="1800" u="none" cap="none" strike="noStrike">
                  <a:solidFill>
                    <a:schemeClr val="dk1"/>
                  </a:solidFill>
                  <a:latin typeface="Calibri"/>
                  <a:ea typeface="Calibri"/>
                  <a:cs typeface="Calibri"/>
                  <a:sym typeface="Calibri"/>
                </a:rPr>
                <a:t>A household should only have one account in the online system</a:t>
              </a:r>
              <a:endParaRPr/>
            </a:p>
            <a:p>
              <a:pPr indent="-57150" lvl="1" marL="171450" marR="0" rtl="0" algn="l">
                <a:lnSpc>
                  <a:spcPct val="90000"/>
                </a:lnSpc>
                <a:spcBef>
                  <a:spcPts val="360"/>
                </a:spcBef>
                <a:spcAft>
                  <a:spcPts val="0"/>
                </a:spcAft>
                <a:buClr>
                  <a:schemeClr val="dk1"/>
                </a:buClr>
                <a:buSzPts val="1800"/>
                <a:buFont typeface="Calibri"/>
                <a:buNone/>
              </a:pPr>
              <a:r>
                <a:t/>
              </a:r>
              <a:endParaRPr b="1" i="0" sz="1800" u="none" cap="none" strike="noStrike">
                <a:solidFill>
                  <a:schemeClr val="dk1"/>
                </a:solidFill>
                <a:latin typeface="Calibri"/>
                <a:ea typeface="Calibri"/>
                <a:cs typeface="Calibri"/>
                <a:sym typeface="Calibri"/>
              </a:endParaRPr>
            </a:p>
            <a:p>
              <a:pPr indent="-171450" lvl="1" marL="171450" marR="0" rtl="0" algn="l">
                <a:lnSpc>
                  <a:spcPct val="90000"/>
                </a:lnSpc>
                <a:spcBef>
                  <a:spcPts val="360"/>
                </a:spcBef>
                <a:spcAft>
                  <a:spcPts val="0"/>
                </a:spcAft>
                <a:buClr>
                  <a:schemeClr val="dk1"/>
                </a:buClr>
                <a:buSzPts val="1800"/>
                <a:buFont typeface="Calibri"/>
                <a:buChar char="•"/>
              </a:pPr>
              <a:r>
                <a:rPr b="1" i="0" lang="en-US" sz="1800" u="none" cap="none" strike="noStrike">
                  <a:solidFill>
                    <a:schemeClr val="dk1"/>
                  </a:solidFill>
                  <a:latin typeface="Calibri"/>
                  <a:ea typeface="Calibri"/>
                  <a:cs typeface="Calibri"/>
                  <a:sym typeface="Calibri"/>
                </a:rPr>
                <a:t>If you have a member with duplicate MH IDs, escalate the case via customer service or the assister line</a:t>
              </a:r>
              <a:endParaRPr/>
            </a:p>
            <a:p>
              <a:pPr indent="-57150" lvl="1" marL="171450" marR="0" rtl="0" algn="l">
                <a:lnSpc>
                  <a:spcPct val="90000"/>
                </a:lnSpc>
                <a:spcBef>
                  <a:spcPts val="360"/>
                </a:spcBef>
                <a:spcAft>
                  <a:spcPts val="0"/>
                </a:spcAft>
                <a:buClr>
                  <a:schemeClr val="dk1"/>
                </a:buClr>
                <a:buSzPts val="1800"/>
                <a:buFont typeface="Calibri"/>
                <a:buNone/>
              </a:pPr>
              <a:r>
                <a:t/>
              </a:r>
              <a:endParaRPr b="1" i="0" sz="1800" u="none" cap="none" strike="noStrike">
                <a:solidFill>
                  <a:schemeClr val="dk1"/>
                </a:solidFill>
                <a:latin typeface="Calibri"/>
                <a:ea typeface="Calibri"/>
                <a:cs typeface="Calibri"/>
                <a:sym typeface="Calibri"/>
              </a:endParaRPr>
            </a:p>
            <a:p>
              <a:pPr indent="-171450" lvl="1" marL="171450" marR="0" rtl="0" algn="l">
                <a:lnSpc>
                  <a:spcPct val="90000"/>
                </a:lnSpc>
                <a:spcBef>
                  <a:spcPts val="360"/>
                </a:spcBef>
                <a:spcAft>
                  <a:spcPts val="0"/>
                </a:spcAft>
                <a:buClr>
                  <a:schemeClr val="dk1"/>
                </a:buClr>
                <a:buSzPts val="1800"/>
                <a:buFont typeface="Calibri"/>
                <a:buChar char="•"/>
              </a:pPr>
              <a:r>
                <a:rPr b="1" i="0" lang="en-US" sz="1800" u="none" cap="none" strike="noStrike">
                  <a:solidFill>
                    <a:schemeClr val="dk1"/>
                  </a:solidFill>
                  <a:latin typeface="Calibri"/>
                  <a:ea typeface="Calibri"/>
                  <a:cs typeface="Calibri"/>
                  <a:sym typeface="Calibri"/>
                </a:rPr>
                <a:t>If unsure, call MassHealth/Health Connector to confirm if there is an application on file</a:t>
              </a:r>
              <a:endParaRPr/>
            </a:p>
            <a:p>
              <a:pPr indent="-171450" lvl="2" marL="342900" marR="0" rtl="0" algn="l">
                <a:lnSpc>
                  <a:spcPct val="90000"/>
                </a:lnSpc>
                <a:spcBef>
                  <a:spcPts val="360"/>
                </a:spcBef>
                <a:spcAft>
                  <a:spcPts val="0"/>
                </a:spcAft>
                <a:buClr>
                  <a:schemeClr val="dk1"/>
                </a:buClr>
                <a:buSzPts val="1800"/>
                <a:buFont typeface="Calibri"/>
                <a:buChar char="•"/>
              </a:pPr>
              <a:r>
                <a:rPr b="0" i="0" lang="en-US" sz="1800" u="none" cap="none" strike="noStrike">
                  <a:solidFill>
                    <a:schemeClr val="dk1"/>
                  </a:solidFill>
                  <a:latin typeface="Calibri"/>
                  <a:ea typeface="Calibri"/>
                  <a:cs typeface="Calibri"/>
                  <a:sym typeface="Calibri"/>
                </a:rPr>
                <a:t>They’ll be able to provide the correct REFID for the active application </a:t>
              </a:r>
              <a:endParaRPr/>
            </a:p>
            <a:p>
              <a:pPr indent="-57150" lvl="2" marL="342900" marR="0" rtl="0" algn="l">
                <a:lnSpc>
                  <a:spcPct val="90000"/>
                </a:lnSpc>
                <a:spcBef>
                  <a:spcPts val="36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a:p>
              <a:pPr indent="-171450" lvl="1" marL="171450" marR="0" rtl="0" algn="l">
                <a:lnSpc>
                  <a:spcPct val="90000"/>
                </a:lnSpc>
                <a:spcBef>
                  <a:spcPts val="360"/>
                </a:spcBef>
                <a:spcAft>
                  <a:spcPts val="0"/>
                </a:spcAft>
                <a:buClr>
                  <a:schemeClr val="dk1"/>
                </a:buClr>
                <a:buSzPts val="1800"/>
                <a:buFont typeface="Calibri"/>
                <a:buChar char="•"/>
              </a:pPr>
              <a:r>
                <a:rPr b="1" i="0" lang="en-US" sz="1800" u="none" cap="none" strike="noStrike">
                  <a:solidFill>
                    <a:schemeClr val="dk1"/>
                  </a:solidFill>
                  <a:latin typeface="Calibri"/>
                  <a:ea typeface="Calibri"/>
                  <a:cs typeface="Calibri"/>
                  <a:sym typeface="Calibri"/>
                </a:rPr>
                <a:t>If a member is looking to apply but found on another application </a:t>
              </a:r>
              <a:endParaRPr/>
            </a:p>
            <a:p>
              <a:pPr indent="-171450" lvl="2" marL="342900" marR="0" rtl="0" algn="l">
                <a:lnSpc>
                  <a:spcPct val="90000"/>
                </a:lnSpc>
                <a:spcBef>
                  <a:spcPts val="360"/>
                </a:spcBef>
                <a:spcAft>
                  <a:spcPts val="0"/>
                </a:spcAft>
                <a:buClr>
                  <a:schemeClr val="dk1"/>
                </a:buClr>
                <a:buSzPts val="1800"/>
                <a:buFont typeface="Calibri"/>
                <a:buChar char="•"/>
              </a:pPr>
              <a:r>
                <a:rPr b="0" i="0" lang="en-US" sz="1800" u="none" cap="none" strike="noStrike">
                  <a:solidFill>
                    <a:schemeClr val="dk1"/>
                  </a:solidFill>
                  <a:latin typeface="Calibri"/>
                  <a:ea typeface="Calibri"/>
                  <a:cs typeface="Calibri"/>
                  <a:sym typeface="Calibri"/>
                </a:rPr>
                <a:t>Call the assister line to have them removed from the other application and create a new application as Head of Household (HOH)</a:t>
              </a:r>
              <a:endParaRPr/>
            </a:p>
          </p:txBody>
        </p:sp>
      </p:grpSp>
      <p:sp>
        <p:nvSpPr>
          <p:cNvPr id="542" name="Google Shape;542;p31"/>
          <p:cNvSpPr txBox="1"/>
          <p:nvPr>
            <p:ph idx="12" type="sldNum"/>
          </p:nvPr>
        </p:nvSpPr>
        <p:spPr>
          <a:xfrm>
            <a:off x="7425344" y="6459786"/>
            <a:ext cx="984000" cy="365100"/>
          </a:xfrm>
          <a:prstGeom prst="rect">
            <a:avLst/>
          </a:prstGeom>
        </p:spPr>
        <p:txBody>
          <a:bodyPr anchorCtr="0" anchor="ctr"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en-US"/>
              <a:t>‹#›</a:t>
            </a:fld>
            <a:endParaRPr/>
          </a:p>
        </p:txBody>
      </p:sp>
    </p:spTree>
  </p:cSld>
  <p:clrMapOvr>
    <a:masterClrMapping/>
  </p:clrMapOvr>
</p:sld>
</file>

<file path=ppt/slides/slide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546" name="Shape 546"/>
        <p:cNvGrpSpPr/>
        <p:nvPr/>
      </p:nvGrpSpPr>
      <p:grpSpPr>
        <a:xfrm>
          <a:off x="0" y="0"/>
          <a:ext cx="0" cy="0"/>
          <a:chOff x="0" y="0"/>
          <a:chExt cx="0" cy="0"/>
        </a:xfrm>
      </p:grpSpPr>
      <p:sp>
        <p:nvSpPr>
          <p:cNvPr id="547" name="Google Shape;547;p32"/>
          <p:cNvSpPr/>
          <p:nvPr/>
        </p:nvSpPr>
        <p:spPr>
          <a:xfrm>
            <a:off x="4263" y="0"/>
            <a:ext cx="9139737" cy="6858000"/>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48" name="Google Shape;548;p32"/>
          <p:cNvSpPr/>
          <p:nvPr/>
        </p:nvSpPr>
        <p:spPr>
          <a:xfrm>
            <a:off x="12" y="0"/>
            <a:ext cx="3038093" cy="6858000"/>
          </a:xfrm>
          <a:prstGeom prst="rect">
            <a:avLst/>
          </a:prstGeom>
          <a:solidFill>
            <a:schemeClr val="accent2"/>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lt1"/>
              </a:solidFill>
              <a:latin typeface="Calibri"/>
              <a:ea typeface="Calibri"/>
              <a:cs typeface="Calibri"/>
              <a:sym typeface="Calibri"/>
            </a:endParaRPr>
          </a:p>
        </p:txBody>
      </p:sp>
      <p:sp>
        <p:nvSpPr>
          <p:cNvPr id="549" name="Google Shape;549;p32"/>
          <p:cNvSpPr txBox="1"/>
          <p:nvPr>
            <p:ph type="title"/>
          </p:nvPr>
        </p:nvSpPr>
        <p:spPr>
          <a:xfrm>
            <a:off x="236328" y="516835"/>
            <a:ext cx="2841731" cy="5772840"/>
          </a:xfrm>
          <a:prstGeom prst="rect">
            <a:avLst/>
          </a:prstGeom>
          <a:noFill/>
          <a:ln>
            <a:noFill/>
          </a:ln>
        </p:spPr>
        <p:txBody>
          <a:bodyPr anchorCtr="0" anchor="ctr" bIns="45700" lIns="91425" spcFirstLastPara="1" rIns="91425" wrap="square" tIns="45700">
            <a:normAutofit/>
          </a:bodyPr>
          <a:lstStyle/>
          <a:p>
            <a:pPr indent="0" lvl="0" marL="0" rtl="0" algn="l">
              <a:lnSpc>
                <a:spcPct val="85000"/>
              </a:lnSpc>
              <a:spcBef>
                <a:spcPts val="0"/>
              </a:spcBef>
              <a:spcAft>
                <a:spcPts val="0"/>
              </a:spcAft>
              <a:buClr>
                <a:srgbClr val="FFFFFF"/>
              </a:buClr>
              <a:buSzPts val="3100"/>
              <a:buFont typeface="Calibri"/>
              <a:buNone/>
            </a:pPr>
            <a:r>
              <a:rPr b="1" lang="en-US" sz="3100">
                <a:solidFill>
                  <a:srgbClr val="FFFFFF"/>
                </a:solidFill>
              </a:rPr>
              <a:t>Additional Application and Enrollment Tips</a:t>
            </a:r>
            <a:br>
              <a:rPr lang="en-US" sz="3100">
                <a:solidFill>
                  <a:srgbClr val="FFFFFF"/>
                </a:solidFill>
              </a:rPr>
            </a:br>
            <a:endParaRPr sz="3100">
              <a:solidFill>
                <a:srgbClr val="FFFFFF"/>
              </a:solidFill>
            </a:endParaRPr>
          </a:p>
        </p:txBody>
      </p:sp>
      <p:sp>
        <p:nvSpPr>
          <p:cNvPr id="550" name="Google Shape;550;p32"/>
          <p:cNvSpPr/>
          <p:nvPr/>
        </p:nvSpPr>
        <p:spPr>
          <a:xfrm>
            <a:off x="3030053" y="0"/>
            <a:ext cx="48006" cy="6858000"/>
          </a:xfrm>
          <a:prstGeom prst="rect">
            <a:avLst/>
          </a:prstGeom>
          <a:solidFill>
            <a:schemeClr val="accent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lt1"/>
              </a:solidFill>
              <a:latin typeface="Calibri"/>
              <a:ea typeface="Calibri"/>
              <a:cs typeface="Calibri"/>
              <a:sym typeface="Calibri"/>
            </a:endParaRPr>
          </a:p>
        </p:txBody>
      </p:sp>
      <p:sp>
        <p:nvSpPr>
          <p:cNvPr id="551" name="Google Shape;551;p32"/>
          <p:cNvSpPr txBox="1"/>
          <p:nvPr/>
        </p:nvSpPr>
        <p:spPr>
          <a:xfrm>
            <a:off x="762000" y="2971800"/>
            <a:ext cx="7315200" cy="3693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grpSp>
        <p:nvGrpSpPr>
          <p:cNvPr id="552" name="Google Shape;552;p32"/>
          <p:cNvGrpSpPr/>
          <p:nvPr/>
        </p:nvGrpSpPr>
        <p:grpSpPr>
          <a:xfrm>
            <a:off x="3194543" y="208928"/>
            <a:ext cx="5839138" cy="6439948"/>
            <a:chOff x="0" y="0"/>
            <a:chExt cx="5839138" cy="6439948"/>
          </a:xfrm>
        </p:grpSpPr>
        <p:sp>
          <p:nvSpPr>
            <p:cNvPr id="553" name="Google Shape;553;p32"/>
            <p:cNvSpPr/>
            <p:nvPr/>
          </p:nvSpPr>
          <p:spPr>
            <a:xfrm>
              <a:off x="0" y="5804739"/>
              <a:ext cx="5839138" cy="635209"/>
            </a:xfrm>
            <a:prstGeom prst="rect">
              <a:avLst/>
            </a:prstGeom>
            <a:solidFill>
              <a:srgbClr val="2383C6"/>
            </a:solidFill>
            <a:ln cap="flat" cmpd="sng" w="2540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54" name="Google Shape;554;p32"/>
            <p:cNvSpPr txBox="1"/>
            <p:nvPr/>
          </p:nvSpPr>
          <p:spPr>
            <a:xfrm>
              <a:off x="0" y="5804739"/>
              <a:ext cx="5839138" cy="343013"/>
            </a:xfrm>
            <a:prstGeom prst="rect">
              <a:avLst/>
            </a:prstGeom>
            <a:noFill/>
            <a:ln>
              <a:noFill/>
            </a:ln>
          </p:spPr>
          <p:txBody>
            <a:bodyPr anchorCtr="0" anchor="ctr" bIns="85325" lIns="85325" spcFirstLastPara="1" rIns="85325" wrap="square" tIns="85325">
              <a:noAutofit/>
            </a:bodyPr>
            <a:lstStyle/>
            <a:p>
              <a:pPr indent="0" lvl="0" marL="0" marR="0" rtl="0" algn="ctr">
                <a:lnSpc>
                  <a:spcPct val="90000"/>
                </a:lnSpc>
                <a:spcBef>
                  <a:spcPts val="0"/>
                </a:spcBef>
                <a:spcAft>
                  <a:spcPts val="0"/>
                </a:spcAft>
                <a:buClr>
                  <a:schemeClr val="lt1"/>
                </a:buClr>
                <a:buSzPts val="1200"/>
                <a:buFont typeface="Calibri"/>
                <a:buNone/>
              </a:pPr>
              <a:r>
                <a:rPr lang="en-US" sz="1200">
                  <a:solidFill>
                    <a:schemeClr val="lt1"/>
                  </a:solidFill>
                  <a:latin typeface="Calibri"/>
                  <a:ea typeface="Calibri"/>
                  <a:cs typeface="Calibri"/>
                  <a:sym typeface="Calibri"/>
                </a:rPr>
                <a:t>Remind applicants of the need to update the Health Connector or MassHealth with any changes in their household, especially income</a:t>
              </a:r>
              <a:endParaRPr/>
            </a:p>
          </p:txBody>
        </p:sp>
        <p:sp>
          <p:nvSpPr>
            <p:cNvPr id="555" name="Google Shape;555;p32"/>
            <p:cNvSpPr/>
            <p:nvPr/>
          </p:nvSpPr>
          <p:spPr>
            <a:xfrm>
              <a:off x="0" y="6135048"/>
              <a:ext cx="5839138" cy="292196"/>
            </a:xfrm>
            <a:prstGeom prst="rect">
              <a:avLst/>
            </a:prstGeom>
            <a:solidFill>
              <a:srgbClr val="CBD8EA">
                <a:alpha val="89803"/>
              </a:srgbClr>
            </a:solidFill>
            <a:ln cap="flat" cmpd="sng" w="15875">
              <a:solidFill>
                <a:srgbClr val="CBD8EA">
                  <a:alpha val="89803"/>
                </a:srgbClr>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56" name="Google Shape;556;p32"/>
            <p:cNvSpPr txBox="1"/>
            <p:nvPr/>
          </p:nvSpPr>
          <p:spPr>
            <a:xfrm>
              <a:off x="0" y="6135048"/>
              <a:ext cx="5839138" cy="292196"/>
            </a:xfrm>
            <a:prstGeom prst="rect">
              <a:avLst/>
            </a:prstGeom>
            <a:noFill/>
            <a:ln>
              <a:noFill/>
            </a:ln>
          </p:spPr>
          <p:txBody>
            <a:bodyPr anchorCtr="0" anchor="ctr" bIns="10150" lIns="56875" spcFirstLastPara="1" rIns="56875" wrap="square" tIns="10150">
              <a:noAutofit/>
            </a:bodyPr>
            <a:lstStyle/>
            <a:p>
              <a:pPr indent="0" lvl="0" marL="0" marR="0" rtl="0" algn="ctr">
                <a:lnSpc>
                  <a:spcPct val="90000"/>
                </a:lnSpc>
                <a:spcBef>
                  <a:spcPts val="0"/>
                </a:spcBef>
                <a:spcAft>
                  <a:spcPts val="0"/>
                </a:spcAft>
                <a:buClr>
                  <a:schemeClr val="dk1"/>
                </a:buClr>
                <a:buSzPts val="800"/>
                <a:buFont typeface="Calibri"/>
                <a:buNone/>
              </a:pPr>
              <a:r>
                <a:rPr lang="en-US" sz="800">
                  <a:solidFill>
                    <a:schemeClr val="dk1"/>
                  </a:solidFill>
                  <a:latin typeface="Calibri"/>
                  <a:ea typeface="Calibri"/>
                  <a:cs typeface="Calibri"/>
                  <a:sym typeface="Calibri"/>
                </a:rPr>
                <a:t> </a:t>
              </a:r>
              <a:r>
                <a:rPr b="1" lang="en-US" sz="800" u="sng">
                  <a:solidFill>
                    <a:schemeClr val="dk1"/>
                  </a:solidFill>
                  <a:latin typeface="Calibri"/>
                  <a:ea typeface="Calibri"/>
                  <a:cs typeface="Calibri"/>
                  <a:sym typeface="Calibri"/>
                </a:rPr>
                <a:t>Remind households that receive tax credits to file taxes to avoid losing subsidies</a:t>
              </a:r>
              <a:endParaRPr sz="800">
                <a:solidFill>
                  <a:schemeClr val="dk1"/>
                </a:solidFill>
                <a:latin typeface="Calibri"/>
                <a:ea typeface="Calibri"/>
                <a:cs typeface="Calibri"/>
                <a:sym typeface="Calibri"/>
              </a:endParaRPr>
            </a:p>
          </p:txBody>
        </p:sp>
        <p:sp>
          <p:nvSpPr>
            <p:cNvPr id="557" name="Google Shape;557;p32"/>
            <p:cNvSpPr/>
            <p:nvPr/>
          </p:nvSpPr>
          <p:spPr>
            <a:xfrm rot="10800000">
              <a:off x="0" y="4837315"/>
              <a:ext cx="5839138" cy="976952"/>
            </a:xfrm>
            <a:prstGeom prst="upArrowCallout">
              <a:avLst>
                <a:gd fmla="val 25000" name="adj1"/>
                <a:gd fmla="val 25000" name="adj2"/>
                <a:gd fmla="val 25000" name="adj3"/>
                <a:gd fmla="val 64977" name="adj4"/>
              </a:avLst>
            </a:prstGeom>
            <a:solidFill>
              <a:srgbClr val="258BC6"/>
            </a:solidFill>
            <a:ln cap="flat" cmpd="sng" w="2540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58" name="Google Shape;558;p32"/>
            <p:cNvSpPr txBox="1"/>
            <p:nvPr/>
          </p:nvSpPr>
          <p:spPr>
            <a:xfrm>
              <a:off x="0" y="4837315"/>
              <a:ext cx="5839138" cy="342910"/>
            </a:xfrm>
            <a:prstGeom prst="rect">
              <a:avLst/>
            </a:prstGeom>
            <a:noFill/>
            <a:ln>
              <a:noFill/>
            </a:ln>
          </p:spPr>
          <p:txBody>
            <a:bodyPr anchorCtr="0" anchor="ctr" bIns="85325" lIns="85325" spcFirstLastPara="1" rIns="85325" wrap="square" tIns="85325">
              <a:noAutofit/>
            </a:bodyPr>
            <a:lstStyle/>
            <a:p>
              <a:pPr indent="0" lvl="0" marL="0" marR="0" rtl="0" algn="ctr">
                <a:lnSpc>
                  <a:spcPct val="90000"/>
                </a:lnSpc>
                <a:spcBef>
                  <a:spcPts val="0"/>
                </a:spcBef>
                <a:spcAft>
                  <a:spcPts val="0"/>
                </a:spcAft>
                <a:buClr>
                  <a:schemeClr val="lt1"/>
                </a:buClr>
                <a:buSzPts val="1200"/>
                <a:buFont typeface="Calibri"/>
                <a:buNone/>
              </a:pPr>
              <a:r>
                <a:rPr lang="en-US" sz="1200">
                  <a:solidFill>
                    <a:schemeClr val="lt1"/>
                  </a:solidFill>
                  <a:latin typeface="Calibri"/>
                  <a:ea typeface="Calibri"/>
                  <a:cs typeface="Calibri"/>
                  <a:sym typeface="Calibri"/>
                </a:rPr>
                <a:t>Provide pay stubs/income verification that is recent and reflects current income situation </a:t>
              </a:r>
              <a:endParaRPr/>
            </a:p>
          </p:txBody>
        </p:sp>
        <p:sp>
          <p:nvSpPr>
            <p:cNvPr id="559" name="Google Shape;559;p32"/>
            <p:cNvSpPr/>
            <p:nvPr/>
          </p:nvSpPr>
          <p:spPr>
            <a:xfrm>
              <a:off x="0" y="5180225"/>
              <a:ext cx="5839138" cy="292108"/>
            </a:xfrm>
            <a:prstGeom prst="rect">
              <a:avLst/>
            </a:prstGeom>
            <a:solidFill>
              <a:srgbClr val="CADBEA">
                <a:alpha val="89803"/>
              </a:srgbClr>
            </a:solidFill>
            <a:ln cap="flat" cmpd="sng" w="15875">
              <a:solidFill>
                <a:srgbClr val="CADBEA">
                  <a:alpha val="89803"/>
                </a:srgbClr>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60" name="Google Shape;560;p32"/>
            <p:cNvSpPr txBox="1"/>
            <p:nvPr/>
          </p:nvSpPr>
          <p:spPr>
            <a:xfrm>
              <a:off x="0" y="5180225"/>
              <a:ext cx="5839138" cy="292108"/>
            </a:xfrm>
            <a:prstGeom prst="rect">
              <a:avLst/>
            </a:prstGeom>
            <a:noFill/>
            <a:ln>
              <a:noFill/>
            </a:ln>
          </p:spPr>
          <p:txBody>
            <a:bodyPr anchorCtr="0" anchor="ctr" bIns="10150" lIns="56875" spcFirstLastPara="1" rIns="56875" wrap="square" tIns="10150">
              <a:noAutofit/>
            </a:bodyPr>
            <a:lstStyle/>
            <a:p>
              <a:pPr indent="0" lvl="0" marL="0" marR="0" rtl="0" algn="ctr">
                <a:lnSpc>
                  <a:spcPct val="90000"/>
                </a:lnSpc>
                <a:spcBef>
                  <a:spcPts val="0"/>
                </a:spcBef>
                <a:spcAft>
                  <a:spcPts val="0"/>
                </a:spcAft>
                <a:buClr>
                  <a:schemeClr val="dk1"/>
                </a:buClr>
                <a:buSzPts val="800"/>
                <a:buFont typeface="Calibri"/>
                <a:buNone/>
              </a:pPr>
              <a:r>
                <a:rPr lang="en-US" sz="800">
                  <a:solidFill>
                    <a:schemeClr val="dk1"/>
                  </a:solidFill>
                  <a:latin typeface="Calibri"/>
                  <a:ea typeface="Calibri"/>
                  <a:cs typeface="Calibri"/>
                  <a:sym typeface="Calibri"/>
                </a:rPr>
                <a:t>Be sure to include frequency of income (weekly, biweekly, monthly, etc.)</a:t>
              </a:r>
              <a:endParaRPr/>
            </a:p>
          </p:txBody>
        </p:sp>
        <p:sp>
          <p:nvSpPr>
            <p:cNvPr id="561" name="Google Shape;561;p32"/>
            <p:cNvSpPr/>
            <p:nvPr/>
          </p:nvSpPr>
          <p:spPr>
            <a:xfrm rot="10800000">
              <a:off x="0" y="3869891"/>
              <a:ext cx="5839138" cy="976952"/>
            </a:xfrm>
            <a:prstGeom prst="upArrowCallout">
              <a:avLst>
                <a:gd fmla="val 25000" name="adj1"/>
                <a:gd fmla="val 25000" name="adj2"/>
                <a:gd fmla="val 25000" name="adj3"/>
                <a:gd fmla="val 64977" name="adj4"/>
              </a:avLst>
            </a:prstGeom>
            <a:solidFill>
              <a:srgbClr val="2596C7"/>
            </a:solidFill>
            <a:ln cap="flat" cmpd="sng" w="2540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62" name="Google Shape;562;p32"/>
            <p:cNvSpPr txBox="1"/>
            <p:nvPr/>
          </p:nvSpPr>
          <p:spPr>
            <a:xfrm>
              <a:off x="0" y="3869891"/>
              <a:ext cx="5839138" cy="634794"/>
            </a:xfrm>
            <a:prstGeom prst="rect">
              <a:avLst/>
            </a:prstGeom>
            <a:noFill/>
            <a:ln>
              <a:noFill/>
            </a:ln>
          </p:spPr>
          <p:txBody>
            <a:bodyPr anchorCtr="0" anchor="ctr" bIns="85325" lIns="85325" spcFirstLastPara="1" rIns="85325" wrap="square" tIns="85325">
              <a:noAutofit/>
            </a:bodyPr>
            <a:lstStyle/>
            <a:p>
              <a:pPr indent="0" lvl="0" marL="0" marR="0" rtl="0" algn="ctr">
                <a:lnSpc>
                  <a:spcPct val="90000"/>
                </a:lnSpc>
                <a:spcBef>
                  <a:spcPts val="0"/>
                </a:spcBef>
                <a:spcAft>
                  <a:spcPts val="0"/>
                </a:spcAft>
                <a:buClr>
                  <a:schemeClr val="lt1"/>
                </a:buClr>
                <a:buSzPts val="1200"/>
                <a:buFont typeface="Calibri"/>
                <a:buNone/>
              </a:pPr>
              <a:r>
                <a:rPr lang="en-US" sz="1200">
                  <a:solidFill>
                    <a:schemeClr val="lt1"/>
                  </a:solidFill>
                  <a:latin typeface="Calibri"/>
                  <a:ea typeface="Calibri"/>
                  <a:cs typeface="Calibri"/>
                  <a:sym typeface="Calibri"/>
                </a:rPr>
                <a:t>Complete authorization forms (PSI, ARD) for members that would like to assign someone to speak on their behalf</a:t>
              </a:r>
              <a:endParaRPr/>
            </a:p>
          </p:txBody>
        </p:sp>
        <p:sp>
          <p:nvSpPr>
            <p:cNvPr id="563" name="Google Shape;563;p32"/>
            <p:cNvSpPr/>
            <p:nvPr/>
          </p:nvSpPr>
          <p:spPr>
            <a:xfrm rot="10800000">
              <a:off x="0" y="2902467"/>
              <a:ext cx="5839138" cy="976952"/>
            </a:xfrm>
            <a:prstGeom prst="upArrowCallout">
              <a:avLst>
                <a:gd fmla="val 25000" name="adj1"/>
                <a:gd fmla="val 25000" name="adj2"/>
                <a:gd fmla="val 25000" name="adj3"/>
                <a:gd fmla="val 64977" name="adj4"/>
              </a:avLst>
            </a:prstGeom>
            <a:solidFill>
              <a:srgbClr val="25A1C8"/>
            </a:solidFill>
            <a:ln cap="flat" cmpd="sng" w="2540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64" name="Google Shape;564;p32"/>
            <p:cNvSpPr txBox="1"/>
            <p:nvPr/>
          </p:nvSpPr>
          <p:spPr>
            <a:xfrm>
              <a:off x="0" y="2902467"/>
              <a:ext cx="5839138" cy="634794"/>
            </a:xfrm>
            <a:prstGeom prst="rect">
              <a:avLst/>
            </a:prstGeom>
            <a:noFill/>
            <a:ln>
              <a:noFill/>
            </a:ln>
          </p:spPr>
          <p:txBody>
            <a:bodyPr anchorCtr="0" anchor="ctr" bIns="85325" lIns="85325" spcFirstLastPara="1" rIns="85325" wrap="square" tIns="85325">
              <a:noAutofit/>
            </a:bodyPr>
            <a:lstStyle/>
            <a:p>
              <a:pPr indent="0" lvl="0" marL="0" marR="0" rtl="0" algn="ctr">
                <a:lnSpc>
                  <a:spcPct val="90000"/>
                </a:lnSpc>
                <a:spcBef>
                  <a:spcPts val="0"/>
                </a:spcBef>
                <a:spcAft>
                  <a:spcPts val="0"/>
                </a:spcAft>
                <a:buClr>
                  <a:schemeClr val="lt1"/>
                </a:buClr>
                <a:buSzPts val="1200"/>
                <a:buFont typeface="Calibri"/>
                <a:buNone/>
              </a:pPr>
              <a:r>
                <a:rPr lang="en-US" sz="1200">
                  <a:solidFill>
                    <a:schemeClr val="lt1"/>
                  </a:solidFill>
                  <a:latin typeface="Calibri"/>
                  <a:ea typeface="Calibri"/>
                  <a:cs typeface="Calibri"/>
                  <a:sym typeface="Calibri"/>
                </a:rPr>
                <a:t>Fill in preferred language (notices can be sent in their preferred language if available)</a:t>
              </a:r>
              <a:endParaRPr/>
            </a:p>
          </p:txBody>
        </p:sp>
        <p:sp>
          <p:nvSpPr>
            <p:cNvPr id="565" name="Google Shape;565;p32"/>
            <p:cNvSpPr/>
            <p:nvPr/>
          </p:nvSpPr>
          <p:spPr>
            <a:xfrm rot="10800000">
              <a:off x="0" y="1971346"/>
              <a:ext cx="5839138" cy="976952"/>
            </a:xfrm>
            <a:prstGeom prst="upArrowCallout">
              <a:avLst>
                <a:gd fmla="val 25000" name="adj1"/>
                <a:gd fmla="val 25000" name="adj2"/>
                <a:gd fmla="val 25000" name="adj3"/>
                <a:gd fmla="val 64977" name="adj4"/>
              </a:avLst>
            </a:prstGeom>
            <a:solidFill>
              <a:srgbClr val="25ACC9"/>
            </a:solidFill>
            <a:ln cap="flat" cmpd="sng" w="2540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66" name="Google Shape;566;p32"/>
            <p:cNvSpPr txBox="1"/>
            <p:nvPr/>
          </p:nvSpPr>
          <p:spPr>
            <a:xfrm>
              <a:off x="0" y="1971346"/>
              <a:ext cx="5839138" cy="634794"/>
            </a:xfrm>
            <a:prstGeom prst="rect">
              <a:avLst/>
            </a:prstGeom>
            <a:noFill/>
            <a:ln>
              <a:noFill/>
            </a:ln>
          </p:spPr>
          <p:txBody>
            <a:bodyPr anchorCtr="0" anchor="ctr" bIns="85325" lIns="85325" spcFirstLastPara="1" rIns="85325" wrap="square" tIns="85325">
              <a:noAutofit/>
            </a:bodyPr>
            <a:lstStyle/>
            <a:p>
              <a:pPr indent="0" lvl="0" marL="0" marR="0" rtl="0" algn="ctr">
                <a:lnSpc>
                  <a:spcPct val="90000"/>
                </a:lnSpc>
                <a:spcBef>
                  <a:spcPts val="0"/>
                </a:spcBef>
                <a:spcAft>
                  <a:spcPts val="0"/>
                </a:spcAft>
                <a:buClr>
                  <a:schemeClr val="lt1"/>
                </a:buClr>
                <a:buSzPts val="1200"/>
                <a:buFont typeface="Calibri"/>
                <a:buNone/>
              </a:pPr>
              <a:r>
                <a:rPr lang="en-US" sz="1200">
                  <a:solidFill>
                    <a:schemeClr val="lt1"/>
                  </a:solidFill>
                  <a:latin typeface="Calibri"/>
                  <a:ea typeface="Calibri"/>
                  <a:cs typeface="Calibri"/>
                  <a:sym typeface="Calibri"/>
                </a:rPr>
                <a:t>Use the homeless, pregnancy and disability check-off boxes when applicable for accurate eligibility</a:t>
              </a:r>
              <a:endParaRPr/>
            </a:p>
          </p:txBody>
        </p:sp>
        <p:sp>
          <p:nvSpPr>
            <p:cNvPr id="567" name="Google Shape;567;p32"/>
            <p:cNvSpPr/>
            <p:nvPr/>
          </p:nvSpPr>
          <p:spPr>
            <a:xfrm rot="10800000">
              <a:off x="0" y="967619"/>
              <a:ext cx="5839138" cy="976952"/>
            </a:xfrm>
            <a:prstGeom prst="upArrowCallout">
              <a:avLst>
                <a:gd fmla="val 25000" name="adj1"/>
                <a:gd fmla="val 25000" name="adj2"/>
                <a:gd fmla="val 25000" name="adj3"/>
                <a:gd fmla="val 64977" name="adj4"/>
              </a:avLst>
            </a:prstGeom>
            <a:solidFill>
              <a:srgbClr val="26B8CA"/>
            </a:solidFill>
            <a:ln cap="flat" cmpd="sng" w="2540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68" name="Google Shape;568;p32"/>
            <p:cNvSpPr txBox="1"/>
            <p:nvPr/>
          </p:nvSpPr>
          <p:spPr>
            <a:xfrm>
              <a:off x="0" y="967619"/>
              <a:ext cx="5839138" cy="342910"/>
            </a:xfrm>
            <a:prstGeom prst="rect">
              <a:avLst/>
            </a:prstGeom>
            <a:noFill/>
            <a:ln>
              <a:noFill/>
            </a:ln>
          </p:spPr>
          <p:txBody>
            <a:bodyPr anchorCtr="0" anchor="ctr" bIns="85325" lIns="85325" spcFirstLastPara="1" rIns="85325" wrap="square" tIns="85325">
              <a:noAutofit/>
            </a:bodyPr>
            <a:lstStyle/>
            <a:p>
              <a:pPr indent="0" lvl="0" marL="0" marR="0" rtl="0" algn="ctr">
                <a:lnSpc>
                  <a:spcPct val="90000"/>
                </a:lnSpc>
                <a:spcBef>
                  <a:spcPts val="0"/>
                </a:spcBef>
                <a:spcAft>
                  <a:spcPts val="0"/>
                </a:spcAft>
                <a:buClr>
                  <a:schemeClr val="lt1"/>
                </a:buClr>
                <a:buSzPts val="1200"/>
                <a:buFont typeface="Calibri"/>
                <a:buNone/>
              </a:pPr>
              <a:r>
                <a:rPr lang="en-US" sz="1200">
                  <a:solidFill>
                    <a:schemeClr val="lt1"/>
                  </a:solidFill>
                  <a:latin typeface="Calibri"/>
                  <a:ea typeface="Calibri"/>
                  <a:cs typeface="Calibri"/>
                  <a:sym typeface="Calibri"/>
                </a:rPr>
                <a:t>Upload information whenever possible, the best next alternative would be to fax and be sure to:</a:t>
              </a:r>
              <a:endParaRPr/>
            </a:p>
          </p:txBody>
        </p:sp>
        <p:sp>
          <p:nvSpPr>
            <p:cNvPr id="569" name="Google Shape;569;p32"/>
            <p:cNvSpPr/>
            <p:nvPr/>
          </p:nvSpPr>
          <p:spPr>
            <a:xfrm>
              <a:off x="2851" y="1310529"/>
              <a:ext cx="1944478" cy="292108"/>
            </a:xfrm>
            <a:prstGeom prst="rect">
              <a:avLst/>
            </a:prstGeom>
            <a:solidFill>
              <a:srgbClr val="CADFEA">
                <a:alpha val="89803"/>
              </a:srgbClr>
            </a:solidFill>
            <a:ln cap="flat" cmpd="sng" w="15875">
              <a:solidFill>
                <a:srgbClr val="CADFEA">
                  <a:alpha val="89803"/>
                </a:srgbClr>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70" name="Google Shape;570;p32"/>
            <p:cNvSpPr txBox="1"/>
            <p:nvPr/>
          </p:nvSpPr>
          <p:spPr>
            <a:xfrm>
              <a:off x="2851" y="1310529"/>
              <a:ext cx="1944478" cy="292108"/>
            </a:xfrm>
            <a:prstGeom prst="rect">
              <a:avLst/>
            </a:prstGeom>
            <a:noFill/>
            <a:ln>
              <a:noFill/>
            </a:ln>
          </p:spPr>
          <p:txBody>
            <a:bodyPr anchorCtr="0" anchor="ctr" bIns="10150" lIns="56875" spcFirstLastPara="1" rIns="56875" wrap="square" tIns="10150">
              <a:noAutofit/>
            </a:bodyPr>
            <a:lstStyle/>
            <a:p>
              <a:pPr indent="0" lvl="0" marL="0" marR="0" rtl="0" algn="ctr">
                <a:lnSpc>
                  <a:spcPct val="90000"/>
                </a:lnSpc>
                <a:spcBef>
                  <a:spcPts val="0"/>
                </a:spcBef>
                <a:spcAft>
                  <a:spcPts val="0"/>
                </a:spcAft>
                <a:buClr>
                  <a:schemeClr val="dk1"/>
                </a:buClr>
                <a:buSzPts val="800"/>
                <a:buFont typeface="Calibri"/>
                <a:buNone/>
              </a:pPr>
              <a:r>
                <a:rPr lang="en-US" sz="800">
                  <a:solidFill>
                    <a:schemeClr val="dk1"/>
                  </a:solidFill>
                  <a:latin typeface="Calibri"/>
                  <a:ea typeface="Calibri"/>
                  <a:cs typeface="Calibri"/>
                  <a:sym typeface="Calibri"/>
                </a:rPr>
                <a:t>Write applicant’s name, SSN,DOB, and Medicaid ID/ Reference number on all documents </a:t>
              </a:r>
              <a:endParaRPr/>
            </a:p>
          </p:txBody>
        </p:sp>
        <p:sp>
          <p:nvSpPr>
            <p:cNvPr id="571" name="Google Shape;571;p32"/>
            <p:cNvSpPr/>
            <p:nvPr/>
          </p:nvSpPr>
          <p:spPr>
            <a:xfrm>
              <a:off x="1947329" y="1310529"/>
              <a:ext cx="1944478" cy="292108"/>
            </a:xfrm>
            <a:prstGeom prst="rect">
              <a:avLst/>
            </a:prstGeom>
            <a:solidFill>
              <a:srgbClr val="CAE3EB">
                <a:alpha val="89803"/>
              </a:srgbClr>
            </a:solidFill>
            <a:ln cap="flat" cmpd="sng" w="15875">
              <a:solidFill>
                <a:srgbClr val="CAE3EB">
                  <a:alpha val="89803"/>
                </a:srgbClr>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72" name="Google Shape;572;p32"/>
            <p:cNvSpPr txBox="1"/>
            <p:nvPr/>
          </p:nvSpPr>
          <p:spPr>
            <a:xfrm>
              <a:off x="1947329" y="1310529"/>
              <a:ext cx="1944478" cy="292108"/>
            </a:xfrm>
            <a:prstGeom prst="rect">
              <a:avLst/>
            </a:prstGeom>
            <a:noFill/>
            <a:ln>
              <a:noFill/>
            </a:ln>
          </p:spPr>
          <p:txBody>
            <a:bodyPr anchorCtr="0" anchor="ctr" bIns="11425" lIns="64000" spcFirstLastPara="1" rIns="64000" wrap="square" tIns="11425">
              <a:noAutofit/>
            </a:bodyPr>
            <a:lstStyle/>
            <a:p>
              <a:pPr indent="0" lvl="0" marL="0" marR="0" rtl="0" algn="ctr">
                <a:lnSpc>
                  <a:spcPct val="90000"/>
                </a:lnSpc>
                <a:spcBef>
                  <a:spcPts val="0"/>
                </a:spcBef>
                <a:spcAft>
                  <a:spcPts val="0"/>
                </a:spcAft>
                <a:buClr>
                  <a:schemeClr val="dk1"/>
                </a:buClr>
                <a:buSzPts val="900"/>
                <a:buFont typeface="Calibri"/>
                <a:buNone/>
              </a:pPr>
              <a:r>
                <a:rPr lang="en-US" sz="900">
                  <a:solidFill>
                    <a:schemeClr val="dk1"/>
                  </a:solidFill>
                  <a:latin typeface="Calibri"/>
                  <a:ea typeface="Calibri"/>
                  <a:cs typeface="Calibri"/>
                  <a:sym typeface="Calibri"/>
                </a:rPr>
                <a:t>Use MassHealth/Health Connector coversheets</a:t>
              </a:r>
              <a:endParaRPr/>
            </a:p>
          </p:txBody>
        </p:sp>
        <p:sp>
          <p:nvSpPr>
            <p:cNvPr id="573" name="Google Shape;573;p32"/>
            <p:cNvSpPr/>
            <p:nvPr/>
          </p:nvSpPr>
          <p:spPr>
            <a:xfrm>
              <a:off x="3891808" y="1310529"/>
              <a:ext cx="1944478" cy="292108"/>
            </a:xfrm>
            <a:prstGeom prst="rect">
              <a:avLst/>
            </a:prstGeom>
            <a:solidFill>
              <a:srgbClr val="CAE8EB">
                <a:alpha val="89803"/>
              </a:srgbClr>
            </a:solidFill>
            <a:ln cap="flat" cmpd="sng" w="15875">
              <a:solidFill>
                <a:srgbClr val="CAE8EB">
                  <a:alpha val="89803"/>
                </a:srgbClr>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74" name="Google Shape;574;p32"/>
            <p:cNvSpPr txBox="1"/>
            <p:nvPr/>
          </p:nvSpPr>
          <p:spPr>
            <a:xfrm>
              <a:off x="3891808" y="1310529"/>
              <a:ext cx="1944478" cy="292108"/>
            </a:xfrm>
            <a:prstGeom prst="rect">
              <a:avLst/>
            </a:prstGeom>
            <a:noFill/>
            <a:ln>
              <a:noFill/>
            </a:ln>
          </p:spPr>
          <p:txBody>
            <a:bodyPr anchorCtr="0" anchor="ctr" bIns="10150" lIns="56875" spcFirstLastPara="1" rIns="56875" wrap="square" tIns="10150">
              <a:noAutofit/>
            </a:bodyPr>
            <a:lstStyle/>
            <a:p>
              <a:pPr indent="0" lvl="0" marL="0" marR="0" rtl="0" algn="ctr">
                <a:lnSpc>
                  <a:spcPct val="90000"/>
                </a:lnSpc>
                <a:spcBef>
                  <a:spcPts val="0"/>
                </a:spcBef>
                <a:spcAft>
                  <a:spcPts val="0"/>
                </a:spcAft>
                <a:buClr>
                  <a:schemeClr val="dk1"/>
                </a:buClr>
                <a:buSzPts val="800"/>
                <a:buFont typeface="Calibri"/>
                <a:buNone/>
              </a:pPr>
              <a:r>
                <a:rPr lang="en-US" sz="800">
                  <a:solidFill>
                    <a:schemeClr val="dk1"/>
                  </a:solidFill>
                  <a:latin typeface="Calibri"/>
                  <a:ea typeface="Calibri"/>
                  <a:cs typeface="Calibri"/>
                  <a:sym typeface="Calibri"/>
                </a:rPr>
                <a:t>Include the cover page of the notice that was mailed with the request for information</a:t>
              </a:r>
              <a:endParaRPr/>
            </a:p>
          </p:txBody>
        </p:sp>
        <p:sp>
          <p:nvSpPr>
            <p:cNvPr id="575" name="Google Shape;575;p32"/>
            <p:cNvSpPr/>
            <p:nvPr/>
          </p:nvSpPr>
          <p:spPr>
            <a:xfrm rot="10800000">
              <a:off x="0" y="0"/>
              <a:ext cx="5839138" cy="976952"/>
            </a:xfrm>
            <a:prstGeom prst="upArrowCallout">
              <a:avLst>
                <a:gd fmla="val 25000" name="adj1"/>
                <a:gd fmla="val 25000" name="adj2"/>
                <a:gd fmla="val 25000" name="adj3"/>
                <a:gd fmla="val 64977" name="adj4"/>
              </a:avLst>
            </a:prstGeom>
            <a:solidFill>
              <a:srgbClr val="26C3CB"/>
            </a:solidFill>
            <a:ln cap="flat" cmpd="sng" w="2540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76" name="Google Shape;576;p32"/>
            <p:cNvSpPr txBox="1"/>
            <p:nvPr/>
          </p:nvSpPr>
          <p:spPr>
            <a:xfrm>
              <a:off x="0" y="0"/>
              <a:ext cx="5839138" cy="634794"/>
            </a:xfrm>
            <a:prstGeom prst="rect">
              <a:avLst/>
            </a:prstGeom>
            <a:noFill/>
            <a:ln>
              <a:noFill/>
            </a:ln>
          </p:spPr>
          <p:txBody>
            <a:bodyPr anchorCtr="0" anchor="ctr" bIns="85325" lIns="85325" spcFirstLastPara="1" rIns="85325" wrap="square" tIns="85325">
              <a:noAutofit/>
            </a:bodyPr>
            <a:lstStyle/>
            <a:p>
              <a:pPr indent="0" lvl="0" marL="0" marR="0" rtl="0" algn="ctr">
                <a:lnSpc>
                  <a:spcPct val="90000"/>
                </a:lnSpc>
                <a:spcBef>
                  <a:spcPts val="0"/>
                </a:spcBef>
                <a:spcAft>
                  <a:spcPts val="0"/>
                </a:spcAft>
                <a:buClr>
                  <a:schemeClr val="lt1"/>
                </a:buClr>
                <a:buSzPts val="1200"/>
                <a:buFont typeface="Calibri"/>
                <a:buNone/>
              </a:pPr>
              <a:r>
                <a:rPr lang="en-US" sz="1200">
                  <a:solidFill>
                    <a:schemeClr val="lt1"/>
                  </a:solidFill>
                  <a:latin typeface="Calibri"/>
                  <a:ea typeface="Calibri"/>
                  <a:cs typeface="Calibri"/>
                  <a:sym typeface="Calibri"/>
                </a:rPr>
                <a:t>Be sure to answer all questions on the application accurately</a:t>
              </a:r>
              <a:endParaRPr/>
            </a:p>
          </p:txBody>
        </p:sp>
      </p:grpSp>
      <p:sp>
        <p:nvSpPr>
          <p:cNvPr id="577" name="Google Shape;577;p32"/>
          <p:cNvSpPr txBox="1"/>
          <p:nvPr>
            <p:ph idx="12" type="sldNum"/>
          </p:nvPr>
        </p:nvSpPr>
        <p:spPr>
          <a:xfrm>
            <a:off x="7425344" y="6459786"/>
            <a:ext cx="984000" cy="365100"/>
          </a:xfrm>
          <a:prstGeom prst="rect">
            <a:avLst/>
          </a:prstGeom>
        </p:spPr>
        <p:txBody>
          <a:bodyPr anchorCtr="0" anchor="ctr"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en-US"/>
              <a:t>‹#›</a:t>
            </a:fld>
            <a:endParaRPr/>
          </a:p>
        </p:txBody>
      </p:sp>
    </p:spTree>
  </p:cSld>
  <p:clrMapOvr>
    <a:masterClrMapping/>
  </p:clrMapOvr>
</p:sld>
</file>

<file path=ppt/slides/slide3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81" name="Shape 581"/>
        <p:cNvGrpSpPr/>
        <p:nvPr/>
      </p:nvGrpSpPr>
      <p:grpSpPr>
        <a:xfrm>
          <a:off x="0" y="0"/>
          <a:ext cx="0" cy="0"/>
          <a:chOff x="0" y="0"/>
          <a:chExt cx="0" cy="0"/>
        </a:xfrm>
      </p:grpSpPr>
      <p:sp>
        <p:nvSpPr>
          <p:cNvPr id="582" name="Google Shape;582;p33"/>
          <p:cNvSpPr txBox="1"/>
          <p:nvPr>
            <p:ph type="title"/>
          </p:nvPr>
        </p:nvSpPr>
        <p:spPr>
          <a:xfrm>
            <a:off x="0" y="286604"/>
            <a:ext cx="9144000" cy="1450757"/>
          </a:xfrm>
          <a:prstGeom prst="rect">
            <a:avLst/>
          </a:prstGeom>
          <a:noFill/>
          <a:ln>
            <a:noFill/>
          </a:ln>
        </p:spPr>
        <p:txBody>
          <a:bodyPr anchorCtr="0" anchor="b" bIns="45700" lIns="91425" spcFirstLastPara="1" rIns="91425" wrap="square" tIns="45700">
            <a:noAutofit/>
          </a:bodyPr>
          <a:lstStyle/>
          <a:p>
            <a:pPr indent="0" lvl="0" marL="0" rtl="0" algn="ctr">
              <a:lnSpc>
                <a:spcPct val="85000"/>
              </a:lnSpc>
              <a:spcBef>
                <a:spcPts val="0"/>
              </a:spcBef>
              <a:spcAft>
                <a:spcPts val="0"/>
              </a:spcAft>
              <a:buClr>
                <a:srgbClr val="3F3F3F"/>
              </a:buClr>
              <a:buSzPts val="5400"/>
              <a:buFont typeface="Garamond"/>
              <a:buNone/>
            </a:pPr>
            <a:br>
              <a:rPr lang="en-US" sz="5400">
                <a:latin typeface="Garamond"/>
                <a:ea typeface="Garamond"/>
                <a:cs typeface="Garamond"/>
                <a:sym typeface="Garamond"/>
              </a:rPr>
            </a:br>
            <a:br>
              <a:rPr lang="en-US" sz="5400">
                <a:latin typeface="Garamond"/>
                <a:ea typeface="Garamond"/>
                <a:cs typeface="Garamond"/>
                <a:sym typeface="Garamond"/>
              </a:rPr>
            </a:br>
            <a:br>
              <a:rPr lang="en-US" sz="5400">
                <a:latin typeface="Calibri"/>
                <a:ea typeface="Calibri"/>
                <a:cs typeface="Calibri"/>
                <a:sym typeface="Calibri"/>
              </a:rPr>
            </a:br>
            <a:r>
              <a:rPr lang="en-US" sz="5400">
                <a:latin typeface="Calibri"/>
                <a:ea typeface="Calibri"/>
                <a:cs typeface="Calibri"/>
                <a:sym typeface="Calibri"/>
              </a:rPr>
              <a:t>Provisional Coverage</a:t>
            </a:r>
            <a:endParaRPr sz="5400">
              <a:latin typeface="Garamond"/>
              <a:ea typeface="Garamond"/>
              <a:cs typeface="Garamond"/>
              <a:sym typeface="Garamond"/>
            </a:endParaRPr>
          </a:p>
        </p:txBody>
      </p:sp>
      <p:sp>
        <p:nvSpPr>
          <p:cNvPr id="583" name="Google Shape;583;p33"/>
          <p:cNvSpPr txBox="1"/>
          <p:nvPr/>
        </p:nvSpPr>
        <p:spPr>
          <a:xfrm>
            <a:off x="228600" y="1752015"/>
            <a:ext cx="8686800" cy="4832092"/>
          </a:xfrm>
          <a:prstGeom prst="rect">
            <a:avLst/>
          </a:prstGeom>
          <a:noFill/>
          <a:ln>
            <a:noFill/>
          </a:ln>
        </p:spPr>
        <p:txBody>
          <a:bodyPr anchorCtr="0" anchor="t" bIns="45700" lIns="91425" spcFirstLastPara="1" rIns="91425" wrap="square" tIns="45700">
            <a:spAutoFit/>
          </a:bodyPr>
          <a:lstStyle/>
          <a:p>
            <a:pPr indent="0" lvl="1" marL="457200" marR="0" rtl="0" algn="l">
              <a:spcBef>
                <a:spcPts val="0"/>
              </a:spcBef>
              <a:spcAft>
                <a:spcPts val="0"/>
              </a:spcAft>
              <a:buNone/>
            </a:pPr>
            <a:r>
              <a:rPr b="0" i="0" lang="en-US" sz="2000" u="none" cap="none" strike="noStrike">
                <a:solidFill>
                  <a:srgbClr val="0070C0"/>
                </a:solidFill>
                <a:latin typeface="Calibri"/>
                <a:ea typeface="Calibri"/>
                <a:cs typeface="Calibri"/>
                <a:sym typeface="Calibri"/>
              </a:rPr>
              <a:t>90-day “provisional coverage” - applicants can get benefits from the Health Connector and certain member can get MassHealth before additional documentation is submitted and processed</a:t>
            </a:r>
            <a:endParaRPr/>
          </a:p>
          <a:p>
            <a:pPr indent="0" lvl="1" marL="457200" marR="0" rtl="0" algn="l">
              <a:spcBef>
                <a:spcPts val="0"/>
              </a:spcBef>
              <a:spcAft>
                <a:spcPts val="0"/>
              </a:spcAft>
              <a:buNone/>
            </a:pPr>
            <a:r>
              <a:t/>
            </a:r>
            <a:endParaRPr b="0" i="0" sz="2000" u="none" cap="none" strike="noStrike">
              <a:solidFill>
                <a:srgbClr val="0070C0"/>
              </a:solidFill>
              <a:latin typeface="Calibri"/>
              <a:ea typeface="Calibri"/>
              <a:cs typeface="Calibri"/>
              <a:sym typeface="Calibri"/>
            </a:endParaRPr>
          </a:p>
          <a:p>
            <a:pPr indent="0" lvl="1" marL="457200" marR="0" rtl="0" algn="l">
              <a:spcBef>
                <a:spcPts val="0"/>
              </a:spcBef>
              <a:spcAft>
                <a:spcPts val="0"/>
              </a:spcAft>
              <a:buNone/>
            </a:pPr>
            <a:r>
              <a:rPr b="0" i="0" lang="en-US" sz="2000" u="none" cap="none" strike="noStrike">
                <a:solidFill>
                  <a:srgbClr val="0070C0"/>
                </a:solidFill>
                <a:latin typeface="Calibri"/>
                <a:ea typeface="Calibri"/>
                <a:cs typeface="Calibri"/>
                <a:sym typeface="Calibri"/>
              </a:rPr>
              <a:t>If a new applicant would qualify based on their income for MassHealth or Health Safety Net coverage, but the system is unable to match the income, they will not get a determination until proof of income has been processed</a:t>
            </a:r>
            <a:endParaRPr/>
          </a:p>
          <a:p>
            <a:pPr indent="0" lvl="0" marL="0" marR="0" rtl="0" algn="l">
              <a:spcBef>
                <a:spcPts val="0"/>
              </a:spcBef>
              <a:spcAft>
                <a:spcPts val="0"/>
              </a:spcAft>
              <a:buNone/>
            </a:pPr>
            <a:r>
              <a:rPr lang="en-US" sz="2000">
                <a:solidFill>
                  <a:srgbClr val="0070C0"/>
                </a:solidFill>
                <a:latin typeface="Calibri"/>
                <a:ea typeface="Calibri"/>
                <a:cs typeface="Calibri"/>
                <a:sym typeface="Calibri"/>
              </a:rPr>
              <a:t> </a:t>
            </a:r>
            <a:endParaRPr/>
          </a:p>
          <a:p>
            <a:pPr indent="0" lvl="0" marL="0" marR="0" rtl="0" algn="ctr">
              <a:spcBef>
                <a:spcPts val="0"/>
              </a:spcBef>
              <a:spcAft>
                <a:spcPts val="0"/>
              </a:spcAft>
              <a:buNone/>
            </a:pPr>
            <a:r>
              <a:rPr b="1" lang="en-US" sz="2000" u="sng">
                <a:solidFill>
                  <a:srgbClr val="0070C0"/>
                </a:solidFill>
                <a:latin typeface="Calibri"/>
                <a:ea typeface="Calibri"/>
                <a:cs typeface="Calibri"/>
                <a:sym typeface="Calibri"/>
              </a:rPr>
              <a:t>These are the following exceptions:</a:t>
            </a:r>
            <a:endParaRPr/>
          </a:p>
          <a:p>
            <a:pPr indent="0" lvl="0" marL="0" marR="0" rtl="0" algn="l">
              <a:spcBef>
                <a:spcPts val="0"/>
              </a:spcBef>
              <a:spcAft>
                <a:spcPts val="0"/>
              </a:spcAft>
              <a:buNone/>
            </a:pPr>
            <a:r>
              <a:t/>
            </a:r>
            <a:endParaRPr sz="2000">
              <a:solidFill>
                <a:srgbClr val="0070C0"/>
              </a:solidFill>
              <a:latin typeface="Calibri"/>
              <a:ea typeface="Calibri"/>
              <a:cs typeface="Calibri"/>
              <a:sym typeface="Calibri"/>
            </a:endParaRPr>
          </a:p>
          <a:p>
            <a:pPr indent="-285750" lvl="1" marL="742950" marR="0" rtl="0" algn="l">
              <a:spcBef>
                <a:spcPts val="0"/>
              </a:spcBef>
              <a:spcAft>
                <a:spcPts val="0"/>
              </a:spcAft>
              <a:buClr>
                <a:srgbClr val="0070C0"/>
              </a:buClr>
              <a:buSzPts val="2000"/>
              <a:buFont typeface="Arial"/>
              <a:buChar char="•"/>
            </a:pPr>
            <a:r>
              <a:rPr b="0" i="0" lang="en-US" sz="2000" u="none" cap="none" strike="noStrike">
                <a:solidFill>
                  <a:srgbClr val="0070C0"/>
                </a:solidFill>
                <a:latin typeface="Calibri"/>
                <a:ea typeface="Calibri"/>
                <a:cs typeface="Calibri"/>
                <a:sym typeface="Calibri"/>
              </a:rPr>
              <a:t>Applicants who have attested to be HIV positive, pregnant, or have breast or cervical cancer will still get provisional MassHealth</a:t>
            </a:r>
            <a:endParaRPr/>
          </a:p>
          <a:p>
            <a:pPr indent="0" lvl="1" marL="457200" marR="0" rtl="0" algn="l">
              <a:spcBef>
                <a:spcPts val="0"/>
              </a:spcBef>
              <a:spcAft>
                <a:spcPts val="0"/>
              </a:spcAft>
              <a:buNone/>
            </a:pPr>
            <a:r>
              <a:t/>
            </a:r>
            <a:endParaRPr b="0" i="0" sz="2000" u="none" cap="none" strike="noStrike">
              <a:solidFill>
                <a:srgbClr val="0070C0"/>
              </a:solidFill>
              <a:latin typeface="Calibri"/>
              <a:ea typeface="Calibri"/>
              <a:cs typeface="Calibri"/>
              <a:sym typeface="Calibri"/>
            </a:endParaRPr>
          </a:p>
          <a:p>
            <a:pPr indent="-285750" lvl="1" marL="742950" marR="0" rtl="0" algn="l">
              <a:spcBef>
                <a:spcPts val="0"/>
              </a:spcBef>
              <a:spcAft>
                <a:spcPts val="0"/>
              </a:spcAft>
              <a:buClr>
                <a:srgbClr val="0070C0"/>
              </a:buClr>
              <a:buSzPts val="2000"/>
              <a:buFont typeface="Arial"/>
              <a:buChar char="•"/>
            </a:pPr>
            <a:r>
              <a:rPr b="0" i="0" lang="en-US" sz="2000" u="none" cap="none" strike="noStrike">
                <a:solidFill>
                  <a:srgbClr val="0070C0"/>
                </a:solidFill>
                <a:latin typeface="Calibri"/>
                <a:ea typeface="Calibri"/>
                <a:cs typeface="Calibri"/>
                <a:sym typeface="Calibri"/>
              </a:rPr>
              <a:t>Applicants under the age of 21</a:t>
            </a:r>
            <a:endParaRPr/>
          </a:p>
          <a:p>
            <a:pPr indent="-165100" lvl="1" marL="800100" marR="0" rtl="0" algn="l">
              <a:spcBef>
                <a:spcPts val="0"/>
              </a:spcBef>
              <a:spcAft>
                <a:spcPts val="0"/>
              </a:spcAft>
              <a:buClr>
                <a:schemeClr val="dk1"/>
              </a:buClr>
              <a:buSzPts val="2800"/>
              <a:buFont typeface="Courier New"/>
              <a:buNone/>
            </a:pPr>
            <a:r>
              <a:t/>
            </a:r>
            <a:endParaRPr b="0" i="0" sz="2800" u="none" cap="none" strike="noStrike">
              <a:solidFill>
                <a:srgbClr val="0070C0"/>
              </a:solidFill>
              <a:latin typeface="Calibri"/>
              <a:ea typeface="Calibri"/>
              <a:cs typeface="Calibri"/>
              <a:sym typeface="Calibri"/>
            </a:endParaRPr>
          </a:p>
        </p:txBody>
      </p:sp>
      <p:sp>
        <p:nvSpPr>
          <p:cNvPr id="584" name="Google Shape;584;p33"/>
          <p:cNvSpPr txBox="1"/>
          <p:nvPr>
            <p:ph idx="12" type="sldNum"/>
          </p:nvPr>
        </p:nvSpPr>
        <p:spPr>
          <a:xfrm>
            <a:off x="7425344" y="6459786"/>
            <a:ext cx="984000" cy="365100"/>
          </a:xfrm>
          <a:prstGeom prst="rect">
            <a:avLst/>
          </a:prstGeom>
        </p:spPr>
        <p:txBody>
          <a:bodyPr anchorCtr="0" anchor="ctr"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en-US"/>
              <a:t>‹#›</a:t>
            </a:fld>
            <a:endParaRPr/>
          </a:p>
        </p:txBody>
      </p:sp>
    </p:spTree>
  </p:cSld>
  <p:clrMapOvr>
    <a:masterClrMapping/>
  </p:clrMapOvr>
</p:sld>
</file>

<file path=ppt/slides/slide3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588" name="Shape 588"/>
        <p:cNvGrpSpPr/>
        <p:nvPr/>
      </p:nvGrpSpPr>
      <p:grpSpPr>
        <a:xfrm>
          <a:off x="0" y="0"/>
          <a:ext cx="0" cy="0"/>
          <a:chOff x="0" y="0"/>
          <a:chExt cx="0" cy="0"/>
        </a:xfrm>
      </p:grpSpPr>
      <p:sp>
        <p:nvSpPr>
          <p:cNvPr id="589" name="Google Shape;589;p34"/>
          <p:cNvSpPr/>
          <p:nvPr/>
        </p:nvSpPr>
        <p:spPr>
          <a:xfrm>
            <a:off x="2381" y="6400800"/>
            <a:ext cx="9141619" cy="457200"/>
          </a:xfrm>
          <a:prstGeom prst="rect">
            <a:avLst/>
          </a:prstGeom>
          <a:solidFill>
            <a:schemeClr val="accent2"/>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lt1"/>
              </a:solidFill>
              <a:latin typeface="Calibri"/>
              <a:ea typeface="Calibri"/>
              <a:cs typeface="Calibri"/>
              <a:sym typeface="Calibri"/>
            </a:endParaRPr>
          </a:p>
        </p:txBody>
      </p:sp>
      <p:sp>
        <p:nvSpPr>
          <p:cNvPr id="590" name="Google Shape;590;p34"/>
          <p:cNvSpPr/>
          <p:nvPr/>
        </p:nvSpPr>
        <p:spPr>
          <a:xfrm>
            <a:off x="11" y="6334316"/>
            <a:ext cx="9141619" cy="64008"/>
          </a:xfrm>
          <a:prstGeom prst="rect">
            <a:avLst/>
          </a:prstGeom>
          <a:solidFill>
            <a:schemeClr val="accent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lt1"/>
              </a:solidFill>
              <a:latin typeface="Calibri"/>
              <a:ea typeface="Calibri"/>
              <a:cs typeface="Calibri"/>
              <a:sym typeface="Calibri"/>
            </a:endParaRPr>
          </a:p>
        </p:txBody>
      </p:sp>
      <p:cxnSp>
        <p:nvCxnSpPr>
          <p:cNvPr id="591" name="Google Shape;591;p34"/>
          <p:cNvCxnSpPr/>
          <p:nvPr/>
        </p:nvCxnSpPr>
        <p:spPr>
          <a:xfrm>
            <a:off x="895149" y="1737845"/>
            <a:ext cx="7475220" cy="0"/>
          </a:xfrm>
          <a:prstGeom prst="straightConnector1">
            <a:avLst/>
          </a:prstGeom>
          <a:noFill/>
          <a:ln cap="flat" cmpd="sng" w="9525">
            <a:solidFill>
              <a:srgbClr val="7F7F7F"/>
            </a:solidFill>
            <a:prstDash val="solid"/>
            <a:round/>
            <a:headEnd len="sm" w="sm" type="none"/>
            <a:tailEnd len="sm" w="sm" type="none"/>
          </a:ln>
        </p:spPr>
      </p:cxnSp>
      <p:sp>
        <p:nvSpPr>
          <p:cNvPr id="592" name="Google Shape;592;p34"/>
          <p:cNvSpPr/>
          <p:nvPr/>
        </p:nvSpPr>
        <p:spPr>
          <a:xfrm>
            <a:off x="0" y="0"/>
            <a:ext cx="9139736" cy="6858000"/>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93" name="Google Shape;593;p34"/>
          <p:cNvSpPr/>
          <p:nvPr/>
        </p:nvSpPr>
        <p:spPr>
          <a:xfrm>
            <a:off x="11" y="0"/>
            <a:ext cx="5660909" cy="6858000"/>
          </a:xfrm>
          <a:prstGeom prst="rect">
            <a:avLst/>
          </a:prstGeom>
          <a:solidFill>
            <a:schemeClr val="accent2"/>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lt1"/>
              </a:solidFill>
              <a:latin typeface="Calibri"/>
              <a:ea typeface="Calibri"/>
              <a:cs typeface="Calibri"/>
              <a:sym typeface="Calibri"/>
            </a:endParaRPr>
          </a:p>
        </p:txBody>
      </p:sp>
      <p:sp>
        <p:nvSpPr>
          <p:cNvPr id="594" name="Google Shape;594;p34"/>
          <p:cNvSpPr txBox="1"/>
          <p:nvPr>
            <p:ph type="title"/>
          </p:nvPr>
        </p:nvSpPr>
        <p:spPr>
          <a:xfrm>
            <a:off x="822960" y="516835"/>
            <a:ext cx="4483452" cy="1666501"/>
          </a:xfrm>
          <a:prstGeom prst="rect">
            <a:avLst/>
          </a:prstGeom>
          <a:noFill/>
          <a:ln>
            <a:noFill/>
          </a:ln>
        </p:spPr>
        <p:txBody>
          <a:bodyPr anchorCtr="0" anchor="b" bIns="45700" lIns="91425" spcFirstLastPara="1" rIns="91425" wrap="square" tIns="45700">
            <a:normAutofit/>
          </a:bodyPr>
          <a:lstStyle/>
          <a:p>
            <a:pPr indent="0" lvl="0" marL="0" rtl="0" algn="l">
              <a:lnSpc>
                <a:spcPct val="85000"/>
              </a:lnSpc>
              <a:spcBef>
                <a:spcPts val="0"/>
              </a:spcBef>
              <a:spcAft>
                <a:spcPts val="0"/>
              </a:spcAft>
              <a:buClr>
                <a:srgbClr val="FFFFFF"/>
              </a:buClr>
              <a:buSzPts val="3500"/>
              <a:buFont typeface="Calibri"/>
              <a:buNone/>
            </a:pPr>
            <a:r>
              <a:rPr b="1" lang="en-US" sz="3500">
                <a:solidFill>
                  <a:srgbClr val="FFFFFF"/>
                </a:solidFill>
              </a:rPr>
              <a:t>Provisional Coverage</a:t>
            </a:r>
            <a:endParaRPr/>
          </a:p>
        </p:txBody>
      </p:sp>
      <p:sp>
        <p:nvSpPr>
          <p:cNvPr id="595" name="Google Shape;595;p34"/>
          <p:cNvSpPr txBox="1"/>
          <p:nvPr/>
        </p:nvSpPr>
        <p:spPr>
          <a:xfrm>
            <a:off x="822959" y="2236304"/>
            <a:ext cx="4483453" cy="3652667"/>
          </a:xfrm>
          <a:prstGeom prst="rect">
            <a:avLst/>
          </a:prstGeom>
          <a:noFill/>
          <a:ln>
            <a:noFill/>
          </a:ln>
        </p:spPr>
        <p:txBody>
          <a:bodyPr anchorCtr="0" anchor="t" bIns="45700" lIns="0" spcFirstLastPara="1" rIns="0" wrap="square" tIns="45700">
            <a:normAutofit/>
          </a:bodyPr>
          <a:lstStyle/>
          <a:p>
            <a:pPr indent="-285750" lvl="0" marL="285750" marR="0" rtl="0" algn="l">
              <a:lnSpc>
                <a:spcPct val="90000"/>
              </a:lnSpc>
              <a:spcBef>
                <a:spcPts val="0"/>
              </a:spcBef>
              <a:spcAft>
                <a:spcPts val="0"/>
              </a:spcAft>
              <a:buClr>
                <a:schemeClr val="accent1"/>
              </a:buClr>
              <a:buSzPts val="1600"/>
              <a:buFont typeface="Calibri"/>
              <a:buChar char="•"/>
            </a:pPr>
            <a:r>
              <a:rPr lang="en-US" sz="1600">
                <a:solidFill>
                  <a:srgbClr val="FFFFFF"/>
                </a:solidFill>
                <a:latin typeface="Calibri"/>
                <a:ea typeface="Calibri"/>
                <a:cs typeface="Calibri"/>
                <a:sym typeface="Calibri"/>
              </a:rPr>
              <a:t>If an applicant submits the requested income within the 90-day window their coverage will go back ten days before the application was processed</a:t>
            </a:r>
            <a:endParaRPr/>
          </a:p>
          <a:p>
            <a:pPr indent="-184150" lvl="0" marL="285750" marR="0" rtl="0" algn="l">
              <a:lnSpc>
                <a:spcPct val="90000"/>
              </a:lnSpc>
              <a:spcBef>
                <a:spcPts val="600"/>
              </a:spcBef>
              <a:spcAft>
                <a:spcPts val="0"/>
              </a:spcAft>
              <a:buClr>
                <a:schemeClr val="accent1"/>
              </a:buClr>
              <a:buSzPts val="1600"/>
              <a:buFont typeface="Calibri"/>
              <a:buNone/>
            </a:pPr>
            <a:r>
              <a:t/>
            </a:r>
            <a:endParaRPr sz="1600">
              <a:solidFill>
                <a:srgbClr val="FFFFFF"/>
              </a:solidFill>
              <a:latin typeface="Calibri"/>
              <a:ea typeface="Calibri"/>
              <a:cs typeface="Calibri"/>
              <a:sym typeface="Calibri"/>
            </a:endParaRPr>
          </a:p>
          <a:p>
            <a:pPr indent="-285750" lvl="0" marL="285750" marR="0" rtl="0" algn="l">
              <a:lnSpc>
                <a:spcPct val="90000"/>
              </a:lnSpc>
              <a:spcBef>
                <a:spcPts val="600"/>
              </a:spcBef>
              <a:spcAft>
                <a:spcPts val="0"/>
              </a:spcAft>
              <a:buClr>
                <a:schemeClr val="accent1"/>
              </a:buClr>
              <a:buSzPts val="1600"/>
              <a:buFont typeface="Calibri"/>
              <a:buChar char="•"/>
            </a:pPr>
            <a:r>
              <a:rPr lang="en-US" sz="1600">
                <a:solidFill>
                  <a:srgbClr val="FFFFFF"/>
                </a:solidFill>
                <a:latin typeface="Calibri"/>
                <a:ea typeface="Calibri"/>
                <a:cs typeface="Calibri"/>
                <a:sym typeface="Calibri"/>
              </a:rPr>
              <a:t>If income is submitted after the 90-day window the applicant will start coverage back ten days from the date the income (and other verifications) are received</a:t>
            </a:r>
            <a:endParaRPr/>
          </a:p>
          <a:p>
            <a:pPr indent="-184150" lvl="0" marL="285750" marR="0" rtl="0" algn="l">
              <a:lnSpc>
                <a:spcPct val="90000"/>
              </a:lnSpc>
              <a:spcBef>
                <a:spcPts val="600"/>
              </a:spcBef>
              <a:spcAft>
                <a:spcPts val="0"/>
              </a:spcAft>
              <a:buClr>
                <a:schemeClr val="accent1"/>
              </a:buClr>
              <a:buSzPts val="1600"/>
              <a:buFont typeface="Calibri"/>
              <a:buNone/>
            </a:pPr>
            <a:r>
              <a:t/>
            </a:r>
            <a:endParaRPr sz="1600">
              <a:solidFill>
                <a:srgbClr val="FFFFFF"/>
              </a:solidFill>
              <a:latin typeface="Calibri"/>
              <a:ea typeface="Calibri"/>
              <a:cs typeface="Calibri"/>
              <a:sym typeface="Calibri"/>
            </a:endParaRPr>
          </a:p>
          <a:p>
            <a:pPr indent="-285750" lvl="0" marL="285750" marR="0" rtl="0" algn="l">
              <a:lnSpc>
                <a:spcPct val="90000"/>
              </a:lnSpc>
              <a:spcBef>
                <a:spcPts val="600"/>
              </a:spcBef>
              <a:spcAft>
                <a:spcPts val="0"/>
              </a:spcAft>
              <a:buClr>
                <a:schemeClr val="accent1"/>
              </a:buClr>
              <a:buSzPts val="1600"/>
              <a:buFont typeface="Calibri"/>
              <a:buChar char="•"/>
            </a:pPr>
            <a:r>
              <a:rPr lang="en-US" sz="1600">
                <a:solidFill>
                  <a:srgbClr val="FFFFFF"/>
                </a:solidFill>
                <a:latin typeface="Calibri"/>
                <a:ea typeface="Calibri"/>
                <a:cs typeface="Calibri"/>
                <a:sym typeface="Calibri"/>
              </a:rPr>
              <a:t>Over 65 – You may have to resubmit your application if request for information (RFI) are not received within the allotted timeframe 	 </a:t>
            </a:r>
            <a:endParaRPr/>
          </a:p>
        </p:txBody>
      </p:sp>
      <p:sp>
        <p:nvSpPr>
          <p:cNvPr id="596" name="Google Shape;596;p34"/>
          <p:cNvSpPr/>
          <p:nvPr/>
        </p:nvSpPr>
        <p:spPr>
          <a:xfrm>
            <a:off x="5660920" y="0"/>
            <a:ext cx="48006" cy="6858000"/>
          </a:xfrm>
          <a:prstGeom prst="rect">
            <a:avLst/>
          </a:prstGeom>
          <a:solidFill>
            <a:schemeClr val="accent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lt1"/>
              </a:solidFill>
              <a:latin typeface="Calibri"/>
              <a:ea typeface="Calibri"/>
              <a:cs typeface="Calibri"/>
              <a:sym typeface="Calibri"/>
            </a:endParaRPr>
          </a:p>
        </p:txBody>
      </p:sp>
      <p:pic>
        <p:nvPicPr>
          <p:cNvPr descr="Stopwatch" id="597" name="Google Shape;597;p34"/>
          <p:cNvPicPr preferRelativeResize="0"/>
          <p:nvPr/>
        </p:nvPicPr>
        <p:blipFill rotWithShape="1">
          <a:blip r:embed="rId3">
            <a:alphaModFix/>
          </a:blip>
          <a:srcRect b="0" l="0" r="0" t="0"/>
          <a:stretch/>
        </p:blipFill>
        <p:spPr>
          <a:xfrm>
            <a:off x="6188986" y="2182759"/>
            <a:ext cx="2470690" cy="2470690"/>
          </a:xfrm>
          <a:prstGeom prst="rect">
            <a:avLst/>
          </a:prstGeom>
          <a:noFill/>
          <a:ln>
            <a:noFill/>
          </a:ln>
        </p:spPr>
      </p:pic>
      <p:sp>
        <p:nvSpPr>
          <p:cNvPr id="598" name="Google Shape;598;p34"/>
          <p:cNvSpPr txBox="1"/>
          <p:nvPr>
            <p:ph idx="12" type="sldNum"/>
          </p:nvPr>
        </p:nvSpPr>
        <p:spPr>
          <a:xfrm>
            <a:off x="7425344" y="6459786"/>
            <a:ext cx="984000" cy="365100"/>
          </a:xfrm>
          <a:prstGeom prst="rect">
            <a:avLst/>
          </a:prstGeom>
        </p:spPr>
        <p:txBody>
          <a:bodyPr anchorCtr="0" anchor="ctr"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en-US"/>
              <a:t>‹#›</a:t>
            </a:fld>
            <a:endParaRPr/>
          </a:p>
        </p:txBody>
      </p:sp>
    </p:spTree>
  </p:cSld>
  <p:clrMapOvr>
    <a:masterClrMapping/>
  </p:clrMapOvr>
</p:sld>
</file>

<file path=ppt/slides/slide3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602" name="Shape 602"/>
        <p:cNvGrpSpPr/>
        <p:nvPr/>
      </p:nvGrpSpPr>
      <p:grpSpPr>
        <a:xfrm>
          <a:off x="0" y="0"/>
          <a:ext cx="0" cy="0"/>
          <a:chOff x="0" y="0"/>
          <a:chExt cx="0" cy="0"/>
        </a:xfrm>
      </p:grpSpPr>
      <p:sp>
        <p:nvSpPr>
          <p:cNvPr id="603" name="Google Shape;603;p35"/>
          <p:cNvSpPr/>
          <p:nvPr/>
        </p:nvSpPr>
        <p:spPr>
          <a:xfrm>
            <a:off x="4263" y="0"/>
            <a:ext cx="9139737" cy="6858000"/>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604" name="Google Shape;604;p35"/>
          <p:cNvSpPr/>
          <p:nvPr/>
        </p:nvSpPr>
        <p:spPr>
          <a:xfrm>
            <a:off x="12" y="0"/>
            <a:ext cx="3038093" cy="6858000"/>
          </a:xfrm>
          <a:prstGeom prst="rect">
            <a:avLst/>
          </a:prstGeom>
          <a:solidFill>
            <a:schemeClr val="accent2"/>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lt1"/>
              </a:solidFill>
              <a:latin typeface="Calibri"/>
              <a:ea typeface="Calibri"/>
              <a:cs typeface="Calibri"/>
              <a:sym typeface="Calibri"/>
            </a:endParaRPr>
          </a:p>
        </p:txBody>
      </p:sp>
      <p:sp>
        <p:nvSpPr>
          <p:cNvPr id="605" name="Google Shape;605;p35"/>
          <p:cNvSpPr txBox="1"/>
          <p:nvPr>
            <p:ph type="title"/>
          </p:nvPr>
        </p:nvSpPr>
        <p:spPr>
          <a:xfrm>
            <a:off x="381000" y="516835"/>
            <a:ext cx="2390394" cy="5772840"/>
          </a:xfrm>
          <a:prstGeom prst="rect">
            <a:avLst/>
          </a:prstGeom>
          <a:noFill/>
          <a:ln>
            <a:noFill/>
          </a:ln>
        </p:spPr>
        <p:txBody>
          <a:bodyPr anchorCtr="0" anchor="ctr" bIns="45700" lIns="91425" spcFirstLastPara="1" rIns="91425" wrap="square" tIns="45700">
            <a:normAutofit/>
          </a:bodyPr>
          <a:lstStyle/>
          <a:p>
            <a:pPr indent="0" lvl="0" marL="0" rtl="0" algn="l">
              <a:lnSpc>
                <a:spcPct val="85000"/>
              </a:lnSpc>
              <a:spcBef>
                <a:spcPts val="0"/>
              </a:spcBef>
              <a:spcAft>
                <a:spcPts val="0"/>
              </a:spcAft>
              <a:buClr>
                <a:srgbClr val="FFFFFF"/>
              </a:buClr>
              <a:buSzPts val="3100"/>
              <a:buFont typeface="Calibri"/>
              <a:buNone/>
            </a:pPr>
            <a:r>
              <a:rPr lang="en-US" sz="3100">
                <a:solidFill>
                  <a:srgbClr val="FFFFFF"/>
                </a:solidFill>
              </a:rPr>
              <a:t>What to Expect After Submitting an Application</a:t>
            </a:r>
            <a:br>
              <a:rPr lang="en-US" sz="3100">
                <a:solidFill>
                  <a:srgbClr val="FFFFFF"/>
                </a:solidFill>
              </a:rPr>
            </a:br>
            <a:endParaRPr sz="3100">
              <a:solidFill>
                <a:srgbClr val="FFFFFF"/>
              </a:solidFill>
            </a:endParaRPr>
          </a:p>
        </p:txBody>
      </p:sp>
      <p:sp>
        <p:nvSpPr>
          <p:cNvPr id="606" name="Google Shape;606;p35"/>
          <p:cNvSpPr/>
          <p:nvPr/>
        </p:nvSpPr>
        <p:spPr>
          <a:xfrm>
            <a:off x="3030053" y="0"/>
            <a:ext cx="48006" cy="6858000"/>
          </a:xfrm>
          <a:prstGeom prst="rect">
            <a:avLst/>
          </a:prstGeom>
          <a:solidFill>
            <a:schemeClr val="accent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lt1"/>
              </a:solidFill>
              <a:latin typeface="Calibri"/>
              <a:ea typeface="Calibri"/>
              <a:cs typeface="Calibri"/>
              <a:sym typeface="Calibri"/>
            </a:endParaRPr>
          </a:p>
        </p:txBody>
      </p:sp>
      <p:grpSp>
        <p:nvGrpSpPr>
          <p:cNvPr id="607" name="Google Shape;607;p35"/>
          <p:cNvGrpSpPr/>
          <p:nvPr/>
        </p:nvGrpSpPr>
        <p:grpSpPr>
          <a:xfrm>
            <a:off x="3336718" y="924064"/>
            <a:ext cx="5310996" cy="5365561"/>
            <a:chOff x="0" y="284301"/>
            <a:chExt cx="5310996" cy="5365561"/>
          </a:xfrm>
        </p:grpSpPr>
        <p:sp>
          <p:nvSpPr>
            <p:cNvPr id="608" name="Google Shape;608;p35"/>
            <p:cNvSpPr/>
            <p:nvPr/>
          </p:nvSpPr>
          <p:spPr>
            <a:xfrm>
              <a:off x="0" y="476181"/>
              <a:ext cx="5310996" cy="3112200"/>
            </a:xfrm>
            <a:prstGeom prst="rect">
              <a:avLst/>
            </a:prstGeom>
            <a:solidFill>
              <a:schemeClr val="lt1">
                <a:alpha val="89803"/>
              </a:schemeClr>
            </a:solidFill>
            <a:ln cap="flat" cmpd="sng" w="15875">
              <a:solidFill>
                <a:srgbClr val="2383C6"/>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09" name="Google Shape;609;p35"/>
            <p:cNvSpPr txBox="1"/>
            <p:nvPr/>
          </p:nvSpPr>
          <p:spPr>
            <a:xfrm>
              <a:off x="0" y="476181"/>
              <a:ext cx="5310996" cy="3112200"/>
            </a:xfrm>
            <a:prstGeom prst="rect">
              <a:avLst/>
            </a:prstGeom>
            <a:noFill/>
            <a:ln>
              <a:noFill/>
            </a:ln>
          </p:spPr>
          <p:txBody>
            <a:bodyPr anchorCtr="0" anchor="t" bIns="92450" lIns="412175" spcFirstLastPara="1" rIns="412175" wrap="square" tIns="270750">
              <a:noAutofit/>
            </a:bodyPr>
            <a:lstStyle/>
            <a:p>
              <a:pPr indent="-114300" lvl="1" marL="114300" marR="0" rtl="0" algn="ctr">
                <a:lnSpc>
                  <a:spcPct val="90000"/>
                </a:lnSpc>
                <a:spcBef>
                  <a:spcPts val="0"/>
                </a:spcBef>
                <a:spcAft>
                  <a:spcPts val="0"/>
                </a:spcAft>
                <a:buClr>
                  <a:schemeClr val="dk1"/>
                </a:buClr>
                <a:buSzPts val="1300"/>
                <a:buFont typeface="Calibri"/>
                <a:buNone/>
              </a:pPr>
              <a:r>
                <a:rPr b="1" i="0" lang="en-US" sz="1300" u="sng" cap="none" strike="noStrike">
                  <a:solidFill>
                    <a:schemeClr val="dk1"/>
                  </a:solidFill>
                  <a:latin typeface="Calibri"/>
                  <a:ea typeface="Calibri"/>
                  <a:cs typeface="Calibri"/>
                  <a:sym typeface="Calibri"/>
                </a:rPr>
                <a:t>Applicant(s) receive real-time eligibility determination:</a:t>
              </a:r>
              <a:endParaRPr/>
            </a:p>
            <a:p>
              <a:pPr indent="-31750" lvl="1" marL="114300" marR="0" rtl="0" algn="l">
                <a:lnSpc>
                  <a:spcPct val="90000"/>
                </a:lnSpc>
                <a:spcBef>
                  <a:spcPts val="195"/>
                </a:spcBef>
                <a:spcAft>
                  <a:spcPts val="0"/>
                </a:spcAft>
                <a:buClr>
                  <a:schemeClr val="dk1"/>
                </a:buClr>
                <a:buSzPts val="1300"/>
                <a:buFont typeface="Calibri"/>
                <a:buNone/>
              </a:pPr>
              <a:r>
                <a:t/>
              </a:r>
              <a:endParaRPr b="0" i="0" sz="1300" u="none" cap="none" strike="noStrike">
                <a:solidFill>
                  <a:schemeClr val="dk1"/>
                </a:solidFill>
                <a:latin typeface="Calibri"/>
                <a:ea typeface="Calibri"/>
                <a:cs typeface="Calibri"/>
                <a:sym typeface="Calibri"/>
              </a:endParaRPr>
            </a:p>
            <a:p>
              <a:pPr indent="-114300" lvl="2" marL="228600" marR="0" rtl="0" algn="l">
                <a:lnSpc>
                  <a:spcPct val="90000"/>
                </a:lnSpc>
                <a:spcBef>
                  <a:spcPts val="195"/>
                </a:spcBef>
                <a:spcAft>
                  <a:spcPts val="0"/>
                </a:spcAft>
                <a:buClr>
                  <a:schemeClr val="dk1"/>
                </a:buClr>
                <a:buSzPts val="1300"/>
                <a:buFont typeface="Calibri"/>
                <a:buChar char="•"/>
              </a:pPr>
              <a:r>
                <a:rPr b="1" i="0" lang="en-US" sz="1300" u="none" cap="none" strike="noStrike">
                  <a:solidFill>
                    <a:schemeClr val="dk1"/>
                  </a:solidFill>
                  <a:latin typeface="Calibri"/>
                  <a:ea typeface="Calibri"/>
                  <a:cs typeface="Calibri"/>
                  <a:sym typeface="Calibri"/>
                </a:rPr>
                <a:t>MassHealth eligible </a:t>
              </a:r>
              <a:r>
                <a:rPr b="0" i="0" lang="en-US" sz="1300" u="none" cap="none" strike="noStrike">
                  <a:solidFill>
                    <a:schemeClr val="dk1"/>
                  </a:solidFill>
                  <a:latin typeface="Calibri"/>
                  <a:ea typeface="Calibri"/>
                  <a:cs typeface="Calibri"/>
                  <a:sym typeface="Calibri"/>
                </a:rPr>
                <a:t>(no income request): applicant can use coverage right away. If the member is ACO eligible, they can enroll in a plan or they will be auto-assigned into a plan 14 days after being determined. They will have a 90-day plan selection period. </a:t>
              </a:r>
              <a:endParaRPr/>
            </a:p>
            <a:p>
              <a:pPr indent="-31750" lvl="1" marL="114300" marR="0" rtl="0" algn="l">
                <a:lnSpc>
                  <a:spcPct val="90000"/>
                </a:lnSpc>
                <a:spcBef>
                  <a:spcPts val="195"/>
                </a:spcBef>
                <a:spcAft>
                  <a:spcPts val="0"/>
                </a:spcAft>
                <a:buClr>
                  <a:schemeClr val="dk1"/>
                </a:buClr>
                <a:buSzPts val="1300"/>
                <a:buFont typeface="Calibri"/>
                <a:buNone/>
              </a:pPr>
              <a:r>
                <a:t/>
              </a:r>
              <a:endParaRPr b="0" i="0" sz="1300" u="none" cap="none" strike="noStrike">
                <a:solidFill>
                  <a:schemeClr val="dk1"/>
                </a:solidFill>
                <a:latin typeface="Calibri"/>
                <a:ea typeface="Calibri"/>
                <a:cs typeface="Calibri"/>
                <a:sym typeface="Calibri"/>
              </a:endParaRPr>
            </a:p>
            <a:p>
              <a:pPr indent="-114300" lvl="2" marL="228600" marR="0" rtl="0" algn="l">
                <a:lnSpc>
                  <a:spcPct val="90000"/>
                </a:lnSpc>
                <a:spcBef>
                  <a:spcPts val="195"/>
                </a:spcBef>
                <a:spcAft>
                  <a:spcPts val="0"/>
                </a:spcAft>
                <a:buClr>
                  <a:schemeClr val="dk1"/>
                </a:buClr>
                <a:buSzPts val="1300"/>
                <a:buFont typeface="Calibri"/>
                <a:buChar char="•"/>
              </a:pPr>
              <a:r>
                <a:rPr b="1" i="0" lang="en-US" sz="1300" u="none" cap="none" strike="noStrike">
                  <a:solidFill>
                    <a:schemeClr val="dk1"/>
                  </a:solidFill>
                  <a:latin typeface="Calibri"/>
                  <a:ea typeface="Calibri"/>
                  <a:cs typeface="Calibri"/>
                  <a:sym typeface="Calibri"/>
                </a:rPr>
                <a:t>MassHealth / Health Safety Net </a:t>
              </a:r>
              <a:r>
                <a:rPr b="0" i="0" lang="en-US" sz="1300" u="none" cap="none" strike="noStrike">
                  <a:solidFill>
                    <a:schemeClr val="dk1"/>
                  </a:solidFill>
                  <a:latin typeface="Calibri"/>
                  <a:ea typeface="Calibri"/>
                  <a:cs typeface="Calibri"/>
                  <a:sym typeface="Calibri"/>
                </a:rPr>
                <a:t>(income requested): must submit income to get coverage. </a:t>
              </a:r>
              <a:endParaRPr/>
            </a:p>
            <a:p>
              <a:pPr indent="-31750" lvl="2" marL="228600" marR="0" rtl="0" algn="l">
                <a:lnSpc>
                  <a:spcPct val="90000"/>
                </a:lnSpc>
                <a:spcBef>
                  <a:spcPts val="195"/>
                </a:spcBef>
                <a:spcAft>
                  <a:spcPts val="0"/>
                </a:spcAft>
                <a:buClr>
                  <a:schemeClr val="dk1"/>
                </a:buClr>
                <a:buSzPts val="1300"/>
                <a:buFont typeface="Calibri"/>
                <a:buNone/>
              </a:pPr>
              <a:r>
                <a:t/>
              </a:r>
              <a:endParaRPr b="0" i="0" sz="1300" u="none" cap="none" strike="noStrike">
                <a:solidFill>
                  <a:schemeClr val="dk1"/>
                </a:solidFill>
                <a:latin typeface="Calibri"/>
                <a:ea typeface="Calibri"/>
                <a:cs typeface="Calibri"/>
                <a:sym typeface="Calibri"/>
              </a:endParaRPr>
            </a:p>
            <a:p>
              <a:pPr indent="-114300" lvl="2" marL="228600" marR="0" rtl="0" algn="l">
                <a:lnSpc>
                  <a:spcPct val="90000"/>
                </a:lnSpc>
                <a:spcBef>
                  <a:spcPts val="195"/>
                </a:spcBef>
                <a:spcAft>
                  <a:spcPts val="0"/>
                </a:spcAft>
                <a:buClr>
                  <a:schemeClr val="dk1"/>
                </a:buClr>
                <a:buSzPts val="1300"/>
                <a:buFont typeface="Calibri"/>
                <a:buChar char="•"/>
              </a:pPr>
              <a:r>
                <a:rPr b="1" i="0" lang="en-US" sz="1300" u="none" cap="none" strike="noStrike">
                  <a:solidFill>
                    <a:schemeClr val="dk1"/>
                  </a:solidFill>
                  <a:latin typeface="Calibri"/>
                  <a:ea typeface="Calibri"/>
                  <a:cs typeface="Calibri"/>
                  <a:sym typeface="Calibri"/>
                </a:rPr>
                <a:t>Connector eligible: </a:t>
              </a:r>
              <a:r>
                <a:rPr b="0" i="0" lang="en-US" sz="1300" u="none" cap="none" strike="noStrike">
                  <a:solidFill>
                    <a:schemeClr val="dk1"/>
                  </a:solidFill>
                  <a:latin typeface="Calibri"/>
                  <a:ea typeface="Calibri"/>
                  <a:cs typeface="Calibri"/>
                  <a:sym typeface="Calibri"/>
                </a:rPr>
                <a:t>applicant must select a health plan</a:t>
              </a:r>
              <a:r>
                <a:rPr b="1" i="0" lang="en-US" sz="1300" u="none" cap="none" strike="noStrike">
                  <a:solidFill>
                    <a:schemeClr val="dk1"/>
                  </a:solidFill>
                  <a:latin typeface="Calibri"/>
                  <a:ea typeface="Calibri"/>
                  <a:cs typeface="Calibri"/>
                  <a:sym typeface="Calibri"/>
                </a:rPr>
                <a:t> </a:t>
              </a:r>
              <a:r>
                <a:rPr b="1" i="0" lang="en-US" sz="1300" u="sng" cap="none" strike="noStrike">
                  <a:solidFill>
                    <a:schemeClr val="dk1"/>
                  </a:solidFill>
                  <a:latin typeface="Calibri"/>
                  <a:ea typeface="Calibri"/>
                  <a:cs typeface="Calibri"/>
                  <a:sym typeface="Calibri"/>
                </a:rPr>
                <a:t>&amp;</a:t>
              </a:r>
              <a:r>
                <a:rPr b="1" i="0" lang="en-US" sz="1300" u="none" cap="none" strike="noStrike">
                  <a:solidFill>
                    <a:schemeClr val="dk1"/>
                  </a:solidFill>
                  <a:latin typeface="Calibri"/>
                  <a:ea typeface="Calibri"/>
                  <a:cs typeface="Calibri"/>
                  <a:sym typeface="Calibri"/>
                </a:rPr>
                <a:t> </a:t>
              </a:r>
              <a:r>
                <a:rPr b="0" i="0" lang="en-US" sz="1300" u="none" cap="none" strike="noStrike">
                  <a:solidFill>
                    <a:schemeClr val="dk1"/>
                  </a:solidFill>
                  <a:latin typeface="Calibri"/>
                  <a:ea typeface="Calibri"/>
                  <a:cs typeface="Calibri"/>
                  <a:sym typeface="Calibri"/>
                </a:rPr>
                <a:t>pay their premium (if applicable) by the 23</a:t>
              </a:r>
              <a:r>
                <a:rPr b="0" baseline="30000" i="0" lang="en-US" sz="1300" u="none" cap="none" strike="noStrike">
                  <a:solidFill>
                    <a:schemeClr val="dk1"/>
                  </a:solidFill>
                  <a:latin typeface="Calibri"/>
                  <a:ea typeface="Calibri"/>
                  <a:cs typeface="Calibri"/>
                  <a:sym typeface="Calibri"/>
                </a:rPr>
                <a:t>rd</a:t>
              </a:r>
              <a:r>
                <a:rPr b="0" i="0" lang="en-US" sz="1300" u="none" cap="none" strike="noStrike">
                  <a:solidFill>
                    <a:schemeClr val="dk1"/>
                  </a:solidFill>
                  <a:latin typeface="Calibri"/>
                  <a:ea typeface="Calibri"/>
                  <a:cs typeface="Calibri"/>
                  <a:sym typeface="Calibri"/>
                </a:rPr>
                <a:t> of the month to have active coverage for the following month.</a:t>
              </a:r>
              <a:endParaRPr/>
            </a:p>
          </p:txBody>
        </p:sp>
        <p:sp>
          <p:nvSpPr>
            <p:cNvPr id="610" name="Google Shape;610;p35"/>
            <p:cNvSpPr/>
            <p:nvPr/>
          </p:nvSpPr>
          <p:spPr>
            <a:xfrm>
              <a:off x="265549" y="284301"/>
              <a:ext cx="3717697" cy="383760"/>
            </a:xfrm>
            <a:prstGeom prst="roundRect">
              <a:avLst>
                <a:gd fmla="val 16667" name="adj"/>
              </a:avLst>
            </a:prstGeom>
            <a:solidFill>
              <a:srgbClr val="2383C6"/>
            </a:solidFill>
            <a:ln cap="flat" cmpd="sng" w="1587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11" name="Google Shape;611;p35"/>
            <p:cNvSpPr txBox="1"/>
            <p:nvPr/>
          </p:nvSpPr>
          <p:spPr>
            <a:xfrm>
              <a:off x="284283" y="303035"/>
              <a:ext cx="3680229" cy="346292"/>
            </a:xfrm>
            <a:prstGeom prst="rect">
              <a:avLst/>
            </a:prstGeom>
            <a:noFill/>
            <a:ln>
              <a:noFill/>
            </a:ln>
          </p:spPr>
          <p:txBody>
            <a:bodyPr anchorCtr="0" anchor="ctr" bIns="0" lIns="140500" spcFirstLastPara="1" rIns="140500" wrap="square" tIns="0">
              <a:noAutofit/>
            </a:bodyPr>
            <a:lstStyle/>
            <a:p>
              <a:pPr indent="0" lvl="0" marL="0" marR="0" rtl="0" algn="l">
                <a:lnSpc>
                  <a:spcPct val="90000"/>
                </a:lnSpc>
                <a:spcBef>
                  <a:spcPts val="0"/>
                </a:spcBef>
                <a:spcAft>
                  <a:spcPts val="0"/>
                </a:spcAft>
                <a:buClr>
                  <a:schemeClr val="lt1"/>
                </a:buClr>
                <a:buSzPts val="1300"/>
                <a:buFont typeface="Calibri"/>
                <a:buNone/>
              </a:pPr>
              <a:r>
                <a:rPr b="1" lang="en-US" sz="1300">
                  <a:solidFill>
                    <a:schemeClr val="lt1"/>
                  </a:solidFill>
                  <a:latin typeface="Calibri"/>
                  <a:ea typeface="Calibri"/>
                  <a:cs typeface="Calibri"/>
                  <a:sym typeface="Calibri"/>
                </a:rPr>
                <a:t>Online or over-the-phone application</a:t>
              </a:r>
              <a:r>
                <a:rPr lang="en-US" sz="1300">
                  <a:solidFill>
                    <a:schemeClr val="lt1"/>
                  </a:solidFill>
                  <a:latin typeface="Calibri"/>
                  <a:ea typeface="Calibri"/>
                  <a:cs typeface="Calibri"/>
                  <a:sym typeface="Calibri"/>
                </a:rPr>
                <a:t>:</a:t>
              </a:r>
              <a:endParaRPr/>
            </a:p>
          </p:txBody>
        </p:sp>
        <p:sp>
          <p:nvSpPr>
            <p:cNvPr id="612" name="Google Shape;612;p35"/>
            <p:cNvSpPr/>
            <p:nvPr/>
          </p:nvSpPr>
          <p:spPr>
            <a:xfrm>
              <a:off x="0" y="3850461"/>
              <a:ext cx="5310996" cy="1515150"/>
            </a:xfrm>
            <a:prstGeom prst="rect">
              <a:avLst/>
            </a:prstGeom>
            <a:solidFill>
              <a:schemeClr val="lt1">
                <a:alpha val="89803"/>
              </a:schemeClr>
            </a:solidFill>
            <a:ln cap="flat" cmpd="sng" w="15875">
              <a:solidFill>
                <a:srgbClr val="26C3CB"/>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13" name="Google Shape;613;p35"/>
            <p:cNvSpPr txBox="1"/>
            <p:nvPr/>
          </p:nvSpPr>
          <p:spPr>
            <a:xfrm>
              <a:off x="7" y="3850462"/>
              <a:ext cx="5310900" cy="1799400"/>
            </a:xfrm>
            <a:prstGeom prst="rect">
              <a:avLst/>
            </a:prstGeom>
            <a:noFill/>
            <a:ln>
              <a:noFill/>
            </a:ln>
          </p:spPr>
          <p:txBody>
            <a:bodyPr anchorCtr="0" anchor="t" bIns="92450" lIns="412175" spcFirstLastPara="1" rIns="412175" wrap="square" tIns="270750">
              <a:noAutofit/>
            </a:bodyPr>
            <a:lstStyle/>
            <a:p>
              <a:pPr indent="-114300" lvl="1" marL="114300" marR="0" rtl="0" algn="ctr">
                <a:lnSpc>
                  <a:spcPct val="90000"/>
                </a:lnSpc>
                <a:spcBef>
                  <a:spcPts val="0"/>
                </a:spcBef>
                <a:spcAft>
                  <a:spcPts val="0"/>
                </a:spcAft>
                <a:buClr>
                  <a:schemeClr val="dk1"/>
                </a:buClr>
                <a:buSzPts val="1300"/>
                <a:buFont typeface="Calibri"/>
                <a:buNone/>
              </a:pPr>
              <a:r>
                <a:rPr b="1" i="0" lang="en-US" sz="1300" u="sng" cap="none" strike="noStrike">
                  <a:solidFill>
                    <a:schemeClr val="dk1"/>
                  </a:solidFill>
                  <a:latin typeface="Calibri"/>
                  <a:ea typeface="Calibri"/>
                  <a:cs typeface="Calibri"/>
                  <a:sym typeface="Calibri"/>
                </a:rPr>
                <a:t>Applicant(s) receive eligibility decision in the mail within 45 days.</a:t>
              </a:r>
              <a:endParaRPr b="0" i="0" sz="1300" u="sng" cap="none" strike="noStrike">
                <a:solidFill>
                  <a:schemeClr val="dk1"/>
                </a:solidFill>
                <a:latin typeface="Calibri"/>
                <a:ea typeface="Calibri"/>
                <a:cs typeface="Calibri"/>
                <a:sym typeface="Calibri"/>
              </a:endParaRPr>
            </a:p>
            <a:p>
              <a:pPr indent="-114300" lvl="2" marL="228600" marR="0" rtl="0" algn="l">
                <a:lnSpc>
                  <a:spcPct val="90000"/>
                </a:lnSpc>
                <a:spcBef>
                  <a:spcPts val="195"/>
                </a:spcBef>
                <a:spcAft>
                  <a:spcPts val="0"/>
                </a:spcAft>
                <a:buClr>
                  <a:schemeClr val="dk1"/>
                </a:buClr>
                <a:buSzPts val="1300"/>
                <a:buFont typeface="Calibri"/>
                <a:buChar char="•"/>
              </a:pPr>
              <a:r>
                <a:rPr b="0" i="0" lang="en-US" sz="1300" u="none" cap="none" strike="noStrike">
                  <a:solidFill>
                    <a:schemeClr val="dk1"/>
                  </a:solidFill>
                  <a:latin typeface="Calibri"/>
                  <a:ea typeface="Calibri"/>
                  <a:cs typeface="Calibri"/>
                  <a:sym typeface="Calibri"/>
                </a:rPr>
                <a:t>An applicant </a:t>
              </a:r>
              <a:r>
                <a:rPr b="1" i="0" lang="en-US" sz="1300" u="none" cap="none" strike="noStrike">
                  <a:solidFill>
                    <a:schemeClr val="dk1"/>
                  </a:solidFill>
                  <a:latin typeface="Calibri"/>
                  <a:ea typeface="Calibri"/>
                  <a:cs typeface="Calibri"/>
                  <a:sym typeface="Calibri"/>
                </a:rPr>
                <a:t>does not </a:t>
              </a:r>
              <a:r>
                <a:rPr b="0" i="0" lang="en-US" sz="1300" u="none" cap="none" strike="noStrike">
                  <a:solidFill>
                    <a:schemeClr val="dk1"/>
                  </a:solidFill>
                  <a:latin typeface="Calibri"/>
                  <a:ea typeface="Calibri"/>
                  <a:cs typeface="Calibri"/>
                  <a:sym typeface="Calibri"/>
                </a:rPr>
                <a:t>have coverage until an eligibility decision is made. Eligibility will be retroactive </a:t>
              </a:r>
              <a:r>
                <a:rPr lang="en-US" sz="1300">
                  <a:solidFill>
                    <a:schemeClr val="dk1"/>
                  </a:solidFill>
                  <a:latin typeface="Calibri"/>
                  <a:ea typeface="Calibri"/>
                  <a:cs typeface="Calibri"/>
                  <a:sym typeface="Calibri"/>
                </a:rPr>
                <a:t>for 10 days prior to the date </a:t>
              </a:r>
              <a:r>
                <a:rPr b="0" i="0" lang="en-US" sz="1300" u="none" cap="none" strike="noStrike">
                  <a:solidFill>
                    <a:schemeClr val="dk1"/>
                  </a:solidFill>
                  <a:latin typeface="Calibri"/>
                  <a:ea typeface="Calibri"/>
                  <a:cs typeface="Calibri"/>
                  <a:sym typeface="Calibri"/>
                </a:rPr>
                <a:t> the application was received </a:t>
              </a:r>
              <a:r>
                <a:rPr lang="en-US" sz="1300">
                  <a:solidFill>
                    <a:schemeClr val="dk1"/>
                  </a:solidFill>
                  <a:latin typeface="Calibri"/>
                  <a:ea typeface="Calibri"/>
                  <a:cs typeface="Calibri"/>
                  <a:sym typeface="Calibri"/>
                </a:rPr>
                <a:t>(under 65) or 1st day of month (65 or over) if proofs were on time. Pregnant people, children and elderly may get retro coverage up to 3 month prior on request.</a:t>
              </a:r>
              <a:endParaRPr/>
            </a:p>
          </p:txBody>
        </p:sp>
        <p:sp>
          <p:nvSpPr>
            <p:cNvPr id="614" name="Google Shape;614;p35"/>
            <p:cNvSpPr/>
            <p:nvPr/>
          </p:nvSpPr>
          <p:spPr>
            <a:xfrm>
              <a:off x="265549" y="3658581"/>
              <a:ext cx="3717697" cy="383760"/>
            </a:xfrm>
            <a:prstGeom prst="roundRect">
              <a:avLst>
                <a:gd fmla="val 16667" name="adj"/>
              </a:avLst>
            </a:prstGeom>
            <a:solidFill>
              <a:srgbClr val="26C3CB"/>
            </a:solidFill>
            <a:ln cap="flat" cmpd="sng" w="1587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15" name="Google Shape;615;p35"/>
            <p:cNvSpPr txBox="1"/>
            <p:nvPr/>
          </p:nvSpPr>
          <p:spPr>
            <a:xfrm>
              <a:off x="284282" y="3749012"/>
              <a:ext cx="3680100" cy="365100"/>
            </a:xfrm>
            <a:prstGeom prst="rect">
              <a:avLst/>
            </a:prstGeom>
            <a:noFill/>
            <a:ln>
              <a:noFill/>
            </a:ln>
          </p:spPr>
          <p:txBody>
            <a:bodyPr anchorCtr="0" anchor="ctr" bIns="0" lIns="140500" spcFirstLastPara="1" rIns="140500" wrap="square" tIns="0">
              <a:noAutofit/>
            </a:bodyPr>
            <a:lstStyle/>
            <a:p>
              <a:pPr indent="0" lvl="0" marL="0" marR="0" rtl="0" algn="l">
                <a:lnSpc>
                  <a:spcPct val="90000"/>
                </a:lnSpc>
                <a:spcBef>
                  <a:spcPts val="0"/>
                </a:spcBef>
                <a:spcAft>
                  <a:spcPts val="0"/>
                </a:spcAft>
                <a:buClr>
                  <a:schemeClr val="lt1"/>
                </a:buClr>
                <a:buSzPts val="1300"/>
                <a:buFont typeface="Calibri"/>
                <a:buNone/>
              </a:pPr>
              <a:r>
                <a:rPr b="1" lang="en-US" sz="1300">
                  <a:solidFill>
                    <a:schemeClr val="lt1"/>
                  </a:solidFill>
                  <a:latin typeface="Calibri"/>
                  <a:ea typeface="Calibri"/>
                  <a:cs typeface="Calibri"/>
                  <a:sym typeface="Calibri"/>
                </a:rPr>
                <a:t>Paper application/over 65 application</a:t>
              </a:r>
              <a:r>
                <a:rPr lang="en-US" sz="1300">
                  <a:solidFill>
                    <a:schemeClr val="lt1"/>
                  </a:solidFill>
                  <a:latin typeface="Calibri"/>
                  <a:ea typeface="Calibri"/>
                  <a:cs typeface="Calibri"/>
                  <a:sym typeface="Calibri"/>
                </a:rPr>
                <a:t>:</a:t>
              </a:r>
              <a:endParaRPr/>
            </a:p>
          </p:txBody>
        </p:sp>
      </p:grpSp>
      <p:sp>
        <p:nvSpPr>
          <p:cNvPr id="616" name="Google Shape;616;p35"/>
          <p:cNvSpPr txBox="1"/>
          <p:nvPr>
            <p:ph idx="12" type="sldNum"/>
          </p:nvPr>
        </p:nvSpPr>
        <p:spPr>
          <a:xfrm>
            <a:off x="7425344" y="6459786"/>
            <a:ext cx="984000" cy="365100"/>
          </a:xfrm>
          <a:prstGeom prst="rect">
            <a:avLst/>
          </a:prstGeom>
        </p:spPr>
        <p:txBody>
          <a:bodyPr anchorCtr="0" anchor="ctr"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en-US"/>
              <a:t>‹#›</a:t>
            </a:fld>
            <a:endParaRPr/>
          </a:p>
        </p:txBody>
      </p:sp>
    </p:spTree>
  </p:cSld>
  <p:clrMapOvr>
    <a:masterClrMapping/>
  </p:clrMapOvr>
</p:sld>
</file>

<file path=ppt/slides/slide3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621" name="Shape 621"/>
        <p:cNvGrpSpPr/>
        <p:nvPr/>
      </p:nvGrpSpPr>
      <p:grpSpPr>
        <a:xfrm>
          <a:off x="0" y="0"/>
          <a:ext cx="0" cy="0"/>
          <a:chOff x="0" y="0"/>
          <a:chExt cx="0" cy="0"/>
        </a:xfrm>
      </p:grpSpPr>
      <p:cxnSp>
        <p:nvCxnSpPr>
          <p:cNvPr id="622" name="Google Shape;622;p36"/>
          <p:cNvCxnSpPr/>
          <p:nvPr/>
        </p:nvCxnSpPr>
        <p:spPr>
          <a:xfrm>
            <a:off x="895149" y="1737845"/>
            <a:ext cx="7475220" cy="0"/>
          </a:xfrm>
          <a:prstGeom prst="straightConnector1">
            <a:avLst/>
          </a:prstGeom>
          <a:noFill/>
          <a:ln cap="flat" cmpd="sng" w="9525">
            <a:solidFill>
              <a:srgbClr val="7F7F7F"/>
            </a:solidFill>
            <a:prstDash val="solid"/>
            <a:round/>
            <a:headEnd len="sm" w="sm" type="none"/>
            <a:tailEnd len="sm" w="sm" type="none"/>
          </a:ln>
        </p:spPr>
      </p:cxnSp>
      <p:sp>
        <p:nvSpPr>
          <p:cNvPr id="623" name="Google Shape;623;p36"/>
          <p:cNvSpPr/>
          <p:nvPr/>
        </p:nvSpPr>
        <p:spPr>
          <a:xfrm>
            <a:off x="1191" y="6400800"/>
            <a:ext cx="9141618" cy="457200"/>
          </a:xfrm>
          <a:prstGeom prst="rect">
            <a:avLst/>
          </a:prstGeom>
          <a:solidFill>
            <a:schemeClr val="accent2"/>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lt1"/>
              </a:solidFill>
              <a:latin typeface="Calibri"/>
              <a:ea typeface="Calibri"/>
              <a:cs typeface="Calibri"/>
              <a:sym typeface="Calibri"/>
            </a:endParaRPr>
          </a:p>
        </p:txBody>
      </p:sp>
      <p:sp>
        <p:nvSpPr>
          <p:cNvPr id="624" name="Google Shape;624;p36"/>
          <p:cNvSpPr/>
          <p:nvPr/>
        </p:nvSpPr>
        <p:spPr>
          <a:xfrm>
            <a:off x="11" y="6344820"/>
            <a:ext cx="9141619" cy="64008"/>
          </a:xfrm>
          <a:prstGeom prst="rect">
            <a:avLst/>
          </a:prstGeom>
          <a:solidFill>
            <a:schemeClr val="accent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lt1"/>
              </a:solidFill>
              <a:latin typeface="Calibri"/>
              <a:ea typeface="Calibri"/>
              <a:cs typeface="Calibri"/>
              <a:sym typeface="Calibri"/>
            </a:endParaRPr>
          </a:p>
        </p:txBody>
      </p:sp>
      <p:sp>
        <p:nvSpPr>
          <p:cNvPr id="625" name="Google Shape;625;p36"/>
          <p:cNvSpPr/>
          <p:nvPr/>
        </p:nvSpPr>
        <p:spPr>
          <a:xfrm>
            <a:off x="4263" y="0"/>
            <a:ext cx="9139737" cy="6858000"/>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626" name="Google Shape;626;p36"/>
          <p:cNvSpPr/>
          <p:nvPr/>
        </p:nvSpPr>
        <p:spPr>
          <a:xfrm>
            <a:off x="12" y="0"/>
            <a:ext cx="3038093" cy="6858000"/>
          </a:xfrm>
          <a:prstGeom prst="rect">
            <a:avLst/>
          </a:prstGeom>
          <a:solidFill>
            <a:schemeClr val="accent2"/>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lt1"/>
              </a:solidFill>
              <a:latin typeface="Calibri"/>
              <a:ea typeface="Calibri"/>
              <a:cs typeface="Calibri"/>
              <a:sym typeface="Calibri"/>
            </a:endParaRPr>
          </a:p>
        </p:txBody>
      </p:sp>
      <p:sp>
        <p:nvSpPr>
          <p:cNvPr id="627" name="Google Shape;627;p36"/>
          <p:cNvSpPr txBox="1"/>
          <p:nvPr>
            <p:ph type="title"/>
          </p:nvPr>
        </p:nvSpPr>
        <p:spPr>
          <a:xfrm>
            <a:off x="369277" y="516835"/>
            <a:ext cx="2313633" cy="5772840"/>
          </a:xfrm>
          <a:prstGeom prst="rect">
            <a:avLst/>
          </a:prstGeom>
          <a:noFill/>
          <a:ln>
            <a:noFill/>
          </a:ln>
        </p:spPr>
        <p:txBody>
          <a:bodyPr anchorCtr="0" anchor="ctr" bIns="45700" lIns="91425" spcFirstLastPara="1" rIns="91425" wrap="square" tIns="45700">
            <a:normAutofit/>
          </a:bodyPr>
          <a:lstStyle/>
          <a:p>
            <a:pPr indent="0" lvl="0" marL="0" rtl="0" algn="ctr">
              <a:lnSpc>
                <a:spcPct val="85000"/>
              </a:lnSpc>
              <a:spcBef>
                <a:spcPts val="0"/>
              </a:spcBef>
              <a:spcAft>
                <a:spcPts val="0"/>
              </a:spcAft>
              <a:buClr>
                <a:srgbClr val="FFFFFF"/>
              </a:buClr>
              <a:buSzPts val="3100"/>
              <a:buFont typeface="Calibri"/>
              <a:buNone/>
            </a:pPr>
            <a:r>
              <a:rPr b="1" lang="en-US" sz="3100">
                <a:solidFill>
                  <a:srgbClr val="FFFFFF"/>
                </a:solidFill>
              </a:rPr>
              <a:t>How to Stay Covered</a:t>
            </a:r>
            <a:endParaRPr/>
          </a:p>
        </p:txBody>
      </p:sp>
      <p:sp>
        <p:nvSpPr>
          <p:cNvPr id="628" name="Google Shape;628;p36"/>
          <p:cNvSpPr/>
          <p:nvPr/>
        </p:nvSpPr>
        <p:spPr>
          <a:xfrm>
            <a:off x="3030053" y="0"/>
            <a:ext cx="48006" cy="6858000"/>
          </a:xfrm>
          <a:prstGeom prst="rect">
            <a:avLst/>
          </a:prstGeom>
          <a:solidFill>
            <a:schemeClr val="accent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lt1"/>
              </a:solidFill>
              <a:latin typeface="Calibri"/>
              <a:ea typeface="Calibri"/>
              <a:cs typeface="Calibri"/>
              <a:sym typeface="Calibri"/>
            </a:endParaRPr>
          </a:p>
        </p:txBody>
      </p:sp>
      <p:sp>
        <p:nvSpPr>
          <p:cNvPr id="629" name="Google Shape;629;p36"/>
          <p:cNvSpPr txBox="1"/>
          <p:nvPr/>
        </p:nvSpPr>
        <p:spPr>
          <a:xfrm>
            <a:off x="762000" y="2971800"/>
            <a:ext cx="7315200" cy="3693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grpSp>
        <p:nvGrpSpPr>
          <p:cNvPr id="630" name="Google Shape;630;p36"/>
          <p:cNvGrpSpPr/>
          <p:nvPr/>
        </p:nvGrpSpPr>
        <p:grpSpPr>
          <a:xfrm>
            <a:off x="3300749" y="511871"/>
            <a:ext cx="5445399" cy="5896615"/>
            <a:chOff x="0" y="1042"/>
            <a:chExt cx="5445399" cy="5896615"/>
          </a:xfrm>
        </p:grpSpPr>
        <p:sp>
          <p:nvSpPr>
            <p:cNvPr id="631" name="Google Shape;631;p36"/>
            <p:cNvSpPr/>
            <p:nvPr/>
          </p:nvSpPr>
          <p:spPr>
            <a:xfrm>
              <a:off x="0" y="4440264"/>
              <a:ext cx="5445399" cy="1457393"/>
            </a:xfrm>
            <a:prstGeom prst="rect">
              <a:avLst/>
            </a:prstGeom>
            <a:solidFill>
              <a:srgbClr val="2383C6"/>
            </a:solidFill>
            <a:ln cap="flat" cmpd="sng" w="1587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32" name="Google Shape;632;p36"/>
            <p:cNvSpPr txBox="1"/>
            <p:nvPr/>
          </p:nvSpPr>
          <p:spPr>
            <a:xfrm>
              <a:off x="0" y="4440264"/>
              <a:ext cx="5445399" cy="786992"/>
            </a:xfrm>
            <a:prstGeom prst="rect">
              <a:avLst/>
            </a:prstGeom>
            <a:noFill/>
            <a:ln>
              <a:noFill/>
            </a:ln>
          </p:spPr>
          <p:txBody>
            <a:bodyPr anchorCtr="0" anchor="ctr" bIns="99550" lIns="99550" spcFirstLastPara="1" rIns="99550" wrap="square" tIns="99550">
              <a:noAutofit/>
            </a:bodyPr>
            <a:lstStyle/>
            <a:p>
              <a:pPr indent="0" lvl="0" marL="0" marR="0" rtl="0" algn="ctr">
                <a:lnSpc>
                  <a:spcPct val="90000"/>
                </a:lnSpc>
                <a:spcBef>
                  <a:spcPts val="0"/>
                </a:spcBef>
                <a:spcAft>
                  <a:spcPts val="0"/>
                </a:spcAft>
                <a:buClr>
                  <a:schemeClr val="lt1"/>
                </a:buClr>
                <a:buSzPts val="1400"/>
                <a:buFont typeface="Calibri"/>
                <a:buNone/>
              </a:pPr>
              <a:r>
                <a:rPr lang="en-US" sz="1400">
                  <a:solidFill>
                    <a:schemeClr val="lt1"/>
                  </a:solidFill>
                  <a:latin typeface="Calibri"/>
                  <a:ea typeface="Calibri"/>
                  <a:cs typeface="Calibri"/>
                  <a:sym typeface="Calibri"/>
                </a:rPr>
                <a:t>Read and respond to MassHealth &amp; Health Connector notices</a:t>
              </a:r>
              <a:endParaRPr/>
            </a:p>
          </p:txBody>
        </p:sp>
        <p:sp>
          <p:nvSpPr>
            <p:cNvPr id="633" name="Google Shape;633;p36"/>
            <p:cNvSpPr/>
            <p:nvPr/>
          </p:nvSpPr>
          <p:spPr>
            <a:xfrm>
              <a:off x="0" y="5198109"/>
              <a:ext cx="2722699" cy="670401"/>
            </a:xfrm>
            <a:prstGeom prst="rect">
              <a:avLst/>
            </a:prstGeom>
            <a:solidFill>
              <a:srgbClr val="CBD8EA">
                <a:alpha val="89803"/>
              </a:srgbClr>
            </a:solidFill>
            <a:ln cap="flat" cmpd="sng" w="15875">
              <a:solidFill>
                <a:srgbClr val="CBD8EA">
                  <a:alpha val="89803"/>
                </a:srgbClr>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34" name="Google Shape;634;p36"/>
            <p:cNvSpPr txBox="1"/>
            <p:nvPr/>
          </p:nvSpPr>
          <p:spPr>
            <a:xfrm>
              <a:off x="0" y="5198109"/>
              <a:ext cx="2722699" cy="670401"/>
            </a:xfrm>
            <a:prstGeom prst="rect">
              <a:avLst/>
            </a:prstGeom>
            <a:noFill/>
            <a:ln>
              <a:noFill/>
            </a:ln>
          </p:spPr>
          <p:txBody>
            <a:bodyPr anchorCtr="0" anchor="ctr" bIns="13950" lIns="78225" spcFirstLastPara="1" rIns="78225" wrap="square" tIns="13950">
              <a:noAutofit/>
            </a:bodyPr>
            <a:lstStyle/>
            <a:p>
              <a:pPr indent="0" lvl="0" marL="0" marR="0" rtl="0" algn="ctr">
                <a:lnSpc>
                  <a:spcPct val="90000"/>
                </a:lnSpc>
                <a:spcBef>
                  <a:spcPts val="0"/>
                </a:spcBef>
                <a:spcAft>
                  <a:spcPts val="0"/>
                </a:spcAft>
                <a:buClr>
                  <a:schemeClr val="dk1"/>
                </a:buClr>
                <a:buSzPts val="1100"/>
                <a:buFont typeface="Calibri"/>
                <a:buNone/>
              </a:pPr>
              <a:r>
                <a:rPr lang="en-US" sz="1100">
                  <a:solidFill>
                    <a:schemeClr val="dk1"/>
                  </a:solidFill>
                  <a:latin typeface="Calibri"/>
                  <a:ea typeface="Calibri"/>
                  <a:cs typeface="Calibri"/>
                  <a:sym typeface="Calibri"/>
                </a:rPr>
                <a:t>Provisional eligibility only lasts 90 days</a:t>
              </a:r>
              <a:endParaRPr/>
            </a:p>
          </p:txBody>
        </p:sp>
        <p:sp>
          <p:nvSpPr>
            <p:cNvPr id="635" name="Google Shape;635;p36"/>
            <p:cNvSpPr/>
            <p:nvPr/>
          </p:nvSpPr>
          <p:spPr>
            <a:xfrm>
              <a:off x="2722699" y="5198109"/>
              <a:ext cx="2722699" cy="670401"/>
            </a:xfrm>
            <a:prstGeom prst="rect">
              <a:avLst/>
            </a:prstGeom>
            <a:solidFill>
              <a:srgbClr val="CADFEA">
                <a:alpha val="89803"/>
              </a:srgbClr>
            </a:solidFill>
            <a:ln cap="flat" cmpd="sng" w="15875">
              <a:solidFill>
                <a:srgbClr val="CADFEA">
                  <a:alpha val="89803"/>
                </a:srgbClr>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36" name="Google Shape;636;p36"/>
            <p:cNvSpPr txBox="1"/>
            <p:nvPr/>
          </p:nvSpPr>
          <p:spPr>
            <a:xfrm>
              <a:off x="2722699" y="5198109"/>
              <a:ext cx="2722699" cy="670401"/>
            </a:xfrm>
            <a:prstGeom prst="rect">
              <a:avLst/>
            </a:prstGeom>
            <a:noFill/>
            <a:ln>
              <a:noFill/>
            </a:ln>
          </p:spPr>
          <p:txBody>
            <a:bodyPr anchorCtr="0" anchor="ctr" bIns="13950" lIns="78225" spcFirstLastPara="1" rIns="78225" wrap="square" tIns="13950">
              <a:noAutofit/>
            </a:bodyPr>
            <a:lstStyle/>
            <a:p>
              <a:pPr indent="0" lvl="0" marL="0" marR="0" rtl="0" algn="ctr">
                <a:lnSpc>
                  <a:spcPct val="90000"/>
                </a:lnSpc>
                <a:spcBef>
                  <a:spcPts val="0"/>
                </a:spcBef>
                <a:spcAft>
                  <a:spcPts val="0"/>
                </a:spcAft>
                <a:buClr>
                  <a:schemeClr val="dk1"/>
                </a:buClr>
                <a:buSzPts val="1100"/>
                <a:buFont typeface="Calibri"/>
                <a:buNone/>
              </a:pPr>
              <a:r>
                <a:rPr lang="en-US" sz="1100">
                  <a:solidFill>
                    <a:schemeClr val="dk1"/>
                  </a:solidFill>
                  <a:latin typeface="Calibri"/>
                  <a:ea typeface="Calibri"/>
                  <a:cs typeface="Calibri"/>
                  <a:sym typeface="Calibri"/>
                </a:rPr>
                <a:t>If a person does not respond to a notice from the Health Connector or MassHealth, they may lose coverage or not get a determination</a:t>
              </a:r>
              <a:endParaRPr/>
            </a:p>
          </p:txBody>
        </p:sp>
        <p:sp>
          <p:nvSpPr>
            <p:cNvPr id="637" name="Google Shape;637;p36"/>
            <p:cNvSpPr/>
            <p:nvPr/>
          </p:nvSpPr>
          <p:spPr>
            <a:xfrm rot="10800000">
              <a:off x="0" y="2220653"/>
              <a:ext cx="5445399" cy="2241471"/>
            </a:xfrm>
            <a:prstGeom prst="upArrowCallout">
              <a:avLst>
                <a:gd fmla="val 25000" name="adj1"/>
                <a:gd fmla="val 25000" name="adj2"/>
                <a:gd fmla="val 25000" name="adj3"/>
                <a:gd fmla="val 64977" name="adj4"/>
              </a:avLst>
            </a:prstGeom>
            <a:solidFill>
              <a:srgbClr val="25A1C8"/>
            </a:solidFill>
            <a:ln cap="flat" cmpd="sng" w="1587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38" name="Google Shape;638;p36"/>
            <p:cNvSpPr txBox="1"/>
            <p:nvPr/>
          </p:nvSpPr>
          <p:spPr>
            <a:xfrm>
              <a:off x="0" y="2220653"/>
              <a:ext cx="5445399" cy="786756"/>
            </a:xfrm>
            <a:prstGeom prst="rect">
              <a:avLst/>
            </a:prstGeom>
            <a:noFill/>
            <a:ln>
              <a:noFill/>
            </a:ln>
          </p:spPr>
          <p:txBody>
            <a:bodyPr anchorCtr="0" anchor="ctr" bIns="99550" lIns="99550" spcFirstLastPara="1" rIns="99550" wrap="square" tIns="99550">
              <a:noAutofit/>
            </a:bodyPr>
            <a:lstStyle/>
            <a:p>
              <a:pPr indent="0" lvl="0" marL="0" marR="0" rtl="0" algn="ctr">
                <a:lnSpc>
                  <a:spcPct val="90000"/>
                </a:lnSpc>
                <a:spcBef>
                  <a:spcPts val="0"/>
                </a:spcBef>
                <a:spcAft>
                  <a:spcPts val="0"/>
                </a:spcAft>
                <a:buClr>
                  <a:schemeClr val="lt1"/>
                </a:buClr>
                <a:buSzPts val="1400"/>
                <a:buFont typeface="Calibri"/>
                <a:buNone/>
              </a:pPr>
              <a:r>
                <a:rPr lang="en-US" sz="1400">
                  <a:solidFill>
                    <a:schemeClr val="lt1"/>
                  </a:solidFill>
                  <a:latin typeface="Calibri"/>
                  <a:ea typeface="Calibri"/>
                  <a:cs typeface="Calibri"/>
                  <a:sym typeface="Calibri"/>
                </a:rPr>
                <a:t>Update the application with any changes to your household: new address, birth of a child, new job, lost job, change in income, new phone number, newly eligible for employer sponsored health insurance </a:t>
              </a:r>
              <a:endParaRPr/>
            </a:p>
          </p:txBody>
        </p:sp>
        <p:sp>
          <p:nvSpPr>
            <p:cNvPr id="639" name="Google Shape;639;p36"/>
            <p:cNvSpPr/>
            <p:nvPr/>
          </p:nvSpPr>
          <p:spPr>
            <a:xfrm>
              <a:off x="0" y="3007410"/>
              <a:ext cx="5445399" cy="670200"/>
            </a:xfrm>
            <a:prstGeom prst="rect">
              <a:avLst/>
            </a:prstGeom>
            <a:solidFill>
              <a:srgbClr val="CAE8EB">
                <a:alpha val="89803"/>
              </a:srgbClr>
            </a:solidFill>
            <a:ln cap="flat" cmpd="sng" w="15875">
              <a:solidFill>
                <a:srgbClr val="CAE8EB">
                  <a:alpha val="89803"/>
                </a:srgbClr>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40" name="Google Shape;640;p36"/>
            <p:cNvSpPr txBox="1"/>
            <p:nvPr/>
          </p:nvSpPr>
          <p:spPr>
            <a:xfrm>
              <a:off x="0" y="3007410"/>
              <a:ext cx="5445399" cy="670200"/>
            </a:xfrm>
            <a:prstGeom prst="rect">
              <a:avLst/>
            </a:prstGeom>
            <a:noFill/>
            <a:ln>
              <a:noFill/>
            </a:ln>
          </p:spPr>
          <p:txBody>
            <a:bodyPr anchorCtr="0" anchor="ctr" bIns="13950" lIns="78225" spcFirstLastPara="1" rIns="78225" wrap="square" tIns="13950">
              <a:noAutofit/>
            </a:bodyPr>
            <a:lstStyle/>
            <a:p>
              <a:pPr indent="0" lvl="0" marL="0" marR="0" rtl="0" algn="ctr">
                <a:lnSpc>
                  <a:spcPct val="90000"/>
                </a:lnSpc>
                <a:spcBef>
                  <a:spcPts val="0"/>
                </a:spcBef>
                <a:spcAft>
                  <a:spcPts val="0"/>
                </a:spcAft>
                <a:buClr>
                  <a:schemeClr val="dk1"/>
                </a:buClr>
                <a:buSzPts val="1100"/>
                <a:buFont typeface="Calibri"/>
                <a:buNone/>
              </a:pPr>
              <a:r>
                <a:rPr lang="en-US" sz="1100">
                  <a:solidFill>
                    <a:schemeClr val="dk1"/>
                  </a:solidFill>
                  <a:latin typeface="Calibri"/>
                  <a:ea typeface="Calibri"/>
                  <a:cs typeface="Calibri"/>
                  <a:sym typeface="Calibri"/>
                </a:rPr>
                <a:t>Members have to update within 10 days of changes</a:t>
              </a:r>
              <a:endParaRPr/>
            </a:p>
          </p:txBody>
        </p:sp>
        <p:sp>
          <p:nvSpPr>
            <p:cNvPr id="641" name="Google Shape;641;p36"/>
            <p:cNvSpPr/>
            <p:nvPr/>
          </p:nvSpPr>
          <p:spPr>
            <a:xfrm rot="10800000">
              <a:off x="0" y="1042"/>
              <a:ext cx="5445399" cy="2241471"/>
            </a:xfrm>
            <a:prstGeom prst="upArrowCallout">
              <a:avLst>
                <a:gd fmla="val 25000" name="adj1"/>
                <a:gd fmla="val 25000" name="adj2"/>
                <a:gd fmla="val 25000" name="adj3"/>
                <a:gd fmla="val 64977" name="adj4"/>
              </a:avLst>
            </a:prstGeom>
            <a:solidFill>
              <a:srgbClr val="26C3CB"/>
            </a:solidFill>
            <a:ln cap="flat" cmpd="sng" w="1587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42" name="Google Shape;642;p36"/>
            <p:cNvSpPr txBox="1"/>
            <p:nvPr/>
          </p:nvSpPr>
          <p:spPr>
            <a:xfrm>
              <a:off x="0" y="1042"/>
              <a:ext cx="5445399" cy="1456441"/>
            </a:xfrm>
            <a:prstGeom prst="rect">
              <a:avLst/>
            </a:prstGeom>
            <a:noFill/>
            <a:ln>
              <a:noFill/>
            </a:ln>
          </p:spPr>
          <p:txBody>
            <a:bodyPr anchorCtr="0" anchor="ctr" bIns="99550" lIns="99550" spcFirstLastPara="1" rIns="99550" wrap="square" tIns="99550">
              <a:noAutofit/>
            </a:bodyPr>
            <a:lstStyle/>
            <a:p>
              <a:pPr indent="0" lvl="0" marL="0" marR="0" rtl="0" algn="ctr">
                <a:lnSpc>
                  <a:spcPct val="90000"/>
                </a:lnSpc>
                <a:spcBef>
                  <a:spcPts val="0"/>
                </a:spcBef>
                <a:spcAft>
                  <a:spcPts val="0"/>
                </a:spcAft>
                <a:buClr>
                  <a:schemeClr val="lt1"/>
                </a:buClr>
                <a:buSzPts val="1400"/>
                <a:buFont typeface="Calibri"/>
                <a:buNone/>
              </a:pPr>
              <a:r>
                <a:rPr lang="en-US" sz="1400">
                  <a:solidFill>
                    <a:schemeClr val="lt1"/>
                  </a:solidFill>
                  <a:latin typeface="Calibri"/>
                  <a:ea typeface="Calibri"/>
                  <a:cs typeface="Calibri"/>
                  <a:sym typeface="Calibri"/>
                </a:rPr>
                <a:t>Follow up with the MassHealth/Health Connector to confirm proofing documents have been processed</a:t>
              </a:r>
              <a:endParaRPr/>
            </a:p>
          </p:txBody>
        </p:sp>
      </p:grpSp>
      <p:sp>
        <p:nvSpPr>
          <p:cNvPr id="643" name="Google Shape;643;p36"/>
          <p:cNvSpPr txBox="1"/>
          <p:nvPr>
            <p:ph idx="12" type="sldNum"/>
          </p:nvPr>
        </p:nvSpPr>
        <p:spPr>
          <a:xfrm>
            <a:off x="7425344" y="6459786"/>
            <a:ext cx="984000" cy="365100"/>
          </a:xfrm>
          <a:prstGeom prst="rect">
            <a:avLst/>
          </a:prstGeom>
        </p:spPr>
        <p:txBody>
          <a:bodyPr anchorCtr="0" anchor="ctr"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en-US"/>
              <a:t>‹#›</a:t>
            </a:fld>
            <a:endParaRPr/>
          </a:p>
        </p:txBody>
      </p:sp>
    </p:spTree>
  </p:cSld>
  <p:clrMapOvr>
    <a:masterClrMapping/>
  </p:clrMapOvr>
</p:sld>
</file>

<file path=ppt/slides/slide3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647" name="Shape 647"/>
        <p:cNvGrpSpPr/>
        <p:nvPr/>
      </p:nvGrpSpPr>
      <p:grpSpPr>
        <a:xfrm>
          <a:off x="0" y="0"/>
          <a:ext cx="0" cy="0"/>
          <a:chOff x="0" y="0"/>
          <a:chExt cx="0" cy="0"/>
        </a:xfrm>
      </p:grpSpPr>
      <p:cxnSp>
        <p:nvCxnSpPr>
          <p:cNvPr id="648" name="Google Shape;648;p37"/>
          <p:cNvCxnSpPr/>
          <p:nvPr/>
        </p:nvCxnSpPr>
        <p:spPr>
          <a:xfrm>
            <a:off x="895149" y="1737845"/>
            <a:ext cx="7475220" cy="0"/>
          </a:xfrm>
          <a:prstGeom prst="straightConnector1">
            <a:avLst/>
          </a:prstGeom>
          <a:noFill/>
          <a:ln cap="flat" cmpd="sng" w="9525">
            <a:solidFill>
              <a:srgbClr val="7F7F7F"/>
            </a:solidFill>
            <a:prstDash val="solid"/>
            <a:round/>
            <a:headEnd len="sm" w="sm" type="none"/>
            <a:tailEnd len="sm" w="sm" type="none"/>
          </a:ln>
        </p:spPr>
      </p:cxnSp>
      <p:sp>
        <p:nvSpPr>
          <p:cNvPr id="649" name="Google Shape;649;p37"/>
          <p:cNvSpPr/>
          <p:nvPr/>
        </p:nvSpPr>
        <p:spPr>
          <a:xfrm>
            <a:off x="1191" y="6400800"/>
            <a:ext cx="9141618" cy="457200"/>
          </a:xfrm>
          <a:prstGeom prst="rect">
            <a:avLst/>
          </a:prstGeom>
          <a:solidFill>
            <a:schemeClr val="accent2"/>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lt1"/>
              </a:solidFill>
              <a:latin typeface="Calibri"/>
              <a:ea typeface="Calibri"/>
              <a:cs typeface="Calibri"/>
              <a:sym typeface="Calibri"/>
            </a:endParaRPr>
          </a:p>
        </p:txBody>
      </p:sp>
      <p:sp>
        <p:nvSpPr>
          <p:cNvPr id="650" name="Google Shape;650;p37"/>
          <p:cNvSpPr/>
          <p:nvPr/>
        </p:nvSpPr>
        <p:spPr>
          <a:xfrm>
            <a:off x="11" y="6344820"/>
            <a:ext cx="9141619" cy="64008"/>
          </a:xfrm>
          <a:prstGeom prst="rect">
            <a:avLst/>
          </a:prstGeom>
          <a:solidFill>
            <a:schemeClr val="accent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lt1"/>
              </a:solidFill>
              <a:latin typeface="Calibri"/>
              <a:ea typeface="Calibri"/>
              <a:cs typeface="Calibri"/>
              <a:sym typeface="Calibri"/>
            </a:endParaRPr>
          </a:p>
        </p:txBody>
      </p:sp>
      <p:sp>
        <p:nvSpPr>
          <p:cNvPr id="651" name="Google Shape;651;p37"/>
          <p:cNvSpPr/>
          <p:nvPr/>
        </p:nvSpPr>
        <p:spPr>
          <a:xfrm>
            <a:off x="4263" y="0"/>
            <a:ext cx="9139737" cy="6858000"/>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652" name="Google Shape;652;p37"/>
          <p:cNvSpPr/>
          <p:nvPr/>
        </p:nvSpPr>
        <p:spPr>
          <a:xfrm>
            <a:off x="12" y="0"/>
            <a:ext cx="3038093" cy="6858000"/>
          </a:xfrm>
          <a:prstGeom prst="rect">
            <a:avLst/>
          </a:prstGeom>
          <a:solidFill>
            <a:schemeClr val="accent2"/>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lt1"/>
              </a:solidFill>
              <a:latin typeface="Calibri"/>
              <a:ea typeface="Calibri"/>
              <a:cs typeface="Calibri"/>
              <a:sym typeface="Calibri"/>
            </a:endParaRPr>
          </a:p>
        </p:txBody>
      </p:sp>
      <p:sp>
        <p:nvSpPr>
          <p:cNvPr id="653" name="Google Shape;653;p37"/>
          <p:cNvSpPr txBox="1"/>
          <p:nvPr>
            <p:ph type="title"/>
          </p:nvPr>
        </p:nvSpPr>
        <p:spPr>
          <a:xfrm>
            <a:off x="369277" y="516835"/>
            <a:ext cx="2313633" cy="5772840"/>
          </a:xfrm>
          <a:prstGeom prst="rect">
            <a:avLst/>
          </a:prstGeom>
          <a:noFill/>
          <a:ln>
            <a:noFill/>
          </a:ln>
        </p:spPr>
        <p:txBody>
          <a:bodyPr anchorCtr="0" anchor="ctr" bIns="45700" lIns="91425" spcFirstLastPara="1" rIns="91425" wrap="square" tIns="45700">
            <a:normAutofit/>
          </a:bodyPr>
          <a:lstStyle/>
          <a:p>
            <a:pPr indent="0" lvl="0" marL="0" rtl="0" algn="ctr">
              <a:lnSpc>
                <a:spcPct val="85000"/>
              </a:lnSpc>
              <a:spcBef>
                <a:spcPts val="0"/>
              </a:spcBef>
              <a:spcAft>
                <a:spcPts val="0"/>
              </a:spcAft>
              <a:buClr>
                <a:srgbClr val="FFFFFF"/>
              </a:buClr>
              <a:buSzPts val="3100"/>
              <a:buFont typeface="Calibri"/>
              <a:buNone/>
            </a:pPr>
            <a:r>
              <a:rPr b="1" lang="en-US" sz="3100">
                <a:solidFill>
                  <a:srgbClr val="FFFFFF"/>
                </a:solidFill>
              </a:rPr>
              <a:t>How to Stay Covered</a:t>
            </a:r>
            <a:endParaRPr/>
          </a:p>
        </p:txBody>
      </p:sp>
      <p:sp>
        <p:nvSpPr>
          <p:cNvPr id="654" name="Google Shape;654;p37"/>
          <p:cNvSpPr/>
          <p:nvPr/>
        </p:nvSpPr>
        <p:spPr>
          <a:xfrm>
            <a:off x="3030053" y="0"/>
            <a:ext cx="48006" cy="6858000"/>
          </a:xfrm>
          <a:prstGeom prst="rect">
            <a:avLst/>
          </a:prstGeom>
          <a:solidFill>
            <a:schemeClr val="accent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lt1"/>
              </a:solidFill>
              <a:latin typeface="Calibri"/>
              <a:ea typeface="Calibri"/>
              <a:cs typeface="Calibri"/>
              <a:sym typeface="Calibri"/>
            </a:endParaRPr>
          </a:p>
        </p:txBody>
      </p:sp>
      <p:sp>
        <p:nvSpPr>
          <p:cNvPr id="655" name="Google Shape;655;p37"/>
          <p:cNvSpPr txBox="1"/>
          <p:nvPr/>
        </p:nvSpPr>
        <p:spPr>
          <a:xfrm>
            <a:off x="762000" y="2971800"/>
            <a:ext cx="7315200" cy="3693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656" name="Google Shape;656;p37"/>
          <p:cNvSpPr/>
          <p:nvPr/>
        </p:nvSpPr>
        <p:spPr>
          <a:xfrm>
            <a:off x="3734829" y="513179"/>
            <a:ext cx="4594912" cy="40011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2000" u="sng">
                <a:solidFill>
                  <a:schemeClr val="dk1"/>
                </a:solidFill>
                <a:latin typeface="Calibri"/>
                <a:ea typeface="Calibri"/>
                <a:cs typeface="Calibri"/>
                <a:sym typeface="Calibri"/>
              </a:rPr>
              <a:t>Renewals/MassHealth Redeterminations </a:t>
            </a:r>
            <a:endParaRPr sz="2000" u="sng">
              <a:solidFill>
                <a:schemeClr val="dk1"/>
              </a:solidFill>
              <a:latin typeface="Calibri"/>
              <a:ea typeface="Calibri"/>
              <a:cs typeface="Calibri"/>
              <a:sym typeface="Calibri"/>
            </a:endParaRPr>
          </a:p>
        </p:txBody>
      </p:sp>
      <p:sp>
        <p:nvSpPr>
          <p:cNvPr id="657" name="Google Shape;657;p37"/>
          <p:cNvSpPr/>
          <p:nvPr/>
        </p:nvSpPr>
        <p:spPr>
          <a:xfrm>
            <a:off x="3347351" y="1166842"/>
            <a:ext cx="5369869" cy="5078313"/>
          </a:xfrm>
          <a:prstGeom prst="rect">
            <a:avLst/>
          </a:prstGeom>
          <a:noFill/>
          <a:ln>
            <a:noFill/>
          </a:ln>
        </p:spPr>
        <p:txBody>
          <a:bodyPr anchorCtr="0" anchor="t" bIns="45700" lIns="91425" spcFirstLastPara="1" rIns="91425" wrap="square" tIns="45700">
            <a:spAutoFit/>
          </a:bodyPr>
          <a:lstStyle/>
          <a:p>
            <a:pPr indent="0" lvl="1" marL="457200" marR="0" rtl="0" algn="l">
              <a:spcBef>
                <a:spcPts val="0"/>
              </a:spcBef>
              <a:spcAft>
                <a:spcPts val="0"/>
              </a:spcAft>
              <a:buNone/>
            </a:pPr>
            <a:r>
              <a:t/>
            </a:r>
            <a:endParaRPr b="0" i="0" sz="1800" u="none" cap="none" strike="noStrike">
              <a:solidFill>
                <a:srgbClr val="0070C0"/>
              </a:solidFill>
              <a:latin typeface="Calibri"/>
              <a:ea typeface="Calibri"/>
              <a:cs typeface="Calibri"/>
              <a:sym typeface="Calibri"/>
            </a:endParaRPr>
          </a:p>
          <a:p>
            <a:pPr indent="-285750" lvl="0" marL="285750" marR="0" rtl="0" algn="l">
              <a:spcBef>
                <a:spcPts val="0"/>
              </a:spcBef>
              <a:spcAft>
                <a:spcPts val="0"/>
              </a:spcAft>
              <a:buClr>
                <a:srgbClr val="0070C0"/>
              </a:buClr>
              <a:buSzPts val="1800"/>
              <a:buFont typeface="Arial"/>
              <a:buChar char="•"/>
            </a:pPr>
            <a:r>
              <a:rPr lang="en-US" sz="1800">
                <a:solidFill>
                  <a:srgbClr val="0070C0"/>
                </a:solidFill>
                <a:latin typeface="Calibri"/>
                <a:ea typeface="Calibri"/>
                <a:cs typeface="Calibri"/>
                <a:sym typeface="Calibri"/>
              </a:rPr>
              <a:t>Review application during Health Connector Open Enrollment to ensure you have the correct eligibility for the following year </a:t>
            </a:r>
            <a:endParaRPr/>
          </a:p>
          <a:p>
            <a:pPr indent="-285750" lvl="1" marL="742950" marR="0" rtl="0" algn="l">
              <a:spcBef>
                <a:spcPts val="0"/>
              </a:spcBef>
              <a:spcAft>
                <a:spcPts val="0"/>
              </a:spcAft>
              <a:buClr>
                <a:srgbClr val="0070C0"/>
              </a:buClr>
              <a:buSzPts val="1800"/>
              <a:buFont typeface="Arial"/>
              <a:buChar char="•"/>
            </a:pPr>
            <a:r>
              <a:rPr b="0" i="0" lang="en-US" sz="1800" u="none" cap="none" strike="noStrike">
                <a:solidFill>
                  <a:srgbClr val="0070C0"/>
                </a:solidFill>
                <a:latin typeface="Calibri"/>
                <a:ea typeface="Calibri"/>
                <a:cs typeface="Calibri"/>
                <a:sym typeface="Calibri"/>
              </a:rPr>
              <a:t>November 1</a:t>
            </a:r>
            <a:r>
              <a:rPr b="0" baseline="30000" i="0" lang="en-US" sz="1800" u="none" cap="none" strike="noStrike">
                <a:solidFill>
                  <a:srgbClr val="0070C0"/>
                </a:solidFill>
                <a:latin typeface="Calibri"/>
                <a:ea typeface="Calibri"/>
                <a:cs typeface="Calibri"/>
                <a:sym typeface="Calibri"/>
              </a:rPr>
              <a:t>st</a:t>
            </a:r>
            <a:r>
              <a:rPr b="0" i="0" lang="en-US" sz="1800" u="none" cap="none" strike="noStrike">
                <a:solidFill>
                  <a:srgbClr val="0070C0"/>
                </a:solidFill>
                <a:latin typeface="Calibri"/>
                <a:ea typeface="Calibri"/>
                <a:cs typeface="Calibri"/>
                <a:sym typeface="Calibri"/>
              </a:rPr>
              <a:t> – January 23</a:t>
            </a:r>
            <a:r>
              <a:rPr b="0" baseline="30000" i="0" lang="en-US" sz="1800" u="none" cap="none" strike="noStrike">
                <a:solidFill>
                  <a:srgbClr val="0070C0"/>
                </a:solidFill>
                <a:latin typeface="Calibri"/>
                <a:ea typeface="Calibri"/>
                <a:cs typeface="Calibri"/>
                <a:sym typeface="Calibri"/>
              </a:rPr>
              <a:t>rd</a:t>
            </a:r>
            <a:r>
              <a:rPr b="0" i="0" lang="en-US" sz="1800" u="none" cap="none" strike="noStrike">
                <a:solidFill>
                  <a:srgbClr val="0070C0"/>
                </a:solidFill>
                <a:latin typeface="Calibri"/>
                <a:ea typeface="Calibri"/>
                <a:cs typeface="Calibri"/>
                <a:sym typeface="Calibri"/>
              </a:rPr>
              <a:t> (Massachusetts)</a:t>
            </a:r>
            <a:endParaRPr/>
          </a:p>
          <a:p>
            <a:pPr indent="0" lvl="0" marL="0" marR="0" rtl="0" algn="l">
              <a:spcBef>
                <a:spcPts val="0"/>
              </a:spcBef>
              <a:spcAft>
                <a:spcPts val="0"/>
              </a:spcAft>
              <a:buNone/>
            </a:pPr>
            <a:r>
              <a:t/>
            </a:r>
            <a:endParaRPr sz="1800">
              <a:solidFill>
                <a:srgbClr val="0070C0"/>
              </a:solidFill>
              <a:latin typeface="Calibri"/>
              <a:ea typeface="Calibri"/>
              <a:cs typeface="Calibri"/>
              <a:sym typeface="Calibri"/>
            </a:endParaRPr>
          </a:p>
          <a:p>
            <a:pPr indent="-285750" lvl="0" marL="285750" marR="0" rtl="0" algn="l">
              <a:spcBef>
                <a:spcPts val="0"/>
              </a:spcBef>
              <a:spcAft>
                <a:spcPts val="0"/>
              </a:spcAft>
              <a:buClr>
                <a:srgbClr val="0070C0"/>
              </a:buClr>
              <a:buSzPts val="1800"/>
              <a:buFont typeface="Arial"/>
              <a:buChar char="•"/>
            </a:pPr>
            <a:r>
              <a:rPr lang="en-US" sz="1800">
                <a:solidFill>
                  <a:srgbClr val="0070C0"/>
                </a:solidFill>
                <a:latin typeface="Calibri"/>
                <a:ea typeface="Calibri"/>
                <a:cs typeface="Calibri"/>
                <a:sym typeface="Calibri"/>
              </a:rPr>
              <a:t>MassHealth renewal packets are sent in large blue envelopes to the mailing address MassHealth has on file </a:t>
            </a:r>
            <a:endParaRPr/>
          </a:p>
          <a:p>
            <a:pPr indent="-285750" lvl="1" marL="742950" marR="0" rtl="0" algn="l">
              <a:spcBef>
                <a:spcPts val="0"/>
              </a:spcBef>
              <a:spcAft>
                <a:spcPts val="0"/>
              </a:spcAft>
              <a:buClr>
                <a:srgbClr val="0070C0"/>
              </a:buClr>
              <a:buSzPts val="1800"/>
              <a:buFont typeface="Arial"/>
              <a:buChar char="•"/>
            </a:pPr>
            <a:r>
              <a:rPr b="0" i="0" lang="en-US" sz="1800" u="none" cap="none" strike="noStrike">
                <a:solidFill>
                  <a:srgbClr val="0070C0"/>
                </a:solidFill>
                <a:latin typeface="Calibri"/>
                <a:ea typeface="Calibri"/>
                <a:cs typeface="Calibri"/>
                <a:sym typeface="Calibri"/>
              </a:rPr>
              <a:t>Be sure to complete the renewal and submit documents in the allotted timeframe to avoid gaps in coverage</a:t>
            </a:r>
            <a:br>
              <a:rPr b="0" i="0" lang="en-US" sz="1800" u="none" cap="none" strike="noStrike">
                <a:solidFill>
                  <a:srgbClr val="0070C0"/>
                </a:solidFill>
                <a:latin typeface="Calibri"/>
                <a:ea typeface="Calibri"/>
                <a:cs typeface="Calibri"/>
                <a:sym typeface="Calibri"/>
              </a:rPr>
            </a:br>
            <a:endParaRPr b="0" i="0" sz="1800" u="none" cap="none" strike="noStrike">
              <a:solidFill>
                <a:srgbClr val="0070C0"/>
              </a:solidFill>
              <a:latin typeface="Calibri"/>
              <a:ea typeface="Calibri"/>
              <a:cs typeface="Calibri"/>
              <a:sym typeface="Calibri"/>
            </a:endParaRPr>
          </a:p>
          <a:p>
            <a:pPr indent="-285750" lvl="0" marL="285750" marR="0" rtl="0" algn="l">
              <a:spcBef>
                <a:spcPts val="0"/>
              </a:spcBef>
              <a:spcAft>
                <a:spcPts val="0"/>
              </a:spcAft>
              <a:buClr>
                <a:srgbClr val="0070C0"/>
              </a:buClr>
              <a:buSzPts val="1800"/>
              <a:buFont typeface="Arial"/>
              <a:buChar char="•"/>
            </a:pPr>
            <a:r>
              <a:rPr lang="en-US" sz="1800">
                <a:solidFill>
                  <a:srgbClr val="0070C0"/>
                </a:solidFill>
                <a:latin typeface="Calibri"/>
                <a:ea typeface="Calibri"/>
                <a:cs typeface="Calibri"/>
                <a:sym typeface="Calibri"/>
              </a:rPr>
              <a:t>Update application with any new changes that has not been reported for correct eligibility </a:t>
            </a:r>
            <a:endParaRPr/>
          </a:p>
          <a:p>
            <a:pPr indent="-171450" lvl="0" marL="285750" marR="0" rtl="0" algn="l">
              <a:spcBef>
                <a:spcPts val="0"/>
              </a:spcBef>
              <a:spcAft>
                <a:spcPts val="0"/>
              </a:spcAft>
              <a:buClr>
                <a:schemeClr val="dk1"/>
              </a:buClr>
              <a:buSzPts val="1800"/>
              <a:buFont typeface="Arial"/>
              <a:buNone/>
            </a:pPr>
            <a:r>
              <a:t/>
            </a:r>
            <a:endParaRPr sz="1800">
              <a:solidFill>
                <a:srgbClr val="0070C0"/>
              </a:solidFill>
              <a:latin typeface="Calibri"/>
              <a:ea typeface="Calibri"/>
              <a:cs typeface="Calibri"/>
              <a:sym typeface="Calibri"/>
            </a:endParaRPr>
          </a:p>
          <a:p>
            <a:pPr indent="-285750" lvl="0" marL="285750" marR="0" rtl="0" algn="l">
              <a:spcBef>
                <a:spcPts val="0"/>
              </a:spcBef>
              <a:spcAft>
                <a:spcPts val="0"/>
              </a:spcAft>
              <a:buClr>
                <a:srgbClr val="0070C0"/>
              </a:buClr>
              <a:buSzPts val="1800"/>
              <a:buFont typeface="Arial"/>
              <a:buChar char="•"/>
            </a:pPr>
            <a:r>
              <a:rPr lang="en-US" sz="1800">
                <a:solidFill>
                  <a:srgbClr val="0070C0"/>
                </a:solidFill>
                <a:latin typeface="Calibri"/>
                <a:ea typeface="Calibri"/>
                <a:cs typeface="Calibri"/>
                <a:sym typeface="Calibri"/>
              </a:rPr>
              <a:t>Be sure to submit all payments on time to avoid gaps/loss of coverage </a:t>
            </a:r>
            <a:endParaRPr/>
          </a:p>
        </p:txBody>
      </p:sp>
      <p:sp>
        <p:nvSpPr>
          <p:cNvPr id="658" name="Google Shape;658;p37"/>
          <p:cNvSpPr txBox="1"/>
          <p:nvPr>
            <p:ph idx="12" type="sldNum"/>
          </p:nvPr>
        </p:nvSpPr>
        <p:spPr>
          <a:xfrm>
            <a:off x="7425344" y="6459786"/>
            <a:ext cx="984000" cy="365100"/>
          </a:xfrm>
          <a:prstGeom prst="rect">
            <a:avLst/>
          </a:prstGeom>
        </p:spPr>
        <p:txBody>
          <a:bodyPr anchorCtr="0" anchor="ctr"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en-US"/>
              <a:t>‹#›</a:t>
            </a:fld>
            <a:endParaRPr/>
          </a:p>
        </p:txBody>
      </p:sp>
    </p:spTree>
  </p:cSld>
  <p:clrMapOvr>
    <a:masterClrMapping/>
  </p:clrMapOvr>
</p:sld>
</file>

<file path=ppt/slides/slide3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62" name="Shape 662"/>
        <p:cNvGrpSpPr/>
        <p:nvPr/>
      </p:nvGrpSpPr>
      <p:grpSpPr>
        <a:xfrm>
          <a:off x="0" y="0"/>
          <a:ext cx="0" cy="0"/>
          <a:chOff x="0" y="0"/>
          <a:chExt cx="0" cy="0"/>
        </a:xfrm>
      </p:grpSpPr>
      <p:sp>
        <p:nvSpPr>
          <p:cNvPr id="663" name="Google Shape;663;p38"/>
          <p:cNvSpPr txBox="1"/>
          <p:nvPr>
            <p:ph type="title"/>
          </p:nvPr>
        </p:nvSpPr>
        <p:spPr>
          <a:xfrm>
            <a:off x="822960" y="286604"/>
            <a:ext cx="7543800" cy="1450757"/>
          </a:xfrm>
          <a:prstGeom prst="rect">
            <a:avLst/>
          </a:prstGeom>
          <a:noFill/>
          <a:ln>
            <a:noFill/>
          </a:ln>
        </p:spPr>
        <p:txBody>
          <a:bodyPr anchorCtr="0" anchor="b" bIns="45700" lIns="91425" spcFirstLastPara="1" rIns="91425" wrap="square" tIns="45700">
            <a:normAutofit/>
          </a:bodyPr>
          <a:lstStyle/>
          <a:p>
            <a:pPr indent="0" lvl="0" marL="0" rtl="0" algn="ctr">
              <a:lnSpc>
                <a:spcPct val="85000"/>
              </a:lnSpc>
              <a:spcBef>
                <a:spcPts val="0"/>
              </a:spcBef>
              <a:spcAft>
                <a:spcPts val="0"/>
              </a:spcAft>
              <a:buClr>
                <a:srgbClr val="3F3F3F"/>
              </a:buClr>
              <a:buSzPts val="4800"/>
              <a:buFont typeface="Calibri"/>
              <a:buNone/>
            </a:pPr>
            <a:r>
              <a:rPr b="1" lang="en-US" u="sng"/>
              <a:t>2025 MassHealth Renewal Changes </a:t>
            </a:r>
            <a:endParaRPr/>
          </a:p>
        </p:txBody>
      </p:sp>
      <p:sp>
        <p:nvSpPr>
          <p:cNvPr id="664" name="Google Shape;664;p38"/>
          <p:cNvSpPr txBox="1"/>
          <p:nvPr>
            <p:ph idx="1" type="body"/>
          </p:nvPr>
        </p:nvSpPr>
        <p:spPr>
          <a:xfrm>
            <a:off x="822959" y="1845734"/>
            <a:ext cx="7711441" cy="4725662"/>
          </a:xfrm>
          <a:prstGeom prst="rect">
            <a:avLst/>
          </a:prstGeom>
          <a:noFill/>
          <a:ln>
            <a:noFill/>
          </a:ln>
        </p:spPr>
        <p:txBody>
          <a:bodyPr anchorCtr="0" anchor="t" bIns="45700" lIns="0" spcFirstLastPara="1" rIns="0" wrap="square" tIns="45700">
            <a:normAutofit fontScale="92500" lnSpcReduction="20000"/>
          </a:bodyPr>
          <a:lstStyle/>
          <a:p>
            <a:pPr indent="-117475" lvl="0" marL="91440" rtl="0" algn="l">
              <a:lnSpc>
                <a:spcPct val="90000"/>
              </a:lnSpc>
              <a:spcBef>
                <a:spcPts val="0"/>
              </a:spcBef>
              <a:spcAft>
                <a:spcPts val="0"/>
              </a:spcAft>
              <a:buSzPct val="100000"/>
              <a:buFont typeface="Noto Sans Symbols"/>
              <a:buChar char="⮚"/>
            </a:pPr>
            <a:r>
              <a:rPr lang="en-US"/>
              <a:t> Effective January 2025 there have been changes to MassHealth’s member renewal process, the changes for:</a:t>
            </a:r>
            <a:endParaRPr/>
          </a:p>
          <a:p>
            <a:pPr indent="-174307" lvl="1" marL="384048" rtl="0" algn="l">
              <a:lnSpc>
                <a:spcPct val="90000"/>
              </a:lnSpc>
              <a:spcBef>
                <a:spcPts val="400"/>
              </a:spcBef>
              <a:spcAft>
                <a:spcPts val="0"/>
              </a:spcAft>
              <a:buSzPct val="100000"/>
              <a:buChar char="◦"/>
            </a:pPr>
            <a:r>
              <a:rPr lang="en-US"/>
              <a:t>MAGI populations (under 65) will begin in January 2025 </a:t>
            </a:r>
            <a:endParaRPr/>
          </a:p>
          <a:p>
            <a:pPr indent="-174307" lvl="1" marL="384048" rtl="0" algn="l">
              <a:lnSpc>
                <a:spcPct val="90000"/>
              </a:lnSpc>
              <a:spcBef>
                <a:spcPts val="600"/>
              </a:spcBef>
              <a:spcAft>
                <a:spcPts val="0"/>
              </a:spcAft>
              <a:buSzPct val="100000"/>
              <a:buChar char="◦"/>
            </a:pPr>
            <a:r>
              <a:rPr lang="en-US"/>
              <a:t>Non-MAGI (65 or older) will begin March 2025 </a:t>
            </a:r>
            <a:endParaRPr/>
          </a:p>
          <a:p>
            <a:pPr indent="-117475" lvl="0" marL="91440" rtl="0" algn="l">
              <a:lnSpc>
                <a:spcPct val="90000"/>
              </a:lnSpc>
              <a:spcBef>
                <a:spcPts val="1600"/>
              </a:spcBef>
              <a:spcAft>
                <a:spcPts val="0"/>
              </a:spcAft>
              <a:buSzPct val="100000"/>
              <a:buFont typeface="Noto Sans Symbols"/>
              <a:buChar char="⮚"/>
            </a:pPr>
            <a:r>
              <a:rPr lang="en-US"/>
              <a:t> Annual renewals will be done by individual and not the household level as it has been done in the past</a:t>
            </a:r>
            <a:endParaRPr/>
          </a:p>
          <a:p>
            <a:pPr indent="-174307" lvl="1" marL="384048" rtl="0" algn="l">
              <a:lnSpc>
                <a:spcPct val="90000"/>
              </a:lnSpc>
              <a:spcBef>
                <a:spcPts val="400"/>
              </a:spcBef>
              <a:spcAft>
                <a:spcPts val="0"/>
              </a:spcAft>
              <a:buSzPct val="100000"/>
              <a:buFont typeface="Courier New"/>
              <a:buChar char="o"/>
            </a:pPr>
            <a:r>
              <a:rPr lang="en-US"/>
              <a:t>It is important to know that eligibility rules are not changing. </a:t>
            </a:r>
            <a:endParaRPr/>
          </a:p>
          <a:p>
            <a:pPr indent="-117475" lvl="0" marL="91440" rtl="0" algn="l">
              <a:lnSpc>
                <a:spcPct val="90000"/>
              </a:lnSpc>
              <a:spcBef>
                <a:spcPts val="1600"/>
              </a:spcBef>
              <a:spcAft>
                <a:spcPts val="0"/>
              </a:spcAft>
              <a:buSzPct val="100000"/>
              <a:buFont typeface="Noto Sans Symbols"/>
              <a:buChar char="⮚"/>
            </a:pPr>
            <a:r>
              <a:rPr lang="en-US"/>
              <a:t> Changes that members will see:</a:t>
            </a:r>
            <a:endParaRPr/>
          </a:p>
          <a:p>
            <a:pPr indent="-174307" lvl="1" marL="384048" rtl="0" algn="l">
              <a:lnSpc>
                <a:spcPct val="90000"/>
              </a:lnSpc>
              <a:spcBef>
                <a:spcPts val="400"/>
              </a:spcBef>
              <a:spcAft>
                <a:spcPts val="0"/>
              </a:spcAft>
              <a:buSzPct val="100000"/>
              <a:buFont typeface="Courier New"/>
              <a:buChar char="o"/>
            </a:pPr>
            <a:r>
              <a:rPr lang="en-US"/>
              <a:t>Some members of some family may be auto-renewed, others may get blue envelope </a:t>
            </a:r>
            <a:endParaRPr/>
          </a:p>
          <a:p>
            <a:pPr indent="-174307" lvl="1" marL="384048" rtl="0" algn="l">
              <a:lnSpc>
                <a:spcPct val="90000"/>
              </a:lnSpc>
              <a:spcBef>
                <a:spcPts val="400"/>
              </a:spcBef>
              <a:spcAft>
                <a:spcPts val="0"/>
              </a:spcAft>
              <a:buSzPct val="100000"/>
              <a:buFont typeface="Courier New"/>
              <a:buChar char="o"/>
            </a:pPr>
            <a:r>
              <a:rPr lang="en-US"/>
              <a:t>Renewal dates might be different for different  household members </a:t>
            </a:r>
            <a:endParaRPr/>
          </a:p>
          <a:p>
            <a:pPr indent="-174307" lvl="1" marL="384048" rtl="0" algn="l">
              <a:lnSpc>
                <a:spcPct val="90000"/>
              </a:lnSpc>
              <a:spcBef>
                <a:spcPts val="600"/>
              </a:spcBef>
              <a:spcAft>
                <a:spcPts val="0"/>
              </a:spcAft>
              <a:buSzPct val="100000"/>
              <a:buFont typeface="Courier New"/>
              <a:buChar char="o"/>
            </a:pPr>
            <a:r>
              <a:rPr lang="en-US"/>
              <a:t>Potential changes in circumstance as a result of a one member’s renewal may still affect other household members who were not up for renewal</a:t>
            </a:r>
            <a:endParaRPr/>
          </a:p>
          <a:p>
            <a:pPr indent="-117475" lvl="0" marL="91440" rtl="0" algn="l">
              <a:lnSpc>
                <a:spcPct val="90000"/>
              </a:lnSpc>
              <a:spcBef>
                <a:spcPts val="1600"/>
              </a:spcBef>
              <a:spcAft>
                <a:spcPts val="0"/>
              </a:spcAft>
              <a:buSzPct val="100000"/>
              <a:buFont typeface="Noto Sans Symbols"/>
              <a:buChar char="⮚"/>
            </a:pPr>
            <a:r>
              <a:rPr lang="en-US"/>
              <a:t> More members are anticipated to be auto-renewed with renewals on an individual basis</a:t>
            </a:r>
            <a:endParaRPr/>
          </a:p>
          <a:p>
            <a:pPr indent="-174307" lvl="1" marL="384048" rtl="0" algn="l">
              <a:lnSpc>
                <a:spcPct val="90000"/>
              </a:lnSpc>
              <a:spcBef>
                <a:spcPts val="400"/>
              </a:spcBef>
              <a:spcAft>
                <a:spcPts val="0"/>
              </a:spcAft>
              <a:buSzPct val="100000"/>
              <a:buFont typeface="Courier New"/>
              <a:buChar char="o"/>
            </a:pPr>
            <a:r>
              <a:rPr lang="en-US"/>
              <a:t>Renewal dates may reset </a:t>
            </a:r>
            <a:endParaRPr/>
          </a:p>
          <a:p>
            <a:pPr indent="-68579" lvl="1" marL="384048" rtl="0" algn="l">
              <a:lnSpc>
                <a:spcPct val="90000"/>
              </a:lnSpc>
              <a:spcBef>
                <a:spcPts val="600"/>
              </a:spcBef>
              <a:spcAft>
                <a:spcPts val="0"/>
              </a:spcAft>
              <a:buSzPct val="100000"/>
              <a:buFont typeface="Courier New"/>
              <a:buNone/>
            </a:pPr>
            <a:r>
              <a:t/>
            </a:r>
            <a:endParaRPr/>
          </a:p>
          <a:p>
            <a:pPr indent="-68579" lvl="1" marL="384048" rtl="0" algn="l">
              <a:lnSpc>
                <a:spcPct val="90000"/>
              </a:lnSpc>
              <a:spcBef>
                <a:spcPts val="600"/>
              </a:spcBef>
              <a:spcAft>
                <a:spcPts val="0"/>
              </a:spcAft>
              <a:buSzPct val="100000"/>
              <a:buFont typeface="Noto Sans Symbols"/>
              <a:buNone/>
            </a:pPr>
            <a:r>
              <a:t/>
            </a:r>
            <a:endParaRPr/>
          </a:p>
          <a:p>
            <a:pPr indent="-68579" lvl="1" marL="384048" rtl="0" algn="l">
              <a:lnSpc>
                <a:spcPct val="90000"/>
              </a:lnSpc>
              <a:spcBef>
                <a:spcPts val="600"/>
              </a:spcBef>
              <a:spcAft>
                <a:spcPts val="0"/>
              </a:spcAft>
              <a:buSzPct val="100000"/>
              <a:buNone/>
            </a:pPr>
            <a:r>
              <a:t/>
            </a:r>
            <a:endParaRPr/>
          </a:p>
        </p:txBody>
      </p:sp>
      <p:sp>
        <p:nvSpPr>
          <p:cNvPr id="665" name="Google Shape;665;p38"/>
          <p:cNvSpPr txBox="1"/>
          <p:nvPr>
            <p:ph idx="12" type="sldNum"/>
          </p:nvPr>
        </p:nvSpPr>
        <p:spPr>
          <a:xfrm>
            <a:off x="7425344" y="6459786"/>
            <a:ext cx="984000" cy="365100"/>
          </a:xfrm>
          <a:prstGeom prst="rect">
            <a:avLst/>
          </a:prstGeom>
        </p:spPr>
        <p:txBody>
          <a:bodyPr anchorCtr="0" anchor="ctr"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en-US"/>
              <a:t>‹#›</a:t>
            </a:fld>
            <a:endParaRPr/>
          </a:p>
        </p:txBody>
      </p:sp>
    </p:spTree>
  </p:cSld>
  <p:clrMapOvr>
    <a:masterClrMapping/>
  </p:clrMapOvr>
</p:sld>
</file>

<file path=ppt/slides/slide3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69" name="Shape 669"/>
        <p:cNvGrpSpPr/>
        <p:nvPr/>
      </p:nvGrpSpPr>
      <p:grpSpPr>
        <a:xfrm>
          <a:off x="0" y="0"/>
          <a:ext cx="0" cy="0"/>
          <a:chOff x="0" y="0"/>
          <a:chExt cx="0" cy="0"/>
        </a:xfrm>
      </p:grpSpPr>
      <p:sp>
        <p:nvSpPr>
          <p:cNvPr id="670" name="Google Shape;670;p39"/>
          <p:cNvSpPr txBox="1"/>
          <p:nvPr>
            <p:ph type="title"/>
          </p:nvPr>
        </p:nvSpPr>
        <p:spPr>
          <a:xfrm>
            <a:off x="822960" y="286604"/>
            <a:ext cx="7543800" cy="1450757"/>
          </a:xfrm>
          <a:prstGeom prst="rect">
            <a:avLst/>
          </a:prstGeom>
          <a:noFill/>
          <a:ln>
            <a:noFill/>
          </a:ln>
        </p:spPr>
        <p:txBody>
          <a:bodyPr anchorCtr="0" anchor="b" bIns="45700" lIns="91425" spcFirstLastPara="1" rIns="91425" wrap="square" tIns="45700">
            <a:normAutofit/>
          </a:bodyPr>
          <a:lstStyle/>
          <a:p>
            <a:pPr indent="0" lvl="0" marL="0" rtl="0" algn="ctr">
              <a:lnSpc>
                <a:spcPct val="85000"/>
              </a:lnSpc>
              <a:spcBef>
                <a:spcPts val="0"/>
              </a:spcBef>
              <a:spcAft>
                <a:spcPts val="0"/>
              </a:spcAft>
              <a:buClr>
                <a:srgbClr val="3F3F3F"/>
              </a:buClr>
              <a:buSzPts val="4800"/>
              <a:buFont typeface="Calibri"/>
              <a:buNone/>
            </a:pPr>
            <a:r>
              <a:rPr b="1" lang="en-US" u="sng"/>
              <a:t>2025 MassHealth Renewal Changes (cont.)</a:t>
            </a:r>
            <a:endParaRPr/>
          </a:p>
        </p:txBody>
      </p:sp>
      <p:sp>
        <p:nvSpPr>
          <p:cNvPr id="671" name="Google Shape;671;p39"/>
          <p:cNvSpPr txBox="1"/>
          <p:nvPr>
            <p:ph idx="1" type="body"/>
          </p:nvPr>
        </p:nvSpPr>
        <p:spPr>
          <a:xfrm>
            <a:off x="990600" y="1737360"/>
            <a:ext cx="7543801" cy="4434839"/>
          </a:xfrm>
          <a:prstGeom prst="rect">
            <a:avLst/>
          </a:prstGeom>
          <a:noFill/>
          <a:ln>
            <a:noFill/>
          </a:ln>
        </p:spPr>
        <p:txBody>
          <a:bodyPr anchorCtr="0" anchor="t" bIns="45700" lIns="0" spcFirstLastPara="1" rIns="0" wrap="square" tIns="45700">
            <a:normAutofit/>
          </a:bodyPr>
          <a:lstStyle/>
          <a:p>
            <a:pPr indent="-127000" lvl="0" marL="91440" rtl="0" algn="l">
              <a:lnSpc>
                <a:spcPct val="90000"/>
              </a:lnSpc>
              <a:spcBef>
                <a:spcPts val="0"/>
              </a:spcBef>
              <a:spcAft>
                <a:spcPts val="0"/>
              </a:spcAft>
              <a:buSzPts val="2000"/>
              <a:buFont typeface="Noto Sans Symbols"/>
              <a:buChar char="⮚"/>
            </a:pPr>
            <a:r>
              <a:rPr lang="en-US"/>
              <a:t> Members that are not auto-renewed will be sent an individual renewal form to complete</a:t>
            </a:r>
            <a:endParaRPr/>
          </a:p>
          <a:p>
            <a:pPr indent="-182880" lvl="1" marL="384048" rtl="0" algn="l">
              <a:lnSpc>
                <a:spcPct val="90000"/>
              </a:lnSpc>
              <a:spcBef>
                <a:spcPts val="400"/>
              </a:spcBef>
              <a:spcAft>
                <a:spcPts val="0"/>
              </a:spcAft>
              <a:buSzPts val="1800"/>
              <a:buFont typeface="Courier New"/>
              <a:buChar char="o"/>
            </a:pPr>
            <a:r>
              <a:rPr lang="en-US"/>
              <a:t>Member should still expect blue envelopes if they are not auto-renewed </a:t>
            </a:r>
            <a:endParaRPr/>
          </a:p>
          <a:p>
            <a:pPr indent="-127000" lvl="0" marL="91440" rtl="0" algn="l">
              <a:lnSpc>
                <a:spcPct val="90000"/>
              </a:lnSpc>
              <a:spcBef>
                <a:spcPts val="1600"/>
              </a:spcBef>
              <a:spcAft>
                <a:spcPts val="0"/>
              </a:spcAft>
              <a:buSzPts val="2000"/>
              <a:buFont typeface="Noto Sans Symbols"/>
              <a:buChar char="⮚"/>
            </a:pPr>
            <a:r>
              <a:rPr lang="en-US"/>
              <a:t>All renewal forms will continue to be addressed to the HOH</a:t>
            </a:r>
            <a:endParaRPr/>
          </a:p>
          <a:p>
            <a:pPr indent="-182880" lvl="1" marL="384048" rtl="0" algn="l">
              <a:lnSpc>
                <a:spcPct val="90000"/>
              </a:lnSpc>
              <a:spcBef>
                <a:spcPts val="400"/>
              </a:spcBef>
              <a:spcAft>
                <a:spcPts val="0"/>
              </a:spcAft>
              <a:buSzPts val="1800"/>
              <a:buFont typeface="Courier New"/>
              <a:buChar char="o"/>
            </a:pPr>
            <a:r>
              <a:rPr lang="en-US"/>
              <a:t>Notices will provide information for the specific member that needs to take action </a:t>
            </a:r>
            <a:endParaRPr/>
          </a:p>
          <a:p>
            <a:pPr indent="-127000" lvl="0" marL="91440" rtl="0" algn="l">
              <a:lnSpc>
                <a:spcPct val="90000"/>
              </a:lnSpc>
              <a:spcBef>
                <a:spcPts val="1600"/>
              </a:spcBef>
              <a:spcAft>
                <a:spcPts val="0"/>
              </a:spcAft>
              <a:buSzPts val="2000"/>
              <a:buFont typeface="Noto Sans Symbols"/>
              <a:buChar char="⮚"/>
            </a:pPr>
            <a:r>
              <a:rPr lang="en-US"/>
              <a:t> MassHealth may combine notices to reduce the number of notices being mailed to members</a:t>
            </a:r>
            <a:endParaRPr/>
          </a:p>
          <a:p>
            <a:pPr indent="-182880" lvl="1" marL="384048" rtl="0" algn="l">
              <a:lnSpc>
                <a:spcPct val="90000"/>
              </a:lnSpc>
              <a:spcBef>
                <a:spcPts val="400"/>
              </a:spcBef>
              <a:spcAft>
                <a:spcPts val="0"/>
              </a:spcAft>
              <a:buSzPts val="1800"/>
              <a:buFont typeface="Courier New"/>
              <a:buChar char="o"/>
            </a:pPr>
            <a:r>
              <a:rPr lang="en-US"/>
              <a:t>The notice will provide an updated status for all members in household </a:t>
            </a:r>
            <a:endParaRPr/>
          </a:p>
          <a:p>
            <a:pPr indent="0" lvl="0" marL="0" rtl="0" algn="ctr">
              <a:lnSpc>
                <a:spcPct val="90000"/>
              </a:lnSpc>
              <a:spcBef>
                <a:spcPts val="1600"/>
              </a:spcBef>
              <a:spcAft>
                <a:spcPts val="0"/>
              </a:spcAft>
              <a:buSzPts val="2000"/>
              <a:buNone/>
            </a:pPr>
            <a:r>
              <a:t/>
            </a:r>
            <a:endParaRPr b="1"/>
          </a:p>
          <a:p>
            <a:pPr indent="0" lvl="0" marL="0" rtl="0" algn="ctr">
              <a:lnSpc>
                <a:spcPct val="90000"/>
              </a:lnSpc>
              <a:spcBef>
                <a:spcPts val="1400"/>
              </a:spcBef>
              <a:spcAft>
                <a:spcPts val="0"/>
              </a:spcAft>
              <a:buSzPts val="2000"/>
              <a:buNone/>
            </a:pPr>
            <a:r>
              <a:rPr b="1" lang="en-US"/>
              <a:t>Please contact assisters/MassHealth with any questions regarding the update!</a:t>
            </a:r>
            <a:endParaRPr/>
          </a:p>
          <a:p>
            <a:pPr indent="-68579" lvl="1" marL="384048" rtl="0" algn="l">
              <a:lnSpc>
                <a:spcPct val="90000"/>
              </a:lnSpc>
              <a:spcBef>
                <a:spcPts val="400"/>
              </a:spcBef>
              <a:spcAft>
                <a:spcPts val="0"/>
              </a:spcAft>
              <a:buSzPts val="1800"/>
              <a:buFont typeface="Courier New"/>
              <a:buNone/>
            </a:pPr>
            <a:r>
              <a:t/>
            </a:r>
            <a:endParaRPr/>
          </a:p>
          <a:p>
            <a:pPr indent="-68579" lvl="1" marL="384048" rtl="0" algn="l">
              <a:lnSpc>
                <a:spcPct val="90000"/>
              </a:lnSpc>
              <a:spcBef>
                <a:spcPts val="600"/>
              </a:spcBef>
              <a:spcAft>
                <a:spcPts val="0"/>
              </a:spcAft>
              <a:buSzPts val="1800"/>
              <a:buFont typeface="Courier New"/>
              <a:buNone/>
            </a:pPr>
            <a:r>
              <a:t/>
            </a:r>
            <a:endParaRPr/>
          </a:p>
          <a:p>
            <a:pPr indent="-68579" lvl="1" marL="384048" rtl="0" algn="l">
              <a:lnSpc>
                <a:spcPct val="90000"/>
              </a:lnSpc>
              <a:spcBef>
                <a:spcPts val="600"/>
              </a:spcBef>
              <a:spcAft>
                <a:spcPts val="0"/>
              </a:spcAft>
              <a:buSzPts val="1800"/>
              <a:buFont typeface="Noto Sans Symbols"/>
              <a:buNone/>
            </a:pPr>
            <a:r>
              <a:t/>
            </a:r>
            <a:endParaRPr/>
          </a:p>
          <a:p>
            <a:pPr indent="-68579" lvl="1" marL="384048" rtl="0" algn="l">
              <a:lnSpc>
                <a:spcPct val="90000"/>
              </a:lnSpc>
              <a:spcBef>
                <a:spcPts val="600"/>
              </a:spcBef>
              <a:spcAft>
                <a:spcPts val="0"/>
              </a:spcAft>
              <a:buSzPts val="1800"/>
              <a:buNone/>
            </a:pPr>
            <a:r>
              <a:t/>
            </a:r>
            <a:endParaRPr/>
          </a:p>
        </p:txBody>
      </p:sp>
      <p:sp>
        <p:nvSpPr>
          <p:cNvPr id="672" name="Google Shape;672;p39"/>
          <p:cNvSpPr txBox="1"/>
          <p:nvPr>
            <p:ph idx="12" type="sldNum"/>
          </p:nvPr>
        </p:nvSpPr>
        <p:spPr>
          <a:xfrm>
            <a:off x="7425344" y="6459786"/>
            <a:ext cx="984000" cy="365100"/>
          </a:xfrm>
          <a:prstGeom prst="rect">
            <a:avLst/>
          </a:prstGeom>
        </p:spPr>
        <p:txBody>
          <a:bodyPr anchorCtr="0" anchor="ctr"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en-US"/>
              <a:t>‹#›</a:t>
            </a:fld>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1" name="Shape 151"/>
        <p:cNvGrpSpPr/>
        <p:nvPr/>
      </p:nvGrpSpPr>
      <p:grpSpPr>
        <a:xfrm>
          <a:off x="0" y="0"/>
          <a:ext cx="0" cy="0"/>
          <a:chOff x="0" y="0"/>
          <a:chExt cx="0" cy="0"/>
        </a:xfrm>
      </p:grpSpPr>
      <p:sp>
        <p:nvSpPr>
          <p:cNvPr id="152" name="Google Shape;152;p4"/>
          <p:cNvSpPr txBox="1"/>
          <p:nvPr>
            <p:ph type="title"/>
          </p:nvPr>
        </p:nvSpPr>
        <p:spPr>
          <a:xfrm>
            <a:off x="822960" y="286604"/>
            <a:ext cx="7543800" cy="1450757"/>
          </a:xfrm>
          <a:prstGeom prst="rect">
            <a:avLst/>
          </a:prstGeom>
          <a:noFill/>
          <a:ln>
            <a:noFill/>
          </a:ln>
        </p:spPr>
        <p:txBody>
          <a:bodyPr anchorCtr="0" anchor="b" bIns="45700" lIns="91425" spcFirstLastPara="1" rIns="91425" wrap="square" tIns="45700">
            <a:normAutofit/>
          </a:bodyPr>
          <a:lstStyle/>
          <a:p>
            <a:pPr indent="0" lvl="0" marL="0" rtl="0" algn="ctr">
              <a:lnSpc>
                <a:spcPct val="85000"/>
              </a:lnSpc>
              <a:spcBef>
                <a:spcPts val="0"/>
              </a:spcBef>
              <a:spcAft>
                <a:spcPts val="0"/>
              </a:spcAft>
              <a:buClr>
                <a:srgbClr val="3F3F3F"/>
              </a:buClr>
              <a:buSzPts val="4800"/>
              <a:buFont typeface="Calibri"/>
              <a:buNone/>
            </a:pPr>
            <a:r>
              <a:rPr b="1" lang="en-US"/>
              <a:t>MHL Services </a:t>
            </a:r>
            <a:endParaRPr/>
          </a:p>
        </p:txBody>
      </p:sp>
      <p:grpSp>
        <p:nvGrpSpPr>
          <p:cNvPr id="153" name="Google Shape;153;p4"/>
          <p:cNvGrpSpPr/>
          <p:nvPr/>
        </p:nvGrpSpPr>
        <p:grpSpPr>
          <a:xfrm>
            <a:off x="905190" y="1905000"/>
            <a:ext cx="4008845" cy="4272744"/>
            <a:chOff x="-37236" y="0"/>
            <a:chExt cx="4008845" cy="4272744"/>
          </a:xfrm>
        </p:grpSpPr>
        <p:sp>
          <p:nvSpPr>
            <p:cNvPr id="154" name="Google Shape;154;p4"/>
            <p:cNvSpPr/>
            <p:nvPr/>
          </p:nvSpPr>
          <p:spPr>
            <a:xfrm>
              <a:off x="-37236" y="161"/>
              <a:ext cx="3934374" cy="588289"/>
            </a:xfrm>
            <a:prstGeom prst="roundRect">
              <a:avLst>
                <a:gd fmla="val 10000" name="adj"/>
              </a:avLst>
            </a:prstGeom>
            <a:solidFill>
              <a:srgbClr val="F2F2F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5" name="Google Shape;155;p4"/>
            <p:cNvSpPr/>
            <p:nvPr/>
          </p:nvSpPr>
          <p:spPr>
            <a:xfrm>
              <a:off x="140721" y="140009"/>
              <a:ext cx="323559" cy="323559"/>
            </a:xfrm>
            <a:prstGeom prst="rect">
              <a:avLst/>
            </a:prstGeom>
            <a:blipFill rotWithShape="1">
              <a:blip r:embed="rId3">
                <a:alphaModFix/>
              </a:blip>
              <a:stretch>
                <a:fillRect b="0" l="0" r="0" t="0"/>
              </a:stretch>
            </a:blip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6" name="Google Shape;156;p4"/>
            <p:cNvSpPr/>
            <p:nvPr/>
          </p:nvSpPr>
          <p:spPr>
            <a:xfrm>
              <a:off x="541552" y="0"/>
              <a:ext cx="1770468" cy="588289"/>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7" name="Google Shape;157;p4"/>
            <p:cNvSpPr txBox="1"/>
            <p:nvPr/>
          </p:nvSpPr>
          <p:spPr>
            <a:xfrm>
              <a:off x="541552" y="0"/>
              <a:ext cx="1770468" cy="588289"/>
            </a:xfrm>
            <a:prstGeom prst="rect">
              <a:avLst/>
            </a:prstGeom>
            <a:noFill/>
            <a:ln>
              <a:noFill/>
            </a:ln>
          </p:spPr>
          <p:txBody>
            <a:bodyPr anchorCtr="0" anchor="ctr" bIns="62250" lIns="62250" spcFirstLastPara="1" rIns="62250" wrap="square" tIns="62250">
              <a:noAutofit/>
            </a:bodyPr>
            <a:lstStyle/>
            <a:p>
              <a:pPr indent="0" lvl="0" marL="0" marR="0" rtl="0" algn="l">
                <a:lnSpc>
                  <a:spcPct val="100000"/>
                </a:lnSpc>
                <a:spcBef>
                  <a:spcPts val="0"/>
                </a:spcBef>
                <a:spcAft>
                  <a:spcPts val="0"/>
                </a:spcAft>
                <a:buClr>
                  <a:schemeClr val="dk1"/>
                </a:buClr>
                <a:buSzPts val="1400"/>
                <a:buFont typeface="Calibri"/>
                <a:buNone/>
              </a:pPr>
              <a:r>
                <a:rPr lang="en-US" sz="1400">
                  <a:solidFill>
                    <a:schemeClr val="dk1"/>
                  </a:solidFill>
                  <a:latin typeface="Calibri"/>
                  <a:ea typeface="Calibri"/>
                  <a:cs typeface="Calibri"/>
                  <a:sym typeface="Calibri"/>
                </a:rPr>
                <a:t>Health Insurance Assistance</a:t>
              </a:r>
              <a:endParaRPr/>
            </a:p>
          </p:txBody>
        </p:sp>
        <p:sp>
          <p:nvSpPr>
            <p:cNvPr id="158" name="Google Shape;158;p4"/>
            <p:cNvSpPr/>
            <p:nvPr/>
          </p:nvSpPr>
          <p:spPr>
            <a:xfrm>
              <a:off x="2451272" y="166177"/>
              <a:ext cx="1483101" cy="24059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9" name="Google Shape;159;p4"/>
            <p:cNvSpPr txBox="1"/>
            <p:nvPr/>
          </p:nvSpPr>
          <p:spPr>
            <a:xfrm>
              <a:off x="2451272" y="166177"/>
              <a:ext cx="1483101" cy="240590"/>
            </a:xfrm>
            <a:prstGeom prst="rect">
              <a:avLst/>
            </a:prstGeom>
            <a:noFill/>
            <a:ln>
              <a:noFill/>
            </a:ln>
          </p:spPr>
          <p:txBody>
            <a:bodyPr anchorCtr="0" anchor="ctr" bIns="39850" lIns="39850" spcFirstLastPara="1" rIns="39850" wrap="square" tIns="39850">
              <a:noAutofit/>
            </a:bodyPr>
            <a:lstStyle/>
            <a:p>
              <a:pPr indent="0" lvl="0" marL="0" marR="0" rtl="0" algn="l">
                <a:lnSpc>
                  <a:spcPct val="100000"/>
                </a:lnSpc>
                <a:spcBef>
                  <a:spcPts val="0"/>
                </a:spcBef>
                <a:spcAft>
                  <a:spcPts val="0"/>
                </a:spcAft>
                <a:buClr>
                  <a:schemeClr val="dk1"/>
                </a:buClr>
                <a:buSzPts val="1000"/>
                <a:buFont typeface="Calibri"/>
                <a:buNone/>
              </a:pPr>
              <a:r>
                <a:rPr b="1" lang="en-US" sz="1000">
                  <a:solidFill>
                    <a:schemeClr val="dk1"/>
                  </a:solidFill>
                  <a:latin typeface="Calibri"/>
                  <a:ea typeface="Calibri"/>
                  <a:cs typeface="Calibri"/>
                  <a:sym typeface="Calibri"/>
                </a:rPr>
                <a:t>MassHealth</a:t>
              </a:r>
              <a:endParaRPr/>
            </a:p>
            <a:p>
              <a:pPr indent="0" lvl="0" marL="0" marR="0" rtl="0" algn="l">
                <a:lnSpc>
                  <a:spcPct val="100000"/>
                </a:lnSpc>
                <a:spcBef>
                  <a:spcPts val="350"/>
                </a:spcBef>
                <a:spcAft>
                  <a:spcPts val="0"/>
                </a:spcAft>
                <a:buClr>
                  <a:schemeClr val="dk1"/>
                </a:buClr>
                <a:buSzPts val="1000"/>
                <a:buFont typeface="Calibri"/>
                <a:buNone/>
              </a:pPr>
              <a:r>
                <a:rPr b="1" lang="en-US" sz="1000">
                  <a:solidFill>
                    <a:schemeClr val="dk1"/>
                  </a:solidFill>
                  <a:latin typeface="Calibri"/>
                  <a:ea typeface="Calibri"/>
                  <a:cs typeface="Calibri"/>
                  <a:sym typeface="Calibri"/>
                </a:rPr>
                <a:t>Health Connector</a:t>
              </a:r>
              <a:endParaRPr/>
            </a:p>
            <a:p>
              <a:pPr indent="0" lvl="0" marL="0" marR="0" rtl="0" algn="l">
                <a:lnSpc>
                  <a:spcPct val="100000"/>
                </a:lnSpc>
                <a:spcBef>
                  <a:spcPts val="350"/>
                </a:spcBef>
                <a:spcAft>
                  <a:spcPts val="0"/>
                </a:spcAft>
                <a:buClr>
                  <a:schemeClr val="dk1"/>
                </a:buClr>
                <a:buSzPts val="1000"/>
                <a:buFont typeface="Calibri"/>
                <a:buNone/>
              </a:pPr>
              <a:r>
                <a:rPr b="1" lang="en-US" sz="1000">
                  <a:solidFill>
                    <a:schemeClr val="dk1"/>
                  </a:solidFill>
                  <a:latin typeface="Calibri"/>
                  <a:ea typeface="Calibri"/>
                  <a:cs typeface="Calibri"/>
                  <a:sym typeface="Calibri"/>
                </a:rPr>
                <a:t>Medicare</a:t>
              </a:r>
              <a:endParaRPr/>
            </a:p>
          </p:txBody>
        </p:sp>
        <p:sp>
          <p:nvSpPr>
            <p:cNvPr id="160" name="Google Shape;160;p4"/>
            <p:cNvSpPr/>
            <p:nvPr/>
          </p:nvSpPr>
          <p:spPr>
            <a:xfrm>
              <a:off x="-37236" y="743006"/>
              <a:ext cx="3934374" cy="588289"/>
            </a:xfrm>
            <a:prstGeom prst="roundRect">
              <a:avLst>
                <a:gd fmla="val 10000" name="adj"/>
              </a:avLst>
            </a:prstGeom>
            <a:solidFill>
              <a:srgbClr val="F2F2F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1" name="Google Shape;161;p4"/>
            <p:cNvSpPr/>
            <p:nvPr/>
          </p:nvSpPr>
          <p:spPr>
            <a:xfrm>
              <a:off x="140721" y="875371"/>
              <a:ext cx="323559" cy="323559"/>
            </a:xfrm>
            <a:prstGeom prst="rect">
              <a:avLst/>
            </a:prstGeom>
            <a:blipFill rotWithShape="1">
              <a:blip r:embed="rId4">
                <a:alphaModFix/>
              </a:blip>
              <a:stretch>
                <a:fillRect b="0" l="0" r="0" t="0"/>
              </a:stretch>
            </a:blip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2" name="Google Shape;162;p4"/>
            <p:cNvSpPr/>
            <p:nvPr/>
          </p:nvSpPr>
          <p:spPr>
            <a:xfrm>
              <a:off x="642238" y="743006"/>
              <a:ext cx="3253570" cy="588289"/>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3" name="Google Shape;163;p4"/>
            <p:cNvSpPr txBox="1"/>
            <p:nvPr/>
          </p:nvSpPr>
          <p:spPr>
            <a:xfrm>
              <a:off x="642238" y="743006"/>
              <a:ext cx="3253570" cy="588289"/>
            </a:xfrm>
            <a:prstGeom prst="rect">
              <a:avLst/>
            </a:prstGeom>
            <a:noFill/>
            <a:ln>
              <a:noFill/>
            </a:ln>
          </p:spPr>
          <p:txBody>
            <a:bodyPr anchorCtr="0" anchor="ctr" bIns="62250" lIns="62250" spcFirstLastPara="1" rIns="62250" wrap="square" tIns="62250">
              <a:noAutofit/>
            </a:bodyPr>
            <a:lstStyle/>
            <a:p>
              <a:pPr indent="0" lvl="0" marL="0" marR="0" rtl="0" algn="l">
                <a:lnSpc>
                  <a:spcPct val="100000"/>
                </a:lnSpc>
                <a:spcBef>
                  <a:spcPts val="0"/>
                </a:spcBef>
                <a:spcAft>
                  <a:spcPts val="0"/>
                </a:spcAft>
                <a:buClr>
                  <a:schemeClr val="dk1"/>
                </a:buClr>
                <a:buSzPts val="1400"/>
                <a:buFont typeface="Calibri"/>
                <a:buNone/>
              </a:pPr>
              <a:r>
                <a:rPr lang="en-US" sz="1400">
                  <a:solidFill>
                    <a:schemeClr val="dk1"/>
                  </a:solidFill>
                  <a:latin typeface="Calibri"/>
                  <a:ea typeface="Calibri"/>
                  <a:cs typeface="Calibri"/>
                  <a:sym typeface="Calibri"/>
                </a:rPr>
                <a:t>Dental Coverage Assistance</a:t>
              </a:r>
              <a:endParaRPr/>
            </a:p>
          </p:txBody>
        </p:sp>
        <p:sp>
          <p:nvSpPr>
            <p:cNvPr id="164" name="Google Shape;164;p4"/>
            <p:cNvSpPr/>
            <p:nvPr/>
          </p:nvSpPr>
          <p:spPr>
            <a:xfrm>
              <a:off x="-37236" y="1478369"/>
              <a:ext cx="3934374" cy="588289"/>
            </a:xfrm>
            <a:prstGeom prst="roundRect">
              <a:avLst>
                <a:gd fmla="val 10000" name="adj"/>
              </a:avLst>
            </a:prstGeom>
            <a:solidFill>
              <a:srgbClr val="F2F2F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5" name="Google Shape;165;p4"/>
            <p:cNvSpPr/>
            <p:nvPr/>
          </p:nvSpPr>
          <p:spPr>
            <a:xfrm>
              <a:off x="140721" y="1610734"/>
              <a:ext cx="323559" cy="323559"/>
            </a:xfrm>
            <a:prstGeom prst="rect">
              <a:avLst/>
            </a:prstGeom>
            <a:blipFill rotWithShape="1">
              <a:blip r:embed="rId5">
                <a:alphaModFix/>
              </a:blip>
              <a:stretch>
                <a:fillRect b="0" l="0" r="0" t="0"/>
              </a:stretch>
            </a:blip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6" name="Google Shape;166;p4"/>
            <p:cNvSpPr/>
            <p:nvPr/>
          </p:nvSpPr>
          <p:spPr>
            <a:xfrm>
              <a:off x="642238" y="1478369"/>
              <a:ext cx="3253570" cy="588289"/>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7" name="Google Shape;167;p4"/>
            <p:cNvSpPr txBox="1"/>
            <p:nvPr/>
          </p:nvSpPr>
          <p:spPr>
            <a:xfrm>
              <a:off x="642238" y="1478369"/>
              <a:ext cx="3253570" cy="588289"/>
            </a:xfrm>
            <a:prstGeom prst="rect">
              <a:avLst/>
            </a:prstGeom>
            <a:noFill/>
            <a:ln>
              <a:noFill/>
            </a:ln>
          </p:spPr>
          <p:txBody>
            <a:bodyPr anchorCtr="0" anchor="ctr" bIns="62250" lIns="62250" spcFirstLastPara="1" rIns="62250" wrap="square" tIns="62250">
              <a:noAutofit/>
            </a:bodyPr>
            <a:lstStyle/>
            <a:p>
              <a:pPr indent="0" lvl="0" marL="0" marR="0" rtl="0" algn="l">
                <a:lnSpc>
                  <a:spcPct val="100000"/>
                </a:lnSpc>
                <a:spcBef>
                  <a:spcPts val="0"/>
                </a:spcBef>
                <a:spcAft>
                  <a:spcPts val="0"/>
                </a:spcAft>
                <a:buClr>
                  <a:schemeClr val="dk1"/>
                </a:buClr>
                <a:buSzPts val="1400"/>
                <a:buFont typeface="Calibri"/>
                <a:buNone/>
              </a:pPr>
              <a:r>
                <a:rPr lang="en-US" sz="1400">
                  <a:solidFill>
                    <a:schemeClr val="dk1"/>
                  </a:solidFill>
                  <a:latin typeface="Calibri"/>
                  <a:ea typeface="Calibri"/>
                  <a:cs typeface="Calibri"/>
                  <a:sym typeface="Calibri"/>
                </a:rPr>
                <a:t>Help finding a Primary Care Doctor</a:t>
              </a:r>
              <a:endParaRPr/>
            </a:p>
          </p:txBody>
        </p:sp>
        <p:sp>
          <p:nvSpPr>
            <p:cNvPr id="168" name="Google Shape;168;p4"/>
            <p:cNvSpPr/>
            <p:nvPr/>
          </p:nvSpPr>
          <p:spPr>
            <a:xfrm>
              <a:off x="-37236" y="2213731"/>
              <a:ext cx="3934374" cy="588289"/>
            </a:xfrm>
            <a:prstGeom prst="roundRect">
              <a:avLst>
                <a:gd fmla="val 10000" name="adj"/>
              </a:avLst>
            </a:prstGeom>
            <a:solidFill>
              <a:srgbClr val="F2F2F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9" name="Google Shape;169;p4"/>
            <p:cNvSpPr/>
            <p:nvPr/>
          </p:nvSpPr>
          <p:spPr>
            <a:xfrm>
              <a:off x="140721" y="2346096"/>
              <a:ext cx="323559" cy="323559"/>
            </a:xfrm>
            <a:prstGeom prst="rect">
              <a:avLst/>
            </a:prstGeom>
            <a:blipFill rotWithShape="1">
              <a:blip r:embed="rId6">
                <a:alphaModFix/>
              </a:blip>
              <a:stretch>
                <a:fillRect b="0" l="0" r="0" t="0"/>
              </a:stretch>
            </a:blip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0" name="Google Shape;170;p4"/>
            <p:cNvSpPr/>
            <p:nvPr/>
          </p:nvSpPr>
          <p:spPr>
            <a:xfrm>
              <a:off x="642238" y="2213731"/>
              <a:ext cx="3253570" cy="588289"/>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1" name="Google Shape;171;p4"/>
            <p:cNvSpPr txBox="1"/>
            <p:nvPr/>
          </p:nvSpPr>
          <p:spPr>
            <a:xfrm>
              <a:off x="642238" y="2213731"/>
              <a:ext cx="3253570" cy="588289"/>
            </a:xfrm>
            <a:prstGeom prst="rect">
              <a:avLst/>
            </a:prstGeom>
            <a:noFill/>
            <a:ln>
              <a:noFill/>
            </a:ln>
          </p:spPr>
          <p:txBody>
            <a:bodyPr anchorCtr="0" anchor="ctr" bIns="62250" lIns="62250" spcFirstLastPara="1" rIns="62250" wrap="square" tIns="62250">
              <a:noAutofit/>
            </a:bodyPr>
            <a:lstStyle/>
            <a:p>
              <a:pPr indent="0" lvl="0" marL="0" marR="0" rtl="0" algn="l">
                <a:lnSpc>
                  <a:spcPct val="100000"/>
                </a:lnSpc>
                <a:spcBef>
                  <a:spcPts val="0"/>
                </a:spcBef>
                <a:spcAft>
                  <a:spcPts val="0"/>
                </a:spcAft>
                <a:buClr>
                  <a:schemeClr val="dk1"/>
                </a:buClr>
                <a:buSzPts val="1400"/>
                <a:buFont typeface="Calibri"/>
                <a:buNone/>
              </a:pPr>
              <a:r>
                <a:rPr lang="en-US" sz="1400">
                  <a:solidFill>
                    <a:schemeClr val="dk1"/>
                  </a:solidFill>
                  <a:latin typeface="Calibri"/>
                  <a:ea typeface="Calibri"/>
                  <a:cs typeface="Calibri"/>
                  <a:sym typeface="Calibri"/>
                </a:rPr>
                <a:t>Health and Social Services</a:t>
              </a:r>
              <a:endParaRPr/>
            </a:p>
          </p:txBody>
        </p:sp>
        <p:sp>
          <p:nvSpPr>
            <p:cNvPr id="172" name="Google Shape;172;p4"/>
            <p:cNvSpPr/>
            <p:nvPr/>
          </p:nvSpPr>
          <p:spPr>
            <a:xfrm>
              <a:off x="-37236" y="2949093"/>
              <a:ext cx="3934374" cy="588289"/>
            </a:xfrm>
            <a:prstGeom prst="roundRect">
              <a:avLst>
                <a:gd fmla="val 10000" name="adj"/>
              </a:avLst>
            </a:prstGeom>
            <a:solidFill>
              <a:srgbClr val="F2F2F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3" name="Google Shape;173;p4"/>
            <p:cNvSpPr/>
            <p:nvPr/>
          </p:nvSpPr>
          <p:spPr>
            <a:xfrm>
              <a:off x="140721" y="3081458"/>
              <a:ext cx="323559" cy="323559"/>
            </a:xfrm>
            <a:prstGeom prst="rect">
              <a:avLst/>
            </a:prstGeom>
            <a:blipFill rotWithShape="1">
              <a:blip r:embed="rId7">
                <a:alphaModFix/>
              </a:blip>
              <a:stretch>
                <a:fillRect b="0" l="0" r="0" t="0"/>
              </a:stretch>
            </a:blipFill>
            <a:ln cap="flat" cmpd="sng" w="15875">
              <a:solidFill>
                <a:schemeClr val="lt1">
                  <a:alpha val="0"/>
                </a:schemeClr>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4" name="Google Shape;174;p4"/>
            <p:cNvSpPr/>
            <p:nvPr/>
          </p:nvSpPr>
          <p:spPr>
            <a:xfrm>
              <a:off x="642238" y="2949093"/>
              <a:ext cx="1770468" cy="588289"/>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5" name="Google Shape;175;p4"/>
            <p:cNvSpPr txBox="1"/>
            <p:nvPr/>
          </p:nvSpPr>
          <p:spPr>
            <a:xfrm>
              <a:off x="642238" y="2949093"/>
              <a:ext cx="1770468" cy="588289"/>
            </a:xfrm>
            <a:prstGeom prst="rect">
              <a:avLst/>
            </a:prstGeom>
            <a:noFill/>
            <a:ln>
              <a:noFill/>
            </a:ln>
          </p:spPr>
          <p:txBody>
            <a:bodyPr anchorCtr="0" anchor="ctr" bIns="62250" lIns="62250" spcFirstLastPara="1" rIns="62250" wrap="square" tIns="62250">
              <a:noAutofit/>
            </a:bodyPr>
            <a:lstStyle/>
            <a:p>
              <a:pPr indent="0" lvl="0" marL="0" marR="0" rtl="0" algn="l">
                <a:lnSpc>
                  <a:spcPct val="100000"/>
                </a:lnSpc>
                <a:spcBef>
                  <a:spcPts val="0"/>
                </a:spcBef>
                <a:spcAft>
                  <a:spcPts val="0"/>
                </a:spcAft>
                <a:buClr>
                  <a:schemeClr val="dk1"/>
                </a:buClr>
                <a:buSzPts val="1400"/>
                <a:buFont typeface="Calibri"/>
                <a:buNone/>
              </a:pPr>
              <a:r>
                <a:rPr lang="en-US" sz="1400">
                  <a:solidFill>
                    <a:schemeClr val="dk1"/>
                  </a:solidFill>
                  <a:latin typeface="Calibri"/>
                  <a:ea typeface="Calibri"/>
                  <a:cs typeface="Calibri"/>
                  <a:sym typeface="Calibri"/>
                </a:rPr>
                <a:t>211HELPSteps</a:t>
              </a:r>
              <a:endParaRPr/>
            </a:p>
          </p:txBody>
        </p:sp>
        <p:sp>
          <p:nvSpPr>
            <p:cNvPr id="176" name="Google Shape;176;p4"/>
            <p:cNvSpPr/>
            <p:nvPr/>
          </p:nvSpPr>
          <p:spPr>
            <a:xfrm>
              <a:off x="2336905" y="2949093"/>
              <a:ext cx="1634704" cy="588289"/>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7" name="Google Shape;177;p4"/>
            <p:cNvSpPr txBox="1"/>
            <p:nvPr/>
          </p:nvSpPr>
          <p:spPr>
            <a:xfrm>
              <a:off x="2336905" y="2949093"/>
              <a:ext cx="1634704" cy="588289"/>
            </a:xfrm>
            <a:prstGeom prst="rect">
              <a:avLst/>
            </a:prstGeom>
            <a:noFill/>
            <a:ln>
              <a:noFill/>
            </a:ln>
          </p:spPr>
          <p:txBody>
            <a:bodyPr anchorCtr="0" anchor="ctr" bIns="62250" lIns="62250" spcFirstLastPara="1" rIns="62250" wrap="square" tIns="62250">
              <a:noAutofit/>
            </a:bodyPr>
            <a:lstStyle/>
            <a:p>
              <a:pPr indent="0" lvl="0" marL="0" marR="0" rtl="0" algn="l">
                <a:lnSpc>
                  <a:spcPct val="100000"/>
                </a:lnSpc>
                <a:spcBef>
                  <a:spcPts val="0"/>
                </a:spcBef>
                <a:spcAft>
                  <a:spcPts val="0"/>
                </a:spcAft>
                <a:buClr>
                  <a:schemeClr val="dk1"/>
                </a:buClr>
                <a:buSzPts val="1100"/>
                <a:buFont typeface="Calibri"/>
                <a:buNone/>
              </a:pPr>
              <a:r>
                <a:rPr b="1" lang="en-US" sz="1100" u="sng">
                  <a:solidFill>
                    <a:schemeClr val="dk1"/>
                  </a:solidFill>
                  <a:latin typeface="Calibri"/>
                  <a:ea typeface="Calibri"/>
                  <a:cs typeface="Calibri"/>
                  <a:sym typeface="Calibri"/>
                  <a:hlinkClick r:id="rId8">
                    <a:extLst>
                      <a:ext uri="{A12FA001-AC4F-418D-AE19-62706E023703}">
                        <ahyp:hlinkClr val="tx"/>
                      </a:ext>
                    </a:extLst>
                  </a:hlinkClick>
                </a:rPr>
                <a:t>https://helpsteps.com/</a:t>
              </a:r>
              <a:r>
                <a:rPr b="1" lang="en-US" sz="1100">
                  <a:solidFill>
                    <a:schemeClr val="dk1"/>
                  </a:solidFill>
                  <a:latin typeface="Calibri"/>
                  <a:ea typeface="Calibri"/>
                  <a:cs typeface="Calibri"/>
                  <a:sym typeface="Calibri"/>
                </a:rPr>
                <a:t> </a:t>
              </a:r>
              <a:endParaRPr/>
            </a:p>
          </p:txBody>
        </p:sp>
        <p:sp>
          <p:nvSpPr>
            <p:cNvPr id="178" name="Google Shape;178;p4"/>
            <p:cNvSpPr/>
            <p:nvPr/>
          </p:nvSpPr>
          <p:spPr>
            <a:xfrm>
              <a:off x="-37236" y="3684455"/>
              <a:ext cx="3934374" cy="588289"/>
            </a:xfrm>
            <a:prstGeom prst="roundRect">
              <a:avLst>
                <a:gd fmla="val 10000" name="adj"/>
              </a:avLst>
            </a:prstGeom>
            <a:solidFill>
              <a:srgbClr val="F2F2F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9" name="Google Shape;179;p4"/>
            <p:cNvSpPr/>
            <p:nvPr/>
          </p:nvSpPr>
          <p:spPr>
            <a:xfrm>
              <a:off x="140721" y="3816820"/>
              <a:ext cx="323559" cy="323559"/>
            </a:xfrm>
            <a:prstGeom prst="rect">
              <a:avLst/>
            </a:prstGeom>
            <a:blipFill rotWithShape="1">
              <a:blip r:embed="rId9">
                <a:alphaModFix/>
              </a:blip>
              <a:stretch>
                <a:fillRect b="0" l="0" r="0" t="0"/>
              </a:stretch>
            </a:blipFill>
            <a:ln cap="flat" cmpd="sng" w="15875">
              <a:solidFill>
                <a:schemeClr val="lt1">
                  <a:alpha val="0"/>
                </a:schemeClr>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0" name="Google Shape;180;p4"/>
            <p:cNvSpPr/>
            <p:nvPr/>
          </p:nvSpPr>
          <p:spPr>
            <a:xfrm>
              <a:off x="642238" y="3684455"/>
              <a:ext cx="3253570" cy="588289"/>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1" name="Google Shape;181;p4"/>
            <p:cNvSpPr txBox="1"/>
            <p:nvPr/>
          </p:nvSpPr>
          <p:spPr>
            <a:xfrm>
              <a:off x="642238" y="3684455"/>
              <a:ext cx="3253570" cy="588289"/>
            </a:xfrm>
            <a:prstGeom prst="rect">
              <a:avLst/>
            </a:prstGeom>
            <a:noFill/>
            <a:ln>
              <a:noFill/>
            </a:ln>
          </p:spPr>
          <p:txBody>
            <a:bodyPr anchorCtr="0" anchor="ctr" bIns="62250" lIns="62250" spcFirstLastPara="1" rIns="62250" wrap="square" tIns="62250">
              <a:noAutofit/>
            </a:bodyPr>
            <a:lstStyle/>
            <a:p>
              <a:pPr indent="0" lvl="0" marL="0" marR="0" rtl="0" algn="l">
                <a:lnSpc>
                  <a:spcPct val="100000"/>
                </a:lnSpc>
                <a:spcBef>
                  <a:spcPts val="0"/>
                </a:spcBef>
                <a:spcAft>
                  <a:spcPts val="0"/>
                </a:spcAft>
                <a:buClr>
                  <a:schemeClr val="dk1"/>
                </a:buClr>
                <a:buSzPts val="1400"/>
                <a:buFont typeface="Calibri"/>
                <a:buNone/>
              </a:pPr>
              <a:r>
                <a:rPr lang="en-US" sz="1400">
                  <a:solidFill>
                    <a:schemeClr val="dk1"/>
                  </a:solidFill>
                  <a:latin typeface="Calibri"/>
                  <a:ea typeface="Calibri"/>
                  <a:cs typeface="Calibri"/>
                  <a:sym typeface="Calibri"/>
                </a:rPr>
                <a:t>SNAP application</a:t>
              </a:r>
              <a:endParaRPr/>
            </a:p>
          </p:txBody>
        </p:sp>
      </p:grpSp>
      <p:pic>
        <p:nvPicPr>
          <p:cNvPr descr="Image result for 1010 mass ave boston&quot;" id="182" name="Google Shape;182;p4"/>
          <p:cNvPicPr preferRelativeResize="0"/>
          <p:nvPr/>
        </p:nvPicPr>
        <p:blipFill rotWithShape="1">
          <a:blip r:embed="rId10">
            <a:alphaModFix/>
          </a:blip>
          <a:srcRect b="0" l="0" r="0" t="0"/>
          <a:stretch/>
        </p:blipFill>
        <p:spPr>
          <a:xfrm>
            <a:off x="5334000" y="1905000"/>
            <a:ext cx="2867574" cy="2147697"/>
          </a:xfrm>
          <a:prstGeom prst="roundRect">
            <a:avLst>
              <a:gd fmla="val 4167" name="adj"/>
            </a:avLst>
          </a:prstGeom>
          <a:solidFill>
            <a:srgbClr val="FFFFFF"/>
          </a:solidFill>
          <a:ln cap="sq" cmpd="sng" w="76200">
            <a:solidFill>
              <a:srgbClr val="EAEAEA"/>
            </a:solidFill>
            <a:prstDash val="solid"/>
            <a:miter lim="800000"/>
            <a:headEnd len="sm" w="sm" type="none"/>
            <a:tailEnd len="sm" w="sm" type="none"/>
          </a:ln>
          <a:effectLst>
            <a:reflection blurRad="0" dir="5400000" dist="5000" endA="0" endPos="28000" kx="0" rotWithShape="0" algn="bl" stA="33000" stPos="0" sy="-100000" ky="0"/>
          </a:effectLst>
        </p:spPr>
      </p:pic>
      <p:sp>
        <p:nvSpPr>
          <p:cNvPr id="183" name="Google Shape;183;p4"/>
          <p:cNvSpPr txBox="1"/>
          <p:nvPr/>
        </p:nvSpPr>
        <p:spPr>
          <a:xfrm>
            <a:off x="5334000" y="4132089"/>
            <a:ext cx="2867574" cy="1977101"/>
          </a:xfrm>
          <a:prstGeom prst="rect">
            <a:avLst/>
          </a:prstGeom>
          <a:noFill/>
          <a:ln>
            <a:noFill/>
          </a:ln>
        </p:spPr>
        <p:txBody>
          <a:bodyPr anchorCtr="0" anchor="t" bIns="45700" lIns="91425" spcFirstLastPara="1" rIns="91425" wrap="square" tIns="45700">
            <a:normAutofit fontScale="25000" lnSpcReduction="20000"/>
          </a:bodyPr>
          <a:lstStyle/>
          <a:p>
            <a:pPr indent="0" lvl="0" marL="0" marR="0" rtl="0" algn="ctr">
              <a:lnSpc>
                <a:spcPct val="120000"/>
              </a:lnSpc>
              <a:spcBef>
                <a:spcPts val="0"/>
              </a:spcBef>
              <a:spcAft>
                <a:spcPts val="0"/>
              </a:spcAft>
              <a:buClr>
                <a:schemeClr val="dk1"/>
              </a:buClr>
              <a:buSzPct val="100000"/>
              <a:buFont typeface="Arial"/>
              <a:buNone/>
            </a:pPr>
            <a:r>
              <a:rPr b="1" lang="en-US" sz="5600">
                <a:solidFill>
                  <a:schemeClr val="dk1"/>
                </a:solidFill>
                <a:latin typeface="Calibri"/>
                <a:ea typeface="Calibri"/>
                <a:cs typeface="Calibri"/>
                <a:sym typeface="Calibri"/>
              </a:rPr>
              <a:t>Contact us:</a:t>
            </a:r>
            <a:endParaRPr/>
          </a:p>
          <a:p>
            <a:pPr indent="0" lvl="0" marL="0" marR="0" rtl="0" algn="ctr">
              <a:lnSpc>
                <a:spcPct val="120000"/>
              </a:lnSpc>
              <a:spcBef>
                <a:spcPts val="0"/>
              </a:spcBef>
              <a:spcAft>
                <a:spcPts val="0"/>
              </a:spcAft>
              <a:buClr>
                <a:schemeClr val="dk1"/>
              </a:buClr>
              <a:buSzPct val="100000"/>
              <a:buFont typeface="Arial"/>
              <a:buNone/>
            </a:pPr>
            <a:r>
              <a:rPr b="1" lang="en-US" sz="5600">
                <a:solidFill>
                  <a:schemeClr val="dk1"/>
                </a:solidFill>
                <a:latin typeface="Calibri"/>
                <a:ea typeface="Calibri"/>
                <a:cs typeface="Calibri"/>
                <a:sym typeface="Calibri"/>
              </a:rPr>
              <a:t>1010 Massachusetts Ave.</a:t>
            </a:r>
            <a:endParaRPr/>
          </a:p>
          <a:p>
            <a:pPr indent="0" lvl="0" marL="0" marR="0" rtl="0" algn="ctr">
              <a:lnSpc>
                <a:spcPct val="120000"/>
              </a:lnSpc>
              <a:spcBef>
                <a:spcPts val="0"/>
              </a:spcBef>
              <a:spcAft>
                <a:spcPts val="0"/>
              </a:spcAft>
              <a:buClr>
                <a:schemeClr val="dk1"/>
              </a:buClr>
              <a:buSzPct val="100000"/>
              <a:buFont typeface="Arial"/>
              <a:buNone/>
            </a:pPr>
            <a:r>
              <a:rPr b="1" lang="en-US" sz="5600">
                <a:solidFill>
                  <a:schemeClr val="dk1"/>
                </a:solidFill>
                <a:latin typeface="Calibri"/>
                <a:ea typeface="Calibri"/>
                <a:cs typeface="Calibri"/>
                <a:sym typeface="Calibri"/>
              </a:rPr>
              <a:t>2</a:t>
            </a:r>
            <a:r>
              <a:rPr b="1" baseline="30000" lang="en-US" sz="5600">
                <a:solidFill>
                  <a:schemeClr val="dk1"/>
                </a:solidFill>
                <a:latin typeface="Calibri"/>
                <a:ea typeface="Calibri"/>
                <a:cs typeface="Calibri"/>
                <a:sym typeface="Calibri"/>
              </a:rPr>
              <a:t>nd</a:t>
            </a:r>
            <a:r>
              <a:rPr b="1" lang="en-US" sz="5600">
                <a:solidFill>
                  <a:schemeClr val="dk1"/>
                </a:solidFill>
                <a:latin typeface="Calibri"/>
                <a:ea typeface="Calibri"/>
                <a:cs typeface="Calibri"/>
                <a:sym typeface="Calibri"/>
              </a:rPr>
              <a:t> Floor </a:t>
            </a:r>
            <a:endParaRPr/>
          </a:p>
          <a:p>
            <a:pPr indent="0" lvl="0" marL="0" marR="0" rtl="0" algn="ctr">
              <a:lnSpc>
                <a:spcPct val="120000"/>
              </a:lnSpc>
              <a:spcBef>
                <a:spcPts val="0"/>
              </a:spcBef>
              <a:spcAft>
                <a:spcPts val="0"/>
              </a:spcAft>
              <a:buClr>
                <a:schemeClr val="dk1"/>
              </a:buClr>
              <a:buSzPct val="100000"/>
              <a:buFont typeface="Arial"/>
              <a:buNone/>
            </a:pPr>
            <a:r>
              <a:rPr b="1" lang="en-US" sz="5600">
                <a:solidFill>
                  <a:schemeClr val="dk1"/>
                </a:solidFill>
                <a:latin typeface="Calibri"/>
                <a:ea typeface="Calibri"/>
                <a:cs typeface="Calibri"/>
                <a:sym typeface="Calibri"/>
              </a:rPr>
              <a:t>Boston, MA 02118 </a:t>
            </a:r>
            <a:endParaRPr/>
          </a:p>
          <a:p>
            <a:pPr indent="0" lvl="0" marL="0" marR="0" rtl="0" algn="ctr">
              <a:lnSpc>
                <a:spcPct val="120000"/>
              </a:lnSpc>
              <a:spcBef>
                <a:spcPts val="0"/>
              </a:spcBef>
              <a:spcAft>
                <a:spcPts val="0"/>
              </a:spcAft>
              <a:buClr>
                <a:schemeClr val="dk1"/>
              </a:buClr>
              <a:buSzPct val="100000"/>
              <a:buFont typeface="Arial"/>
              <a:buNone/>
            </a:pPr>
            <a:r>
              <a:rPr b="1" lang="en-US" sz="5600">
                <a:solidFill>
                  <a:schemeClr val="dk1"/>
                </a:solidFill>
                <a:latin typeface="Calibri"/>
                <a:ea typeface="Calibri"/>
                <a:cs typeface="Calibri"/>
                <a:sym typeface="Calibri"/>
              </a:rPr>
              <a:t>617-534-5050</a:t>
            </a:r>
            <a:endParaRPr/>
          </a:p>
          <a:p>
            <a:pPr indent="0" lvl="0" marL="0" marR="0" rtl="0" algn="ctr">
              <a:lnSpc>
                <a:spcPct val="120000"/>
              </a:lnSpc>
              <a:spcBef>
                <a:spcPts val="0"/>
              </a:spcBef>
              <a:spcAft>
                <a:spcPts val="0"/>
              </a:spcAft>
              <a:buClr>
                <a:schemeClr val="dk1"/>
              </a:buClr>
              <a:buSzPct val="100000"/>
              <a:buFont typeface="Arial"/>
              <a:buNone/>
            </a:pPr>
            <a:r>
              <a:rPr b="1" lang="en-US" sz="5600" u="sng">
                <a:solidFill>
                  <a:schemeClr val="dk1"/>
                </a:solidFill>
                <a:latin typeface="Calibri"/>
                <a:ea typeface="Calibri"/>
                <a:cs typeface="Calibri"/>
                <a:sym typeface="Calibri"/>
                <a:hlinkClick r:id="rId11">
                  <a:extLst>
                    <a:ext uri="{A12FA001-AC4F-418D-AE19-62706E023703}">
                      <ahyp:hlinkClr val="tx"/>
                    </a:ext>
                  </a:extLst>
                </a:hlinkClick>
              </a:rPr>
              <a:t>MayorsHealthLine@bphc.org</a:t>
            </a:r>
            <a:endParaRPr b="1" sz="5600">
              <a:solidFill>
                <a:schemeClr val="dk1"/>
              </a:solidFill>
              <a:latin typeface="Calibri"/>
              <a:ea typeface="Calibri"/>
              <a:cs typeface="Calibri"/>
              <a:sym typeface="Calibri"/>
            </a:endParaRPr>
          </a:p>
          <a:p>
            <a:pPr indent="0" lvl="0" marL="0" marR="0" rtl="0" algn="ctr">
              <a:lnSpc>
                <a:spcPct val="120000"/>
              </a:lnSpc>
              <a:spcBef>
                <a:spcPts val="0"/>
              </a:spcBef>
              <a:spcAft>
                <a:spcPts val="0"/>
              </a:spcAft>
              <a:buClr>
                <a:schemeClr val="dk1"/>
              </a:buClr>
              <a:buSzPct val="100000"/>
              <a:buFont typeface="Arial"/>
              <a:buNone/>
            </a:pPr>
            <a:r>
              <a:t/>
            </a:r>
            <a:endParaRPr b="1" sz="5600">
              <a:solidFill>
                <a:schemeClr val="dk1"/>
              </a:solidFill>
              <a:latin typeface="Calibri"/>
              <a:ea typeface="Calibri"/>
              <a:cs typeface="Calibri"/>
              <a:sym typeface="Calibri"/>
            </a:endParaRPr>
          </a:p>
          <a:p>
            <a:pPr indent="0" lvl="0" marL="0" marR="0" rtl="0" algn="ctr">
              <a:lnSpc>
                <a:spcPct val="120000"/>
              </a:lnSpc>
              <a:spcBef>
                <a:spcPts val="0"/>
              </a:spcBef>
              <a:spcAft>
                <a:spcPts val="0"/>
              </a:spcAft>
              <a:buClr>
                <a:schemeClr val="dk1"/>
              </a:buClr>
              <a:buSzPct val="100000"/>
              <a:buFont typeface="Arial"/>
              <a:buNone/>
            </a:pPr>
            <a:r>
              <a:rPr b="1" lang="en-US" sz="5600">
                <a:solidFill>
                  <a:schemeClr val="dk1"/>
                </a:solidFill>
                <a:latin typeface="Calibri"/>
                <a:ea typeface="Calibri"/>
                <a:cs typeface="Calibri"/>
                <a:sym typeface="Calibri"/>
              </a:rPr>
              <a:t>Hours:</a:t>
            </a:r>
            <a:endParaRPr/>
          </a:p>
          <a:p>
            <a:pPr indent="0" lvl="0" marL="0" marR="0" rtl="0" algn="ctr">
              <a:lnSpc>
                <a:spcPct val="120000"/>
              </a:lnSpc>
              <a:spcBef>
                <a:spcPts val="0"/>
              </a:spcBef>
              <a:spcAft>
                <a:spcPts val="0"/>
              </a:spcAft>
              <a:buClr>
                <a:schemeClr val="dk1"/>
              </a:buClr>
              <a:buSzPct val="100000"/>
              <a:buFont typeface="Arial"/>
              <a:buNone/>
            </a:pPr>
            <a:r>
              <a:rPr b="1" lang="en-US" sz="5600">
                <a:solidFill>
                  <a:schemeClr val="dk1"/>
                </a:solidFill>
                <a:latin typeface="Calibri"/>
                <a:ea typeface="Calibri"/>
                <a:cs typeface="Calibri"/>
                <a:sym typeface="Calibri"/>
              </a:rPr>
              <a:t>Monday - Friday </a:t>
            </a:r>
            <a:endParaRPr/>
          </a:p>
          <a:p>
            <a:pPr indent="0" lvl="0" marL="0" marR="0" rtl="0" algn="ctr">
              <a:lnSpc>
                <a:spcPct val="120000"/>
              </a:lnSpc>
              <a:spcBef>
                <a:spcPts val="0"/>
              </a:spcBef>
              <a:spcAft>
                <a:spcPts val="0"/>
              </a:spcAft>
              <a:buClr>
                <a:schemeClr val="dk1"/>
              </a:buClr>
              <a:buSzPct val="100000"/>
              <a:buFont typeface="Arial"/>
              <a:buNone/>
            </a:pPr>
            <a:r>
              <a:rPr b="1" lang="en-US" sz="5600">
                <a:solidFill>
                  <a:schemeClr val="dk1"/>
                </a:solidFill>
                <a:latin typeface="Calibri"/>
                <a:ea typeface="Calibri"/>
                <a:cs typeface="Calibri"/>
                <a:sym typeface="Calibri"/>
              </a:rPr>
              <a:t>9am - 5pm</a:t>
            </a:r>
            <a:endParaRPr/>
          </a:p>
          <a:p>
            <a:pPr indent="0" lvl="0" marL="0" marR="0" rtl="0" algn="l">
              <a:lnSpc>
                <a:spcPct val="120000"/>
              </a:lnSpc>
              <a:spcBef>
                <a:spcPts val="0"/>
              </a:spcBef>
              <a:spcAft>
                <a:spcPts val="0"/>
              </a:spcAft>
              <a:buClr>
                <a:schemeClr val="dk1"/>
              </a:buClr>
              <a:buSzPct val="100000"/>
              <a:buFont typeface="Arial"/>
              <a:buNone/>
            </a:pPr>
            <a:r>
              <a:t/>
            </a:r>
            <a:endParaRPr b="1" baseline="30000" sz="1500">
              <a:solidFill>
                <a:schemeClr val="dk1"/>
              </a:solidFill>
              <a:latin typeface="Calibri"/>
              <a:ea typeface="Calibri"/>
              <a:cs typeface="Calibri"/>
              <a:sym typeface="Calibri"/>
            </a:endParaRPr>
          </a:p>
        </p:txBody>
      </p:sp>
      <p:sp>
        <p:nvSpPr>
          <p:cNvPr id="184" name="Google Shape;184;p4"/>
          <p:cNvSpPr txBox="1"/>
          <p:nvPr>
            <p:ph idx="12" type="sldNum"/>
          </p:nvPr>
        </p:nvSpPr>
        <p:spPr>
          <a:xfrm>
            <a:off x="7425344" y="6459786"/>
            <a:ext cx="984000" cy="365100"/>
          </a:xfrm>
          <a:prstGeom prst="rect">
            <a:avLst/>
          </a:prstGeom>
        </p:spPr>
        <p:txBody>
          <a:bodyPr anchorCtr="0" anchor="ctr"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en-US"/>
              <a:t>‹#›</a:t>
            </a:fld>
            <a:endParaRPr/>
          </a:p>
        </p:txBody>
      </p:sp>
    </p:spTree>
  </p:cSld>
  <p:clrMapOvr>
    <a:masterClrMapping/>
  </p:clrMapOvr>
</p:sld>
</file>

<file path=ppt/slides/slide4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gradFill>
          <a:gsLst>
            <a:gs pos="0">
              <a:srgbClr val="F2FAFD"/>
            </a:gs>
            <a:gs pos="41000">
              <a:srgbClr val="F2FAFD"/>
            </a:gs>
            <a:gs pos="63000">
              <a:schemeClr val="lt2"/>
            </a:gs>
            <a:gs pos="95000">
              <a:srgbClr val="97DAF2"/>
            </a:gs>
            <a:gs pos="100000">
              <a:srgbClr val="BAE6F6"/>
            </a:gs>
          </a:gsLst>
          <a:lin ang="5400000" scaled="0"/>
        </a:gradFill>
      </p:bgPr>
    </p:bg>
    <p:spTree>
      <p:nvGrpSpPr>
        <p:cNvPr id="676" name="Shape 676"/>
        <p:cNvGrpSpPr/>
        <p:nvPr/>
      </p:nvGrpSpPr>
      <p:grpSpPr>
        <a:xfrm>
          <a:off x="0" y="0"/>
          <a:ext cx="0" cy="0"/>
          <a:chOff x="0" y="0"/>
          <a:chExt cx="0" cy="0"/>
        </a:xfrm>
      </p:grpSpPr>
      <p:sp>
        <p:nvSpPr>
          <p:cNvPr id="677" name="Google Shape;677;p40"/>
          <p:cNvSpPr/>
          <p:nvPr/>
        </p:nvSpPr>
        <p:spPr>
          <a:xfrm>
            <a:off x="0" y="6400800"/>
            <a:ext cx="9144000" cy="457200"/>
          </a:xfrm>
          <a:prstGeom prst="rect">
            <a:avLst/>
          </a:prstGeom>
          <a:solidFill>
            <a:schemeClr val="accent2"/>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lt1"/>
              </a:solidFill>
              <a:latin typeface="Calibri"/>
              <a:ea typeface="Calibri"/>
              <a:cs typeface="Calibri"/>
              <a:sym typeface="Calibri"/>
            </a:endParaRPr>
          </a:p>
        </p:txBody>
      </p:sp>
      <p:sp>
        <p:nvSpPr>
          <p:cNvPr id="678" name="Google Shape;678;p40"/>
          <p:cNvSpPr/>
          <p:nvPr/>
        </p:nvSpPr>
        <p:spPr>
          <a:xfrm>
            <a:off x="0" y="6334316"/>
            <a:ext cx="9144000" cy="66484"/>
          </a:xfrm>
          <a:prstGeom prst="rect">
            <a:avLst/>
          </a:prstGeom>
          <a:solidFill>
            <a:schemeClr val="accent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lt1"/>
              </a:solidFill>
              <a:latin typeface="Calibri"/>
              <a:ea typeface="Calibri"/>
              <a:cs typeface="Calibri"/>
              <a:sym typeface="Calibri"/>
            </a:endParaRPr>
          </a:p>
        </p:txBody>
      </p:sp>
      <p:cxnSp>
        <p:nvCxnSpPr>
          <p:cNvPr id="679" name="Google Shape;679;p40"/>
          <p:cNvCxnSpPr/>
          <p:nvPr/>
        </p:nvCxnSpPr>
        <p:spPr>
          <a:xfrm>
            <a:off x="905743" y="4343400"/>
            <a:ext cx="7406640" cy="0"/>
          </a:xfrm>
          <a:prstGeom prst="straightConnector1">
            <a:avLst/>
          </a:prstGeom>
          <a:noFill/>
          <a:ln cap="flat" cmpd="sng" w="9525">
            <a:solidFill>
              <a:srgbClr val="7F7F7F"/>
            </a:solidFill>
            <a:prstDash val="solid"/>
            <a:round/>
            <a:headEnd len="sm" w="sm" type="none"/>
            <a:tailEnd len="sm" w="sm" type="none"/>
          </a:ln>
        </p:spPr>
      </p:cxnSp>
      <p:sp>
        <p:nvSpPr>
          <p:cNvPr id="680" name="Google Shape;680;p40"/>
          <p:cNvSpPr/>
          <p:nvPr/>
        </p:nvSpPr>
        <p:spPr>
          <a:xfrm>
            <a:off x="0" y="0"/>
            <a:ext cx="9144000" cy="6334316"/>
          </a:xfrm>
          <a:prstGeom prst="rect">
            <a:avLst/>
          </a:prstGeom>
          <a:gradFill>
            <a:gsLst>
              <a:gs pos="0">
                <a:srgbClr val="F2FAFD"/>
              </a:gs>
              <a:gs pos="41000">
                <a:srgbClr val="F2FAFD"/>
              </a:gs>
              <a:gs pos="63000">
                <a:schemeClr val="lt2"/>
              </a:gs>
              <a:gs pos="95000">
                <a:srgbClr val="97DAF2"/>
              </a:gs>
              <a:gs pos="100000">
                <a:srgbClr val="BAE6F6"/>
              </a:gs>
            </a:gsLst>
            <a:lin ang="5400000" scaled="0"/>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681" name="Google Shape;681;p40"/>
          <p:cNvSpPr txBox="1"/>
          <p:nvPr>
            <p:ph type="title"/>
          </p:nvPr>
        </p:nvSpPr>
        <p:spPr>
          <a:xfrm>
            <a:off x="3967315" y="639097"/>
            <a:ext cx="4689988" cy="3686015"/>
          </a:xfrm>
          <a:prstGeom prst="rect">
            <a:avLst/>
          </a:prstGeom>
          <a:noFill/>
          <a:ln>
            <a:noFill/>
          </a:ln>
        </p:spPr>
        <p:txBody>
          <a:bodyPr anchorCtr="0" anchor="b" bIns="45700" lIns="91425" spcFirstLastPara="1" rIns="91425" wrap="square" tIns="45700">
            <a:normAutofit/>
          </a:bodyPr>
          <a:lstStyle/>
          <a:p>
            <a:pPr indent="0" lvl="0" marL="0" rtl="0" algn="l">
              <a:lnSpc>
                <a:spcPct val="85000"/>
              </a:lnSpc>
              <a:spcBef>
                <a:spcPts val="0"/>
              </a:spcBef>
              <a:spcAft>
                <a:spcPts val="0"/>
              </a:spcAft>
              <a:buClr>
                <a:srgbClr val="262626"/>
              </a:buClr>
              <a:buSzPts val="8000"/>
              <a:buFont typeface="Calibri"/>
              <a:buNone/>
            </a:pPr>
            <a:r>
              <a:rPr b="1" lang="en-US" sz="8000">
                <a:solidFill>
                  <a:srgbClr val="262626"/>
                </a:solidFill>
              </a:rPr>
              <a:t>Questions</a:t>
            </a:r>
            <a:endParaRPr/>
          </a:p>
        </p:txBody>
      </p:sp>
      <p:pic>
        <p:nvPicPr>
          <p:cNvPr descr="The Art of Asking Questions" id="682" name="Google Shape;682;p40"/>
          <p:cNvPicPr preferRelativeResize="0"/>
          <p:nvPr/>
        </p:nvPicPr>
        <p:blipFill rotWithShape="1">
          <a:blip r:embed="rId3">
            <a:alphaModFix/>
          </a:blip>
          <a:srcRect b="0" l="0" r="0" t="0"/>
          <a:stretch/>
        </p:blipFill>
        <p:spPr>
          <a:xfrm>
            <a:off x="178756" y="2379210"/>
            <a:ext cx="3609804" cy="2099579"/>
          </a:xfrm>
          <a:prstGeom prst="rect">
            <a:avLst/>
          </a:prstGeom>
          <a:noFill/>
          <a:ln>
            <a:noFill/>
          </a:ln>
        </p:spPr>
      </p:pic>
      <p:cxnSp>
        <p:nvCxnSpPr>
          <p:cNvPr id="683" name="Google Shape;683;p40"/>
          <p:cNvCxnSpPr/>
          <p:nvPr/>
        </p:nvCxnSpPr>
        <p:spPr>
          <a:xfrm>
            <a:off x="4085303" y="4343400"/>
            <a:ext cx="4227080" cy="0"/>
          </a:xfrm>
          <a:prstGeom prst="straightConnector1">
            <a:avLst/>
          </a:prstGeom>
          <a:noFill/>
          <a:ln cap="flat" cmpd="sng" w="9525">
            <a:solidFill>
              <a:schemeClr val="dk2">
                <a:alpha val="89803"/>
              </a:schemeClr>
            </a:solidFill>
            <a:prstDash val="solid"/>
            <a:round/>
            <a:headEnd len="sm" w="sm" type="none"/>
            <a:tailEnd len="sm" w="sm" type="none"/>
          </a:ln>
        </p:spPr>
      </p:cxnSp>
      <p:sp>
        <p:nvSpPr>
          <p:cNvPr id="684" name="Google Shape;684;p40"/>
          <p:cNvSpPr/>
          <p:nvPr/>
        </p:nvSpPr>
        <p:spPr>
          <a:xfrm>
            <a:off x="11" y="6334316"/>
            <a:ext cx="9143989" cy="66484"/>
          </a:xfrm>
          <a:prstGeom prst="rect">
            <a:avLst/>
          </a:prstGeom>
          <a:solidFill>
            <a:srgbClr val="FE9300"/>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lt1"/>
              </a:solidFill>
              <a:latin typeface="Calibri"/>
              <a:ea typeface="Calibri"/>
              <a:cs typeface="Calibri"/>
              <a:sym typeface="Calibri"/>
            </a:endParaRPr>
          </a:p>
        </p:txBody>
      </p:sp>
      <p:sp>
        <p:nvSpPr>
          <p:cNvPr id="685" name="Google Shape;685;p40"/>
          <p:cNvSpPr/>
          <p:nvPr/>
        </p:nvSpPr>
        <p:spPr>
          <a:xfrm>
            <a:off x="0" y="6400800"/>
            <a:ext cx="9144000" cy="457200"/>
          </a:xfrm>
          <a:prstGeom prst="rect">
            <a:avLst/>
          </a:prstGeom>
          <a:solidFill>
            <a:schemeClr val="accent2"/>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lt1"/>
              </a:solidFill>
              <a:latin typeface="Calibri"/>
              <a:ea typeface="Calibri"/>
              <a:cs typeface="Calibri"/>
              <a:sym typeface="Calibri"/>
            </a:endParaRPr>
          </a:p>
        </p:txBody>
      </p:sp>
      <p:sp>
        <p:nvSpPr>
          <p:cNvPr id="686" name="Google Shape;686;p40"/>
          <p:cNvSpPr txBox="1"/>
          <p:nvPr>
            <p:ph idx="12" type="sldNum"/>
          </p:nvPr>
        </p:nvSpPr>
        <p:spPr>
          <a:xfrm>
            <a:off x="7425344" y="6459786"/>
            <a:ext cx="984000" cy="365100"/>
          </a:xfrm>
          <a:prstGeom prst="rect">
            <a:avLst/>
          </a:prstGeom>
        </p:spPr>
        <p:txBody>
          <a:bodyPr anchorCtr="0" anchor="ctr"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en-US"/>
              <a:t>‹#›</a:t>
            </a:fld>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9" name="Shape 189"/>
        <p:cNvGrpSpPr/>
        <p:nvPr/>
      </p:nvGrpSpPr>
      <p:grpSpPr>
        <a:xfrm>
          <a:off x="0" y="0"/>
          <a:ext cx="0" cy="0"/>
          <a:chOff x="0" y="0"/>
          <a:chExt cx="0" cy="0"/>
        </a:xfrm>
      </p:grpSpPr>
      <p:sp>
        <p:nvSpPr>
          <p:cNvPr id="190" name="Google Shape;190;p5"/>
          <p:cNvSpPr txBox="1"/>
          <p:nvPr>
            <p:ph type="title"/>
          </p:nvPr>
        </p:nvSpPr>
        <p:spPr>
          <a:xfrm>
            <a:off x="822960" y="286604"/>
            <a:ext cx="7543800" cy="1450757"/>
          </a:xfrm>
          <a:prstGeom prst="rect">
            <a:avLst/>
          </a:prstGeom>
          <a:noFill/>
          <a:ln>
            <a:noFill/>
          </a:ln>
        </p:spPr>
        <p:txBody>
          <a:bodyPr anchorCtr="0" anchor="b" bIns="45700" lIns="91425" spcFirstLastPara="1" rIns="91425" wrap="square" tIns="45700">
            <a:normAutofit fontScale="90000"/>
          </a:bodyPr>
          <a:lstStyle/>
          <a:p>
            <a:pPr indent="0" lvl="0" marL="0" rtl="0" algn="ctr">
              <a:lnSpc>
                <a:spcPct val="85000"/>
              </a:lnSpc>
              <a:spcBef>
                <a:spcPts val="0"/>
              </a:spcBef>
              <a:spcAft>
                <a:spcPts val="0"/>
              </a:spcAft>
              <a:buClr>
                <a:srgbClr val="3F3F3F"/>
              </a:buClr>
              <a:buSzPct val="100000"/>
              <a:buFont typeface="Calibri"/>
              <a:buNone/>
            </a:pPr>
            <a:r>
              <a:rPr b="1" lang="en-US"/>
              <a:t>How to Apply: </a:t>
            </a:r>
            <a:br>
              <a:rPr b="1" lang="en-US"/>
            </a:br>
            <a:r>
              <a:rPr b="1" lang="en-US" sz="4000"/>
              <a:t>MA health insurance application process  </a:t>
            </a:r>
            <a:endParaRPr/>
          </a:p>
        </p:txBody>
      </p:sp>
      <p:sp>
        <p:nvSpPr>
          <p:cNvPr id="191" name="Google Shape;191;p5"/>
          <p:cNvSpPr txBox="1"/>
          <p:nvPr>
            <p:ph idx="1" type="body"/>
          </p:nvPr>
        </p:nvSpPr>
        <p:spPr>
          <a:xfrm>
            <a:off x="822959" y="1845734"/>
            <a:ext cx="7543801" cy="4023360"/>
          </a:xfrm>
          <a:prstGeom prst="rect">
            <a:avLst/>
          </a:prstGeom>
          <a:noFill/>
          <a:ln>
            <a:noFill/>
          </a:ln>
        </p:spPr>
        <p:txBody>
          <a:bodyPr anchorCtr="0" anchor="t" bIns="45700" lIns="0" spcFirstLastPara="1" rIns="0" wrap="square" tIns="45700">
            <a:normAutofit lnSpcReduction="10000"/>
          </a:bodyPr>
          <a:lstStyle/>
          <a:p>
            <a:pPr indent="-127000" lvl="0" marL="91440" rtl="0" algn="l">
              <a:lnSpc>
                <a:spcPct val="90000"/>
              </a:lnSpc>
              <a:spcBef>
                <a:spcPts val="0"/>
              </a:spcBef>
              <a:spcAft>
                <a:spcPts val="0"/>
              </a:spcAft>
              <a:buSzPts val="2000"/>
              <a:buFont typeface="Noto Sans Symbols"/>
              <a:buChar char="⮚"/>
            </a:pPr>
            <a:r>
              <a:rPr lang="en-US"/>
              <a:t> Massachusetts has one application that residents can complete and submit for health insurance eligibility </a:t>
            </a:r>
            <a:endParaRPr/>
          </a:p>
          <a:p>
            <a:pPr indent="-127000" lvl="0" marL="91440" rtl="0" algn="l">
              <a:lnSpc>
                <a:spcPct val="90000"/>
              </a:lnSpc>
              <a:spcBef>
                <a:spcPts val="1400"/>
              </a:spcBef>
              <a:spcAft>
                <a:spcPts val="0"/>
              </a:spcAft>
              <a:buSzPts val="2000"/>
              <a:buFont typeface="Noto Sans Symbols"/>
              <a:buChar char="⮚"/>
            </a:pPr>
            <a:r>
              <a:rPr lang="en-US"/>
              <a:t> There is a separate application process based on age:</a:t>
            </a:r>
            <a:endParaRPr/>
          </a:p>
          <a:p>
            <a:pPr indent="-182880" lvl="1" marL="384048" rtl="0" algn="l">
              <a:lnSpc>
                <a:spcPct val="90000"/>
              </a:lnSpc>
              <a:spcBef>
                <a:spcPts val="400"/>
              </a:spcBef>
              <a:spcAft>
                <a:spcPts val="0"/>
              </a:spcAft>
              <a:buSzPts val="1800"/>
              <a:buFont typeface="Noto Sans Symbols"/>
              <a:buChar char="⮚"/>
            </a:pPr>
            <a:r>
              <a:rPr lang="en-US"/>
              <a:t>under 65</a:t>
            </a:r>
            <a:endParaRPr/>
          </a:p>
          <a:p>
            <a:pPr indent="-182880" lvl="1" marL="384048" rtl="0" algn="l">
              <a:lnSpc>
                <a:spcPct val="90000"/>
              </a:lnSpc>
              <a:spcBef>
                <a:spcPts val="600"/>
              </a:spcBef>
              <a:spcAft>
                <a:spcPts val="0"/>
              </a:spcAft>
              <a:buSzPts val="1800"/>
              <a:buFont typeface="Noto Sans Symbols"/>
              <a:buChar char="⮚"/>
            </a:pPr>
            <a:r>
              <a:rPr lang="en-US"/>
              <a:t>65 and over</a:t>
            </a:r>
            <a:endParaRPr/>
          </a:p>
          <a:p>
            <a:pPr indent="-127000" lvl="0" marL="91440" rtl="0" algn="l">
              <a:lnSpc>
                <a:spcPct val="90000"/>
              </a:lnSpc>
              <a:spcBef>
                <a:spcPts val="1600"/>
              </a:spcBef>
              <a:spcAft>
                <a:spcPts val="0"/>
              </a:spcAft>
              <a:buSzPts val="2000"/>
              <a:buFont typeface="Noto Sans Symbols"/>
              <a:buChar char="⮚"/>
            </a:pPr>
            <a:r>
              <a:rPr lang="en-US"/>
              <a:t> Once submitted the individual/family will be screened for their eligibility based on information provided about the household </a:t>
            </a:r>
            <a:endParaRPr/>
          </a:p>
          <a:p>
            <a:pPr indent="-127000" lvl="0" marL="91440" rtl="0" algn="l">
              <a:lnSpc>
                <a:spcPct val="90000"/>
              </a:lnSpc>
              <a:spcBef>
                <a:spcPts val="1400"/>
              </a:spcBef>
              <a:spcAft>
                <a:spcPts val="0"/>
              </a:spcAft>
              <a:buSzPts val="2000"/>
              <a:buFont typeface="Noto Sans Symbols"/>
              <a:buChar char="⮚"/>
            </a:pPr>
            <a:r>
              <a:rPr lang="en-US"/>
              <a:t> Members will be able to shop and enroll once they know their eligibility </a:t>
            </a:r>
            <a:endParaRPr/>
          </a:p>
          <a:p>
            <a:pPr indent="0" lvl="0" marL="0" rtl="0" algn="l">
              <a:lnSpc>
                <a:spcPct val="90000"/>
              </a:lnSpc>
              <a:spcBef>
                <a:spcPts val="1400"/>
              </a:spcBef>
              <a:spcAft>
                <a:spcPts val="0"/>
              </a:spcAft>
              <a:buSzPts val="2000"/>
              <a:buNone/>
            </a:pPr>
            <a:r>
              <a:t/>
            </a:r>
            <a:endParaRPr/>
          </a:p>
          <a:p>
            <a:pPr indent="0" lvl="0" marL="91440" rtl="0" algn="l">
              <a:lnSpc>
                <a:spcPct val="90000"/>
              </a:lnSpc>
              <a:spcBef>
                <a:spcPts val="1400"/>
              </a:spcBef>
              <a:spcAft>
                <a:spcPts val="0"/>
              </a:spcAft>
              <a:buSzPts val="2000"/>
              <a:buFont typeface="Noto Sans Symbols"/>
              <a:buNone/>
            </a:pPr>
            <a:r>
              <a:t/>
            </a:r>
            <a:endParaRPr/>
          </a:p>
          <a:p>
            <a:pPr indent="0" lvl="0" marL="91440" rtl="0" algn="l">
              <a:lnSpc>
                <a:spcPct val="90000"/>
              </a:lnSpc>
              <a:spcBef>
                <a:spcPts val="1400"/>
              </a:spcBef>
              <a:spcAft>
                <a:spcPts val="0"/>
              </a:spcAft>
              <a:buSzPts val="2000"/>
              <a:buNone/>
            </a:pPr>
            <a:r>
              <a:t/>
            </a:r>
            <a:endParaRPr/>
          </a:p>
        </p:txBody>
      </p:sp>
      <p:sp>
        <p:nvSpPr>
          <p:cNvPr id="192" name="Google Shape;192;p5"/>
          <p:cNvSpPr txBox="1"/>
          <p:nvPr>
            <p:ph idx="12" type="sldNum"/>
          </p:nvPr>
        </p:nvSpPr>
        <p:spPr>
          <a:xfrm>
            <a:off x="7425344" y="6459786"/>
            <a:ext cx="984000" cy="365100"/>
          </a:xfrm>
          <a:prstGeom prst="rect">
            <a:avLst/>
          </a:prstGeom>
        </p:spPr>
        <p:txBody>
          <a:bodyPr anchorCtr="0" anchor="ctr"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en-US"/>
              <a:t>‹#›</a:t>
            </a:fld>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197" name="Shape 197"/>
        <p:cNvGrpSpPr/>
        <p:nvPr/>
      </p:nvGrpSpPr>
      <p:grpSpPr>
        <a:xfrm>
          <a:off x="0" y="0"/>
          <a:ext cx="0" cy="0"/>
          <a:chOff x="0" y="0"/>
          <a:chExt cx="0" cy="0"/>
        </a:xfrm>
      </p:grpSpPr>
      <p:sp>
        <p:nvSpPr>
          <p:cNvPr id="198" name="Google Shape;198;p6"/>
          <p:cNvSpPr/>
          <p:nvPr/>
        </p:nvSpPr>
        <p:spPr>
          <a:xfrm>
            <a:off x="4263" y="0"/>
            <a:ext cx="9139737" cy="6858000"/>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99" name="Google Shape;199;p6"/>
          <p:cNvSpPr/>
          <p:nvPr/>
        </p:nvSpPr>
        <p:spPr>
          <a:xfrm>
            <a:off x="12" y="0"/>
            <a:ext cx="3038093" cy="6858000"/>
          </a:xfrm>
          <a:prstGeom prst="rect">
            <a:avLst/>
          </a:prstGeom>
          <a:solidFill>
            <a:schemeClr val="accent2"/>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lt1"/>
              </a:solidFill>
              <a:latin typeface="Calibri"/>
              <a:ea typeface="Calibri"/>
              <a:cs typeface="Calibri"/>
              <a:sym typeface="Calibri"/>
            </a:endParaRPr>
          </a:p>
        </p:txBody>
      </p:sp>
      <p:sp>
        <p:nvSpPr>
          <p:cNvPr id="200" name="Google Shape;200;p6"/>
          <p:cNvSpPr txBox="1"/>
          <p:nvPr>
            <p:ph type="title"/>
          </p:nvPr>
        </p:nvSpPr>
        <p:spPr>
          <a:xfrm>
            <a:off x="369277" y="516835"/>
            <a:ext cx="2313633" cy="5772840"/>
          </a:xfrm>
          <a:prstGeom prst="rect">
            <a:avLst/>
          </a:prstGeom>
          <a:noFill/>
          <a:ln>
            <a:noFill/>
          </a:ln>
        </p:spPr>
        <p:txBody>
          <a:bodyPr anchorCtr="0" anchor="ctr" bIns="45700" lIns="91425" spcFirstLastPara="1" rIns="91425" wrap="square" tIns="45700">
            <a:normAutofit/>
          </a:bodyPr>
          <a:lstStyle/>
          <a:p>
            <a:pPr indent="0" lvl="0" marL="0" rtl="0" algn="l">
              <a:lnSpc>
                <a:spcPct val="85000"/>
              </a:lnSpc>
              <a:spcBef>
                <a:spcPts val="0"/>
              </a:spcBef>
              <a:spcAft>
                <a:spcPts val="0"/>
              </a:spcAft>
              <a:buClr>
                <a:srgbClr val="FFFFFF"/>
              </a:buClr>
              <a:buSzPts val="2900"/>
              <a:buFont typeface="Calibri"/>
              <a:buNone/>
            </a:pPr>
            <a:r>
              <a:rPr b="1" lang="en-US" sz="2900">
                <a:solidFill>
                  <a:srgbClr val="FFFFFF"/>
                </a:solidFill>
              </a:rPr>
              <a:t>Public Health Care Coverage Options in Massachusetts</a:t>
            </a:r>
            <a:br>
              <a:rPr lang="en-US" sz="2900">
                <a:solidFill>
                  <a:srgbClr val="FFFFFF"/>
                </a:solidFill>
                <a:latin typeface="Garamond"/>
                <a:ea typeface="Garamond"/>
                <a:cs typeface="Garamond"/>
                <a:sym typeface="Garamond"/>
              </a:rPr>
            </a:br>
            <a:endParaRPr sz="2900">
              <a:solidFill>
                <a:srgbClr val="FFFFFF"/>
              </a:solidFill>
              <a:latin typeface="Garamond"/>
              <a:ea typeface="Garamond"/>
              <a:cs typeface="Garamond"/>
              <a:sym typeface="Garamond"/>
            </a:endParaRPr>
          </a:p>
        </p:txBody>
      </p:sp>
      <p:sp>
        <p:nvSpPr>
          <p:cNvPr id="201" name="Google Shape;201;p6"/>
          <p:cNvSpPr/>
          <p:nvPr/>
        </p:nvSpPr>
        <p:spPr>
          <a:xfrm>
            <a:off x="3030053" y="0"/>
            <a:ext cx="48006" cy="6858000"/>
          </a:xfrm>
          <a:prstGeom prst="rect">
            <a:avLst/>
          </a:prstGeom>
          <a:solidFill>
            <a:schemeClr val="accent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lt1"/>
              </a:solidFill>
              <a:latin typeface="Calibri"/>
              <a:ea typeface="Calibri"/>
              <a:cs typeface="Calibri"/>
              <a:sym typeface="Calibri"/>
            </a:endParaRPr>
          </a:p>
        </p:txBody>
      </p:sp>
      <p:grpSp>
        <p:nvGrpSpPr>
          <p:cNvPr id="202" name="Google Shape;202;p6"/>
          <p:cNvGrpSpPr/>
          <p:nvPr/>
        </p:nvGrpSpPr>
        <p:grpSpPr>
          <a:xfrm>
            <a:off x="3556397" y="642107"/>
            <a:ext cx="5098256" cy="5645222"/>
            <a:chOff x="0" y="2344"/>
            <a:chExt cx="5098256" cy="5645222"/>
          </a:xfrm>
        </p:grpSpPr>
        <p:sp>
          <p:nvSpPr>
            <p:cNvPr id="203" name="Google Shape;203;p6"/>
            <p:cNvSpPr/>
            <p:nvPr/>
          </p:nvSpPr>
          <p:spPr>
            <a:xfrm>
              <a:off x="0" y="2344"/>
              <a:ext cx="5098256" cy="1188467"/>
            </a:xfrm>
            <a:prstGeom prst="roundRect">
              <a:avLst>
                <a:gd fmla="val 10000" name="adj"/>
              </a:avLst>
            </a:prstGeom>
            <a:solidFill>
              <a:srgbClr val="CBE2F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4" name="Google Shape;204;p6"/>
            <p:cNvSpPr/>
            <p:nvPr/>
          </p:nvSpPr>
          <p:spPr>
            <a:xfrm>
              <a:off x="359511" y="269750"/>
              <a:ext cx="653657" cy="653657"/>
            </a:xfrm>
            <a:prstGeom prst="rect">
              <a:avLst/>
            </a:prstGeom>
            <a:blipFill rotWithShape="1">
              <a:blip r:embed="rId3">
                <a:alphaModFix/>
              </a:blip>
              <a:stretch>
                <a:fillRect b="0" l="0" r="0" t="0"/>
              </a:stretch>
            </a:blipFill>
            <a:ln cap="flat" cmpd="sng" w="1587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5" name="Google Shape;205;p6"/>
            <p:cNvSpPr/>
            <p:nvPr/>
          </p:nvSpPr>
          <p:spPr>
            <a:xfrm>
              <a:off x="1372680" y="2344"/>
              <a:ext cx="3725575" cy="1188467"/>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6" name="Google Shape;206;p6"/>
            <p:cNvSpPr txBox="1"/>
            <p:nvPr/>
          </p:nvSpPr>
          <p:spPr>
            <a:xfrm>
              <a:off x="1372680" y="2344"/>
              <a:ext cx="3725575" cy="1188467"/>
            </a:xfrm>
            <a:prstGeom prst="rect">
              <a:avLst/>
            </a:prstGeom>
            <a:noFill/>
            <a:ln>
              <a:noFill/>
            </a:ln>
          </p:spPr>
          <p:txBody>
            <a:bodyPr anchorCtr="0" anchor="ctr" bIns="125775" lIns="125775" spcFirstLastPara="1" rIns="125775" wrap="square" tIns="125775">
              <a:noAutofit/>
            </a:bodyPr>
            <a:lstStyle/>
            <a:p>
              <a:pPr indent="0" lvl="0" marL="0" marR="0" rtl="0" algn="l">
                <a:lnSpc>
                  <a:spcPct val="100000"/>
                </a:lnSpc>
                <a:spcBef>
                  <a:spcPts val="0"/>
                </a:spcBef>
                <a:spcAft>
                  <a:spcPts val="0"/>
                </a:spcAft>
                <a:buClr>
                  <a:schemeClr val="dk1"/>
                </a:buClr>
                <a:buSzPts val="2200"/>
                <a:buFont typeface="Calibri"/>
                <a:buNone/>
              </a:pPr>
              <a:r>
                <a:rPr lang="en-US" sz="2200">
                  <a:solidFill>
                    <a:schemeClr val="dk1"/>
                  </a:solidFill>
                  <a:latin typeface="Calibri"/>
                  <a:ea typeface="Calibri"/>
                  <a:cs typeface="Calibri"/>
                  <a:sym typeface="Calibri"/>
                </a:rPr>
                <a:t>MassHealth</a:t>
              </a:r>
              <a:endParaRPr/>
            </a:p>
          </p:txBody>
        </p:sp>
        <p:sp>
          <p:nvSpPr>
            <p:cNvPr id="207" name="Google Shape;207;p6"/>
            <p:cNvSpPr/>
            <p:nvPr/>
          </p:nvSpPr>
          <p:spPr>
            <a:xfrm>
              <a:off x="0" y="1487929"/>
              <a:ext cx="5098256" cy="1188467"/>
            </a:xfrm>
            <a:prstGeom prst="roundRect">
              <a:avLst>
                <a:gd fmla="val 10000" name="adj"/>
              </a:avLst>
            </a:prstGeom>
            <a:solidFill>
              <a:srgbClr val="CBE2F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8" name="Google Shape;208;p6"/>
            <p:cNvSpPr/>
            <p:nvPr/>
          </p:nvSpPr>
          <p:spPr>
            <a:xfrm>
              <a:off x="359511" y="1755334"/>
              <a:ext cx="653657" cy="653657"/>
            </a:xfrm>
            <a:prstGeom prst="rect">
              <a:avLst/>
            </a:prstGeom>
            <a:blipFill rotWithShape="1">
              <a:blip r:embed="rId4">
                <a:alphaModFix/>
              </a:blip>
              <a:stretch>
                <a:fillRect b="0" l="0" r="0" t="0"/>
              </a:stretch>
            </a:blipFill>
            <a:ln cap="flat" cmpd="sng" w="1587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9" name="Google Shape;209;p6"/>
            <p:cNvSpPr/>
            <p:nvPr/>
          </p:nvSpPr>
          <p:spPr>
            <a:xfrm>
              <a:off x="1372680" y="1487929"/>
              <a:ext cx="3725575" cy="1188467"/>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0" name="Google Shape;210;p6"/>
            <p:cNvSpPr txBox="1"/>
            <p:nvPr/>
          </p:nvSpPr>
          <p:spPr>
            <a:xfrm>
              <a:off x="1372680" y="1487929"/>
              <a:ext cx="3725575" cy="1188467"/>
            </a:xfrm>
            <a:prstGeom prst="rect">
              <a:avLst/>
            </a:prstGeom>
            <a:noFill/>
            <a:ln>
              <a:noFill/>
            </a:ln>
          </p:spPr>
          <p:txBody>
            <a:bodyPr anchorCtr="0" anchor="ctr" bIns="125775" lIns="125775" spcFirstLastPara="1" rIns="125775" wrap="square" tIns="125775">
              <a:noAutofit/>
            </a:bodyPr>
            <a:lstStyle/>
            <a:p>
              <a:pPr indent="0" lvl="0" marL="0" marR="0" rtl="0" algn="l">
                <a:lnSpc>
                  <a:spcPct val="100000"/>
                </a:lnSpc>
                <a:spcBef>
                  <a:spcPts val="0"/>
                </a:spcBef>
                <a:spcAft>
                  <a:spcPts val="0"/>
                </a:spcAft>
                <a:buClr>
                  <a:schemeClr val="dk1"/>
                </a:buClr>
                <a:buSzPts val="2200"/>
                <a:buFont typeface="Calibri"/>
                <a:buNone/>
              </a:pPr>
              <a:r>
                <a:rPr lang="en-US" sz="2200">
                  <a:solidFill>
                    <a:schemeClr val="dk1"/>
                  </a:solidFill>
                  <a:latin typeface="Calibri"/>
                  <a:ea typeface="Calibri"/>
                  <a:cs typeface="Calibri"/>
                  <a:sym typeface="Calibri"/>
                </a:rPr>
                <a:t>MA Health Connector</a:t>
              </a:r>
              <a:endParaRPr/>
            </a:p>
          </p:txBody>
        </p:sp>
        <p:sp>
          <p:nvSpPr>
            <p:cNvPr id="211" name="Google Shape;211;p6"/>
            <p:cNvSpPr/>
            <p:nvPr/>
          </p:nvSpPr>
          <p:spPr>
            <a:xfrm>
              <a:off x="0" y="2973514"/>
              <a:ext cx="5098256" cy="1188467"/>
            </a:xfrm>
            <a:prstGeom prst="roundRect">
              <a:avLst>
                <a:gd fmla="val 10000" name="adj"/>
              </a:avLst>
            </a:prstGeom>
            <a:solidFill>
              <a:srgbClr val="CBE2F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2" name="Google Shape;212;p6"/>
            <p:cNvSpPr/>
            <p:nvPr/>
          </p:nvSpPr>
          <p:spPr>
            <a:xfrm>
              <a:off x="359511" y="3240919"/>
              <a:ext cx="653657" cy="653657"/>
            </a:xfrm>
            <a:prstGeom prst="rect">
              <a:avLst/>
            </a:prstGeom>
            <a:blipFill rotWithShape="1">
              <a:blip r:embed="rId5">
                <a:alphaModFix/>
              </a:blip>
              <a:stretch>
                <a:fillRect b="0" l="0" r="0" t="0"/>
              </a:stretch>
            </a:blipFill>
            <a:ln cap="flat" cmpd="sng" w="1587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3" name="Google Shape;213;p6"/>
            <p:cNvSpPr/>
            <p:nvPr/>
          </p:nvSpPr>
          <p:spPr>
            <a:xfrm>
              <a:off x="1372680" y="2973514"/>
              <a:ext cx="3725575" cy="1188467"/>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4" name="Google Shape;214;p6"/>
            <p:cNvSpPr txBox="1"/>
            <p:nvPr/>
          </p:nvSpPr>
          <p:spPr>
            <a:xfrm>
              <a:off x="1372680" y="2973514"/>
              <a:ext cx="3725575" cy="1188467"/>
            </a:xfrm>
            <a:prstGeom prst="rect">
              <a:avLst/>
            </a:prstGeom>
            <a:noFill/>
            <a:ln>
              <a:noFill/>
            </a:ln>
          </p:spPr>
          <p:txBody>
            <a:bodyPr anchorCtr="0" anchor="ctr" bIns="125775" lIns="125775" spcFirstLastPara="1" rIns="125775" wrap="square" tIns="125775">
              <a:noAutofit/>
            </a:bodyPr>
            <a:lstStyle/>
            <a:p>
              <a:pPr indent="0" lvl="0" marL="0" marR="0" rtl="0" algn="l">
                <a:lnSpc>
                  <a:spcPct val="100000"/>
                </a:lnSpc>
                <a:spcBef>
                  <a:spcPts val="0"/>
                </a:spcBef>
                <a:spcAft>
                  <a:spcPts val="0"/>
                </a:spcAft>
                <a:buClr>
                  <a:schemeClr val="dk1"/>
                </a:buClr>
                <a:buSzPts val="2200"/>
                <a:buFont typeface="Calibri"/>
                <a:buNone/>
              </a:pPr>
              <a:r>
                <a:rPr lang="en-US" sz="2200">
                  <a:solidFill>
                    <a:schemeClr val="dk1"/>
                  </a:solidFill>
                  <a:latin typeface="Calibri"/>
                  <a:ea typeface="Calibri"/>
                  <a:cs typeface="Calibri"/>
                  <a:sym typeface="Calibri"/>
                </a:rPr>
                <a:t>Health Safety Net (HSN)</a:t>
              </a:r>
              <a:endParaRPr/>
            </a:p>
          </p:txBody>
        </p:sp>
        <p:sp>
          <p:nvSpPr>
            <p:cNvPr id="215" name="Google Shape;215;p6"/>
            <p:cNvSpPr/>
            <p:nvPr/>
          </p:nvSpPr>
          <p:spPr>
            <a:xfrm>
              <a:off x="0" y="4459099"/>
              <a:ext cx="5098256" cy="1188467"/>
            </a:xfrm>
            <a:prstGeom prst="roundRect">
              <a:avLst>
                <a:gd fmla="val 10000" name="adj"/>
              </a:avLst>
            </a:prstGeom>
            <a:solidFill>
              <a:srgbClr val="CBE2F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6" name="Google Shape;216;p6"/>
            <p:cNvSpPr/>
            <p:nvPr/>
          </p:nvSpPr>
          <p:spPr>
            <a:xfrm>
              <a:off x="359511" y="4726504"/>
              <a:ext cx="653657" cy="653657"/>
            </a:xfrm>
            <a:prstGeom prst="rect">
              <a:avLst/>
            </a:prstGeom>
            <a:blipFill rotWithShape="1">
              <a:blip r:embed="rId6">
                <a:alphaModFix/>
              </a:blip>
              <a:stretch>
                <a:fillRect b="0" l="0" r="0" t="0"/>
              </a:stretch>
            </a:blipFill>
            <a:ln cap="flat" cmpd="sng" w="1587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7" name="Google Shape;217;p6"/>
            <p:cNvSpPr/>
            <p:nvPr/>
          </p:nvSpPr>
          <p:spPr>
            <a:xfrm>
              <a:off x="1372680" y="4459099"/>
              <a:ext cx="3725575" cy="1188467"/>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8" name="Google Shape;218;p6"/>
            <p:cNvSpPr txBox="1"/>
            <p:nvPr/>
          </p:nvSpPr>
          <p:spPr>
            <a:xfrm>
              <a:off x="1372680" y="4459099"/>
              <a:ext cx="3725575" cy="1188467"/>
            </a:xfrm>
            <a:prstGeom prst="rect">
              <a:avLst/>
            </a:prstGeom>
            <a:noFill/>
            <a:ln>
              <a:noFill/>
            </a:ln>
          </p:spPr>
          <p:txBody>
            <a:bodyPr anchorCtr="0" anchor="ctr" bIns="125775" lIns="125775" spcFirstLastPara="1" rIns="125775" wrap="square" tIns="125775">
              <a:noAutofit/>
            </a:bodyPr>
            <a:lstStyle/>
            <a:p>
              <a:pPr indent="0" lvl="0" marL="0" marR="0" rtl="0" algn="l">
                <a:lnSpc>
                  <a:spcPct val="100000"/>
                </a:lnSpc>
                <a:spcBef>
                  <a:spcPts val="0"/>
                </a:spcBef>
                <a:spcAft>
                  <a:spcPts val="0"/>
                </a:spcAft>
                <a:buClr>
                  <a:schemeClr val="dk1"/>
                </a:buClr>
                <a:buSzPts val="2200"/>
                <a:buFont typeface="Calibri"/>
                <a:buNone/>
              </a:pPr>
              <a:r>
                <a:rPr lang="en-US" sz="2200">
                  <a:solidFill>
                    <a:schemeClr val="dk1"/>
                  </a:solidFill>
                  <a:latin typeface="Calibri"/>
                  <a:ea typeface="Calibri"/>
                  <a:cs typeface="Calibri"/>
                  <a:sym typeface="Calibri"/>
                </a:rPr>
                <a:t>Children’s Medical Security Plan (CMSP)</a:t>
              </a:r>
              <a:endParaRPr/>
            </a:p>
          </p:txBody>
        </p:sp>
      </p:grpSp>
      <p:sp>
        <p:nvSpPr>
          <p:cNvPr id="219" name="Google Shape;219;p6"/>
          <p:cNvSpPr txBox="1"/>
          <p:nvPr>
            <p:ph idx="12" type="sldNum"/>
          </p:nvPr>
        </p:nvSpPr>
        <p:spPr>
          <a:xfrm>
            <a:off x="7425344" y="6459786"/>
            <a:ext cx="984000" cy="365100"/>
          </a:xfrm>
          <a:prstGeom prst="rect">
            <a:avLst/>
          </a:prstGeom>
        </p:spPr>
        <p:txBody>
          <a:bodyPr anchorCtr="0" anchor="ctr"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en-US"/>
              <a:t>‹#›</a:t>
            </a:fld>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4" name="Shape 224"/>
        <p:cNvGrpSpPr/>
        <p:nvPr/>
      </p:nvGrpSpPr>
      <p:grpSpPr>
        <a:xfrm>
          <a:off x="0" y="0"/>
          <a:ext cx="0" cy="0"/>
          <a:chOff x="0" y="0"/>
          <a:chExt cx="0" cy="0"/>
        </a:xfrm>
      </p:grpSpPr>
      <p:sp>
        <p:nvSpPr>
          <p:cNvPr id="225" name="Google Shape;225;p7"/>
          <p:cNvSpPr txBox="1"/>
          <p:nvPr>
            <p:ph type="title"/>
          </p:nvPr>
        </p:nvSpPr>
        <p:spPr>
          <a:xfrm>
            <a:off x="76200" y="762000"/>
            <a:ext cx="9296400" cy="1450757"/>
          </a:xfrm>
          <a:prstGeom prst="rect">
            <a:avLst/>
          </a:prstGeom>
          <a:noFill/>
          <a:ln>
            <a:noFill/>
          </a:ln>
        </p:spPr>
        <p:txBody>
          <a:bodyPr anchorCtr="0" anchor="b" bIns="45700" lIns="91425" spcFirstLastPara="1" rIns="91425" wrap="square" tIns="45700">
            <a:noAutofit/>
          </a:bodyPr>
          <a:lstStyle/>
          <a:p>
            <a:pPr indent="0" lvl="0" marL="0" rtl="0" algn="ctr">
              <a:lnSpc>
                <a:spcPct val="85000"/>
              </a:lnSpc>
              <a:spcBef>
                <a:spcPts val="0"/>
              </a:spcBef>
              <a:spcAft>
                <a:spcPts val="0"/>
              </a:spcAft>
              <a:buClr>
                <a:srgbClr val="3F3F3F"/>
              </a:buClr>
              <a:buSzPts val="5400"/>
              <a:buFont typeface="Calibri"/>
              <a:buNone/>
            </a:pPr>
            <a:r>
              <a:rPr b="1" lang="en-US" sz="5400">
                <a:latin typeface="Calibri"/>
                <a:ea typeface="Calibri"/>
                <a:cs typeface="Calibri"/>
                <a:sym typeface="Calibri"/>
              </a:rPr>
              <a:t>How to Apply 65 or Over</a:t>
            </a:r>
            <a:br>
              <a:rPr lang="en-US" sz="5400">
                <a:latin typeface="Garamond"/>
                <a:ea typeface="Garamond"/>
                <a:cs typeface="Garamond"/>
                <a:sym typeface="Garamond"/>
              </a:rPr>
            </a:br>
            <a:endParaRPr sz="5400">
              <a:latin typeface="Garamond"/>
              <a:ea typeface="Garamond"/>
              <a:cs typeface="Garamond"/>
              <a:sym typeface="Garamond"/>
            </a:endParaRPr>
          </a:p>
        </p:txBody>
      </p:sp>
      <p:sp>
        <p:nvSpPr>
          <p:cNvPr id="226" name="Google Shape;226;p7"/>
          <p:cNvSpPr txBox="1"/>
          <p:nvPr>
            <p:ph idx="1" type="body"/>
          </p:nvPr>
        </p:nvSpPr>
        <p:spPr>
          <a:xfrm>
            <a:off x="381000" y="1845734"/>
            <a:ext cx="8458199" cy="4023360"/>
          </a:xfrm>
          <a:prstGeom prst="rect">
            <a:avLst/>
          </a:prstGeom>
          <a:noFill/>
          <a:ln>
            <a:noFill/>
          </a:ln>
        </p:spPr>
        <p:txBody>
          <a:bodyPr anchorCtr="0" anchor="t" bIns="45700" lIns="0" spcFirstLastPara="1" rIns="0" wrap="square" tIns="45700">
            <a:normAutofit lnSpcReduction="20000"/>
          </a:bodyPr>
          <a:lstStyle/>
          <a:p>
            <a:pPr indent="-177800" lvl="0" marL="91440" rtl="0" algn="l">
              <a:lnSpc>
                <a:spcPct val="90000"/>
              </a:lnSpc>
              <a:spcBef>
                <a:spcPts val="0"/>
              </a:spcBef>
              <a:spcAft>
                <a:spcPts val="0"/>
              </a:spcAft>
              <a:buSzPts val="2800"/>
              <a:buChar char=" "/>
            </a:pPr>
            <a:r>
              <a:rPr lang="en-US" sz="2800">
                <a:solidFill>
                  <a:srgbClr val="0070C0"/>
                </a:solidFill>
              </a:rPr>
              <a:t>A person age 65 or over, or households with at least one person age 65 or over (unless caretaker of child under 19), or a person seeking long-term care services must fill out:</a:t>
            </a:r>
            <a:endParaRPr sz="2000">
              <a:solidFill>
                <a:srgbClr val="0070C0"/>
              </a:solidFill>
            </a:endParaRPr>
          </a:p>
          <a:p>
            <a:pPr indent="-330200" lvl="1" marL="914400" rtl="0" algn="l">
              <a:lnSpc>
                <a:spcPct val="90000"/>
              </a:lnSpc>
              <a:spcBef>
                <a:spcPts val="400"/>
              </a:spcBef>
              <a:spcAft>
                <a:spcPts val="0"/>
              </a:spcAft>
              <a:buSzPts val="2000"/>
              <a:buFont typeface="Noto Sans Symbols"/>
              <a:buNone/>
            </a:pPr>
            <a:r>
              <a:t/>
            </a:r>
            <a:endParaRPr b="1" sz="2000" u="sng">
              <a:solidFill>
                <a:srgbClr val="0070C0"/>
              </a:solidFill>
            </a:endParaRPr>
          </a:p>
          <a:p>
            <a:pPr indent="-457200" lvl="1" marL="914400" rtl="0" algn="l">
              <a:lnSpc>
                <a:spcPct val="90000"/>
              </a:lnSpc>
              <a:spcBef>
                <a:spcPts val="600"/>
              </a:spcBef>
              <a:spcAft>
                <a:spcPts val="0"/>
              </a:spcAft>
              <a:buSzPts val="2000"/>
              <a:buFont typeface="Noto Sans Symbols"/>
              <a:buChar char="✔"/>
            </a:pPr>
            <a:r>
              <a:rPr b="1" lang="en-US" sz="2000" u="sng">
                <a:solidFill>
                  <a:srgbClr val="0070C0"/>
                </a:solidFill>
              </a:rPr>
              <a:t>Online (PDF version) available in English and Spanish</a:t>
            </a:r>
            <a:endParaRPr/>
          </a:p>
          <a:p>
            <a:pPr indent="-457200" lvl="1" marL="914400" rtl="0" algn="l">
              <a:lnSpc>
                <a:spcPct val="90000"/>
              </a:lnSpc>
              <a:spcBef>
                <a:spcPts val="600"/>
              </a:spcBef>
              <a:spcAft>
                <a:spcPts val="0"/>
              </a:spcAft>
              <a:buSzPts val="2000"/>
              <a:buFont typeface="Noto Sans Symbols"/>
              <a:buChar char="✔"/>
            </a:pPr>
            <a:r>
              <a:rPr b="1" lang="en-US" sz="2000" u="sng">
                <a:solidFill>
                  <a:srgbClr val="0070C0"/>
                </a:solidFill>
              </a:rPr>
              <a:t>SACA-2 Paper application (fax or mail)</a:t>
            </a:r>
            <a:endParaRPr/>
          </a:p>
          <a:p>
            <a:pPr indent="-457200" lvl="1" marL="914400" rtl="0" algn="l">
              <a:lnSpc>
                <a:spcPct val="90000"/>
              </a:lnSpc>
              <a:spcBef>
                <a:spcPts val="600"/>
              </a:spcBef>
              <a:spcAft>
                <a:spcPts val="0"/>
              </a:spcAft>
              <a:buSzPts val="2000"/>
              <a:buFont typeface="Noto Sans Symbols"/>
              <a:buChar char="✔"/>
            </a:pPr>
            <a:r>
              <a:rPr b="1" lang="en-US" sz="2000" u="sng">
                <a:solidFill>
                  <a:srgbClr val="0070C0"/>
                </a:solidFill>
              </a:rPr>
              <a:t>In-person: </a:t>
            </a:r>
            <a:r>
              <a:rPr lang="en-US" sz="2000">
                <a:solidFill>
                  <a:srgbClr val="0070C0"/>
                </a:solidFill>
              </a:rPr>
              <a:t>with a Navigator or MassHealth Enrollment Centers (MECs)</a:t>
            </a:r>
            <a:endParaRPr sz="2000">
              <a:solidFill>
                <a:srgbClr val="0070C0"/>
              </a:solidFill>
            </a:endParaRPr>
          </a:p>
          <a:p>
            <a:pPr indent="-457200" lvl="1" marL="914400" rtl="0" algn="l">
              <a:lnSpc>
                <a:spcPct val="90000"/>
              </a:lnSpc>
              <a:spcBef>
                <a:spcPts val="600"/>
              </a:spcBef>
              <a:spcAft>
                <a:spcPts val="0"/>
              </a:spcAft>
              <a:buSzPts val="2000"/>
              <a:buFont typeface="Noto Sans Symbols"/>
              <a:buChar char="✔"/>
            </a:pPr>
            <a:r>
              <a:rPr b="1" lang="en-US" sz="2000" u="sng">
                <a:solidFill>
                  <a:srgbClr val="0070C0"/>
                </a:solidFill>
              </a:rPr>
              <a:t>Over-the-phone</a:t>
            </a:r>
            <a:r>
              <a:rPr lang="en-US" sz="2200">
                <a:solidFill>
                  <a:srgbClr val="0070C0"/>
                </a:solidFill>
              </a:rPr>
              <a:t>: 800-841-2900 (MassHealth Customer Service)</a:t>
            </a:r>
            <a:endParaRPr/>
          </a:p>
          <a:p>
            <a:pPr indent="0" lvl="0" marL="384048" rtl="0" algn="l">
              <a:lnSpc>
                <a:spcPct val="90000"/>
              </a:lnSpc>
              <a:spcBef>
                <a:spcPts val="600"/>
              </a:spcBef>
              <a:spcAft>
                <a:spcPts val="0"/>
              </a:spcAft>
              <a:buNone/>
            </a:pPr>
            <a:r>
              <a:t/>
            </a:r>
            <a:endParaRPr sz="2000">
              <a:solidFill>
                <a:srgbClr val="0070C0"/>
              </a:solidFill>
            </a:endParaRPr>
          </a:p>
          <a:p>
            <a:pPr indent="0" lvl="1" marL="457200" rtl="0" algn="l">
              <a:lnSpc>
                <a:spcPct val="90000"/>
              </a:lnSpc>
              <a:spcBef>
                <a:spcPts val="600"/>
              </a:spcBef>
              <a:spcAft>
                <a:spcPts val="0"/>
              </a:spcAft>
              <a:buSzPts val="2000"/>
              <a:buNone/>
            </a:pPr>
            <a:r>
              <a:t/>
            </a:r>
            <a:endParaRPr sz="2000">
              <a:solidFill>
                <a:srgbClr val="0070C0"/>
              </a:solidFill>
            </a:endParaRPr>
          </a:p>
          <a:p>
            <a:pPr indent="0" lvl="1" marL="457200" rtl="0" algn="l">
              <a:lnSpc>
                <a:spcPct val="90000"/>
              </a:lnSpc>
              <a:spcBef>
                <a:spcPts val="600"/>
              </a:spcBef>
              <a:spcAft>
                <a:spcPts val="0"/>
              </a:spcAft>
              <a:buSzPts val="1800"/>
              <a:buNone/>
            </a:pPr>
            <a:r>
              <a:rPr lang="en-US" u="sng">
                <a:solidFill>
                  <a:schemeClr val="hlink"/>
                </a:solidFill>
                <a:hlinkClick r:id="rId3"/>
              </a:rPr>
              <a:t>https://www.mass.gov/how-to/apply-for-masshealth-coverage-for-seniors-and-people-of-any-age-who-need-long-term-care-services</a:t>
            </a:r>
            <a:r>
              <a:rPr lang="en-US" u="sng"/>
              <a:t> </a:t>
            </a:r>
            <a:endParaRPr/>
          </a:p>
        </p:txBody>
      </p:sp>
      <p:pic>
        <p:nvPicPr>
          <p:cNvPr id="227" name="Google Shape;227;p7"/>
          <p:cNvPicPr preferRelativeResize="0"/>
          <p:nvPr/>
        </p:nvPicPr>
        <p:blipFill rotWithShape="1">
          <a:blip r:embed="rId4">
            <a:alphaModFix/>
          </a:blip>
          <a:srcRect b="0" l="0" r="0" t="0"/>
          <a:stretch/>
        </p:blipFill>
        <p:spPr>
          <a:xfrm>
            <a:off x="6705599" y="5403474"/>
            <a:ext cx="2133600" cy="931240"/>
          </a:xfrm>
          <a:prstGeom prst="rect">
            <a:avLst/>
          </a:prstGeom>
          <a:noFill/>
          <a:ln>
            <a:noFill/>
          </a:ln>
        </p:spPr>
      </p:pic>
      <p:pic>
        <p:nvPicPr>
          <p:cNvPr descr="https://betterhealthconnector.com/wp-content/uploads/masshealth_logo_235.png" id="228" name="Google Shape;228;p7"/>
          <p:cNvPicPr preferRelativeResize="0"/>
          <p:nvPr/>
        </p:nvPicPr>
        <p:blipFill rotWithShape="1">
          <a:blip r:embed="rId5">
            <a:alphaModFix/>
          </a:blip>
          <a:srcRect b="0" l="0" r="0" t="0"/>
          <a:stretch/>
        </p:blipFill>
        <p:spPr>
          <a:xfrm>
            <a:off x="157162" y="5557642"/>
            <a:ext cx="1553528" cy="800101"/>
          </a:xfrm>
          <a:prstGeom prst="rect">
            <a:avLst/>
          </a:prstGeom>
          <a:noFill/>
          <a:ln>
            <a:noFill/>
          </a:ln>
        </p:spPr>
      </p:pic>
      <p:sp>
        <p:nvSpPr>
          <p:cNvPr id="229" name="Google Shape;229;p7"/>
          <p:cNvSpPr txBox="1"/>
          <p:nvPr>
            <p:ph idx="12" type="sldNum"/>
          </p:nvPr>
        </p:nvSpPr>
        <p:spPr>
          <a:xfrm>
            <a:off x="7425344" y="6459786"/>
            <a:ext cx="984000" cy="365100"/>
          </a:xfrm>
          <a:prstGeom prst="rect">
            <a:avLst/>
          </a:prstGeom>
        </p:spPr>
        <p:txBody>
          <a:bodyPr anchorCtr="0" anchor="ctr"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en-US"/>
              <a:t>‹#›</a:t>
            </a:fld>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4" name="Shape 234"/>
        <p:cNvGrpSpPr/>
        <p:nvPr/>
      </p:nvGrpSpPr>
      <p:grpSpPr>
        <a:xfrm>
          <a:off x="0" y="0"/>
          <a:ext cx="0" cy="0"/>
          <a:chOff x="0" y="0"/>
          <a:chExt cx="0" cy="0"/>
        </a:xfrm>
      </p:grpSpPr>
      <p:sp>
        <p:nvSpPr>
          <p:cNvPr id="235" name="Google Shape;235;p8"/>
          <p:cNvSpPr txBox="1"/>
          <p:nvPr>
            <p:ph type="title"/>
          </p:nvPr>
        </p:nvSpPr>
        <p:spPr>
          <a:xfrm>
            <a:off x="1295400" y="541476"/>
            <a:ext cx="7543800" cy="1450757"/>
          </a:xfrm>
          <a:prstGeom prst="rect">
            <a:avLst/>
          </a:prstGeom>
          <a:noFill/>
          <a:ln>
            <a:noFill/>
          </a:ln>
        </p:spPr>
        <p:txBody>
          <a:bodyPr anchorCtr="0" anchor="b" bIns="45700" lIns="91425" spcFirstLastPara="1" rIns="91425" wrap="square" tIns="45700">
            <a:noAutofit/>
          </a:bodyPr>
          <a:lstStyle/>
          <a:p>
            <a:pPr indent="0" lvl="0" marL="0" rtl="0" algn="l">
              <a:lnSpc>
                <a:spcPct val="85000"/>
              </a:lnSpc>
              <a:spcBef>
                <a:spcPts val="0"/>
              </a:spcBef>
              <a:spcAft>
                <a:spcPts val="0"/>
              </a:spcAft>
              <a:buClr>
                <a:srgbClr val="3F3F3F"/>
              </a:buClr>
              <a:buSzPts val="5400"/>
              <a:buFont typeface="Garamond"/>
              <a:buNone/>
            </a:pPr>
            <a:br>
              <a:rPr lang="en-US" sz="5400">
                <a:latin typeface="Garamond"/>
                <a:ea typeface="Garamond"/>
                <a:cs typeface="Garamond"/>
                <a:sym typeface="Garamond"/>
              </a:rPr>
            </a:br>
            <a:endParaRPr sz="5400">
              <a:latin typeface="Garamond"/>
              <a:ea typeface="Garamond"/>
              <a:cs typeface="Garamond"/>
              <a:sym typeface="Garamond"/>
            </a:endParaRPr>
          </a:p>
        </p:txBody>
      </p:sp>
      <p:sp>
        <p:nvSpPr>
          <p:cNvPr id="236" name="Google Shape;236;p8"/>
          <p:cNvSpPr txBox="1"/>
          <p:nvPr>
            <p:ph idx="1" type="body"/>
          </p:nvPr>
        </p:nvSpPr>
        <p:spPr>
          <a:xfrm>
            <a:off x="822959" y="1845734"/>
            <a:ext cx="7543801" cy="4023360"/>
          </a:xfrm>
          <a:prstGeom prst="rect">
            <a:avLst/>
          </a:prstGeom>
          <a:noFill/>
          <a:ln>
            <a:noFill/>
          </a:ln>
        </p:spPr>
        <p:txBody>
          <a:bodyPr anchorCtr="0" anchor="t" bIns="45700" lIns="0" spcFirstLastPara="1" rIns="0" wrap="square" tIns="45700">
            <a:normAutofit fontScale="85000" lnSpcReduction="20000"/>
          </a:bodyPr>
          <a:lstStyle/>
          <a:p>
            <a:pPr indent="-172720" lvl="0" marL="91440" rtl="0" algn="l">
              <a:lnSpc>
                <a:spcPct val="90000"/>
              </a:lnSpc>
              <a:spcBef>
                <a:spcPts val="0"/>
              </a:spcBef>
              <a:spcAft>
                <a:spcPts val="0"/>
              </a:spcAft>
              <a:buSzPct val="100000"/>
              <a:buChar char=" "/>
            </a:pPr>
            <a:r>
              <a:rPr lang="en-US" sz="3200">
                <a:solidFill>
                  <a:srgbClr val="0070C0"/>
                </a:solidFill>
              </a:rPr>
              <a:t>A person can fill out </a:t>
            </a:r>
            <a:r>
              <a:rPr lang="en-US" sz="3200" u="sng">
                <a:solidFill>
                  <a:srgbClr val="0070C0"/>
                </a:solidFill>
              </a:rPr>
              <a:t>one application </a:t>
            </a:r>
            <a:r>
              <a:rPr lang="en-US" sz="3200">
                <a:solidFill>
                  <a:srgbClr val="0070C0"/>
                </a:solidFill>
              </a:rPr>
              <a:t>for MassHealth, the Health Connector, HSN and CMSP in one of these ways:</a:t>
            </a:r>
            <a:endParaRPr/>
          </a:p>
          <a:p>
            <a:pPr indent="-65404" lvl="1" marL="384048" rtl="0" algn="l">
              <a:lnSpc>
                <a:spcPct val="90000"/>
              </a:lnSpc>
              <a:spcBef>
                <a:spcPts val="400"/>
              </a:spcBef>
              <a:spcAft>
                <a:spcPts val="0"/>
              </a:spcAft>
              <a:buSzPct val="100000"/>
              <a:buNone/>
            </a:pPr>
            <a:r>
              <a:t/>
            </a:r>
            <a:endParaRPr sz="2000"/>
          </a:p>
          <a:p>
            <a:pPr indent="-446722" lvl="1" marL="914400" rtl="0" algn="l">
              <a:lnSpc>
                <a:spcPct val="90000"/>
              </a:lnSpc>
              <a:spcBef>
                <a:spcPts val="600"/>
              </a:spcBef>
              <a:spcAft>
                <a:spcPts val="0"/>
              </a:spcAft>
              <a:buSzPct val="100000"/>
              <a:buFont typeface="Noto Sans Symbols"/>
              <a:buChar char="✔"/>
            </a:pPr>
            <a:r>
              <a:rPr b="1" lang="en-US" sz="2200" u="sng">
                <a:solidFill>
                  <a:srgbClr val="0070C0"/>
                </a:solidFill>
              </a:rPr>
              <a:t>Online</a:t>
            </a:r>
            <a:r>
              <a:rPr lang="en-US" sz="2200">
                <a:solidFill>
                  <a:srgbClr val="0070C0"/>
                </a:solidFill>
              </a:rPr>
              <a:t>: </a:t>
            </a:r>
            <a:r>
              <a:rPr lang="en-US" sz="2200" u="sng">
                <a:solidFill>
                  <a:schemeClr val="hlink"/>
                </a:solidFill>
                <a:hlinkClick r:id="rId3"/>
              </a:rPr>
              <a:t>www.MAhealthconnector.org</a:t>
            </a:r>
            <a:endParaRPr sz="2200"/>
          </a:p>
          <a:p>
            <a:pPr indent="-53657" lvl="1" marL="384048" rtl="0" algn="l">
              <a:lnSpc>
                <a:spcPct val="90000"/>
              </a:lnSpc>
              <a:spcBef>
                <a:spcPts val="600"/>
              </a:spcBef>
              <a:spcAft>
                <a:spcPts val="0"/>
              </a:spcAft>
              <a:buSzPct val="100000"/>
              <a:buNone/>
            </a:pPr>
            <a:r>
              <a:t/>
            </a:r>
            <a:endParaRPr sz="2200">
              <a:solidFill>
                <a:srgbClr val="0070C0"/>
              </a:solidFill>
            </a:endParaRPr>
          </a:p>
          <a:p>
            <a:pPr indent="-446722" lvl="1" marL="914400" rtl="0" algn="l">
              <a:lnSpc>
                <a:spcPct val="90000"/>
              </a:lnSpc>
              <a:spcBef>
                <a:spcPts val="600"/>
              </a:spcBef>
              <a:spcAft>
                <a:spcPts val="0"/>
              </a:spcAft>
              <a:buSzPct val="100000"/>
              <a:buFont typeface="Noto Sans Symbols"/>
              <a:buChar char="✔"/>
            </a:pPr>
            <a:r>
              <a:rPr b="1" lang="en-US" sz="2200" u="sng">
                <a:solidFill>
                  <a:srgbClr val="0070C0"/>
                </a:solidFill>
              </a:rPr>
              <a:t>Over-the-phone</a:t>
            </a:r>
            <a:r>
              <a:rPr lang="en-US" sz="2200">
                <a:solidFill>
                  <a:srgbClr val="0070C0"/>
                </a:solidFill>
              </a:rPr>
              <a:t>: 877-MA-ENROLL (877-623-6765) (Connector) or 800-841-2900 (MassHealth Customer Service)</a:t>
            </a:r>
            <a:endParaRPr/>
          </a:p>
          <a:p>
            <a:pPr indent="-53657" lvl="1" marL="384048" rtl="0" algn="l">
              <a:lnSpc>
                <a:spcPct val="90000"/>
              </a:lnSpc>
              <a:spcBef>
                <a:spcPts val="600"/>
              </a:spcBef>
              <a:spcAft>
                <a:spcPts val="0"/>
              </a:spcAft>
              <a:buSzPct val="100000"/>
              <a:buNone/>
            </a:pPr>
            <a:r>
              <a:t/>
            </a:r>
            <a:endParaRPr sz="2200">
              <a:solidFill>
                <a:srgbClr val="0070C0"/>
              </a:solidFill>
            </a:endParaRPr>
          </a:p>
          <a:p>
            <a:pPr indent="-446722" lvl="1" marL="914400" rtl="0" algn="l">
              <a:lnSpc>
                <a:spcPct val="90000"/>
              </a:lnSpc>
              <a:spcBef>
                <a:spcPts val="600"/>
              </a:spcBef>
              <a:spcAft>
                <a:spcPts val="0"/>
              </a:spcAft>
              <a:buSzPct val="100000"/>
              <a:buFont typeface="Noto Sans Symbols"/>
              <a:buChar char="✔"/>
            </a:pPr>
            <a:r>
              <a:rPr b="1" lang="en-US" sz="2200" u="sng">
                <a:solidFill>
                  <a:srgbClr val="0070C0"/>
                </a:solidFill>
              </a:rPr>
              <a:t>In-person:</a:t>
            </a:r>
            <a:r>
              <a:rPr lang="en-US" sz="2200">
                <a:solidFill>
                  <a:srgbClr val="0070C0"/>
                </a:solidFill>
              </a:rPr>
              <a:t> with a Navigator, Certified Application Counselor (CAC), MECs</a:t>
            </a:r>
            <a:endParaRPr/>
          </a:p>
          <a:p>
            <a:pPr indent="-53657" lvl="1" marL="384048" rtl="0" algn="l">
              <a:lnSpc>
                <a:spcPct val="90000"/>
              </a:lnSpc>
              <a:spcBef>
                <a:spcPts val="600"/>
              </a:spcBef>
              <a:spcAft>
                <a:spcPts val="0"/>
              </a:spcAft>
              <a:buSzPct val="100000"/>
              <a:buNone/>
            </a:pPr>
            <a:r>
              <a:t/>
            </a:r>
            <a:endParaRPr sz="2200">
              <a:solidFill>
                <a:srgbClr val="0070C0"/>
              </a:solidFill>
            </a:endParaRPr>
          </a:p>
          <a:p>
            <a:pPr indent="-446722" lvl="1" marL="914400" rtl="0" algn="l">
              <a:lnSpc>
                <a:spcPct val="90000"/>
              </a:lnSpc>
              <a:spcBef>
                <a:spcPts val="600"/>
              </a:spcBef>
              <a:spcAft>
                <a:spcPts val="0"/>
              </a:spcAft>
              <a:buSzPct val="100000"/>
              <a:buFont typeface="Noto Sans Symbols"/>
              <a:buChar char="✔"/>
            </a:pPr>
            <a:r>
              <a:rPr b="1" lang="en-US" sz="2200" u="sng">
                <a:solidFill>
                  <a:srgbClr val="0070C0"/>
                </a:solidFill>
              </a:rPr>
              <a:t>ACA-3 Paper application</a:t>
            </a:r>
            <a:r>
              <a:rPr lang="en-US" sz="2200">
                <a:solidFill>
                  <a:srgbClr val="0070C0"/>
                </a:solidFill>
              </a:rPr>
              <a:t> [</a:t>
            </a:r>
            <a:r>
              <a:rPr b="1" lang="en-US" sz="2200">
                <a:solidFill>
                  <a:srgbClr val="0070C0"/>
                </a:solidFill>
              </a:rPr>
              <a:t>NOT RECOMMENDED</a:t>
            </a:r>
            <a:r>
              <a:rPr lang="en-US" sz="2200">
                <a:solidFill>
                  <a:srgbClr val="0070C0"/>
                </a:solidFill>
              </a:rPr>
              <a:t>]</a:t>
            </a:r>
            <a:endParaRPr/>
          </a:p>
          <a:p>
            <a:pPr indent="0" lvl="0" marL="91440" rtl="0" algn="l">
              <a:lnSpc>
                <a:spcPct val="90000"/>
              </a:lnSpc>
              <a:spcBef>
                <a:spcPts val="1600"/>
              </a:spcBef>
              <a:spcAft>
                <a:spcPts val="0"/>
              </a:spcAft>
              <a:buSzPct val="100000"/>
              <a:buNone/>
            </a:pPr>
            <a:r>
              <a:t/>
            </a:r>
            <a:endParaRPr/>
          </a:p>
        </p:txBody>
      </p:sp>
      <p:pic>
        <p:nvPicPr>
          <p:cNvPr id="237" name="Google Shape;237;p8"/>
          <p:cNvPicPr preferRelativeResize="0"/>
          <p:nvPr/>
        </p:nvPicPr>
        <p:blipFill rotWithShape="1">
          <a:blip r:embed="rId4">
            <a:alphaModFix/>
          </a:blip>
          <a:srcRect b="0" l="0" r="0" t="0"/>
          <a:stretch/>
        </p:blipFill>
        <p:spPr>
          <a:xfrm>
            <a:off x="6974912" y="5370829"/>
            <a:ext cx="2116821" cy="923917"/>
          </a:xfrm>
          <a:prstGeom prst="rect">
            <a:avLst/>
          </a:prstGeom>
          <a:noFill/>
          <a:ln>
            <a:noFill/>
          </a:ln>
        </p:spPr>
      </p:pic>
      <p:pic>
        <p:nvPicPr>
          <p:cNvPr descr="https://betterhealthconnector.com/wp-content/uploads/masshealth_logo_235.png" id="238" name="Google Shape;238;p8"/>
          <p:cNvPicPr preferRelativeResize="0"/>
          <p:nvPr/>
        </p:nvPicPr>
        <p:blipFill rotWithShape="1">
          <a:blip r:embed="rId5">
            <a:alphaModFix/>
          </a:blip>
          <a:srcRect b="0" l="0" r="0" t="0"/>
          <a:stretch/>
        </p:blipFill>
        <p:spPr>
          <a:xfrm>
            <a:off x="117036" y="5555177"/>
            <a:ext cx="1478281" cy="761347"/>
          </a:xfrm>
          <a:prstGeom prst="rect">
            <a:avLst/>
          </a:prstGeom>
          <a:noFill/>
          <a:ln>
            <a:noFill/>
          </a:ln>
        </p:spPr>
      </p:pic>
      <p:sp>
        <p:nvSpPr>
          <p:cNvPr id="239" name="Google Shape;239;p8"/>
          <p:cNvSpPr/>
          <p:nvPr/>
        </p:nvSpPr>
        <p:spPr>
          <a:xfrm>
            <a:off x="1194216" y="541476"/>
            <a:ext cx="6897979" cy="92333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5400">
                <a:solidFill>
                  <a:schemeClr val="dk1"/>
                </a:solidFill>
                <a:latin typeface="Calibri"/>
                <a:ea typeface="Calibri"/>
                <a:cs typeface="Calibri"/>
                <a:sym typeface="Calibri"/>
              </a:rPr>
              <a:t>How to Apply Under 65</a:t>
            </a:r>
            <a:endParaRPr/>
          </a:p>
        </p:txBody>
      </p:sp>
      <p:sp>
        <p:nvSpPr>
          <p:cNvPr id="240" name="Google Shape;240;p8"/>
          <p:cNvSpPr txBox="1"/>
          <p:nvPr>
            <p:ph idx="12" type="sldNum"/>
          </p:nvPr>
        </p:nvSpPr>
        <p:spPr>
          <a:xfrm>
            <a:off x="7425344" y="6459786"/>
            <a:ext cx="984000" cy="365100"/>
          </a:xfrm>
          <a:prstGeom prst="rect">
            <a:avLst/>
          </a:prstGeom>
        </p:spPr>
        <p:txBody>
          <a:bodyPr anchorCtr="0" anchor="ctr"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en-US"/>
              <a:t>‹#›</a:t>
            </a:fld>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5" name="Shape 245"/>
        <p:cNvGrpSpPr/>
        <p:nvPr/>
      </p:nvGrpSpPr>
      <p:grpSpPr>
        <a:xfrm>
          <a:off x="0" y="0"/>
          <a:ext cx="0" cy="0"/>
          <a:chOff x="0" y="0"/>
          <a:chExt cx="0" cy="0"/>
        </a:xfrm>
      </p:grpSpPr>
      <p:sp>
        <p:nvSpPr>
          <p:cNvPr id="246" name="Google Shape;246;p9"/>
          <p:cNvSpPr txBox="1"/>
          <p:nvPr>
            <p:ph type="title"/>
          </p:nvPr>
        </p:nvSpPr>
        <p:spPr>
          <a:xfrm>
            <a:off x="0" y="762000"/>
            <a:ext cx="9144000" cy="1450757"/>
          </a:xfrm>
          <a:prstGeom prst="rect">
            <a:avLst/>
          </a:prstGeom>
          <a:noFill/>
          <a:ln>
            <a:noFill/>
          </a:ln>
        </p:spPr>
        <p:txBody>
          <a:bodyPr anchorCtr="0" anchor="b" bIns="45700" lIns="91425" spcFirstLastPara="1" rIns="91425" wrap="square" tIns="45700">
            <a:noAutofit/>
          </a:bodyPr>
          <a:lstStyle/>
          <a:p>
            <a:pPr indent="0" lvl="0" marL="0" rtl="0" algn="ctr">
              <a:lnSpc>
                <a:spcPct val="85000"/>
              </a:lnSpc>
              <a:spcBef>
                <a:spcPts val="0"/>
              </a:spcBef>
              <a:spcAft>
                <a:spcPts val="0"/>
              </a:spcAft>
              <a:buClr>
                <a:srgbClr val="3F3F3F"/>
              </a:buClr>
              <a:buSzPts val="4800"/>
              <a:buFont typeface="Calibri"/>
              <a:buNone/>
            </a:pPr>
            <a:r>
              <a:rPr b="1" lang="en-US">
                <a:latin typeface="Calibri"/>
                <a:ea typeface="Calibri"/>
                <a:cs typeface="Calibri"/>
                <a:sym typeface="Calibri"/>
              </a:rPr>
              <a:t>Application Tips</a:t>
            </a:r>
            <a:br>
              <a:rPr lang="en-US" sz="5400">
                <a:latin typeface="Garamond"/>
                <a:ea typeface="Garamond"/>
                <a:cs typeface="Garamond"/>
                <a:sym typeface="Garamond"/>
              </a:rPr>
            </a:br>
            <a:endParaRPr sz="5400">
              <a:latin typeface="Garamond"/>
              <a:ea typeface="Garamond"/>
              <a:cs typeface="Garamond"/>
              <a:sym typeface="Garamond"/>
            </a:endParaRPr>
          </a:p>
        </p:txBody>
      </p:sp>
      <p:sp>
        <p:nvSpPr>
          <p:cNvPr id="247" name="Google Shape;247;p9"/>
          <p:cNvSpPr txBox="1"/>
          <p:nvPr>
            <p:ph idx="1" type="body"/>
          </p:nvPr>
        </p:nvSpPr>
        <p:spPr>
          <a:xfrm>
            <a:off x="822959" y="1845734"/>
            <a:ext cx="7559041" cy="4250266"/>
          </a:xfrm>
          <a:prstGeom prst="rect">
            <a:avLst/>
          </a:prstGeom>
          <a:noFill/>
          <a:ln>
            <a:noFill/>
          </a:ln>
        </p:spPr>
        <p:txBody>
          <a:bodyPr anchorCtr="0" anchor="t" bIns="45700" lIns="0" spcFirstLastPara="1" rIns="0" wrap="square" tIns="45700">
            <a:normAutofit fontScale="85000" lnSpcReduction="10000"/>
          </a:bodyPr>
          <a:lstStyle/>
          <a:p>
            <a:pPr indent="0" lvl="1" marL="201168" rtl="0" algn="l">
              <a:lnSpc>
                <a:spcPct val="90000"/>
              </a:lnSpc>
              <a:spcBef>
                <a:spcPts val="0"/>
              </a:spcBef>
              <a:spcAft>
                <a:spcPts val="0"/>
              </a:spcAft>
              <a:buSzPct val="100000"/>
              <a:buNone/>
            </a:pPr>
            <a:r>
              <a:rPr lang="en-US"/>
              <a:t>    </a:t>
            </a:r>
            <a:r>
              <a:rPr lang="en-US" sz="2800"/>
              <a:t>Apply online, over the phone or in person</a:t>
            </a:r>
            <a:endParaRPr/>
          </a:p>
          <a:p>
            <a:pPr indent="-182880" lvl="3" marL="749808" rtl="0" algn="l">
              <a:lnSpc>
                <a:spcPct val="90000"/>
              </a:lnSpc>
              <a:spcBef>
                <a:spcPts val="600"/>
              </a:spcBef>
              <a:spcAft>
                <a:spcPts val="0"/>
              </a:spcAft>
              <a:buSzPct val="100000"/>
              <a:buFont typeface="Arial"/>
              <a:buChar char="•"/>
            </a:pPr>
            <a:r>
              <a:rPr lang="en-US" sz="1600"/>
              <a:t>Real-time eligibility</a:t>
            </a:r>
            <a:endParaRPr/>
          </a:p>
          <a:p>
            <a:pPr indent="-182880" lvl="3" marL="749808" rtl="0" algn="l">
              <a:lnSpc>
                <a:spcPct val="90000"/>
              </a:lnSpc>
              <a:spcBef>
                <a:spcPts val="600"/>
              </a:spcBef>
              <a:spcAft>
                <a:spcPts val="0"/>
              </a:spcAft>
              <a:buSzPct val="100000"/>
              <a:buFont typeface="Arial"/>
              <a:buChar char="•"/>
            </a:pPr>
            <a:r>
              <a:rPr lang="en-US" sz="1600"/>
              <a:t>Know immediately what proofing documents the state requires</a:t>
            </a:r>
            <a:endParaRPr/>
          </a:p>
          <a:p>
            <a:pPr indent="-182880" lvl="3" marL="749808" rtl="0" algn="l">
              <a:lnSpc>
                <a:spcPct val="90000"/>
              </a:lnSpc>
              <a:spcBef>
                <a:spcPts val="600"/>
              </a:spcBef>
              <a:spcAft>
                <a:spcPts val="0"/>
              </a:spcAft>
              <a:buSzPct val="100000"/>
              <a:buFont typeface="Arial"/>
              <a:buChar char="•"/>
            </a:pPr>
            <a:r>
              <a:rPr lang="en-US" sz="1600"/>
              <a:t>Enroll in a health plan </a:t>
            </a:r>
            <a:endParaRPr/>
          </a:p>
          <a:p>
            <a:pPr indent="0" lvl="3" marL="566928" rtl="0" algn="l">
              <a:lnSpc>
                <a:spcPct val="90000"/>
              </a:lnSpc>
              <a:spcBef>
                <a:spcPts val="600"/>
              </a:spcBef>
              <a:spcAft>
                <a:spcPts val="0"/>
              </a:spcAft>
              <a:buSzPct val="100000"/>
              <a:buNone/>
            </a:pPr>
            <a:r>
              <a:t/>
            </a:r>
            <a:endParaRPr sz="1600"/>
          </a:p>
          <a:p>
            <a:pPr indent="-182880" lvl="3" marL="749808" rtl="0" algn="l">
              <a:lnSpc>
                <a:spcPct val="90000"/>
              </a:lnSpc>
              <a:spcBef>
                <a:spcPts val="600"/>
              </a:spcBef>
              <a:spcAft>
                <a:spcPts val="0"/>
              </a:spcAft>
              <a:buSzPct val="100000"/>
              <a:buFont typeface="Arial"/>
              <a:buChar char="•"/>
            </a:pPr>
            <a:r>
              <a:rPr b="1" lang="en-US" sz="1600"/>
              <a:t>Navigators and CACs can help – services are FREE, confidential and multi-lingual</a:t>
            </a:r>
            <a:endParaRPr/>
          </a:p>
          <a:p>
            <a:pPr indent="-182879" lvl="4" marL="932688" rtl="0" algn="l">
              <a:lnSpc>
                <a:spcPct val="90000"/>
              </a:lnSpc>
              <a:spcBef>
                <a:spcPts val="600"/>
              </a:spcBef>
              <a:spcAft>
                <a:spcPts val="0"/>
              </a:spcAft>
              <a:buSzPct val="100000"/>
              <a:buFont typeface="Arial"/>
              <a:buChar char="•"/>
            </a:pPr>
            <a:r>
              <a:rPr lang="en-US" sz="1600"/>
              <a:t>1:1 assistance with understanding eligibility and enrollment </a:t>
            </a:r>
            <a:endParaRPr/>
          </a:p>
          <a:p>
            <a:pPr indent="-182879" lvl="4" marL="932688" rtl="0" algn="l">
              <a:lnSpc>
                <a:spcPct val="90000"/>
              </a:lnSpc>
              <a:spcBef>
                <a:spcPts val="600"/>
              </a:spcBef>
              <a:spcAft>
                <a:spcPts val="0"/>
              </a:spcAft>
              <a:buSzPct val="100000"/>
              <a:buFont typeface="Arial"/>
              <a:buChar char="•"/>
            </a:pPr>
            <a:r>
              <a:rPr lang="en-US" sz="1600"/>
              <a:t>Help with accessing services, payment information (if needed) and submitting documents </a:t>
            </a:r>
            <a:endParaRPr/>
          </a:p>
          <a:p>
            <a:pPr indent="-182879" lvl="4" marL="932688" rtl="0" algn="l">
              <a:lnSpc>
                <a:spcPct val="90000"/>
              </a:lnSpc>
              <a:spcBef>
                <a:spcPts val="600"/>
              </a:spcBef>
              <a:spcAft>
                <a:spcPts val="0"/>
              </a:spcAft>
              <a:buSzPct val="100000"/>
              <a:buFont typeface="Arial"/>
              <a:buChar char="•"/>
            </a:pPr>
            <a:r>
              <a:rPr lang="en-US" sz="1600"/>
              <a:t>Staff that are multilingual and speak languages most common in their neighborhoods</a:t>
            </a:r>
            <a:endParaRPr/>
          </a:p>
          <a:p>
            <a:pPr indent="0" lvl="3" marL="566928" rtl="0" algn="l">
              <a:lnSpc>
                <a:spcPct val="90000"/>
              </a:lnSpc>
              <a:spcBef>
                <a:spcPts val="600"/>
              </a:spcBef>
              <a:spcAft>
                <a:spcPts val="0"/>
              </a:spcAft>
              <a:buSzPct val="100000"/>
              <a:buNone/>
            </a:pPr>
            <a:r>
              <a:t/>
            </a:r>
            <a:endParaRPr sz="1600"/>
          </a:p>
          <a:p>
            <a:pPr indent="0" lvl="2" marL="384048" rtl="0" algn="l">
              <a:lnSpc>
                <a:spcPct val="90000"/>
              </a:lnSpc>
              <a:spcBef>
                <a:spcPts val="600"/>
              </a:spcBef>
              <a:spcAft>
                <a:spcPts val="0"/>
              </a:spcAft>
              <a:buSzPct val="100000"/>
              <a:buNone/>
            </a:pPr>
            <a:r>
              <a:rPr lang="en-US" sz="2800"/>
              <a:t>Proofing documents</a:t>
            </a:r>
            <a:endParaRPr/>
          </a:p>
          <a:p>
            <a:pPr indent="-182880" lvl="3" marL="749808" rtl="0" algn="l">
              <a:lnSpc>
                <a:spcPct val="90000"/>
              </a:lnSpc>
              <a:spcBef>
                <a:spcPts val="600"/>
              </a:spcBef>
              <a:spcAft>
                <a:spcPts val="0"/>
              </a:spcAft>
              <a:buSzPct val="100000"/>
              <a:buFont typeface="Arial"/>
              <a:buChar char="•"/>
            </a:pPr>
            <a:r>
              <a:rPr lang="en-US" sz="1600"/>
              <a:t>If possible, send proofing documents when you apply (both paper application and online)</a:t>
            </a:r>
            <a:endParaRPr/>
          </a:p>
          <a:p>
            <a:pPr indent="-182880" lvl="3" marL="749808" rtl="0" algn="l">
              <a:lnSpc>
                <a:spcPct val="90000"/>
              </a:lnSpc>
              <a:spcBef>
                <a:spcPts val="600"/>
              </a:spcBef>
              <a:spcAft>
                <a:spcPts val="0"/>
              </a:spcAft>
              <a:buSzPct val="100000"/>
              <a:buFont typeface="Arial"/>
              <a:buChar char="•"/>
            </a:pPr>
            <a:r>
              <a:rPr lang="en-US" sz="1600"/>
              <a:t>Better to upload proofing documents into your portal or FAX the documents. </a:t>
            </a:r>
            <a:endParaRPr/>
          </a:p>
          <a:p>
            <a:pPr indent="-182879" lvl="4" marL="932688" rtl="0" algn="l">
              <a:lnSpc>
                <a:spcPct val="90000"/>
              </a:lnSpc>
              <a:spcBef>
                <a:spcPts val="600"/>
              </a:spcBef>
              <a:spcAft>
                <a:spcPts val="0"/>
              </a:spcAft>
              <a:buSzPct val="100000"/>
              <a:buFont typeface="Arial"/>
              <a:buChar char="•"/>
            </a:pPr>
            <a:r>
              <a:rPr lang="en-US" sz="1600"/>
              <a:t>Save confirmation of submission </a:t>
            </a:r>
            <a:endParaRPr/>
          </a:p>
          <a:p>
            <a:pPr indent="-182880" lvl="3" marL="749808" rtl="0" algn="l">
              <a:lnSpc>
                <a:spcPct val="90000"/>
              </a:lnSpc>
              <a:spcBef>
                <a:spcPts val="600"/>
              </a:spcBef>
              <a:spcAft>
                <a:spcPts val="0"/>
              </a:spcAft>
              <a:buSzPct val="100000"/>
              <a:buFont typeface="Arial"/>
              <a:buChar char="•"/>
            </a:pPr>
            <a:r>
              <a:rPr lang="en-US" sz="1600"/>
              <a:t>Call customer service to check that proofing documents were received</a:t>
            </a:r>
            <a:endParaRPr/>
          </a:p>
          <a:p>
            <a:pPr indent="-182879" lvl="4" marL="932688" rtl="0" algn="l">
              <a:lnSpc>
                <a:spcPct val="90000"/>
              </a:lnSpc>
              <a:spcBef>
                <a:spcPts val="600"/>
              </a:spcBef>
              <a:spcAft>
                <a:spcPts val="0"/>
              </a:spcAft>
              <a:buSzPct val="100000"/>
              <a:buFont typeface="Arial"/>
              <a:buChar char="•"/>
            </a:pPr>
            <a:r>
              <a:rPr lang="en-US" sz="1600"/>
              <a:t>Assisters can also support </a:t>
            </a:r>
            <a:endParaRPr/>
          </a:p>
        </p:txBody>
      </p:sp>
      <p:sp>
        <p:nvSpPr>
          <p:cNvPr id="248" name="Google Shape;248;p9"/>
          <p:cNvSpPr txBox="1"/>
          <p:nvPr>
            <p:ph idx="12" type="sldNum"/>
          </p:nvPr>
        </p:nvSpPr>
        <p:spPr>
          <a:xfrm>
            <a:off x="7425344" y="6459786"/>
            <a:ext cx="984000" cy="365100"/>
          </a:xfrm>
          <a:prstGeom prst="rect">
            <a:avLst/>
          </a:prstGeom>
        </p:spPr>
        <p:txBody>
          <a:bodyPr anchorCtr="0" anchor="ctr"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en-US"/>
              <a:t>‹#›</a:t>
            </a:fld>
            <a:endParaRPr/>
          </a:p>
        </p:txBody>
      </p:sp>
    </p:spTree>
  </p:cSld>
  <p:clrMapOvr>
    <a:masterClrMapping/>
  </p:clrMapOvr>
</p:sld>
</file>

<file path=ppt/theme/theme1.xml><?xml version="1.0" encoding="utf-8"?>
<a:theme xmlns:a="http://schemas.openxmlformats.org/drawingml/2006/main" xmlns:r="http://schemas.openxmlformats.org/officeDocument/2006/relationships" name="Retrospect">
  <a:themeElements>
    <a:clrScheme name="Retrospect">
      <a:dk1>
        <a:srgbClr val="000000"/>
      </a:dk1>
      <a:lt1>
        <a:srgbClr val="FFFFFF"/>
      </a:lt1>
      <a:dk2>
        <a:srgbClr val="344068"/>
      </a:dk2>
      <a:lt2>
        <a:srgbClr val="D9E0E6"/>
      </a:lt2>
      <a:accent1>
        <a:srgbClr val="1CADE4"/>
      </a:accent1>
      <a:accent2>
        <a:srgbClr val="2683C6"/>
      </a:accent2>
      <a:accent3>
        <a:srgbClr val="28C4CC"/>
      </a:accent3>
      <a:accent4>
        <a:srgbClr val="42BA97"/>
      </a:accent4>
      <a:accent5>
        <a:srgbClr val="3E8853"/>
      </a:accent5>
      <a:accent6>
        <a:srgbClr val="62A39F"/>
      </a:accent6>
      <a:hlink>
        <a:srgbClr val="6EAC1C"/>
      </a:hlink>
      <a:folHlink>
        <a:srgbClr val="B26B0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2024-02-21T19:39:19Z</dcterms:created>
  <dc:creator>Teixeira Amado, Sonia</dc:creator>
</cp:coreProperties>
</file>