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94" r:id="rId5"/>
    <p:sldId id="306" r:id="rId6"/>
    <p:sldId id="307" r:id="rId7"/>
    <p:sldId id="297" r:id="rId8"/>
    <p:sldId id="259" r:id="rId9"/>
    <p:sldId id="260" r:id="rId10"/>
    <p:sldId id="261" r:id="rId11"/>
    <p:sldId id="262" r:id="rId12"/>
    <p:sldId id="263" r:id="rId13"/>
    <p:sldId id="264" r:id="rId14"/>
    <p:sldId id="265" r:id="rId15"/>
    <p:sldId id="298" r:id="rId16"/>
    <p:sldId id="299" r:id="rId17"/>
    <p:sldId id="266" r:id="rId18"/>
    <p:sldId id="267" r:id="rId19"/>
    <p:sldId id="290" r:id="rId20"/>
    <p:sldId id="291" r:id="rId21"/>
    <p:sldId id="270" r:id="rId22"/>
    <p:sldId id="268" r:id="rId23"/>
    <p:sldId id="269" r:id="rId24"/>
    <p:sldId id="296" r:id="rId25"/>
    <p:sldId id="295" r:id="rId26"/>
    <p:sldId id="282" r:id="rId27"/>
    <p:sldId id="285" r:id="rId28"/>
    <p:sldId id="288" r:id="rId29"/>
    <p:sldId id="289" r:id="rId30"/>
    <p:sldId id="286" r:id="rId31"/>
    <p:sldId id="256" r:id="rId32"/>
    <p:sldId id="303" r:id="rId33"/>
    <p:sldId id="257" r:id="rId34"/>
    <p:sldId id="304" r:id="rId35"/>
    <p:sldId id="300" r:id="rId36"/>
    <p:sldId id="302" r:id="rId37"/>
    <p:sldId id="305" r:id="rId38"/>
    <p:sldId id="301" r:id="rId39"/>
    <p:sldId id="292" r:id="rId40"/>
    <p:sldId id="284" r:id="rId41"/>
    <p:sldId id="293" r:id="rId42"/>
  </p:sldIdLst>
  <p:sldSz cx="18288000" cy="10287000"/>
  <p:notesSz cx="6858000" cy="9144000"/>
  <p:embeddedFontLst>
    <p:embeddedFont>
      <p:font typeface="Archivo Black" panose="020B0604020202020204" charset="0"/>
      <p:regular r:id="rId43"/>
    </p:embeddedFont>
    <p:embeddedFont>
      <p:font typeface="Canva Sans" panose="020B0604020202020204" charset="0"/>
      <p:regular r:id="rId44"/>
    </p:embeddedFont>
    <p:embeddedFont>
      <p:font typeface="Canva Sans Bold" panose="020B0604020202020204" charset="0"/>
      <p:regular r:id="rId45"/>
    </p:embeddedFont>
    <p:embeddedFont>
      <p:font typeface="Canva Sans Bold Italics" panose="020B0604020202020204" charset="0"/>
      <p:regular r:id="rId46"/>
    </p:embeddedFont>
    <p:embeddedFont>
      <p:font typeface="Poppins" panose="00000500000000000000" pitchFamily="2" charset="0"/>
      <p:regular r:id="rId47"/>
      <p:bold r:id="rId48"/>
      <p:italic r:id="rId49"/>
      <p:boldItalic r:id="rId50"/>
    </p:embeddedFont>
    <p:embeddedFont>
      <p:font typeface="Poppins Bold" panose="00000800000000000000" pitchFamily="2" charset="0"/>
      <p:regular r:id="rId51"/>
      <p:bold r:id="rId52"/>
    </p:embeddedFont>
    <p:embeddedFont>
      <p:font typeface="Poppins Bold Italics" panose="020B0604020202020204" charset="0"/>
      <p:regular r:id="rId53"/>
    </p:embeddedFont>
    <p:embeddedFont>
      <p:font typeface="Poppins Italics" panose="020B0604020202020204" charset="0"/>
      <p:regular r:id="rId54"/>
    </p:embeddedFont>
    <p:embeddedFont>
      <p:font typeface="Source Sans Pro" panose="020B050303040302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EF71F5-F28A-F62D-E96E-6CC5C7B73CDC}" v="1740" dt="2025-03-10T09:20:02.988"/>
    <p1510:client id="{C8EE24B7-2B04-2992-908F-C8F75EDC70F7}" v="1507" dt="2025-03-10T10:12:29.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2.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ason, Sandra" userId="S::sgleason@gbls.org::ded3f03c-ea81-4881-b09b-7a8984ac0fbe" providerId="AD" clId="Web-{E353A6D1-3ABD-4802-7572-C14B2AE7EC92}"/>
    <pc:docChg chg="addSld modSld sldOrd">
      <pc:chgData name="Gleason, Sandra" userId="S::sgleason@gbls.org::ded3f03c-ea81-4881-b09b-7a8984ac0fbe" providerId="AD" clId="Web-{E353A6D1-3ABD-4802-7572-C14B2AE7EC92}" dt="2025-03-03T19:18:50.329" v="371" actId="20577"/>
      <pc:docMkLst>
        <pc:docMk/>
      </pc:docMkLst>
      <pc:sldChg chg="modSp">
        <pc:chgData name="Gleason, Sandra" userId="S::sgleason@gbls.org::ded3f03c-ea81-4881-b09b-7a8984ac0fbe" providerId="AD" clId="Web-{E353A6D1-3ABD-4802-7572-C14B2AE7EC92}" dt="2025-03-03T19:09:31.030" v="10" actId="14100"/>
        <pc:sldMkLst>
          <pc:docMk/>
          <pc:sldMk cId="0" sldId="260"/>
        </pc:sldMkLst>
        <pc:spChg chg="mod">
          <ac:chgData name="Gleason, Sandra" userId="S::sgleason@gbls.org::ded3f03c-ea81-4881-b09b-7a8984ac0fbe" providerId="AD" clId="Web-{E353A6D1-3ABD-4802-7572-C14B2AE7EC92}" dt="2025-03-03T19:09:31.030" v="10" actId="14100"/>
          <ac:spMkLst>
            <pc:docMk/>
            <pc:sldMk cId="0" sldId="260"/>
            <ac:spMk id="2" creationId="{00000000-0000-0000-0000-000000000000}"/>
          </ac:spMkLst>
        </pc:spChg>
      </pc:sldChg>
      <pc:sldChg chg="modSp">
        <pc:chgData name="Gleason, Sandra" userId="S::sgleason@gbls.org::ded3f03c-ea81-4881-b09b-7a8984ac0fbe" providerId="AD" clId="Web-{E353A6D1-3ABD-4802-7572-C14B2AE7EC92}" dt="2025-03-03T19:09:58.421" v="17" actId="14100"/>
        <pc:sldMkLst>
          <pc:docMk/>
          <pc:sldMk cId="0" sldId="264"/>
        </pc:sldMkLst>
        <pc:spChg chg="mod">
          <ac:chgData name="Gleason, Sandra" userId="S::sgleason@gbls.org::ded3f03c-ea81-4881-b09b-7a8984ac0fbe" providerId="AD" clId="Web-{E353A6D1-3ABD-4802-7572-C14B2AE7EC92}" dt="2025-03-03T19:09:58.421" v="17" actId="14100"/>
          <ac:spMkLst>
            <pc:docMk/>
            <pc:sldMk cId="0" sldId="264"/>
            <ac:spMk id="2" creationId="{00000000-0000-0000-0000-000000000000}"/>
          </ac:spMkLst>
        </pc:spChg>
        <pc:spChg chg="mod">
          <ac:chgData name="Gleason, Sandra" userId="S::sgleason@gbls.org::ded3f03c-ea81-4881-b09b-7a8984ac0fbe" providerId="AD" clId="Web-{E353A6D1-3ABD-4802-7572-C14B2AE7EC92}" dt="2025-03-03T19:09:53.171" v="15" actId="1076"/>
          <ac:spMkLst>
            <pc:docMk/>
            <pc:sldMk cId="0" sldId="264"/>
            <ac:spMk id="5" creationId="{00000000-0000-0000-0000-000000000000}"/>
          </ac:spMkLst>
        </pc:spChg>
        <pc:grpChg chg="mod">
          <ac:chgData name="Gleason, Sandra" userId="S::sgleason@gbls.org::ded3f03c-ea81-4881-b09b-7a8984ac0fbe" providerId="AD" clId="Web-{E353A6D1-3ABD-4802-7572-C14B2AE7EC92}" dt="2025-03-03T19:09:50.874" v="14" actId="1076"/>
          <ac:grpSpMkLst>
            <pc:docMk/>
            <pc:sldMk cId="0" sldId="264"/>
            <ac:grpSpMk id="6" creationId="{00000000-0000-0000-0000-000000000000}"/>
          </ac:grpSpMkLst>
        </pc:grpChg>
      </pc:sldChg>
      <pc:sldChg chg="delSp modSp">
        <pc:chgData name="Gleason, Sandra" userId="S::sgleason@gbls.org::ded3f03c-ea81-4881-b09b-7a8984ac0fbe" providerId="AD" clId="Web-{E353A6D1-3ABD-4802-7572-C14B2AE7EC92}" dt="2025-03-03T19:10:17.624" v="24" actId="14100"/>
        <pc:sldMkLst>
          <pc:docMk/>
          <pc:sldMk cId="0" sldId="265"/>
        </pc:sldMkLst>
        <pc:spChg chg="mod">
          <ac:chgData name="Gleason, Sandra" userId="S::sgleason@gbls.org::ded3f03c-ea81-4881-b09b-7a8984ac0fbe" providerId="AD" clId="Web-{E353A6D1-3ABD-4802-7572-C14B2AE7EC92}" dt="2025-03-03T19:10:17.624" v="24" actId="14100"/>
          <ac:spMkLst>
            <pc:docMk/>
            <pc:sldMk cId="0" sldId="265"/>
            <ac:spMk id="2" creationId="{00000000-0000-0000-0000-000000000000}"/>
          </ac:spMkLst>
        </pc:spChg>
        <pc:spChg chg="mod">
          <ac:chgData name="Gleason, Sandra" userId="S::sgleason@gbls.org::ded3f03c-ea81-4881-b09b-7a8984ac0fbe" providerId="AD" clId="Web-{E353A6D1-3ABD-4802-7572-C14B2AE7EC92}" dt="2025-03-03T19:10:09.342" v="21" actId="1076"/>
          <ac:spMkLst>
            <pc:docMk/>
            <pc:sldMk cId="0" sldId="265"/>
            <ac:spMk id="7" creationId="{00000000-0000-0000-0000-000000000000}"/>
          </ac:spMkLst>
        </pc:spChg>
        <pc:spChg chg="del mod">
          <ac:chgData name="Gleason, Sandra" userId="S::sgleason@gbls.org::ded3f03c-ea81-4881-b09b-7a8984ac0fbe" providerId="AD" clId="Web-{E353A6D1-3ABD-4802-7572-C14B2AE7EC92}" dt="2025-03-03T19:10:02.624" v="19"/>
          <ac:spMkLst>
            <pc:docMk/>
            <pc:sldMk cId="0" sldId="265"/>
            <ac:spMk id="15" creationId="{00000000-0000-0000-0000-000000000000}"/>
          </ac:spMkLst>
        </pc:spChg>
        <pc:grpChg chg="mod">
          <ac:chgData name="Gleason, Sandra" userId="S::sgleason@gbls.org::ded3f03c-ea81-4881-b09b-7a8984ac0fbe" providerId="AD" clId="Web-{E353A6D1-3ABD-4802-7572-C14B2AE7EC92}" dt="2025-03-03T19:10:05.046" v="20" actId="1076"/>
          <ac:grpSpMkLst>
            <pc:docMk/>
            <pc:sldMk cId="0" sldId="265"/>
            <ac:grpSpMk id="8" creationId="{00000000-0000-0000-0000-000000000000}"/>
          </ac:grpSpMkLst>
        </pc:grpChg>
      </pc:sldChg>
      <pc:sldChg chg="delSp modSp">
        <pc:chgData name="Gleason, Sandra" userId="S::sgleason@gbls.org::ded3f03c-ea81-4881-b09b-7a8984ac0fbe" providerId="AD" clId="Web-{E353A6D1-3ABD-4802-7572-C14B2AE7EC92}" dt="2025-03-03T19:09:19.858" v="6"/>
        <pc:sldMkLst>
          <pc:docMk/>
          <pc:sldMk cId="3019099431" sldId="284"/>
        </pc:sldMkLst>
        <pc:spChg chg="del mod">
          <ac:chgData name="Gleason, Sandra" userId="S::sgleason@gbls.org::ded3f03c-ea81-4881-b09b-7a8984ac0fbe" providerId="AD" clId="Web-{E353A6D1-3ABD-4802-7572-C14B2AE7EC92}" dt="2025-03-03T19:09:19.858" v="6"/>
          <ac:spMkLst>
            <pc:docMk/>
            <pc:sldMk cId="3019099431" sldId="284"/>
            <ac:spMk id="6" creationId="{00000000-0000-0000-0000-000000000000}"/>
          </ac:spMkLst>
        </pc:spChg>
      </pc:sldChg>
      <pc:sldChg chg="delSp modSp">
        <pc:chgData name="Gleason, Sandra" userId="S::sgleason@gbls.org::ded3f03c-ea81-4881-b09b-7a8984ac0fbe" providerId="AD" clId="Web-{E353A6D1-3ABD-4802-7572-C14B2AE7EC92}" dt="2025-03-03T19:10:51.827" v="35"/>
        <pc:sldMkLst>
          <pc:docMk/>
          <pc:sldMk cId="4209872149" sldId="287"/>
        </pc:sldMkLst>
        <pc:spChg chg="del mod">
          <ac:chgData name="Gleason, Sandra" userId="S::sgleason@gbls.org::ded3f03c-ea81-4881-b09b-7a8984ac0fbe" providerId="AD" clId="Web-{E353A6D1-3ABD-4802-7572-C14B2AE7EC92}" dt="2025-03-03T19:10:51.827" v="35"/>
          <ac:spMkLst>
            <pc:docMk/>
            <pc:sldMk cId="4209872149" sldId="287"/>
            <ac:spMk id="15" creationId="{FE450ADF-AC49-C266-1059-F4AC837FA2A0}"/>
          </ac:spMkLst>
        </pc:spChg>
      </pc:sldChg>
      <pc:sldChg chg="delSp modSp">
        <pc:chgData name="Gleason, Sandra" userId="S::sgleason@gbls.org::ded3f03c-ea81-4881-b09b-7a8984ac0fbe" providerId="AD" clId="Web-{E353A6D1-3ABD-4802-7572-C14B2AE7EC92}" dt="2025-03-03T19:10:57.265" v="37"/>
        <pc:sldMkLst>
          <pc:docMk/>
          <pc:sldMk cId="711439431" sldId="288"/>
        </pc:sldMkLst>
        <pc:spChg chg="del mod">
          <ac:chgData name="Gleason, Sandra" userId="S::sgleason@gbls.org::ded3f03c-ea81-4881-b09b-7a8984ac0fbe" providerId="AD" clId="Web-{E353A6D1-3ABD-4802-7572-C14B2AE7EC92}" dt="2025-03-03T19:10:57.265" v="37"/>
          <ac:spMkLst>
            <pc:docMk/>
            <pc:sldMk cId="711439431" sldId="288"/>
            <ac:spMk id="12" creationId="{433F41ED-B44E-38BC-E35C-19A4E03236E2}"/>
          </ac:spMkLst>
        </pc:spChg>
      </pc:sldChg>
      <pc:sldChg chg="modSp">
        <pc:chgData name="Gleason, Sandra" userId="S::sgleason@gbls.org::ded3f03c-ea81-4881-b09b-7a8984ac0fbe" providerId="AD" clId="Web-{E353A6D1-3ABD-4802-7572-C14B2AE7EC92}" dt="2025-03-03T19:10:24.921" v="25" actId="1076"/>
        <pc:sldMkLst>
          <pc:docMk/>
          <pc:sldMk cId="208943237" sldId="290"/>
        </pc:sldMkLst>
        <pc:spChg chg="mod">
          <ac:chgData name="Gleason, Sandra" userId="S::sgleason@gbls.org::ded3f03c-ea81-4881-b09b-7a8984ac0fbe" providerId="AD" clId="Web-{E353A6D1-3ABD-4802-7572-C14B2AE7EC92}" dt="2025-03-03T19:10:24.921" v="25" actId="1076"/>
          <ac:spMkLst>
            <pc:docMk/>
            <pc:sldMk cId="208943237" sldId="290"/>
            <ac:spMk id="4" creationId="{394EBA9A-8458-C192-021F-11C9B362CF2A}"/>
          </ac:spMkLst>
        </pc:spChg>
      </pc:sldChg>
      <pc:sldChg chg="modSp">
        <pc:chgData name="Gleason, Sandra" userId="S::sgleason@gbls.org::ded3f03c-ea81-4881-b09b-7a8984ac0fbe" providerId="AD" clId="Web-{E353A6D1-3ABD-4802-7572-C14B2AE7EC92}" dt="2025-03-03T19:10:41.702" v="32" actId="20577"/>
        <pc:sldMkLst>
          <pc:docMk/>
          <pc:sldMk cId="634639273" sldId="291"/>
        </pc:sldMkLst>
        <pc:spChg chg="mod">
          <ac:chgData name="Gleason, Sandra" userId="S::sgleason@gbls.org::ded3f03c-ea81-4881-b09b-7a8984ac0fbe" providerId="AD" clId="Web-{E353A6D1-3ABD-4802-7572-C14B2AE7EC92}" dt="2025-03-03T19:10:41.702" v="32" actId="20577"/>
          <ac:spMkLst>
            <pc:docMk/>
            <pc:sldMk cId="634639273" sldId="291"/>
            <ac:spMk id="3" creationId="{4F379453-67A3-1232-9E6B-DA9367617F04}"/>
          </ac:spMkLst>
        </pc:spChg>
        <pc:spChg chg="mod">
          <ac:chgData name="Gleason, Sandra" userId="S::sgleason@gbls.org::ded3f03c-ea81-4881-b09b-7a8984ac0fbe" providerId="AD" clId="Web-{E353A6D1-3ABD-4802-7572-C14B2AE7EC92}" dt="2025-03-03T19:10:28.858" v="26" actId="1076"/>
          <ac:spMkLst>
            <pc:docMk/>
            <pc:sldMk cId="634639273" sldId="291"/>
            <ac:spMk id="4" creationId="{6831DE06-AFAD-3B2F-985B-54A47A992631}"/>
          </ac:spMkLst>
        </pc:spChg>
      </pc:sldChg>
      <pc:sldChg chg="addSp modSp">
        <pc:chgData name="Gleason, Sandra" userId="S::sgleason@gbls.org::ded3f03c-ea81-4881-b09b-7a8984ac0fbe" providerId="AD" clId="Web-{E353A6D1-3ABD-4802-7572-C14B2AE7EC92}" dt="2025-03-03T19:09:14.655" v="4" actId="14100"/>
        <pc:sldMkLst>
          <pc:docMk/>
          <pc:sldMk cId="124295506" sldId="292"/>
        </pc:sldMkLst>
        <pc:picChg chg="add mod">
          <ac:chgData name="Gleason, Sandra" userId="S::sgleason@gbls.org::ded3f03c-ea81-4881-b09b-7a8984ac0fbe" providerId="AD" clId="Web-{E353A6D1-3ABD-4802-7572-C14B2AE7EC92}" dt="2025-03-03T19:09:14.655" v="4" actId="14100"/>
          <ac:picMkLst>
            <pc:docMk/>
            <pc:sldMk cId="124295506" sldId="292"/>
            <ac:picMk id="3" creationId="{C554B814-BE04-65E2-8298-BF1E524BC6D7}"/>
          </ac:picMkLst>
        </pc:picChg>
      </pc:sldChg>
      <pc:sldChg chg="delSp modSp">
        <pc:chgData name="Gleason, Sandra" userId="S::sgleason@gbls.org::ded3f03c-ea81-4881-b09b-7a8984ac0fbe" providerId="AD" clId="Web-{E353A6D1-3ABD-4802-7572-C14B2AE7EC92}" dt="2025-03-03T19:09:22.545" v="8"/>
        <pc:sldMkLst>
          <pc:docMk/>
          <pc:sldMk cId="979801689" sldId="293"/>
        </pc:sldMkLst>
        <pc:spChg chg="del mod">
          <ac:chgData name="Gleason, Sandra" userId="S::sgleason@gbls.org::ded3f03c-ea81-4881-b09b-7a8984ac0fbe" providerId="AD" clId="Web-{E353A6D1-3ABD-4802-7572-C14B2AE7EC92}" dt="2025-03-03T19:09:22.545" v="8"/>
          <ac:spMkLst>
            <pc:docMk/>
            <pc:sldMk cId="979801689" sldId="293"/>
            <ac:spMk id="6" creationId="{00000000-0000-0000-0000-000000000000}"/>
          </ac:spMkLst>
        </pc:spChg>
      </pc:sldChg>
      <pc:sldChg chg="addSp delSp modSp new ord">
        <pc:chgData name="Gleason, Sandra" userId="S::sgleason@gbls.org::ded3f03c-ea81-4881-b09b-7a8984ac0fbe" providerId="AD" clId="Web-{E353A6D1-3ABD-4802-7572-C14B2AE7EC92}" dt="2025-03-03T19:18:50.329" v="371" actId="20577"/>
        <pc:sldMkLst>
          <pc:docMk/>
          <pc:sldMk cId="3329918501" sldId="294"/>
        </pc:sldMkLst>
        <pc:spChg chg="add">
          <ac:chgData name="Gleason, Sandra" userId="S::sgleason@gbls.org::ded3f03c-ea81-4881-b09b-7a8984ac0fbe" providerId="AD" clId="Web-{E353A6D1-3ABD-4802-7572-C14B2AE7EC92}" dt="2025-03-03T19:12:25.671" v="38"/>
          <ac:spMkLst>
            <pc:docMk/>
            <pc:sldMk cId="3329918501" sldId="294"/>
            <ac:spMk id="3" creationId="{22357849-AC81-2D47-1587-F9F8D289467E}"/>
          </ac:spMkLst>
        </pc:spChg>
        <pc:spChg chg="add mod">
          <ac:chgData name="Gleason, Sandra" userId="S::sgleason@gbls.org::ded3f03c-ea81-4881-b09b-7a8984ac0fbe" providerId="AD" clId="Web-{E353A6D1-3ABD-4802-7572-C14B2AE7EC92}" dt="2025-03-03T19:12:52.421" v="46" actId="1076"/>
          <ac:spMkLst>
            <pc:docMk/>
            <pc:sldMk cId="3329918501" sldId="294"/>
            <ac:spMk id="7" creationId="{3018CAB9-CDEC-10A4-8D00-13976AB6C1F5}"/>
          </ac:spMkLst>
        </pc:spChg>
        <pc:spChg chg="add mod">
          <ac:chgData name="Gleason, Sandra" userId="S::sgleason@gbls.org::ded3f03c-ea81-4881-b09b-7a8984ac0fbe" providerId="AD" clId="Web-{E353A6D1-3ABD-4802-7572-C14B2AE7EC92}" dt="2025-03-03T19:18:44.001" v="370"/>
          <ac:spMkLst>
            <pc:docMk/>
            <pc:sldMk cId="3329918501" sldId="294"/>
            <ac:spMk id="9" creationId="{884E3C8F-E413-99FC-E12A-69AE90E7FCF8}"/>
          </ac:spMkLst>
        </pc:spChg>
        <pc:spChg chg="add mod">
          <ac:chgData name="Gleason, Sandra" userId="S::sgleason@gbls.org::ded3f03c-ea81-4881-b09b-7a8984ac0fbe" providerId="AD" clId="Web-{E353A6D1-3ABD-4802-7572-C14B2AE7EC92}" dt="2025-03-03T19:18:50.329" v="371" actId="20577"/>
          <ac:spMkLst>
            <pc:docMk/>
            <pc:sldMk cId="3329918501" sldId="294"/>
            <ac:spMk id="10" creationId="{AED6C7E4-1356-DC87-A6A7-D6DE52B0554B}"/>
          </ac:spMkLst>
        </pc:spChg>
        <pc:spChg chg="add del">
          <ac:chgData name="Gleason, Sandra" userId="S::sgleason@gbls.org::ded3f03c-ea81-4881-b09b-7a8984ac0fbe" providerId="AD" clId="Web-{E353A6D1-3ABD-4802-7572-C14B2AE7EC92}" dt="2025-03-03T19:18:25.860" v="367"/>
          <ac:spMkLst>
            <pc:docMk/>
            <pc:sldMk cId="3329918501" sldId="294"/>
            <ac:spMk id="12" creationId="{59F0FBEF-0C70-9A77-CDE9-2FB95D3ED8F0}"/>
          </ac:spMkLst>
        </pc:spChg>
        <pc:picChg chg="add mod">
          <ac:chgData name="Gleason, Sandra" userId="S::sgleason@gbls.org::ded3f03c-ea81-4881-b09b-7a8984ac0fbe" providerId="AD" clId="Web-{E353A6D1-3ABD-4802-7572-C14B2AE7EC92}" dt="2025-03-03T19:12:39.046" v="40" actId="14100"/>
          <ac:picMkLst>
            <pc:docMk/>
            <pc:sldMk cId="3329918501" sldId="294"/>
            <ac:picMk id="5" creationId="{A27FBAC2-5BFC-C52B-42CD-3429C5E7C2E4}"/>
          </ac:picMkLst>
        </pc:picChg>
        <pc:picChg chg="add mod">
          <ac:chgData name="Gleason, Sandra" userId="S::sgleason@gbls.org::ded3f03c-ea81-4881-b09b-7a8984ac0fbe" providerId="AD" clId="Web-{E353A6D1-3ABD-4802-7572-C14B2AE7EC92}" dt="2025-03-03T19:17:37.438" v="341" actId="1076"/>
          <ac:picMkLst>
            <pc:docMk/>
            <pc:sldMk cId="3329918501" sldId="294"/>
            <ac:picMk id="11" creationId="{F4438ABF-BFBF-43BF-D231-4719B6AD7563}"/>
          </ac:picMkLst>
        </pc:picChg>
      </pc:sldChg>
    </pc:docChg>
  </pc:docChgLst>
  <pc:docChgLst>
    <pc:chgData name="Arevalo, Luz" userId="S::larevalo@gbls.org::b2d9263a-4e41-48a1-9e0f-547e291737d0" providerId="AD" clId="Web-{C1EF71F5-F28A-F62D-E96E-6CC5C7B73CDC}"/>
    <pc:docChg chg="addSld delSld modSld sldOrd">
      <pc:chgData name="Arevalo, Luz" userId="S::larevalo@gbls.org::b2d9263a-4e41-48a1-9e0f-547e291737d0" providerId="AD" clId="Web-{C1EF71F5-F28A-F62D-E96E-6CC5C7B73CDC}" dt="2025-03-10T09:20:02.988" v="923"/>
      <pc:docMkLst>
        <pc:docMk/>
      </pc:docMkLst>
      <pc:sldChg chg="addSp modSp add mod setBg">
        <pc:chgData name="Arevalo, Luz" userId="S::larevalo@gbls.org::b2d9263a-4e41-48a1-9e0f-547e291737d0" providerId="AD" clId="Web-{C1EF71F5-F28A-F62D-E96E-6CC5C7B73CDC}" dt="2025-03-10T09:19:56.973" v="922" actId="1076"/>
        <pc:sldMkLst>
          <pc:docMk/>
          <pc:sldMk cId="704618208" sldId="256"/>
        </pc:sldMkLst>
        <pc:spChg chg="mod">
          <ac:chgData name="Arevalo, Luz" userId="S::larevalo@gbls.org::b2d9263a-4e41-48a1-9e0f-547e291737d0" providerId="AD" clId="Web-{C1EF71F5-F28A-F62D-E96E-6CC5C7B73CDC}" dt="2025-03-10T09:15:12.036" v="893"/>
          <ac:spMkLst>
            <pc:docMk/>
            <pc:sldMk cId="704618208" sldId="256"/>
            <ac:spMk id="2" creationId="{12DAFC2D-2A6F-1A60-E924-22E1CFF8D7AA}"/>
          </ac:spMkLst>
        </pc:spChg>
        <pc:spChg chg="mod">
          <ac:chgData name="Arevalo, Luz" userId="S::larevalo@gbls.org::b2d9263a-4e41-48a1-9e0f-547e291737d0" providerId="AD" clId="Web-{C1EF71F5-F28A-F62D-E96E-6CC5C7B73CDC}" dt="2025-03-10T09:15:12.036" v="893"/>
          <ac:spMkLst>
            <pc:docMk/>
            <pc:sldMk cId="704618208" sldId="256"/>
            <ac:spMk id="3" creationId="{7026DED2-0D29-0719-4CB3-36DBE995FD25}"/>
          </ac:spMkLst>
        </pc:spChg>
        <pc:spChg chg="add mod">
          <ac:chgData name="Arevalo, Luz" userId="S::larevalo@gbls.org::b2d9263a-4e41-48a1-9e0f-547e291737d0" providerId="AD" clId="Web-{C1EF71F5-F28A-F62D-E96E-6CC5C7B73CDC}" dt="2025-03-10T09:19:56.973" v="922" actId="1076"/>
          <ac:spMkLst>
            <pc:docMk/>
            <pc:sldMk cId="704618208" sldId="256"/>
            <ac:spMk id="5" creationId="{B6DB3565-D792-4050-476F-C710692E71E7}"/>
          </ac:spMkLst>
        </pc:spChg>
        <pc:spChg chg="add">
          <ac:chgData name="Arevalo, Luz" userId="S::larevalo@gbls.org::b2d9263a-4e41-48a1-9e0f-547e291737d0" providerId="AD" clId="Web-{C1EF71F5-F28A-F62D-E96E-6CC5C7B73CDC}" dt="2025-03-10T09:15:12.036" v="893"/>
          <ac:spMkLst>
            <pc:docMk/>
            <pc:sldMk cId="704618208" sldId="256"/>
            <ac:spMk id="8" creationId="{5E7AA7E8-8006-4E1F-A566-FCF37EE6F35D}"/>
          </ac:spMkLst>
        </pc:spChg>
        <pc:picChg chg="add">
          <ac:chgData name="Arevalo, Luz" userId="S::larevalo@gbls.org::b2d9263a-4e41-48a1-9e0f-547e291737d0" providerId="AD" clId="Web-{C1EF71F5-F28A-F62D-E96E-6CC5C7B73CDC}" dt="2025-03-10T09:19:52.254" v="921"/>
          <ac:picMkLst>
            <pc:docMk/>
            <pc:sldMk cId="704618208" sldId="256"/>
            <ac:picMk id="7" creationId="{560C4BBD-04B4-DFCD-F67A-B2E81CE876FF}"/>
          </ac:picMkLst>
        </pc:picChg>
        <pc:cxnChg chg="add">
          <ac:chgData name="Arevalo, Luz" userId="S::larevalo@gbls.org::b2d9263a-4e41-48a1-9e0f-547e291737d0" providerId="AD" clId="Web-{C1EF71F5-F28A-F62D-E96E-6CC5C7B73CDC}" dt="2025-03-10T09:15:12.036" v="893"/>
          <ac:cxnSpMkLst>
            <pc:docMk/>
            <pc:sldMk cId="704618208" sldId="256"/>
            <ac:cxnSpMk id="10" creationId="{56020367-4FD5-4596-8E10-C5F095CD8DBF}"/>
          </ac:cxnSpMkLst>
        </pc:cxnChg>
      </pc:sldChg>
      <pc:sldChg chg="add">
        <pc:chgData name="Arevalo, Luz" userId="S::larevalo@gbls.org::b2d9263a-4e41-48a1-9e0f-547e291737d0" providerId="AD" clId="Web-{C1EF71F5-F28A-F62D-E96E-6CC5C7B73CDC}" dt="2025-03-10T09:13:12.347" v="889"/>
        <pc:sldMkLst>
          <pc:docMk/>
          <pc:sldMk cId="1028094464" sldId="257"/>
        </pc:sldMkLst>
      </pc:sldChg>
      <pc:sldChg chg="add">
        <pc:chgData name="Arevalo, Luz" userId="S::larevalo@gbls.org::b2d9263a-4e41-48a1-9e0f-547e291737d0" providerId="AD" clId="Web-{C1EF71F5-F28A-F62D-E96E-6CC5C7B73CDC}" dt="2025-03-10T09:13:12.332" v="888"/>
        <pc:sldMkLst>
          <pc:docMk/>
          <pc:sldMk cId="489564670" sldId="258"/>
        </pc:sldMkLst>
      </pc:sldChg>
      <pc:sldChg chg="modSp">
        <pc:chgData name="Arevalo, Luz" userId="S::larevalo@gbls.org::b2d9263a-4e41-48a1-9e0f-547e291737d0" providerId="AD" clId="Web-{C1EF71F5-F28A-F62D-E96E-6CC5C7B73CDC}" dt="2025-03-08T21:27:34.004" v="823" actId="14100"/>
        <pc:sldMkLst>
          <pc:docMk/>
          <pc:sldMk cId="0" sldId="259"/>
        </pc:sldMkLst>
        <pc:spChg chg="mod">
          <ac:chgData name="Arevalo, Luz" userId="S::larevalo@gbls.org::b2d9263a-4e41-48a1-9e0f-547e291737d0" providerId="AD" clId="Web-{C1EF71F5-F28A-F62D-E96E-6CC5C7B73CDC}" dt="2025-03-08T21:27:34.004" v="823" actId="14100"/>
          <ac:spMkLst>
            <pc:docMk/>
            <pc:sldMk cId="0" sldId="259"/>
            <ac:spMk id="2" creationId="{00000000-0000-0000-0000-000000000000}"/>
          </ac:spMkLst>
        </pc:spChg>
        <pc:spChg chg="mod">
          <ac:chgData name="Arevalo, Luz" userId="S::larevalo@gbls.org::b2d9263a-4e41-48a1-9e0f-547e291737d0" providerId="AD" clId="Web-{C1EF71F5-F28A-F62D-E96E-6CC5C7B73CDC}" dt="2025-03-08T20:30:50.916" v="664" actId="20577"/>
          <ac:spMkLst>
            <pc:docMk/>
            <pc:sldMk cId="0" sldId="259"/>
            <ac:spMk id="3" creationId="{00000000-0000-0000-0000-000000000000}"/>
          </ac:spMkLst>
        </pc:spChg>
        <pc:spChg chg="mod">
          <ac:chgData name="Arevalo, Luz" userId="S::larevalo@gbls.org::b2d9263a-4e41-48a1-9e0f-547e291737d0" providerId="AD" clId="Web-{C1EF71F5-F28A-F62D-E96E-6CC5C7B73CDC}" dt="2025-03-08T20:44:17.265" v="820" actId="20577"/>
          <ac:spMkLst>
            <pc:docMk/>
            <pc:sldMk cId="0" sldId="259"/>
            <ac:spMk id="15" creationId="{00000000-0000-0000-0000-000000000000}"/>
          </ac:spMkLst>
        </pc:spChg>
      </pc:sldChg>
      <pc:sldChg chg="modSp">
        <pc:chgData name="Arevalo, Luz" userId="S::larevalo@gbls.org::b2d9263a-4e41-48a1-9e0f-547e291737d0" providerId="AD" clId="Web-{C1EF71F5-F28A-F62D-E96E-6CC5C7B73CDC}" dt="2025-03-08T21:31:25.003" v="833" actId="14100"/>
        <pc:sldMkLst>
          <pc:docMk/>
          <pc:sldMk cId="0" sldId="260"/>
        </pc:sldMkLst>
        <pc:spChg chg="mod">
          <ac:chgData name="Arevalo, Luz" userId="S::larevalo@gbls.org::b2d9263a-4e41-48a1-9e0f-547e291737d0" providerId="AD" clId="Web-{C1EF71F5-F28A-F62D-E96E-6CC5C7B73CDC}" dt="2025-03-08T21:31:25.003" v="833" actId="14100"/>
          <ac:spMkLst>
            <pc:docMk/>
            <pc:sldMk cId="0" sldId="260"/>
            <ac:spMk id="4" creationId="{00000000-0000-0000-0000-000000000000}"/>
          </ac:spMkLst>
        </pc:spChg>
      </pc:sldChg>
      <pc:sldChg chg="modSp">
        <pc:chgData name="Arevalo, Luz" userId="S::larevalo@gbls.org::b2d9263a-4e41-48a1-9e0f-547e291737d0" providerId="AD" clId="Web-{C1EF71F5-F28A-F62D-E96E-6CC5C7B73CDC}" dt="2025-03-10T09:04:54.708" v="862" actId="1076"/>
        <pc:sldMkLst>
          <pc:docMk/>
          <pc:sldMk cId="0" sldId="265"/>
        </pc:sldMkLst>
        <pc:spChg chg="mod">
          <ac:chgData name="Arevalo, Luz" userId="S::larevalo@gbls.org::b2d9263a-4e41-48a1-9e0f-547e291737d0" providerId="AD" clId="Web-{C1EF71F5-F28A-F62D-E96E-6CC5C7B73CDC}" dt="2025-03-10T09:04:54.708" v="862" actId="1076"/>
          <ac:spMkLst>
            <pc:docMk/>
            <pc:sldMk cId="0" sldId="265"/>
            <ac:spMk id="4" creationId="{00000000-0000-0000-0000-000000000000}"/>
          </ac:spMkLst>
        </pc:spChg>
      </pc:sldChg>
      <pc:sldChg chg="modSp">
        <pc:chgData name="Arevalo, Luz" userId="S::larevalo@gbls.org::b2d9263a-4e41-48a1-9e0f-547e291737d0" providerId="AD" clId="Web-{C1EF71F5-F28A-F62D-E96E-6CC5C7B73CDC}" dt="2025-03-08T20:12:11.470" v="418" actId="20577"/>
        <pc:sldMkLst>
          <pc:docMk/>
          <pc:sldMk cId="0" sldId="268"/>
        </pc:sldMkLst>
        <pc:spChg chg="mod">
          <ac:chgData name="Arevalo, Luz" userId="S::larevalo@gbls.org::b2d9263a-4e41-48a1-9e0f-547e291737d0" providerId="AD" clId="Web-{C1EF71F5-F28A-F62D-E96E-6CC5C7B73CDC}" dt="2025-03-08T20:12:11.470" v="418" actId="20577"/>
          <ac:spMkLst>
            <pc:docMk/>
            <pc:sldMk cId="0" sldId="268"/>
            <ac:spMk id="2" creationId="{00000000-0000-0000-0000-000000000000}"/>
          </ac:spMkLst>
        </pc:spChg>
      </pc:sldChg>
      <pc:sldChg chg="addSp delSp">
        <pc:chgData name="Arevalo, Luz" userId="S::larevalo@gbls.org::b2d9263a-4e41-48a1-9e0f-547e291737d0" providerId="AD" clId="Web-{C1EF71F5-F28A-F62D-E96E-6CC5C7B73CDC}" dt="2025-03-10T09:06:56.207" v="873"/>
        <pc:sldMkLst>
          <pc:docMk/>
          <pc:sldMk cId="0" sldId="270"/>
        </pc:sldMkLst>
        <pc:spChg chg="del">
          <ac:chgData name="Arevalo, Luz" userId="S::larevalo@gbls.org::b2d9263a-4e41-48a1-9e0f-547e291737d0" providerId="AD" clId="Web-{C1EF71F5-F28A-F62D-E96E-6CC5C7B73CDC}" dt="2025-03-10T09:06:56.207" v="873"/>
          <ac:spMkLst>
            <pc:docMk/>
            <pc:sldMk cId="0" sldId="270"/>
            <ac:spMk id="7" creationId="{00000000-0000-0000-0000-000000000000}"/>
          </ac:spMkLst>
        </pc:spChg>
        <pc:graphicFrameChg chg="add">
          <ac:chgData name="Arevalo, Luz" userId="S::larevalo@gbls.org::b2d9263a-4e41-48a1-9e0f-547e291737d0" providerId="AD" clId="Web-{C1EF71F5-F28A-F62D-E96E-6CC5C7B73CDC}" dt="2025-03-10T09:06:56.207" v="873"/>
          <ac:graphicFrameMkLst>
            <pc:docMk/>
            <pc:sldMk cId="0" sldId="270"/>
            <ac:graphicFrameMk id="10" creationId="{6E4EFADD-6798-C499-FBCC-D21CA34766EE}"/>
          </ac:graphicFrameMkLst>
        </pc:graphicFrameChg>
      </pc:sldChg>
      <pc:sldChg chg="modSp ord">
        <pc:chgData name="Arevalo, Luz" userId="S::larevalo@gbls.org::b2d9263a-4e41-48a1-9e0f-547e291737d0" providerId="AD" clId="Web-{C1EF71F5-F28A-F62D-E96E-6CC5C7B73CDC}" dt="2025-03-08T20:00:05.366" v="38" actId="20577"/>
        <pc:sldMkLst>
          <pc:docMk/>
          <pc:sldMk cId="3019099431" sldId="284"/>
        </pc:sldMkLst>
        <pc:spChg chg="mod">
          <ac:chgData name="Arevalo, Luz" userId="S::larevalo@gbls.org::b2d9263a-4e41-48a1-9e0f-547e291737d0" providerId="AD" clId="Web-{C1EF71F5-F28A-F62D-E96E-6CC5C7B73CDC}" dt="2025-03-08T19:59:14.800" v="25" actId="14100"/>
          <ac:spMkLst>
            <pc:docMk/>
            <pc:sldMk cId="3019099431" sldId="284"/>
            <ac:spMk id="2" creationId="{00000000-0000-0000-0000-000000000000}"/>
          </ac:spMkLst>
        </pc:spChg>
        <pc:spChg chg="mod">
          <ac:chgData name="Arevalo, Luz" userId="S::larevalo@gbls.org::b2d9263a-4e41-48a1-9e0f-547e291737d0" providerId="AD" clId="Web-{C1EF71F5-F28A-F62D-E96E-6CC5C7B73CDC}" dt="2025-03-08T19:59:17.816" v="26" actId="14100"/>
          <ac:spMkLst>
            <pc:docMk/>
            <pc:sldMk cId="3019099431" sldId="284"/>
            <ac:spMk id="4" creationId="{00000000-0000-0000-0000-000000000000}"/>
          </ac:spMkLst>
        </pc:spChg>
        <pc:spChg chg="mod">
          <ac:chgData name="Arevalo, Luz" userId="S::larevalo@gbls.org::b2d9263a-4e41-48a1-9e0f-547e291737d0" providerId="AD" clId="Web-{C1EF71F5-F28A-F62D-E96E-6CC5C7B73CDC}" dt="2025-03-08T20:00:05.366" v="38" actId="20577"/>
          <ac:spMkLst>
            <pc:docMk/>
            <pc:sldMk cId="3019099431" sldId="284"/>
            <ac:spMk id="7" creationId="{00000000-0000-0000-0000-000000000000}"/>
          </ac:spMkLst>
        </pc:spChg>
      </pc:sldChg>
      <pc:sldChg chg="modSp">
        <pc:chgData name="Arevalo, Luz" userId="S::larevalo@gbls.org::b2d9263a-4e41-48a1-9e0f-547e291737d0" providerId="AD" clId="Web-{C1EF71F5-F28A-F62D-E96E-6CC5C7B73CDC}" dt="2025-03-08T21:31:19.409" v="832" actId="20577"/>
        <pc:sldMkLst>
          <pc:docMk/>
          <pc:sldMk cId="4240963771" sldId="285"/>
        </pc:sldMkLst>
        <pc:spChg chg="mod">
          <ac:chgData name="Arevalo, Luz" userId="S::larevalo@gbls.org::b2d9263a-4e41-48a1-9e0f-547e291737d0" providerId="AD" clId="Web-{C1EF71F5-F28A-F62D-E96E-6CC5C7B73CDC}" dt="2025-03-08T21:31:19.409" v="832" actId="20577"/>
          <ac:spMkLst>
            <pc:docMk/>
            <pc:sldMk cId="4240963771" sldId="285"/>
            <ac:spMk id="7" creationId="{F3995C07-C221-B36A-FE39-52CA2BC080C6}"/>
          </ac:spMkLst>
        </pc:spChg>
      </pc:sldChg>
      <pc:sldChg chg="modSp">
        <pc:chgData name="Arevalo, Luz" userId="S::larevalo@gbls.org::b2d9263a-4e41-48a1-9e0f-547e291737d0" providerId="AD" clId="Web-{C1EF71F5-F28A-F62D-E96E-6CC5C7B73CDC}" dt="2025-03-08T20:00:25.383" v="40" actId="14100"/>
        <pc:sldMkLst>
          <pc:docMk/>
          <pc:sldMk cId="4252899020" sldId="286"/>
        </pc:sldMkLst>
        <pc:picChg chg="mod">
          <ac:chgData name="Arevalo, Luz" userId="S::larevalo@gbls.org::b2d9263a-4e41-48a1-9e0f-547e291737d0" providerId="AD" clId="Web-{C1EF71F5-F28A-F62D-E96E-6CC5C7B73CDC}" dt="2025-03-08T20:00:25.383" v="40" actId="14100"/>
          <ac:picMkLst>
            <pc:docMk/>
            <pc:sldMk cId="4252899020" sldId="286"/>
            <ac:picMk id="11" creationId="{81DBA456-EB33-159F-B500-36936195308B}"/>
          </ac:picMkLst>
        </pc:picChg>
      </pc:sldChg>
      <pc:sldChg chg="del">
        <pc:chgData name="Arevalo, Luz" userId="S::larevalo@gbls.org::b2d9263a-4e41-48a1-9e0f-547e291737d0" providerId="AD" clId="Web-{C1EF71F5-F28A-F62D-E96E-6CC5C7B73CDC}" dt="2025-03-08T20:01:00.058" v="41"/>
        <pc:sldMkLst>
          <pc:docMk/>
          <pc:sldMk cId="4209872149" sldId="287"/>
        </pc:sldMkLst>
      </pc:sldChg>
      <pc:sldChg chg="modSp">
        <pc:chgData name="Arevalo, Luz" userId="S::larevalo@gbls.org::b2d9263a-4e41-48a1-9e0f-547e291737d0" providerId="AD" clId="Web-{C1EF71F5-F28A-F62D-E96E-6CC5C7B73CDC}" dt="2025-03-08T20:15:17.969" v="505" actId="20577"/>
        <pc:sldMkLst>
          <pc:docMk/>
          <pc:sldMk cId="711439431" sldId="288"/>
        </pc:sldMkLst>
        <pc:spChg chg="mod">
          <ac:chgData name="Arevalo, Luz" userId="S::larevalo@gbls.org::b2d9263a-4e41-48a1-9e0f-547e291737d0" providerId="AD" clId="Web-{C1EF71F5-F28A-F62D-E96E-6CC5C7B73CDC}" dt="2025-03-08T20:15:17.969" v="505" actId="20577"/>
          <ac:spMkLst>
            <pc:docMk/>
            <pc:sldMk cId="711439431" sldId="288"/>
            <ac:spMk id="3" creationId="{C574867B-B964-DEBF-9A73-36FDEC705321}"/>
          </ac:spMkLst>
        </pc:spChg>
        <pc:spChg chg="mod">
          <ac:chgData name="Arevalo, Luz" userId="S::larevalo@gbls.org::b2d9263a-4e41-48a1-9e0f-547e291737d0" providerId="AD" clId="Web-{C1EF71F5-F28A-F62D-E96E-6CC5C7B73CDC}" dt="2025-03-08T20:15:07.640" v="502" actId="20577"/>
          <ac:spMkLst>
            <pc:docMk/>
            <pc:sldMk cId="711439431" sldId="288"/>
            <ac:spMk id="10" creationId="{6763A22E-F668-0D9F-FE6F-23295275DCDE}"/>
          </ac:spMkLst>
        </pc:spChg>
      </pc:sldChg>
      <pc:sldChg chg="modSp ord">
        <pc:chgData name="Arevalo, Luz" userId="S::larevalo@gbls.org::b2d9263a-4e41-48a1-9e0f-547e291737d0" providerId="AD" clId="Web-{C1EF71F5-F28A-F62D-E96E-6CC5C7B73CDC}" dt="2025-03-08T20:18:27.451" v="538" actId="20577"/>
        <pc:sldMkLst>
          <pc:docMk/>
          <pc:sldMk cId="2449635075" sldId="289"/>
        </pc:sldMkLst>
        <pc:spChg chg="mod">
          <ac:chgData name="Arevalo, Luz" userId="S::larevalo@gbls.org::b2d9263a-4e41-48a1-9e0f-547e291737d0" providerId="AD" clId="Web-{C1EF71F5-F28A-F62D-E96E-6CC5C7B73CDC}" dt="2025-03-08T20:18:27.451" v="538" actId="20577"/>
          <ac:spMkLst>
            <pc:docMk/>
            <pc:sldMk cId="2449635075" sldId="289"/>
            <ac:spMk id="2" creationId="{42E12A7A-CF8E-CD8C-9635-BB679F71C250}"/>
          </ac:spMkLst>
        </pc:spChg>
        <pc:spChg chg="mod">
          <ac:chgData name="Arevalo, Luz" userId="S::larevalo@gbls.org::b2d9263a-4e41-48a1-9e0f-547e291737d0" providerId="AD" clId="Web-{C1EF71F5-F28A-F62D-E96E-6CC5C7B73CDC}" dt="2025-03-08T20:15:38.517" v="510" actId="20577"/>
          <ac:spMkLst>
            <pc:docMk/>
            <pc:sldMk cId="2449635075" sldId="289"/>
            <ac:spMk id="10" creationId="{C4C371E5-0068-6201-2AFE-5F935985062C}"/>
          </ac:spMkLst>
        </pc:spChg>
      </pc:sldChg>
      <pc:sldChg chg="ord">
        <pc:chgData name="Arevalo, Luz" userId="S::larevalo@gbls.org::b2d9263a-4e41-48a1-9e0f-547e291737d0" providerId="AD" clId="Web-{C1EF71F5-F28A-F62D-E96E-6CC5C7B73CDC}" dt="2025-03-08T19:58:35.906" v="22"/>
        <pc:sldMkLst>
          <pc:docMk/>
          <pc:sldMk cId="124295506" sldId="292"/>
        </pc:sldMkLst>
      </pc:sldChg>
      <pc:sldChg chg="modSp ord">
        <pc:chgData name="Arevalo, Luz" userId="S::larevalo@gbls.org::b2d9263a-4e41-48a1-9e0f-547e291737d0" providerId="AD" clId="Web-{C1EF71F5-F28A-F62D-E96E-6CC5C7B73CDC}" dt="2025-03-08T19:59:00.986" v="23" actId="14100"/>
        <pc:sldMkLst>
          <pc:docMk/>
          <pc:sldMk cId="979801689" sldId="293"/>
        </pc:sldMkLst>
        <pc:spChg chg="mod">
          <ac:chgData name="Arevalo, Luz" userId="S::larevalo@gbls.org::b2d9263a-4e41-48a1-9e0f-547e291737d0" providerId="AD" clId="Web-{C1EF71F5-F28A-F62D-E96E-6CC5C7B73CDC}" dt="2025-03-08T19:59:00.986" v="23" actId="14100"/>
          <ac:spMkLst>
            <pc:docMk/>
            <pc:sldMk cId="979801689" sldId="293"/>
            <ac:spMk id="4" creationId="{00000000-0000-0000-0000-000000000000}"/>
          </ac:spMkLst>
        </pc:spChg>
      </pc:sldChg>
      <pc:sldChg chg="delSp modSp">
        <pc:chgData name="Arevalo, Luz" userId="S::larevalo@gbls.org::b2d9263a-4e41-48a1-9e0f-547e291737d0" providerId="AD" clId="Web-{C1EF71F5-F28A-F62D-E96E-6CC5C7B73CDC}" dt="2025-03-10T09:10:28.723" v="886" actId="20577"/>
        <pc:sldMkLst>
          <pc:docMk/>
          <pc:sldMk cId="3329918501" sldId="294"/>
        </pc:sldMkLst>
        <pc:spChg chg="mod">
          <ac:chgData name="Arevalo, Luz" userId="S::larevalo@gbls.org::b2d9263a-4e41-48a1-9e0f-547e291737d0" providerId="AD" clId="Web-{C1EF71F5-F28A-F62D-E96E-6CC5C7B73CDC}" dt="2025-03-10T09:09:58.957" v="881" actId="20577"/>
          <ac:spMkLst>
            <pc:docMk/>
            <pc:sldMk cId="3329918501" sldId="294"/>
            <ac:spMk id="9" creationId="{884E3C8F-E413-99FC-E12A-69AE90E7FCF8}"/>
          </ac:spMkLst>
        </pc:spChg>
        <pc:spChg chg="mod">
          <ac:chgData name="Arevalo, Luz" userId="S::larevalo@gbls.org::b2d9263a-4e41-48a1-9e0f-547e291737d0" providerId="AD" clId="Web-{C1EF71F5-F28A-F62D-E96E-6CC5C7B73CDC}" dt="2025-03-10T09:10:28.723" v="886" actId="20577"/>
          <ac:spMkLst>
            <pc:docMk/>
            <pc:sldMk cId="3329918501" sldId="294"/>
            <ac:spMk id="10" creationId="{AED6C7E4-1356-DC87-A6A7-D6DE52B0554B}"/>
          </ac:spMkLst>
        </pc:spChg>
        <pc:picChg chg="del">
          <ac:chgData name="Arevalo, Luz" userId="S::larevalo@gbls.org::b2d9263a-4e41-48a1-9e0f-547e291737d0" providerId="AD" clId="Web-{C1EF71F5-F28A-F62D-E96E-6CC5C7B73CDC}" dt="2025-03-08T20:22:40.974" v="610"/>
          <ac:picMkLst>
            <pc:docMk/>
            <pc:sldMk cId="3329918501" sldId="294"/>
            <ac:picMk id="11" creationId="{F4438ABF-BFBF-43BF-D231-4719B6AD7563}"/>
          </ac:picMkLst>
        </pc:picChg>
      </pc:sldChg>
      <pc:sldChg chg="modSp add replId">
        <pc:chgData name="Arevalo, Luz" userId="S::larevalo@gbls.org::b2d9263a-4e41-48a1-9e0f-547e291737d0" providerId="AD" clId="Web-{C1EF71F5-F28A-F62D-E96E-6CC5C7B73CDC}" dt="2025-03-10T09:08:16.144" v="875" actId="14100"/>
        <pc:sldMkLst>
          <pc:docMk/>
          <pc:sldMk cId="3268766212" sldId="295"/>
        </pc:sldMkLst>
        <pc:spChg chg="mod">
          <ac:chgData name="Arevalo, Luz" userId="S::larevalo@gbls.org::b2d9263a-4e41-48a1-9e0f-547e291737d0" providerId="AD" clId="Web-{C1EF71F5-F28A-F62D-E96E-6CC5C7B73CDC}" dt="2025-03-08T20:11:04.825" v="407" actId="20577"/>
          <ac:spMkLst>
            <pc:docMk/>
            <pc:sldMk cId="3268766212" sldId="295"/>
            <ac:spMk id="2" creationId="{0EC95A1E-D7FA-979C-6DF9-452E7D4E59CB}"/>
          </ac:spMkLst>
        </pc:spChg>
        <pc:spChg chg="mod">
          <ac:chgData name="Arevalo, Luz" userId="S::larevalo@gbls.org::b2d9263a-4e41-48a1-9e0f-547e291737d0" providerId="AD" clId="Web-{C1EF71F5-F28A-F62D-E96E-6CC5C7B73CDC}" dt="2025-03-10T09:08:16.144" v="875" actId="14100"/>
          <ac:spMkLst>
            <pc:docMk/>
            <pc:sldMk cId="3268766212" sldId="295"/>
            <ac:spMk id="10" creationId="{E5DB3124-2789-6AF5-5555-8C28060F056F}"/>
          </ac:spMkLst>
        </pc:spChg>
      </pc:sldChg>
      <pc:sldChg chg="modSp add replId">
        <pc:chgData name="Arevalo, Luz" userId="S::larevalo@gbls.org::b2d9263a-4e41-48a1-9e0f-547e291737d0" providerId="AD" clId="Web-{C1EF71F5-F28A-F62D-E96E-6CC5C7B73CDC}" dt="2025-03-08T20:13:39.289" v="484" actId="14100"/>
        <pc:sldMkLst>
          <pc:docMk/>
          <pc:sldMk cId="4177591637" sldId="296"/>
        </pc:sldMkLst>
        <pc:spChg chg="mod">
          <ac:chgData name="Arevalo, Luz" userId="S::larevalo@gbls.org::b2d9263a-4e41-48a1-9e0f-547e291737d0" providerId="AD" clId="Web-{C1EF71F5-F28A-F62D-E96E-6CC5C7B73CDC}" dt="2025-03-08T20:12:40.660" v="427" actId="20577"/>
          <ac:spMkLst>
            <pc:docMk/>
            <pc:sldMk cId="4177591637" sldId="296"/>
            <ac:spMk id="2" creationId="{70185ECC-1C18-AC5D-AE64-4EAD1A45CCEA}"/>
          </ac:spMkLst>
        </pc:spChg>
        <pc:spChg chg="mod">
          <ac:chgData name="Arevalo, Luz" userId="S::larevalo@gbls.org::b2d9263a-4e41-48a1-9e0f-547e291737d0" providerId="AD" clId="Web-{C1EF71F5-F28A-F62D-E96E-6CC5C7B73CDC}" dt="2025-03-08T20:13:39.289" v="484" actId="14100"/>
          <ac:spMkLst>
            <pc:docMk/>
            <pc:sldMk cId="4177591637" sldId="296"/>
            <ac:spMk id="3" creationId="{ABE32128-4419-D608-0882-51A7CE0BE2A4}"/>
          </ac:spMkLst>
        </pc:spChg>
      </pc:sldChg>
      <pc:sldChg chg="addSp delSp modSp add replId">
        <pc:chgData name="Arevalo, Luz" userId="S::larevalo@gbls.org::b2d9263a-4e41-48a1-9e0f-547e291737d0" providerId="AD" clId="Web-{C1EF71F5-F28A-F62D-E96E-6CC5C7B73CDC}" dt="2025-03-08T20:43:49.778" v="814" actId="1076"/>
        <pc:sldMkLst>
          <pc:docMk/>
          <pc:sldMk cId="392000866" sldId="297"/>
        </pc:sldMkLst>
        <pc:spChg chg="del mod">
          <ac:chgData name="Arevalo, Luz" userId="S::larevalo@gbls.org::b2d9263a-4e41-48a1-9e0f-547e291737d0" providerId="AD" clId="Web-{C1EF71F5-F28A-F62D-E96E-6CC5C7B73CDC}" dt="2025-03-08T20:40:09.497" v="731"/>
          <ac:spMkLst>
            <pc:docMk/>
            <pc:sldMk cId="392000866" sldId="297"/>
            <ac:spMk id="2" creationId="{3BB9E453-DFAF-D48F-CDB8-53FB2A52F91E}"/>
          </ac:spMkLst>
        </pc:spChg>
        <pc:spChg chg="add del mod">
          <ac:chgData name="Arevalo, Luz" userId="S::larevalo@gbls.org::b2d9263a-4e41-48a1-9e0f-547e291737d0" providerId="AD" clId="Web-{C1EF71F5-F28A-F62D-E96E-6CC5C7B73CDC}" dt="2025-03-08T20:38:39.707" v="726"/>
          <ac:spMkLst>
            <pc:docMk/>
            <pc:sldMk cId="392000866" sldId="297"/>
            <ac:spMk id="7" creationId="{521ABC6E-766B-5816-3A66-1F11937B9D2A}"/>
          </ac:spMkLst>
        </pc:spChg>
        <pc:spChg chg="add mod">
          <ac:chgData name="Arevalo, Luz" userId="S::larevalo@gbls.org::b2d9263a-4e41-48a1-9e0f-547e291737d0" providerId="AD" clId="Web-{C1EF71F5-F28A-F62D-E96E-6CC5C7B73CDC}" dt="2025-03-08T20:41:18.752" v="777" actId="20577"/>
          <ac:spMkLst>
            <pc:docMk/>
            <pc:sldMk cId="392000866" sldId="297"/>
            <ac:spMk id="9" creationId="{81AD0E58-73E3-D6FC-C365-57561C779D38}"/>
          </ac:spMkLst>
        </pc:spChg>
        <pc:spChg chg="mod">
          <ac:chgData name="Arevalo, Luz" userId="S::larevalo@gbls.org::b2d9263a-4e41-48a1-9e0f-547e291737d0" providerId="AD" clId="Web-{C1EF71F5-F28A-F62D-E96E-6CC5C7B73CDC}" dt="2025-03-08T20:43:32.012" v="813" actId="1076"/>
          <ac:spMkLst>
            <pc:docMk/>
            <pc:sldMk cId="392000866" sldId="297"/>
            <ac:spMk id="10" creationId="{4BD8DF25-F815-425A-A525-F499F7AC4B63}"/>
          </ac:spMkLst>
        </pc:spChg>
        <pc:graphicFrameChg chg="add mod modGraphic">
          <ac:chgData name="Arevalo, Luz" userId="S::larevalo@gbls.org::b2d9263a-4e41-48a1-9e0f-547e291737d0" providerId="AD" clId="Web-{C1EF71F5-F28A-F62D-E96E-6CC5C7B73CDC}" dt="2025-03-08T20:43:49.778" v="814" actId="1076"/>
          <ac:graphicFrameMkLst>
            <pc:docMk/>
            <pc:sldMk cId="392000866" sldId="297"/>
            <ac:graphicFrameMk id="5" creationId="{E1E3FEDF-BCE5-1170-212A-A1393D1E7DC4}"/>
          </ac:graphicFrameMkLst>
        </pc:graphicFrameChg>
      </pc:sldChg>
      <pc:sldChg chg="addSp modSp add mod setBg">
        <pc:chgData name="Arevalo, Luz" userId="S::larevalo@gbls.org::b2d9263a-4e41-48a1-9e0f-547e291737d0" providerId="AD" clId="Web-{C1EF71F5-F28A-F62D-E96E-6CC5C7B73CDC}" dt="2025-03-10T09:04:48.192" v="861" actId="14100"/>
        <pc:sldMkLst>
          <pc:docMk/>
          <pc:sldMk cId="1258222296" sldId="298"/>
        </pc:sldMkLst>
        <pc:spChg chg="mod">
          <ac:chgData name="Arevalo, Luz" userId="S::larevalo@gbls.org::b2d9263a-4e41-48a1-9e0f-547e291737d0" providerId="AD" clId="Web-{C1EF71F5-F28A-F62D-E96E-6CC5C7B73CDC}" dt="2025-03-10T09:04:31.504" v="859"/>
          <ac:spMkLst>
            <pc:docMk/>
            <pc:sldMk cId="1258222296" sldId="298"/>
            <ac:spMk id="2" creationId="{8639686D-453A-60D8-3870-91E75E15A44D}"/>
          </ac:spMkLst>
        </pc:spChg>
        <pc:spChg chg="mod">
          <ac:chgData name="Arevalo, Luz" userId="S::larevalo@gbls.org::b2d9263a-4e41-48a1-9e0f-547e291737d0" providerId="AD" clId="Web-{C1EF71F5-F28A-F62D-E96E-6CC5C7B73CDC}" dt="2025-03-10T09:04:31.504" v="859"/>
          <ac:spMkLst>
            <pc:docMk/>
            <pc:sldMk cId="1258222296" sldId="298"/>
            <ac:spMk id="3" creationId="{C63952C2-0D1A-B492-32BC-BC51381C05FB}"/>
          </ac:spMkLst>
        </pc:spChg>
        <pc:spChg chg="add">
          <ac:chgData name="Arevalo, Luz" userId="S::larevalo@gbls.org::b2d9263a-4e41-48a1-9e0f-547e291737d0" providerId="AD" clId="Web-{C1EF71F5-F28A-F62D-E96E-6CC5C7B73CDC}" dt="2025-03-10T09:01:17.052" v="843"/>
          <ac:spMkLst>
            <pc:docMk/>
            <pc:sldMk cId="1258222296" sldId="298"/>
            <ac:spMk id="5" creationId="{8D888D24-06EA-C266-8516-DA40BE8BAF77}"/>
          </ac:spMkLst>
        </pc:spChg>
        <pc:spChg chg="add mod">
          <ac:chgData name="Arevalo, Luz" userId="S::larevalo@gbls.org::b2d9263a-4e41-48a1-9e0f-547e291737d0" providerId="AD" clId="Web-{C1EF71F5-F28A-F62D-E96E-6CC5C7B73CDC}" dt="2025-03-10T09:04:48.192" v="861" actId="14100"/>
          <ac:spMkLst>
            <pc:docMk/>
            <pc:sldMk cId="1258222296" sldId="298"/>
            <ac:spMk id="9" creationId="{293B150B-17B6-6E78-173B-CA5A575FD945}"/>
          </ac:spMkLst>
        </pc:spChg>
        <pc:spChg chg="add">
          <ac:chgData name="Arevalo, Luz" userId="S::larevalo@gbls.org::b2d9263a-4e41-48a1-9e0f-547e291737d0" providerId="AD" clId="Web-{C1EF71F5-F28A-F62D-E96E-6CC5C7B73CDC}" dt="2025-03-10T09:04:31.504" v="859"/>
          <ac:spMkLst>
            <pc:docMk/>
            <pc:sldMk cId="1258222296" sldId="298"/>
            <ac:spMk id="12" creationId="{5E7AA7E8-8006-4E1F-A566-FCF37EE6F35D}"/>
          </ac:spMkLst>
        </pc:spChg>
        <pc:picChg chg="add mod">
          <ac:chgData name="Arevalo, Luz" userId="S::larevalo@gbls.org::b2d9263a-4e41-48a1-9e0f-547e291737d0" providerId="AD" clId="Web-{C1EF71F5-F28A-F62D-E96E-6CC5C7B73CDC}" dt="2025-03-10T09:04:21.504" v="858" actId="14100"/>
          <ac:picMkLst>
            <pc:docMk/>
            <pc:sldMk cId="1258222296" sldId="298"/>
            <ac:picMk id="7" creationId="{99E84992-8504-1206-6D19-619834504290}"/>
          </ac:picMkLst>
        </pc:picChg>
        <pc:cxnChg chg="add">
          <ac:chgData name="Arevalo, Luz" userId="S::larevalo@gbls.org::b2d9263a-4e41-48a1-9e0f-547e291737d0" providerId="AD" clId="Web-{C1EF71F5-F28A-F62D-E96E-6CC5C7B73CDC}" dt="2025-03-10T09:04:31.504" v="859"/>
          <ac:cxnSpMkLst>
            <pc:docMk/>
            <pc:sldMk cId="1258222296" sldId="298"/>
            <ac:cxnSpMk id="14" creationId="{56020367-4FD5-4596-8E10-C5F095CD8DBF}"/>
          </ac:cxnSpMkLst>
        </pc:cxnChg>
      </pc:sldChg>
      <pc:sldChg chg="addSp delSp modSp add mod ord setBg setClrOvrMap">
        <pc:chgData name="Arevalo, Luz" userId="S::larevalo@gbls.org::b2d9263a-4e41-48a1-9e0f-547e291737d0" providerId="AD" clId="Web-{C1EF71F5-F28A-F62D-E96E-6CC5C7B73CDC}" dt="2025-03-10T09:06:29.270" v="872" actId="14100"/>
        <pc:sldMkLst>
          <pc:docMk/>
          <pc:sldMk cId="2200901849" sldId="299"/>
        </pc:sldMkLst>
        <pc:spChg chg="mod">
          <ac:chgData name="Arevalo, Luz" userId="S::larevalo@gbls.org::b2d9263a-4e41-48a1-9e0f-547e291737d0" providerId="AD" clId="Web-{C1EF71F5-F28A-F62D-E96E-6CC5C7B73CDC}" dt="2025-03-10T09:06:00.317" v="869"/>
          <ac:spMkLst>
            <pc:docMk/>
            <pc:sldMk cId="2200901849" sldId="299"/>
            <ac:spMk id="2" creationId="{3731F4C2-5EE7-80B6-66FE-EB3E75058BA6}"/>
          </ac:spMkLst>
        </pc:spChg>
        <pc:spChg chg="add del mod">
          <ac:chgData name="Arevalo, Luz" userId="S::larevalo@gbls.org::b2d9263a-4e41-48a1-9e0f-547e291737d0" providerId="AD" clId="Web-{C1EF71F5-F28A-F62D-E96E-6CC5C7B73CDC}" dt="2025-03-10T09:06:00.317" v="869"/>
          <ac:spMkLst>
            <pc:docMk/>
            <pc:sldMk cId="2200901849" sldId="299"/>
            <ac:spMk id="3" creationId="{B803389A-E873-2489-40AA-EE05D19F58D1}"/>
          </ac:spMkLst>
        </pc:spChg>
        <pc:spChg chg="add">
          <ac:chgData name="Arevalo, Luz" userId="S::larevalo@gbls.org::b2d9263a-4e41-48a1-9e0f-547e291737d0" providerId="AD" clId="Web-{C1EF71F5-F28A-F62D-E96E-6CC5C7B73CDC}" dt="2025-03-10T09:01:05.661" v="842"/>
          <ac:spMkLst>
            <pc:docMk/>
            <pc:sldMk cId="2200901849" sldId="299"/>
            <ac:spMk id="5" creationId="{41212722-FCF5-7604-819F-18683D5730E6}"/>
          </ac:spMkLst>
        </pc:spChg>
        <pc:spChg chg="add del">
          <ac:chgData name="Arevalo, Luz" userId="S::larevalo@gbls.org::b2d9263a-4e41-48a1-9e0f-547e291737d0" providerId="AD" clId="Web-{C1EF71F5-F28A-F62D-E96E-6CC5C7B73CDC}" dt="2025-03-10T09:05:31.582" v="864"/>
          <ac:spMkLst>
            <pc:docMk/>
            <pc:sldMk cId="2200901849" sldId="299"/>
            <ac:spMk id="10" creationId="{5C8908E2-EE49-44D2-9428-A28D2312A8D5}"/>
          </ac:spMkLst>
        </pc:spChg>
        <pc:spChg chg="add del">
          <ac:chgData name="Arevalo, Luz" userId="S::larevalo@gbls.org::b2d9263a-4e41-48a1-9e0f-547e291737d0" providerId="AD" clId="Web-{C1EF71F5-F28A-F62D-E96E-6CC5C7B73CDC}" dt="2025-03-10T09:06:00.317" v="868"/>
          <ac:spMkLst>
            <pc:docMk/>
            <pc:sldMk cId="2200901849" sldId="299"/>
            <ac:spMk id="11" creationId="{327D73B4-9F5C-4A64-A179-51B9500CB8B5}"/>
          </ac:spMkLst>
        </pc:spChg>
        <pc:spChg chg="add del">
          <ac:chgData name="Arevalo, Luz" userId="S::larevalo@gbls.org::b2d9263a-4e41-48a1-9e0f-547e291737d0" providerId="AD" clId="Web-{C1EF71F5-F28A-F62D-E96E-6CC5C7B73CDC}" dt="2025-03-10T09:06:00.317" v="868"/>
          <ac:spMkLst>
            <pc:docMk/>
            <pc:sldMk cId="2200901849" sldId="299"/>
            <ac:spMk id="13" creationId="{C1F06963-6374-4B48-844F-071A9BAAAE02}"/>
          </ac:spMkLst>
        </pc:spChg>
        <pc:spChg chg="add del">
          <ac:chgData name="Arevalo, Luz" userId="S::larevalo@gbls.org::b2d9263a-4e41-48a1-9e0f-547e291737d0" providerId="AD" clId="Web-{C1EF71F5-F28A-F62D-E96E-6CC5C7B73CDC}" dt="2025-03-10T09:06:00.317" v="868"/>
          <ac:spMkLst>
            <pc:docMk/>
            <pc:sldMk cId="2200901849" sldId="299"/>
            <ac:spMk id="14" creationId="{6CB927A4-E432-4310-9CD5-E89FF5063179}"/>
          </ac:spMkLst>
        </pc:spChg>
        <pc:spChg chg="add del">
          <ac:chgData name="Arevalo, Luz" userId="S::larevalo@gbls.org::b2d9263a-4e41-48a1-9e0f-547e291737d0" providerId="AD" clId="Web-{C1EF71F5-F28A-F62D-E96E-6CC5C7B73CDC}" dt="2025-03-10T09:06:00.317" v="868"/>
          <ac:spMkLst>
            <pc:docMk/>
            <pc:sldMk cId="2200901849" sldId="299"/>
            <ac:spMk id="15" creationId="{1453BF6C-B012-48B7-B4E8-6D7AC7C27D02}"/>
          </ac:spMkLst>
        </pc:spChg>
        <pc:spChg chg="add del">
          <ac:chgData name="Arevalo, Luz" userId="S::larevalo@gbls.org::b2d9263a-4e41-48a1-9e0f-547e291737d0" providerId="AD" clId="Web-{C1EF71F5-F28A-F62D-E96E-6CC5C7B73CDC}" dt="2025-03-10T09:05:31.582" v="864"/>
          <ac:spMkLst>
            <pc:docMk/>
            <pc:sldMk cId="2200901849" sldId="299"/>
            <ac:spMk id="16" creationId="{BD92035A-AA2F-4CD8-A556-1CE8BDEC75BD}"/>
          </ac:spMkLst>
        </pc:spChg>
        <pc:spChg chg="add del">
          <ac:chgData name="Arevalo, Luz" userId="S::larevalo@gbls.org::b2d9263a-4e41-48a1-9e0f-547e291737d0" providerId="AD" clId="Web-{C1EF71F5-F28A-F62D-E96E-6CC5C7B73CDC}" dt="2025-03-10T09:06:00.317" v="868"/>
          <ac:spMkLst>
            <pc:docMk/>
            <pc:sldMk cId="2200901849" sldId="299"/>
            <ac:spMk id="17" creationId="{B803389A-E873-2489-40AA-EE05D19F58D1}"/>
          </ac:spMkLst>
        </pc:spChg>
        <pc:spChg chg="add del">
          <ac:chgData name="Arevalo, Luz" userId="S::larevalo@gbls.org::b2d9263a-4e41-48a1-9e0f-547e291737d0" providerId="AD" clId="Web-{C1EF71F5-F28A-F62D-E96E-6CC5C7B73CDC}" dt="2025-03-10T09:05:31.582" v="864"/>
          <ac:spMkLst>
            <pc:docMk/>
            <pc:sldMk cId="2200901849" sldId="299"/>
            <ac:spMk id="18" creationId="{ED888B23-07FA-482A-96DF-47E31AF1A603}"/>
          </ac:spMkLst>
        </pc:spChg>
        <pc:spChg chg="add del">
          <ac:chgData name="Arevalo, Luz" userId="S::larevalo@gbls.org::b2d9263a-4e41-48a1-9e0f-547e291737d0" providerId="AD" clId="Web-{C1EF71F5-F28A-F62D-E96E-6CC5C7B73CDC}" dt="2025-03-10T09:06:00.317" v="868"/>
          <ac:spMkLst>
            <pc:docMk/>
            <pc:sldMk cId="2200901849" sldId="299"/>
            <ac:spMk id="19" creationId="{E3020543-B24B-4EC4-8FFC-8DD88EEA91A8}"/>
          </ac:spMkLst>
        </pc:spChg>
        <pc:spChg chg="add">
          <ac:chgData name="Arevalo, Luz" userId="S::larevalo@gbls.org::b2d9263a-4e41-48a1-9e0f-547e291737d0" providerId="AD" clId="Web-{C1EF71F5-F28A-F62D-E96E-6CC5C7B73CDC}" dt="2025-03-10T09:06:00.317" v="869"/>
          <ac:spMkLst>
            <pc:docMk/>
            <pc:sldMk cId="2200901849" sldId="299"/>
            <ac:spMk id="22" creationId="{17718681-A12E-49D6-9925-DD7C68176D61}"/>
          </ac:spMkLst>
        </pc:spChg>
        <pc:spChg chg="add">
          <ac:chgData name="Arevalo, Luz" userId="S::larevalo@gbls.org::b2d9263a-4e41-48a1-9e0f-547e291737d0" providerId="AD" clId="Web-{C1EF71F5-F28A-F62D-E96E-6CC5C7B73CDC}" dt="2025-03-10T09:06:00.317" v="869"/>
          <ac:spMkLst>
            <pc:docMk/>
            <pc:sldMk cId="2200901849" sldId="299"/>
            <ac:spMk id="23" creationId="{FBD77573-9EF2-4C35-8285-A1CF6FBB0EA5}"/>
          </ac:spMkLst>
        </pc:spChg>
        <pc:spChg chg="add">
          <ac:chgData name="Arevalo, Luz" userId="S::larevalo@gbls.org::b2d9263a-4e41-48a1-9e0f-547e291737d0" providerId="AD" clId="Web-{C1EF71F5-F28A-F62D-E96E-6CC5C7B73CDC}" dt="2025-03-10T09:06:00.317" v="869"/>
          <ac:spMkLst>
            <pc:docMk/>
            <pc:sldMk cId="2200901849" sldId="299"/>
            <ac:spMk id="24" creationId="{B803389A-E873-2489-40AA-EE05D19F58D1}"/>
          </ac:spMkLst>
        </pc:spChg>
        <pc:spChg chg="add mod">
          <ac:chgData name="Arevalo, Luz" userId="S::larevalo@gbls.org::b2d9263a-4e41-48a1-9e0f-547e291737d0" providerId="AD" clId="Web-{C1EF71F5-F28A-F62D-E96E-6CC5C7B73CDC}" dt="2025-03-10T09:06:29.270" v="872" actId="14100"/>
          <ac:spMkLst>
            <pc:docMk/>
            <pc:sldMk cId="2200901849" sldId="299"/>
            <ac:spMk id="30" creationId="{88FF2584-F90C-E624-F91D-AA9C34260CCB}"/>
          </ac:spMkLst>
        </pc:spChg>
        <pc:grpChg chg="add del">
          <ac:chgData name="Arevalo, Luz" userId="S::larevalo@gbls.org::b2d9263a-4e41-48a1-9e0f-547e291737d0" providerId="AD" clId="Web-{C1EF71F5-F28A-F62D-E96E-6CC5C7B73CDC}" dt="2025-03-10T09:05:31.582" v="864"/>
          <ac:grpSpMkLst>
            <pc:docMk/>
            <pc:sldMk cId="2200901849" sldId="299"/>
            <ac:grpSpMk id="12" creationId="{5D1A9D8B-3117-4D9D-BDA4-DD81895098B0}"/>
          </ac:grpSpMkLst>
        </pc:grpChg>
        <pc:graphicFrameChg chg="add del">
          <ac:chgData name="Arevalo, Luz" userId="S::larevalo@gbls.org::b2d9263a-4e41-48a1-9e0f-547e291737d0" providerId="AD" clId="Web-{C1EF71F5-F28A-F62D-E96E-6CC5C7B73CDC}" dt="2025-03-10T09:05:39.051" v="866"/>
          <ac:graphicFrameMkLst>
            <pc:docMk/>
            <pc:sldMk cId="2200901849" sldId="299"/>
            <ac:graphicFrameMk id="7" creationId="{F45BD2AA-FCD2-3257-BFA9-DE5AB0D3C0D7}"/>
          </ac:graphicFrameMkLst>
        </pc:graphicFrameChg>
        <pc:picChg chg="add del">
          <ac:chgData name="Arevalo, Luz" userId="S::larevalo@gbls.org::b2d9263a-4e41-48a1-9e0f-547e291737d0" providerId="AD" clId="Web-{C1EF71F5-F28A-F62D-E96E-6CC5C7B73CDC}" dt="2025-03-10T09:05:39.051" v="866"/>
          <ac:picMkLst>
            <pc:docMk/>
            <pc:sldMk cId="2200901849" sldId="299"/>
            <ac:picMk id="8" creationId="{CABE9252-31FE-2172-89D0-34AD6B95A99A}"/>
          </ac:picMkLst>
        </pc:picChg>
        <pc:picChg chg="add">
          <ac:chgData name="Arevalo, Luz" userId="S::larevalo@gbls.org::b2d9263a-4e41-48a1-9e0f-547e291737d0" providerId="AD" clId="Web-{C1EF71F5-F28A-F62D-E96E-6CC5C7B73CDC}" dt="2025-03-10T09:06:24.504" v="871"/>
          <ac:picMkLst>
            <pc:docMk/>
            <pc:sldMk cId="2200901849" sldId="299"/>
            <ac:picMk id="32" creationId="{2E7A6EC4-1B94-E6ED-ED39-4502BF0DC31D}"/>
          </ac:picMkLst>
        </pc:picChg>
        <pc:cxnChg chg="add del">
          <ac:chgData name="Arevalo, Luz" userId="S::larevalo@gbls.org::b2d9263a-4e41-48a1-9e0f-547e291737d0" providerId="AD" clId="Web-{C1EF71F5-F28A-F62D-E96E-6CC5C7B73CDC}" dt="2025-03-10T09:06:00.317" v="868"/>
          <ac:cxnSpMkLst>
            <pc:docMk/>
            <pc:sldMk cId="2200901849" sldId="299"/>
            <ac:cxnSpMk id="20" creationId="{C49DA8F6-BCC1-4447-B54C-57856834B94B}"/>
          </ac:cxnSpMkLst>
        </pc:cxnChg>
      </pc:sldChg>
      <pc:sldChg chg="add">
        <pc:chgData name="Arevalo, Luz" userId="S::larevalo@gbls.org::b2d9263a-4e41-48a1-9e0f-547e291737d0" providerId="AD" clId="Web-{C1EF71F5-F28A-F62D-E96E-6CC5C7B73CDC}" dt="2025-03-10T09:13:12.347" v="890"/>
        <pc:sldMkLst>
          <pc:docMk/>
          <pc:sldMk cId="3452129867" sldId="300"/>
        </pc:sldMkLst>
      </pc:sldChg>
      <pc:sldChg chg="add">
        <pc:chgData name="Arevalo, Luz" userId="S::larevalo@gbls.org::b2d9263a-4e41-48a1-9e0f-547e291737d0" providerId="AD" clId="Web-{C1EF71F5-F28A-F62D-E96E-6CC5C7B73CDC}" dt="2025-03-10T09:13:12.363" v="891"/>
        <pc:sldMkLst>
          <pc:docMk/>
          <pc:sldMk cId="2725541276" sldId="301"/>
        </pc:sldMkLst>
      </pc:sldChg>
      <pc:sldChg chg="add">
        <pc:chgData name="Arevalo, Luz" userId="S::larevalo@gbls.org::b2d9263a-4e41-48a1-9e0f-547e291737d0" providerId="AD" clId="Web-{C1EF71F5-F28A-F62D-E96E-6CC5C7B73CDC}" dt="2025-03-10T09:13:12.363" v="892"/>
        <pc:sldMkLst>
          <pc:docMk/>
          <pc:sldMk cId="3803017800" sldId="302"/>
        </pc:sldMkLst>
      </pc:sldChg>
      <pc:sldChg chg="addSp modSp add">
        <pc:chgData name="Arevalo, Luz" userId="S::larevalo@gbls.org::b2d9263a-4e41-48a1-9e0f-547e291737d0" providerId="AD" clId="Web-{C1EF71F5-F28A-F62D-E96E-6CC5C7B73CDC}" dt="2025-03-10T09:19:32.332" v="918" actId="1076"/>
        <pc:sldMkLst>
          <pc:docMk/>
          <pc:sldMk cId="1539697842" sldId="303"/>
        </pc:sldMkLst>
        <pc:spChg chg="mod">
          <ac:chgData name="Arevalo, Luz" userId="S::larevalo@gbls.org::b2d9263a-4e41-48a1-9e0f-547e291737d0" providerId="AD" clId="Web-{C1EF71F5-F28A-F62D-E96E-6CC5C7B73CDC}" dt="2025-03-10T09:18:05.817" v="913" actId="1076"/>
          <ac:spMkLst>
            <pc:docMk/>
            <pc:sldMk cId="1539697842" sldId="303"/>
            <ac:spMk id="3" creationId="{8DD1A9B8-B2A9-B92D-24F0-72E5B7CE512D}"/>
          </ac:spMkLst>
        </pc:spChg>
        <pc:spChg chg="add mod">
          <ac:chgData name="Arevalo, Luz" userId="S::larevalo@gbls.org::b2d9263a-4e41-48a1-9e0f-547e291737d0" providerId="AD" clId="Web-{C1EF71F5-F28A-F62D-E96E-6CC5C7B73CDC}" dt="2025-03-10T09:19:32.332" v="918" actId="1076"/>
          <ac:spMkLst>
            <pc:docMk/>
            <pc:sldMk cId="1539697842" sldId="303"/>
            <ac:spMk id="6" creationId="{821A9D27-D531-78C5-A5B7-8E07EEF757E9}"/>
          </ac:spMkLst>
        </pc:spChg>
        <pc:picChg chg="add">
          <ac:chgData name="Arevalo, Luz" userId="S::larevalo@gbls.org::b2d9263a-4e41-48a1-9e0f-547e291737d0" providerId="AD" clId="Web-{C1EF71F5-F28A-F62D-E96E-6CC5C7B73CDC}" dt="2025-03-10T09:19:07.379" v="915"/>
          <ac:picMkLst>
            <pc:docMk/>
            <pc:sldMk cId="1539697842" sldId="303"/>
            <ac:picMk id="4" creationId="{F422A86C-04E5-D1F3-A7F3-2CEDD71413C5}"/>
          </ac:picMkLst>
        </pc:picChg>
      </pc:sldChg>
      <pc:sldChg chg="add del">
        <pc:chgData name="Arevalo, Luz" userId="S::larevalo@gbls.org::b2d9263a-4e41-48a1-9e0f-547e291737d0" providerId="AD" clId="Web-{C1EF71F5-F28A-F62D-E96E-6CC5C7B73CDC}" dt="2025-03-10T09:20:02.988" v="923"/>
        <pc:sldMkLst>
          <pc:docMk/>
          <pc:sldMk cId="3748322969" sldId="304"/>
        </pc:sldMkLst>
      </pc:sldChg>
    </pc:docChg>
  </pc:docChgLst>
  <pc:docChgLst>
    <pc:chgData name="Gleason, Sandra" userId="S::sgleason@gbls.org::ded3f03c-ea81-4881-b09b-7a8984ac0fbe" providerId="AD" clId="Web-{15EA0CCF-0FEE-9A98-9B37-FE62FBEB8165}"/>
    <pc:docChg chg="addSld delSld modSld sldOrd">
      <pc:chgData name="Gleason, Sandra" userId="S::sgleason@gbls.org::ded3f03c-ea81-4881-b09b-7a8984ac0fbe" providerId="AD" clId="Web-{15EA0CCF-0FEE-9A98-9B37-FE62FBEB8165}" dt="2025-03-03T18:55:05.475" v="10"/>
      <pc:docMkLst>
        <pc:docMk/>
      </pc:docMkLst>
      <pc:sldChg chg="modSp">
        <pc:chgData name="Gleason, Sandra" userId="S::sgleason@gbls.org::ded3f03c-ea81-4881-b09b-7a8984ac0fbe" providerId="AD" clId="Web-{15EA0CCF-0FEE-9A98-9B37-FE62FBEB8165}" dt="2025-03-03T18:49:19.467" v="0" actId="1076"/>
        <pc:sldMkLst>
          <pc:docMk/>
          <pc:sldMk cId="0" sldId="268"/>
        </pc:sldMkLst>
        <pc:spChg chg="mod">
          <ac:chgData name="Gleason, Sandra" userId="S::sgleason@gbls.org::ded3f03c-ea81-4881-b09b-7a8984ac0fbe" providerId="AD" clId="Web-{15EA0CCF-0FEE-9A98-9B37-FE62FBEB8165}" dt="2025-03-03T18:49:19.467" v="0" actId="1076"/>
          <ac:spMkLst>
            <pc:docMk/>
            <pc:sldMk cId="0" sldId="268"/>
            <ac:spMk id="3" creationId="{00000000-0000-0000-0000-000000000000}"/>
          </ac:spMkLst>
        </pc:spChg>
      </pc:sldChg>
      <pc:sldChg chg="add">
        <pc:chgData name="Gleason, Sandra" userId="S::sgleason@gbls.org::ded3f03c-ea81-4881-b09b-7a8984ac0fbe" providerId="AD" clId="Web-{15EA0CCF-0FEE-9A98-9B37-FE62FBEB8165}" dt="2025-03-03T18:54:55.491" v="9"/>
        <pc:sldMkLst>
          <pc:docMk/>
          <pc:sldMk cId="3019099431" sldId="284"/>
        </pc:sldMkLst>
      </pc:sldChg>
      <pc:sldChg chg="addSp modSp new ord">
        <pc:chgData name="Gleason, Sandra" userId="S::sgleason@gbls.org::ded3f03c-ea81-4881-b09b-7a8984ac0fbe" providerId="AD" clId="Web-{15EA0CCF-0FEE-9A98-9B37-FE62FBEB8165}" dt="2025-03-03T18:54:33.631" v="8"/>
        <pc:sldMkLst>
          <pc:docMk/>
          <pc:sldMk cId="124295506" sldId="292"/>
        </pc:sldMkLst>
        <pc:picChg chg="add mod">
          <ac:chgData name="Gleason, Sandra" userId="S::sgleason@gbls.org::ded3f03c-ea81-4881-b09b-7a8984ac0fbe" providerId="AD" clId="Web-{15EA0CCF-0FEE-9A98-9B37-FE62FBEB8165}" dt="2025-03-03T18:54:33.631" v="8"/>
          <ac:picMkLst>
            <pc:docMk/>
            <pc:sldMk cId="124295506" sldId="292"/>
            <ac:picMk id="2" creationId="{CDE768A6-9CC9-AE49-BCDF-3735137D3C42}"/>
          </ac:picMkLst>
        </pc:picChg>
      </pc:sldChg>
      <pc:sldChg chg="new del">
        <pc:chgData name="Gleason, Sandra" userId="S::sgleason@gbls.org::ded3f03c-ea81-4881-b09b-7a8984ac0fbe" providerId="AD" clId="Web-{15EA0CCF-0FEE-9A98-9B37-FE62FBEB8165}" dt="2025-03-03T18:50:50.032" v="3"/>
        <pc:sldMkLst>
          <pc:docMk/>
          <pc:sldMk cId="2530196646" sldId="292"/>
        </pc:sldMkLst>
      </pc:sldChg>
      <pc:sldChg chg="add">
        <pc:chgData name="Gleason, Sandra" userId="S::sgleason@gbls.org::ded3f03c-ea81-4881-b09b-7a8984ac0fbe" providerId="AD" clId="Web-{15EA0CCF-0FEE-9A98-9B37-FE62FBEB8165}" dt="2025-03-03T18:55:05.475" v="10"/>
        <pc:sldMkLst>
          <pc:docMk/>
          <pc:sldMk cId="979801689" sldId="293"/>
        </pc:sldMkLst>
      </pc:sldChg>
      <pc:sldChg chg="add del">
        <pc:chgData name="Gleason, Sandra" userId="S::sgleason@gbls.org::ded3f03c-ea81-4881-b09b-7a8984ac0fbe" providerId="AD" clId="Web-{15EA0CCF-0FEE-9A98-9B37-FE62FBEB8165}" dt="2025-03-03T18:51:13.891" v="4"/>
        <pc:sldMkLst>
          <pc:docMk/>
          <pc:sldMk cId="1796597171" sldId="293"/>
        </pc:sldMkLst>
      </pc:sldChg>
    </pc:docChg>
  </pc:docChgLst>
  <pc:docChgLst>
    <pc:chgData name="Arevalo, Luz" userId="S::larevalo@gbls.org::b2d9263a-4e41-48a1-9e0f-547e291737d0" providerId="AD" clId="Web-{C8EE24B7-2B04-2992-908F-C8F75EDC70F7}"/>
    <pc:docChg chg="addSld delSld modSld sldOrd">
      <pc:chgData name="Arevalo, Luz" userId="S::larevalo@gbls.org::b2d9263a-4e41-48a1-9e0f-547e291737d0" providerId="AD" clId="Web-{C8EE24B7-2B04-2992-908F-C8F75EDC70F7}" dt="2025-03-10T10:12:29.767" v="828" actId="20577"/>
      <pc:docMkLst>
        <pc:docMk/>
      </pc:docMkLst>
      <pc:sldChg chg="addSp modSp">
        <pc:chgData name="Arevalo, Luz" userId="S::larevalo@gbls.org::b2d9263a-4e41-48a1-9e0f-547e291737d0" providerId="AD" clId="Web-{C8EE24B7-2B04-2992-908F-C8F75EDC70F7}" dt="2025-03-10T09:24:30.852" v="17" actId="1076"/>
        <pc:sldMkLst>
          <pc:docMk/>
          <pc:sldMk cId="1028094464" sldId="257"/>
        </pc:sldMkLst>
        <pc:spChg chg="mod">
          <ac:chgData name="Arevalo, Luz" userId="S::larevalo@gbls.org::b2d9263a-4e41-48a1-9e0f-547e291737d0" providerId="AD" clId="Web-{C8EE24B7-2B04-2992-908F-C8F75EDC70F7}" dt="2025-03-10T09:24:00.351" v="13" actId="14100"/>
          <ac:spMkLst>
            <pc:docMk/>
            <pc:sldMk cId="1028094464" sldId="257"/>
            <ac:spMk id="2" creationId="{E7B8CFE8-9A96-6C85-BF13-AED558D31403}"/>
          </ac:spMkLst>
        </pc:spChg>
        <pc:spChg chg="mod">
          <ac:chgData name="Arevalo, Luz" userId="S::larevalo@gbls.org::b2d9263a-4e41-48a1-9e0f-547e291737d0" providerId="AD" clId="Web-{C8EE24B7-2B04-2992-908F-C8F75EDC70F7}" dt="2025-03-10T09:23:24.912" v="9" actId="20577"/>
          <ac:spMkLst>
            <pc:docMk/>
            <pc:sldMk cId="1028094464" sldId="257"/>
            <ac:spMk id="3" creationId="{AF09F911-1DD6-0FAA-6004-BBAD36FE4C3F}"/>
          </ac:spMkLst>
        </pc:spChg>
        <pc:spChg chg="add mod">
          <ac:chgData name="Arevalo, Luz" userId="S::larevalo@gbls.org::b2d9263a-4e41-48a1-9e0f-547e291737d0" providerId="AD" clId="Web-{C8EE24B7-2B04-2992-908F-C8F75EDC70F7}" dt="2025-03-10T09:24:30.852" v="17" actId="1076"/>
          <ac:spMkLst>
            <pc:docMk/>
            <pc:sldMk cId="1028094464" sldId="257"/>
            <ac:spMk id="7" creationId="{30C2FFF6-58B8-0153-E2BC-15A55E384C60}"/>
          </ac:spMkLst>
        </pc:spChg>
        <pc:picChg chg="add mod">
          <ac:chgData name="Arevalo, Luz" userId="S::larevalo@gbls.org::b2d9263a-4e41-48a1-9e0f-547e291737d0" providerId="AD" clId="Web-{C8EE24B7-2B04-2992-908F-C8F75EDC70F7}" dt="2025-03-10T09:24:16.008" v="15" actId="14100"/>
          <ac:picMkLst>
            <pc:docMk/>
            <pc:sldMk cId="1028094464" sldId="257"/>
            <ac:picMk id="5" creationId="{CBC9A443-ADDE-1C86-D255-AD22B6E2D23B}"/>
          </ac:picMkLst>
        </pc:picChg>
      </pc:sldChg>
      <pc:sldChg chg="del">
        <pc:chgData name="Arevalo, Luz" userId="S::larevalo@gbls.org::b2d9263a-4e41-48a1-9e0f-547e291737d0" providerId="AD" clId="Web-{C8EE24B7-2B04-2992-908F-C8F75EDC70F7}" dt="2025-03-10T09:20:56.403" v="0"/>
        <pc:sldMkLst>
          <pc:docMk/>
          <pc:sldMk cId="489564670" sldId="258"/>
        </pc:sldMkLst>
      </pc:sldChg>
      <pc:sldChg chg="modSp">
        <pc:chgData name="Arevalo, Luz" userId="S::larevalo@gbls.org::b2d9263a-4e41-48a1-9e0f-547e291737d0" providerId="AD" clId="Web-{C8EE24B7-2B04-2992-908F-C8F75EDC70F7}" dt="2025-03-10T10:07:31.818" v="787" actId="14100"/>
        <pc:sldMkLst>
          <pc:docMk/>
          <pc:sldMk cId="3329918501" sldId="294"/>
        </pc:sldMkLst>
        <pc:picChg chg="mod">
          <ac:chgData name="Arevalo, Luz" userId="S::larevalo@gbls.org::b2d9263a-4e41-48a1-9e0f-547e291737d0" providerId="AD" clId="Web-{C8EE24B7-2B04-2992-908F-C8F75EDC70F7}" dt="2025-03-10T10:07:31.818" v="787" actId="14100"/>
          <ac:picMkLst>
            <pc:docMk/>
            <pc:sldMk cId="3329918501" sldId="294"/>
            <ac:picMk id="5" creationId="{A27FBAC2-5BFC-C52B-42CD-3429C5E7C2E4}"/>
          </ac:picMkLst>
        </pc:picChg>
      </pc:sldChg>
      <pc:sldChg chg="modSp ord">
        <pc:chgData name="Arevalo, Luz" userId="S::larevalo@gbls.org::b2d9263a-4e41-48a1-9e0f-547e291737d0" providerId="AD" clId="Web-{C8EE24B7-2B04-2992-908F-C8F75EDC70F7}" dt="2025-03-10T10:07:04.582" v="784"/>
        <pc:sldMkLst>
          <pc:docMk/>
          <pc:sldMk cId="392000866" sldId="297"/>
        </pc:sldMkLst>
        <pc:spChg chg="mod">
          <ac:chgData name="Arevalo, Luz" userId="S::larevalo@gbls.org::b2d9263a-4e41-48a1-9e0f-547e291737d0" providerId="AD" clId="Web-{C8EE24B7-2B04-2992-908F-C8F75EDC70F7}" dt="2025-03-10T09:47:13.939" v="165" actId="20577"/>
          <ac:spMkLst>
            <pc:docMk/>
            <pc:sldMk cId="392000866" sldId="297"/>
            <ac:spMk id="10" creationId="{4BD8DF25-F815-425A-A525-F499F7AC4B63}"/>
          </ac:spMkLst>
        </pc:spChg>
      </pc:sldChg>
      <pc:sldChg chg="addSp delSp mod ord setBg">
        <pc:chgData name="Arevalo, Luz" userId="S::larevalo@gbls.org::b2d9263a-4e41-48a1-9e0f-547e291737d0" providerId="AD" clId="Web-{C8EE24B7-2B04-2992-908F-C8F75EDC70F7}" dt="2025-03-10T09:40:08.079" v="139"/>
        <pc:sldMkLst>
          <pc:docMk/>
          <pc:sldMk cId="3452129867" sldId="300"/>
        </pc:sldMkLst>
        <pc:spChg chg="del">
          <ac:chgData name="Arevalo, Luz" userId="S::larevalo@gbls.org::b2d9263a-4e41-48a1-9e0f-547e291737d0" providerId="AD" clId="Web-{C8EE24B7-2B04-2992-908F-C8F75EDC70F7}" dt="2025-03-10T09:33:47.889" v="111"/>
          <ac:spMkLst>
            <pc:docMk/>
            <pc:sldMk cId="3452129867" sldId="300"/>
            <ac:spMk id="2" creationId="{80EE18A9-F31C-EC9F-1D3C-DAB0629CB05C}"/>
          </ac:spMkLst>
        </pc:spChg>
        <pc:spChg chg="add">
          <ac:chgData name="Arevalo, Luz" userId="S::larevalo@gbls.org::b2d9263a-4e41-48a1-9e0f-547e291737d0" providerId="AD" clId="Web-{C8EE24B7-2B04-2992-908F-C8F75EDC70F7}" dt="2025-03-10T09:33:47.889" v="111"/>
          <ac:spMkLst>
            <pc:docMk/>
            <pc:sldMk cId="3452129867" sldId="300"/>
            <ac:spMk id="8" creationId="{2659FDB4-FCBE-4A89-B46D-43D4FA54464D}"/>
          </ac:spMkLst>
        </pc:spChg>
        <pc:spChg chg="add">
          <ac:chgData name="Arevalo, Luz" userId="S::larevalo@gbls.org::b2d9263a-4e41-48a1-9e0f-547e291737d0" providerId="AD" clId="Web-{C8EE24B7-2B04-2992-908F-C8F75EDC70F7}" dt="2025-03-10T09:34:44.063" v="114"/>
          <ac:spMkLst>
            <pc:docMk/>
            <pc:sldMk cId="3452129867" sldId="300"/>
            <ac:spMk id="24" creationId="{3684E141-1D2C-88BF-4E1B-E4936CD671B0}"/>
          </ac:spMkLst>
        </pc:spChg>
        <pc:graphicFrameChg chg="add">
          <ac:chgData name="Arevalo, Luz" userId="S::larevalo@gbls.org::b2d9263a-4e41-48a1-9e0f-547e291737d0" providerId="AD" clId="Web-{C8EE24B7-2B04-2992-908F-C8F75EDC70F7}" dt="2025-03-10T09:33:47.889" v="111"/>
          <ac:graphicFrameMkLst>
            <pc:docMk/>
            <pc:sldMk cId="3452129867" sldId="300"/>
            <ac:graphicFrameMk id="4" creationId="{27D9EDFF-EB7E-425E-0FCA-234AED172C13}"/>
          </ac:graphicFrameMkLst>
        </pc:graphicFrameChg>
        <pc:picChg chg="add">
          <ac:chgData name="Arevalo, Luz" userId="S::larevalo@gbls.org::b2d9263a-4e41-48a1-9e0f-547e291737d0" providerId="AD" clId="Web-{C8EE24B7-2B04-2992-908F-C8F75EDC70F7}" dt="2025-03-10T09:34:34.062" v="113"/>
          <ac:picMkLst>
            <pc:docMk/>
            <pc:sldMk cId="3452129867" sldId="300"/>
            <ac:picMk id="17" creationId="{E5EE32DD-2B20-1B4F-0650-7AEE29F0727C}"/>
          </ac:picMkLst>
        </pc:picChg>
        <pc:cxnChg chg="add">
          <ac:chgData name="Arevalo, Luz" userId="S::larevalo@gbls.org::b2d9263a-4e41-48a1-9e0f-547e291737d0" providerId="AD" clId="Web-{C8EE24B7-2B04-2992-908F-C8F75EDC70F7}" dt="2025-03-10T09:33:47.889" v="111"/>
          <ac:cxnSpMkLst>
            <pc:docMk/>
            <pc:sldMk cId="3452129867" sldId="300"/>
            <ac:cxnSpMk id="10" creationId="{C8F51B3F-8331-4E4A-AE96-D47B1006EEAD}"/>
          </ac:cxnSpMkLst>
        </pc:cxnChg>
      </pc:sldChg>
      <pc:sldChg chg="addSp delSp modSp mod ord setBg">
        <pc:chgData name="Arevalo, Luz" userId="S::larevalo@gbls.org::b2d9263a-4e41-48a1-9e0f-547e291737d0" providerId="AD" clId="Web-{C8EE24B7-2B04-2992-908F-C8F75EDC70F7}" dt="2025-03-10T09:39:12.557" v="137"/>
        <pc:sldMkLst>
          <pc:docMk/>
          <pc:sldMk cId="2725541276" sldId="301"/>
        </pc:sldMkLst>
        <pc:spChg chg="mod">
          <ac:chgData name="Arevalo, Luz" userId="S::larevalo@gbls.org::b2d9263a-4e41-48a1-9e0f-547e291737d0" providerId="AD" clId="Web-{C8EE24B7-2B04-2992-908F-C8F75EDC70F7}" dt="2025-03-10T09:35:48.878" v="126"/>
          <ac:spMkLst>
            <pc:docMk/>
            <pc:sldMk cId="2725541276" sldId="301"/>
            <ac:spMk id="2" creationId="{C388B03C-9571-1BD8-D228-9E1D78E5273A}"/>
          </ac:spMkLst>
        </pc:spChg>
        <pc:spChg chg="add del mod">
          <ac:chgData name="Arevalo, Luz" userId="S::larevalo@gbls.org::b2d9263a-4e41-48a1-9e0f-547e291737d0" providerId="AD" clId="Web-{C8EE24B7-2B04-2992-908F-C8F75EDC70F7}" dt="2025-03-10T09:35:48.878" v="126"/>
          <ac:spMkLst>
            <pc:docMk/>
            <pc:sldMk cId="2725541276" sldId="301"/>
            <ac:spMk id="3" creationId="{3FB33CEC-E0A3-1DED-7AB6-21D73D04D379}"/>
          </ac:spMkLst>
        </pc:spChg>
        <pc:spChg chg="add del">
          <ac:chgData name="Arevalo, Luz" userId="S::larevalo@gbls.org::b2d9263a-4e41-48a1-9e0f-547e291737d0" providerId="AD" clId="Web-{C8EE24B7-2B04-2992-908F-C8F75EDC70F7}" dt="2025-03-10T09:35:48.862" v="125"/>
          <ac:spMkLst>
            <pc:docMk/>
            <pc:sldMk cId="2725541276" sldId="301"/>
            <ac:spMk id="7" creationId="{43F8A58B-5155-44CE-A5FF-7647B47D0A7A}"/>
          </ac:spMkLst>
        </pc:spChg>
        <pc:spChg chg="add del">
          <ac:chgData name="Arevalo, Luz" userId="S::larevalo@gbls.org::b2d9263a-4e41-48a1-9e0f-547e291737d0" providerId="AD" clId="Web-{C8EE24B7-2B04-2992-908F-C8F75EDC70F7}" dt="2025-03-10T09:35:08.782" v="117"/>
          <ac:spMkLst>
            <pc:docMk/>
            <pc:sldMk cId="2725541276" sldId="301"/>
            <ac:spMk id="8" creationId="{B3623F37-A8C4-480F-BCB1-CF9E49F0CF84}"/>
          </ac:spMkLst>
        </pc:spChg>
        <pc:spChg chg="add del">
          <ac:chgData name="Arevalo, Luz" userId="S::larevalo@gbls.org::b2d9263a-4e41-48a1-9e0f-547e291737d0" providerId="AD" clId="Web-{C8EE24B7-2B04-2992-908F-C8F75EDC70F7}" dt="2025-03-10T09:35:48.862" v="125"/>
          <ac:spMkLst>
            <pc:docMk/>
            <pc:sldMk cId="2725541276" sldId="301"/>
            <ac:spMk id="9" creationId="{BACC6370-2D7E-4714-9D71-7542949D7D5D}"/>
          </ac:spMkLst>
        </pc:spChg>
        <pc:spChg chg="add del">
          <ac:chgData name="Arevalo, Luz" userId="S::larevalo@gbls.org::b2d9263a-4e41-48a1-9e0f-547e291737d0" providerId="AD" clId="Web-{C8EE24B7-2B04-2992-908F-C8F75EDC70F7}" dt="2025-03-10T09:35:08.782" v="117"/>
          <ac:spMkLst>
            <pc:docMk/>
            <pc:sldMk cId="2725541276" sldId="301"/>
            <ac:spMk id="10" creationId="{FEA3E6C2-0820-41EE-816A-5D9A9CB330C8}"/>
          </ac:spMkLst>
        </pc:spChg>
        <pc:spChg chg="add del">
          <ac:chgData name="Arevalo, Luz" userId="S::larevalo@gbls.org::b2d9263a-4e41-48a1-9e0f-547e291737d0" providerId="AD" clId="Web-{C8EE24B7-2B04-2992-908F-C8F75EDC70F7}" dt="2025-03-10T09:35:48.862" v="125"/>
          <ac:spMkLst>
            <pc:docMk/>
            <pc:sldMk cId="2725541276" sldId="301"/>
            <ac:spMk id="11" creationId="{256B2C21-A230-48C0-8DF1-C46611373C44}"/>
          </ac:spMkLst>
        </pc:spChg>
        <pc:spChg chg="add del">
          <ac:chgData name="Arevalo, Luz" userId="S::larevalo@gbls.org::b2d9263a-4e41-48a1-9e0f-547e291737d0" providerId="AD" clId="Web-{C8EE24B7-2B04-2992-908F-C8F75EDC70F7}" dt="2025-03-10T09:35:48.862" v="125"/>
          <ac:spMkLst>
            <pc:docMk/>
            <pc:sldMk cId="2725541276" sldId="301"/>
            <ac:spMk id="13" creationId="{3847E18C-932D-4C95-AABA-FEC7C9499AD7}"/>
          </ac:spMkLst>
        </pc:spChg>
        <pc:spChg chg="add del">
          <ac:chgData name="Arevalo, Luz" userId="S::larevalo@gbls.org::b2d9263a-4e41-48a1-9e0f-547e291737d0" providerId="AD" clId="Web-{C8EE24B7-2B04-2992-908F-C8F75EDC70F7}" dt="2025-03-10T09:35:48.862" v="125"/>
          <ac:spMkLst>
            <pc:docMk/>
            <pc:sldMk cId="2725541276" sldId="301"/>
            <ac:spMk id="15" creationId="{3150CB11-0C61-439E-910F-5787759E72A0}"/>
          </ac:spMkLst>
        </pc:spChg>
        <pc:spChg chg="add del">
          <ac:chgData name="Arevalo, Luz" userId="S::larevalo@gbls.org::b2d9263a-4e41-48a1-9e0f-547e291737d0" providerId="AD" clId="Web-{C8EE24B7-2B04-2992-908F-C8F75EDC70F7}" dt="2025-03-10T09:35:48.862" v="125"/>
          <ac:spMkLst>
            <pc:docMk/>
            <pc:sldMk cId="2725541276" sldId="301"/>
            <ac:spMk id="19" creationId="{443F2ACA-E6D6-4028-82DD-F03C262D5DE6}"/>
          </ac:spMkLst>
        </pc:spChg>
        <pc:spChg chg="add del">
          <ac:chgData name="Arevalo, Luz" userId="S::larevalo@gbls.org::b2d9263a-4e41-48a1-9e0f-547e291737d0" providerId="AD" clId="Web-{C8EE24B7-2B04-2992-908F-C8F75EDC70F7}" dt="2025-03-10T09:35:14.454" v="119"/>
          <ac:spMkLst>
            <pc:docMk/>
            <pc:sldMk cId="2725541276" sldId="301"/>
            <ac:spMk id="20" creationId="{A2679492-7988-4050-9056-542444452411}"/>
          </ac:spMkLst>
        </pc:spChg>
        <pc:spChg chg="add del">
          <ac:chgData name="Arevalo, Luz" userId="S::larevalo@gbls.org::b2d9263a-4e41-48a1-9e0f-547e291737d0" providerId="AD" clId="Web-{C8EE24B7-2B04-2992-908F-C8F75EDC70F7}" dt="2025-03-10T09:35:14.454" v="119"/>
          <ac:spMkLst>
            <pc:docMk/>
            <pc:sldMk cId="2725541276" sldId="301"/>
            <ac:spMk id="21" creationId="{B091B163-7D61-4891-ABCF-5C13D9C418D0}"/>
          </ac:spMkLst>
        </pc:spChg>
        <pc:spChg chg="add">
          <ac:chgData name="Arevalo, Luz" userId="S::larevalo@gbls.org::b2d9263a-4e41-48a1-9e0f-547e291737d0" providerId="AD" clId="Web-{C8EE24B7-2B04-2992-908F-C8F75EDC70F7}" dt="2025-03-10T09:35:48.878" v="126"/>
          <ac:spMkLst>
            <pc:docMk/>
            <pc:sldMk cId="2725541276" sldId="301"/>
            <ac:spMk id="23" creationId="{B3623F37-A8C4-480F-BCB1-CF9E49F0CF84}"/>
          </ac:spMkLst>
        </pc:spChg>
        <pc:spChg chg="add">
          <ac:chgData name="Arevalo, Luz" userId="S::larevalo@gbls.org::b2d9263a-4e41-48a1-9e0f-547e291737d0" providerId="AD" clId="Web-{C8EE24B7-2B04-2992-908F-C8F75EDC70F7}" dt="2025-03-10T09:35:48.878" v="126"/>
          <ac:spMkLst>
            <pc:docMk/>
            <pc:sldMk cId="2725541276" sldId="301"/>
            <ac:spMk id="24" creationId="{FEA3E6C2-0820-41EE-816A-5D9A9CB330C8}"/>
          </ac:spMkLst>
        </pc:spChg>
        <pc:spChg chg="add del">
          <ac:chgData name="Arevalo, Luz" userId="S::larevalo@gbls.org::b2d9263a-4e41-48a1-9e0f-547e291737d0" providerId="AD" clId="Web-{C8EE24B7-2B04-2992-908F-C8F75EDC70F7}" dt="2025-03-10T09:35:24.689" v="121"/>
          <ac:spMkLst>
            <pc:docMk/>
            <pc:sldMk cId="2725541276" sldId="301"/>
            <ac:spMk id="25" creationId="{B3623F37-A8C4-480F-BCB1-CF9E49F0CF84}"/>
          </ac:spMkLst>
        </pc:spChg>
        <pc:spChg chg="add del">
          <ac:chgData name="Arevalo, Luz" userId="S::larevalo@gbls.org::b2d9263a-4e41-48a1-9e0f-547e291737d0" providerId="AD" clId="Web-{C8EE24B7-2B04-2992-908F-C8F75EDC70F7}" dt="2025-03-10T09:35:24.689" v="121"/>
          <ac:spMkLst>
            <pc:docMk/>
            <pc:sldMk cId="2725541276" sldId="301"/>
            <ac:spMk id="26" creationId="{FEA3E6C2-0820-41EE-816A-5D9A9CB330C8}"/>
          </ac:spMkLst>
        </pc:spChg>
        <pc:spChg chg="add">
          <ac:chgData name="Arevalo, Luz" userId="S::larevalo@gbls.org::b2d9263a-4e41-48a1-9e0f-547e291737d0" providerId="AD" clId="Web-{C8EE24B7-2B04-2992-908F-C8F75EDC70F7}" dt="2025-03-10T09:35:48.878" v="126"/>
          <ac:spMkLst>
            <pc:docMk/>
            <pc:sldMk cId="2725541276" sldId="301"/>
            <ac:spMk id="31" creationId="{3FB33CEC-E0A3-1DED-7AB6-21D73D04D379}"/>
          </ac:spMkLst>
        </pc:spChg>
        <pc:spChg chg="add del">
          <ac:chgData name="Arevalo, Luz" userId="S::larevalo@gbls.org::b2d9263a-4e41-48a1-9e0f-547e291737d0" providerId="AD" clId="Web-{C8EE24B7-2B04-2992-908F-C8F75EDC70F7}" dt="2025-03-10T09:36:18.160" v="128"/>
          <ac:spMkLst>
            <pc:docMk/>
            <pc:sldMk cId="2725541276" sldId="301"/>
            <ac:spMk id="48" creationId="{0380F8B8-D6F5-FB53-FE04-B6E639B8727F}"/>
          </ac:spMkLst>
        </pc:spChg>
        <pc:spChg chg="add">
          <ac:chgData name="Arevalo, Luz" userId="S::larevalo@gbls.org::b2d9263a-4e41-48a1-9e0f-547e291737d0" providerId="AD" clId="Web-{C8EE24B7-2B04-2992-908F-C8F75EDC70F7}" dt="2025-03-10T09:36:41.833" v="130"/>
          <ac:spMkLst>
            <pc:docMk/>
            <pc:sldMk cId="2725541276" sldId="301"/>
            <ac:spMk id="52" creationId="{4546B66E-6A73-D617-853B-53A022561E81}"/>
          </ac:spMkLst>
        </pc:spChg>
        <pc:grpChg chg="add del">
          <ac:chgData name="Arevalo, Luz" userId="S::larevalo@gbls.org::b2d9263a-4e41-48a1-9e0f-547e291737d0" providerId="AD" clId="Web-{C8EE24B7-2B04-2992-908F-C8F75EDC70F7}" dt="2025-03-10T09:35:08.782" v="117"/>
          <ac:grpSpMkLst>
            <pc:docMk/>
            <pc:sldMk cId="2725541276" sldId="301"/>
            <ac:grpSpMk id="16" creationId="{B16AE491-4898-437E-9E32-86A2F192095E}"/>
          </ac:grpSpMkLst>
        </pc:grpChg>
        <pc:grpChg chg="add del">
          <ac:chgData name="Arevalo, Luz" userId="S::larevalo@gbls.org::b2d9263a-4e41-48a1-9e0f-547e291737d0" providerId="AD" clId="Web-{C8EE24B7-2B04-2992-908F-C8F75EDC70F7}" dt="2025-03-10T09:35:14.454" v="119"/>
          <ac:grpSpMkLst>
            <pc:docMk/>
            <pc:sldMk cId="2725541276" sldId="301"/>
            <ac:grpSpMk id="22" creationId="{0474DF76-993E-44DE-AFB0-C416182ACECF}"/>
          </ac:grpSpMkLst>
        </pc:grpChg>
        <pc:grpChg chg="add del">
          <ac:chgData name="Arevalo, Luz" userId="S::larevalo@gbls.org::b2d9263a-4e41-48a1-9e0f-547e291737d0" providerId="AD" clId="Web-{C8EE24B7-2B04-2992-908F-C8F75EDC70F7}" dt="2025-03-10T09:35:24.689" v="121"/>
          <ac:grpSpMkLst>
            <pc:docMk/>
            <pc:sldMk cId="2725541276" sldId="301"/>
            <ac:grpSpMk id="29" creationId="{B16AE491-4898-437E-9E32-86A2F192095E}"/>
          </ac:grpSpMkLst>
        </pc:grpChg>
        <pc:grpChg chg="add">
          <ac:chgData name="Arevalo, Luz" userId="S::larevalo@gbls.org::b2d9263a-4e41-48a1-9e0f-547e291737d0" providerId="AD" clId="Web-{C8EE24B7-2B04-2992-908F-C8F75EDC70F7}" dt="2025-03-10T09:35:48.878" v="126"/>
          <ac:grpSpMkLst>
            <pc:docMk/>
            <pc:sldMk cId="2725541276" sldId="301"/>
            <ac:grpSpMk id="33" creationId="{B16AE491-4898-437E-9E32-86A2F192095E}"/>
          </ac:grpSpMkLst>
        </pc:grpChg>
        <pc:graphicFrameChg chg="add del">
          <ac:chgData name="Arevalo, Luz" userId="S::larevalo@gbls.org::b2d9263a-4e41-48a1-9e0f-547e291737d0" providerId="AD" clId="Web-{C8EE24B7-2B04-2992-908F-C8F75EDC70F7}" dt="2025-03-10T09:35:30.142" v="123"/>
          <ac:graphicFrameMkLst>
            <pc:docMk/>
            <pc:sldMk cId="2725541276" sldId="301"/>
            <ac:graphicFrameMk id="5" creationId="{97B44ABC-88FD-86B0-7972-2C5DF60BE6DE}"/>
          </ac:graphicFrameMkLst>
        </pc:graphicFrameChg>
        <pc:graphicFrameChg chg="add del">
          <ac:chgData name="Arevalo, Luz" userId="S::larevalo@gbls.org::b2d9263a-4e41-48a1-9e0f-547e291737d0" providerId="AD" clId="Web-{C8EE24B7-2B04-2992-908F-C8F75EDC70F7}" dt="2025-03-10T09:35:48.862" v="125"/>
          <ac:graphicFrameMkLst>
            <pc:docMk/>
            <pc:sldMk cId="2725541276" sldId="301"/>
            <ac:graphicFrameMk id="18" creationId="{6A2803A2-E305-B646-1CF1-58E67D892844}"/>
          </ac:graphicFrameMkLst>
        </pc:graphicFrameChg>
        <pc:picChg chg="add">
          <ac:chgData name="Arevalo, Luz" userId="S::larevalo@gbls.org::b2d9263a-4e41-48a1-9e0f-547e291737d0" providerId="AD" clId="Web-{C8EE24B7-2B04-2992-908F-C8F75EDC70F7}" dt="2025-03-10T09:36:29.488" v="129"/>
          <ac:picMkLst>
            <pc:docMk/>
            <pc:sldMk cId="2725541276" sldId="301"/>
            <ac:picMk id="50" creationId="{D04666DB-A7D6-DE16-608A-FE7FE59E3F8A}"/>
          </ac:picMkLst>
        </pc:picChg>
        <pc:cxnChg chg="add del">
          <ac:chgData name="Arevalo, Luz" userId="S::larevalo@gbls.org::b2d9263a-4e41-48a1-9e0f-547e291737d0" providerId="AD" clId="Web-{C8EE24B7-2B04-2992-908F-C8F75EDC70F7}" dt="2025-03-10T09:35:08.782" v="117"/>
          <ac:cxnSpMkLst>
            <pc:docMk/>
            <pc:sldMk cId="2725541276" sldId="301"/>
            <ac:cxnSpMk id="12" creationId="{A2CF87F1-3B54-482D-A798-9F4A99449EC9}"/>
          </ac:cxnSpMkLst>
        </pc:cxnChg>
        <pc:cxnChg chg="add del">
          <ac:chgData name="Arevalo, Luz" userId="S::larevalo@gbls.org::b2d9263a-4e41-48a1-9e0f-547e291737d0" providerId="AD" clId="Web-{C8EE24B7-2B04-2992-908F-C8F75EDC70F7}" dt="2025-03-10T09:35:08.782" v="117"/>
          <ac:cxnSpMkLst>
            <pc:docMk/>
            <pc:sldMk cId="2725541276" sldId="301"/>
            <ac:cxnSpMk id="14" creationId="{C3994C9B-C550-4E20-89C5-83F12CB5A908}"/>
          </ac:cxnSpMkLst>
        </pc:cxnChg>
        <pc:cxnChg chg="add del">
          <ac:chgData name="Arevalo, Luz" userId="S::larevalo@gbls.org::b2d9263a-4e41-48a1-9e0f-547e291737d0" providerId="AD" clId="Web-{C8EE24B7-2B04-2992-908F-C8F75EDC70F7}" dt="2025-03-10T09:35:14.454" v="119"/>
          <ac:cxnSpMkLst>
            <pc:docMk/>
            <pc:sldMk cId="2725541276" sldId="301"/>
            <ac:cxnSpMk id="17" creationId="{C49DA8F6-BCC1-4447-B54C-57856834B94B}"/>
          </ac:cxnSpMkLst>
        </pc:cxnChg>
        <pc:cxnChg chg="add del">
          <ac:chgData name="Arevalo, Luz" userId="S::larevalo@gbls.org::b2d9263a-4e41-48a1-9e0f-547e291737d0" providerId="AD" clId="Web-{C8EE24B7-2B04-2992-908F-C8F75EDC70F7}" dt="2025-03-10T09:35:24.689" v="121"/>
          <ac:cxnSpMkLst>
            <pc:docMk/>
            <pc:sldMk cId="2725541276" sldId="301"/>
            <ac:cxnSpMk id="27" creationId="{A2CF87F1-3B54-482D-A798-9F4A99449EC9}"/>
          </ac:cxnSpMkLst>
        </pc:cxnChg>
        <pc:cxnChg chg="add del">
          <ac:chgData name="Arevalo, Luz" userId="S::larevalo@gbls.org::b2d9263a-4e41-48a1-9e0f-547e291737d0" providerId="AD" clId="Web-{C8EE24B7-2B04-2992-908F-C8F75EDC70F7}" dt="2025-03-10T09:35:24.689" v="121"/>
          <ac:cxnSpMkLst>
            <pc:docMk/>
            <pc:sldMk cId="2725541276" sldId="301"/>
            <ac:cxnSpMk id="28" creationId="{C3994C9B-C550-4E20-89C5-83F12CB5A908}"/>
          </ac:cxnSpMkLst>
        </pc:cxnChg>
        <pc:cxnChg chg="add">
          <ac:chgData name="Arevalo, Luz" userId="S::larevalo@gbls.org::b2d9263a-4e41-48a1-9e0f-547e291737d0" providerId="AD" clId="Web-{C8EE24B7-2B04-2992-908F-C8F75EDC70F7}" dt="2025-03-10T09:35:48.878" v="126"/>
          <ac:cxnSpMkLst>
            <pc:docMk/>
            <pc:sldMk cId="2725541276" sldId="301"/>
            <ac:cxnSpMk id="30" creationId="{A2CF87F1-3B54-482D-A798-9F4A99449EC9}"/>
          </ac:cxnSpMkLst>
        </pc:cxnChg>
        <pc:cxnChg chg="add">
          <ac:chgData name="Arevalo, Luz" userId="S::larevalo@gbls.org::b2d9263a-4e41-48a1-9e0f-547e291737d0" providerId="AD" clId="Web-{C8EE24B7-2B04-2992-908F-C8F75EDC70F7}" dt="2025-03-10T09:35:48.878" v="126"/>
          <ac:cxnSpMkLst>
            <pc:docMk/>
            <pc:sldMk cId="2725541276" sldId="301"/>
            <ac:cxnSpMk id="32" creationId="{C3994C9B-C550-4E20-89C5-83F12CB5A908}"/>
          </ac:cxnSpMkLst>
        </pc:cxnChg>
      </pc:sldChg>
      <pc:sldChg chg="addSp modSp ord">
        <pc:chgData name="Arevalo, Luz" userId="S::larevalo@gbls.org::b2d9263a-4e41-48a1-9e0f-547e291737d0" providerId="AD" clId="Web-{C8EE24B7-2B04-2992-908F-C8F75EDC70F7}" dt="2025-03-10T10:12:29.767" v="828" actId="20577"/>
        <pc:sldMkLst>
          <pc:docMk/>
          <pc:sldMk cId="3803017800" sldId="302"/>
        </pc:sldMkLst>
        <pc:spChg chg="mod">
          <ac:chgData name="Arevalo, Luz" userId="S::larevalo@gbls.org::b2d9263a-4e41-48a1-9e0f-547e291737d0" providerId="AD" clId="Web-{C8EE24B7-2B04-2992-908F-C8F75EDC70F7}" dt="2025-03-10T09:41:42.208" v="150" actId="14100"/>
          <ac:spMkLst>
            <pc:docMk/>
            <pc:sldMk cId="3803017800" sldId="302"/>
            <ac:spMk id="2" creationId="{3B9C0F95-35A5-7D35-7FA1-83B692DC96F0}"/>
          </ac:spMkLst>
        </pc:spChg>
        <pc:spChg chg="mod">
          <ac:chgData name="Arevalo, Luz" userId="S::larevalo@gbls.org::b2d9263a-4e41-48a1-9e0f-547e291737d0" providerId="AD" clId="Web-{C8EE24B7-2B04-2992-908F-C8F75EDC70F7}" dt="2025-03-10T10:12:29.767" v="828" actId="20577"/>
          <ac:spMkLst>
            <pc:docMk/>
            <pc:sldMk cId="3803017800" sldId="302"/>
            <ac:spMk id="4" creationId="{7DE83A9F-BBC5-01CD-5800-00E46C84DE99}"/>
          </ac:spMkLst>
        </pc:spChg>
        <pc:spChg chg="add">
          <ac:chgData name="Arevalo, Luz" userId="S::larevalo@gbls.org::b2d9263a-4e41-48a1-9e0f-547e291737d0" providerId="AD" clId="Web-{C8EE24B7-2B04-2992-908F-C8F75EDC70F7}" dt="2025-03-10T09:42:08.662" v="153"/>
          <ac:spMkLst>
            <pc:docMk/>
            <pc:sldMk cId="3803017800" sldId="302"/>
            <ac:spMk id="7" creationId="{42DB1E63-949B-8F64-DDC4-C5250ADD57C6}"/>
          </ac:spMkLst>
        </pc:spChg>
        <pc:picChg chg="add">
          <ac:chgData name="Arevalo, Luz" userId="S::larevalo@gbls.org::b2d9263a-4e41-48a1-9e0f-547e291737d0" providerId="AD" clId="Web-{C8EE24B7-2B04-2992-908F-C8F75EDC70F7}" dt="2025-03-10T09:42:00.130" v="152"/>
          <ac:picMkLst>
            <pc:docMk/>
            <pc:sldMk cId="3803017800" sldId="302"/>
            <ac:picMk id="5" creationId="{39C759D2-1057-DA9B-6F39-73E1A1571CD3}"/>
          </ac:picMkLst>
        </pc:picChg>
      </pc:sldChg>
      <pc:sldChg chg="addSp delSp modSp new mod ord setBg">
        <pc:chgData name="Arevalo, Luz" userId="S::larevalo@gbls.org::b2d9263a-4e41-48a1-9e0f-547e291737d0" providerId="AD" clId="Web-{C8EE24B7-2B04-2992-908F-C8F75EDC70F7}" dt="2025-03-10T10:10:50.138" v="821" actId="20577"/>
        <pc:sldMkLst>
          <pc:docMk/>
          <pc:sldMk cId="2743393746" sldId="304"/>
        </pc:sldMkLst>
        <pc:spChg chg="add del mod">
          <ac:chgData name="Arevalo, Luz" userId="S::larevalo@gbls.org::b2d9263a-4e41-48a1-9e0f-547e291737d0" providerId="AD" clId="Web-{C8EE24B7-2B04-2992-908F-C8F75EDC70F7}" dt="2025-03-10T09:22:50.349" v="5"/>
          <ac:spMkLst>
            <pc:docMk/>
            <pc:sldMk cId="2743393746" sldId="304"/>
            <ac:spMk id="2" creationId="{B6C0E312-5A75-EF82-1A17-325D040BA2B3}"/>
          </ac:spMkLst>
        </pc:spChg>
        <pc:spChg chg="add del mod">
          <ac:chgData name="Arevalo, Luz" userId="S::larevalo@gbls.org::b2d9263a-4e41-48a1-9e0f-547e291737d0" providerId="AD" clId="Web-{C8EE24B7-2B04-2992-908F-C8F75EDC70F7}" dt="2025-03-10T10:10:50.138" v="821" actId="20577"/>
          <ac:spMkLst>
            <pc:docMk/>
            <pc:sldMk cId="2743393746" sldId="304"/>
            <ac:spMk id="3" creationId="{1A66CC8B-AE5B-4FD5-E838-7DC9CC0B15DB}"/>
          </ac:spMkLst>
        </pc:spChg>
        <pc:spChg chg="add del">
          <ac:chgData name="Arevalo, Luz" userId="S::larevalo@gbls.org::b2d9263a-4e41-48a1-9e0f-547e291737d0" providerId="AD" clId="Web-{C8EE24B7-2B04-2992-908F-C8F75EDC70F7}" dt="2025-03-10T09:25:21.604" v="19"/>
          <ac:spMkLst>
            <pc:docMk/>
            <pc:sldMk cId="2743393746" sldId="304"/>
            <ac:spMk id="10" creationId="{B50AB553-2A96-4A92-96F2-93548E096954}"/>
          </ac:spMkLst>
        </pc:spChg>
        <pc:spChg chg="add mod">
          <ac:chgData name="Arevalo, Luz" userId="S::larevalo@gbls.org::b2d9263a-4e41-48a1-9e0f-547e291737d0" providerId="AD" clId="Web-{C8EE24B7-2B04-2992-908F-C8F75EDC70F7}" dt="2025-03-10T09:44:56.840" v="161" actId="1076"/>
          <ac:spMkLst>
            <pc:docMk/>
            <pc:sldMk cId="2743393746" sldId="304"/>
            <ac:spMk id="13" creationId="{648CA5D7-CD30-F4CB-7ACA-B5F35CEB4CD7}"/>
          </ac:spMkLst>
        </pc:spChg>
        <pc:graphicFrameChg chg="add del">
          <ac:chgData name="Arevalo, Luz" userId="S::larevalo@gbls.org::b2d9263a-4e41-48a1-9e0f-547e291737d0" providerId="AD" clId="Web-{C8EE24B7-2B04-2992-908F-C8F75EDC70F7}" dt="2025-03-10T09:25:21.604" v="19"/>
          <ac:graphicFrameMkLst>
            <pc:docMk/>
            <pc:sldMk cId="2743393746" sldId="304"/>
            <ac:graphicFrameMk id="5" creationId="{574F5D28-906E-F04A-F5C8-CB163DD9EA69}"/>
          </ac:graphicFrameMkLst>
        </pc:graphicFrameChg>
        <pc:picChg chg="add del">
          <ac:chgData name="Arevalo, Luz" userId="S::larevalo@gbls.org::b2d9263a-4e41-48a1-9e0f-547e291737d0" providerId="AD" clId="Web-{C8EE24B7-2B04-2992-908F-C8F75EDC70F7}" dt="2025-03-10T09:25:21.604" v="19"/>
          <ac:picMkLst>
            <pc:docMk/>
            <pc:sldMk cId="2743393746" sldId="304"/>
            <ac:picMk id="6" creationId="{F4176F9E-3810-58B5-4150-CA9A36EA2664}"/>
          </ac:picMkLst>
        </pc:picChg>
        <pc:picChg chg="add">
          <ac:chgData name="Arevalo, Luz" userId="S::larevalo@gbls.org::b2d9263a-4e41-48a1-9e0f-547e291737d0" providerId="AD" clId="Web-{C8EE24B7-2B04-2992-908F-C8F75EDC70F7}" dt="2025-03-10T09:44:43.167" v="159"/>
          <ac:picMkLst>
            <pc:docMk/>
            <pc:sldMk cId="2743393746" sldId="304"/>
            <ac:picMk id="11" creationId="{092CA97F-B451-DA40-4F96-BAEBBB11C5B5}"/>
          </ac:picMkLst>
        </pc:picChg>
      </pc:sldChg>
      <pc:sldChg chg="addSp delSp modSp new mod setBg">
        <pc:chgData name="Arevalo, Luz" userId="S::larevalo@gbls.org::b2d9263a-4e41-48a1-9e0f-547e291737d0" providerId="AD" clId="Web-{C8EE24B7-2B04-2992-908F-C8F75EDC70F7}" dt="2025-03-10T09:43:21.524" v="156"/>
        <pc:sldMkLst>
          <pc:docMk/>
          <pc:sldMk cId="1265439459" sldId="305"/>
        </pc:sldMkLst>
        <pc:spChg chg="add del mod">
          <ac:chgData name="Arevalo, Luz" userId="S::larevalo@gbls.org::b2d9263a-4e41-48a1-9e0f-547e291737d0" providerId="AD" clId="Web-{C8EE24B7-2B04-2992-908F-C8F75EDC70F7}" dt="2025-03-10T09:43:21.524" v="156"/>
          <ac:spMkLst>
            <pc:docMk/>
            <pc:sldMk cId="1265439459" sldId="305"/>
            <ac:spMk id="2" creationId="{A48F2AD4-6EA8-890C-D33F-BA37E6D653E8}"/>
          </ac:spMkLst>
        </pc:spChg>
        <pc:spChg chg="add del">
          <ac:chgData name="Arevalo, Luz" userId="S::larevalo@gbls.org::b2d9263a-4e41-48a1-9e0f-547e291737d0" providerId="AD" clId="Web-{C8EE24B7-2B04-2992-908F-C8F75EDC70F7}" dt="2025-03-10T09:43:21.477" v="155"/>
          <ac:spMkLst>
            <pc:docMk/>
            <pc:sldMk cId="1265439459" sldId="305"/>
            <ac:spMk id="7" creationId="{DAF1966E-FD40-4A4A-B61B-C4DF7FA05F06}"/>
          </ac:spMkLst>
        </pc:spChg>
        <pc:spChg chg="add del">
          <ac:chgData name="Arevalo, Luz" userId="S::larevalo@gbls.org::b2d9263a-4e41-48a1-9e0f-547e291737d0" providerId="AD" clId="Web-{C8EE24B7-2B04-2992-908F-C8F75EDC70F7}" dt="2025-03-10T09:43:21.477" v="155"/>
          <ac:spMkLst>
            <pc:docMk/>
            <pc:sldMk cId="1265439459" sldId="305"/>
            <ac:spMk id="9" creationId="{047BFA19-D45E-416B-A404-7AF2F3F27017}"/>
          </ac:spMkLst>
        </pc:spChg>
        <pc:spChg chg="add del">
          <ac:chgData name="Arevalo, Luz" userId="S::larevalo@gbls.org::b2d9263a-4e41-48a1-9e0f-547e291737d0" providerId="AD" clId="Web-{C8EE24B7-2B04-2992-908F-C8F75EDC70F7}" dt="2025-03-10T09:43:21.477" v="155"/>
          <ac:spMkLst>
            <pc:docMk/>
            <pc:sldMk cId="1265439459" sldId="305"/>
            <ac:spMk id="11" creationId="{8E0105E7-23DB-4CF2-8258-FF47C7620F6E}"/>
          </ac:spMkLst>
        </pc:spChg>
        <pc:spChg chg="add del">
          <ac:chgData name="Arevalo, Luz" userId="S::larevalo@gbls.org::b2d9263a-4e41-48a1-9e0f-547e291737d0" providerId="AD" clId="Web-{C8EE24B7-2B04-2992-908F-C8F75EDC70F7}" dt="2025-03-10T09:43:21.477" v="155"/>
          <ac:spMkLst>
            <pc:docMk/>
            <pc:sldMk cId="1265439459" sldId="305"/>
            <ac:spMk id="13" creationId="{074B4F7D-14B2-478B-8BF5-01E4E0C5D263}"/>
          </ac:spMkLst>
        </pc:spChg>
        <pc:graphicFrameChg chg="add">
          <ac:chgData name="Arevalo, Luz" userId="S::larevalo@gbls.org::b2d9263a-4e41-48a1-9e0f-547e291737d0" providerId="AD" clId="Web-{C8EE24B7-2B04-2992-908F-C8F75EDC70F7}" dt="2025-03-10T09:43:21.524" v="156"/>
          <ac:graphicFrameMkLst>
            <pc:docMk/>
            <pc:sldMk cId="1265439459" sldId="305"/>
            <ac:graphicFrameMk id="4" creationId="{032CC8F3-048D-CCC4-B902-42281F37DC24}"/>
          </ac:graphicFrameMkLst>
        </pc:graphicFrameChg>
      </pc:sldChg>
      <pc:sldChg chg="add del replId">
        <pc:chgData name="Arevalo, Luz" userId="S::larevalo@gbls.org::b2d9263a-4e41-48a1-9e0f-547e291737d0" providerId="AD" clId="Web-{C8EE24B7-2B04-2992-908F-C8F75EDC70F7}" dt="2025-03-10T09:34:48.985" v="115"/>
        <pc:sldMkLst>
          <pc:docMk/>
          <pc:sldMk cId="2314470950" sldId="305"/>
        </pc:sldMkLst>
      </pc:sldChg>
      <pc:sldChg chg="delSp modSp add replId">
        <pc:chgData name="Arevalo, Luz" userId="S::larevalo@gbls.org::b2d9263a-4e41-48a1-9e0f-547e291737d0" providerId="AD" clId="Web-{C8EE24B7-2B04-2992-908F-C8F75EDC70F7}" dt="2025-03-10T10:07:13.364" v="785" actId="14100"/>
        <pc:sldMkLst>
          <pc:docMk/>
          <pc:sldMk cId="497974057" sldId="306"/>
        </pc:sldMkLst>
        <pc:spChg chg="del">
          <ac:chgData name="Arevalo, Luz" userId="S::larevalo@gbls.org::b2d9263a-4e41-48a1-9e0f-547e291737d0" providerId="AD" clId="Web-{C8EE24B7-2B04-2992-908F-C8F75EDC70F7}" dt="2025-03-10T09:48:16.458" v="167"/>
          <ac:spMkLst>
            <pc:docMk/>
            <pc:sldMk cId="497974057" sldId="306"/>
            <ac:spMk id="9" creationId="{2B446B33-2BF6-540E-44F5-DAD374A7E007}"/>
          </ac:spMkLst>
        </pc:spChg>
        <pc:spChg chg="mod">
          <ac:chgData name="Arevalo, Luz" userId="S::larevalo@gbls.org::b2d9263a-4e41-48a1-9e0f-547e291737d0" providerId="AD" clId="Web-{C8EE24B7-2B04-2992-908F-C8F75EDC70F7}" dt="2025-03-10T09:59:13.108" v="592" actId="20577"/>
          <ac:spMkLst>
            <pc:docMk/>
            <pc:sldMk cId="497974057" sldId="306"/>
            <ac:spMk id="10" creationId="{1EE01065-0943-7EF6-5FD1-956893DA11C0}"/>
          </ac:spMkLst>
        </pc:spChg>
        <pc:picChg chg="mod">
          <ac:chgData name="Arevalo, Luz" userId="S::larevalo@gbls.org::b2d9263a-4e41-48a1-9e0f-547e291737d0" providerId="AD" clId="Web-{C8EE24B7-2B04-2992-908F-C8F75EDC70F7}" dt="2025-03-10T10:07:13.364" v="785" actId="14100"/>
          <ac:picMkLst>
            <pc:docMk/>
            <pc:sldMk cId="497974057" sldId="306"/>
            <ac:picMk id="5" creationId="{7CCC8138-F6E1-7E93-5B60-1764472B24A5}"/>
          </ac:picMkLst>
        </pc:picChg>
      </pc:sldChg>
      <pc:sldChg chg="addSp delSp modSp new mod setBg">
        <pc:chgData name="Arevalo, Luz" userId="S::larevalo@gbls.org::b2d9263a-4e41-48a1-9e0f-547e291737d0" providerId="AD" clId="Web-{C8EE24B7-2B04-2992-908F-C8F75EDC70F7}" dt="2025-03-10T10:07:50.460" v="789" actId="1076"/>
        <pc:sldMkLst>
          <pc:docMk/>
          <pc:sldMk cId="100476174" sldId="307"/>
        </pc:sldMkLst>
        <pc:spChg chg="add mod">
          <ac:chgData name="Arevalo, Luz" userId="S::larevalo@gbls.org::b2d9263a-4e41-48a1-9e0f-547e291737d0" providerId="AD" clId="Web-{C8EE24B7-2B04-2992-908F-C8F75EDC70F7}" dt="2025-03-10T10:06:41.769" v="782" actId="14100"/>
          <ac:spMkLst>
            <pc:docMk/>
            <pc:sldMk cId="100476174" sldId="307"/>
            <ac:spMk id="2" creationId="{758D915E-D616-9959-5ECC-D705D4816281}"/>
          </ac:spMkLst>
        </pc:spChg>
        <pc:spChg chg="add mod">
          <ac:chgData name="Arevalo, Luz" userId="S::larevalo@gbls.org::b2d9263a-4e41-48a1-9e0f-547e291737d0" providerId="AD" clId="Web-{C8EE24B7-2B04-2992-908F-C8F75EDC70F7}" dt="2025-03-10T10:07:50.460" v="789" actId="1076"/>
          <ac:spMkLst>
            <pc:docMk/>
            <pc:sldMk cId="100476174" sldId="307"/>
            <ac:spMk id="5" creationId="{6863E59D-C9D5-680F-C412-457D86F9AFCF}"/>
          </ac:spMkLst>
        </pc:spChg>
        <pc:spChg chg="add del">
          <ac:chgData name="Arevalo, Luz" userId="S::larevalo@gbls.org::b2d9263a-4e41-48a1-9e0f-547e291737d0" providerId="AD" clId="Web-{C8EE24B7-2B04-2992-908F-C8F75EDC70F7}" dt="2025-03-10T10:04:25.342" v="733"/>
          <ac:spMkLst>
            <pc:docMk/>
            <pc:sldMk cId="100476174" sldId="307"/>
            <ac:spMk id="8" creationId="{AE3A741D-C19B-960A-5803-1C5887147820}"/>
          </ac:spMkLst>
        </pc:spChg>
        <pc:spChg chg="add del">
          <ac:chgData name="Arevalo, Luz" userId="S::larevalo@gbls.org::b2d9263a-4e41-48a1-9e0f-547e291737d0" providerId="AD" clId="Web-{C8EE24B7-2B04-2992-908F-C8F75EDC70F7}" dt="2025-03-10T10:04:25.342" v="733"/>
          <ac:spMkLst>
            <pc:docMk/>
            <pc:sldMk cId="100476174" sldId="307"/>
            <ac:spMk id="10" creationId="{DC39DE25-0E4E-0AA7-0932-1D78C2372786}"/>
          </ac:spMkLst>
        </pc:spChg>
        <pc:spChg chg="add del">
          <ac:chgData name="Arevalo, Luz" userId="S::larevalo@gbls.org::b2d9263a-4e41-48a1-9e0f-547e291737d0" providerId="AD" clId="Web-{C8EE24B7-2B04-2992-908F-C8F75EDC70F7}" dt="2025-03-10T10:04:25.342" v="733"/>
          <ac:spMkLst>
            <pc:docMk/>
            <pc:sldMk cId="100476174" sldId="307"/>
            <ac:spMk id="12" creationId="{8D6EA299-0840-6DEA-E670-C49AEBC87E89}"/>
          </ac:spMkLst>
        </pc:spChg>
        <pc:spChg chg="add">
          <ac:chgData name="Arevalo, Luz" userId="S::larevalo@gbls.org::b2d9263a-4e41-48a1-9e0f-547e291737d0" providerId="AD" clId="Web-{C8EE24B7-2B04-2992-908F-C8F75EDC70F7}" dt="2025-03-10T10:04:25.342" v="733"/>
          <ac:spMkLst>
            <pc:docMk/>
            <pc:sldMk cId="100476174" sldId="307"/>
            <ac:spMk id="17" creationId="{04812C46-200A-4DEB-A05E-3ED6C68C2387}"/>
          </ac:spMkLst>
        </pc:spChg>
        <pc:spChg chg="add">
          <ac:chgData name="Arevalo, Luz" userId="S::larevalo@gbls.org::b2d9263a-4e41-48a1-9e0f-547e291737d0" providerId="AD" clId="Web-{C8EE24B7-2B04-2992-908F-C8F75EDC70F7}" dt="2025-03-10T10:04:25.342" v="733"/>
          <ac:spMkLst>
            <pc:docMk/>
            <pc:sldMk cId="100476174" sldId="307"/>
            <ac:spMk id="19" creationId="{D1EA859B-E555-4109-94F3-6700E046E008}"/>
          </ac:spMkLst>
        </pc:spChg>
        <pc:picChg chg="add mod">
          <ac:chgData name="Arevalo, Luz" userId="S::larevalo@gbls.org::b2d9263a-4e41-48a1-9e0f-547e291737d0" providerId="AD" clId="Web-{C8EE24B7-2B04-2992-908F-C8F75EDC70F7}" dt="2025-03-10T10:04:25.342" v="733"/>
          <ac:picMkLst>
            <pc:docMk/>
            <pc:sldMk cId="100476174" sldId="307"/>
            <ac:picMk id="4" creationId="{3698CBE9-9786-7031-96D1-0D7E2063301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53D159-6A89-4638-BF79-F28FE323EB0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C72AE7B-C730-4511-8083-E78B19C6E133}">
      <dgm:prSet/>
      <dgm:spPr/>
      <dgm:t>
        <a:bodyPr/>
        <a:lstStyle/>
        <a:p>
          <a:r>
            <a:rPr lang="en-US" b="1"/>
            <a:t>How? </a:t>
          </a:r>
          <a:r>
            <a:rPr lang="en-US"/>
            <a:t>Set up secure account with ID.me. (Need: smartphone + photo ID). </a:t>
          </a:r>
        </a:p>
      </dgm:t>
    </dgm:pt>
    <dgm:pt modelId="{BA01B5E9-3403-41C4-A483-37DCCF643EB5}" type="parTrans" cxnId="{9AA5A1FD-76F8-45AC-BC84-0B6467F8B0D3}">
      <dgm:prSet/>
      <dgm:spPr/>
      <dgm:t>
        <a:bodyPr/>
        <a:lstStyle/>
        <a:p>
          <a:endParaRPr lang="en-US"/>
        </a:p>
      </dgm:t>
    </dgm:pt>
    <dgm:pt modelId="{4C9450D2-8539-41EC-9384-24A6D2920D6A}" type="sibTrans" cxnId="{9AA5A1FD-76F8-45AC-BC84-0B6467F8B0D3}">
      <dgm:prSet/>
      <dgm:spPr/>
      <dgm:t>
        <a:bodyPr/>
        <a:lstStyle/>
        <a:p>
          <a:endParaRPr lang="en-US"/>
        </a:p>
      </dgm:t>
    </dgm:pt>
    <dgm:pt modelId="{92F045EC-358B-4F24-A296-1C61B27842E1}">
      <dgm:prSet/>
      <dgm:spPr/>
      <dgm:t>
        <a:bodyPr/>
        <a:lstStyle/>
        <a:p>
          <a:r>
            <a:rPr lang="en-US"/>
            <a:t>Go to: irs.gov/payments/online-account-for-individuals</a:t>
          </a:r>
        </a:p>
      </dgm:t>
    </dgm:pt>
    <dgm:pt modelId="{4E988A42-B43B-4ABE-9BE8-AFA0868BD9EE}" type="parTrans" cxnId="{FCDFA1B0-ACF7-44D6-811A-92981074F02D}">
      <dgm:prSet/>
      <dgm:spPr/>
      <dgm:t>
        <a:bodyPr/>
        <a:lstStyle/>
        <a:p>
          <a:endParaRPr lang="en-US"/>
        </a:p>
      </dgm:t>
    </dgm:pt>
    <dgm:pt modelId="{A78FA292-12C2-45A4-BFFD-12C70A70A815}" type="sibTrans" cxnId="{FCDFA1B0-ACF7-44D6-811A-92981074F02D}">
      <dgm:prSet/>
      <dgm:spPr/>
      <dgm:t>
        <a:bodyPr/>
        <a:lstStyle/>
        <a:p>
          <a:endParaRPr lang="en-US"/>
        </a:p>
      </dgm:t>
    </dgm:pt>
    <dgm:pt modelId="{AFE4F6F8-4EA2-4B96-83F7-6DD2B655B8E0}">
      <dgm:prSet/>
      <dgm:spPr/>
      <dgm:t>
        <a:bodyPr/>
        <a:lstStyle/>
        <a:p>
          <a:r>
            <a:rPr lang="en-US" b="1"/>
            <a:t>Why? </a:t>
          </a:r>
          <a:endParaRPr lang="en-US"/>
        </a:p>
      </dgm:t>
    </dgm:pt>
    <dgm:pt modelId="{2BC5DE8D-72FB-42B0-8CC7-72E82BD18451}" type="parTrans" cxnId="{6E4668CE-728B-4703-A5CF-B920A103A01B}">
      <dgm:prSet/>
      <dgm:spPr/>
      <dgm:t>
        <a:bodyPr/>
        <a:lstStyle/>
        <a:p>
          <a:endParaRPr lang="en-US"/>
        </a:p>
      </dgm:t>
    </dgm:pt>
    <dgm:pt modelId="{5ADB0E79-6F47-4C95-A25D-D17100205BC1}" type="sibTrans" cxnId="{6E4668CE-728B-4703-A5CF-B920A103A01B}">
      <dgm:prSet/>
      <dgm:spPr/>
      <dgm:t>
        <a:bodyPr/>
        <a:lstStyle/>
        <a:p>
          <a:endParaRPr lang="en-US"/>
        </a:p>
      </dgm:t>
    </dgm:pt>
    <dgm:pt modelId="{48F42611-42D4-4176-98AF-463E0D12553F}">
      <dgm:prSet/>
      <dgm:spPr/>
      <dgm:t>
        <a:bodyPr/>
        <a:lstStyle/>
        <a:p>
          <a:r>
            <a:rPr lang="en-US" b="1"/>
            <a:t>Ensure your payments go through: </a:t>
          </a:r>
          <a:r>
            <a:rPr lang="en-US"/>
            <a:t>Make direct payments online and get a confirmation. See your payment history. Check on current payment plan details</a:t>
          </a:r>
        </a:p>
      </dgm:t>
    </dgm:pt>
    <dgm:pt modelId="{19040F93-84D1-4818-8B9C-95CB8FCAEC74}" type="parTrans" cxnId="{C0066866-D2B7-40EF-913A-B542FCF76784}">
      <dgm:prSet/>
      <dgm:spPr/>
      <dgm:t>
        <a:bodyPr/>
        <a:lstStyle/>
        <a:p>
          <a:endParaRPr lang="en-US"/>
        </a:p>
      </dgm:t>
    </dgm:pt>
    <dgm:pt modelId="{2938728C-0D98-427D-AD2E-10B1E014AAA1}" type="sibTrans" cxnId="{C0066866-D2B7-40EF-913A-B542FCF76784}">
      <dgm:prSet/>
      <dgm:spPr/>
      <dgm:t>
        <a:bodyPr/>
        <a:lstStyle/>
        <a:p>
          <a:endParaRPr lang="en-US"/>
        </a:p>
      </dgm:t>
    </dgm:pt>
    <dgm:pt modelId="{03B3E55A-E9CF-4141-B29F-86367A13EB6A}">
      <dgm:prSet/>
      <dgm:spPr/>
      <dgm:t>
        <a:bodyPr/>
        <a:lstStyle/>
        <a:p>
          <a:r>
            <a:rPr lang="en-US" b="1"/>
            <a:t>Ensure you don’t miss notices:</a:t>
          </a:r>
          <a:r>
            <a:rPr lang="en-US"/>
            <a:t> ability to download digital copies of certain IRS letters (no risk of it not getting delivered in the mail or losing the paper letter). Opt-in to email notifications for new activity. </a:t>
          </a:r>
        </a:p>
      </dgm:t>
    </dgm:pt>
    <dgm:pt modelId="{21B9E85F-B188-4870-ABCD-C16D96C6D1C8}" type="parTrans" cxnId="{142EA595-214E-436E-A25B-639017747CA7}">
      <dgm:prSet/>
      <dgm:spPr/>
      <dgm:t>
        <a:bodyPr/>
        <a:lstStyle/>
        <a:p>
          <a:endParaRPr lang="en-US"/>
        </a:p>
      </dgm:t>
    </dgm:pt>
    <dgm:pt modelId="{16DF5DF4-ABDE-4EC8-835B-AECF43E530DB}" type="sibTrans" cxnId="{142EA595-214E-436E-A25B-639017747CA7}">
      <dgm:prSet/>
      <dgm:spPr/>
      <dgm:t>
        <a:bodyPr/>
        <a:lstStyle/>
        <a:p>
          <a:endParaRPr lang="en-US"/>
        </a:p>
      </dgm:t>
    </dgm:pt>
    <dgm:pt modelId="{65697401-9086-4404-8742-BD8FBFBE99A6}">
      <dgm:prSet/>
      <dgm:spPr/>
      <dgm:t>
        <a:bodyPr/>
        <a:lstStyle/>
        <a:p>
          <a:r>
            <a:rPr lang="en-US"/>
            <a:t>Confirm your listed mailing address is correct within your IRS.gov account  </a:t>
          </a:r>
        </a:p>
      </dgm:t>
    </dgm:pt>
    <dgm:pt modelId="{CC745467-E3A7-4DB0-822F-C51969335332}" type="parTrans" cxnId="{61D88267-F959-409E-9910-1DC73132071B}">
      <dgm:prSet/>
      <dgm:spPr/>
      <dgm:t>
        <a:bodyPr/>
        <a:lstStyle/>
        <a:p>
          <a:endParaRPr lang="en-US"/>
        </a:p>
      </dgm:t>
    </dgm:pt>
    <dgm:pt modelId="{700416F1-7DE6-48FE-A96F-1DE3051F21FE}" type="sibTrans" cxnId="{61D88267-F959-409E-9910-1DC73132071B}">
      <dgm:prSet/>
      <dgm:spPr/>
      <dgm:t>
        <a:bodyPr/>
        <a:lstStyle/>
        <a:p>
          <a:endParaRPr lang="en-US"/>
        </a:p>
      </dgm:t>
    </dgm:pt>
    <dgm:pt modelId="{10387A7B-F175-4D6F-9D49-9603EA97E7DF}">
      <dgm:prSet/>
      <dgm:spPr/>
      <dgm:t>
        <a:bodyPr/>
        <a:lstStyle/>
        <a:p>
          <a:r>
            <a:rPr lang="en-US" b="1"/>
            <a:t>Get access to all your tax records:</a:t>
          </a:r>
          <a:r>
            <a:rPr lang="en-US"/>
            <a:t> see your balance and account information for each tax year, see your W2 &amp; 1099 information, see your most recent tax return’s information, and see what refunds have been sent to you</a:t>
          </a:r>
        </a:p>
      </dgm:t>
    </dgm:pt>
    <dgm:pt modelId="{A4BEA215-7237-4EA1-B716-979B5EC7D2A0}" type="parTrans" cxnId="{2DD39FDC-BA28-4371-845F-6969DD0D0A5E}">
      <dgm:prSet/>
      <dgm:spPr/>
      <dgm:t>
        <a:bodyPr/>
        <a:lstStyle/>
        <a:p>
          <a:endParaRPr lang="en-US"/>
        </a:p>
      </dgm:t>
    </dgm:pt>
    <dgm:pt modelId="{B19EFDA5-97BC-44C4-A60E-74D92ED3E7DA}" type="sibTrans" cxnId="{2DD39FDC-BA28-4371-845F-6969DD0D0A5E}">
      <dgm:prSet/>
      <dgm:spPr/>
      <dgm:t>
        <a:bodyPr/>
        <a:lstStyle/>
        <a:p>
          <a:endParaRPr lang="en-US"/>
        </a:p>
      </dgm:t>
    </dgm:pt>
    <dgm:pt modelId="{C4D05E1B-9C35-4208-AB30-38A088BCBAD6}" type="pres">
      <dgm:prSet presAssocID="{9953D159-6A89-4638-BF79-F28FE323EB02}" presName="linear" presStyleCnt="0">
        <dgm:presLayoutVars>
          <dgm:animLvl val="lvl"/>
          <dgm:resizeHandles val="exact"/>
        </dgm:presLayoutVars>
      </dgm:prSet>
      <dgm:spPr/>
    </dgm:pt>
    <dgm:pt modelId="{92D67920-70BD-49B2-8137-DFE8C6199A2E}" type="pres">
      <dgm:prSet presAssocID="{EC72AE7B-C730-4511-8083-E78B19C6E133}" presName="parentText" presStyleLbl="node1" presStyleIdx="0" presStyleCnt="2">
        <dgm:presLayoutVars>
          <dgm:chMax val="0"/>
          <dgm:bulletEnabled val="1"/>
        </dgm:presLayoutVars>
      </dgm:prSet>
      <dgm:spPr/>
    </dgm:pt>
    <dgm:pt modelId="{0319461D-0C3C-4865-A617-01B01ADE60FB}" type="pres">
      <dgm:prSet presAssocID="{EC72AE7B-C730-4511-8083-E78B19C6E133}" presName="childText" presStyleLbl="revTx" presStyleIdx="0" presStyleCnt="2">
        <dgm:presLayoutVars>
          <dgm:bulletEnabled val="1"/>
        </dgm:presLayoutVars>
      </dgm:prSet>
      <dgm:spPr/>
    </dgm:pt>
    <dgm:pt modelId="{15A560C5-551D-40DB-BFB0-A13CBF3D6EFE}" type="pres">
      <dgm:prSet presAssocID="{AFE4F6F8-4EA2-4B96-83F7-6DD2B655B8E0}" presName="parentText" presStyleLbl="node1" presStyleIdx="1" presStyleCnt="2">
        <dgm:presLayoutVars>
          <dgm:chMax val="0"/>
          <dgm:bulletEnabled val="1"/>
        </dgm:presLayoutVars>
      </dgm:prSet>
      <dgm:spPr/>
    </dgm:pt>
    <dgm:pt modelId="{D1D26DD7-862B-44B6-AE72-64EF8EFA64DF}" type="pres">
      <dgm:prSet presAssocID="{AFE4F6F8-4EA2-4B96-83F7-6DD2B655B8E0}" presName="childText" presStyleLbl="revTx" presStyleIdx="1" presStyleCnt="2">
        <dgm:presLayoutVars>
          <dgm:bulletEnabled val="1"/>
        </dgm:presLayoutVars>
      </dgm:prSet>
      <dgm:spPr/>
    </dgm:pt>
  </dgm:ptLst>
  <dgm:cxnLst>
    <dgm:cxn modelId="{D8A4C624-D4CB-4B6B-B9BF-552C4BB36B19}" type="presOf" srcId="{03B3E55A-E9CF-4141-B29F-86367A13EB6A}" destId="{D1D26DD7-862B-44B6-AE72-64EF8EFA64DF}" srcOrd="0" destOrd="1" presId="urn:microsoft.com/office/officeart/2005/8/layout/vList2"/>
    <dgm:cxn modelId="{1ED7D225-6DF8-4682-901B-D687EFB17F9C}" type="presOf" srcId="{92F045EC-358B-4F24-A296-1C61B27842E1}" destId="{0319461D-0C3C-4865-A617-01B01ADE60FB}" srcOrd="0" destOrd="0" presId="urn:microsoft.com/office/officeart/2005/8/layout/vList2"/>
    <dgm:cxn modelId="{7363EC63-F327-4E78-8EF3-9260E999C634}" type="presOf" srcId="{65697401-9086-4404-8742-BD8FBFBE99A6}" destId="{D1D26DD7-862B-44B6-AE72-64EF8EFA64DF}" srcOrd="0" destOrd="2" presId="urn:microsoft.com/office/officeart/2005/8/layout/vList2"/>
    <dgm:cxn modelId="{C0066866-D2B7-40EF-913A-B542FCF76784}" srcId="{AFE4F6F8-4EA2-4B96-83F7-6DD2B655B8E0}" destId="{48F42611-42D4-4176-98AF-463E0D12553F}" srcOrd="0" destOrd="0" parTransId="{19040F93-84D1-4818-8B9C-95CB8FCAEC74}" sibTransId="{2938728C-0D98-427D-AD2E-10B1E014AAA1}"/>
    <dgm:cxn modelId="{61D88267-F959-409E-9910-1DC73132071B}" srcId="{03B3E55A-E9CF-4141-B29F-86367A13EB6A}" destId="{65697401-9086-4404-8742-BD8FBFBE99A6}" srcOrd="0" destOrd="0" parTransId="{CC745467-E3A7-4DB0-822F-C51969335332}" sibTransId="{700416F1-7DE6-48FE-A96F-1DE3051F21FE}"/>
    <dgm:cxn modelId="{45A1AB4C-09A7-4AE5-BB80-CF50188C7433}" type="presOf" srcId="{10387A7B-F175-4D6F-9D49-9603EA97E7DF}" destId="{D1D26DD7-862B-44B6-AE72-64EF8EFA64DF}" srcOrd="0" destOrd="3" presId="urn:microsoft.com/office/officeart/2005/8/layout/vList2"/>
    <dgm:cxn modelId="{1331AC90-8CCC-4173-BED5-C1362C63AD41}" type="presOf" srcId="{48F42611-42D4-4176-98AF-463E0D12553F}" destId="{D1D26DD7-862B-44B6-AE72-64EF8EFA64DF}" srcOrd="0" destOrd="0" presId="urn:microsoft.com/office/officeart/2005/8/layout/vList2"/>
    <dgm:cxn modelId="{142EA595-214E-436E-A25B-639017747CA7}" srcId="{AFE4F6F8-4EA2-4B96-83F7-6DD2B655B8E0}" destId="{03B3E55A-E9CF-4141-B29F-86367A13EB6A}" srcOrd="1" destOrd="0" parTransId="{21B9E85F-B188-4870-ABCD-C16D96C6D1C8}" sibTransId="{16DF5DF4-ABDE-4EC8-835B-AECF43E530DB}"/>
    <dgm:cxn modelId="{558894A2-1C37-4023-8942-45151A9D5D80}" type="presOf" srcId="{AFE4F6F8-4EA2-4B96-83F7-6DD2B655B8E0}" destId="{15A560C5-551D-40DB-BFB0-A13CBF3D6EFE}" srcOrd="0" destOrd="0" presId="urn:microsoft.com/office/officeart/2005/8/layout/vList2"/>
    <dgm:cxn modelId="{A6AC00AE-6D7E-46EB-B95F-746844DB95EB}" type="presOf" srcId="{9953D159-6A89-4638-BF79-F28FE323EB02}" destId="{C4D05E1B-9C35-4208-AB30-38A088BCBAD6}" srcOrd="0" destOrd="0" presId="urn:microsoft.com/office/officeart/2005/8/layout/vList2"/>
    <dgm:cxn modelId="{FCDFA1B0-ACF7-44D6-811A-92981074F02D}" srcId="{EC72AE7B-C730-4511-8083-E78B19C6E133}" destId="{92F045EC-358B-4F24-A296-1C61B27842E1}" srcOrd="0" destOrd="0" parTransId="{4E988A42-B43B-4ABE-9BE8-AFA0868BD9EE}" sibTransId="{A78FA292-12C2-45A4-BFFD-12C70A70A815}"/>
    <dgm:cxn modelId="{34AA3FC4-82D6-40D6-BE72-70A31BCEFFB7}" type="presOf" srcId="{EC72AE7B-C730-4511-8083-E78B19C6E133}" destId="{92D67920-70BD-49B2-8137-DFE8C6199A2E}" srcOrd="0" destOrd="0" presId="urn:microsoft.com/office/officeart/2005/8/layout/vList2"/>
    <dgm:cxn modelId="{6E4668CE-728B-4703-A5CF-B920A103A01B}" srcId="{9953D159-6A89-4638-BF79-F28FE323EB02}" destId="{AFE4F6F8-4EA2-4B96-83F7-6DD2B655B8E0}" srcOrd="1" destOrd="0" parTransId="{2BC5DE8D-72FB-42B0-8CC7-72E82BD18451}" sibTransId="{5ADB0E79-6F47-4C95-A25D-D17100205BC1}"/>
    <dgm:cxn modelId="{2DD39FDC-BA28-4371-845F-6969DD0D0A5E}" srcId="{AFE4F6F8-4EA2-4B96-83F7-6DD2B655B8E0}" destId="{10387A7B-F175-4D6F-9D49-9603EA97E7DF}" srcOrd="2" destOrd="0" parTransId="{A4BEA215-7237-4EA1-B716-979B5EC7D2A0}" sibTransId="{B19EFDA5-97BC-44C4-A60E-74D92ED3E7DA}"/>
    <dgm:cxn modelId="{9AA5A1FD-76F8-45AC-BC84-0B6467F8B0D3}" srcId="{9953D159-6A89-4638-BF79-F28FE323EB02}" destId="{EC72AE7B-C730-4511-8083-E78B19C6E133}" srcOrd="0" destOrd="0" parTransId="{BA01B5E9-3403-41C4-A483-37DCCF643EB5}" sibTransId="{4C9450D2-8539-41EC-9384-24A6D2920D6A}"/>
    <dgm:cxn modelId="{A6FA1A22-D111-4004-BB07-AEDEF14CEA97}" type="presParOf" srcId="{C4D05E1B-9C35-4208-AB30-38A088BCBAD6}" destId="{92D67920-70BD-49B2-8137-DFE8C6199A2E}" srcOrd="0" destOrd="0" presId="urn:microsoft.com/office/officeart/2005/8/layout/vList2"/>
    <dgm:cxn modelId="{A9D12CC7-62DA-4C24-9883-43963753F51B}" type="presParOf" srcId="{C4D05E1B-9C35-4208-AB30-38A088BCBAD6}" destId="{0319461D-0C3C-4865-A617-01B01ADE60FB}" srcOrd="1" destOrd="0" presId="urn:microsoft.com/office/officeart/2005/8/layout/vList2"/>
    <dgm:cxn modelId="{4D7CB0DD-C0C9-4111-B050-F150148F91B7}" type="presParOf" srcId="{C4D05E1B-9C35-4208-AB30-38A088BCBAD6}" destId="{15A560C5-551D-40DB-BFB0-A13CBF3D6EFE}" srcOrd="2" destOrd="0" presId="urn:microsoft.com/office/officeart/2005/8/layout/vList2"/>
    <dgm:cxn modelId="{A6DB71B6-2166-4C68-8520-58723AED0CCA}" type="presParOf" srcId="{C4D05E1B-9C35-4208-AB30-38A088BCBAD6}" destId="{D1D26DD7-862B-44B6-AE72-64EF8EFA64D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49091-74FE-47D8-9E52-7AD932903FE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E6013DE-7F68-41D6-8198-0300A45FA6C5}">
      <dgm:prSet/>
      <dgm:spPr/>
      <dgm:t>
        <a:bodyPr/>
        <a:lstStyle/>
        <a:p>
          <a:r>
            <a:rPr lang="en-US"/>
            <a:t>Also note: </a:t>
          </a:r>
        </a:p>
      </dgm:t>
    </dgm:pt>
    <dgm:pt modelId="{A097153F-A55D-4E0C-80F3-0B7A2514955B}" type="parTrans" cxnId="{59050A25-C43E-4987-945C-A33E4042146A}">
      <dgm:prSet/>
      <dgm:spPr/>
      <dgm:t>
        <a:bodyPr/>
        <a:lstStyle/>
        <a:p>
          <a:endParaRPr lang="en-US"/>
        </a:p>
      </dgm:t>
    </dgm:pt>
    <dgm:pt modelId="{838C09B9-FDC8-49CA-900C-CFF4CBEBFE84}" type="sibTrans" cxnId="{59050A25-C43E-4987-945C-A33E4042146A}">
      <dgm:prSet/>
      <dgm:spPr/>
      <dgm:t>
        <a:bodyPr/>
        <a:lstStyle/>
        <a:p>
          <a:endParaRPr lang="en-US"/>
        </a:p>
      </dgm:t>
    </dgm:pt>
    <dgm:pt modelId="{2F1A4564-529E-4CF7-9F9B-2B21242A31EF}">
      <dgm:prSet/>
      <dgm:spPr/>
      <dgm:t>
        <a:bodyPr/>
        <a:lstStyle/>
        <a:p>
          <a:r>
            <a:rPr lang="en-US"/>
            <a:t>Lisa’s age- Taxpayer must be over 25 or under 65 years old to claim EITC only if they have no qualifying children. Lisa is 65 but has qualifying children</a:t>
          </a:r>
        </a:p>
      </dgm:t>
    </dgm:pt>
    <dgm:pt modelId="{8FF693E6-0208-4A35-B720-2EEA8D2E2085}" type="parTrans" cxnId="{29B05F72-97D4-46E2-BCAF-E334D3FD0677}">
      <dgm:prSet/>
      <dgm:spPr/>
      <dgm:t>
        <a:bodyPr/>
        <a:lstStyle/>
        <a:p>
          <a:endParaRPr lang="en-US"/>
        </a:p>
      </dgm:t>
    </dgm:pt>
    <dgm:pt modelId="{9364F3AB-5B54-4378-A938-9863E9A391E0}" type="sibTrans" cxnId="{29B05F72-97D4-46E2-BCAF-E334D3FD0677}">
      <dgm:prSet/>
      <dgm:spPr/>
      <dgm:t>
        <a:bodyPr/>
        <a:lstStyle/>
        <a:p>
          <a:endParaRPr lang="en-US"/>
        </a:p>
      </dgm:t>
    </dgm:pt>
    <dgm:pt modelId="{647B53A6-2CE5-4087-82FF-160549E0336A}">
      <dgm:prSet/>
      <dgm:spPr/>
      <dgm:t>
        <a:bodyPr/>
        <a:lstStyle/>
        <a:p>
          <a:r>
            <a:rPr lang="en-US"/>
            <a:t>Social Security is not investment income and will not disqualify Lisa from claiming EITC; the amount of Social Security, however, may impact who files as head of household</a:t>
          </a:r>
        </a:p>
      </dgm:t>
    </dgm:pt>
    <dgm:pt modelId="{5B5F6BCE-7342-4D7E-BCB2-0CE46CC59AAE}" type="parTrans" cxnId="{7A0B0F8C-3176-4523-BCD3-93994FDD8BE6}">
      <dgm:prSet/>
      <dgm:spPr/>
      <dgm:t>
        <a:bodyPr/>
        <a:lstStyle/>
        <a:p>
          <a:endParaRPr lang="en-US"/>
        </a:p>
      </dgm:t>
    </dgm:pt>
    <dgm:pt modelId="{892DA5EE-9BBE-437C-8016-AB37D4C08DD1}" type="sibTrans" cxnId="{7A0B0F8C-3176-4523-BCD3-93994FDD8BE6}">
      <dgm:prSet/>
      <dgm:spPr/>
      <dgm:t>
        <a:bodyPr/>
        <a:lstStyle/>
        <a:p>
          <a:endParaRPr lang="en-US"/>
        </a:p>
      </dgm:t>
    </dgm:pt>
    <dgm:pt modelId="{CB64672A-B504-48E7-9A15-9CA498C254CC}">
      <dgm:prSet/>
      <dgm:spPr/>
      <dgm:t>
        <a:bodyPr/>
        <a:lstStyle/>
        <a:p>
          <a:r>
            <a:rPr lang="en-US"/>
            <a:t>Beware of tiebreaker rules</a:t>
          </a:r>
        </a:p>
      </dgm:t>
    </dgm:pt>
    <dgm:pt modelId="{681493F3-095C-4D01-A5E8-CEC3CE564722}" type="parTrans" cxnId="{9EBD6936-1D1A-4B3F-854D-67953DCE2835}">
      <dgm:prSet/>
      <dgm:spPr/>
      <dgm:t>
        <a:bodyPr/>
        <a:lstStyle/>
        <a:p>
          <a:endParaRPr lang="en-US"/>
        </a:p>
      </dgm:t>
    </dgm:pt>
    <dgm:pt modelId="{4DB4A67A-8B76-4AED-BFB6-34E745FF705E}" type="sibTrans" cxnId="{9EBD6936-1D1A-4B3F-854D-67953DCE2835}">
      <dgm:prSet/>
      <dgm:spPr/>
      <dgm:t>
        <a:bodyPr/>
        <a:lstStyle/>
        <a:p>
          <a:endParaRPr lang="en-US"/>
        </a:p>
      </dgm:t>
    </dgm:pt>
    <dgm:pt modelId="{DCE3DFF2-930E-457C-AC6D-3B8381ED3124}" type="pres">
      <dgm:prSet presAssocID="{33C49091-74FE-47D8-9E52-7AD932903FE1}" presName="linear" presStyleCnt="0">
        <dgm:presLayoutVars>
          <dgm:animLvl val="lvl"/>
          <dgm:resizeHandles val="exact"/>
        </dgm:presLayoutVars>
      </dgm:prSet>
      <dgm:spPr/>
    </dgm:pt>
    <dgm:pt modelId="{FF9A5C03-A493-4521-B97D-571DE88359E2}" type="pres">
      <dgm:prSet presAssocID="{BE6013DE-7F68-41D6-8198-0300A45FA6C5}" presName="parentText" presStyleLbl="node1" presStyleIdx="0" presStyleCnt="4">
        <dgm:presLayoutVars>
          <dgm:chMax val="0"/>
          <dgm:bulletEnabled val="1"/>
        </dgm:presLayoutVars>
      </dgm:prSet>
      <dgm:spPr/>
    </dgm:pt>
    <dgm:pt modelId="{A863B422-8304-4C4A-A269-B33D4BA85790}" type="pres">
      <dgm:prSet presAssocID="{838C09B9-FDC8-49CA-900C-CFF4CBEBFE84}" presName="spacer" presStyleCnt="0"/>
      <dgm:spPr/>
    </dgm:pt>
    <dgm:pt modelId="{F75794BE-A550-4076-8964-FD4FB89EFC9D}" type="pres">
      <dgm:prSet presAssocID="{2F1A4564-529E-4CF7-9F9B-2B21242A31EF}" presName="parentText" presStyleLbl="node1" presStyleIdx="1" presStyleCnt="4">
        <dgm:presLayoutVars>
          <dgm:chMax val="0"/>
          <dgm:bulletEnabled val="1"/>
        </dgm:presLayoutVars>
      </dgm:prSet>
      <dgm:spPr/>
    </dgm:pt>
    <dgm:pt modelId="{A8A748AB-00A2-40BA-A1FF-8349151EFDA2}" type="pres">
      <dgm:prSet presAssocID="{9364F3AB-5B54-4378-A938-9863E9A391E0}" presName="spacer" presStyleCnt="0"/>
      <dgm:spPr/>
    </dgm:pt>
    <dgm:pt modelId="{7012BDB7-198E-4181-9595-F71AA5CDCA32}" type="pres">
      <dgm:prSet presAssocID="{647B53A6-2CE5-4087-82FF-160549E0336A}" presName="parentText" presStyleLbl="node1" presStyleIdx="2" presStyleCnt="4">
        <dgm:presLayoutVars>
          <dgm:chMax val="0"/>
          <dgm:bulletEnabled val="1"/>
        </dgm:presLayoutVars>
      </dgm:prSet>
      <dgm:spPr/>
    </dgm:pt>
    <dgm:pt modelId="{D99DCEDF-6B07-483A-B138-A9037267A8EF}" type="pres">
      <dgm:prSet presAssocID="{892DA5EE-9BBE-437C-8016-AB37D4C08DD1}" presName="spacer" presStyleCnt="0"/>
      <dgm:spPr/>
    </dgm:pt>
    <dgm:pt modelId="{99D19932-00DE-478A-871B-4E6D8CF4AE46}" type="pres">
      <dgm:prSet presAssocID="{CB64672A-B504-48E7-9A15-9CA498C254CC}" presName="parentText" presStyleLbl="node1" presStyleIdx="3" presStyleCnt="4">
        <dgm:presLayoutVars>
          <dgm:chMax val="0"/>
          <dgm:bulletEnabled val="1"/>
        </dgm:presLayoutVars>
      </dgm:prSet>
      <dgm:spPr/>
    </dgm:pt>
  </dgm:ptLst>
  <dgm:cxnLst>
    <dgm:cxn modelId="{19EC5703-36A6-40D8-98BF-B12EB818FE1E}" type="presOf" srcId="{33C49091-74FE-47D8-9E52-7AD932903FE1}" destId="{DCE3DFF2-930E-457C-AC6D-3B8381ED3124}" srcOrd="0" destOrd="0" presId="urn:microsoft.com/office/officeart/2005/8/layout/vList2"/>
    <dgm:cxn modelId="{34DBBE1C-4630-4019-AA73-85494B747FE5}" type="presOf" srcId="{647B53A6-2CE5-4087-82FF-160549E0336A}" destId="{7012BDB7-198E-4181-9595-F71AA5CDCA32}" srcOrd="0" destOrd="0" presId="urn:microsoft.com/office/officeart/2005/8/layout/vList2"/>
    <dgm:cxn modelId="{59050A25-C43E-4987-945C-A33E4042146A}" srcId="{33C49091-74FE-47D8-9E52-7AD932903FE1}" destId="{BE6013DE-7F68-41D6-8198-0300A45FA6C5}" srcOrd="0" destOrd="0" parTransId="{A097153F-A55D-4E0C-80F3-0B7A2514955B}" sibTransId="{838C09B9-FDC8-49CA-900C-CFF4CBEBFE84}"/>
    <dgm:cxn modelId="{9EBD6936-1D1A-4B3F-854D-67953DCE2835}" srcId="{33C49091-74FE-47D8-9E52-7AD932903FE1}" destId="{CB64672A-B504-48E7-9A15-9CA498C254CC}" srcOrd="3" destOrd="0" parTransId="{681493F3-095C-4D01-A5E8-CEC3CE564722}" sibTransId="{4DB4A67A-8B76-4AED-BFB6-34E745FF705E}"/>
    <dgm:cxn modelId="{29B05F72-97D4-46E2-BCAF-E334D3FD0677}" srcId="{33C49091-74FE-47D8-9E52-7AD932903FE1}" destId="{2F1A4564-529E-4CF7-9F9B-2B21242A31EF}" srcOrd="1" destOrd="0" parTransId="{8FF693E6-0208-4A35-B720-2EEA8D2E2085}" sibTransId="{9364F3AB-5B54-4378-A938-9863E9A391E0}"/>
    <dgm:cxn modelId="{7A0B0F8C-3176-4523-BCD3-93994FDD8BE6}" srcId="{33C49091-74FE-47D8-9E52-7AD932903FE1}" destId="{647B53A6-2CE5-4087-82FF-160549E0336A}" srcOrd="2" destOrd="0" parTransId="{5B5F6BCE-7342-4D7E-BCB2-0CE46CC59AAE}" sibTransId="{892DA5EE-9BBE-437C-8016-AB37D4C08DD1}"/>
    <dgm:cxn modelId="{02CECDA2-E760-4D82-898E-1E6BE5F04822}" type="presOf" srcId="{2F1A4564-529E-4CF7-9F9B-2B21242A31EF}" destId="{F75794BE-A550-4076-8964-FD4FB89EFC9D}" srcOrd="0" destOrd="0" presId="urn:microsoft.com/office/officeart/2005/8/layout/vList2"/>
    <dgm:cxn modelId="{8BC896F4-8E63-4C64-A79A-435377815ECD}" type="presOf" srcId="{BE6013DE-7F68-41D6-8198-0300A45FA6C5}" destId="{FF9A5C03-A493-4521-B97D-571DE88359E2}" srcOrd="0" destOrd="0" presId="urn:microsoft.com/office/officeart/2005/8/layout/vList2"/>
    <dgm:cxn modelId="{6F91E6F4-249A-4F40-B773-D62B447AF1C7}" type="presOf" srcId="{CB64672A-B504-48E7-9A15-9CA498C254CC}" destId="{99D19932-00DE-478A-871B-4E6D8CF4AE46}" srcOrd="0" destOrd="0" presId="urn:microsoft.com/office/officeart/2005/8/layout/vList2"/>
    <dgm:cxn modelId="{5A65F7EE-44B5-460C-8D93-8001157DFD8A}" type="presParOf" srcId="{DCE3DFF2-930E-457C-AC6D-3B8381ED3124}" destId="{FF9A5C03-A493-4521-B97D-571DE88359E2}" srcOrd="0" destOrd="0" presId="urn:microsoft.com/office/officeart/2005/8/layout/vList2"/>
    <dgm:cxn modelId="{669EB2DF-F3DF-4690-AE69-62554731E69D}" type="presParOf" srcId="{DCE3DFF2-930E-457C-AC6D-3B8381ED3124}" destId="{A863B422-8304-4C4A-A269-B33D4BA85790}" srcOrd="1" destOrd="0" presId="urn:microsoft.com/office/officeart/2005/8/layout/vList2"/>
    <dgm:cxn modelId="{9B497896-C262-4D58-828F-7B9390DEF47C}" type="presParOf" srcId="{DCE3DFF2-930E-457C-AC6D-3B8381ED3124}" destId="{F75794BE-A550-4076-8964-FD4FB89EFC9D}" srcOrd="2" destOrd="0" presId="urn:microsoft.com/office/officeart/2005/8/layout/vList2"/>
    <dgm:cxn modelId="{63C81739-427B-42EE-978E-7A752502372A}" type="presParOf" srcId="{DCE3DFF2-930E-457C-AC6D-3B8381ED3124}" destId="{A8A748AB-00A2-40BA-A1FF-8349151EFDA2}" srcOrd="3" destOrd="0" presId="urn:microsoft.com/office/officeart/2005/8/layout/vList2"/>
    <dgm:cxn modelId="{BDE5CC8D-503C-4545-B476-3A9FFF608C66}" type="presParOf" srcId="{DCE3DFF2-930E-457C-AC6D-3B8381ED3124}" destId="{7012BDB7-198E-4181-9595-F71AA5CDCA32}" srcOrd="4" destOrd="0" presId="urn:microsoft.com/office/officeart/2005/8/layout/vList2"/>
    <dgm:cxn modelId="{494156B6-44FD-4334-9A5D-A9CCF4D3FF14}" type="presParOf" srcId="{DCE3DFF2-930E-457C-AC6D-3B8381ED3124}" destId="{D99DCEDF-6B07-483A-B138-A9037267A8EF}" srcOrd="5" destOrd="0" presId="urn:microsoft.com/office/officeart/2005/8/layout/vList2"/>
    <dgm:cxn modelId="{9547C5E3-EA79-46AB-AB4C-624BD473B82F}" type="presParOf" srcId="{DCE3DFF2-930E-457C-AC6D-3B8381ED3124}" destId="{99D19932-00DE-478A-871B-4E6D8CF4AE4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049472-FA44-4662-9588-4CB52C31D788}"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5E9F5547-EA94-4F1E-97E7-DE54B02DFEAB}">
      <dgm:prSet/>
      <dgm:spPr/>
      <dgm:t>
        <a:bodyPr/>
        <a:lstStyle/>
        <a:p>
          <a:r>
            <a:rPr lang="en-US"/>
            <a:t>Answers</a:t>
          </a:r>
        </a:p>
      </dgm:t>
    </dgm:pt>
    <dgm:pt modelId="{C43A6997-9836-40FE-8F76-3D9F68C0C67F}" type="parTrans" cxnId="{427A7BDE-EFCD-4F46-A5B6-83DFF56C6D96}">
      <dgm:prSet/>
      <dgm:spPr/>
      <dgm:t>
        <a:bodyPr/>
        <a:lstStyle/>
        <a:p>
          <a:endParaRPr lang="en-US"/>
        </a:p>
      </dgm:t>
    </dgm:pt>
    <dgm:pt modelId="{BA654930-7948-45A3-873E-C9F78AADDEF3}" type="sibTrans" cxnId="{427A7BDE-EFCD-4F46-A5B6-83DFF56C6D96}">
      <dgm:prSet/>
      <dgm:spPr/>
      <dgm:t>
        <a:bodyPr/>
        <a:lstStyle/>
        <a:p>
          <a:endParaRPr lang="en-US"/>
        </a:p>
      </dgm:t>
    </dgm:pt>
    <dgm:pt modelId="{A6F93309-5FC2-4871-9C2F-95EFC2DC227E}">
      <dgm:prSet/>
      <dgm:spPr/>
      <dgm:t>
        <a:bodyPr/>
        <a:lstStyle/>
        <a:p>
          <a:r>
            <a:rPr lang="en-US"/>
            <a:t>First we want to refer Lou to a divorce attorney. Explain that in the absence of an agreement, the IRS will ask with what parent the child spent more NIGHTS- in this case Lou, and that claiming the kids as DX will mean he gets the CTC and dependent care credit (if he had to pay for child care) and education credits possibly for the 19 year old who attended college. </a:t>
          </a:r>
        </a:p>
      </dgm:t>
    </dgm:pt>
    <dgm:pt modelId="{86A01F17-AC57-4BAC-AE17-9CDC23490027}" type="parTrans" cxnId="{80978FF3-FB46-4115-956E-5BDA0C277EAB}">
      <dgm:prSet/>
      <dgm:spPr/>
      <dgm:t>
        <a:bodyPr/>
        <a:lstStyle/>
        <a:p>
          <a:endParaRPr lang="en-US"/>
        </a:p>
      </dgm:t>
    </dgm:pt>
    <dgm:pt modelId="{BCDF38BE-B4D3-4E35-8CAF-98C956B4430F}" type="sibTrans" cxnId="{80978FF3-FB46-4115-956E-5BDA0C277EAB}">
      <dgm:prSet/>
      <dgm:spPr/>
      <dgm:t>
        <a:bodyPr/>
        <a:lstStyle/>
        <a:p>
          <a:endParaRPr lang="en-US"/>
        </a:p>
      </dgm:t>
    </dgm:pt>
    <dgm:pt modelId="{3DD0CB0A-714D-4F54-982F-7609D6FECE5D}">
      <dgm:prSet/>
      <dgm:spPr/>
      <dgm:t>
        <a:bodyPr/>
        <a:lstStyle/>
        <a:p>
          <a:r>
            <a:rPr lang="en-US"/>
            <a:t>BUT Lou cannot file as Single, “MFS for EITC” or HOH given that he was separated from Joe for less than 6 months in 2023; also Lou’s income was too low to show he provided more than 50% of support for the kids</a:t>
          </a:r>
        </a:p>
      </dgm:t>
    </dgm:pt>
    <dgm:pt modelId="{2CD8B5DF-3C62-4266-A3F2-4050B979C9CD}" type="parTrans" cxnId="{6D2FC06C-6FDC-42DB-A204-25705AA6B3AB}">
      <dgm:prSet/>
      <dgm:spPr/>
      <dgm:t>
        <a:bodyPr/>
        <a:lstStyle/>
        <a:p>
          <a:endParaRPr lang="en-US"/>
        </a:p>
      </dgm:t>
    </dgm:pt>
    <dgm:pt modelId="{48FFA74D-DD06-4726-A9D4-91111CDAB13D}" type="sibTrans" cxnId="{6D2FC06C-6FDC-42DB-A204-25705AA6B3AB}">
      <dgm:prSet/>
      <dgm:spPr/>
      <dgm:t>
        <a:bodyPr/>
        <a:lstStyle/>
        <a:p>
          <a:endParaRPr lang="en-US"/>
        </a:p>
      </dgm:t>
    </dgm:pt>
    <dgm:pt modelId="{A6DC6FE3-AD4B-49D7-8595-965FD609B43F}">
      <dgm:prSet/>
      <dgm:spPr/>
      <dgm:t>
        <a:bodyPr/>
        <a:lstStyle/>
        <a:p>
          <a:r>
            <a:rPr lang="en-US"/>
            <a:t>And Joe does not qualify for EITC because his income is too high- would they consider doing a joint return under the Court’s order? Joe would benefit the most financially from claiming the kids- negotiate? Higher child support in exchange for claiming 2 out of the 3 kids?</a:t>
          </a:r>
        </a:p>
      </dgm:t>
    </dgm:pt>
    <dgm:pt modelId="{A232A35D-1F38-4D48-ADB2-62AFB3373B8B}" type="parTrans" cxnId="{D70AE69D-702A-4266-9ED2-875B127D3863}">
      <dgm:prSet/>
      <dgm:spPr/>
      <dgm:t>
        <a:bodyPr/>
        <a:lstStyle/>
        <a:p>
          <a:endParaRPr lang="en-US"/>
        </a:p>
      </dgm:t>
    </dgm:pt>
    <dgm:pt modelId="{9E308B71-478E-48B6-A670-FD5B8773A859}" type="sibTrans" cxnId="{D70AE69D-702A-4266-9ED2-875B127D3863}">
      <dgm:prSet/>
      <dgm:spPr/>
      <dgm:t>
        <a:bodyPr/>
        <a:lstStyle/>
        <a:p>
          <a:endParaRPr lang="en-US"/>
        </a:p>
      </dgm:t>
    </dgm:pt>
    <dgm:pt modelId="{C0A9FCB3-1BFB-4DD0-AB98-4511B6F7BE89}">
      <dgm:prSet/>
      <dgm:spPr/>
      <dgm:t>
        <a:bodyPr/>
        <a:lstStyle/>
        <a:p>
          <a:r>
            <a:rPr lang="en-US"/>
            <a:t>For 2024, if Lou keeps workings, he can get EITC for all 3 kids even if Joe claims them all; Lou could split and claim 1DX for CTC and all 3 for EITC</a:t>
          </a:r>
        </a:p>
      </dgm:t>
    </dgm:pt>
    <dgm:pt modelId="{9A6EAA32-C4C8-4DB2-B604-903B9347E27F}" type="parTrans" cxnId="{C1FEC07F-E020-4406-88B7-E31EDCF84DA3}">
      <dgm:prSet/>
      <dgm:spPr/>
      <dgm:t>
        <a:bodyPr/>
        <a:lstStyle/>
        <a:p>
          <a:endParaRPr lang="en-US"/>
        </a:p>
      </dgm:t>
    </dgm:pt>
    <dgm:pt modelId="{7F123E01-4456-424E-99C3-C36662CBBF0E}" type="sibTrans" cxnId="{C1FEC07F-E020-4406-88B7-E31EDCF84DA3}">
      <dgm:prSet/>
      <dgm:spPr/>
      <dgm:t>
        <a:bodyPr/>
        <a:lstStyle/>
        <a:p>
          <a:endParaRPr lang="en-US"/>
        </a:p>
      </dgm:t>
    </dgm:pt>
    <dgm:pt modelId="{C43D9C14-893F-4713-8679-6BB6CC841B32}" type="pres">
      <dgm:prSet presAssocID="{E4049472-FA44-4662-9588-4CB52C31D788}" presName="Name0" presStyleCnt="0">
        <dgm:presLayoutVars>
          <dgm:dir/>
          <dgm:resizeHandles val="exact"/>
        </dgm:presLayoutVars>
      </dgm:prSet>
      <dgm:spPr/>
    </dgm:pt>
    <dgm:pt modelId="{565A93FA-F5CE-4EA8-A566-C34E7D1747CF}" type="pres">
      <dgm:prSet presAssocID="{5E9F5547-EA94-4F1E-97E7-DE54B02DFEAB}" presName="node" presStyleLbl="node1" presStyleIdx="0" presStyleCnt="1">
        <dgm:presLayoutVars>
          <dgm:bulletEnabled val="1"/>
        </dgm:presLayoutVars>
      </dgm:prSet>
      <dgm:spPr/>
    </dgm:pt>
  </dgm:ptLst>
  <dgm:cxnLst>
    <dgm:cxn modelId="{5F2B2B25-DC0E-42F2-9BEF-5A69B2809232}" type="presOf" srcId="{E4049472-FA44-4662-9588-4CB52C31D788}" destId="{C43D9C14-893F-4713-8679-6BB6CC841B32}" srcOrd="0" destOrd="0" presId="urn:microsoft.com/office/officeart/2005/8/layout/process1"/>
    <dgm:cxn modelId="{45FC6146-676A-45CF-AD4F-96C1C48CC0E4}" type="presOf" srcId="{3DD0CB0A-714D-4F54-982F-7609D6FECE5D}" destId="{565A93FA-F5CE-4EA8-A566-C34E7D1747CF}" srcOrd="0" destOrd="2" presId="urn:microsoft.com/office/officeart/2005/8/layout/process1"/>
    <dgm:cxn modelId="{6D2FC06C-6FDC-42DB-A204-25705AA6B3AB}" srcId="{5E9F5547-EA94-4F1E-97E7-DE54B02DFEAB}" destId="{3DD0CB0A-714D-4F54-982F-7609D6FECE5D}" srcOrd="1" destOrd="0" parTransId="{2CD8B5DF-3C62-4266-A3F2-4050B979C9CD}" sibTransId="{48FFA74D-DD06-4726-A9D4-91111CDAB13D}"/>
    <dgm:cxn modelId="{C1FEC07F-E020-4406-88B7-E31EDCF84DA3}" srcId="{5E9F5547-EA94-4F1E-97E7-DE54B02DFEAB}" destId="{C0A9FCB3-1BFB-4DD0-AB98-4511B6F7BE89}" srcOrd="3" destOrd="0" parTransId="{9A6EAA32-C4C8-4DB2-B604-903B9347E27F}" sibTransId="{7F123E01-4456-424E-99C3-C36662CBBF0E}"/>
    <dgm:cxn modelId="{D70AE69D-702A-4266-9ED2-875B127D3863}" srcId="{5E9F5547-EA94-4F1E-97E7-DE54B02DFEAB}" destId="{A6DC6FE3-AD4B-49D7-8595-965FD609B43F}" srcOrd="2" destOrd="0" parTransId="{A232A35D-1F38-4D48-ADB2-62AFB3373B8B}" sibTransId="{9E308B71-478E-48B6-A670-FD5B8773A859}"/>
    <dgm:cxn modelId="{DC07B9A8-D128-42A7-A7C3-B46530558D09}" type="presOf" srcId="{5E9F5547-EA94-4F1E-97E7-DE54B02DFEAB}" destId="{565A93FA-F5CE-4EA8-A566-C34E7D1747CF}" srcOrd="0" destOrd="0" presId="urn:microsoft.com/office/officeart/2005/8/layout/process1"/>
    <dgm:cxn modelId="{427A7BDE-EFCD-4F46-A5B6-83DFF56C6D96}" srcId="{E4049472-FA44-4662-9588-4CB52C31D788}" destId="{5E9F5547-EA94-4F1E-97E7-DE54B02DFEAB}" srcOrd="0" destOrd="0" parTransId="{C43A6997-9836-40FE-8F76-3D9F68C0C67F}" sibTransId="{BA654930-7948-45A3-873E-C9F78AADDEF3}"/>
    <dgm:cxn modelId="{368BA5E0-FE7E-422E-99E6-4674BF283EE1}" type="presOf" srcId="{A6F93309-5FC2-4871-9C2F-95EFC2DC227E}" destId="{565A93FA-F5CE-4EA8-A566-C34E7D1747CF}" srcOrd="0" destOrd="1" presId="urn:microsoft.com/office/officeart/2005/8/layout/process1"/>
    <dgm:cxn modelId="{0854D4E6-F294-4323-8A21-A02AC9694509}" type="presOf" srcId="{A6DC6FE3-AD4B-49D7-8595-965FD609B43F}" destId="{565A93FA-F5CE-4EA8-A566-C34E7D1747CF}" srcOrd="0" destOrd="3" presId="urn:microsoft.com/office/officeart/2005/8/layout/process1"/>
    <dgm:cxn modelId="{80978FF3-FB46-4115-956E-5BDA0C277EAB}" srcId="{5E9F5547-EA94-4F1E-97E7-DE54B02DFEAB}" destId="{A6F93309-5FC2-4871-9C2F-95EFC2DC227E}" srcOrd="0" destOrd="0" parTransId="{86A01F17-AC57-4BAC-AE17-9CDC23490027}" sibTransId="{BCDF38BE-B4D3-4E35-8CAF-98C956B4430F}"/>
    <dgm:cxn modelId="{D9E6E7F3-BC1F-4C4D-926B-F4AB0A798FAD}" type="presOf" srcId="{C0A9FCB3-1BFB-4DD0-AB98-4511B6F7BE89}" destId="{565A93FA-F5CE-4EA8-A566-C34E7D1747CF}" srcOrd="0" destOrd="4" presId="urn:microsoft.com/office/officeart/2005/8/layout/process1"/>
    <dgm:cxn modelId="{AAB16A2F-DD93-46A4-AADE-261C143293D1}" type="presParOf" srcId="{C43D9C14-893F-4713-8679-6BB6CC841B32}" destId="{565A93FA-F5CE-4EA8-A566-C34E7D1747CF}"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67920-70BD-49B2-8137-DFE8C6199A2E}">
      <dsp:nvSpPr>
        <dsp:cNvPr id="0" name=""/>
        <dsp:cNvSpPr/>
      </dsp:nvSpPr>
      <dsp:spPr>
        <a:xfrm>
          <a:off x="0" y="6438"/>
          <a:ext cx="17512851"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a:t>How? </a:t>
          </a:r>
          <a:r>
            <a:rPr lang="en-US" sz="4300" kern="1200"/>
            <a:t>Set up secure account with ID.me. (Need: smartphone + photo ID). </a:t>
          </a:r>
        </a:p>
      </dsp:txBody>
      <dsp:txXfrm>
        <a:off x="50347" y="56785"/>
        <a:ext cx="17412157" cy="930660"/>
      </dsp:txXfrm>
    </dsp:sp>
    <dsp:sp modelId="{0319461D-0C3C-4865-A617-01B01ADE60FB}">
      <dsp:nvSpPr>
        <dsp:cNvPr id="0" name=""/>
        <dsp:cNvSpPr/>
      </dsp:nvSpPr>
      <dsp:spPr>
        <a:xfrm>
          <a:off x="0" y="1037793"/>
          <a:ext cx="17512851"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033"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a:t>Go to: irs.gov/payments/online-account-for-individuals</a:t>
          </a:r>
        </a:p>
      </dsp:txBody>
      <dsp:txXfrm>
        <a:off x="0" y="1037793"/>
        <a:ext cx="17512851" cy="712080"/>
      </dsp:txXfrm>
    </dsp:sp>
    <dsp:sp modelId="{15A560C5-551D-40DB-BFB0-A13CBF3D6EFE}">
      <dsp:nvSpPr>
        <dsp:cNvPr id="0" name=""/>
        <dsp:cNvSpPr/>
      </dsp:nvSpPr>
      <dsp:spPr>
        <a:xfrm>
          <a:off x="0" y="1749873"/>
          <a:ext cx="17512851"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a:t>Why? </a:t>
          </a:r>
          <a:endParaRPr lang="en-US" sz="4300" kern="1200"/>
        </a:p>
      </dsp:txBody>
      <dsp:txXfrm>
        <a:off x="50347" y="1800220"/>
        <a:ext cx="17412157" cy="930660"/>
      </dsp:txXfrm>
    </dsp:sp>
    <dsp:sp modelId="{D1D26DD7-862B-44B6-AE72-64EF8EFA64DF}">
      <dsp:nvSpPr>
        <dsp:cNvPr id="0" name=""/>
        <dsp:cNvSpPr/>
      </dsp:nvSpPr>
      <dsp:spPr>
        <a:xfrm>
          <a:off x="0" y="2781228"/>
          <a:ext cx="17512851" cy="471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033"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b="1" kern="1200"/>
            <a:t>Ensure your payments go through: </a:t>
          </a:r>
          <a:r>
            <a:rPr lang="en-US" sz="3400" kern="1200"/>
            <a:t>Make direct payments online and get a confirmation. See your payment history. Check on current payment plan details</a:t>
          </a:r>
        </a:p>
        <a:p>
          <a:pPr marL="285750" lvl="1" indent="-285750" algn="l" defTabSz="1511300">
            <a:lnSpc>
              <a:spcPct val="90000"/>
            </a:lnSpc>
            <a:spcBef>
              <a:spcPct val="0"/>
            </a:spcBef>
            <a:spcAft>
              <a:spcPct val="20000"/>
            </a:spcAft>
            <a:buChar char="•"/>
          </a:pPr>
          <a:r>
            <a:rPr lang="en-US" sz="3400" b="1" kern="1200"/>
            <a:t>Ensure you don’t miss notices:</a:t>
          </a:r>
          <a:r>
            <a:rPr lang="en-US" sz="3400" kern="1200"/>
            <a:t> ability to download digital copies of certain IRS letters (no risk of it not getting delivered in the mail or losing the paper letter). Opt-in to email notifications for new activity. </a:t>
          </a:r>
        </a:p>
        <a:p>
          <a:pPr marL="571500" lvl="2" indent="-285750" algn="l" defTabSz="1511300">
            <a:lnSpc>
              <a:spcPct val="90000"/>
            </a:lnSpc>
            <a:spcBef>
              <a:spcPct val="0"/>
            </a:spcBef>
            <a:spcAft>
              <a:spcPct val="20000"/>
            </a:spcAft>
            <a:buChar char="•"/>
          </a:pPr>
          <a:r>
            <a:rPr lang="en-US" sz="3400" kern="1200"/>
            <a:t>Confirm your listed mailing address is correct within your IRS.gov account  </a:t>
          </a:r>
        </a:p>
        <a:p>
          <a:pPr marL="285750" lvl="1" indent="-285750" algn="l" defTabSz="1511300">
            <a:lnSpc>
              <a:spcPct val="90000"/>
            </a:lnSpc>
            <a:spcBef>
              <a:spcPct val="0"/>
            </a:spcBef>
            <a:spcAft>
              <a:spcPct val="20000"/>
            </a:spcAft>
            <a:buChar char="•"/>
          </a:pPr>
          <a:r>
            <a:rPr lang="en-US" sz="3400" b="1" kern="1200"/>
            <a:t>Get access to all your tax records:</a:t>
          </a:r>
          <a:r>
            <a:rPr lang="en-US" sz="3400" kern="1200"/>
            <a:t> see your balance and account information for each tax year, see your W2 &amp; 1099 information, see your most recent tax return’s information, and see what refunds have been sent to you</a:t>
          </a:r>
        </a:p>
      </dsp:txBody>
      <dsp:txXfrm>
        <a:off x="0" y="2781228"/>
        <a:ext cx="17512851" cy="4717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A5C03-A493-4521-B97D-571DE88359E2}">
      <dsp:nvSpPr>
        <dsp:cNvPr id="0" name=""/>
        <dsp:cNvSpPr/>
      </dsp:nvSpPr>
      <dsp:spPr>
        <a:xfrm>
          <a:off x="0" y="964992"/>
          <a:ext cx="9367898" cy="15530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Also note: </a:t>
          </a:r>
        </a:p>
      </dsp:txBody>
      <dsp:txXfrm>
        <a:off x="75813" y="1040805"/>
        <a:ext cx="9216272" cy="1401402"/>
      </dsp:txXfrm>
    </dsp:sp>
    <dsp:sp modelId="{F75794BE-A550-4076-8964-FD4FB89EFC9D}">
      <dsp:nvSpPr>
        <dsp:cNvPr id="0" name=""/>
        <dsp:cNvSpPr/>
      </dsp:nvSpPr>
      <dsp:spPr>
        <a:xfrm>
          <a:off x="0" y="2598661"/>
          <a:ext cx="9367898" cy="1553028"/>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Lisa’s age- Taxpayer must be over 25 or under 65 years old to claim EITC only if they have no qualifying children. Lisa is 65 but has qualifying children</a:t>
          </a:r>
        </a:p>
      </dsp:txBody>
      <dsp:txXfrm>
        <a:off x="75813" y="2674474"/>
        <a:ext cx="9216272" cy="1401402"/>
      </dsp:txXfrm>
    </dsp:sp>
    <dsp:sp modelId="{7012BDB7-198E-4181-9595-F71AA5CDCA32}">
      <dsp:nvSpPr>
        <dsp:cNvPr id="0" name=""/>
        <dsp:cNvSpPr/>
      </dsp:nvSpPr>
      <dsp:spPr>
        <a:xfrm>
          <a:off x="0" y="4232330"/>
          <a:ext cx="9367898" cy="1553028"/>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Social Security is not investment income and will not disqualify Lisa from claiming EITC; the amount of Social Security, however, may impact who files as head of household</a:t>
          </a:r>
        </a:p>
      </dsp:txBody>
      <dsp:txXfrm>
        <a:off x="75813" y="4308143"/>
        <a:ext cx="9216272" cy="1401402"/>
      </dsp:txXfrm>
    </dsp:sp>
    <dsp:sp modelId="{99D19932-00DE-478A-871B-4E6D8CF4AE46}">
      <dsp:nvSpPr>
        <dsp:cNvPr id="0" name=""/>
        <dsp:cNvSpPr/>
      </dsp:nvSpPr>
      <dsp:spPr>
        <a:xfrm>
          <a:off x="0" y="5865998"/>
          <a:ext cx="9367898" cy="155302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Beware of tiebreaker rules</a:t>
          </a:r>
        </a:p>
      </dsp:txBody>
      <dsp:txXfrm>
        <a:off x="75813" y="5941811"/>
        <a:ext cx="9216272" cy="1401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A93FA-F5CE-4EA8-A566-C34E7D1747CF}">
      <dsp:nvSpPr>
        <dsp:cNvPr id="0" name=""/>
        <dsp:cNvSpPr/>
      </dsp:nvSpPr>
      <dsp:spPr>
        <a:xfrm>
          <a:off x="0" y="209840"/>
          <a:ext cx="16279539" cy="9767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t>Answers</a:t>
          </a:r>
        </a:p>
        <a:p>
          <a:pPr marL="285750" lvl="1" indent="-285750" algn="l" defTabSz="1689100">
            <a:lnSpc>
              <a:spcPct val="90000"/>
            </a:lnSpc>
            <a:spcBef>
              <a:spcPct val="0"/>
            </a:spcBef>
            <a:spcAft>
              <a:spcPct val="15000"/>
            </a:spcAft>
            <a:buChar char="•"/>
          </a:pPr>
          <a:r>
            <a:rPr lang="en-US" sz="3800" kern="1200"/>
            <a:t>First we want to refer Lou to a divorce attorney. Explain that in the absence of an agreement, the IRS will ask with what parent the child spent more NIGHTS- in this case Lou, and that claiming the kids as DX will mean he gets the CTC and dependent care credit (if he had to pay for child care) and education credits possibly for the 19 year old who attended college. </a:t>
          </a:r>
        </a:p>
        <a:p>
          <a:pPr marL="285750" lvl="1" indent="-285750" algn="l" defTabSz="1689100">
            <a:lnSpc>
              <a:spcPct val="90000"/>
            </a:lnSpc>
            <a:spcBef>
              <a:spcPct val="0"/>
            </a:spcBef>
            <a:spcAft>
              <a:spcPct val="15000"/>
            </a:spcAft>
            <a:buChar char="•"/>
          </a:pPr>
          <a:r>
            <a:rPr lang="en-US" sz="3800" kern="1200"/>
            <a:t>BUT Lou cannot file as Single, “MFS for EITC” or HOH given that he was separated from Joe for less than 6 months in 2023; also Lou’s income was too low to show he provided more than 50% of support for the kids</a:t>
          </a:r>
        </a:p>
        <a:p>
          <a:pPr marL="285750" lvl="1" indent="-285750" algn="l" defTabSz="1689100">
            <a:lnSpc>
              <a:spcPct val="90000"/>
            </a:lnSpc>
            <a:spcBef>
              <a:spcPct val="0"/>
            </a:spcBef>
            <a:spcAft>
              <a:spcPct val="15000"/>
            </a:spcAft>
            <a:buChar char="•"/>
          </a:pPr>
          <a:r>
            <a:rPr lang="en-US" sz="3800" kern="1200"/>
            <a:t>And Joe does not qualify for EITC because his income is too high- would they consider doing a joint return under the Court’s order? Joe would benefit the most financially from claiming the kids- negotiate? Higher child support in exchange for claiming 2 out of the 3 kids?</a:t>
          </a:r>
        </a:p>
        <a:p>
          <a:pPr marL="285750" lvl="1" indent="-285750" algn="l" defTabSz="1689100">
            <a:lnSpc>
              <a:spcPct val="90000"/>
            </a:lnSpc>
            <a:spcBef>
              <a:spcPct val="0"/>
            </a:spcBef>
            <a:spcAft>
              <a:spcPct val="15000"/>
            </a:spcAft>
            <a:buChar char="•"/>
          </a:pPr>
          <a:r>
            <a:rPr lang="en-US" sz="3800" kern="1200"/>
            <a:t>For 2024, if Lou keeps workings, he can get EITC for all 3 kids even if Joe claims them all; Lou could split and claim 1DX for CTC and all 3 for EITC</a:t>
          </a:r>
        </a:p>
      </dsp:txBody>
      <dsp:txXfrm>
        <a:off x="286087" y="495927"/>
        <a:ext cx="15707365" cy="91955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3.jpe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8.png"/><Relationship Id="rId5" Type="http://schemas.openxmlformats.org/officeDocument/2006/relationships/image" Target="../media/image15.png"/><Relationship Id="rId10" Type="http://schemas.openxmlformats.org/officeDocument/2006/relationships/image" Target="../media/image30.svg"/><Relationship Id="rId4" Type="http://schemas.openxmlformats.org/officeDocument/2006/relationships/image" Target="../media/image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sa.gov/oact/cola/sga.html" TargetMode="Externa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sv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2.sv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3.jpeg"/><Relationship Id="rId2" Type="http://schemas.openxmlformats.org/officeDocument/2006/relationships/image" Target="../media/image1.png"/><Relationship Id="rId16"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4.png"/><Relationship Id="rId9" Type="http://schemas.openxmlformats.org/officeDocument/2006/relationships/image" Target="../media/image37.png"/><Relationship Id="rId14" Type="http://schemas.openxmlformats.org/officeDocument/2006/relationships/image" Target="../media/image4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6.sv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jpeg"/><Relationship Id="rId9" Type="http://schemas.openxmlformats.org/officeDocument/2006/relationships/image" Target="../media/image32.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www.mass.gov/info-details/massachusetts-senior-circuit-breaker-tax-credit" TargetMode="External"/><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jpe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eitc.irs.gov/eitc-central/applying-tiebreaker-rules"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sv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3.jpe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3.jpe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3.jpe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25.png"/><Relationship Id="rId5" Type="http://schemas.openxmlformats.org/officeDocument/2006/relationships/image" Target="../media/image6.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22357849-AC81-2D47-1587-F9F8D289467E}"/>
              </a:ext>
            </a:extLst>
          </p:cNvPr>
          <p:cNvSpPr/>
          <p:nvPr/>
        </p:nvSpPr>
        <p:spPr>
          <a:xfrm>
            <a:off x="1845" y="8932778"/>
            <a:ext cx="18284308" cy="1555259"/>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5" name="Picture 4" descr="Massachusetts Continuing Legal Education, Inc. (MCLE│New England)">
            <a:extLst>
              <a:ext uri="{FF2B5EF4-FFF2-40B4-BE49-F238E27FC236}">
                <a16:creationId xmlns:a16="http://schemas.microsoft.com/office/drawing/2014/main" id="{A27FBAC2-5BFC-C52B-42CD-3429C5E7C2E4}"/>
              </a:ext>
            </a:extLst>
          </p:cNvPr>
          <p:cNvPicPr>
            <a:picLocks noChangeAspect="1"/>
          </p:cNvPicPr>
          <p:nvPr/>
        </p:nvPicPr>
        <p:blipFill>
          <a:blip r:embed="rId4"/>
          <a:stretch>
            <a:fillRect/>
          </a:stretch>
        </p:blipFill>
        <p:spPr>
          <a:xfrm>
            <a:off x="-1686" y="-7618"/>
            <a:ext cx="3034227" cy="3067199"/>
          </a:xfrm>
          <a:prstGeom prst="rect">
            <a:avLst/>
          </a:prstGeom>
        </p:spPr>
      </p:pic>
      <p:sp>
        <p:nvSpPr>
          <p:cNvPr id="7" name="Freeform 2" descr="A group of people with text&#10;&#10;AI-generated content may be incorrect.">
            <a:extLst>
              <a:ext uri="{FF2B5EF4-FFF2-40B4-BE49-F238E27FC236}">
                <a16:creationId xmlns:a16="http://schemas.microsoft.com/office/drawing/2014/main" id="{3018CAB9-CDEC-10A4-8D00-13976AB6C1F5}"/>
              </a:ext>
            </a:extLst>
          </p:cNvPr>
          <p:cNvSpPr/>
          <p:nvPr/>
        </p:nvSpPr>
        <p:spPr>
          <a:xfrm>
            <a:off x="3011664" y="-232254"/>
            <a:ext cx="3363844" cy="2238796"/>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5"/>
            <a:stretch>
              <a:fillRect/>
            </a:stretch>
          </a:blipFill>
        </p:spPr>
        <p:txBody>
          <a:bodyPr/>
          <a:lstStyle/>
          <a:p>
            <a:endParaRPr lang="en-US"/>
          </a:p>
        </p:txBody>
      </p:sp>
      <p:sp>
        <p:nvSpPr>
          <p:cNvPr id="9" name="TextBox 3">
            <a:extLst>
              <a:ext uri="{FF2B5EF4-FFF2-40B4-BE49-F238E27FC236}">
                <a16:creationId xmlns:a16="http://schemas.microsoft.com/office/drawing/2014/main" id="{884E3C8F-E413-99FC-E12A-69AE90E7FCF8}"/>
              </a:ext>
            </a:extLst>
          </p:cNvPr>
          <p:cNvSpPr txBox="1"/>
          <p:nvPr/>
        </p:nvSpPr>
        <p:spPr>
          <a:xfrm>
            <a:off x="3564527" y="2166207"/>
            <a:ext cx="14386086" cy="1086067"/>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nSpc>
                <a:spcPts val="9519"/>
              </a:lnSpc>
              <a:spcBef>
                <a:spcPct val="0"/>
              </a:spcBef>
            </a:pPr>
            <a:r>
              <a:rPr lang="en-US" sz="4800" dirty="0">
                <a:solidFill>
                  <a:srgbClr val="301E16"/>
                </a:solidFill>
                <a:latin typeface="Poppins"/>
                <a:ea typeface="Archivo Black"/>
                <a:cs typeface="Archivo Black"/>
              </a:rPr>
              <a:t>Tax Benefits for Massachusetts Families</a:t>
            </a:r>
          </a:p>
        </p:txBody>
      </p:sp>
      <p:sp>
        <p:nvSpPr>
          <p:cNvPr id="10" name="TextBox 9">
            <a:extLst>
              <a:ext uri="{FF2B5EF4-FFF2-40B4-BE49-F238E27FC236}">
                <a16:creationId xmlns:a16="http://schemas.microsoft.com/office/drawing/2014/main" id="{AED6C7E4-1356-DC87-A6A7-D6DE52B0554B}"/>
              </a:ext>
            </a:extLst>
          </p:cNvPr>
          <p:cNvSpPr txBox="1"/>
          <p:nvPr/>
        </p:nvSpPr>
        <p:spPr>
          <a:xfrm>
            <a:off x="1190118" y="3736640"/>
            <a:ext cx="16224336"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latin typeface="Poppins"/>
                <a:ea typeface="Calibri"/>
                <a:cs typeface="Calibri"/>
              </a:rPr>
              <a:t>Luz Arevalo, Esq., Greater Boston Legal Services LITC</a:t>
            </a:r>
          </a:p>
          <a:p>
            <a:pPr marL="457200" indent="-457200">
              <a:buFont typeface="Arial"/>
              <a:buChar char="•"/>
            </a:pPr>
            <a:endParaRPr lang="en-US" sz="2800" dirty="0">
              <a:latin typeface="Poppins"/>
              <a:ea typeface="Calibri"/>
              <a:cs typeface="Calibri"/>
            </a:endParaRPr>
          </a:p>
          <a:p>
            <a:pPr marL="457200" indent="-457200">
              <a:buFont typeface="Arial"/>
              <a:buChar char="•"/>
            </a:pPr>
            <a:r>
              <a:rPr lang="en-US" sz="2800" dirty="0">
                <a:latin typeface="Poppins"/>
                <a:ea typeface="Calibri"/>
                <a:cs typeface="Calibri"/>
              </a:rPr>
              <a:t>Angela Divaris, Esq., Greater Boston Legal Services LITC</a:t>
            </a:r>
          </a:p>
          <a:p>
            <a:pPr marL="457200" indent="-457200">
              <a:buFont typeface="Arial"/>
              <a:buChar char="•"/>
            </a:pPr>
            <a:endParaRPr lang="en-US" sz="2800" dirty="0">
              <a:latin typeface="Poppins"/>
              <a:ea typeface="Calibri"/>
              <a:cs typeface="Calibri"/>
            </a:endParaRPr>
          </a:p>
          <a:p>
            <a:pPr marL="457200" indent="-457200">
              <a:buFont typeface="Arial"/>
              <a:buChar char="•"/>
            </a:pPr>
            <a:r>
              <a:rPr lang="en-US" sz="2800" dirty="0">
                <a:latin typeface="Poppins"/>
                <a:ea typeface="Calibri"/>
                <a:cs typeface="Calibri"/>
              </a:rPr>
              <a:t>Mireille Eastman, Esq., Dept. Of Revenue, Taxpayer Advocate </a:t>
            </a:r>
          </a:p>
          <a:p>
            <a:pPr marL="457200" indent="-457200">
              <a:buFont typeface="Arial"/>
              <a:buChar char="•"/>
            </a:pPr>
            <a:endParaRPr lang="en-US" sz="2800" dirty="0">
              <a:latin typeface="Poppins"/>
              <a:ea typeface="Calibri"/>
              <a:cs typeface="Calibri"/>
            </a:endParaRPr>
          </a:p>
          <a:p>
            <a:pPr marL="457200" indent="-457200">
              <a:buFont typeface="Arial"/>
              <a:buChar char="•"/>
            </a:pPr>
            <a:r>
              <a:rPr lang="en-US" sz="2800" dirty="0">
                <a:latin typeface="Poppins"/>
                <a:ea typeface="Calibri"/>
                <a:cs typeface="Calibri"/>
              </a:rPr>
              <a:t>Mel </a:t>
            </a:r>
            <a:r>
              <a:rPr lang="en-US" sz="2800" err="1">
                <a:latin typeface="Poppins"/>
                <a:ea typeface="Calibri"/>
                <a:cs typeface="Calibri"/>
              </a:rPr>
              <a:t>Jiganti</a:t>
            </a:r>
            <a:r>
              <a:rPr lang="en-US" sz="2800" dirty="0">
                <a:latin typeface="Poppins"/>
                <a:ea typeface="Calibri"/>
                <a:cs typeface="Calibri"/>
              </a:rPr>
              <a:t>, Esq., Northeast Justice Center in Lynn, LITC</a:t>
            </a:r>
          </a:p>
          <a:p>
            <a:pPr marL="457200" indent="-457200">
              <a:buFont typeface="Arial"/>
              <a:buChar char="•"/>
            </a:pPr>
            <a:endParaRPr lang="en-US" sz="2800" dirty="0">
              <a:latin typeface="Poppins"/>
              <a:ea typeface="Calibri"/>
              <a:cs typeface="Calibri"/>
            </a:endParaRPr>
          </a:p>
          <a:p>
            <a:pPr marL="457200" indent="-457200">
              <a:buFont typeface="Arial"/>
              <a:buChar char="•"/>
            </a:pPr>
            <a:r>
              <a:rPr lang="en-US" sz="2800" dirty="0">
                <a:latin typeface="Poppins"/>
                <a:ea typeface="Calibri"/>
                <a:cs typeface="Calibri"/>
              </a:rPr>
              <a:t>Audrey Patten, Esq., Harvard Law School LITC </a:t>
            </a:r>
          </a:p>
          <a:p>
            <a:endParaRPr lang="en-US" sz="2800" dirty="0">
              <a:latin typeface="Poppins"/>
              <a:ea typeface="Calibri"/>
              <a:cs typeface="Calibri"/>
            </a:endParaRPr>
          </a:p>
          <a:p>
            <a:pPr>
              <a:buFont typeface="Arial"/>
            </a:pPr>
            <a:r>
              <a:rPr lang="en-US" sz="2800" dirty="0">
                <a:latin typeface="Poppins"/>
                <a:ea typeface="Calibri"/>
                <a:cs typeface="Calibri"/>
              </a:rPr>
              <a:t>March 11, 2025</a:t>
            </a:r>
          </a:p>
          <a:p>
            <a:endParaRPr lang="en-US">
              <a:latin typeface="Calibri"/>
              <a:ea typeface="Calibri"/>
              <a:cs typeface="Calibri"/>
            </a:endParaRPr>
          </a:p>
        </p:txBody>
      </p:sp>
    </p:spTree>
    <p:extLst>
      <p:ext uri="{BB962C8B-B14F-4D97-AF65-F5344CB8AC3E}">
        <p14:creationId xmlns:p14="http://schemas.microsoft.com/office/powerpoint/2010/main" val="3329918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45" y="8932778"/>
            <a:ext cx="18284308" cy="1555259"/>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2322594" y="123019"/>
            <a:ext cx="2878598" cy="100670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12550" y="8553047"/>
            <a:ext cx="5624589" cy="990975"/>
          </a:xfrm>
          <a:prstGeom prst="rect">
            <a:avLst/>
          </a:prstGeom>
        </p:spPr>
        <p:txBody>
          <a:bodyPr lIns="0" tIns="0" rIns="0" bIns="0" rtlCol="0" anchor="t">
            <a:spAutoFit/>
          </a:bodyPr>
          <a:lstStyle/>
          <a:p>
            <a:pPr algn="l">
              <a:lnSpc>
                <a:spcPts val="1953"/>
              </a:lnSpc>
            </a:pPr>
            <a:r>
              <a:rPr lang="en-US" sz="1395" b="1" i="1">
                <a:solidFill>
                  <a:srgbClr val="301E16"/>
                </a:solidFill>
                <a:latin typeface="Poppins Bold Italics"/>
                <a:ea typeface="Poppins Bold Italics"/>
                <a:cs typeface="Poppins Bold Italics"/>
                <a:sym typeface="Poppins Bold Italics"/>
              </a:rPr>
              <a:t>Check if you qualify</a:t>
            </a:r>
            <a:r>
              <a:rPr lang="en-US" sz="1395" i="1">
                <a:solidFill>
                  <a:srgbClr val="301E16"/>
                </a:solidFill>
                <a:latin typeface="Poppins Italics"/>
                <a:ea typeface="Poppins Italics"/>
                <a:cs typeface="Poppins Italics"/>
                <a:sym typeface="Poppins Italics"/>
              </a:rPr>
              <a:t>: </a:t>
            </a:r>
          </a:p>
          <a:p>
            <a:pPr algn="l">
              <a:lnSpc>
                <a:spcPts val="1953"/>
              </a:lnSpc>
            </a:pPr>
            <a:r>
              <a:rPr lang="en-US" sz="1395" i="1">
                <a:solidFill>
                  <a:srgbClr val="301E16"/>
                </a:solidFill>
                <a:latin typeface="Poppins Italics"/>
                <a:ea typeface="Poppins Italics"/>
                <a:cs typeface="Poppins Italics"/>
                <a:sym typeface="Poppins Italics"/>
              </a:rPr>
              <a:t>www.irs.gov/help/ita/does-my-childdependent-qualify-for-the-child-tax-credit-or-the-credit-for-other-dependents</a:t>
            </a:r>
          </a:p>
          <a:p>
            <a:pPr algn="l">
              <a:lnSpc>
                <a:spcPts val="1953"/>
              </a:lnSpc>
              <a:spcBef>
                <a:spcPct val="0"/>
              </a:spcBef>
            </a:pPr>
            <a:endParaRPr lang="en-US" sz="1395" i="1">
              <a:solidFill>
                <a:srgbClr val="301E16"/>
              </a:solidFill>
              <a:latin typeface="Poppins Italics"/>
              <a:ea typeface="Poppins Italics"/>
              <a:cs typeface="Poppins Italics"/>
              <a:sym typeface="Poppins Italics"/>
            </a:endParaRPr>
          </a:p>
        </p:txBody>
      </p:sp>
      <p:grpSp>
        <p:nvGrpSpPr>
          <p:cNvPr id="6" name="Group 6"/>
          <p:cNvGrpSpPr/>
          <p:nvPr/>
        </p:nvGrpSpPr>
        <p:grpSpPr>
          <a:xfrm>
            <a:off x="2012116" y="8557267"/>
            <a:ext cx="5682896" cy="727310"/>
            <a:chOff x="0" y="0"/>
            <a:chExt cx="1631295" cy="208777"/>
          </a:xfrm>
        </p:grpSpPr>
        <p:sp>
          <p:nvSpPr>
            <p:cNvPr id="7" name="Freeform 7"/>
            <p:cNvSpPr/>
            <p:nvPr/>
          </p:nvSpPr>
          <p:spPr>
            <a:xfrm>
              <a:off x="0" y="0"/>
              <a:ext cx="1631295" cy="208777"/>
            </a:xfrm>
            <a:custGeom>
              <a:avLst/>
              <a:gdLst/>
              <a:ahLst/>
              <a:cxnLst/>
              <a:rect l="l" t="t" r="r" b="b"/>
              <a:pathLst>
                <a:path w="1631295" h="208777">
                  <a:moveTo>
                    <a:pt x="0" y="0"/>
                  </a:moveTo>
                  <a:lnTo>
                    <a:pt x="1631295" y="0"/>
                  </a:lnTo>
                  <a:lnTo>
                    <a:pt x="1631295" y="208777"/>
                  </a:lnTo>
                  <a:lnTo>
                    <a:pt x="0" y="208777"/>
                  </a:lnTo>
                  <a:close/>
                </a:path>
              </a:pathLst>
            </a:custGeom>
            <a:solidFill>
              <a:srgbClr val="39CDE7">
                <a:alpha val="19608"/>
              </a:srgbClr>
            </a:solidFill>
          </p:spPr>
          <p:txBody>
            <a:bodyPr/>
            <a:lstStyle/>
            <a:p>
              <a:endParaRPr lang="en-US"/>
            </a:p>
          </p:txBody>
        </p:sp>
        <p:sp>
          <p:nvSpPr>
            <p:cNvPr id="8" name="TextBox 8"/>
            <p:cNvSpPr txBox="1"/>
            <p:nvPr/>
          </p:nvSpPr>
          <p:spPr>
            <a:xfrm>
              <a:off x="0" y="-57150"/>
              <a:ext cx="1631295" cy="265927"/>
            </a:xfrm>
            <a:prstGeom prst="rect">
              <a:avLst/>
            </a:prstGeom>
          </p:spPr>
          <p:txBody>
            <a:bodyPr lIns="50800" tIns="50800" rIns="50800" bIns="50800" rtlCol="0" anchor="ctr"/>
            <a:lstStyle/>
            <a:p>
              <a:pPr algn="ctr">
                <a:lnSpc>
                  <a:spcPts val="2380"/>
                </a:lnSpc>
              </a:pPr>
              <a:endParaRPr/>
            </a:p>
          </p:txBody>
        </p:sp>
      </p:grpSp>
      <p:sp>
        <p:nvSpPr>
          <p:cNvPr id="9" name="TextBox 9"/>
          <p:cNvSpPr txBox="1"/>
          <p:nvPr/>
        </p:nvSpPr>
        <p:spPr>
          <a:xfrm>
            <a:off x="12380736" y="2851788"/>
            <a:ext cx="3291243" cy="7516053"/>
          </a:xfrm>
          <a:prstGeom prst="rect">
            <a:avLst/>
          </a:prstGeom>
        </p:spPr>
        <p:txBody>
          <a:bodyPr lIns="0" tIns="0" rIns="0" bIns="0" rtlCol="0" anchor="t">
            <a:spAutoFit/>
          </a:bodyPr>
          <a:lstStyle/>
          <a:p>
            <a:pPr algn="l">
              <a:lnSpc>
                <a:spcPts val="3585"/>
              </a:lnSpc>
            </a:pPr>
            <a:r>
              <a:rPr lang="en-US" sz="2561" b="1">
                <a:solidFill>
                  <a:srgbClr val="301E16"/>
                </a:solidFill>
                <a:latin typeface="Poppins Bold"/>
                <a:ea typeface="Poppins Bold"/>
                <a:cs typeface="Poppins Bold"/>
                <a:sym typeface="Poppins Bold"/>
              </a:rPr>
              <a:t>Qualifying Child: </a:t>
            </a:r>
          </a:p>
          <a:p>
            <a:pPr algn="l">
              <a:lnSpc>
                <a:spcPts val="1399"/>
              </a:lnSpc>
            </a:pPr>
            <a:endParaRPr lang="en-US" sz="2561" b="1">
              <a:solidFill>
                <a:srgbClr val="301E16"/>
              </a:solidFill>
              <a:latin typeface="Poppins Bold"/>
              <a:ea typeface="Poppins Bold"/>
              <a:cs typeface="Poppins Bold"/>
              <a:sym typeface="Poppins Bold"/>
            </a:endParaRPr>
          </a:p>
          <a:p>
            <a:pPr marL="552956" lvl="1" indent="-276478" algn="l">
              <a:lnSpc>
                <a:spcPts val="3585"/>
              </a:lnSpc>
              <a:buFont typeface="Arial"/>
              <a:buChar char="•"/>
            </a:pPr>
            <a:r>
              <a:rPr lang="en-US" sz="2561" b="1">
                <a:solidFill>
                  <a:srgbClr val="301E16"/>
                </a:solidFill>
                <a:latin typeface="Poppins Bold"/>
                <a:ea typeface="Poppins Bold"/>
                <a:cs typeface="Poppins Bold"/>
                <a:sym typeface="Poppins Bold"/>
              </a:rPr>
              <a:t>Age: </a:t>
            </a:r>
            <a:r>
              <a:rPr lang="en-US" sz="2561">
                <a:solidFill>
                  <a:srgbClr val="301E16"/>
                </a:solidFill>
                <a:latin typeface="Poppins"/>
                <a:ea typeface="Poppins"/>
                <a:cs typeface="Poppins"/>
                <a:sym typeface="Poppins"/>
              </a:rPr>
              <a:t>Under 17 at end of tax year.</a:t>
            </a:r>
          </a:p>
          <a:p>
            <a:pPr algn="l">
              <a:lnSpc>
                <a:spcPts val="3585"/>
              </a:lnSpc>
            </a:pPr>
            <a:endParaRPr lang="en-US" sz="2561">
              <a:solidFill>
                <a:srgbClr val="301E16"/>
              </a:solidFill>
              <a:latin typeface="Poppins"/>
              <a:ea typeface="Poppins"/>
              <a:cs typeface="Poppins"/>
              <a:sym typeface="Poppins"/>
            </a:endParaRPr>
          </a:p>
          <a:p>
            <a:pPr marL="552956" lvl="1" indent="-276478" algn="l">
              <a:lnSpc>
                <a:spcPts val="3585"/>
              </a:lnSpc>
              <a:buFont typeface="Arial"/>
              <a:buChar char="•"/>
            </a:pPr>
            <a:r>
              <a:rPr lang="en-US" sz="2561" b="1">
                <a:solidFill>
                  <a:srgbClr val="301E16"/>
                </a:solidFill>
                <a:latin typeface="Poppins Bold"/>
                <a:ea typeface="Poppins Bold"/>
                <a:cs typeface="Poppins Bold"/>
                <a:sym typeface="Poppins Bold"/>
              </a:rPr>
              <a:t>Tests: </a:t>
            </a:r>
          </a:p>
          <a:p>
            <a:pPr marL="1105912" lvl="2" indent="-368637" algn="l">
              <a:lnSpc>
                <a:spcPts val="3585"/>
              </a:lnSpc>
              <a:buFont typeface="Arial"/>
              <a:buChar char="⚬"/>
            </a:pPr>
            <a:r>
              <a:rPr lang="en-US" sz="2561">
                <a:solidFill>
                  <a:srgbClr val="301E16"/>
                </a:solidFill>
                <a:latin typeface="Poppins"/>
                <a:ea typeface="Poppins"/>
                <a:cs typeface="Poppins"/>
                <a:sym typeface="Poppins"/>
              </a:rPr>
              <a:t>Relationship</a:t>
            </a:r>
          </a:p>
          <a:p>
            <a:pPr marL="1105912" lvl="2" indent="-368637" algn="l">
              <a:lnSpc>
                <a:spcPts val="3585"/>
              </a:lnSpc>
              <a:buFont typeface="Arial"/>
              <a:buChar char="⚬"/>
            </a:pPr>
            <a:r>
              <a:rPr lang="en-US" sz="2561">
                <a:solidFill>
                  <a:srgbClr val="301E16"/>
                </a:solidFill>
                <a:latin typeface="Poppins"/>
                <a:ea typeface="Poppins"/>
                <a:cs typeface="Poppins"/>
                <a:sym typeface="Poppins"/>
              </a:rPr>
              <a:t>Residence</a:t>
            </a:r>
          </a:p>
          <a:p>
            <a:pPr marL="1105912" lvl="2" indent="-368637" algn="l">
              <a:lnSpc>
                <a:spcPts val="3585"/>
              </a:lnSpc>
              <a:buFont typeface="Arial"/>
              <a:buChar char="⚬"/>
            </a:pPr>
            <a:r>
              <a:rPr lang="en-US" sz="2561">
                <a:solidFill>
                  <a:srgbClr val="301E16"/>
                </a:solidFill>
                <a:latin typeface="Poppins"/>
                <a:ea typeface="Poppins"/>
                <a:cs typeface="Poppins"/>
                <a:sym typeface="Poppins"/>
              </a:rPr>
              <a:t>Support</a:t>
            </a:r>
          </a:p>
          <a:p>
            <a:pPr marL="1105912" lvl="2" indent="-368637" algn="l">
              <a:lnSpc>
                <a:spcPts val="3585"/>
              </a:lnSpc>
              <a:buFont typeface="Arial"/>
              <a:buChar char="⚬"/>
            </a:pPr>
            <a:r>
              <a:rPr lang="en-US" sz="2561">
                <a:solidFill>
                  <a:srgbClr val="301E16"/>
                </a:solidFill>
                <a:latin typeface="Poppins"/>
                <a:ea typeface="Poppins"/>
                <a:cs typeface="Poppins"/>
                <a:sym typeface="Poppins"/>
              </a:rPr>
              <a:t>Joint return.</a:t>
            </a:r>
          </a:p>
          <a:p>
            <a:pPr algn="l">
              <a:lnSpc>
                <a:spcPts val="1399"/>
              </a:lnSpc>
            </a:pPr>
            <a:endParaRPr lang="en-US" sz="2561">
              <a:solidFill>
                <a:srgbClr val="301E16"/>
              </a:solidFill>
              <a:latin typeface="Poppins"/>
              <a:ea typeface="Poppins"/>
              <a:cs typeface="Poppins"/>
              <a:sym typeface="Poppins"/>
            </a:endParaRPr>
          </a:p>
          <a:p>
            <a:pPr algn="l">
              <a:lnSpc>
                <a:spcPts val="3585"/>
              </a:lnSpc>
            </a:pPr>
            <a:endParaRPr lang="en-US" sz="2561">
              <a:solidFill>
                <a:srgbClr val="301E16"/>
              </a:solidFill>
              <a:latin typeface="Poppins"/>
              <a:ea typeface="Poppins"/>
              <a:cs typeface="Poppins"/>
              <a:sym typeface="Poppins"/>
            </a:endParaRPr>
          </a:p>
          <a:p>
            <a:pPr algn="l">
              <a:lnSpc>
                <a:spcPts val="3585"/>
              </a:lnSpc>
            </a:pPr>
            <a:endParaRPr lang="en-US" sz="2561">
              <a:solidFill>
                <a:srgbClr val="301E16"/>
              </a:solidFill>
              <a:latin typeface="Poppins"/>
              <a:ea typeface="Poppins"/>
              <a:cs typeface="Poppins"/>
              <a:sym typeface="Poppins"/>
            </a:endParaRPr>
          </a:p>
          <a:p>
            <a:pPr algn="l">
              <a:lnSpc>
                <a:spcPts val="3585"/>
              </a:lnSpc>
            </a:pPr>
            <a:r>
              <a:rPr lang="en-US" sz="2561">
                <a:solidFill>
                  <a:srgbClr val="301E16"/>
                </a:solidFill>
                <a:latin typeface="Poppins"/>
                <a:ea typeface="Poppins"/>
                <a:cs typeface="Poppins"/>
                <a:sym typeface="Poppins"/>
              </a:rPr>
              <a:t> </a:t>
            </a:r>
          </a:p>
          <a:p>
            <a:pPr algn="l">
              <a:lnSpc>
                <a:spcPts val="3585"/>
              </a:lnSpc>
            </a:pPr>
            <a:endParaRPr lang="en-US" sz="2561">
              <a:solidFill>
                <a:srgbClr val="301E16"/>
              </a:solidFill>
              <a:latin typeface="Poppins"/>
              <a:ea typeface="Poppins"/>
              <a:cs typeface="Poppins"/>
              <a:sym typeface="Poppins"/>
            </a:endParaRPr>
          </a:p>
          <a:p>
            <a:pPr algn="l">
              <a:lnSpc>
                <a:spcPts val="3585"/>
              </a:lnSpc>
            </a:pPr>
            <a:endParaRPr lang="en-US" sz="2561">
              <a:solidFill>
                <a:srgbClr val="301E16"/>
              </a:solidFill>
              <a:latin typeface="Poppins"/>
              <a:ea typeface="Poppins"/>
              <a:cs typeface="Poppins"/>
              <a:sym typeface="Poppins"/>
            </a:endParaRPr>
          </a:p>
          <a:p>
            <a:pPr algn="l">
              <a:lnSpc>
                <a:spcPts val="3585"/>
              </a:lnSpc>
            </a:pPr>
            <a:endParaRPr lang="en-US" sz="2561">
              <a:solidFill>
                <a:srgbClr val="301E16"/>
              </a:solidFill>
              <a:latin typeface="Poppins"/>
              <a:ea typeface="Poppins"/>
              <a:cs typeface="Poppins"/>
              <a:sym typeface="Poppins"/>
            </a:endParaRPr>
          </a:p>
          <a:p>
            <a:pPr algn="l">
              <a:lnSpc>
                <a:spcPts val="3585"/>
              </a:lnSpc>
            </a:pPr>
            <a:endParaRPr lang="en-US" sz="2561">
              <a:solidFill>
                <a:srgbClr val="301E16"/>
              </a:solidFill>
              <a:latin typeface="Poppins"/>
              <a:ea typeface="Poppins"/>
              <a:cs typeface="Poppins"/>
              <a:sym typeface="Poppins"/>
            </a:endParaRPr>
          </a:p>
        </p:txBody>
      </p:sp>
      <p:sp>
        <p:nvSpPr>
          <p:cNvPr id="10" name="Freeform 10"/>
          <p:cNvSpPr/>
          <p:nvPr/>
        </p:nvSpPr>
        <p:spPr>
          <a:xfrm>
            <a:off x="12505136" y="3602192"/>
            <a:ext cx="302525" cy="302525"/>
          </a:xfrm>
          <a:custGeom>
            <a:avLst/>
            <a:gdLst/>
            <a:ahLst/>
            <a:cxnLst/>
            <a:rect l="l" t="t" r="r" b="b"/>
            <a:pathLst>
              <a:path w="302525" h="302525">
                <a:moveTo>
                  <a:pt x="0" y="0"/>
                </a:moveTo>
                <a:lnTo>
                  <a:pt x="302525" y="0"/>
                </a:lnTo>
                <a:lnTo>
                  <a:pt x="302525" y="302525"/>
                </a:lnTo>
                <a:lnTo>
                  <a:pt x="0" y="3025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13000986" y="5401853"/>
            <a:ext cx="302525" cy="302525"/>
          </a:xfrm>
          <a:custGeom>
            <a:avLst/>
            <a:gdLst/>
            <a:ahLst/>
            <a:cxnLst/>
            <a:rect l="l" t="t" r="r" b="b"/>
            <a:pathLst>
              <a:path w="302525" h="302525">
                <a:moveTo>
                  <a:pt x="0" y="0"/>
                </a:moveTo>
                <a:lnTo>
                  <a:pt x="302525" y="0"/>
                </a:lnTo>
                <a:lnTo>
                  <a:pt x="302525" y="302525"/>
                </a:lnTo>
                <a:lnTo>
                  <a:pt x="0" y="3025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p:cNvGrpSpPr/>
          <p:nvPr/>
        </p:nvGrpSpPr>
        <p:grpSpPr>
          <a:xfrm>
            <a:off x="1028700" y="2059142"/>
            <a:ext cx="9153606" cy="3086100"/>
            <a:chOff x="0" y="0"/>
            <a:chExt cx="2410826" cy="812800"/>
          </a:xfrm>
        </p:grpSpPr>
        <p:sp>
          <p:nvSpPr>
            <p:cNvPr id="13" name="Freeform 13"/>
            <p:cNvSpPr/>
            <p:nvPr/>
          </p:nvSpPr>
          <p:spPr>
            <a:xfrm>
              <a:off x="0" y="0"/>
              <a:ext cx="2410826" cy="812800"/>
            </a:xfrm>
            <a:custGeom>
              <a:avLst/>
              <a:gdLst/>
              <a:ahLst/>
              <a:cxnLst/>
              <a:rect l="l" t="t" r="r" b="b"/>
              <a:pathLst>
                <a:path w="2410826" h="812800">
                  <a:moveTo>
                    <a:pt x="0" y="0"/>
                  </a:moveTo>
                  <a:lnTo>
                    <a:pt x="2410826" y="0"/>
                  </a:lnTo>
                  <a:lnTo>
                    <a:pt x="2410826" y="812800"/>
                  </a:lnTo>
                  <a:lnTo>
                    <a:pt x="0" y="812800"/>
                  </a:lnTo>
                  <a:close/>
                </a:path>
              </a:pathLst>
            </a:custGeom>
            <a:solidFill>
              <a:srgbClr val="29ABE2"/>
            </a:solidFill>
          </p:spPr>
          <p:txBody>
            <a:bodyPr/>
            <a:lstStyle/>
            <a:p>
              <a:endParaRPr lang="en-US"/>
            </a:p>
          </p:txBody>
        </p:sp>
        <p:sp>
          <p:nvSpPr>
            <p:cNvPr id="14" name="TextBox 14"/>
            <p:cNvSpPr txBox="1"/>
            <p:nvPr/>
          </p:nvSpPr>
          <p:spPr>
            <a:xfrm>
              <a:off x="0" y="-66675"/>
              <a:ext cx="2410826" cy="879475"/>
            </a:xfrm>
            <a:prstGeom prst="rect">
              <a:avLst/>
            </a:prstGeom>
          </p:spPr>
          <p:txBody>
            <a:bodyPr lIns="50800" tIns="50800" rIns="50800" bIns="50800" rtlCol="0" anchor="ctr"/>
            <a:lstStyle/>
            <a:p>
              <a:pPr algn="ctr">
                <a:lnSpc>
                  <a:spcPts val="3359"/>
                </a:lnSpc>
              </a:pPr>
              <a:endParaRPr/>
            </a:p>
          </p:txBody>
        </p:sp>
      </p:grpSp>
      <p:sp>
        <p:nvSpPr>
          <p:cNvPr id="15" name="TextBox 15"/>
          <p:cNvSpPr txBox="1"/>
          <p:nvPr/>
        </p:nvSpPr>
        <p:spPr>
          <a:xfrm>
            <a:off x="2335202" y="2015038"/>
            <a:ext cx="7376262" cy="2697028"/>
          </a:xfrm>
          <a:prstGeom prst="rect">
            <a:avLst/>
          </a:prstGeom>
        </p:spPr>
        <p:txBody>
          <a:bodyPr lIns="0" tIns="0" rIns="0" bIns="0" rtlCol="0" anchor="t">
            <a:spAutoFit/>
          </a:bodyPr>
          <a:lstStyle/>
          <a:p>
            <a:pPr algn="l">
              <a:lnSpc>
                <a:spcPts val="3583"/>
              </a:lnSpc>
            </a:pPr>
            <a:r>
              <a:rPr lang="en-US" sz="2559">
                <a:solidFill>
                  <a:srgbClr val="301E16"/>
                </a:solidFill>
                <a:latin typeface="Poppins"/>
                <a:ea typeface="Poppins"/>
                <a:cs typeface="Poppins"/>
                <a:sym typeface="Poppins"/>
              </a:rPr>
              <a:t> </a:t>
            </a:r>
          </a:p>
          <a:p>
            <a:pPr algn="l">
              <a:lnSpc>
                <a:spcPts val="3583"/>
              </a:lnSpc>
            </a:pPr>
            <a:r>
              <a:rPr lang="en-US" sz="2559" b="1">
                <a:solidFill>
                  <a:srgbClr val="301E16"/>
                </a:solidFill>
                <a:latin typeface="Poppins Bold"/>
                <a:ea typeface="Poppins Bold"/>
                <a:cs typeface="Poppins Bold"/>
                <a:sym typeface="Poppins Bold"/>
              </a:rPr>
              <a:t>Maximum Credit Amount = </a:t>
            </a:r>
          </a:p>
          <a:p>
            <a:pPr algn="l">
              <a:lnSpc>
                <a:spcPts val="3583"/>
              </a:lnSpc>
            </a:pPr>
            <a:endParaRPr lang="en-US" sz="2559" b="1">
              <a:solidFill>
                <a:srgbClr val="301E16"/>
              </a:solidFill>
              <a:latin typeface="Poppins Bold"/>
              <a:ea typeface="Poppins Bold"/>
              <a:cs typeface="Poppins Bold"/>
              <a:sym typeface="Poppins Bold"/>
            </a:endParaRPr>
          </a:p>
          <a:p>
            <a:pPr algn="l">
              <a:lnSpc>
                <a:spcPts val="3583"/>
              </a:lnSpc>
            </a:pPr>
            <a:endParaRPr lang="en-US" sz="2559" b="1">
              <a:solidFill>
                <a:srgbClr val="301E16"/>
              </a:solidFill>
              <a:latin typeface="Poppins Bold"/>
              <a:ea typeface="Poppins Bold"/>
              <a:cs typeface="Poppins Bold"/>
              <a:sym typeface="Poppins Bold"/>
            </a:endParaRPr>
          </a:p>
          <a:p>
            <a:pPr algn="l">
              <a:lnSpc>
                <a:spcPts val="3583"/>
              </a:lnSpc>
            </a:pPr>
            <a:r>
              <a:rPr lang="en-US" sz="2559" b="1">
                <a:solidFill>
                  <a:srgbClr val="000000"/>
                </a:solidFill>
                <a:latin typeface="Poppins Bold"/>
                <a:ea typeface="Poppins Bold"/>
                <a:cs typeface="Poppins Bold"/>
                <a:sym typeface="Poppins Bold"/>
              </a:rPr>
              <a:t>$2,000       x </a:t>
            </a:r>
            <a:r>
              <a:rPr lang="en-US" sz="2559" b="1">
                <a:solidFill>
                  <a:srgbClr val="00BF63"/>
                </a:solidFill>
                <a:latin typeface="Poppins Bold"/>
                <a:ea typeface="Poppins Bold"/>
                <a:cs typeface="Poppins Bold"/>
                <a:sym typeface="Poppins Bold"/>
              </a:rPr>
              <a:t>    </a:t>
            </a:r>
            <a:r>
              <a:rPr lang="en-US" sz="2559" b="1">
                <a:solidFill>
                  <a:srgbClr val="010101"/>
                </a:solidFill>
                <a:latin typeface="Poppins Bold"/>
                <a:ea typeface="Poppins Bold"/>
                <a:cs typeface="Poppins Bold"/>
                <a:sym typeface="Poppins Bold"/>
              </a:rPr>
              <a:t>number of </a:t>
            </a:r>
            <a:r>
              <a:rPr lang="en-US" sz="2559" b="1" u="sng">
                <a:solidFill>
                  <a:srgbClr val="010101"/>
                </a:solidFill>
                <a:latin typeface="Poppins Bold"/>
                <a:ea typeface="Poppins Bold"/>
                <a:cs typeface="Poppins Bold"/>
                <a:sym typeface="Poppins Bold"/>
              </a:rPr>
              <a:t>Qualifying</a:t>
            </a:r>
            <a:r>
              <a:rPr lang="en-US" sz="2559" b="1" u="sng">
                <a:solidFill>
                  <a:srgbClr val="301E16"/>
                </a:solidFill>
                <a:latin typeface="Poppins Bold"/>
                <a:ea typeface="Poppins Bold"/>
                <a:cs typeface="Poppins Bold"/>
                <a:sym typeface="Poppins Bold"/>
              </a:rPr>
              <a:t> Children</a:t>
            </a:r>
          </a:p>
          <a:p>
            <a:pPr algn="l">
              <a:lnSpc>
                <a:spcPts val="3583"/>
              </a:lnSpc>
            </a:pPr>
            <a:endParaRPr lang="en-US" sz="2559" b="1" u="sng">
              <a:solidFill>
                <a:srgbClr val="301E16"/>
              </a:solidFill>
              <a:latin typeface="Poppins Bold"/>
              <a:ea typeface="Poppins Bold"/>
              <a:cs typeface="Poppins Bold"/>
              <a:sym typeface="Poppins Bold"/>
            </a:endParaRPr>
          </a:p>
        </p:txBody>
      </p:sp>
      <p:sp>
        <p:nvSpPr>
          <p:cNvPr id="16" name="Freeform 16"/>
          <p:cNvSpPr/>
          <p:nvPr/>
        </p:nvSpPr>
        <p:spPr>
          <a:xfrm>
            <a:off x="411116" y="7552807"/>
            <a:ext cx="909638" cy="693599"/>
          </a:xfrm>
          <a:custGeom>
            <a:avLst/>
            <a:gdLst/>
            <a:ahLst/>
            <a:cxnLst/>
            <a:rect l="l" t="t" r="r" b="b"/>
            <a:pathLst>
              <a:path w="909638" h="693599">
                <a:moveTo>
                  <a:pt x="0" y="0"/>
                </a:moveTo>
                <a:lnTo>
                  <a:pt x="909638" y="0"/>
                </a:lnTo>
                <a:lnTo>
                  <a:pt x="909638" y="693599"/>
                </a:lnTo>
                <a:lnTo>
                  <a:pt x="0" y="6935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7464360" y="4330753"/>
            <a:ext cx="827545" cy="527560"/>
          </a:xfrm>
          <a:custGeom>
            <a:avLst/>
            <a:gdLst/>
            <a:ahLst/>
            <a:cxnLst/>
            <a:rect l="l" t="t" r="r" b="b"/>
            <a:pathLst>
              <a:path w="827545" h="527560">
                <a:moveTo>
                  <a:pt x="0" y="0"/>
                </a:moveTo>
                <a:lnTo>
                  <a:pt x="827545" y="0"/>
                </a:lnTo>
                <a:lnTo>
                  <a:pt x="827545" y="527560"/>
                </a:lnTo>
                <a:lnTo>
                  <a:pt x="0" y="5275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8"/>
          <p:cNvSpPr txBox="1"/>
          <p:nvPr/>
        </p:nvSpPr>
        <p:spPr>
          <a:xfrm>
            <a:off x="2575416" y="369534"/>
            <a:ext cx="17465836" cy="1021539"/>
          </a:xfrm>
          <a:prstGeom prst="rect">
            <a:avLst/>
          </a:prstGeom>
        </p:spPr>
        <p:txBody>
          <a:bodyPr lIns="0" tIns="0" rIns="0" bIns="0" rtlCol="0" anchor="t">
            <a:spAutoFit/>
          </a:bodyPr>
          <a:lstStyle/>
          <a:p>
            <a:pPr algn="ctr">
              <a:lnSpc>
                <a:spcPts val="8269"/>
              </a:lnSpc>
            </a:pPr>
            <a:r>
              <a:rPr lang="en-US" sz="5906">
                <a:solidFill>
                  <a:srgbClr val="301E16"/>
                </a:solidFill>
                <a:latin typeface="Archivo Black"/>
                <a:ea typeface="Archivo Black"/>
                <a:cs typeface="Archivo Black"/>
                <a:sym typeface="Archivo Black"/>
              </a:rPr>
              <a:t>CHILD TAX Credit</a:t>
            </a:r>
          </a:p>
        </p:txBody>
      </p:sp>
      <p:sp>
        <p:nvSpPr>
          <p:cNvPr id="20" name="TextBox 20"/>
          <p:cNvSpPr txBox="1"/>
          <p:nvPr/>
        </p:nvSpPr>
        <p:spPr>
          <a:xfrm>
            <a:off x="1131375" y="5323146"/>
            <a:ext cx="7681820" cy="3040126"/>
          </a:xfrm>
          <a:prstGeom prst="rect">
            <a:avLst/>
          </a:prstGeom>
        </p:spPr>
        <p:txBody>
          <a:bodyPr lIns="0" tIns="0" rIns="0" bIns="0" rtlCol="0" anchor="t">
            <a:spAutoFit/>
          </a:bodyPr>
          <a:lstStyle/>
          <a:p>
            <a:pPr algn="l">
              <a:lnSpc>
                <a:spcPts val="3583"/>
              </a:lnSpc>
            </a:pPr>
            <a:r>
              <a:rPr lang="en-US" sz="2559">
                <a:solidFill>
                  <a:srgbClr val="301E16"/>
                </a:solidFill>
                <a:latin typeface="Poppins"/>
                <a:ea typeface="Poppins"/>
                <a:cs typeface="Poppins"/>
                <a:sym typeface="Poppins"/>
              </a:rPr>
              <a:t> </a:t>
            </a:r>
          </a:p>
          <a:p>
            <a:pPr algn="l">
              <a:lnSpc>
                <a:spcPts val="3583"/>
              </a:lnSpc>
            </a:pPr>
            <a:r>
              <a:rPr lang="en-US" sz="2559" b="1">
                <a:solidFill>
                  <a:srgbClr val="301E16"/>
                </a:solidFill>
                <a:latin typeface="Poppins Bold"/>
                <a:ea typeface="Poppins Bold"/>
                <a:cs typeface="Poppins Bold"/>
                <a:sym typeface="Poppins Bold"/>
              </a:rPr>
              <a:t>Additional Child Tax Credit (ACTC)</a:t>
            </a:r>
          </a:p>
          <a:p>
            <a:pPr algn="l">
              <a:lnSpc>
                <a:spcPts val="1399"/>
              </a:lnSpc>
            </a:pPr>
            <a:endParaRPr lang="en-US" sz="2559" b="1">
              <a:solidFill>
                <a:srgbClr val="301E16"/>
              </a:solidFill>
              <a:latin typeface="Poppins Bold"/>
              <a:ea typeface="Poppins Bold"/>
              <a:cs typeface="Poppins Bold"/>
              <a:sym typeface="Poppins Bold"/>
            </a:endParaRPr>
          </a:p>
          <a:p>
            <a:pPr marL="552703" lvl="1" indent="-276352" algn="l">
              <a:lnSpc>
                <a:spcPts val="3583"/>
              </a:lnSpc>
              <a:buFont typeface="Arial"/>
              <a:buChar char="•"/>
            </a:pPr>
            <a:r>
              <a:rPr lang="en-US" sz="2559">
                <a:solidFill>
                  <a:srgbClr val="301E16"/>
                </a:solidFill>
                <a:latin typeface="Poppins"/>
                <a:ea typeface="Poppins"/>
                <a:cs typeface="Poppins"/>
                <a:sym typeface="Poppins"/>
              </a:rPr>
              <a:t>Part of the CTC that is refundable for those who don’t benefit from entire CTC amount </a:t>
            </a:r>
          </a:p>
          <a:p>
            <a:pPr algn="l">
              <a:lnSpc>
                <a:spcPts val="1399"/>
              </a:lnSpc>
            </a:pPr>
            <a:r>
              <a:rPr lang="en-US" sz="999">
                <a:solidFill>
                  <a:srgbClr val="301E16"/>
                </a:solidFill>
                <a:latin typeface="Poppins"/>
                <a:ea typeface="Poppins"/>
                <a:cs typeface="Poppins"/>
                <a:sym typeface="Poppins"/>
              </a:rPr>
              <a:t> </a:t>
            </a:r>
          </a:p>
          <a:p>
            <a:pPr marL="552703" lvl="1" indent="-276352" algn="l">
              <a:lnSpc>
                <a:spcPts val="3583"/>
              </a:lnSpc>
              <a:buFont typeface="Arial"/>
              <a:buChar char="•"/>
            </a:pPr>
            <a:r>
              <a:rPr lang="en-US" sz="2559" b="1">
                <a:solidFill>
                  <a:srgbClr val="301E16"/>
                </a:solidFill>
                <a:latin typeface="Poppins Bold"/>
                <a:ea typeface="Poppins Bold"/>
                <a:cs typeface="Poppins Bold"/>
                <a:sym typeface="Poppins Bold"/>
              </a:rPr>
              <a:t>Maximum Refundable Amount (ACTC) = </a:t>
            </a:r>
            <a:r>
              <a:rPr lang="en-US" sz="2559" b="1">
                <a:solidFill>
                  <a:srgbClr val="00BF63"/>
                </a:solidFill>
                <a:latin typeface="Poppins Bold"/>
                <a:ea typeface="Poppins Bold"/>
                <a:cs typeface="Poppins Bold"/>
                <a:sym typeface="Poppins Bold"/>
              </a:rPr>
              <a:t>$1,700 </a:t>
            </a:r>
            <a:r>
              <a:rPr lang="en-US" sz="2559" b="1">
                <a:solidFill>
                  <a:srgbClr val="301E16"/>
                </a:solidFill>
                <a:latin typeface="Poppins Bold"/>
                <a:ea typeface="Poppins Bold"/>
                <a:cs typeface="Poppins Bold"/>
                <a:sym typeface="Poppins Bold"/>
              </a:rPr>
              <a:t>per Qualifying Child </a:t>
            </a:r>
          </a:p>
        </p:txBody>
      </p:sp>
      <p:sp>
        <p:nvSpPr>
          <p:cNvPr id="21" name="Freeform 21"/>
          <p:cNvSpPr/>
          <p:nvPr/>
        </p:nvSpPr>
        <p:spPr>
          <a:xfrm>
            <a:off x="1320754" y="2408271"/>
            <a:ext cx="893968" cy="893968"/>
          </a:xfrm>
          <a:custGeom>
            <a:avLst/>
            <a:gdLst/>
            <a:ahLst/>
            <a:cxnLst/>
            <a:rect l="l" t="t" r="r" b="b"/>
            <a:pathLst>
              <a:path w="893968" h="893968">
                <a:moveTo>
                  <a:pt x="0" y="0"/>
                </a:moveTo>
                <a:lnTo>
                  <a:pt x="893968" y="0"/>
                </a:lnTo>
                <a:lnTo>
                  <a:pt x="893968" y="893968"/>
                </a:lnTo>
                <a:lnTo>
                  <a:pt x="0" y="8939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2" name="Freeform 22"/>
          <p:cNvSpPr/>
          <p:nvPr/>
        </p:nvSpPr>
        <p:spPr>
          <a:xfrm>
            <a:off x="13000986" y="5829457"/>
            <a:ext cx="302525" cy="302525"/>
          </a:xfrm>
          <a:custGeom>
            <a:avLst/>
            <a:gdLst/>
            <a:ahLst/>
            <a:cxnLst/>
            <a:rect l="l" t="t" r="r" b="b"/>
            <a:pathLst>
              <a:path w="302525" h="302525">
                <a:moveTo>
                  <a:pt x="0" y="0"/>
                </a:moveTo>
                <a:lnTo>
                  <a:pt x="302525" y="0"/>
                </a:lnTo>
                <a:lnTo>
                  <a:pt x="302525" y="302524"/>
                </a:lnTo>
                <a:lnTo>
                  <a:pt x="0" y="3025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3" name="Freeform 23"/>
          <p:cNvSpPr/>
          <p:nvPr/>
        </p:nvSpPr>
        <p:spPr>
          <a:xfrm>
            <a:off x="12999849" y="6255806"/>
            <a:ext cx="302525" cy="302525"/>
          </a:xfrm>
          <a:custGeom>
            <a:avLst/>
            <a:gdLst/>
            <a:ahLst/>
            <a:cxnLst/>
            <a:rect l="l" t="t" r="r" b="b"/>
            <a:pathLst>
              <a:path w="302525" h="302525">
                <a:moveTo>
                  <a:pt x="0" y="0"/>
                </a:moveTo>
                <a:lnTo>
                  <a:pt x="302525" y="0"/>
                </a:lnTo>
                <a:lnTo>
                  <a:pt x="302525" y="302525"/>
                </a:lnTo>
                <a:lnTo>
                  <a:pt x="0" y="3025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Freeform 24"/>
          <p:cNvSpPr/>
          <p:nvPr/>
        </p:nvSpPr>
        <p:spPr>
          <a:xfrm>
            <a:off x="12999849" y="6729815"/>
            <a:ext cx="302525" cy="302525"/>
          </a:xfrm>
          <a:custGeom>
            <a:avLst/>
            <a:gdLst/>
            <a:ahLst/>
            <a:cxnLst/>
            <a:rect l="l" t="t" r="r" b="b"/>
            <a:pathLst>
              <a:path w="302525" h="302525">
                <a:moveTo>
                  <a:pt x="0" y="0"/>
                </a:moveTo>
                <a:lnTo>
                  <a:pt x="302525" y="0"/>
                </a:lnTo>
                <a:lnTo>
                  <a:pt x="302525" y="302525"/>
                </a:lnTo>
                <a:lnTo>
                  <a:pt x="0" y="3025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25" name="Picture 24" descr="Massachusetts Continuing Legal Education, Inc. (MCLE│New England)">
            <a:extLst>
              <a:ext uri="{FF2B5EF4-FFF2-40B4-BE49-F238E27FC236}">
                <a16:creationId xmlns:a16="http://schemas.microsoft.com/office/drawing/2014/main" id="{5DBDA8CB-3552-CEBA-7236-5E828A5E667E}"/>
              </a:ext>
            </a:extLst>
          </p:cNvPr>
          <p:cNvPicPr>
            <a:picLocks noChangeAspect="1"/>
          </p:cNvPicPr>
          <p:nvPr/>
        </p:nvPicPr>
        <p:blipFill>
          <a:blip r:embed="rId13"/>
          <a:stretch>
            <a:fillRect/>
          </a:stretch>
        </p:blipFill>
        <p:spPr>
          <a:xfrm>
            <a:off x="79234" y="-198929"/>
            <a:ext cx="1905000" cy="1905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782" y="8947913"/>
            <a:ext cx="18255371" cy="1338231"/>
          </a:xfrm>
          <a:custGeom>
            <a:avLst/>
            <a:gdLst/>
            <a:ahLst/>
            <a:cxnLst/>
            <a:rect l="l" t="t" r="r" b="b"/>
            <a:pathLst>
              <a:path w="19354965" h="2032713">
                <a:moveTo>
                  <a:pt x="0" y="0"/>
                </a:moveTo>
                <a:lnTo>
                  <a:pt x="19354966" y="0"/>
                </a:lnTo>
                <a:lnTo>
                  <a:pt x="19354966" y="2032713"/>
                </a:lnTo>
                <a:lnTo>
                  <a:pt x="0" y="20327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2801964" y="406787"/>
            <a:ext cx="1765944" cy="1016817"/>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216686" y="1428442"/>
            <a:ext cx="14481302" cy="936593"/>
          </a:xfrm>
          <a:prstGeom prst="rect">
            <a:avLst/>
          </a:prstGeom>
        </p:spPr>
        <p:txBody>
          <a:bodyPr lIns="0" tIns="0" rIns="0" bIns="0" rtlCol="0" anchor="t">
            <a:spAutoFit/>
          </a:bodyPr>
          <a:lstStyle/>
          <a:p>
            <a:pPr algn="ctr">
              <a:lnSpc>
                <a:spcPts val="7699"/>
              </a:lnSpc>
            </a:pPr>
            <a:r>
              <a:rPr lang="en-US" sz="5499">
                <a:solidFill>
                  <a:srgbClr val="301E16"/>
                </a:solidFill>
                <a:latin typeface="Archivo Black"/>
                <a:ea typeface="Archivo Black"/>
                <a:cs typeface="Archivo Black"/>
                <a:sym typeface="Archivo Black"/>
              </a:rPr>
              <a:t>CREDIT FOR OTHER DEPENDENTS</a:t>
            </a:r>
          </a:p>
        </p:txBody>
      </p:sp>
      <p:sp>
        <p:nvSpPr>
          <p:cNvPr id="6" name="TextBox 6"/>
          <p:cNvSpPr txBox="1"/>
          <p:nvPr/>
        </p:nvSpPr>
        <p:spPr>
          <a:xfrm>
            <a:off x="4576905" y="2847605"/>
            <a:ext cx="10055071" cy="5468112"/>
          </a:xfrm>
          <a:prstGeom prst="rect">
            <a:avLst/>
          </a:prstGeom>
        </p:spPr>
        <p:txBody>
          <a:bodyPr lIns="0" tIns="0" rIns="0" bIns="0" rtlCol="0" anchor="t">
            <a:spAutoFit/>
          </a:bodyPr>
          <a:lstStyle/>
          <a:p>
            <a:pPr algn="l">
              <a:lnSpc>
                <a:spcPts val="4848"/>
              </a:lnSpc>
            </a:pPr>
            <a:endParaRPr/>
          </a:p>
          <a:p>
            <a:pPr algn="l">
              <a:lnSpc>
                <a:spcPts val="4848"/>
              </a:lnSpc>
            </a:pPr>
            <a:endParaRPr/>
          </a:p>
          <a:p>
            <a:pPr marL="747395" lvl="1" indent="-373380" algn="l">
              <a:lnSpc>
                <a:spcPts val="4848"/>
              </a:lnSpc>
              <a:buFont typeface="Arial"/>
              <a:buChar char="•"/>
            </a:pPr>
            <a:r>
              <a:rPr lang="en-US" sz="3450" b="1">
                <a:solidFill>
                  <a:srgbClr val="00CC00"/>
                </a:solidFill>
                <a:latin typeface="Poppins Bold"/>
                <a:ea typeface="Poppins Bold"/>
                <a:cs typeface="Poppins Bold"/>
                <a:sym typeface="Poppins Bold"/>
              </a:rPr>
              <a:t>$500</a:t>
            </a:r>
            <a:r>
              <a:rPr lang="en-US" sz="3450">
                <a:solidFill>
                  <a:srgbClr val="301E16"/>
                </a:solidFill>
                <a:latin typeface="Poppins"/>
                <a:ea typeface="Poppins"/>
                <a:cs typeface="Poppins"/>
                <a:sym typeface="Poppins"/>
              </a:rPr>
              <a:t> (non-refundable) per qualifying dependent</a:t>
            </a:r>
            <a:endParaRPr lang="en-US" sz="3450">
              <a:solidFill>
                <a:srgbClr val="301E16"/>
              </a:solidFill>
              <a:latin typeface="Poppins"/>
              <a:ea typeface="Poppins"/>
              <a:cs typeface="Poppins"/>
            </a:endParaRPr>
          </a:p>
          <a:p>
            <a:pPr marL="1495425" lvl="2" indent="-498475">
              <a:lnSpc>
                <a:spcPts val="4848"/>
              </a:lnSpc>
              <a:buFont typeface="Arial"/>
              <a:buChar char="⚬"/>
            </a:pPr>
            <a:r>
              <a:rPr lang="en-US" sz="3450">
                <a:solidFill>
                  <a:srgbClr val="301E16"/>
                </a:solidFill>
                <a:latin typeface="Poppins"/>
                <a:ea typeface="Poppins"/>
                <a:cs typeface="Poppins"/>
                <a:sym typeface="Poppins"/>
              </a:rPr>
              <a:t>  Must claim the person as a Dependent on your tax return</a:t>
            </a:r>
            <a:endParaRPr lang="en-US" sz="3450">
              <a:solidFill>
                <a:srgbClr val="301E16"/>
              </a:solidFill>
              <a:latin typeface="Poppins"/>
              <a:ea typeface="Poppins"/>
              <a:cs typeface="Poppins"/>
            </a:endParaRPr>
          </a:p>
          <a:p>
            <a:pPr marL="1495425" lvl="2" indent="-498475" algn="l">
              <a:lnSpc>
                <a:spcPts val="4848"/>
              </a:lnSpc>
              <a:buFont typeface="Arial"/>
              <a:buChar char="⚬"/>
            </a:pPr>
            <a:r>
              <a:rPr lang="en-US" sz="3450">
                <a:solidFill>
                  <a:srgbClr val="301E16"/>
                </a:solidFill>
                <a:latin typeface="Poppins"/>
                <a:ea typeface="Poppins"/>
                <a:cs typeface="Poppins"/>
                <a:sym typeface="Poppins"/>
              </a:rPr>
              <a:t> Dependent must be U.S. citizen, national, resident alien</a:t>
            </a:r>
            <a:endParaRPr lang="en-US" sz="3450">
              <a:solidFill>
                <a:srgbClr val="301E16"/>
              </a:solidFill>
              <a:latin typeface="Poppins"/>
              <a:ea typeface="Poppins"/>
              <a:cs typeface="Poppins"/>
            </a:endParaRPr>
          </a:p>
          <a:p>
            <a:pPr algn="l">
              <a:lnSpc>
                <a:spcPts val="4848"/>
              </a:lnSpc>
            </a:pPr>
            <a:endParaRPr lang="en-US" sz="3463">
              <a:solidFill>
                <a:srgbClr val="301E16"/>
              </a:solidFill>
              <a:latin typeface="Poppins"/>
              <a:ea typeface="Poppins"/>
              <a:cs typeface="Poppins"/>
              <a:sym typeface="Poppins"/>
            </a:endParaRPr>
          </a:p>
        </p:txBody>
      </p:sp>
      <p:sp>
        <p:nvSpPr>
          <p:cNvPr id="7" name="TextBox 7"/>
          <p:cNvSpPr txBox="1"/>
          <p:nvPr/>
        </p:nvSpPr>
        <p:spPr>
          <a:xfrm>
            <a:off x="2070423" y="7945376"/>
            <a:ext cx="5624589" cy="990975"/>
          </a:xfrm>
          <a:prstGeom prst="rect">
            <a:avLst/>
          </a:prstGeom>
        </p:spPr>
        <p:txBody>
          <a:bodyPr lIns="0" tIns="0" rIns="0" bIns="0" rtlCol="0" anchor="t">
            <a:spAutoFit/>
          </a:bodyPr>
          <a:lstStyle/>
          <a:p>
            <a:pPr algn="l">
              <a:lnSpc>
                <a:spcPts val="1953"/>
              </a:lnSpc>
            </a:pPr>
            <a:r>
              <a:rPr lang="en-US" sz="1395" b="1" i="1">
                <a:solidFill>
                  <a:srgbClr val="301E16"/>
                </a:solidFill>
                <a:latin typeface="Poppins Bold Italics"/>
                <a:ea typeface="Poppins Bold Italics"/>
                <a:cs typeface="Poppins Bold Italics"/>
                <a:sym typeface="Poppins Bold Italics"/>
              </a:rPr>
              <a:t>Check if you qualify</a:t>
            </a:r>
            <a:r>
              <a:rPr lang="en-US" sz="1395" i="1">
                <a:solidFill>
                  <a:srgbClr val="301E16"/>
                </a:solidFill>
                <a:latin typeface="Poppins Italics"/>
                <a:ea typeface="Poppins Italics"/>
                <a:cs typeface="Poppins Italics"/>
                <a:sym typeface="Poppins Italics"/>
              </a:rPr>
              <a:t>: </a:t>
            </a:r>
          </a:p>
          <a:p>
            <a:pPr algn="l">
              <a:lnSpc>
                <a:spcPts val="1953"/>
              </a:lnSpc>
            </a:pPr>
            <a:r>
              <a:rPr lang="en-US" sz="1395" i="1">
                <a:solidFill>
                  <a:srgbClr val="301E16"/>
                </a:solidFill>
                <a:latin typeface="Poppins Italics"/>
                <a:ea typeface="Poppins Italics"/>
                <a:cs typeface="Poppins Italics"/>
                <a:sym typeface="Poppins Italics"/>
              </a:rPr>
              <a:t>www.irs.gov/help/ita/does-my-childdependent-qualify-for-the-child-tax-credit-or-the-credit-for-other-dependents</a:t>
            </a:r>
          </a:p>
          <a:p>
            <a:pPr algn="l">
              <a:lnSpc>
                <a:spcPts val="1953"/>
              </a:lnSpc>
              <a:spcBef>
                <a:spcPct val="0"/>
              </a:spcBef>
            </a:pPr>
            <a:endParaRPr lang="en-US" sz="1395" i="1">
              <a:solidFill>
                <a:srgbClr val="301E16"/>
              </a:solidFill>
              <a:latin typeface="Poppins Italics"/>
              <a:ea typeface="Poppins Italics"/>
              <a:cs typeface="Poppins Italics"/>
              <a:sym typeface="Poppins Italics"/>
            </a:endParaRPr>
          </a:p>
        </p:txBody>
      </p:sp>
      <p:grpSp>
        <p:nvGrpSpPr>
          <p:cNvPr id="8" name="Group 8"/>
          <p:cNvGrpSpPr/>
          <p:nvPr/>
        </p:nvGrpSpPr>
        <p:grpSpPr>
          <a:xfrm>
            <a:off x="2012116" y="7949596"/>
            <a:ext cx="5682896" cy="727310"/>
            <a:chOff x="0" y="0"/>
            <a:chExt cx="1631295" cy="208777"/>
          </a:xfrm>
        </p:grpSpPr>
        <p:sp>
          <p:nvSpPr>
            <p:cNvPr id="9" name="Freeform 9"/>
            <p:cNvSpPr/>
            <p:nvPr/>
          </p:nvSpPr>
          <p:spPr>
            <a:xfrm>
              <a:off x="0" y="0"/>
              <a:ext cx="1631295" cy="208777"/>
            </a:xfrm>
            <a:custGeom>
              <a:avLst/>
              <a:gdLst/>
              <a:ahLst/>
              <a:cxnLst/>
              <a:rect l="l" t="t" r="r" b="b"/>
              <a:pathLst>
                <a:path w="1631295" h="208777">
                  <a:moveTo>
                    <a:pt x="0" y="0"/>
                  </a:moveTo>
                  <a:lnTo>
                    <a:pt x="1631295" y="0"/>
                  </a:lnTo>
                  <a:lnTo>
                    <a:pt x="1631295" y="208777"/>
                  </a:lnTo>
                  <a:lnTo>
                    <a:pt x="0" y="208777"/>
                  </a:lnTo>
                  <a:close/>
                </a:path>
              </a:pathLst>
            </a:custGeom>
            <a:solidFill>
              <a:srgbClr val="39CDE7">
                <a:alpha val="19608"/>
              </a:srgbClr>
            </a:solidFill>
          </p:spPr>
          <p:txBody>
            <a:bodyPr/>
            <a:lstStyle/>
            <a:p>
              <a:endParaRPr lang="en-US"/>
            </a:p>
          </p:txBody>
        </p:sp>
        <p:sp>
          <p:nvSpPr>
            <p:cNvPr id="10" name="TextBox 10"/>
            <p:cNvSpPr txBox="1"/>
            <p:nvPr/>
          </p:nvSpPr>
          <p:spPr>
            <a:xfrm>
              <a:off x="0" y="-57150"/>
              <a:ext cx="1631295" cy="265927"/>
            </a:xfrm>
            <a:prstGeom prst="rect">
              <a:avLst/>
            </a:prstGeom>
          </p:spPr>
          <p:txBody>
            <a:bodyPr lIns="50800" tIns="50800" rIns="50800" bIns="50800" rtlCol="0" anchor="ctr"/>
            <a:lstStyle/>
            <a:p>
              <a:pPr algn="ctr">
                <a:lnSpc>
                  <a:spcPts val="2380"/>
                </a:lnSpc>
              </a:pPr>
              <a:endParaRPr/>
            </a:p>
          </p:txBody>
        </p:sp>
      </p:grpSp>
      <p:sp>
        <p:nvSpPr>
          <p:cNvPr id="11" name="Freeform 11"/>
          <p:cNvSpPr/>
          <p:nvPr/>
        </p:nvSpPr>
        <p:spPr>
          <a:xfrm>
            <a:off x="5639933" y="6467065"/>
            <a:ext cx="499450" cy="499450"/>
          </a:xfrm>
          <a:custGeom>
            <a:avLst/>
            <a:gdLst/>
            <a:ahLst/>
            <a:cxnLst/>
            <a:rect l="l" t="t" r="r" b="b"/>
            <a:pathLst>
              <a:path w="499450" h="499450">
                <a:moveTo>
                  <a:pt x="0" y="0"/>
                </a:moveTo>
                <a:lnTo>
                  <a:pt x="499450" y="0"/>
                </a:lnTo>
                <a:lnTo>
                  <a:pt x="499450" y="499450"/>
                </a:lnTo>
                <a:lnTo>
                  <a:pt x="0" y="4994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5637950" y="5322221"/>
            <a:ext cx="499450" cy="499450"/>
          </a:xfrm>
          <a:custGeom>
            <a:avLst/>
            <a:gdLst/>
            <a:ahLst/>
            <a:cxnLst/>
            <a:rect l="l" t="t" r="r" b="b"/>
            <a:pathLst>
              <a:path w="499450" h="499450">
                <a:moveTo>
                  <a:pt x="0" y="0"/>
                </a:moveTo>
                <a:lnTo>
                  <a:pt x="499450" y="0"/>
                </a:lnTo>
                <a:lnTo>
                  <a:pt x="499450" y="499450"/>
                </a:lnTo>
                <a:lnTo>
                  <a:pt x="0" y="4994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2892971" y="3837352"/>
            <a:ext cx="1105728" cy="1105728"/>
          </a:xfrm>
          <a:custGeom>
            <a:avLst/>
            <a:gdLst/>
            <a:ahLst/>
            <a:cxnLst/>
            <a:rect l="l" t="t" r="r" b="b"/>
            <a:pathLst>
              <a:path w="1105728" h="1105728">
                <a:moveTo>
                  <a:pt x="0" y="0"/>
                </a:moveTo>
                <a:lnTo>
                  <a:pt x="1105728" y="0"/>
                </a:lnTo>
                <a:lnTo>
                  <a:pt x="1105728" y="1105728"/>
                </a:lnTo>
                <a:lnTo>
                  <a:pt x="0" y="11057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TextBox 14"/>
          <p:cNvSpPr txBox="1"/>
          <p:nvPr/>
        </p:nvSpPr>
        <p:spPr>
          <a:xfrm>
            <a:off x="1546675" y="2759196"/>
            <a:ext cx="14876659" cy="1201098"/>
          </a:xfrm>
          <a:prstGeom prst="rect">
            <a:avLst/>
          </a:prstGeom>
        </p:spPr>
        <p:txBody>
          <a:bodyPr wrap="square" lIns="0" tIns="0" rIns="0" bIns="0" rtlCol="0" anchor="t">
            <a:spAutoFit/>
          </a:bodyPr>
          <a:lstStyle/>
          <a:p>
            <a:pPr algn="ctr">
              <a:lnSpc>
                <a:spcPts val="4848"/>
              </a:lnSpc>
              <a:spcBef>
                <a:spcPct val="0"/>
              </a:spcBef>
            </a:pPr>
            <a:r>
              <a:rPr lang="en-US" sz="3450">
                <a:solidFill>
                  <a:srgbClr val="301E16"/>
                </a:solidFill>
                <a:latin typeface="Poppins"/>
                <a:ea typeface="Poppins"/>
                <a:cs typeface="Poppins"/>
                <a:sym typeface="Poppins"/>
              </a:rPr>
              <a:t>For dependents NOT being used to claim the CTC/ACTC, </a:t>
            </a:r>
            <a:r>
              <a:rPr lang="en-US" sz="3450" err="1">
                <a:solidFill>
                  <a:srgbClr val="301E16"/>
                </a:solidFill>
                <a:latin typeface="Poppins"/>
                <a:ea typeface="Poppins"/>
                <a:cs typeface="Poppins"/>
                <a:sym typeface="Poppins"/>
              </a:rPr>
              <a:t>eg.</a:t>
            </a:r>
            <a:r>
              <a:rPr lang="en-US" sz="3450">
                <a:solidFill>
                  <a:srgbClr val="301E16"/>
                </a:solidFill>
                <a:latin typeface="Poppins"/>
                <a:ea typeface="Poppins"/>
                <a:cs typeface="Poppins"/>
                <a:sym typeface="Poppins"/>
              </a:rPr>
              <a:t> the child/relative with ITIN</a:t>
            </a:r>
            <a:endParaRPr lang="en-US" sz="3463">
              <a:solidFill>
                <a:srgbClr val="301E16"/>
              </a:solidFill>
              <a:latin typeface="Poppins"/>
              <a:ea typeface="Poppins"/>
              <a:cs typeface="Poppins"/>
              <a:sym typeface="Poppins"/>
            </a:endParaRPr>
          </a:p>
        </p:txBody>
      </p:sp>
      <p:pic>
        <p:nvPicPr>
          <p:cNvPr id="16" name="Picture 15" descr="Massachusetts Continuing Legal Education, Inc. (MCLE│New England)">
            <a:extLst>
              <a:ext uri="{FF2B5EF4-FFF2-40B4-BE49-F238E27FC236}">
                <a16:creationId xmlns:a16="http://schemas.microsoft.com/office/drawing/2014/main" id="{2A336B25-5C77-A583-C5CB-2D76AB951F95}"/>
              </a:ext>
            </a:extLst>
          </p:cNvPr>
          <p:cNvPicPr>
            <a:picLocks noChangeAspect="1"/>
          </p:cNvPicPr>
          <p:nvPr/>
        </p:nvPicPr>
        <p:blipFill>
          <a:blip r:embed="rId9"/>
          <a:stretch>
            <a:fillRect/>
          </a:stretch>
        </p:blipFill>
        <p:spPr>
          <a:xfrm>
            <a:off x="38775" y="13487"/>
            <a:ext cx="2157875" cy="20364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639686D-453A-60D8-3870-91E75E15A44D}"/>
              </a:ext>
            </a:extLst>
          </p:cNvPr>
          <p:cNvSpPr>
            <a:spLocks noGrp="1"/>
          </p:cNvSpPr>
          <p:nvPr>
            <p:ph type="ctrTitle"/>
          </p:nvPr>
        </p:nvSpPr>
        <p:spPr>
          <a:xfrm>
            <a:off x="364365" y="2397369"/>
            <a:ext cx="6940063" cy="7684477"/>
          </a:xfrm>
        </p:spPr>
        <p:txBody>
          <a:bodyPr anchor="t">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12000" b="1">
                <a:solidFill>
                  <a:srgbClr val="FFFFFF"/>
                </a:solidFill>
                <a:latin typeface="Poppins Bold"/>
                <a:cs typeface="Poppins Bold"/>
              </a:rPr>
              <a:t>The age test </a:t>
            </a:r>
          </a:p>
        </p:txBody>
      </p:sp>
      <p:sp>
        <p:nvSpPr>
          <p:cNvPr id="3" name="Subtitle 2">
            <a:extLst>
              <a:ext uri="{FF2B5EF4-FFF2-40B4-BE49-F238E27FC236}">
                <a16:creationId xmlns:a16="http://schemas.microsoft.com/office/drawing/2014/main" id="{C63952C2-0D1A-B492-32BC-BC51381C05FB}"/>
              </a:ext>
            </a:extLst>
          </p:cNvPr>
          <p:cNvSpPr>
            <a:spLocks noGrp="1"/>
          </p:cNvSpPr>
          <p:nvPr>
            <p:ph type="subTitle" idx="1"/>
          </p:nvPr>
        </p:nvSpPr>
        <p:spPr>
          <a:xfrm>
            <a:off x="8689491" y="2386260"/>
            <a:ext cx="8508264" cy="7642831"/>
          </a:xfrm>
        </p:spPr>
        <p:txBody>
          <a:bodyPr vert="horz" lIns="91440" tIns="45720" rIns="91440" bIns="45720" rtlCol="0">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nSpc>
                <a:spcPct val="90000"/>
              </a:lnSpc>
            </a:pPr>
            <a:r>
              <a:rPr lang="en-US" sz="4600">
                <a:solidFill>
                  <a:srgbClr val="FFFFFF"/>
                </a:solidFill>
                <a:latin typeface="Poppins"/>
                <a:cs typeface="Poppins"/>
              </a:rPr>
              <a:t>For the child tax credit, the dependent child must be under 17;</a:t>
            </a:r>
            <a:endParaRPr lang="en-US" sz="4600">
              <a:solidFill>
                <a:srgbClr val="FFFFFF"/>
              </a:solidFill>
              <a:latin typeface="Poppins"/>
              <a:ea typeface="Calibri"/>
              <a:cs typeface="Poppins"/>
            </a:endParaRPr>
          </a:p>
          <a:p>
            <a:pPr>
              <a:lnSpc>
                <a:spcPct val="90000"/>
              </a:lnSpc>
            </a:pPr>
            <a:r>
              <a:rPr lang="en-US" sz="4600">
                <a:solidFill>
                  <a:srgbClr val="FFFFFF"/>
                </a:solidFill>
                <a:latin typeface="Poppins"/>
                <a:cs typeface="Poppins"/>
              </a:rPr>
              <a:t>For the EITC, the dependent child may be under 19, or under 24 if the dependent is a full-time student for at least 5 months; or any age if permanently and totally disabled</a:t>
            </a:r>
            <a:endParaRPr lang="en-US" sz="4600">
              <a:solidFill>
                <a:srgbClr val="FFFFFF"/>
              </a:solidFill>
              <a:latin typeface="Poppins"/>
              <a:ea typeface="Calibri"/>
              <a:cs typeface="Poppins"/>
            </a:endParaRPr>
          </a:p>
        </p:txBody>
      </p:sp>
      <p:cxnSp>
        <p:nvCxnSpPr>
          <p:cNvPr id="14" name="Straight Connector 1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0983" y="2384052"/>
            <a:ext cx="0" cy="7889631"/>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5" name="Freeform 2">
            <a:extLst>
              <a:ext uri="{FF2B5EF4-FFF2-40B4-BE49-F238E27FC236}">
                <a16:creationId xmlns:a16="http://schemas.microsoft.com/office/drawing/2014/main" id="{8D888D24-06EA-C266-8516-DA40BE8BAF77}"/>
              </a:ext>
            </a:extLst>
          </p:cNvPr>
          <p:cNvSpPr/>
          <p:nvPr/>
        </p:nvSpPr>
        <p:spPr>
          <a:xfrm>
            <a:off x="0" y="8698231"/>
            <a:ext cx="18288000" cy="1546413"/>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7" name="Picture 6" descr="Massachusetts Continuing Legal Education, Inc. (MCLE│New England)">
            <a:extLst>
              <a:ext uri="{FF2B5EF4-FFF2-40B4-BE49-F238E27FC236}">
                <a16:creationId xmlns:a16="http://schemas.microsoft.com/office/drawing/2014/main" id="{99E84992-8504-1206-6D19-619834504290}"/>
              </a:ext>
            </a:extLst>
          </p:cNvPr>
          <p:cNvPicPr>
            <a:picLocks noChangeAspect="1"/>
          </p:cNvPicPr>
          <p:nvPr/>
        </p:nvPicPr>
        <p:blipFill>
          <a:blip r:embed="rId4"/>
          <a:stretch>
            <a:fillRect/>
          </a:stretch>
        </p:blipFill>
        <p:spPr>
          <a:xfrm>
            <a:off x="17609" y="2904"/>
            <a:ext cx="2179041" cy="1697828"/>
          </a:xfrm>
          <a:prstGeom prst="rect">
            <a:avLst/>
          </a:prstGeom>
        </p:spPr>
      </p:pic>
      <p:sp>
        <p:nvSpPr>
          <p:cNvPr id="9" name="Freeform 4" descr="A group of people with text&#10;&#10;AI-generated content may be incorrect.">
            <a:extLst>
              <a:ext uri="{FF2B5EF4-FFF2-40B4-BE49-F238E27FC236}">
                <a16:creationId xmlns:a16="http://schemas.microsoft.com/office/drawing/2014/main" id="{293B150B-17B6-6E78-173B-CA5A575FD945}"/>
              </a:ext>
            </a:extLst>
          </p:cNvPr>
          <p:cNvSpPr/>
          <p:nvPr/>
        </p:nvSpPr>
        <p:spPr>
          <a:xfrm>
            <a:off x="2245365" y="45790"/>
            <a:ext cx="2955827" cy="1670876"/>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25822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8267556" cy="10287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3731F4C2-5EE7-80B6-66FE-EB3E75058BA6}"/>
              </a:ext>
            </a:extLst>
          </p:cNvPr>
          <p:cNvSpPr>
            <a:spLocks noGrp="1"/>
          </p:cNvSpPr>
          <p:nvPr>
            <p:ph type="title"/>
          </p:nvPr>
        </p:nvSpPr>
        <p:spPr>
          <a:xfrm>
            <a:off x="1257300" y="1069968"/>
            <a:ext cx="6057900" cy="8147064"/>
          </a:xfrm>
        </p:spPr>
        <p:txBody>
          <a:bodyPr vert="horz" lIns="91440" tIns="45720" rIns="91440" bIns="45720" rtlCol="0" anchor="ctr">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00">
              <a:lnSpc>
                <a:spcPct val="90000"/>
              </a:lnSpc>
            </a:pPr>
            <a:r>
              <a:rPr lang="en-US" sz="4400" kern="1200">
                <a:solidFill>
                  <a:schemeClr val="tx1"/>
                </a:solidFill>
                <a:latin typeface="+mj-lt"/>
                <a:ea typeface="+mj-ea"/>
                <a:cs typeface="+mj-cs"/>
              </a:rPr>
              <a:t>Disability and income tax </a:t>
            </a:r>
          </a:p>
        </p:txBody>
      </p:sp>
      <p:sp>
        <p:nvSpPr>
          <p:cNvPr id="24" name="TextBox 23">
            <a:extLst>
              <a:ext uri="{FF2B5EF4-FFF2-40B4-BE49-F238E27FC236}">
                <a16:creationId xmlns:a16="http://schemas.microsoft.com/office/drawing/2014/main" id="{B803389A-E873-2489-40AA-EE05D19F58D1}"/>
              </a:ext>
            </a:extLst>
          </p:cNvPr>
          <p:cNvSpPr txBox="1"/>
          <p:nvPr/>
        </p:nvSpPr>
        <p:spPr>
          <a:xfrm>
            <a:off x="9143998" y="1069969"/>
            <a:ext cx="7886702" cy="8147064"/>
          </a:xfrm>
          <a:prstGeom prst="rect">
            <a:avLst/>
          </a:prstGeom>
        </p:spPr>
        <p:txBody>
          <a:bodyPr vert="horz" lIns="91440" tIns="45720" rIns="91440" bIns="45720" rtlCol="0" anchor="ctr">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indent="-228600" defTabSz="914400">
              <a:lnSpc>
                <a:spcPct val="90000"/>
              </a:lnSpc>
              <a:buFont typeface="Arial" panose="020B0604020202020204" pitchFamily="34" charset="0"/>
              <a:buChar char="•"/>
            </a:pPr>
            <a:r>
              <a:rPr lang="en-US" sz="2600"/>
              <a:t>The definition comes from the IRC section 72(m)(7). Explained by the IRS as follows:</a:t>
            </a:r>
          </a:p>
          <a:p>
            <a:pPr indent="-228600" defTabSz="914400">
              <a:lnSpc>
                <a:spcPct val="90000"/>
              </a:lnSpc>
              <a:spcBef>
                <a:spcPts val="2250"/>
              </a:spcBef>
              <a:spcAft>
                <a:spcPts val="1125"/>
              </a:spcAft>
              <a:buFont typeface="Arial" panose="020B0604020202020204" pitchFamily="34" charset="0"/>
              <a:buChar char="•"/>
            </a:pPr>
            <a:r>
              <a:rPr lang="en-US" sz="2600" b="1" i="0">
                <a:effectLst/>
              </a:rPr>
              <a:t>Permanent and total disability</a:t>
            </a:r>
          </a:p>
          <a:p>
            <a:pPr indent="-228600" defTabSz="914400">
              <a:lnSpc>
                <a:spcPct val="90000"/>
              </a:lnSpc>
              <a:spcAft>
                <a:spcPts val="1125"/>
              </a:spcAft>
              <a:buFont typeface="Arial" panose="020B0604020202020204" pitchFamily="34" charset="0"/>
              <a:buChar char="•"/>
            </a:pPr>
            <a:r>
              <a:rPr lang="en-US" sz="2600" b="0" i="0">
                <a:effectLst/>
              </a:rPr>
              <a:t>A person has a permanent and total disability if </a:t>
            </a:r>
            <a:r>
              <a:rPr lang="en-US" sz="2600" b="1" i="0">
                <a:effectLst/>
              </a:rPr>
              <a:t>both</a:t>
            </a:r>
            <a:r>
              <a:rPr lang="en-US" sz="2600" b="0" i="0">
                <a:effectLst/>
              </a:rPr>
              <a:t> of the following apply:</a:t>
            </a:r>
          </a:p>
          <a:p>
            <a:pPr indent="-228600" defTabSz="914400">
              <a:lnSpc>
                <a:spcPct val="90000"/>
              </a:lnSpc>
              <a:spcAft>
                <a:spcPts val="1125"/>
              </a:spcAft>
              <a:buFont typeface="Arial" panose="020B0604020202020204" pitchFamily="34" charset="0"/>
              <a:buChar char="•"/>
            </a:pPr>
            <a:r>
              <a:rPr lang="en-US" sz="2600" b="0" i="0">
                <a:effectLst/>
              </a:rPr>
              <a:t>They can’t engage in any </a:t>
            </a:r>
            <a:r>
              <a:rPr lang="en-US" sz="2600" b="0" i="0" u="sng">
                <a:effectLst/>
                <a:hlinkClick r:id="rId2" tooltip="Substantial Gainful Activity"/>
              </a:rPr>
              <a:t>substantial gainful activity</a:t>
            </a:r>
            <a:r>
              <a:rPr lang="en-US" sz="2600" b="0" i="0">
                <a:effectLst/>
              </a:rPr>
              <a:t> because of a physical or mental condition and</a:t>
            </a:r>
          </a:p>
          <a:p>
            <a:pPr indent="-228600" defTabSz="914400">
              <a:lnSpc>
                <a:spcPct val="90000"/>
              </a:lnSpc>
              <a:spcAft>
                <a:spcPts val="1125"/>
              </a:spcAft>
              <a:buFont typeface="Arial" panose="020B0604020202020204" pitchFamily="34" charset="0"/>
              <a:buChar char="•"/>
            </a:pPr>
            <a:r>
              <a:rPr lang="en-US" sz="2600" b="0" i="0">
                <a:effectLst/>
              </a:rPr>
              <a:t>A doctor determines their condition:</a:t>
            </a:r>
          </a:p>
          <a:p>
            <a:pPr marL="1114425" lvl="1" indent="-228600" defTabSz="914400">
              <a:lnSpc>
                <a:spcPct val="90000"/>
              </a:lnSpc>
              <a:spcAft>
                <a:spcPts val="1125"/>
              </a:spcAft>
              <a:buFont typeface="Arial" panose="020B0604020202020204" pitchFamily="34" charset="0"/>
              <a:buChar char="•"/>
            </a:pPr>
            <a:r>
              <a:rPr lang="en-US" sz="2600" b="0" i="0">
                <a:effectLst/>
              </a:rPr>
              <a:t>Has lasted continuously for at least a year</a:t>
            </a:r>
            <a:r>
              <a:rPr lang="en-US" sz="2600" b="1" i="0">
                <a:effectLst/>
              </a:rPr>
              <a:t> or</a:t>
            </a:r>
            <a:endParaRPr lang="en-US" sz="2600" b="0" i="0">
              <a:effectLst/>
            </a:endParaRPr>
          </a:p>
          <a:p>
            <a:pPr marL="1114425" lvl="1" indent="-228600" defTabSz="914400">
              <a:lnSpc>
                <a:spcPct val="90000"/>
              </a:lnSpc>
              <a:spcAft>
                <a:spcPts val="1125"/>
              </a:spcAft>
              <a:buFont typeface="Arial" panose="020B0604020202020204" pitchFamily="34" charset="0"/>
              <a:buChar char="•"/>
            </a:pPr>
            <a:r>
              <a:rPr lang="en-US" sz="2600" b="0" i="0">
                <a:effectLst/>
              </a:rPr>
              <a:t>Will last continuously for at least a year </a:t>
            </a:r>
            <a:r>
              <a:rPr lang="en-US" sz="2600" b="1" i="0">
                <a:effectLst/>
              </a:rPr>
              <a:t>or</a:t>
            </a:r>
            <a:endParaRPr lang="en-US" sz="2600" b="0" i="0">
              <a:effectLst/>
            </a:endParaRPr>
          </a:p>
          <a:p>
            <a:pPr marL="1114425" lvl="1" indent="-228600" defTabSz="914400">
              <a:lnSpc>
                <a:spcPct val="90000"/>
              </a:lnSpc>
              <a:spcAft>
                <a:spcPts val="1125"/>
              </a:spcAft>
              <a:buFont typeface="Arial" panose="020B0604020202020204" pitchFamily="34" charset="0"/>
              <a:buChar char="•"/>
            </a:pPr>
            <a:r>
              <a:rPr lang="en-US" sz="2600" b="0" i="0">
                <a:effectLst/>
              </a:rPr>
              <a:t>Can lead to death</a:t>
            </a:r>
          </a:p>
          <a:p>
            <a:pPr indent="-228600" defTabSz="914400">
              <a:lnSpc>
                <a:spcPct val="90000"/>
              </a:lnSpc>
              <a:spcBef>
                <a:spcPts val="2250"/>
              </a:spcBef>
              <a:spcAft>
                <a:spcPts val="1125"/>
              </a:spcAft>
              <a:buFont typeface="Arial" panose="020B0604020202020204" pitchFamily="34" charset="0"/>
              <a:buChar char="•"/>
            </a:pPr>
            <a:r>
              <a:rPr lang="en-US" sz="2600" b="1" i="0">
                <a:effectLst/>
              </a:rPr>
              <a:t>How to prove a permanent and total disability</a:t>
            </a:r>
          </a:p>
          <a:p>
            <a:pPr indent="-228600" defTabSz="914400">
              <a:lnSpc>
                <a:spcPct val="90000"/>
              </a:lnSpc>
              <a:spcAft>
                <a:spcPts val="1125"/>
              </a:spcAft>
              <a:buFont typeface="Arial" panose="020B0604020202020204" pitchFamily="34" charset="0"/>
              <a:buChar char="•"/>
            </a:pPr>
            <a:r>
              <a:rPr lang="en-US" sz="2600"/>
              <a:t>The Taxpayer</a:t>
            </a:r>
            <a:r>
              <a:rPr lang="en-US" sz="2600" b="0" i="0">
                <a:effectLst/>
              </a:rPr>
              <a:t> must prove that the Dependent has a permanent or total disability.</a:t>
            </a:r>
          </a:p>
          <a:p>
            <a:pPr indent="-228600" defTabSz="914400">
              <a:lnSpc>
                <a:spcPct val="90000"/>
              </a:lnSpc>
              <a:spcAft>
                <a:spcPts val="1125"/>
              </a:spcAft>
              <a:buFont typeface="Arial" panose="020B0604020202020204" pitchFamily="34" charset="0"/>
              <a:buChar char="•"/>
            </a:pPr>
            <a:r>
              <a:rPr lang="en-US" sz="2600" b="0" i="0">
                <a:effectLst/>
              </a:rPr>
              <a:t>Proof of disability</a:t>
            </a:r>
            <a:r>
              <a:rPr lang="en-US" sz="2600"/>
              <a:t>: </a:t>
            </a:r>
            <a:r>
              <a:rPr lang="en-US" sz="2600" b="0" i="0">
                <a:effectLst/>
              </a:rPr>
              <a:t> letter from their doctor, healthcare provider or any social service program or agency that can verify their disability.</a:t>
            </a:r>
            <a:endParaRPr lang="en-US" sz="2600"/>
          </a:p>
          <a:p>
            <a:pPr indent="-228600" defTabSz="914400">
              <a:lnSpc>
                <a:spcPct val="90000"/>
              </a:lnSpc>
              <a:buFont typeface="Arial" panose="020B0604020202020204" pitchFamily="34" charset="0"/>
              <a:buChar char="•"/>
            </a:pPr>
            <a:endParaRPr lang="en-US" sz="2600"/>
          </a:p>
        </p:txBody>
      </p:sp>
      <p:sp>
        <p:nvSpPr>
          <p:cNvPr id="5" name="Freeform 2">
            <a:extLst>
              <a:ext uri="{FF2B5EF4-FFF2-40B4-BE49-F238E27FC236}">
                <a16:creationId xmlns:a16="http://schemas.microsoft.com/office/drawing/2014/main" id="{41212722-FCF5-7604-819F-18683D5730E6}"/>
              </a:ext>
            </a:extLst>
          </p:cNvPr>
          <p:cNvSpPr/>
          <p:nvPr/>
        </p:nvSpPr>
        <p:spPr>
          <a:xfrm>
            <a:off x="0" y="8698231"/>
            <a:ext cx="18288000" cy="1546413"/>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0" name="Freeform 4" descr="A group of people with text&#10;&#10;AI-generated content may be incorrect.">
            <a:extLst>
              <a:ext uri="{FF2B5EF4-FFF2-40B4-BE49-F238E27FC236}">
                <a16:creationId xmlns:a16="http://schemas.microsoft.com/office/drawing/2014/main" id="{88FF2584-F90C-E624-F91D-AA9C34260CCB}"/>
              </a:ext>
            </a:extLst>
          </p:cNvPr>
          <p:cNvSpPr/>
          <p:nvPr/>
        </p:nvSpPr>
        <p:spPr>
          <a:xfrm>
            <a:off x="2245365" y="45790"/>
            <a:ext cx="2955827" cy="1454633"/>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5"/>
            <a:stretch>
              <a:fillRect/>
            </a:stretch>
          </a:blipFill>
        </p:spPr>
        <p:txBody>
          <a:bodyPr/>
          <a:lstStyle/>
          <a:p>
            <a:endParaRPr lang="en-US"/>
          </a:p>
        </p:txBody>
      </p:sp>
      <p:pic>
        <p:nvPicPr>
          <p:cNvPr id="32" name="Picture 31" descr="Massachusetts Continuing Legal Education, Inc. (MCLE│New England)">
            <a:extLst>
              <a:ext uri="{FF2B5EF4-FFF2-40B4-BE49-F238E27FC236}">
                <a16:creationId xmlns:a16="http://schemas.microsoft.com/office/drawing/2014/main" id="{2E7A6EC4-1B94-E6ED-ED39-4502BF0DC31D}"/>
              </a:ext>
            </a:extLst>
          </p:cNvPr>
          <p:cNvPicPr>
            <a:picLocks noChangeAspect="1"/>
          </p:cNvPicPr>
          <p:nvPr/>
        </p:nvPicPr>
        <p:blipFill>
          <a:blip r:embed="rId6"/>
          <a:stretch>
            <a:fillRect/>
          </a:stretch>
        </p:blipFill>
        <p:spPr>
          <a:xfrm>
            <a:off x="17609" y="2904"/>
            <a:ext cx="2179041" cy="1697828"/>
          </a:xfrm>
          <a:prstGeom prst="rect">
            <a:avLst/>
          </a:prstGeom>
        </p:spPr>
      </p:pic>
    </p:spTree>
    <p:extLst>
      <p:ext uri="{BB962C8B-B14F-4D97-AF65-F5344CB8AC3E}">
        <p14:creationId xmlns:p14="http://schemas.microsoft.com/office/powerpoint/2010/main" val="220090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987" y="8966908"/>
            <a:ext cx="19354965" cy="2032713"/>
          </a:xfrm>
          <a:custGeom>
            <a:avLst/>
            <a:gdLst/>
            <a:ahLst/>
            <a:cxnLst/>
            <a:rect l="l" t="t" r="r" b="b"/>
            <a:pathLst>
              <a:path w="19354965" h="2032713">
                <a:moveTo>
                  <a:pt x="0" y="0"/>
                </a:moveTo>
                <a:lnTo>
                  <a:pt x="19354965" y="0"/>
                </a:lnTo>
                <a:lnTo>
                  <a:pt x="19354965" y="2032714"/>
                </a:lnTo>
                <a:lnTo>
                  <a:pt x="0" y="2032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2504664" y="62329"/>
            <a:ext cx="2696528" cy="11685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4"/>
            <a:stretch>
              <a:fillRect/>
            </a:stretch>
          </a:blipFill>
        </p:spPr>
        <p:txBody>
          <a:bodyPr/>
          <a:lstStyle/>
          <a:p>
            <a:endParaRPr lang="en-US"/>
          </a:p>
        </p:txBody>
      </p:sp>
      <p:grpSp>
        <p:nvGrpSpPr>
          <p:cNvPr id="5" name="Group 5"/>
          <p:cNvGrpSpPr/>
          <p:nvPr/>
        </p:nvGrpSpPr>
        <p:grpSpPr>
          <a:xfrm>
            <a:off x="827846" y="8547808"/>
            <a:ext cx="7462563" cy="850953"/>
            <a:chOff x="0" y="0"/>
            <a:chExt cx="2142155" cy="244269"/>
          </a:xfrm>
        </p:grpSpPr>
        <p:sp>
          <p:nvSpPr>
            <p:cNvPr id="6" name="Freeform 6"/>
            <p:cNvSpPr/>
            <p:nvPr/>
          </p:nvSpPr>
          <p:spPr>
            <a:xfrm>
              <a:off x="0" y="0"/>
              <a:ext cx="2142155" cy="244269"/>
            </a:xfrm>
            <a:custGeom>
              <a:avLst/>
              <a:gdLst/>
              <a:ahLst/>
              <a:cxnLst/>
              <a:rect l="l" t="t" r="r" b="b"/>
              <a:pathLst>
                <a:path w="2142155" h="244269">
                  <a:moveTo>
                    <a:pt x="0" y="0"/>
                  </a:moveTo>
                  <a:lnTo>
                    <a:pt x="2142155" y="0"/>
                  </a:lnTo>
                  <a:lnTo>
                    <a:pt x="2142155" y="244269"/>
                  </a:lnTo>
                  <a:lnTo>
                    <a:pt x="0" y="244269"/>
                  </a:lnTo>
                  <a:close/>
                </a:path>
              </a:pathLst>
            </a:custGeom>
            <a:solidFill>
              <a:srgbClr val="39CDE7">
                <a:alpha val="19608"/>
              </a:srgbClr>
            </a:solidFill>
          </p:spPr>
          <p:txBody>
            <a:bodyPr/>
            <a:lstStyle/>
            <a:p>
              <a:endParaRPr lang="en-US"/>
            </a:p>
          </p:txBody>
        </p:sp>
        <p:sp>
          <p:nvSpPr>
            <p:cNvPr id="7" name="TextBox 7"/>
            <p:cNvSpPr txBox="1"/>
            <p:nvPr/>
          </p:nvSpPr>
          <p:spPr>
            <a:xfrm>
              <a:off x="0" y="-57150"/>
              <a:ext cx="2142155" cy="301419"/>
            </a:xfrm>
            <a:prstGeom prst="rect">
              <a:avLst/>
            </a:prstGeom>
          </p:spPr>
          <p:txBody>
            <a:bodyPr lIns="50800" tIns="50800" rIns="50800" bIns="50800" rtlCol="0" anchor="ctr"/>
            <a:lstStyle/>
            <a:p>
              <a:pPr algn="ctr">
                <a:lnSpc>
                  <a:spcPts val="2380"/>
                </a:lnSpc>
              </a:pPr>
              <a:endParaRPr/>
            </a:p>
          </p:txBody>
        </p:sp>
      </p:grpSp>
      <p:sp>
        <p:nvSpPr>
          <p:cNvPr id="8" name="TextBox 8"/>
          <p:cNvSpPr txBox="1"/>
          <p:nvPr/>
        </p:nvSpPr>
        <p:spPr>
          <a:xfrm>
            <a:off x="9643495" y="1326841"/>
            <a:ext cx="6935462" cy="3616634"/>
          </a:xfrm>
          <a:prstGeom prst="rect">
            <a:avLst/>
          </a:prstGeom>
        </p:spPr>
        <p:txBody>
          <a:bodyPr lIns="0" tIns="0" rIns="0" bIns="0" rtlCol="0" anchor="t">
            <a:spAutoFit/>
          </a:bodyPr>
          <a:lstStyle/>
          <a:p>
            <a:pPr algn="l">
              <a:lnSpc>
                <a:spcPts val="3212"/>
              </a:lnSpc>
            </a:pPr>
            <a:endParaRPr/>
          </a:p>
          <a:p>
            <a:pPr algn="l">
              <a:lnSpc>
                <a:spcPts val="3212"/>
              </a:lnSpc>
            </a:pPr>
            <a:endParaRPr/>
          </a:p>
          <a:p>
            <a:pPr algn="l">
              <a:lnSpc>
                <a:spcPts val="3212"/>
              </a:lnSpc>
            </a:pPr>
            <a:r>
              <a:rPr lang="en-US" sz="2294" b="1">
                <a:solidFill>
                  <a:srgbClr val="301E16"/>
                </a:solidFill>
                <a:latin typeface="Poppins Bold"/>
                <a:ea typeface="Poppins Bold"/>
                <a:cs typeface="Poppins Bold"/>
                <a:sym typeface="Poppins Bold"/>
              </a:rPr>
              <a:t>You must also have:</a:t>
            </a:r>
          </a:p>
          <a:p>
            <a:pPr marL="495422" lvl="1" indent="-247711" algn="l">
              <a:lnSpc>
                <a:spcPts val="3212"/>
              </a:lnSpc>
              <a:buFont typeface="Arial"/>
              <a:buChar char="•"/>
            </a:pPr>
            <a:r>
              <a:rPr lang="en-US" sz="2294">
                <a:solidFill>
                  <a:srgbClr val="301E16"/>
                </a:solidFill>
                <a:latin typeface="Poppins"/>
                <a:ea typeface="Poppins"/>
                <a:cs typeface="Poppins"/>
                <a:sym typeface="Poppins"/>
              </a:rPr>
              <a:t>Lived in the U.S. more than half of the year. </a:t>
            </a:r>
          </a:p>
          <a:p>
            <a:pPr marL="495422" lvl="1" indent="-247711" algn="l">
              <a:lnSpc>
                <a:spcPts val="3212"/>
              </a:lnSpc>
              <a:buFont typeface="Arial"/>
              <a:buChar char="•"/>
            </a:pPr>
            <a:r>
              <a:rPr lang="en-US" sz="2294">
                <a:solidFill>
                  <a:srgbClr val="301E16"/>
                </a:solidFill>
                <a:latin typeface="Poppins"/>
                <a:ea typeface="Poppins"/>
                <a:cs typeface="Poppins"/>
                <a:sym typeface="Poppins"/>
              </a:rPr>
              <a:t>Have earned income</a:t>
            </a:r>
          </a:p>
          <a:p>
            <a:pPr marL="495422" lvl="1" indent="-247711" algn="l">
              <a:lnSpc>
                <a:spcPts val="3212"/>
              </a:lnSpc>
              <a:buFont typeface="Arial"/>
              <a:buChar char="•"/>
            </a:pPr>
            <a:r>
              <a:rPr lang="en-US" sz="2294">
                <a:solidFill>
                  <a:srgbClr val="301E16"/>
                </a:solidFill>
                <a:latin typeface="Poppins"/>
                <a:ea typeface="Poppins"/>
                <a:cs typeface="Poppins"/>
                <a:sym typeface="Poppins"/>
              </a:rPr>
              <a:t>File joint return if married (unless “considered unmarried”) </a:t>
            </a:r>
          </a:p>
          <a:p>
            <a:pPr algn="l">
              <a:lnSpc>
                <a:spcPts val="3212"/>
              </a:lnSpc>
            </a:pPr>
            <a:endParaRPr lang="en-US" sz="2294">
              <a:solidFill>
                <a:srgbClr val="301E16"/>
              </a:solidFill>
              <a:latin typeface="Poppins"/>
              <a:ea typeface="Poppins"/>
              <a:cs typeface="Poppins"/>
              <a:sym typeface="Poppins"/>
            </a:endParaRPr>
          </a:p>
          <a:p>
            <a:pPr algn="l">
              <a:lnSpc>
                <a:spcPts val="3366"/>
              </a:lnSpc>
            </a:pPr>
            <a:endParaRPr lang="en-US" sz="2294">
              <a:solidFill>
                <a:srgbClr val="301E16"/>
              </a:solidFill>
              <a:latin typeface="Poppins"/>
              <a:ea typeface="Poppins"/>
              <a:cs typeface="Poppins"/>
              <a:sym typeface="Poppins"/>
            </a:endParaRPr>
          </a:p>
        </p:txBody>
      </p:sp>
      <p:sp>
        <p:nvSpPr>
          <p:cNvPr id="9" name="Freeform 9"/>
          <p:cNvSpPr/>
          <p:nvPr/>
        </p:nvSpPr>
        <p:spPr>
          <a:xfrm>
            <a:off x="9799631" y="2599611"/>
            <a:ext cx="303098" cy="303098"/>
          </a:xfrm>
          <a:custGeom>
            <a:avLst/>
            <a:gdLst/>
            <a:ahLst/>
            <a:cxnLst/>
            <a:rect l="l" t="t" r="r" b="b"/>
            <a:pathLst>
              <a:path w="303098" h="303098">
                <a:moveTo>
                  <a:pt x="0" y="0"/>
                </a:moveTo>
                <a:lnTo>
                  <a:pt x="303098" y="0"/>
                </a:lnTo>
                <a:lnTo>
                  <a:pt x="303098" y="303098"/>
                </a:lnTo>
                <a:lnTo>
                  <a:pt x="0" y="3030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799631" y="2962992"/>
            <a:ext cx="303098" cy="303098"/>
          </a:xfrm>
          <a:custGeom>
            <a:avLst/>
            <a:gdLst/>
            <a:ahLst/>
            <a:cxnLst/>
            <a:rect l="l" t="t" r="r" b="b"/>
            <a:pathLst>
              <a:path w="303098" h="303098">
                <a:moveTo>
                  <a:pt x="0" y="0"/>
                </a:moveTo>
                <a:lnTo>
                  <a:pt x="303098" y="0"/>
                </a:lnTo>
                <a:lnTo>
                  <a:pt x="303098" y="303098"/>
                </a:lnTo>
                <a:lnTo>
                  <a:pt x="0" y="3030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9799631" y="3326372"/>
            <a:ext cx="303098" cy="303098"/>
          </a:xfrm>
          <a:custGeom>
            <a:avLst/>
            <a:gdLst/>
            <a:ahLst/>
            <a:cxnLst/>
            <a:rect l="l" t="t" r="r" b="b"/>
            <a:pathLst>
              <a:path w="303098" h="303098">
                <a:moveTo>
                  <a:pt x="0" y="0"/>
                </a:moveTo>
                <a:lnTo>
                  <a:pt x="303098" y="0"/>
                </a:lnTo>
                <a:lnTo>
                  <a:pt x="303098" y="303098"/>
                </a:lnTo>
                <a:lnTo>
                  <a:pt x="0" y="3030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9799631" y="5143500"/>
            <a:ext cx="4643493" cy="3627729"/>
          </a:xfrm>
          <a:custGeom>
            <a:avLst/>
            <a:gdLst/>
            <a:ahLst/>
            <a:cxnLst/>
            <a:rect l="l" t="t" r="r" b="b"/>
            <a:pathLst>
              <a:path w="4643493" h="3627729">
                <a:moveTo>
                  <a:pt x="0" y="0"/>
                </a:moveTo>
                <a:lnTo>
                  <a:pt x="4643493" y="0"/>
                </a:lnTo>
                <a:lnTo>
                  <a:pt x="4643493" y="3627729"/>
                </a:lnTo>
                <a:lnTo>
                  <a:pt x="0" y="36277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2872204" y="508142"/>
            <a:ext cx="17465836" cy="821055"/>
          </a:xfrm>
          <a:prstGeom prst="rect">
            <a:avLst/>
          </a:prstGeom>
        </p:spPr>
        <p:txBody>
          <a:bodyPr lIns="0" tIns="0" rIns="0" bIns="0" rtlCol="0" anchor="t">
            <a:spAutoFit/>
          </a:bodyPr>
          <a:lstStyle/>
          <a:p>
            <a:pPr algn="ctr">
              <a:lnSpc>
                <a:spcPts val="6719"/>
              </a:lnSpc>
            </a:pPr>
            <a:r>
              <a:rPr lang="en-US" sz="4799">
                <a:solidFill>
                  <a:srgbClr val="301E16"/>
                </a:solidFill>
                <a:latin typeface="Archivo Black"/>
                <a:ea typeface="Archivo Black"/>
                <a:cs typeface="Archivo Black"/>
                <a:sym typeface="Archivo Black"/>
              </a:rPr>
              <a:t>CHILD AND DEPENDENT Care Credit</a:t>
            </a:r>
          </a:p>
        </p:txBody>
      </p:sp>
      <p:sp>
        <p:nvSpPr>
          <p:cNvPr id="14" name="TextBox 14"/>
          <p:cNvSpPr txBox="1"/>
          <p:nvPr/>
        </p:nvSpPr>
        <p:spPr>
          <a:xfrm>
            <a:off x="922015" y="8727864"/>
            <a:ext cx="7274226" cy="530403"/>
          </a:xfrm>
          <a:prstGeom prst="rect">
            <a:avLst/>
          </a:prstGeom>
        </p:spPr>
        <p:txBody>
          <a:bodyPr lIns="0" tIns="0" rIns="0" bIns="0" rtlCol="0" anchor="t">
            <a:spAutoFit/>
          </a:bodyPr>
          <a:lstStyle/>
          <a:p>
            <a:pPr algn="l">
              <a:lnSpc>
                <a:spcPts val="1424"/>
              </a:lnSpc>
            </a:pPr>
            <a:r>
              <a:rPr lang="en-US" sz="1295" b="1" i="1">
                <a:solidFill>
                  <a:srgbClr val="301E16"/>
                </a:solidFill>
                <a:latin typeface="Poppins Bold Italics"/>
                <a:ea typeface="Poppins Bold Italics"/>
                <a:cs typeface="Poppins Bold Italics"/>
                <a:sym typeface="Poppins Bold Italics"/>
              </a:rPr>
              <a:t>Check if you qualify:</a:t>
            </a:r>
          </a:p>
          <a:p>
            <a:pPr algn="l">
              <a:lnSpc>
                <a:spcPts val="1424"/>
              </a:lnSpc>
            </a:pPr>
            <a:endParaRPr lang="en-US" sz="1295" b="1" i="1">
              <a:solidFill>
                <a:srgbClr val="301E16"/>
              </a:solidFill>
              <a:latin typeface="Poppins Bold Italics"/>
              <a:ea typeface="Poppins Bold Italics"/>
              <a:cs typeface="Poppins Bold Italics"/>
              <a:sym typeface="Poppins Bold Italics"/>
            </a:endParaRPr>
          </a:p>
          <a:p>
            <a:pPr algn="l">
              <a:lnSpc>
                <a:spcPts val="1424"/>
              </a:lnSpc>
            </a:pPr>
            <a:r>
              <a:rPr lang="en-US" sz="1295" i="1">
                <a:solidFill>
                  <a:srgbClr val="301E16"/>
                </a:solidFill>
                <a:latin typeface="Poppins Italics"/>
                <a:ea typeface="Poppins Italics"/>
                <a:cs typeface="Poppins Italics"/>
                <a:sym typeface="Poppins Italics"/>
              </a:rPr>
              <a:t>www.irs.gov/help/ita/am-i-eligible-to-claim-the-child-and-dependent-care-credit</a:t>
            </a:r>
          </a:p>
        </p:txBody>
      </p:sp>
      <p:grpSp>
        <p:nvGrpSpPr>
          <p:cNvPr id="15" name="Group 15"/>
          <p:cNvGrpSpPr/>
          <p:nvPr/>
        </p:nvGrpSpPr>
        <p:grpSpPr>
          <a:xfrm>
            <a:off x="739997" y="2503381"/>
            <a:ext cx="7638261" cy="4870243"/>
            <a:chOff x="0" y="0"/>
            <a:chExt cx="2011723" cy="1282698"/>
          </a:xfrm>
        </p:grpSpPr>
        <p:sp>
          <p:nvSpPr>
            <p:cNvPr id="16" name="Freeform 16"/>
            <p:cNvSpPr/>
            <p:nvPr/>
          </p:nvSpPr>
          <p:spPr>
            <a:xfrm>
              <a:off x="0" y="0"/>
              <a:ext cx="2011723" cy="1282698"/>
            </a:xfrm>
            <a:custGeom>
              <a:avLst/>
              <a:gdLst/>
              <a:ahLst/>
              <a:cxnLst/>
              <a:rect l="l" t="t" r="r" b="b"/>
              <a:pathLst>
                <a:path w="2011723" h="1282698">
                  <a:moveTo>
                    <a:pt x="51692" y="0"/>
                  </a:moveTo>
                  <a:lnTo>
                    <a:pt x="1960031" y="0"/>
                  </a:lnTo>
                  <a:cubicBezTo>
                    <a:pt x="1973741" y="0"/>
                    <a:pt x="1986889" y="5446"/>
                    <a:pt x="1996583" y="15140"/>
                  </a:cubicBezTo>
                  <a:cubicBezTo>
                    <a:pt x="2006277" y="24834"/>
                    <a:pt x="2011723" y="37983"/>
                    <a:pt x="2011723" y="51692"/>
                  </a:cubicBezTo>
                  <a:lnTo>
                    <a:pt x="2011723" y="1231006"/>
                  </a:lnTo>
                  <a:cubicBezTo>
                    <a:pt x="2011723" y="1259554"/>
                    <a:pt x="1988580" y="1282698"/>
                    <a:pt x="1960031" y="1282698"/>
                  </a:cubicBezTo>
                  <a:lnTo>
                    <a:pt x="51692" y="1282698"/>
                  </a:lnTo>
                  <a:cubicBezTo>
                    <a:pt x="23143" y="1282698"/>
                    <a:pt x="0" y="1259554"/>
                    <a:pt x="0" y="1231006"/>
                  </a:cubicBezTo>
                  <a:lnTo>
                    <a:pt x="0" y="51692"/>
                  </a:lnTo>
                  <a:cubicBezTo>
                    <a:pt x="0" y="23143"/>
                    <a:pt x="23143" y="0"/>
                    <a:pt x="51692" y="0"/>
                  </a:cubicBezTo>
                  <a:close/>
                </a:path>
              </a:pathLst>
            </a:custGeom>
            <a:solidFill>
              <a:srgbClr val="D1D2FF"/>
            </a:solidFill>
          </p:spPr>
          <p:txBody>
            <a:bodyPr/>
            <a:lstStyle/>
            <a:p>
              <a:endParaRPr lang="en-US"/>
            </a:p>
          </p:txBody>
        </p:sp>
        <p:sp>
          <p:nvSpPr>
            <p:cNvPr id="17" name="TextBox 17"/>
            <p:cNvSpPr txBox="1"/>
            <p:nvPr/>
          </p:nvSpPr>
          <p:spPr>
            <a:xfrm>
              <a:off x="0" y="-57150"/>
              <a:ext cx="2011723" cy="1339848"/>
            </a:xfrm>
            <a:prstGeom prst="rect">
              <a:avLst/>
            </a:prstGeom>
          </p:spPr>
          <p:txBody>
            <a:bodyPr lIns="50800" tIns="50800" rIns="50800" bIns="50800" rtlCol="0" anchor="ctr"/>
            <a:lstStyle/>
            <a:p>
              <a:pPr algn="ctr">
                <a:lnSpc>
                  <a:spcPts val="2380"/>
                </a:lnSpc>
              </a:pPr>
              <a:endParaRPr/>
            </a:p>
          </p:txBody>
        </p:sp>
      </p:grpSp>
      <p:sp>
        <p:nvSpPr>
          <p:cNvPr id="18" name="TextBox 18"/>
          <p:cNvSpPr txBox="1"/>
          <p:nvPr/>
        </p:nvSpPr>
        <p:spPr>
          <a:xfrm>
            <a:off x="883196" y="2467615"/>
            <a:ext cx="7261709" cy="4399051"/>
          </a:xfrm>
          <a:prstGeom prst="rect">
            <a:avLst/>
          </a:prstGeom>
        </p:spPr>
        <p:txBody>
          <a:bodyPr lIns="0" tIns="0" rIns="0" bIns="0" rtlCol="0" anchor="t">
            <a:spAutoFit/>
          </a:bodyPr>
          <a:lstStyle/>
          <a:p>
            <a:pPr algn="l">
              <a:lnSpc>
                <a:spcPts val="3212"/>
              </a:lnSpc>
            </a:pPr>
            <a:endParaRPr/>
          </a:p>
          <a:p>
            <a:pPr algn="l">
              <a:lnSpc>
                <a:spcPts val="3212"/>
              </a:lnSpc>
            </a:pPr>
            <a:r>
              <a:rPr lang="en-US" sz="2294" b="1">
                <a:solidFill>
                  <a:srgbClr val="301E16"/>
                </a:solidFill>
                <a:latin typeface="Poppins Bold"/>
                <a:ea typeface="Poppins Bold"/>
                <a:cs typeface="Poppins Bold"/>
                <a:sym typeface="Poppins Bold"/>
              </a:rPr>
              <a:t>Must have paid for care </a:t>
            </a:r>
            <a:r>
              <a:rPr lang="en-US" sz="2294">
                <a:solidFill>
                  <a:srgbClr val="301E16"/>
                </a:solidFill>
                <a:latin typeface="Poppins"/>
                <a:ea typeface="Poppins"/>
                <a:cs typeface="Poppins"/>
                <a:sym typeface="Poppins"/>
              </a:rPr>
              <a:t>of a qualifying individual so that you (or your spouse if filing jointly) could </a:t>
            </a:r>
            <a:r>
              <a:rPr lang="en-US" sz="2294" b="1">
                <a:solidFill>
                  <a:srgbClr val="301E16"/>
                </a:solidFill>
                <a:latin typeface="Poppins Bold"/>
                <a:ea typeface="Poppins Bold"/>
                <a:cs typeface="Poppins Bold"/>
                <a:sym typeface="Poppins Bold"/>
              </a:rPr>
              <a:t>work</a:t>
            </a:r>
            <a:r>
              <a:rPr lang="en-US" sz="2294">
                <a:solidFill>
                  <a:srgbClr val="301E16"/>
                </a:solidFill>
                <a:latin typeface="Poppins"/>
                <a:ea typeface="Poppins"/>
                <a:cs typeface="Poppins"/>
                <a:sym typeface="Poppins"/>
              </a:rPr>
              <a:t> or </a:t>
            </a:r>
            <a:r>
              <a:rPr lang="en-US" sz="2294" b="1">
                <a:solidFill>
                  <a:srgbClr val="301E16"/>
                </a:solidFill>
                <a:latin typeface="Poppins Bold"/>
                <a:ea typeface="Poppins Bold"/>
                <a:cs typeface="Poppins Bold"/>
                <a:sym typeface="Poppins Bold"/>
              </a:rPr>
              <a:t>look for work</a:t>
            </a:r>
            <a:r>
              <a:rPr lang="en-US" sz="2294">
                <a:solidFill>
                  <a:srgbClr val="301E16"/>
                </a:solidFill>
                <a:latin typeface="Poppins"/>
                <a:ea typeface="Poppins"/>
                <a:cs typeface="Poppins"/>
                <a:sym typeface="Poppins"/>
              </a:rPr>
              <a:t>.</a:t>
            </a:r>
          </a:p>
          <a:p>
            <a:pPr marL="990845" lvl="2" indent="-330282" algn="l">
              <a:lnSpc>
                <a:spcPts val="3212"/>
              </a:lnSpc>
              <a:buFont typeface="Arial"/>
              <a:buChar char="⚬"/>
            </a:pPr>
            <a:r>
              <a:rPr lang="en-US" sz="2294">
                <a:solidFill>
                  <a:srgbClr val="301E16"/>
                </a:solidFill>
                <a:latin typeface="Poppins"/>
                <a:ea typeface="Poppins"/>
                <a:cs typeface="Poppins"/>
                <a:sym typeface="Poppins"/>
              </a:rPr>
              <a:t>Usually children under 13 or spouse/dependent incapable of self-care</a:t>
            </a:r>
          </a:p>
          <a:p>
            <a:pPr marL="990845" lvl="2" indent="-330282" algn="l">
              <a:lnSpc>
                <a:spcPts val="3212"/>
              </a:lnSpc>
              <a:buFont typeface="Arial"/>
              <a:buChar char="⚬"/>
            </a:pPr>
            <a:r>
              <a:rPr lang="en-US" sz="2294">
                <a:solidFill>
                  <a:srgbClr val="301E16"/>
                </a:solidFill>
                <a:latin typeface="Poppins"/>
                <a:ea typeface="Poppins"/>
                <a:cs typeface="Poppins"/>
                <a:sym typeface="Poppins"/>
              </a:rPr>
              <a:t>Must have lived with you for at least half the year</a:t>
            </a:r>
          </a:p>
          <a:p>
            <a:pPr algn="l">
              <a:lnSpc>
                <a:spcPts val="3212"/>
              </a:lnSpc>
            </a:pPr>
            <a:endParaRPr lang="en-US" sz="2294">
              <a:solidFill>
                <a:srgbClr val="301E16"/>
              </a:solidFill>
              <a:latin typeface="Poppins"/>
              <a:ea typeface="Poppins"/>
              <a:cs typeface="Poppins"/>
              <a:sym typeface="Poppins"/>
            </a:endParaRPr>
          </a:p>
          <a:p>
            <a:pPr algn="l">
              <a:lnSpc>
                <a:spcPts val="3212"/>
              </a:lnSpc>
            </a:pPr>
            <a:r>
              <a:rPr lang="en-US" sz="2294" b="1">
                <a:solidFill>
                  <a:srgbClr val="301E16"/>
                </a:solidFill>
                <a:latin typeface="Poppins Bold"/>
                <a:ea typeface="Poppins Bold"/>
                <a:cs typeface="Poppins Bold"/>
                <a:sym typeface="Poppins Bold"/>
              </a:rPr>
              <a:t>Credit =</a:t>
            </a:r>
            <a:r>
              <a:rPr lang="en-US" sz="2294">
                <a:solidFill>
                  <a:srgbClr val="301E16"/>
                </a:solidFill>
                <a:latin typeface="Poppins"/>
                <a:ea typeface="Poppins"/>
                <a:cs typeface="Poppins"/>
                <a:sym typeface="Poppins"/>
              </a:rPr>
              <a:t> a percentage (determined by your income) of the qualifying care expenses</a:t>
            </a:r>
          </a:p>
        </p:txBody>
      </p:sp>
      <p:pic>
        <p:nvPicPr>
          <p:cNvPr id="20" name="Picture 19" descr="Massachusetts Continuing Legal Education, Inc. (MCLE│New England)">
            <a:extLst>
              <a:ext uri="{FF2B5EF4-FFF2-40B4-BE49-F238E27FC236}">
                <a16:creationId xmlns:a16="http://schemas.microsoft.com/office/drawing/2014/main" id="{6C8A0EF6-23D0-CCFD-6A0B-D1980328B9E7}"/>
              </a:ext>
            </a:extLst>
          </p:cNvPr>
          <p:cNvPicPr>
            <a:picLocks noChangeAspect="1"/>
          </p:cNvPicPr>
          <p:nvPr/>
        </p:nvPicPr>
        <p:blipFill>
          <a:blip r:embed="rId9"/>
          <a:stretch>
            <a:fillRect/>
          </a:stretch>
        </p:blipFill>
        <p:spPr>
          <a:xfrm>
            <a:off x="8429" y="3372"/>
            <a:ext cx="2461327" cy="24512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3097" y="8682037"/>
            <a:ext cx="19354965" cy="2032713"/>
          </a:xfrm>
          <a:custGeom>
            <a:avLst/>
            <a:gdLst/>
            <a:ahLst/>
            <a:cxnLst/>
            <a:rect l="l" t="t" r="r" b="b"/>
            <a:pathLst>
              <a:path w="19354965" h="2032713">
                <a:moveTo>
                  <a:pt x="0" y="0"/>
                </a:moveTo>
                <a:lnTo>
                  <a:pt x="19354965" y="0"/>
                </a:lnTo>
                <a:lnTo>
                  <a:pt x="19354965" y="2032713"/>
                </a:lnTo>
                <a:lnTo>
                  <a:pt x="0" y="20327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425133" y="375895"/>
            <a:ext cx="1776059" cy="753826"/>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4"/>
            <a:stretch>
              <a:fillRect/>
            </a:stretch>
          </a:blipFill>
        </p:spPr>
        <p:txBody>
          <a:bodyPr/>
          <a:lstStyle/>
          <a:p>
            <a:endParaRPr lang="en-US"/>
          </a:p>
        </p:txBody>
      </p:sp>
      <p:grpSp>
        <p:nvGrpSpPr>
          <p:cNvPr id="5" name="Group 5"/>
          <p:cNvGrpSpPr/>
          <p:nvPr/>
        </p:nvGrpSpPr>
        <p:grpSpPr>
          <a:xfrm>
            <a:off x="901046" y="3097241"/>
            <a:ext cx="8617013" cy="6034495"/>
            <a:chOff x="0" y="0"/>
            <a:chExt cx="2269501" cy="1589332"/>
          </a:xfrm>
        </p:grpSpPr>
        <p:sp>
          <p:nvSpPr>
            <p:cNvPr id="6" name="Freeform 6"/>
            <p:cNvSpPr/>
            <p:nvPr/>
          </p:nvSpPr>
          <p:spPr>
            <a:xfrm>
              <a:off x="0" y="0"/>
              <a:ext cx="2269501" cy="1589332"/>
            </a:xfrm>
            <a:custGeom>
              <a:avLst/>
              <a:gdLst/>
              <a:ahLst/>
              <a:cxnLst/>
              <a:rect l="l" t="t" r="r" b="b"/>
              <a:pathLst>
                <a:path w="2269501" h="1589332">
                  <a:moveTo>
                    <a:pt x="45821" y="0"/>
                  </a:moveTo>
                  <a:lnTo>
                    <a:pt x="2223681" y="0"/>
                  </a:lnTo>
                  <a:cubicBezTo>
                    <a:pt x="2235833" y="0"/>
                    <a:pt x="2247488" y="4828"/>
                    <a:pt x="2256081" y="13421"/>
                  </a:cubicBezTo>
                  <a:cubicBezTo>
                    <a:pt x="2264674" y="22014"/>
                    <a:pt x="2269501" y="33668"/>
                    <a:pt x="2269501" y="45821"/>
                  </a:cubicBezTo>
                  <a:lnTo>
                    <a:pt x="2269501" y="1543511"/>
                  </a:lnTo>
                  <a:cubicBezTo>
                    <a:pt x="2269501" y="1568817"/>
                    <a:pt x="2248987" y="1589332"/>
                    <a:pt x="2223681" y="1589332"/>
                  </a:cubicBezTo>
                  <a:lnTo>
                    <a:pt x="45821" y="1589332"/>
                  </a:lnTo>
                  <a:cubicBezTo>
                    <a:pt x="33668" y="1589332"/>
                    <a:pt x="22014" y="1584505"/>
                    <a:pt x="13421" y="1575911"/>
                  </a:cubicBezTo>
                  <a:cubicBezTo>
                    <a:pt x="4828" y="1567318"/>
                    <a:pt x="0" y="1555664"/>
                    <a:pt x="0" y="1543511"/>
                  </a:cubicBezTo>
                  <a:lnTo>
                    <a:pt x="0" y="45821"/>
                  </a:lnTo>
                  <a:cubicBezTo>
                    <a:pt x="0" y="20515"/>
                    <a:pt x="20515" y="0"/>
                    <a:pt x="45821" y="0"/>
                  </a:cubicBezTo>
                  <a:close/>
                </a:path>
              </a:pathLst>
            </a:custGeom>
            <a:solidFill>
              <a:srgbClr val="E4E4E4"/>
            </a:solidFill>
          </p:spPr>
          <p:txBody>
            <a:bodyPr/>
            <a:lstStyle/>
            <a:p>
              <a:endParaRPr lang="en-US"/>
            </a:p>
          </p:txBody>
        </p:sp>
        <p:sp>
          <p:nvSpPr>
            <p:cNvPr id="7" name="TextBox 7"/>
            <p:cNvSpPr txBox="1"/>
            <p:nvPr/>
          </p:nvSpPr>
          <p:spPr>
            <a:xfrm>
              <a:off x="0" y="-57150"/>
              <a:ext cx="2269501" cy="1646482"/>
            </a:xfrm>
            <a:prstGeom prst="rect">
              <a:avLst/>
            </a:prstGeom>
          </p:spPr>
          <p:txBody>
            <a:bodyPr lIns="50800" tIns="50800" rIns="50800" bIns="50800" rtlCol="0" anchor="ctr"/>
            <a:lstStyle/>
            <a:p>
              <a:pPr algn="ctr">
                <a:lnSpc>
                  <a:spcPts val="2380"/>
                </a:lnSpc>
              </a:pPr>
              <a:endParaRPr/>
            </a:p>
          </p:txBody>
        </p:sp>
      </p:grpSp>
      <p:grpSp>
        <p:nvGrpSpPr>
          <p:cNvPr id="8" name="Group 8"/>
          <p:cNvGrpSpPr/>
          <p:nvPr/>
        </p:nvGrpSpPr>
        <p:grpSpPr>
          <a:xfrm>
            <a:off x="901046" y="2015299"/>
            <a:ext cx="8617013" cy="967858"/>
            <a:chOff x="0" y="0"/>
            <a:chExt cx="2269501" cy="254909"/>
          </a:xfrm>
        </p:grpSpPr>
        <p:sp>
          <p:nvSpPr>
            <p:cNvPr id="9" name="Freeform 9"/>
            <p:cNvSpPr/>
            <p:nvPr/>
          </p:nvSpPr>
          <p:spPr>
            <a:xfrm>
              <a:off x="0" y="0"/>
              <a:ext cx="2269501" cy="254909"/>
            </a:xfrm>
            <a:custGeom>
              <a:avLst/>
              <a:gdLst/>
              <a:ahLst/>
              <a:cxnLst/>
              <a:rect l="l" t="t" r="r" b="b"/>
              <a:pathLst>
                <a:path w="2269501" h="254909">
                  <a:moveTo>
                    <a:pt x="45821" y="0"/>
                  </a:moveTo>
                  <a:lnTo>
                    <a:pt x="2223681" y="0"/>
                  </a:lnTo>
                  <a:cubicBezTo>
                    <a:pt x="2235833" y="0"/>
                    <a:pt x="2247488" y="4828"/>
                    <a:pt x="2256081" y="13421"/>
                  </a:cubicBezTo>
                  <a:cubicBezTo>
                    <a:pt x="2264674" y="22014"/>
                    <a:pt x="2269501" y="33668"/>
                    <a:pt x="2269501" y="45821"/>
                  </a:cubicBezTo>
                  <a:lnTo>
                    <a:pt x="2269501" y="209088"/>
                  </a:lnTo>
                  <a:cubicBezTo>
                    <a:pt x="2269501" y="234394"/>
                    <a:pt x="2248987" y="254909"/>
                    <a:pt x="2223681" y="254909"/>
                  </a:cubicBezTo>
                  <a:lnTo>
                    <a:pt x="45821" y="254909"/>
                  </a:lnTo>
                  <a:cubicBezTo>
                    <a:pt x="20515" y="254909"/>
                    <a:pt x="0" y="234394"/>
                    <a:pt x="0" y="209088"/>
                  </a:cubicBezTo>
                  <a:lnTo>
                    <a:pt x="0" y="45821"/>
                  </a:lnTo>
                  <a:cubicBezTo>
                    <a:pt x="0" y="20515"/>
                    <a:pt x="20515" y="0"/>
                    <a:pt x="45821" y="0"/>
                  </a:cubicBezTo>
                  <a:close/>
                </a:path>
              </a:pathLst>
            </a:custGeom>
            <a:solidFill>
              <a:srgbClr val="E4E4E4"/>
            </a:solidFill>
          </p:spPr>
          <p:txBody>
            <a:bodyPr/>
            <a:lstStyle/>
            <a:p>
              <a:endParaRPr lang="en-US"/>
            </a:p>
          </p:txBody>
        </p:sp>
        <p:sp>
          <p:nvSpPr>
            <p:cNvPr id="10" name="TextBox 10"/>
            <p:cNvSpPr txBox="1"/>
            <p:nvPr/>
          </p:nvSpPr>
          <p:spPr>
            <a:xfrm>
              <a:off x="0" y="-57150"/>
              <a:ext cx="2269501" cy="312059"/>
            </a:xfrm>
            <a:prstGeom prst="rect">
              <a:avLst/>
            </a:prstGeom>
          </p:spPr>
          <p:txBody>
            <a:bodyPr lIns="50800" tIns="50800" rIns="50800" bIns="50800" rtlCol="0" anchor="ctr"/>
            <a:lstStyle/>
            <a:p>
              <a:pPr algn="ctr">
                <a:lnSpc>
                  <a:spcPts val="2380"/>
                </a:lnSpc>
              </a:pPr>
              <a:endParaRPr/>
            </a:p>
          </p:txBody>
        </p:sp>
      </p:grpSp>
      <p:grpSp>
        <p:nvGrpSpPr>
          <p:cNvPr id="11" name="Group 11"/>
          <p:cNvGrpSpPr/>
          <p:nvPr/>
        </p:nvGrpSpPr>
        <p:grpSpPr>
          <a:xfrm>
            <a:off x="901046" y="2226689"/>
            <a:ext cx="8371853" cy="6611349"/>
            <a:chOff x="0" y="0"/>
            <a:chExt cx="11162471" cy="8815133"/>
          </a:xfrm>
        </p:grpSpPr>
        <p:sp>
          <p:nvSpPr>
            <p:cNvPr id="12" name="TextBox 12"/>
            <p:cNvSpPr txBox="1"/>
            <p:nvPr/>
          </p:nvSpPr>
          <p:spPr>
            <a:xfrm>
              <a:off x="0" y="-104775"/>
              <a:ext cx="11162471" cy="833711"/>
            </a:xfrm>
            <a:prstGeom prst="rect">
              <a:avLst/>
            </a:prstGeom>
          </p:spPr>
          <p:txBody>
            <a:bodyPr lIns="0" tIns="0" rIns="0" bIns="0" rtlCol="0" anchor="t">
              <a:spAutoFit/>
            </a:bodyPr>
            <a:lstStyle/>
            <a:p>
              <a:pPr algn="ctr">
                <a:lnSpc>
                  <a:spcPts val="5040"/>
                </a:lnSpc>
              </a:pPr>
              <a:r>
                <a:rPr lang="en-US" sz="3600">
                  <a:solidFill>
                    <a:srgbClr val="301E16"/>
                  </a:solidFill>
                  <a:latin typeface="Poppins"/>
                  <a:ea typeface="Poppins"/>
                  <a:cs typeface="Poppins"/>
                  <a:sym typeface="Poppins"/>
                </a:rPr>
                <a:t>AMERICAN OPPORTUNITY CREDIT</a:t>
              </a:r>
            </a:p>
          </p:txBody>
        </p:sp>
        <p:sp>
          <p:nvSpPr>
            <p:cNvPr id="13" name="TextBox 13"/>
            <p:cNvSpPr txBox="1"/>
            <p:nvPr/>
          </p:nvSpPr>
          <p:spPr>
            <a:xfrm>
              <a:off x="484631" y="1237329"/>
              <a:ext cx="10440499" cy="5167356"/>
            </a:xfrm>
            <a:prstGeom prst="rect">
              <a:avLst/>
            </a:prstGeom>
          </p:spPr>
          <p:txBody>
            <a:bodyPr lIns="0" tIns="0" rIns="0" bIns="0" rtlCol="0" anchor="t">
              <a:spAutoFit/>
            </a:bodyPr>
            <a:lstStyle/>
            <a:p>
              <a:pPr algn="l">
                <a:lnSpc>
                  <a:spcPts val="2800"/>
                </a:lnSpc>
              </a:pPr>
              <a:r>
                <a:rPr lang="en-US" sz="2000">
                  <a:solidFill>
                    <a:srgbClr val="301E16"/>
                  </a:solidFill>
                  <a:latin typeface="Poppins"/>
                  <a:ea typeface="Poppins"/>
                  <a:cs typeface="Poppins"/>
                  <a:sym typeface="Poppins"/>
                </a:rPr>
                <a:t>For education expenses for at least half-time students pursuing a degree (or recognized education credential) </a:t>
              </a:r>
            </a:p>
            <a:p>
              <a:pPr marL="431804" lvl="1" indent="-215902" algn="l">
                <a:lnSpc>
                  <a:spcPts val="2800"/>
                </a:lnSpc>
                <a:buFont typeface="Arial"/>
                <a:buChar char="•"/>
              </a:pPr>
              <a:r>
                <a:rPr lang="en-US" sz="2000" b="1">
                  <a:solidFill>
                    <a:srgbClr val="301E16"/>
                  </a:solidFill>
                  <a:latin typeface="Poppins Bold"/>
                  <a:ea typeface="Poppins Bold"/>
                  <a:cs typeface="Poppins Bold"/>
                  <a:sym typeface="Poppins Bold"/>
                </a:rPr>
                <a:t>only during the </a:t>
              </a:r>
              <a:r>
                <a:rPr lang="en-US" sz="2000" b="1" u="sng">
                  <a:solidFill>
                    <a:srgbClr val="301E16"/>
                  </a:solidFill>
                  <a:latin typeface="Poppins Bold"/>
                  <a:ea typeface="Poppins Bold"/>
                  <a:cs typeface="Poppins Bold"/>
                  <a:sym typeface="Poppins Bold"/>
                </a:rPr>
                <a:t>first four years of higher education</a:t>
              </a:r>
              <a:r>
                <a:rPr lang="en-US" sz="2000">
                  <a:solidFill>
                    <a:srgbClr val="301E16"/>
                  </a:solidFill>
                  <a:latin typeface="Poppins"/>
                  <a:ea typeface="Poppins"/>
                  <a:cs typeface="Poppins"/>
                  <a:sym typeface="Poppins"/>
                </a:rPr>
                <a:t>. </a:t>
              </a:r>
            </a:p>
            <a:p>
              <a:pPr algn="l">
                <a:lnSpc>
                  <a:spcPts val="2800"/>
                </a:lnSpc>
              </a:pPr>
              <a:endParaRPr lang="en-US" sz="2000">
                <a:solidFill>
                  <a:srgbClr val="301E16"/>
                </a:solidFill>
                <a:latin typeface="Poppins"/>
                <a:ea typeface="Poppins"/>
                <a:cs typeface="Poppins"/>
                <a:sym typeface="Poppins"/>
              </a:endParaRPr>
            </a:p>
            <a:p>
              <a:pPr algn="l">
                <a:lnSpc>
                  <a:spcPts val="2800"/>
                </a:lnSpc>
              </a:pPr>
              <a:r>
                <a:rPr lang="en-US" sz="2000" b="1">
                  <a:solidFill>
                    <a:srgbClr val="301E16"/>
                  </a:solidFill>
                  <a:latin typeface="Poppins Bold"/>
                  <a:ea typeface="Poppins Bold"/>
                  <a:cs typeface="Poppins Bold"/>
                  <a:sym typeface="Poppins Bold"/>
                </a:rPr>
                <a:t>Value of Credit, Partially Refundable</a:t>
              </a:r>
            </a:p>
            <a:p>
              <a:pPr marL="431804" lvl="1" indent="-215902" algn="l">
                <a:lnSpc>
                  <a:spcPts val="2800"/>
                </a:lnSpc>
                <a:buFont typeface="Arial"/>
                <a:buChar char="•"/>
              </a:pPr>
              <a:r>
                <a:rPr lang="en-US" sz="2000">
                  <a:solidFill>
                    <a:srgbClr val="301E16"/>
                  </a:solidFill>
                  <a:latin typeface="Poppins"/>
                  <a:ea typeface="Poppins"/>
                  <a:cs typeface="Poppins"/>
                  <a:sym typeface="Poppins"/>
                </a:rPr>
                <a:t>The credit is </a:t>
              </a:r>
              <a:r>
                <a:rPr lang="en-US" sz="2000" b="1">
                  <a:solidFill>
                    <a:srgbClr val="301E16"/>
                  </a:solidFill>
                  <a:latin typeface="Poppins Bold"/>
                  <a:ea typeface="Poppins Bold"/>
                  <a:cs typeface="Poppins Bold"/>
                  <a:sym typeface="Poppins Bold"/>
                </a:rPr>
                <a:t>100% of the first $2,000</a:t>
              </a:r>
              <a:r>
                <a:rPr lang="en-US" sz="2000">
                  <a:solidFill>
                    <a:srgbClr val="301E16"/>
                  </a:solidFill>
                  <a:latin typeface="Poppins"/>
                  <a:ea typeface="Poppins"/>
                  <a:cs typeface="Poppins"/>
                  <a:sym typeface="Poppins"/>
                </a:rPr>
                <a:t> of qualified education expenses + </a:t>
              </a:r>
              <a:r>
                <a:rPr lang="en-US" sz="2000" b="1">
                  <a:solidFill>
                    <a:srgbClr val="301E16"/>
                  </a:solidFill>
                  <a:latin typeface="Poppins Bold"/>
                  <a:ea typeface="Poppins Bold"/>
                  <a:cs typeface="Poppins Bold"/>
                  <a:sym typeface="Poppins Bold"/>
                </a:rPr>
                <a:t>25% of the next $2,000. </a:t>
              </a:r>
            </a:p>
            <a:p>
              <a:pPr marL="431804" lvl="1" indent="-215902" algn="l">
                <a:lnSpc>
                  <a:spcPts val="2800"/>
                </a:lnSpc>
                <a:buFont typeface="Arial"/>
                <a:buChar char="•"/>
              </a:pPr>
              <a:r>
                <a:rPr lang="en-US" sz="2000">
                  <a:solidFill>
                    <a:srgbClr val="301E16"/>
                  </a:solidFill>
                  <a:latin typeface="Poppins"/>
                  <a:ea typeface="Poppins"/>
                  <a:cs typeface="Poppins"/>
                  <a:sym typeface="Poppins"/>
                </a:rPr>
                <a:t>Maximum annual credit: </a:t>
              </a:r>
              <a:r>
                <a:rPr lang="en-US" sz="2000" b="1">
                  <a:solidFill>
                    <a:srgbClr val="00BF63"/>
                  </a:solidFill>
                  <a:latin typeface="Poppins Bold"/>
                  <a:ea typeface="Poppins Bold"/>
                  <a:cs typeface="Poppins Bold"/>
                  <a:sym typeface="Poppins Bold"/>
                </a:rPr>
                <a:t>$2,500</a:t>
              </a:r>
              <a:r>
                <a:rPr lang="en-US" sz="2000">
                  <a:solidFill>
                    <a:srgbClr val="301E16"/>
                  </a:solidFill>
                  <a:latin typeface="Poppins"/>
                  <a:ea typeface="Poppins"/>
                  <a:cs typeface="Poppins"/>
                  <a:sym typeface="Poppins"/>
                </a:rPr>
                <a:t> per student</a:t>
              </a:r>
            </a:p>
            <a:p>
              <a:pPr marL="431804" lvl="1" indent="-215902" algn="l">
                <a:lnSpc>
                  <a:spcPts val="2800"/>
                </a:lnSpc>
                <a:buFont typeface="Arial"/>
                <a:buChar char="•"/>
              </a:pPr>
              <a:r>
                <a:rPr lang="en-US" sz="2000">
                  <a:solidFill>
                    <a:srgbClr val="301E16"/>
                  </a:solidFill>
                  <a:latin typeface="Poppins"/>
                  <a:ea typeface="Poppins"/>
                  <a:cs typeface="Poppins"/>
                  <a:sym typeface="Poppins"/>
                </a:rPr>
                <a:t>If the credit reduces your tax owed to zero, 40% of the remaining amount </a:t>
              </a:r>
              <a:r>
                <a:rPr lang="en-US" sz="2000" b="1">
                  <a:solidFill>
                    <a:srgbClr val="00BF63"/>
                  </a:solidFill>
                  <a:latin typeface="Poppins Bold"/>
                  <a:ea typeface="Poppins Bold"/>
                  <a:cs typeface="Poppins Bold"/>
                  <a:sym typeface="Poppins Bold"/>
                </a:rPr>
                <a:t>up to $1,000 is refundable</a:t>
              </a:r>
            </a:p>
            <a:p>
              <a:pPr algn="l">
                <a:lnSpc>
                  <a:spcPts val="2800"/>
                </a:lnSpc>
              </a:pPr>
              <a:endParaRPr lang="en-US" sz="2000" b="1">
                <a:solidFill>
                  <a:srgbClr val="00BF63"/>
                </a:solidFill>
                <a:latin typeface="Poppins Bold"/>
                <a:ea typeface="Poppins Bold"/>
                <a:cs typeface="Poppins Bold"/>
                <a:sym typeface="Poppins Bold"/>
              </a:endParaRPr>
            </a:p>
          </p:txBody>
        </p:sp>
        <p:sp>
          <p:nvSpPr>
            <p:cNvPr id="14" name="TextBox 14"/>
            <p:cNvSpPr txBox="1"/>
            <p:nvPr/>
          </p:nvSpPr>
          <p:spPr>
            <a:xfrm>
              <a:off x="484631" y="6466912"/>
              <a:ext cx="10440499" cy="2348221"/>
            </a:xfrm>
            <a:prstGeom prst="rect">
              <a:avLst/>
            </a:prstGeom>
          </p:spPr>
          <p:txBody>
            <a:bodyPr lIns="0" tIns="0" rIns="0" bIns="0" rtlCol="0" anchor="t">
              <a:spAutoFit/>
            </a:bodyPr>
            <a:lstStyle/>
            <a:p>
              <a:pPr algn="l">
                <a:lnSpc>
                  <a:spcPts val="2800"/>
                </a:lnSpc>
              </a:pPr>
              <a:r>
                <a:rPr lang="en-US" sz="2000" b="1">
                  <a:solidFill>
                    <a:srgbClr val="301E16"/>
                  </a:solidFill>
                  <a:latin typeface="Poppins Bold"/>
                  <a:ea typeface="Poppins Bold"/>
                  <a:cs typeface="Poppins Bold"/>
                  <a:sym typeface="Poppins Bold"/>
                </a:rPr>
                <a:t>Student </a:t>
              </a:r>
              <a:r>
                <a:rPr lang="en-US" sz="2000" b="1">
                  <a:solidFill>
                    <a:srgbClr val="FF0000"/>
                  </a:solidFill>
                  <a:latin typeface="Poppins Bold"/>
                  <a:ea typeface="Poppins Bold"/>
                  <a:cs typeface="Poppins Bold"/>
                  <a:sym typeface="Poppins Bold"/>
                </a:rPr>
                <a:t>may not claim</a:t>
              </a:r>
              <a:r>
                <a:rPr lang="en-US" sz="2000" b="1">
                  <a:solidFill>
                    <a:srgbClr val="301E16"/>
                  </a:solidFill>
                  <a:latin typeface="Poppins Bold"/>
                  <a:ea typeface="Poppins Bold"/>
                  <a:cs typeface="Poppins Bold"/>
                  <a:sym typeface="Poppins Bold"/>
                </a:rPr>
                <a:t> the AOTC if they</a:t>
              </a:r>
              <a:r>
                <a:rPr lang="en-US" sz="2000">
                  <a:solidFill>
                    <a:srgbClr val="301E16"/>
                  </a:solidFill>
                  <a:latin typeface="Poppins"/>
                  <a:ea typeface="Poppins"/>
                  <a:cs typeface="Poppins"/>
                  <a:sym typeface="Poppins"/>
                </a:rPr>
                <a:t>: </a:t>
              </a:r>
            </a:p>
            <a:p>
              <a:pPr algn="l">
                <a:lnSpc>
                  <a:spcPts val="2800"/>
                </a:lnSpc>
              </a:pPr>
              <a:r>
                <a:rPr lang="en-US" sz="2000">
                  <a:solidFill>
                    <a:srgbClr val="FF0000"/>
                  </a:solidFill>
                  <a:latin typeface="Poppins"/>
                  <a:ea typeface="Poppins"/>
                  <a:cs typeface="Poppins"/>
                  <a:sym typeface="Poppins"/>
                </a:rPr>
                <a:t>X </a:t>
              </a:r>
              <a:r>
                <a:rPr lang="en-US" sz="2000">
                  <a:solidFill>
                    <a:srgbClr val="301E16"/>
                  </a:solidFill>
                  <a:latin typeface="Poppins"/>
                  <a:ea typeface="Poppins"/>
                  <a:cs typeface="Poppins"/>
                  <a:sym typeface="Poppins"/>
                </a:rPr>
                <a:t>already completed the first four years of higher education.</a:t>
              </a:r>
            </a:p>
            <a:p>
              <a:pPr algn="l">
                <a:lnSpc>
                  <a:spcPts val="2800"/>
                </a:lnSpc>
              </a:pPr>
              <a:r>
                <a:rPr lang="en-US" sz="2000">
                  <a:solidFill>
                    <a:srgbClr val="FF0000"/>
                  </a:solidFill>
                  <a:latin typeface="Poppins"/>
                  <a:ea typeface="Poppins"/>
                  <a:cs typeface="Poppins"/>
                  <a:sym typeface="Poppins"/>
                </a:rPr>
                <a:t>X</a:t>
              </a:r>
              <a:r>
                <a:rPr lang="en-US" sz="2000">
                  <a:solidFill>
                    <a:srgbClr val="301E16"/>
                  </a:solidFill>
                  <a:latin typeface="Poppins"/>
                  <a:ea typeface="Poppins"/>
                  <a:cs typeface="Poppins"/>
                  <a:sym typeface="Poppins"/>
                </a:rPr>
                <a:t> already claimed AOTC/Hope credit for four tax years</a:t>
              </a:r>
            </a:p>
            <a:p>
              <a:pPr algn="l">
                <a:lnSpc>
                  <a:spcPts val="2800"/>
                </a:lnSpc>
              </a:pPr>
              <a:r>
                <a:rPr lang="en-US" sz="2000">
                  <a:solidFill>
                    <a:srgbClr val="FF0000"/>
                  </a:solidFill>
                  <a:latin typeface="Poppins"/>
                  <a:ea typeface="Poppins"/>
                  <a:cs typeface="Poppins"/>
                  <a:sym typeface="Poppins"/>
                </a:rPr>
                <a:t>X</a:t>
              </a:r>
              <a:r>
                <a:rPr lang="en-US" sz="2000">
                  <a:solidFill>
                    <a:srgbClr val="301E16"/>
                  </a:solidFill>
                  <a:latin typeface="Poppins"/>
                  <a:ea typeface="Poppins"/>
                  <a:cs typeface="Poppins"/>
                  <a:sym typeface="Poppins"/>
                </a:rPr>
                <a:t> felony drug conviction </a:t>
              </a:r>
            </a:p>
            <a:p>
              <a:pPr algn="l">
                <a:lnSpc>
                  <a:spcPts val="2800"/>
                </a:lnSpc>
              </a:pPr>
              <a:r>
                <a:rPr lang="en-US" sz="2000">
                  <a:solidFill>
                    <a:srgbClr val="FF0000"/>
                  </a:solidFill>
                  <a:latin typeface="Poppins"/>
                  <a:ea typeface="Poppins"/>
                  <a:cs typeface="Poppins"/>
                  <a:sym typeface="Poppins"/>
                </a:rPr>
                <a:t>X</a:t>
              </a:r>
              <a:r>
                <a:rPr lang="en-US" sz="2000">
                  <a:solidFill>
                    <a:srgbClr val="000000"/>
                  </a:solidFill>
                  <a:latin typeface="Poppins"/>
                  <a:ea typeface="Poppins"/>
                  <a:cs typeface="Poppins"/>
                  <a:sym typeface="Poppins"/>
                </a:rPr>
                <a:t> have too high of income</a:t>
              </a:r>
            </a:p>
          </p:txBody>
        </p:sp>
      </p:grpSp>
      <p:grpSp>
        <p:nvGrpSpPr>
          <p:cNvPr id="15" name="Group 15"/>
          <p:cNvGrpSpPr/>
          <p:nvPr/>
        </p:nvGrpSpPr>
        <p:grpSpPr>
          <a:xfrm>
            <a:off x="10581765" y="3097241"/>
            <a:ext cx="6677535" cy="5584796"/>
            <a:chOff x="0" y="0"/>
            <a:chExt cx="1758692" cy="1470893"/>
          </a:xfrm>
        </p:grpSpPr>
        <p:sp>
          <p:nvSpPr>
            <p:cNvPr id="16" name="Freeform 16"/>
            <p:cNvSpPr/>
            <p:nvPr/>
          </p:nvSpPr>
          <p:spPr>
            <a:xfrm>
              <a:off x="0" y="0"/>
              <a:ext cx="1758692" cy="1470893"/>
            </a:xfrm>
            <a:custGeom>
              <a:avLst/>
              <a:gdLst/>
              <a:ahLst/>
              <a:cxnLst/>
              <a:rect l="l" t="t" r="r" b="b"/>
              <a:pathLst>
                <a:path w="1758692" h="1470893">
                  <a:moveTo>
                    <a:pt x="59129" y="0"/>
                  </a:moveTo>
                  <a:lnTo>
                    <a:pt x="1699563" y="0"/>
                  </a:lnTo>
                  <a:cubicBezTo>
                    <a:pt x="1732219" y="0"/>
                    <a:pt x="1758692" y="26473"/>
                    <a:pt x="1758692" y="59129"/>
                  </a:cubicBezTo>
                  <a:lnTo>
                    <a:pt x="1758692" y="1411763"/>
                  </a:lnTo>
                  <a:cubicBezTo>
                    <a:pt x="1758692" y="1427446"/>
                    <a:pt x="1752463" y="1442485"/>
                    <a:pt x="1741374" y="1453574"/>
                  </a:cubicBezTo>
                  <a:cubicBezTo>
                    <a:pt x="1730285" y="1464663"/>
                    <a:pt x="1715245" y="1470893"/>
                    <a:pt x="1699563" y="1470893"/>
                  </a:cubicBezTo>
                  <a:lnTo>
                    <a:pt x="59129" y="1470893"/>
                  </a:lnTo>
                  <a:cubicBezTo>
                    <a:pt x="26473" y="1470893"/>
                    <a:pt x="0" y="1444420"/>
                    <a:pt x="0" y="1411763"/>
                  </a:cubicBezTo>
                  <a:lnTo>
                    <a:pt x="0" y="59129"/>
                  </a:lnTo>
                  <a:cubicBezTo>
                    <a:pt x="0" y="26473"/>
                    <a:pt x="26473" y="0"/>
                    <a:pt x="59129" y="0"/>
                  </a:cubicBezTo>
                  <a:close/>
                </a:path>
              </a:pathLst>
            </a:custGeom>
            <a:solidFill>
              <a:srgbClr val="D3EFFA"/>
            </a:solidFill>
          </p:spPr>
          <p:txBody>
            <a:bodyPr/>
            <a:lstStyle/>
            <a:p>
              <a:endParaRPr lang="en-US"/>
            </a:p>
          </p:txBody>
        </p:sp>
        <p:sp>
          <p:nvSpPr>
            <p:cNvPr id="17" name="TextBox 17"/>
            <p:cNvSpPr txBox="1"/>
            <p:nvPr/>
          </p:nvSpPr>
          <p:spPr>
            <a:xfrm>
              <a:off x="0" y="-57150"/>
              <a:ext cx="1758692" cy="1528043"/>
            </a:xfrm>
            <a:prstGeom prst="rect">
              <a:avLst/>
            </a:prstGeom>
          </p:spPr>
          <p:txBody>
            <a:bodyPr lIns="50800" tIns="50800" rIns="50800" bIns="50800" rtlCol="0" anchor="ctr"/>
            <a:lstStyle/>
            <a:p>
              <a:pPr algn="ctr">
                <a:lnSpc>
                  <a:spcPts val="2380"/>
                </a:lnSpc>
              </a:pPr>
              <a:endParaRPr/>
            </a:p>
          </p:txBody>
        </p:sp>
      </p:grpSp>
      <p:grpSp>
        <p:nvGrpSpPr>
          <p:cNvPr id="18" name="Group 18"/>
          <p:cNvGrpSpPr/>
          <p:nvPr/>
        </p:nvGrpSpPr>
        <p:grpSpPr>
          <a:xfrm>
            <a:off x="10581765" y="2015299"/>
            <a:ext cx="6677535" cy="967858"/>
            <a:chOff x="0" y="0"/>
            <a:chExt cx="1758692" cy="254909"/>
          </a:xfrm>
        </p:grpSpPr>
        <p:sp>
          <p:nvSpPr>
            <p:cNvPr id="19" name="Freeform 19"/>
            <p:cNvSpPr/>
            <p:nvPr/>
          </p:nvSpPr>
          <p:spPr>
            <a:xfrm>
              <a:off x="0" y="0"/>
              <a:ext cx="1758692" cy="254909"/>
            </a:xfrm>
            <a:custGeom>
              <a:avLst/>
              <a:gdLst/>
              <a:ahLst/>
              <a:cxnLst/>
              <a:rect l="l" t="t" r="r" b="b"/>
              <a:pathLst>
                <a:path w="1758692" h="254909">
                  <a:moveTo>
                    <a:pt x="59129" y="0"/>
                  </a:moveTo>
                  <a:lnTo>
                    <a:pt x="1699563" y="0"/>
                  </a:lnTo>
                  <a:cubicBezTo>
                    <a:pt x="1732219" y="0"/>
                    <a:pt x="1758692" y="26473"/>
                    <a:pt x="1758692" y="59129"/>
                  </a:cubicBezTo>
                  <a:lnTo>
                    <a:pt x="1758692" y="195780"/>
                  </a:lnTo>
                  <a:cubicBezTo>
                    <a:pt x="1758692" y="211462"/>
                    <a:pt x="1752463" y="226502"/>
                    <a:pt x="1741374" y="237591"/>
                  </a:cubicBezTo>
                  <a:cubicBezTo>
                    <a:pt x="1730285" y="248679"/>
                    <a:pt x="1715245" y="254909"/>
                    <a:pt x="1699563" y="254909"/>
                  </a:cubicBezTo>
                  <a:lnTo>
                    <a:pt x="59129" y="254909"/>
                  </a:lnTo>
                  <a:cubicBezTo>
                    <a:pt x="26473" y="254909"/>
                    <a:pt x="0" y="228436"/>
                    <a:pt x="0" y="195780"/>
                  </a:cubicBezTo>
                  <a:lnTo>
                    <a:pt x="0" y="59129"/>
                  </a:lnTo>
                  <a:cubicBezTo>
                    <a:pt x="0" y="26473"/>
                    <a:pt x="26473" y="0"/>
                    <a:pt x="59129" y="0"/>
                  </a:cubicBezTo>
                  <a:close/>
                </a:path>
              </a:pathLst>
            </a:custGeom>
            <a:solidFill>
              <a:srgbClr val="D3EFFA"/>
            </a:solidFill>
          </p:spPr>
          <p:txBody>
            <a:bodyPr/>
            <a:lstStyle/>
            <a:p>
              <a:endParaRPr lang="en-US"/>
            </a:p>
          </p:txBody>
        </p:sp>
        <p:sp>
          <p:nvSpPr>
            <p:cNvPr id="20" name="TextBox 20"/>
            <p:cNvSpPr txBox="1"/>
            <p:nvPr/>
          </p:nvSpPr>
          <p:spPr>
            <a:xfrm>
              <a:off x="0" y="-57150"/>
              <a:ext cx="1758692" cy="312059"/>
            </a:xfrm>
            <a:prstGeom prst="rect">
              <a:avLst/>
            </a:prstGeom>
          </p:spPr>
          <p:txBody>
            <a:bodyPr lIns="50800" tIns="50800" rIns="50800" bIns="50800" rtlCol="0" anchor="ctr"/>
            <a:lstStyle/>
            <a:p>
              <a:pPr algn="ctr">
                <a:lnSpc>
                  <a:spcPts val="2380"/>
                </a:lnSpc>
              </a:pPr>
              <a:endParaRPr/>
            </a:p>
          </p:txBody>
        </p:sp>
      </p:grpSp>
      <p:sp>
        <p:nvSpPr>
          <p:cNvPr id="21" name="TextBox 21"/>
          <p:cNvSpPr txBox="1"/>
          <p:nvPr/>
        </p:nvSpPr>
        <p:spPr>
          <a:xfrm>
            <a:off x="5201192" y="2121914"/>
            <a:ext cx="17465836" cy="651477"/>
          </a:xfrm>
          <a:prstGeom prst="rect">
            <a:avLst/>
          </a:prstGeom>
        </p:spPr>
        <p:txBody>
          <a:bodyPr lIns="0" tIns="0" rIns="0" bIns="0" rtlCol="0" anchor="t">
            <a:spAutoFit/>
          </a:bodyPr>
          <a:lstStyle/>
          <a:p>
            <a:pPr algn="ctr">
              <a:lnSpc>
                <a:spcPts val="5040"/>
              </a:lnSpc>
            </a:pPr>
            <a:r>
              <a:rPr lang="en-US" sz="3600">
                <a:solidFill>
                  <a:srgbClr val="301E16"/>
                </a:solidFill>
                <a:latin typeface="Poppins"/>
                <a:ea typeface="Poppins"/>
                <a:cs typeface="Poppins"/>
                <a:sym typeface="Poppins"/>
              </a:rPr>
              <a:t>LIFETIME LEARNING CREDIT</a:t>
            </a:r>
          </a:p>
        </p:txBody>
      </p:sp>
      <p:sp>
        <p:nvSpPr>
          <p:cNvPr id="22" name="TextBox 22"/>
          <p:cNvSpPr txBox="1"/>
          <p:nvPr/>
        </p:nvSpPr>
        <p:spPr>
          <a:xfrm>
            <a:off x="11031229" y="3183893"/>
            <a:ext cx="6393879" cy="5654146"/>
          </a:xfrm>
          <a:prstGeom prst="rect">
            <a:avLst/>
          </a:prstGeom>
        </p:spPr>
        <p:txBody>
          <a:bodyPr lIns="0" tIns="0" rIns="0" bIns="0" rtlCol="0" anchor="t">
            <a:spAutoFit/>
          </a:bodyPr>
          <a:lstStyle/>
          <a:p>
            <a:pPr algn="l">
              <a:lnSpc>
                <a:spcPts val="2800"/>
              </a:lnSpc>
            </a:pPr>
            <a:endParaRPr/>
          </a:p>
          <a:p>
            <a:pPr algn="l">
              <a:lnSpc>
                <a:spcPts val="2800"/>
              </a:lnSpc>
            </a:pPr>
            <a:r>
              <a:rPr lang="en-US" sz="2000">
                <a:solidFill>
                  <a:srgbClr val="301E16"/>
                </a:solidFill>
                <a:latin typeface="Poppins"/>
                <a:ea typeface="Poppins"/>
                <a:cs typeface="Poppins"/>
                <a:sym typeface="Poppins"/>
              </a:rPr>
              <a:t>For education expenses for undergraduate, graduate, and professional degree courses, including those designed to enhance job skills. </a:t>
            </a:r>
          </a:p>
          <a:p>
            <a:pPr marL="431804" lvl="1" indent="-215902" algn="l">
              <a:lnSpc>
                <a:spcPts val="2800"/>
              </a:lnSpc>
              <a:buFont typeface="Arial"/>
              <a:buChar char="•"/>
            </a:pPr>
            <a:r>
              <a:rPr lang="en-US" sz="2000" b="1" u="sng">
                <a:solidFill>
                  <a:srgbClr val="301E16"/>
                </a:solidFill>
                <a:latin typeface="Poppins Bold"/>
                <a:ea typeface="Poppins Bold"/>
                <a:cs typeface="Poppins Bold"/>
                <a:sym typeface="Poppins Bold"/>
              </a:rPr>
              <a:t>No limit</a:t>
            </a:r>
            <a:r>
              <a:rPr lang="en-US" sz="2000" b="1">
                <a:solidFill>
                  <a:srgbClr val="301E16"/>
                </a:solidFill>
                <a:latin typeface="Poppins Bold"/>
                <a:ea typeface="Poppins Bold"/>
                <a:cs typeface="Poppins Bold"/>
                <a:sym typeface="Poppins Bold"/>
              </a:rPr>
              <a:t> on number of years you can claim the credit</a:t>
            </a:r>
          </a:p>
          <a:p>
            <a:pPr marL="431804" lvl="1" indent="-215902" algn="l">
              <a:lnSpc>
                <a:spcPts val="2800"/>
              </a:lnSpc>
              <a:buFont typeface="Arial"/>
              <a:buChar char="•"/>
            </a:pPr>
            <a:r>
              <a:rPr lang="en-US" sz="2000">
                <a:solidFill>
                  <a:srgbClr val="301E16"/>
                </a:solidFill>
                <a:latin typeface="Poppins"/>
                <a:ea typeface="Poppins"/>
                <a:cs typeface="Poppins"/>
                <a:sym typeface="Poppins"/>
              </a:rPr>
              <a:t>Must receive Form 1098-T from the college/school</a:t>
            </a:r>
          </a:p>
          <a:p>
            <a:pPr algn="l">
              <a:lnSpc>
                <a:spcPts val="2800"/>
              </a:lnSpc>
            </a:pPr>
            <a:endParaRPr lang="en-US" sz="2000">
              <a:solidFill>
                <a:srgbClr val="301E16"/>
              </a:solidFill>
              <a:latin typeface="Poppins"/>
              <a:ea typeface="Poppins"/>
              <a:cs typeface="Poppins"/>
              <a:sym typeface="Poppins"/>
            </a:endParaRPr>
          </a:p>
          <a:p>
            <a:pPr algn="l">
              <a:lnSpc>
                <a:spcPts val="2800"/>
              </a:lnSpc>
            </a:pPr>
            <a:r>
              <a:rPr lang="en-US" sz="2000" b="1">
                <a:solidFill>
                  <a:srgbClr val="301E16"/>
                </a:solidFill>
                <a:latin typeface="Poppins Bold"/>
                <a:ea typeface="Poppins Bold"/>
                <a:cs typeface="Poppins Bold"/>
                <a:sym typeface="Poppins Bold"/>
              </a:rPr>
              <a:t>Value of Credit, Non-refundable</a:t>
            </a:r>
          </a:p>
          <a:p>
            <a:pPr marL="431804" lvl="1" indent="-215902" algn="l">
              <a:lnSpc>
                <a:spcPts val="2800"/>
              </a:lnSpc>
              <a:buFont typeface="Arial"/>
              <a:buChar char="•"/>
            </a:pPr>
            <a:r>
              <a:rPr lang="en-US" sz="2000">
                <a:solidFill>
                  <a:srgbClr val="301E16"/>
                </a:solidFill>
                <a:latin typeface="Poppins"/>
                <a:ea typeface="Poppins"/>
                <a:cs typeface="Poppins"/>
                <a:sym typeface="Poppins"/>
              </a:rPr>
              <a:t>Credit = </a:t>
            </a:r>
            <a:r>
              <a:rPr lang="en-US" sz="2000" b="1">
                <a:solidFill>
                  <a:srgbClr val="301E16"/>
                </a:solidFill>
                <a:latin typeface="Poppins Bold"/>
                <a:ea typeface="Poppins Bold"/>
                <a:cs typeface="Poppins Bold"/>
                <a:sym typeface="Poppins Bold"/>
              </a:rPr>
              <a:t>20% of the first $10,000</a:t>
            </a:r>
            <a:r>
              <a:rPr lang="en-US" sz="2000">
                <a:solidFill>
                  <a:srgbClr val="301E16"/>
                </a:solidFill>
                <a:latin typeface="Poppins"/>
                <a:ea typeface="Poppins"/>
                <a:cs typeface="Poppins"/>
                <a:sym typeface="Poppins"/>
              </a:rPr>
              <a:t> of qualified education expenses</a:t>
            </a:r>
          </a:p>
          <a:p>
            <a:pPr marL="431804" lvl="1" indent="-215902" algn="l">
              <a:lnSpc>
                <a:spcPts val="2800"/>
              </a:lnSpc>
              <a:buFont typeface="Arial"/>
              <a:buChar char="•"/>
            </a:pPr>
            <a:r>
              <a:rPr lang="en-US" sz="2000">
                <a:solidFill>
                  <a:srgbClr val="301E16"/>
                </a:solidFill>
                <a:latin typeface="Poppins"/>
                <a:ea typeface="Poppins"/>
                <a:cs typeface="Poppins"/>
                <a:sym typeface="Poppins"/>
              </a:rPr>
              <a:t>M</a:t>
            </a:r>
            <a:r>
              <a:rPr lang="en-US" sz="2000">
                <a:solidFill>
                  <a:srgbClr val="000000"/>
                </a:solidFill>
                <a:latin typeface="Poppins"/>
                <a:ea typeface="Poppins"/>
                <a:cs typeface="Poppins"/>
                <a:sym typeface="Poppins"/>
              </a:rPr>
              <a:t>aximum annual credit:</a:t>
            </a:r>
            <a:r>
              <a:rPr lang="en-US" sz="2000">
                <a:solidFill>
                  <a:srgbClr val="00BF63"/>
                </a:solidFill>
                <a:latin typeface="Poppins"/>
                <a:ea typeface="Poppins"/>
                <a:cs typeface="Poppins"/>
                <a:sym typeface="Poppins"/>
              </a:rPr>
              <a:t> </a:t>
            </a:r>
            <a:r>
              <a:rPr lang="en-US" sz="2000" b="1">
                <a:solidFill>
                  <a:srgbClr val="00BF63"/>
                </a:solidFill>
                <a:latin typeface="Poppins Bold"/>
                <a:ea typeface="Poppins Bold"/>
                <a:cs typeface="Poppins Bold"/>
                <a:sym typeface="Poppins Bold"/>
              </a:rPr>
              <a:t>$2,000</a:t>
            </a:r>
            <a:r>
              <a:rPr lang="en-US" sz="2000">
                <a:solidFill>
                  <a:srgbClr val="00BF63"/>
                </a:solidFill>
                <a:latin typeface="Poppins"/>
                <a:ea typeface="Poppins"/>
                <a:cs typeface="Poppins"/>
                <a:sym typeface="Poppins"/>
              </a:rPr>
              <a:t> </a:t>
            </a:r>
            <a:r>
              <a:rPr lang="en-US" sz="2000">
                <a:solidFill>
                  <a:srgbClr val="000000"/>
                </a:solidFill>
                <a:latin typeface="Poppins"/>
                <a:ea typeface="Poppins"/>
                <a:cs typeface="Poppins"/>
                <a:sym typeface="Poppins"/>
              </a:rPr>
              <a:t>per return. </a:t>
            </a:r>
          </a:p>
          <a:p>
            <a:pPr marL="431804" lvl="1" indent="-215902" algn="l">
              <a:lnSpc>
                <a:spcPts val="2800"/>
              </a:lnSpc>
              <a:buFont typeface="Arial"/>
              <a:buChar char="•"/>
            </a:pPr>
            <a:r>
              <a:rPr lang="en-US" sz="2000">
                <a:solidFill>
                  <a:srgbClr val="301E16"/>
                </a:solidFill>
                <a:latin typeface="Poppins"/>
                <a:ea typeface="Poppins"/>
                <a:cs typeface="Poppins"/>
                <a:sym typeface="Poppins"/>
              </a:rPr>
              <a:t>Non-refundable</a:t>
            </a:r>
          </a:p>
          <a:p>
            <a:pPr algn="l">
              <a:lnSpc>
                <a:spcPts val="2800"/>
              </a:lnSpc>
            </a:pPr>
            <a:endParaRPr lang="en-US" sz="2000">
              <a:solidFill>
                <a:srgbClr val="301E16"/>
              </a:solidFill>
              <a:latin typeface="Poppins"/>
              <a:ea typeface="Poppins"/>
              <a:cs typeface="Poppins"/>
              <a:sym typeface="Poppins"/>
            </a:endParaRPr>
          </a:p>
          <a:p>
            <a:pPr algn="l">
              <a:lnSpc>
                <a:spcPts val="2800"/>
              </a:lnSpc>
            </a:pPr>
            <a:endParaRPr lang="en-US" sz="2000">
              <a:solidFill>
                <a:srgbClr val="301E16"/>
              </a:solidFill>
              <a:latin typeface="Poppins"/>
              <a:ea typeface="Poppins"/>
              <a:cs typeface="Poppins"/>
              <a:sym typeface="Poppins"/>
            </a:endParaRPr>
          </a:p>
        </p:txBody>
      </p:sp>
      <p:sp>
        <p:nvSpPr>
          <p:cNvPr id="23" name="TextBox 23"/>
          <p:cNvSpPr txBox="1"/>
          <p:nvPr/>
        </p:nvSpPr>
        <p:spPr>
          <a:xfrm>
            <a:off x="2940199" y="232124"/>
            <a:ext cx="17465836" cy="936592"/>
          </a:xfrm>
          <a:prstGeom prst="rect">
            <a:avLst/>
          </a:prstGeom>
        </p:spPr>
        <p:txBody>
          <a:bodyPr lIns="0" tIns="0" rIns="0" bIns="0" rtlCol="0" anchor="t">
            <a:spAutoFit/>
          </a:bodyPr>
          <a:lstStyle/>
          <a:p>
            <a:pPr algn="ctr">
              <a:lnSpc>
                <a:spcPts val="7699"/>
              </a:lnSpc>
            </a:pPr>
            <a:r>
              <a:rPr lang="en-US" sz="5499">
                <a:solidFill>
                  <a:srgbClr val="301E16"/>
                </a:solidFill>
                <a:latin typeface="Archivo Black"/>
                <a:ea typeface="Archivo Black"/>
                <a:cs typeface="Archivo Black"/>
                <a:sym typeface="Archivo Black"/>
              </a:rPr>
              <a:t>FEDERAL EDUCATION CREDITS</a:t>
            </a:r>
          </a:p>
        </p:txBody>
      </p:sp>
      <p:sp>
        <p:nvSpPr>
          <p:cNvPr id="25" name="TextBox 25"/>
          <p:cNvSpPr txBox="1"/>
          <p:nvPr/>
        </p:nvSpPr>
        <p:spPr>
          <a:xfrm>
            <a:off x="7396045" y="1111566"/>
            <a:ext cx="8554145" cy="464174"/>
          </a:xfrm>
          <a:prstGeom prst="rect">
            <a:avLst/>
          </a:prstGeom>
        </p:spPr>
        <p:txBody>
          <a:bodyPr lIns="0" tIns="0" rIns="0" bIns="0" rtlCol="0" anchor="t">
            <a:spAutoFit/>
          </a:bodyPr>
          <a:lstStyle/>
          <a:p>
            <a:pPr algn="ctr">
              <a:lnSpc>
                <a:spcPts val="3815"/>
              </a:lnSpc>
              <a:spcBef>
                <a:spcPct val="0"/>
              </a:spcBef>
            </a:pPr>
            <a:r>
              <a:rPr lang="en-US" sz="2725" b="1">
                <a:solidFill>
                  <a:srgbClr val="000000"/>
                </a:solidFill>
                <a:latin typeface="Canva Sans Bold"/>
                <a:ea typeface="Canva Sans Bold"/>
                <a:cs typeface="Canva Sans Bold"/>
                <a:sym typeface="Canva Sans Bold"/>
              </a:rPr>
              <a:t>Use Form 1098-T received from the college/school</a:t>
            </a:r>
          </a:p>
        </p:txBody>
      </p:sp>
      <p:pic>
        <p:nvPicPr>
          <p:cNvPr id="26" name="Picture 25" descr="Massachusetts Continuing Legal Education, Inc. (MCLE│New England)">
            <a:extLst>
              <a:ext uri="{FF2B5EF4-FFF2-40B4-BE49-F238E27FC236}">
                <a16:creationId xmlns:a16="http://schemas.microsoft.com/office/drawing/2014/main" id="{C658A45D-7159-21A8-C412-DDB3539FE6CE}"/>
              </a:ext>
            </a:extLst>
          </p:cNvPr>
          <p:cNvPicPr>
            <a:picLocks noChangeAspect="1"/>
          </p:cNvPicPr>
          <p:nvPr/>
        </p:nvPicPr>
        <p:blipFill>
          <a:blip r:embed="rId5"/>
          <a:stretch>
            <a:fillRect/>
          </a:stretch>
        </p:blipFill>
        <p:spPr>
          <a:xfrm>
            <a:off x="453491" y="3372"/>
            <a:ext cx="1905000" cy="1905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ssachusetts Continuing Legal Education, Inc. (MCLE│New England)">
            <a:extLst>
              <a:ext uri="{FF2B5EF4-FFF2-40B4-BE49-F238E27FC236}">
                <a16:creationId xmlns:a16="http://schemas.microsoft.com/office/drawing/2014/main" id="{8D9DB7DE-FCEA-995E-BF67-E81CE48B972E}"/>
              </a:ext>
            </a:extLst>
          </p:cNvPr>
          <p:cNvPicPr>
            <a:picLocks noChangeAspect="1"/>
          </p:cNvPicPr>
          <p:nvPr/>
        </p:nvPicPr>
        <p:blipFill>
          <a:blip r:embed="rId2"/>
          <a:stretch>
            <a:fillRect/>
          </a:stretch>
        </p:blipFill>
        <p:spPr>
          <a:xfrm>
            <a:off x="0" y="0"/>
            <a:ext cx="1905000" cy="1905000"/>
          </a:xfrm>
          <a:prstGeom prst="rect">
            <a:avLst/>
          </a:prstGeom>
        </p:spPr>
      </p:pic>
      <p:sp>
        <p:nvSpPr>
          <p:cNvPr id="5" name="Freeform 3">
            <a:extLst>
              <a:ext uri="{FF2B5EF4-FFF2-40B4-BE49-F238E27FC236}">
                <a16:creationId xmlns:a16="http://schemas.microsoft.com/office/drawing/2014/main" id="{7FCD1199-04C3-2B4F-9745-FB2EAD396196}"/>
              </a:ext>
            </a:extLst>
          </p:cNvPr>
          <p:cNvSpPr/>
          <p:nvPr/>
        </p:nvSpPr>
        <p:spPr>
          <a:xfrm>
            <a:off x="1905000" y="-160986"/>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3"/>
            <a:stretch>
              <a:fillRect/>
            </a:stretch>
          </a:blipFill>
        </p:spPr>
        <p:txBody>
          <a:bodyPr/>
          <a:lstStyle/>
          <a:p>
            <a:endParaRPr lang="en-US"/>
          </a:p>
        </p:txBody>
      </p:sp>
      <p:sp>
        <p:nvSpPr>
          <p:cNvPr id="7" name="TextBox 2">
            <a:extLst>
              <a:ext uri="{FF2B5EF4-FFF2-40B4-BE49-F238E27FC236}">
                <a16:creationId xmlns:a16="http://schemas.microsoft.com/office/drawing/2014/main" id="{8EB848F2-20E0-425B-28AC-416CE042946B}"/>
              </a:ext>
            </a:extLst>
          </p:cNvPr>
          <p:cNvSpPr txBox="1"/>
          <p:nvPr/>
        </p:nvSpPr>
        <p:spPr>
          <a:xfrm>
            <a:off x="2132368" y="449540"/>
            <a:ext cx="16151463" cy="1006558"/>
          </a:xfrm>
          <a:prstGeom prst="rect">
            <a:avLst/>
          </a:prstGeom>
        </p:spPr>
        <p:txBody>
          <a:bodyPr wrap="square" lIns="0" tIns="0" rIns="0" bIns="0" rtlCol="0" anchor="t">
            <a:spAutoFit/>
          </a:bodyPr>
          <a:lstStyle/>
          <a:p>
            <a:pPr algn="ctr">
              <a:lnSpc>
                <a:spcPts val="8400"/>
              </a:lnSpc>
            </a:pPr>
            <a:r>
              <a:rPr lang="en-US" sz="6000" b="1">
                <a:solidFill>
                  <a:srgbClr val="000000"/>
                </a:solidFill>
                <a:latin typeface="Canva Sans Bold"/>
                <a:ea typeface="Canva Sans Bold"/>
                <a:cs typeface="Canva Sans Bold"/>
                <a:sym typeface="Canva Sans Bold"/>
              </a:rPr>
              <a:t>Premium Tax Credit</a:t>
            </a:r>
            <a:endParaRPr lang="en-US" sz="6000" b="1">
              <a:solidFill>
                <a:srgbClr val="000000"/>
              </a:solidFill>
              <a:latin typeface="Canva Sans Bold"/>
              <a:ea typeface="Canva Sans Bold"/>
              <a:cs typeface="Canva Sans Bold"/>
            </a:endParaRPr>
          </a:p>
        </p:txBody>
      </p:sp>
      <p:sp>
        <p:nvSpPr>
          <p:cNvPr id="9" name="Freeform 2">
            <a:extLst>
              <a:ext uri="{FF2B5EF4-FFF2-40B4-BE49-F238E27FC236}">
                <a16:creationId xmlns:a16="http://schemas.microsoft.com/office/drawing/2014/main" id="{E6699CE6-5042-DC91-D630-0C2EF25DC38B}"/>
              </a:ext>
            </a:extLst>
          </p:cNvPr>
          <p:cNvSpPr/>
          <p:nvPr/>
        </p:nvSpPr>
        <p:spPr>
          <a:xfrm>
            <a:off x="0" y="8698231"/>
            <a:ext cx="18288000" cy="1546413"/>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7">
            <a:extLst>
              <a:ext uri="{FF2B5EF4-FFF2-40B4-BE49-F238E27FC236}">
                <a16:creationId xmlns:a16="http://schemas.microsoft.com/office/drawing/2014/main" id="{394EBA9A-8458-C192-021F-11C9B362CF2A}"/>
              </a:ext>
            </a:extLst>
          </p:cNvPr>
          <p:cNvSpPr txBox="1"/>
          <p:nvPr/>
        </p:nvSpPr>
        <p:spPr>
          <a:xfrm>
            <a:off x="159107" y="1908577"/>
            <a:ext cx="17512851" cy="9121023"/>
          </a:xfrm>
          <a:prstGeom prst="rect">
            <a:avLst/>
          </a:prstGeom>
        </p:spPr>
        <p:txBody>
          <a:bodyPr lIns="0" tIns="0" rIns="0" bIns="0" rtlCol="0" anchor="t">
            <a:spAutoFit/>
          </a:bodyPr>
          <a:lstStyle/>
          <a:p>
            <a:pPr marL="838200" lvl="1" indent="-514350">
              <a:lnSpc>
                <a:spcPts val="4200"/>
              </a:lnSpc>
              <a:buFont typeface="Arial"/>
              <a:buChar char="•"/>
            </a:pPr>
            <a:r>
              <a:rPr lang="en-US" sz="3000">
                <a:solidFill>
                  <a:srgbClr val="000000"/>
                </a:solidFill>
                <a:latin typeface="Canva Sans"/>
                <a:ea typeface="Calibri"/>
                <a:cs typeface="Calibri"/>
                <a:sym typeface="Canva Sans"/>
              </a:rPr>
              <a:t>This credit is money from the US Government to pay for health insurance premiums. It can be as high as $15,000/year.  Taxpayers between 100%-400% poverty level qualify. Anyone under 100% poverty would have Medicaid instead</a:t>
            </a:r>
            <a:endParaRPr lang="en-US" sz="3000">
              <a:solidFill>
                <a:srgbClr val="000000"/>
              </a:solidFill>
              <a:latin typeface="Canva Sans"/>
              <a:ea typeface="Calibri"/>
              <a:cs typeface="Calibri"/>
            </a:endParaRPr>
          </a:p>
          <a:p>
            <a:pPr marL="1295400" lvl="2" indent="-514350">
              <a:lnSpc>
                <a:spcPts val="4200"/>
              </a:lnSpc>
              <a:buFont typeface="Wingdings,Sans-Serif"/>
              <a:buChar char="§"/>
            </a:pPr>
            <a:r>
              <a:rPr lang="en-US" sz="3000">
                <a:solidFill>
                  <a:srgbClr val="000000"/>
                </a:solidFill>
                <a:latin typeface="Canva Sans"/>
                <a:ea typeface="Calibri"/>
                <a:cs typeface="Calibri"/>
              </a:rPr>
              <a:t>The monthly payment of the premium tax credit amount is based on the Taxpayer's</a:t>
            </a:r>
            <a:r>
              <a:rPr lang="en-US" sz="3000" i="1">
                <a:solidFill>
                  <a:srgbClr val="000000"/>
                </a:solidFill>
                <a:latin typeface="Canva Sans"/>
                <a:ea typeface="Calibri"/>
                <a:cs typeface="Calibri"/>
              </a:rPr>
              <a:t> projected</a:t>
            </a:r>
            <a:r>
              <a:rPr lang="en-US" sz="3000">
                <a:solidFill>
                  <a:srgbClr val="000000"/>
                </a:solidFill>
                <a:latin typeface="Canva Sans"/>
                <a:ea typeface="Calibri"/>
                <a:cs typeface="Calibri"/>
              </a:rPr>
              <a:t> income and sent to the insurance company on the Taxpayer's behalf </a:t>
            </a:r>
          </a:p>
          <a:p>
            <a:pPr marL="1295400" lvl="2" indent="-514350">
              <a:lnSpc>
                <a:spcPts val="4200"/>
              </a:lnSpc>
              <a:buFont typeface="Wingdings,Sans-Serif"/>
              <a:buChar char="§"/>
            </a:pPr>
            <a:r>
              <a:rPr lang="en-US" sz="3000">
                <a:solidFill>
                  <a:srgbClr val="000000"/>
                </a:solidFill>
                <a:latin typeface="Canva Sans"/>
                <a:ea typeface="Calibri"/>
                <a:cs typeface="Calibri"/>
              </a:rPr>
              <a:t>The payments are reported on form 1095-A</a:t>
            </a:r>
          </a:p>
          <a:p>
            <a:pPr marL="1752600" lvl="3" indent="-514350">
              <a:lnSpc>
                <a:spcPts val="4200"/>
              </a:lnSpc>
              <a:buFont typeface="Arial,Sans-Serif"/>
              <a:buChar char="•"/>
            </a:pPr>
            <a:r>
              <a:rPr lang="en-US" sz="3000">
                <a:solidFill>
                  <a:srgbClr val="000000"/>
                </a:solidFill>
                <a:latin typeface="Canva Sans"/>
                <a:ea typeface="Calibri"/>
                <a:cs typeface="Calibri"/>
              </a:rPr>
              <a:t>ANYONE who receives a 1095-A must file a tax return even if they had no taxable income</a:t>
            </a:r>
          </a:p>
          <a:p>
            <a:pPr marL="1752600" lvl="3" indent="-514350">
              <a:lnSpc>
                <a:spcPts val="4200"/>
              </a:lnSpc>
              <a:buFont typeface="Arial,Sans-Serif"/>
              <a:buChar char="•"/>
            </a:pPr>
            <a:r>
              <a:rPr lang="en-US" sz="3000">
                <a:solidFill>
                  <a:srgbClr val="000000"/>
                </a:solidFill>
                <a:latin typeface="Canva Sans"/>
                <a:ea typeface="Calibri"/>
                <a:cs typeface="Calibri"/>
              </a:rPr>
              <a:t>The reporting is calling a RECONCILIATION</a:t>
            </a:r>
          </a:p>
          <a:p>
            <a:pPr marL="838200" lvl="1" indent="-514350">
              <a:lnSpc>
                <a:spcPts val="4200"/>
              </a:lnSpc>
              <a:buFont typeface="Arial"/>
              <a:buChar char="•"/>
            </a:pPr>
            <a:endParaRPr lang="en-US" sz="3000">
              <a:solidFill>
                <a:srgbClr val="000000"/>
              </a:solidFill>
              <a:latin typeface="Canva Sans"/>
              <a:ea typeface="Calibri"/>
              <a:cs typeface="Calibri"/>
            </a:endParaRPr>
          </a:p>
          <a:p>
            <a:pPr marL="838200" lvl="1" indent="-514350">
              <a:lnSpc>
                <a:spcPts val="4200"/>
              </a:lnSpc>
              <a:buFont typeface="Arial"/>
              <a:buChar char="•"/>
            </a:pPr>
            <a:r>
              <a:rPr lang="en-US" sz="3000">
                <a:solidFill>
                  <a:srgbClr val="000000"/>
                </a:solidFill>
                <a:latin typeface="Canva Sans"/>
                <a:ea typeface="Calibri"/>
                <a:cs typeface="Calibri"/>
              </a:rPr>
              <a:t>Reconciliation is the process of comparing the payments sent in advance based on projected income with the payment that should have been made based on the Taxpayer's actual income/earnings. Ideally, the numbers should match</a:t>
            </a:r>
            <a:endParaRPr lang="en-US">
              <a:ea typeface="Calibri"/>
              <a:cs typeface="Calibri"/>
            </a:endParaRPr>
          </a:p>
          <a:p>
            <a:pPr marL="1295400" lvl="2" indent="-514350">
              <a:lnSpc>
                <a:spcPts val="4200"/>
              </a:lnSpc>
              <a:buFont typeface="Wingdings"/>
              <a:buChar char="§"/>
            </a:pPr>
            <a:endParaRPr lang="en-US" sz="3000">
              <a:solidFill>
                <a:srgbClr val="000000"/>
              </a:solidFill>
              <a:latin typeface="Canva Sans"/>
              <a:ea typeface="Calibri"/>
              <a:cs typeface="Calibri"/>
            </a:endParaRPr>
          </a:p>
          <a:p>
            <a:pPr marL="1238250" lvl="3">
              <a:lnSpc>
                <a:spcPts val="4200"/>
              </a:lnSpc>
            </a:pPr>
            <a:endParaRPr lang="en-US" sz="3000">
              <a:solidFill>
                <a:srgbClr val="000000"/>
              </a:solidFill>
              <a:latin typeface="Canva Sans"/>
              <a:ea typeface="Calibri"/>
              <a:cs typeface="Calibri"/>
            </a:endParaRPr>
          </a:p>
          <a:p>
            <a:pPr marL="323850" lvl="1">
              <a:lnSpc>
                <a:spcPts val="4200"/>
              </a:lnSpc>
            </a:pPr>
            <a:endParaRPr lang="en-US" sz="3000">
              <a:solidFill>
                <a:srgbClr val="000000"/>
              </a:solidFill>
              <a:latin typeface="Canva Sans"/>
              <a:ea typeface="Calibri"/>
              <a:cs typeface="Calibri"/>
            </a:endParaRPr>
          </a:p>
          <a:p>
            <a:pPr>
              <a:lnSpc>
                <a:spcPts val="4200"/>
              </a:lnSpc>
            </a:pPr>
            <a:endParaRPr lang="en-US" sz="3000">
              <a:solidFill>
                <a:srgbClr val="000000"/>
              </a:solidFill>
              <a:latin typeface="Canva Sans"/>
              <a:ea typeface="Calibri"/>
              <a:cs typeface="Calibri"/>
            </a:endParaRPr>
          </a:p>
        </p:txBody>
      </p:sp>
    </p:spTree>
    <p:extLst>
      <p:ext uri="{BB962C8B-B14F-4D97-AF65-F5344CB8AC3E}">
        <p14:creationId xmlns:p14="http://schemas.microsoft.com/office/powerpoint/2010/main" val="208943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379453-67A3-1232-9E6B-DA9367617F04}"/>
              </a:ext>
            </a:extLst>
          </p:cNvPr>
          <p:cNvSpPr txBox="1"/>
          <p:nvPr/>
        </p:nvSpPr>
        <p:spPr>
          <a:xfrm>
            <a:off x="2132368" y="1021"/>
            <a:ext cx="16151463" cy="2083776"/>
          </a:xfrm>
          <a:prstGeom prst="rect">
            <a:avLst/>
          </a:prstGeom>
        </p:spPr>
        <p:txBody>
          <a:bodyPr wrap="square" lIns="0" tIns="0" rIns="0" bIns="0" rtlCol="0" anchor="t">
            <a:spAutoFit/>
          </a:bodyPr>
          <a:lstStyle/>
          <a:p>
            <a:pPr algn="ctr">
              <a:lnSpc>
                <a:spcPts val="8400"/>
              </a:lnSpc>
            </a:pPr>
            <a:r>
              <a:rPr lang="en-US" sz="6000" b="1">
                <a:solidFill>
                  <a:srgbClr val="000000"/>
                </a:solidFill>
                <a:latin typeface="Canva Sans Bold"/>
                <a:ea typeface="Canva Sans Bold"/>
                <a:cs typeface="Canva Sans Bold"/>
                <a:sym typeface="Canva Sans Bold"/>
              </a:rPr>
              <a:t>Premium Tax Credit recipients</a:t>
            </a:r>
          </a:p>
          <a:p>
            <a:pPr algn="ctr">
              <a:lnSpc>
                <a:spcPts val="8400"/>
              </a:lnSpc>
            </a:pPr>
            <a:r>
              <a:rPr lang="en-US" sz="6000" b="1">
                <a:solidFill>
                  <a:srgbClr val="000000"/>
                </a:solidFill>
                <a:latin typeface="Canva Sans Bold"/>
                <a:ea typeface="Canva Sans Bold"/>
                <a:cs typeface="Canva Sans Bold"/>
                <a:sym typeface="Canva Sans Bold"/>
              </a:rPr>
              <a:t> Beware!</a:t>
            </a:r>
            <a:endParaRPr lang="en-US" sz="6000" b="1">
              <a:solidFill>
                <a:srgbClr val="000000"/>
              </a:solidFill>
              <a:latin typeface="Canva Sans Bold"/>
              <a:ea typeface="Canva Sans Bold"/>
              <a:cs typeface="Canva Sans Bold"/>
            </a:endParaRPr>
          </a:p>
        </p:txBody>
      </p:sp>
      <p:pic>
        <p:nvPicPr>
          <p:cNvPr id="5" name="Picture 4" descr="Massachusetts Continuing Legal Education, Inc. (MCLE│New England)">
            <a:extLst>
              <a:ext uri="{FF2B5EF4-FFF2-40B4-BE49-F238E27FC236}">
                <a16:creationId xmlns:a16="http://schemas.microsoft.com/office/drawing/2014/main" id="{74BF8D10-DEF1-190D-07B8-74C9FB8AF617}"/>
              </a:ext>
            </a:extLst>
          </p:cNvPr>
          <p:cNvPicPr>
            <a:picLocks noChangeAspect="1"/>
          </p:cNvPicPr>
          <p:nvPr/>
        </p:nvPicPr>
        <p:blipFill>
          <a:blip r:embed="rId2"/>
          <a:stretch>
            <a:fillRect/>
          </a:stretch>
        </p:blipFill>
        <p:spPr>
          <a:xfrm>
            <a:off x="0" y="0"/>
            <a:ext cx="1905000" cy="1905000"/>
          </a:xfrm>
          <a:prstGeom prst="rect">
            <a:avLst/>
          </a:prstGeom>
        </p:spPr>
      </p:pic>
      <p:sp>
        <p:nvSpPr>
          <p:cNvPr id="8" name="Freeform 3" descr="A group of people with text&#10;&#10;AI-generated content may be incorrect.">
            <a:extLst>
              <a:ext uri="{FF2B5EF4-FFF2-40B4-BE49-F238E27FC236}">
                <a16:creationId xmlns:a16="http://schemas.microsoft.com/office/drawing/2014/main" id="{7DFF7A4B-8AF3-28A5-BBA0-B0736694D3ED}"/>
              </a:ext>
            </a:extLst>
          </p:cNvPr>
          <p:cNvSpPr/>
          <p:nvPr/>
        </p:nvSpPr>
        <p:spPr>
          <a:xfrm>
            <a:off x="1905000" y="-160986"/>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3"/>
            <a:stretch>
              <a:fillRect/>
            </a:stretch>
          </a:blipFill>
        </p:spPr>
        <p:txBody>
          <a:bodyPr/>
          <a:lstStyle/>
          <a:p>
            <a:endParaRPr lang="en-US"/>
          </a:p>
        </p:txBody>
      </p:sp>
      <p:sp>
        <p:nvSpPr>
          <p:cNvPr id="10" name="Freeform 2">
            <a:extLst>
              <a:ext uri="{FF2B5EF4-FFF2-40B4-BE49-F238E27FC236}">
                <a16:creationId xmlns:a16="http://schemas.microsoft.com/office/drawing/2014/main" id="{AC119A8A-A2FD-A838-67DA-8C3A9870CDC1}"/>
              </a:ext>
            </a:extLst>
          </p:cNvPr>
          <p:cNvSpPr/>
          <p:nvPr/>
        </p:nvSpPr>
        <p:spPr>
          <a:xfrm>
            <a:off x="0" y="8698231"/>
            <a:ext cx="18288000" cy="1546413"/>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7">
            <a:extLst>
              <a:ext uri="{FF2B5EF4-FFF2-40B4-BE49-F238E27FC236}">
                <a16:creationId xmlns:a16="http://schemas.microsoft.com/office/drawing/2014/main" id="{6831DE06-AFAD-3B2F-985B-54A47A992631}"/>
              </a:ext>
            </a:extLst>
          </p:cNvPr>
          <p:cNvSpPr txBox="1"/>
          <p:nvPr/>
        </p:nvSpPr>
        <p:spPr>
          <a:xfrm>
            <a:off x="202512" y="1908577"/>
            <a:ext cx="17512851" cy="7505196"/>
          </a:xfrm>
          <a:prstGeom prst="rect">
            <a:avLst/>
          </a:prstGeom>
        </p:spPr>
        <p:txBody>
          <a:bodyPr lIns="0" tIns="0" rIns="0" bIns="0" rtlCol="0" anchor="t">
            <a:spAutoFit/>
          </a:bodyPr>
          <a:lstStyle/>
          <a:p>
            <a:pPr marL="838200" lvl="1" indent="-514350">
              <a:lnSpc>
                <a:spcPts val="4200"/>
              </a:lnSpc>
              <a:buFont typeface="Arial"/>
              <a:buChar char="•"/>
            </a:pPr>
            <a:r>
              <a:rPr lang="en-US" sz="3000">
                <a:solidFill>
                  <a:srgbClr val="000000"/>
                </a:solidFill>
                <a:latin typeface="Canva Sans"/>
                <a:ea typeface="Calibri"/>
                <a:cs typeface="Calibri"/>
                <a:sym typeface="Canva Sans"/>
              </a:rPr>
              <a:t>Taxpayers receiving this credit must tell the Connector if their income increases from any source, not just wages. If the person receives a settlement payment from a pending case, or inherits money, or wins big at Encore, or gets a raise or a bonus at work, the Connector may have to recalculate the credit. If the Connector does not recalculate, the taxpayer may end up owing back part of the credit.</a:t>
            </a:r>
            <a:endParaRPr lang="en-US" sz="3000">
              <a:solidFill>
                <a:srgbClr val="000000"/>
              </a:solidFill>
              <a:latin typeface="Canva Sans"/>
              <a:ea typeface="Calibri"/>
              <a:cs typeface="Calibri"/>
            </a:endParaRPr>
          </a:p>
          <a:p>
            <a:pPr marL="1295400" lvl="2" indent="-514350">
              <a:lnSpc>
                <a:spcPts val="4200"/>
              </a:lnSpc>
              <a:buFont typeface="Wingdings"/>
              <a:buChar char="§"/>
            </a:pPr>
            <a:r>
              <a:rPr lang="en-US" sz="3000">
                <a:solidFill>
                  <a:srgbClr val="000000"/>
                </a:solidFill>
                <a:latin typeface="Canva Sans"/>
                <a:ea typeface="Calibri"/>
                <a:cs typeface="Calibri"/>
              </a:rPr>
              <a:t>These overpayments can be expensive. Taxpayers don't see the money because it goes to insurance companies, not to them, but the payments are getting done monthly. </a:t>
            </a:r>
          </a:p>
          <a:p>
            <a:pPr marL="1238250" lvl="3">
              <a:lnSpc>
                <a:spcPts val="4200"/>
              </a:lnSpc>
            </a:pPr>
            <a:endParaRPr lang="en-US" sz="3000">
              <a:solidFill>
                <a:srgbClr val="000000"/>
              </a:solidFill>
              <a:latin typeface="Canva Sans"/>
              <a:ea typeface="Calibri"/>
              <a:cs typeface="Calibri"/>
            </a:endParaRPr>
          </a:p>
          <a:p>
            <a:pPr marL="781050" lvl="1" indent="-457200">
              <a:lnSpc>
                <a:spcPts val="4200"/>
              </a:lnSpc>
              <a:buFont typeface="Arial"/>
              <a:buChar char="•"/>
            </a:pPr>
            <a:r>
              <a:rPr lang="en-US" sz="3000">
                <a:solidFill>
                  <a:srgbClr val="000000"/>
                </a:solidFill>
                <a:latin typeface="Canva Sans"/>
                <a:ea typeface="Calibri"/>
                <a:cs typeface="Calibri"/>
              </a:rPr>
              <a:t>Example: the Connector pays $400/month for the premium of a Taxpayer who anticipates earning $40,000 during the year. Mid-year, the Taxpayer gets a $10,000 commission, bringing his income to $50,000 for the year. Unless the Taxpayer alerts it, the Connector will continue to pay the $400 per month instead of a lower amount and the Taxpayer will have to pay some of that premium back when she reconciles.</a:t>
            </a:r>
          </a:p>
          <a:p>
            <a:pPr>
              <a:lnSpc>
                <a:spcPts val="4200"/>
              </a:lnSpc>
            </a:pPr>
            <a:endParaRPr lang="en-US" sz="3000">
              <a:solidFill>
                <a:srgbClr val="000000"/>
              </a:solidFill>
              <a:latin typeface="Canva Sans"/>
              <a:ea typeface="Calibri"/>
              <a:cs typeface="Calibri"/>
            </a:endParaRPr>
          </a:p>
        </p:txBody>
      </p:sp>
    </p:spTree>
    <p:extLst>
      <p:ext uri="{BB962C8B-B14F-4D97-AF65-F5344CB8AC3E}">
        <p14:creationId xmlns:p14="http://schemas.microsoft.com/office/powerpoint/2010/main" val="634639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34358" y="352600"/>
            <a:ext cx="13767940" cy="936592"/>
          </a:xfrm>
          <a:prstGeom prst="rect">
            <a:avLst/>
          </a:prstGeom>
        </p:spPr>
        <p:txBody>
          <a:bodyPr lIns="0" tIns="0" rIns="0" bIns="0" rtlCol="0" anchor="t">
            <a:spAutoFit/>
          </a:bodyPr>
          <a:lstStyle/>
          <a:p>
            <a:pPr algn="ctr">
              <a:lnSpc>
                <a:spcPts val="7700"/>
              </a:lnSpc>
            </a:pPr>
            <a:r>
              <a:rPr lang="en-US" sz="5500" b="1">
                <a:solidFill>
                  <a:srgbClr val="000000"/>
                </a:solidFill>
                <a:latin typeface="Canva Sans Bold"/>
                <a:ea typeface="Canva Sans Bold"/>
                <a:cs typeface="Canva Sans Bold"/>
                <a:sym typeface="Canva Sans Bold"/>
              </a:rPr>
              <a:t>Creating an IRS Online Account</a:t>
            </a:r>
          </a:p>
        </p:txBody>
      </p:sp>
      <p:sp>
        <p:nvSpPr>
          <p:cNvPr id="4" name="Freeform 4"/>
          <p:cNvSpPr/>
          <p:nvPr/>
        </p:nvSpPr>
        <p:spPr>
          <a:xfrm>
            <a:off x="3425133" y="375895"/>
            <a:ext cx="1776059" cy="753826"/>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2"/>
            <a:stretch>
              <a:fillRect/>
            </a:stretch>
          </a:blipFill>
        </p:spPr>
        <p:txBody>
          <a:bodyPr/>
          <a:lstStyle/>
          <a:p>
            <a:endParaRPr lang="en-US"/>
          </a:p>
        </p:txBody>
      </p:sp>
      <p:pic>
        <p:nvPicPr>
          <p:cNvPr id="8" name="Picture 7" descr="Massachusetts Continuing Legal Education, Inc. (MCLE│New England)">
            <a:extLst>
              <a:ext uri="{FF2B5EF4-FFF2-40B4-BE49-F238E27FC236}">
                <a16:creationId xmlns:a16="http://schemas.microsoft.com/office/drawing/2014/main" id="{75279423-E199-EBCF-0B87-EE19696A2B2D}"/>
              </a:ext>
            </a:extLst>
          </p:cNvPr>
          <p:cNvPicPr>
            <a:picLocks noChangeAspect="1"/>
          </p:cNvPicPr>
          <p:nvPr/>
        </p:nvPicPr>
        <p:blipFill>
          <a:blip r:embed="rId3"/>
          <a:stretch>
            <a:fillRect/>
          </a:stretch>
        </p:blipFill>
        <p:spPr>
          <a:xfrm>
            <a:off x="3663" y="3663"/>
            <a:ext cx="1905000" cy="1905000"/>
          </a:xfrm>
          <a:prstGeom prst="rect">
            <a:avLst/>
          </a:prstGeom>
        </p:spPr>
      </p:pic>
      <p:graphicFrame>
        <p:nvGraphicFramePr>
          <p:cNvPr id="10" name="TextBox 7">
            <a:extLst>
              <a:ext uri="{FF2B5EF4-FFF2-40B4-BE49-F238E27FC236}">
                <a16:creationId xmlns:a16="http://schemas.microsoft.com/office/drawing/2014/main" id="{6E4EFADD-6798-C499-FBCC-D21CA34766EE}"/>
              </a:ext>
            </a:extLst>
          </p:cNvPr>
          <p:cNvGraphicFramePr/>
          <p:nvPr/>
        </p:nvGraphicFramePr>
        <p:xfrm>
          <a:off x="450523" y="1803367"/>
          <a:ext cx="17512851" cy="75051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710260"/>
            <a:ext cx="18288000" cy="3204980"/>
          </a:xfrm>
          <a:prstGeom prst="rect">
            <a:avLst/>
          </a:prstGeom>
        </p:spPr>
        <p:txBody>
          <a:bodyPr lIns="0" tIns="0" rIns="0" bIns="0" rtlCol="0" anchor="t">
            <a:spAutoFit/>
          </a:bodyPr>
          <a:lstStyle/>
          <a:p>
            <a:pPr algn="ctr">
              <a:lnSpc>
                <a:spcPts val="12880"/>
              </a:lnSpc>
            </a:pPr>
            <a:r>
              <a:rPr lang="en-US" sz="9200" b="1" dirty="0">
                <a:solidFill>
                  <a:srgbClr val="000000"/>
                </a:solidFill>
                <a:latin typeface="Canva Sans Bold"/>
                <a:ea typeface="Canva Sans Bold"/>
                <a:cs typeface="Canva Sans Bold"/>
                <a:sym typeface="Canva Sans Bold"/>
              </a:rPr>
              <a:t>Massachusetts Deductions &amp; Credits</a:t>
            </a:r>
            <a:endParaRPr lang="en-US" dirty="0"/>
          </a:p>
        </p:txBody>
      </p:sp>
      <p:sp>
        <p:nvSpPr>
          <p:cNvPr id="3" name="TextBox 3"/>
          <p:cNvSpPr txBox="1"/>
          <p:nvPr/>
        </p:nvSpPr>
        <p:spPr>
          <a:xfrm>
            <a:off x="3127733" y="5136497"/>
            <a:ext cx="11003610" cy="3899081"/>
          </a:xfrm>
          <a:prstGeom prst="rect">
            <a:avLst/>
          </a:prstGeom>
        </p:spPr>
        <p:txBody>
          <a:bodyPr wrap="square" lIns="0" tIns="0" rIns="0" bIns="0" rtlCol="0" anchor="t">
            <a:spAutoFit/>
          </a:bodyPr>
          <a:lstStyle/>
          <a:p>
            <a:pPr marL="914400" indent="-914400" algn="ctr">
              <a:lnSpc>
                <a:spcPts val="7279"/>
              </a:lnSpc>
              <a:buAutoNum type="arabicPeriod"/>
            </a:pPr>
            <a:r>
              <a:rPr lang="en-US" sz="5150" b="1" i="1">
                <a:solidFill>
                  <a:srgbClr val="000000"/>
                </a:solidFill>
                <a:latin typeface="Canva Sans Bold Italics"/>
                <a:ea typeface="Canva Sans Bold Italics"/>
                <a:cs typeface="Canva Sans Bold Italics"/>
                <a:sym typeface="Canva Sans Bold Italics"/>
              </a:rPr>
              <a:t>Rent Deduction</a:t>
            </a:r>
            <a:endParaRPr lang="en-US">
              <a:ea typeface="Calibri"/>
              <a:cs typeface="Calibri"/>
            </a:endParaRPr>
          </a:p>
          <a:p>
            <a:pPr algn="ctr">
              <a:lnSpc>
                <a:spcPts val="7279"/>
              </a:lnSpc>
            </a:pPr>
            <a:r>
              <a:rPr lang="en-US" sz="5150" b="1" i="1">
                <a:solidFill>
                  <a:srgbClr val="000000"/>
                </a:solidFill>
                <a:latin typeface="Canva Sans Bold Italics"/>
                <a:ea typeface="Canva Sans Bold Italics"/>
                <a:cs typeface="Canva Sans Bold Italics"/>
              </a:rPr>
              <a:t>2. Social Security tax deduction</a:t>
            </a:r>
            <a:endParaRPr lang="en-US" sz="5150" b="1" i="1">
              <a:solidFill>
                <a:srgbClr val="000000"/>
              </a:solidFill>
              <a:latin typeface="Canva Sans Bold Italics"/>
              <a:ea typeface="Canva Sans Bold Italics"/>
              <a:cs typeface="Canva Sans Bold Italics"/>
              <a:sym typeface="Canva Sans Bold Italics"/>
            </a:endParaRPr>
          </a:p>
          <a:p>
            <a:pPr algn="ctr">
              <a:lnSpc>
                <a:spcPts val="7279"/>
              </a:lnSpc>
            </a:pPr>
            <a:r>
              <a:rPr lang="en-US" sz="5150" b="1" i="1">
                <a:solidFill>
                  <a:srgbClr val="000000"/>
                </a:solidFill>
                <a:latin typeface="Canva Sans Bold Italics"/>
                <a:ea typeface="Canva Sans Bold Italics"/>
                <a:cs typeface="Canva Sans Bold Italics"/>
                <a:sym typeface="Canva Sans Bold Italics"/>
              </a:rPr>
              <a:t>3. Commuter Deduction</a:t>
            </a:r>
            <a:endParaRPr lang="en-US"/>
          </a:p>
          <a:p>
            <a:pPr algn="ctr">
              <a:lnSpc>
                <a:spcPts val="1679"/>
              </a:lnSpc>
            </a:pPr>
            <a:endParaRPr lang="en-US" sz="5199" b="1" i="1">
              <a:solidFill>
                <a:srgbClr val="000000"/>
              </a:solidFill>
              <a:latin typeface="Canva Sans Bold Italics"/>
              <a:ea typeface="Canva Sans Bold Italics"/>
              <a:cs typeface="Canva Sans Bold Italics"/>
              <a:sym typeface="Canva Sans Bold Italics"/>
            </a:endParaRPr>
          </a:p>
          <a:p>
            <a:pPr algn="ctr">
              <a:lnSpc>
                <a:spcPts val="7279"/>
              </a:lnSpc>
            </a:pPr>
            <a:endParaRPr lang="en-US" sz="5150" b="1" i="1">
              <a:solidFill>
                <a:srgbClr val="000000"/>
              </a:solidFill>
              <a:latin typeface="Canva Sans Bold Italics"/>
              <a:ea typeface="Canva Sans Bold Italics"/>
              <a:cs typeface="Canva Sans Bold Italics"/>
            </a:endParaRPr>
          </a:p>
        </p:txBody>
      </p:sp>
      <p:sp>
        <p:nvSpPr>
          <p:cNvPr id="5" name="Freeform 5"/>
          <p:cNvSpPr/>
          <p:nvPr/>
        </p:nvSpPr>
        <p:spPr>
          <a:xfrm>
            <a:off x="3121682" y="355665"/>
            <a:ext cx="1816519" cy="1350613"/>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2"/>
            <a:stretch>
              <a:fillRect/>
            </a:stretch>
          </a:blipFill>
        </p:spPr>
        <p:txBody>
          <a:bodyPr/>
          <a:lstStyle/>
          <a:p>
            <a:endParaRPr lang="en-US"/>
          </a:p>
        </p:txBody>
      </p:sp>
      <p:sp>
        <p:nvSpPr>
          <p:cNvPr id="6" name="Freeform 6"/>
          <p:cNvSpPr/>
          <p:nvPr/>
        </p:nvSpPr>
        <p:spPr>
          <a:xfrm>
            <a:off x="-533483" y="8611964"/>
            <a:ext cx="19354965" cy="2032713"/>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8" name="Picture 7" descr="Massachusetts Continuing Legal Education, Inc. (MCLE│New England)">
            <a:extLst>
              <a:ext uri="{FF2B5EF4-FFF2-40B4-BE49-F238E27FC236}">
                <a16:creationId xmlns:a16="http://schemas.microsoft.com/office/drawing/2014/main" id="{6F8E8222-638E-0553-51E1-B50A4D941DD6}"/>
              </a:ext>
            </a:extLst>
          </p:cNvPr>
          <p:cNvPicPr>
            <a:picLocks noChangeAspect="1"/>
          </p:cNvPicPr>
          <p:nvPr/>
        </p:nvPicPr>
        <p:blipFill>
          <a:blip r:embed="rId5"/>
          <a:stretch>
            <a:fillRect/>
          </a:stretch>
        </p:blipFill>
        <p:spPr>
          <a:xfrm>
            <a:off x="3663" y="3663"/>
            <a:ext cx="1905000" cy="1905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125D5-480F-1D94-C407-FEA76A6C19DF}"/>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47678D32-1894-0B1A-9901-F262E9E7C8C4}"/>
              </a:ext>
            </a:extLst>
          </p:cNvPr>
          <p:cNvSpPr/>
          <p:nvPr/>
        </p:nvSpPr>
        <p:spPr>
          <a:xfrm>
            <a:off x="1845" y="8932778"/>
            <a:ext cx="18284308" cy="1555259"/>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5" name="Picture 4" descr="Massachusetts Continuing Legal Education, Inc. (MCLE│New England)">
            <a:extLst>
              <a:ext uri="{FF2B5EF4-FFF2-40B4-BE49-F238E27FC236}">
                <a16:creationId xmlns:a16="http://schemas.microsoft.com/office/drawing/2014/main" id="{7CCC8138-F6E1-7E93-5B60-1764472B24A5}"/>
              </a:ext>
            </a:extLst>
          </p:cNvPr>
          <p:cNvPicPr>
            <a:picLocks noChangeAspect="1"/>
          </p:cNvPicPr>
          <p:nvPr/>
        </p:nvPicPr>
        <p:blipFill>
          <a:blip r:embed="rId4"/>
          <a:stretch>
            <a:fillRect/>
          </a:stretch>
        </p:blipFill>
        <p:spPr>
          <a:xfrm>
            <a:off x="-1686" y="3372"/>
            <a:ext cx="2902343" cy="2902343"/>
          </a:xfrm>
          <a:prstGeom prst="rect">
            <a:avLst/>
          </a:prstGeom>
        </p:spPr>
      </p:pic>
      <p:sp>
        <p:nvSpPr>
          <p:cNvPr id="7" name="Freeform 2" descr="A group of people with text&#10;&#10;AI-generated content may be incorrect.">
            <a:extLst>
              <a:ext uri="{FF2B5EF4-FFF2-40B4-BE49-F238E27FC236}">
                <a16:creationId xmlns:a16="http://schemas.microsoft.com/office/drawing/2014/main" id="{C1C17EE9-0902-FEA8-77E5-CB4B9C85B252}"/>
              </a:ext>
            </a:extLst>
          </p:cNvPr>
          <p:cNvSpPr/>
          <p:nvPr/>
        </p:nvSpPr>
        <p:spPr>
          <a:xfrm>
            <a:off x="3011664" y="-232254"/>
            <a:ext cx="3363844" cy="2238796"/>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5"/>
            <a:stretch>
              <a:fillRect/>
            </a:stretch>
          </a:blipFill>
        </p:spPr>
        <p:txBody>
          <a:bodyPr/>
          <a:lstStyle/>
          <a:p>
            <a:endParaRPr lang="en-US"/>
          </a:p>
        </p:txBody>
      </p:sp>
      <p:sp>
        <p:nvSpPr>
          <p:cNvPr id="10" name="TextBox 9">
            <a:extLst>
              <a:ext uri="{FF2B5EF4-FFF2-40B4-BE49-F238E27FC236}">
                <a16:creationId xmlns:a16="http://schemas.microsoft.com/office/drawing/2014/main" id="{1EE01065-0943-7EF6-5FD1-956893DA11C0}"/>
              </a:ext>
            </a:extLst>
          </p:cNvPr>
          <p:cNvSpPr txBox="1"/>
          <p:nvPr/>
        </p:nvSpPr>
        <p:spPr>
          <a:xfrm>
            <a:off x="1190118" y="3736640"/>
            <a:ext cx="16224336" cy="64017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Poppins"/>
                <a:ea typeface="Calibri"/>
                <a:cs typeface="Calibri"/>
              </a:rPr>
              <a:t>Our goals for this program:</a:t>
            </a:r>
            <a:endParaRPr lang="en-US" b="1" dirty="0"/>
          </a:p>
          <a:p>
            <a:endParaRPr lang="en-US" sz="2800" dirty="0">
              <a:latin typeface="Poppins"/>
              <a:ea typeface="Calibri"/>
              <a:cs typeface="Calibri"/>
            </a:endParaRPr>
          </a:p>
          <a:p>
            <a:pPr marL="457200" indent="-457200">
              <a:buFont typeface="Arial"/>
              <a:buChar char="•"/>
            </a:pPr>
            <a:endParaRPr lang="en-US" sz="2800" dirty="0">
              <a:latin typeface="Poppins"/>
              <a:ea typeface="Calibri"/>
              <a:cs typeface="Calibri"/>
            </a:endParaRPr>
          </a:p>
          <a:p>
            <a:pPr marL="457200" indent="-457200">
              <a:buFont typeface="Arial"/>
              <a:buChar char="•"/>
            </a:pPr>
            <a:r>
              <a:rPr lang="en-US" sz="2800" dirty="0">
                <a:latin typeface="Poppins"/>
                <a:ea typeface="Calibri"/>
                <a:cs typeface="Calibri"/>
              </a:rPr>
              <a:t>To illustrate the power of refundable credits for families with low or no income</a:t>
            </a:r>
          </a:p>
          <a:p>
            <a:pPr marL="457200" indent="-457200">
              <a:buFont typeface="Arial"/>
              <a:buChar char="•"/>
            </a:pPr>
            <a:endParaRPr lang="en-US" sz="2800" dirty="0">
              <a:latin typeface="Poppins"/>
              <a:ea typeface="Calibri"/>
              <a:cs typeface="Calibri"/>
            </a:endParaRPr>
          </a:p>
          <a:p>
            <a:pPr marL="457200" indent="-457200">
              <a:buFont typeface="Arial"/>
              <a:buChar char="•"/>
            </a:pPr>
            <a:r>
              <a:rPr lang="en-US" sz="2800" dirty="0">
                <a:latin typeface="Poppins"/>
                <a:ea typeface="Calibri"/>
                <a:cs typeface="Calibri"/>
              </a:rPr>
              <a:t>To become familiar with the agencies that administer these credits and with the tax clinics as a resource</a:t>
            </a:r>
            <a:endParaRPr lang="en-US" dirty="0"/>
          </a:p>
          <a:p>
            <a:pPr marL="457200" indent="-457200">
              <a:buFont typeface="Arial"/>
              <a:buChar char="•"/>
            </a:pPr>
            <a:endParaRPr lang="en-US" sz="2800" dirty="0">
              <a:latin typeface="Poppins"/>
              <a:ea typeface="Calibri"/>
              <a:cs typeface="Calibri"/>
            </a:endParaRPr>
          </a:p>
          <a:p>
            <a:pPr marL="457200" indent="-457200">
              <a:buFont typeface="Arial"/>
              <a:buChar char="•"/>
            </a:pPr>
            <a:r>
              <a:rPr lang="en-US" sz="2800" dirty="0">
                <a:latin typeface="Poppins"/>
                <a:ea typeface="Calibri"/>
                <a:cs typeface="Calibri"/>
              </a:rPr>
              <a:t>By learning enough about the available tax benefits, advocates will identify more eligible clients</a:t>
            </a:r>
          </a:p>
          <a:p>
            <a:pPr marL="457200" indent="-457200">
              <a:buFont typeface="Arial"/>
              <a:buChar char="•"/>
            </a:pPr>
            <a:endParaRPr lang="en-US" sz="2800" dirty="0">
              <a:latin typeface="Poppins"/>
              <a:ea typeface="Calibri"/>
              <a:cs typeface="Calibri"/>
            </a:endParaRPr>
          </a:p>
          <a:p>
            <a:pPr marL="457200" indent="-457200">
              <a:buFont typeface="Arial"/>
              <a:buChar char="•"/>
            </a:pPr>
            <a:r>
              <a:rPr lang="en-US" sz="2800" dirty="0">
                <a:latin typeface="Poppins"/>
                <a:ea typeface="Calibri"/>
                <a:cs typeface="Calibri"/>
              </a:rPr>
              <a:t>For advocates to help us promote credits among their clients and service groups</a:t>
            </a:r>
          </a:p>
          <a:p>
            <a:endParaRPr lang="en-US" sz="2800" dirty="0">
              <a:latin typeface="Poppins"/>
              <a:ea typeface="Calibri"/>
              <a:cs typeface="Calibri"/>
            </a:endParaRPr>
          </a:p>
          <a:p>
            <a:pPr>
              <a:buFont typeface="Arial"/>
            </a:pPr>
            <a:endParaRPr lang="en-US" sz="2800" dirty="0">
              <a:latin typeface="Poppins"/>
              <a:ea typeface="Calibri"/>
              <a:cs typeface="Calibri"/>
            </a:endParaRPr>
          </a:p>
          <a:p>
            <a:endParaRPr lang="en-US">
              <a:latin typeface="Calibri"/>
              <a:ea typeface="Calibri"/>
              <a:cs typeface="Calibri"/>
            </a:endParaRPr>
          </a:p>
        </p:txBody>
      </p:sp>
    </p:spTree>
    <p:extLst>
      <p:ext uri="{BB962C8B-B14F-4D97-AF65-F5344CB8AC3E}">
        <p14:creationId xmlns:p14="http://schemas.microsoft.com/office/powerpoint/2010/main" val="49797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3483" y="8757169"/>
            <a:ext cx="19354965" cy="2032713"/>
          </a:xfrm>
          <a:custGeom>
            <a:avLst/>
            <a:gdLst/>
            <a:ahLst/>
            <a:cxnLst/>
            <a:rect l="l" t="t" r="r" b="b"/>
            <a:pathLst>
              <a:path w="19354965" h="2032713">
                <a:moveTo>
                  <a:pt x="0" y="0"/>
                </a:moveTo>
                <a:lnTo>
                  <a:pt x="19354966" y="0"/>
                </a:lnTo>
                <a:lnTo>
                  <a:pt x="19354966" y="2032713"/>
                </a:lnTo>
                <a:lnTo>
                  <a:pt x="0" y="20327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596650" y="290136"/>
            <a:ext cx="1776059" cy="753826"/>
          </a:xfrm>
          <a:custGeom>
            <a:avLst/>
            <a:gdLst/>
            <a:ahLst/>
            <a:cxnLst/>
            <a:rect l="l" t="t" r="r" b="b"/>
            <a:pathLst>
              <a:path w="1776059" h="753826">
                <a:moveTo>
                  <a:pt x="0" y="0"/>
                </a:moveTo>
                <a:lnTo>
                  <a:pt x="1776059" y="0"/>
                </a:lnTo>
                <a:lnTo>
                  <a:pt x="1776059" y="753826"/>
                </a:lnTo>
                <a:lnTo>
                  <a:pt x="0" y="753826"/>
                </a:lnTo>
                <a:lnTo>
                  <a:pt x="0" y="0"/>
                </a:lnTo>
                <a:close/>
              </a:path>
            </a:pathLst>
          </a:custGeom>
          <a:blipFill>
            <a:blip r:embed="rId4"/>
            <a:stretch>
              <a:fillRect/>
            </a:stretch>
          </a:blipFill>
        </p:spPr>
        <p:txBody>
          <a:bodyPr/>
          <a:lstStyle/>
          <a:p>
            <a:endParaRPr lang="en-US"/>
          </a:p>
        </p:txBody>
      </p:sp>
      <p:grpSp>
        <p:nvGrpSpPr>
          <p:cNvPr id="5" name="Group 5"/>
          <p:cNvGrpSpPr/>
          <p:nvPr/>
        </p:nvGrpSpPr>
        <p:grpSpPr>
          <a:xfrm>
            <a:off x="1588553" y="1993467"/>
            <a:ext cx="10988231" cy="3150033"/>
            <a:chOff x="0" y="0"/>
            <a:chExt cx="2668161" cy="764890"/>
          </a:xfrm>
        </p:grpSpPr>
        <p:sp>
          <p:nvSpPr>
            <p:cNvPr id="6" name="Freeform 6"/>
            <p:cNvSpPr/>
            <p:nvPr/>
          </p:nvSpPr>
          <p:spPr>
            <a:xfrm>
              <a:off x="0" y="0"/>
              <a:ext cx="2668161" cy="764890"/>
            </a:xfrm>
            <a:custGeom>
              <a:avLst/>
              <a:gdLst/>
              <a:ahLst/>
              <a:cxnLst/>
              <a:rect l="l" t="t" r="r" b="b"/>
              <a:pathLst>
                <a:path w="2668161" h="764890">
                  <a:moveTo>
                    <a:pt x="35933" y="0"/>
                  </a:moveTo>
                  <a:lnTo>
                    <a:pt x="2632228" y="0"/>
                  </a:lnTo>
                  <a:cubicBezTo>
                    <a:pt x="2652073" y="0"/>
                    <a:pt x="2668161" y="16088"/>
                    <a:pt x="2668161" y="35933"/>
                  </a:cubicBezTo>
                  <a:lnTo>
                    <a:pt x="2668161" y="728958"/>
                  </a:lnTo>
                  <a:cubicBezTo>
                    <a:pt x="2668161" y="748803"/>
                    <a:pt x="2652073" y="764890"/>
                    <a:pt x="2632228" y="764890"/>
                  </a:cubicBezTo>
                  <a:lnTo>
                    <a:pt x="35933" y="764890"/>
                  </a:lnTo>
                  <a:cubicBezTo>
                    <a:pt x="16088" y="764890"/>
                    <a:pt x="0" y="748803"/>
                    <a:pt x="0" y="728958"/>
                  </a:cubicBezTo>
                  <a:lnTo>
                    <a:pt x="0" y="35933"/>
                  </a:lnTo>
                  <a:cubicBezTo>
                    <a:pt x="0" y="16088"/>
                    <a:pt x="16088" y="0"/>
                    <a:pt x="35933" y="0"/>
                  </a:cubicBezTo>
                  <a:close/>
                </a:path>
              </a:pathLst>
            </a:custGeom>
            <a:solidFill>
              <a:srgbClr val="D6ECFD"/>
            </a:solidFill>
          </p:spPr>
          <p:txBody>
            <a:bodyPr/>
            <a:lstStyle/>
            <a:p>
              <a:endParaRPr lang="en-US"/>
            </a:p>
          </p:txBody>
        </p:sp>
        <p:sp>
          <p:nvSpPr>
            <p:cNvPr id="7" name="TextBox 7"/>
            <p:cNvSpPr txBox="1"/>
            <p:nvPr/>
          </p:nvSpPr>
          <p:spPr>
            <a:xfrm>
              <a:off x="0" y="-57150"/>
              <a:ext cx="2668161" cy="822040"/>
            </a:xfrm>
            <a:prstGeom prst="rect">
              <a:avLst/>
            </a:prstGeom>
          </p:spPr>
          <p:txBody>
            <a:bodyPr lIns="50800" tIns="50800" rIns="50800" bIns="50800" rtlCol="0" anchor="ctr"/>
            <a:lstStyle/>
            <a:p>
              <a:pPr algn="ctr">
                <a:lnSpc>
                  <a:spcPts val="2380"/>
                </a:lnSpc>
              </a:pPr>
              <a:endParaRPr/>
            </a:p>
          </p:txBody>
        </p:sp>
      </p:grpSp>
      <p:sp>
        <p:nvSpPr>
          <p:cNvPr id="8" name="Freeform 8"/>
          <p:cNvSpPr/>
          <p:nvPr/>
        </p:nvSpPr>
        <p:spPr>
          <a:xfrm>
            <a:off x="11047662" y="3728812"/>
            <a:ext cx="1254261" cy="1211929"/>
          </a:xfrm>
          <a:custGeom>
            <a:avLst/>
            <a:gdLst/>
            <a:ahLst/>
            <a:cxnLst/>
            <a:rect l="l" t="t" r="r" b="b"/>
            <a:pathLst>
              <a:path w="1254261" h="1211929">
                <a:moveTo>
                  <a:pt x="0" y="0"/>
                </a:moveTo>
                <a:lnTo>
                  <a:pt x="1254261" y="0"/>
                </a:lnTo>
                <a:lnTo>
                  <a:pt x="1254261" y="1211929"/>
                </a:lnTo>
                <a:lnTo>
                  <a:pt x="0" y="12119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9" name="Group 9"/>
          <p:cNvGrpSpPr/>
          <p:nvPr/>
        </p:nvGrpSpPr>
        <p:grpSpPr>
          <a:xfrm>
            <a:off x="6535557" y="5309286"/>
            <a:ext cx="11169242" cy="4214927"/>
            <a:chOff x="0" y="0"/>
            <a:chExt cx="14892323" cy="5619903"/>
          </a:xfrm>
        </p:grpSpPr>
        <p:grpSp>
          <p:nvGrpSpPr>
            <p:cNvPr id="10" name="Group 10"/>
            <p:cNvGrpSpPr/>
            <p:nvPr/>
          </p:nvGrpSpPr>
          <p:grpSpPr>
            <a:xfrm>
              <a:off x="0" y="0"/>
              <a:ext cx="14892323" cy="5619903"/>
              <a:chOff x="0" y="0"/>
              <a:chExt cx="2698293" cy="1018252"/>
            </a:xfrm>
          </p:grpSpPr>
          <p:sp>
            <p:nvSpPr>
              <p:cNvPr id="11" name="Freeform 11"/>
              <p:cNvSpPr/>
              <p:nvPr/>
            </p:nvSpPr>
            <p:spPr>
              <a:xfrm>
                <a:off x="0" y="0"/>
                <a:ext cx="2698293" cy="1018252"/>
              </a:xfrm>
              <a:custGeom>
                <a:avLst/>
                <a:gdLst/>
                <a:ahLst/>
                <a:cxnLst/>
                <a:rect l="l" t="t" r="r" b="b"/>
                <a:pathLst>
                  <a:path w="2698293" h="1018252">
                    <a:moveTo>
                      <a:pt x="35350" y="0"/>
                    </a:moveTo>
                    <a:lnTo>
                      <a:pt x="2662942" y="0"/>
                    </a:lnTo>
                    <a:cubicBezTo>
                      <a:pt x="2672318" y="0"/>
                      <a:pt x="2681309" y="3724"/>
                      <a:pt x="2687939" y="10354"/>
                    </a:cubicBezTo>
                    <a:cubicBezTo>
                      <a:pt x="2694568" y="16983"/>
                      <a:pt x="2698293" y="25975"/>
                      <a:pt x="2698293" y="35350"/>
                    </a:cubicBezTo>
                    <a:lnTo>
                      <a:pt x="2698293" y="982902"/>
                    </a:lnTo>
                    <a:cubicBezTo>
                      <a:pt x="2698293" y="992278"/>
                      <a:pt x="2694568" y="1001269"/>
                      <a:pt x="2687939" y="1007899"/>
                    </a:cubicBezTo>
                    <a:cubicBezTo>
                      <a:pt x="2681309" y="1014528"/>
                      <a:pt x="2672318" y="1018252"/>
                      <a:pt x="2662942" y="1018252"/>
                    </a:cubicBezTo>
                    <a:lnTo>
                      <a:pt x="35350" y="1018252"/>
                    </a:lnTo>
                    <a:cubicBezTo>
                      <a:pt x="25975" y="1018252"/>
                      <a:pt x="16983" y="1014528"/>
                      <a:pt x="10354" y="1007899"/>
                    </a:cubicBezTo>
                    <a:cubicBezTo>
                      <a:pt x="3724" y="1001269"/>
                      <a:pt x="0" y="992278"/>
                      <a:pt x="0" y="982902"/>
                    </a:cubicBezTo>
                    <a:lnTo>
                      <a:pt x="0" y="35350"/>
                    </a:lnTo>
                    <a:cubicBezTo>
                      <a:pt x="0" y="25975"/>
                      <a:pt x="3724" y="16983"/>
                      <a:pt x="10354" y="10354"/>
                    </a:cubicBezTo>
                    <a:cubicBezTo>
                      <a:pt x="16983" y="3724"/>
                      <a:pt x="25975" y="0"/>
                      <a:pt x="35350" y="0"/>
                    </a:cubicBezTo>
                    <a:close/>
                  </a:path>
                </a:pathLst>
              </a:custGeom>
              <a:solidFill>
                <a:srgbClr val="CED2D2"/>
              </a:solidFill>
            </p:spPr>
            <p:txBody>
              <a:bodyPr/>
              <a:lstStyle/>
              <a:p>
                <a:endParaRPr lang="en-US"/>
              </a:p>
            </p:txBody>
          </p:sp>
          <p:sp>
            <p:nvSpPr>
              <p:cNvPr id="12" name="TextBox 12"/>
              <p:cNvSpPr txBox="1"/>
              <p:nvPr/>
            </p:nvSpPr>
            <p:spPr>
              <a:xfrm>
                <a:off x="0" y="-57150"/>
                <a:ext cx="2698293" cy="1075402"/>
              </a:xfrm>
              <a:prstGeom prst="rect">
                <a:avLst/>
              </a:prstGeom>
            </p:spPr>
            <p:txBody>
              <a:bodyPr lIns="50800" tIns="50800" rIns="50800" bIns="50800" rtlCol="0" anchor="ctr"/>
              <a:lstStyle/>
              <a:p>
                <a:pPr algn="ctr">
                  <a:lnSpc>
                    <a:spcPts val="2380"/>
                  </a:lnSpc>
                </a:pPr>
                <a:endParaRPr/>
              </a:p>
            </p:txBody>
          </p:sp>
        </p:grpSp>
        <p:sp>
          <p:nvSpPr>
            <p:cNvPr id="13" name="TextBox 13"/>
            <p:cNvSpPr txBox="1"/>
            <p:nvPr/>
          </p:nvSpPr>
          <p:spPr>
            <a:xfrm>
              <a:off x="966220" y="196046"/>
              <a:ext cx="13087595" cy="4042295"/>
            </a:xfrm>
            <a:prstGeom prst="rect">
              <a:avLst/>
            </a:prstGeom>
          </p:spPr>
          <p:txBody>
            <a:bodyPr lIns="0" tIns="0" rIns="0" bIns="0" rtlCol="0" anchor="t">
              <a:spAutoFit/>
            </a:bodyPr>
            <a:lstStyle/>
            <a:p>
              <a:pPr algn="l">
                <a:lnSpc>
                  <a:spcPts val="3835"/>
                </a:lnSpc>
              </a:pPr>
              <a:r>
                <a:rPr lang="en-US" sz="2739" b="1">
                  <a:solidFill>
                    <a:srgbClr val="301E16"/>
                  </a:solidFill>
                  <a:latin typeface="Poppins Bold"/>
                  <a:ea typeface="Poppins Bold"/>
                  <a:cs typeface="Poppins Bold"/>
                  <a:sym typeface="Poppins Bold"/>
                </a:rPr>
                <a:t>MA Transit Deduction: </a:t>
              </a:r>
            </a:p>
            <a:p>
              <a:pPr marL="591418" lvl="1" indent="-295709" algn="l">
                <a:lnSpc>
                  <a:spcPts val="3835"/>
                </a:lnSpc>
                <a:buFont typeface="Arial"/>
                <a:buChar char="•"/>
              </a:pPr>
              <a:r>
                <a:rPr lang="en-US" sz="2739">
                  <a:solidFill>
                    <a:srgbClr val="301E16"/>
                  </a:solidFill>
                  <a:latin typeface="Poppins"/>
                  <a:ea typeface="Poppins"/>
                  <a:cs typeface="Poppins"/>
                  <a:sym typeface="Poppins"/>
                </a:rPr>
                <a:t>Portions of certain unreimbursed commuting costs exceeding $150 total (EZ Pass tolls, MBTA T or commuter rail fares, bikeshare expenses, bike repair)  </a:t>
              </a:r>
            </a:p>
            <a:p>
              <a:pPr algn="l">
                <a:lnSpc>
                  <a:spcPts val="1240"/>
                </a:lnSpc>
              </a:pPr>
              <a:endParaRPr lang="en-US" sz="2739">
                <a:solidFill>
                  <a:srgbClr val="301E16"/>
                </a:solidFill>
                <a:latin typeface="Poppins"/>
                <a:ea typeface="Poppins"/>
                <a:cs typeface="Poppins"/>
                <a:sym typeface="Poppins"/>
              </a:endParaRPr>
            </a:p>
            <a:p>
              <a:pPr marL="591418" lvl="1" indent="-295709" algn="l">
                <a:lnSpc>
                  <a:spcPts val="3835"/>
                </a:lnSpc>
                <a:buFont typeface="Arial"/>
                <a:buChar char="•"/>
              </a:pPr>
              <a:r>
                <a:rPr lang="en-US" sz="2739" b="1">
                  <a:solidFill>
                    <a:srgbClr val="301E16"/>
                  </a:solidFill>
                  <a:latin typeface="Poppins Bold"/>
                  <a:ea typeface="Poppins Bold"/>
                  <a:cs typeface="Poppins Bold"/>
                  <a:sym typeface="Poppins Bold"/>
                </a:rPr>
                <a:t>Max deduction = $750 per person</a:t>
              </a:r>
            </a:p>
            <a:p>
              <a:pPr algn="l">
                <a:lnSpc>
                  <a:spcPts val="3920"/>
                </a:lnSpc>
              </a:pPr>
              <a:endParaRPr lang="en-US" sz="2739" b="1">
                <a:solidFill>
                  <a:srgbClr val="301E16"/>
                </a:solidFill>
                <a:latin typeface="Poppins Bold"/>
                <a:ea typeface="Poppins Bold"/>
                <a:cs typeface="Poppins Bold"/>
                <a:sym typeface="Poppins Bold"/>
              </a:endParaRPr>
            </a:p>
          </p:txBody>
        </p:sp>
        <p:sp>
          <p:nvSpPr>
            <p:cNvPr id="14" name="Freeform 14"/>
            <p:cNvSpPr/>
            <p:nvPr/>
          </p:nvSpPr>
          <p:spPr>
            <a:xfrm>
              <a:off x="6126677" y="4172058"/>
              <a:ext cx="2255935" cy="933393"/>
            </a:xfrm>
            <a:custGeom>
              <a:avLst/>
              <a:gdLst/>
              <a:ahLst/>
              <a:cxnLst/>
              <a:rect l="l" t="t" r="r" b="b"/>
              <a:pathLst>
                <a:path w="2255935" h="933393">
                  <a:moveTo>
                    <a:pt x="0" y="0"/>
                  </a:moveTo>
                  <a:lnTo>
                    <a:pt x="2255935" y="0"/>
                  </a:lnTo>
                  <a:lnTo>
                    <a:pt x="2255935" y="933393"/>
                  </a:lnTo>
                  <a:lnTo>
                    <a:pt x="0" y="9333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4200530" y="3998973"/>
              <a:ext cx="1299935" cy="1341868"/>
            </a:xfrm>
            <a:custGeom>
              <a:avLst/>
              <a:gdLst/>
              <a:ahLst/>
              <a:cxnLst/>
              <a:rect l="l" t="t" r="r" b="b"/>
              <a:pathLst>
                <a:path w="1299935" h="1341868">
                  <a:moveTo>
                    <a:pt x="0" y="0"/>
                  </a:moveTo>
                  <a:lnTo>
                    <a:pt x="1299935" y="0"/>
                  </a:lnTo>
                  <a:lnTo>
                    <a:pt x="1299935" y="1341868"/>
                  </a:lnTo>
                  <a:lnTo>
                    <a:pt x="0" y="13418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Freeform 16"/>
            <p:cNvSpPr/>
            <p:nvPr/>
          </p:nvSpPr>
          <p:spPr>
            <a:xfrm>
              <a:off x="11831882" y="3998973"/>
              <a:ext cx="1214385" cy="1214385"/>
            </a:xfrm>
            <a:custGeom>
              <a:avLst/>
              <a:gdLst/>
              <a:ahLst/>
              <a:cxnLst/>
              <a:rect l="l" t="t" r="r" b="b"/>
              <a:pathLst>
                <a:path w="1214385" h="1214385">
                  <a:moveTo>
                    <a:pt x="0" y="0"/>
                  </a:moveTo>
                  <a:lnTo>
                    <a:pt x="1214385" y="0"/>
                  </a:lnTo>
                  <a:lnTo>
                    <a:pt x="1214385" y="1214385"/>
                  </a:lnTo>
                  <a:lnTo>
                    <a:pt x="0" y="12143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Freeform 17"/>
            <p:cNvSpPr/>
            <p:nvPr/>
          </p:nvSpPr>
          <p:spPr>
            <a:xfrm>
              <a:off x="9706791" y="3921942"/>
              <a:ext cx="1324991" cy="1324991"/>
            </a:xfrm>
            <a:custGeom>
              <a:avLst/>
              <a:gdLst/>
              <a:ahLst/>
              <a:cxnLst/>
              <a:rect l="l" t="t" r="r" b="b"/>
              <a:pathLst>
                <a:path w="1324991" h="1324991">
                  <a:moveTo>
                    <a:pt x="0" y="0"/>
                  </a:moveTo>
                  <a:lnTo>
                    <a:pt x="1324991" y="0"/>
                  </a:lnTo>
                  <a:lnTo>
                    <a:pt x="1324991" y="1324991"/>
                  </a:lnTo>
                  <a:lnTo>
                    <a:pt x="0" y="132499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8" name="Freeform 18"/>
            <p:cNvSpPr/>
            <p:nvPr/>
          </p:nvSpPr>
          <p:spPr>
            <a:xfrm>
              <a:off x="1846056" y="4172058"/>
              <a:ext cx="1552746" cy="995698"/>
            </a:xfrm>
            <a:custGeom>
              <a:avLst/>
              <a:gdLst/>
              <a:ahLst/>
              <a:cxnLst/>
              <a:rect l="l" t="t" r="r" b="b"/>
              <a:pathLst>
                <a:path w="1552746" h="995698">
                  <a:moveTo>
                    <a:pt x="0" y="0"/>
                  </a:moveTo>
                  <a:lnTo>
                    <a:pt x="1552746" y="0"/>
                  </a:lnTo>
                  <a:lnTo>
                    <a:pt x="1552746" y="995698"/>
                  </a:lnTo>
                  <a:lnTo>
                    <a:pt x="0" y="99569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sp>
        <p:nvSpPr>
          <p:cNvPr id="19" name="TextBox 19"/>
          <p:cNvSpPr txBox="1"/>
          <p:nvPr/>
        </p:nvSpPr>
        <p:spPr>
          <a:xfrm>
            <a:off x="6042055" y="27995"/>
            <a:ext cx="10830866" cy="1846315"/>
          </a:xfrm>
          <a:prstGeom prst="rect">
            <a:avLst/>
          </a:prstGeom>
        </p:spPr>
        <p:txBody>
          <a:bodyPr lIns="0" tIns="0" rIns="0" bIns="0" rtlCol="0" anchor="t">
            <a:spAutoFit/>
          </a:bodyPr>
          <a:lstStyle/>
          <a:p>
            <a:pPr algn="ctr">
              <a:lnSpc>
                <a:spcPts val="7420"/>
              </a:lnSpc>
            </a:pPr>
            <a:r>
              <a:rPr lang="en-US" sz="5300">
                <a:solidFill>
                  <a:srgbClr val="301E16"/>
                </a:solidFill>
                <a:latin typeface="Archivo Black"/>
                <a:ea typeface="Archivo Black"/>
                <a:cs typeface="Archivo Black"/>
                <a:sym typeface="Archivo Black"/>
              </a:rPr>
              <a:t>MASSACHUSETTS DEDUCTIONS &amp; CREDITS</a:t>
            </a:r>
          </a:p>
        </p:txBody>
      </p:sp>
      <p:sp>
        <p:nvSpPr>
          <p:cNvPr id="20" name="TextBox 20"/>
          <p:cNvSpPr txBox="1"/>
          <p:nvPr/>
        </p:nvSpPr>
        <p:spPr>
          <a:xfrm>
            <a:off x="2200488" y="2229855"/>
            <a:ext cx="8847175" cy="3424086"/>
          </a:xfrm>
          <a:prstGeom prst="rect">
            <a:avLst/>
          </a:prstGeom>
        </p:spPr>
        <p:txBody>
          <a:bodyPr lIns="0" tIns="0" rIns="0" bIns="0" rtlCol="0" anchor="t">
            <a:spAutoFit/>
          </a:bodyPr>
          <a:lstStyle/>
          <a:p>
            <a:pPr algn="l">
              <a:lnSpc>
                <a:spcPts val="3411"/>
              </a:lnSpc>
            </a:pPr>
            <a:r>
              <a:rPr lang="en-US" sz="2437" b="1">
                <a:solidFill>
                  <a:srgbClr val="301E16"/>
                </a:solidFill>
                <a:latin typeface="Poppins Bold"/>
                <a:ea typeface="Poppins Bold"/>
                <a:cs typeface="Poppins Bold"/>
                <a:sym typeface="Poppins Bold"/>
              </a:rPr>
              <a:t>MA Rent Deduction</a:t>
            </a:r>
          </a:p>
          <a:p>
            <a:pPr marL="526152" lvl="1" indent="-263076" algn="l">
              <a:lnSpc>
                <a:spcPts val="3411"/>
              </a:lnSpc>
              <a:buFont typeface="Arial"/>
              <a:buChar char="•"/>
            </a:pPr>
            <a:r>
              <a:rPr lang="en-US" sz="2437">
                <a:solidFill>
                  <a:srgbClr val="301E16"/>
                </a:solidFill>
                <a:latin typeface="Poppins"/>
                <a:ea typeface="Poppins"/>
                <a:cs typeface="Poppins"/>
                <a:sym typeface="Poppins"/>
              </a:rPr>
              <a:t>Half (50%) of total rent paid to your landlord on your principal residence in Massachusetts</a:t>
            </a:r>
          </a:p>
          <a:p>
            <a:pPr algn="l">
              <a:lnSpc>
                <a:spcPts val="678"/>
              </a:lnSpc>
            </a:pPr>
            <a:endParaRPr lang="en-US" sz="2437">
              <a:solidFill>
                <a:srgbClr val="301E16"/>
              </a:solidFill>
              <a:latin typeface="Poppins"/>
              <a:ea typeface="Poppins"/>
              <a:cs typeface="Poppins"/>
              <a:sym typeface="Poppins"/>
            </a:endParaRPr>
          </a:p>
          <a:p>
            <a:pPr marL="526152" lvl="1" indent="-263076" algn="l">
              <a:lnSpc>
                <a:spcPts val="3411"/>
              </a:lnSpc>
              <a:buFont typeface="Arial"/>
              <a:buChar char="•"/>
            </a:pPr>
            <a:r>
              <a:rPr lang="en-US" sz="2437" b="1">
                <a:solidFill>
                  <a:srgbClr val="301E16"/>
                </a:solidFill>
                <a:latin typeface="Poppins Bold"/>
                <a:ea typeface="Poppins Bold"/>
                <a:cs typeface="Poppins Bold"/>
                <a:sym typeface="Poppins Bold"/>
              </a:rPr>
              <a:t>Max deduction = $4,000 </a:t>
            </a:r>
            <a:r>
              <a:rPr lang="en-US" sz="2437" b="1" u="sng">
                <a:solidFill>
                  <a:srgbClr val="301E16"/>
                </a:solidFill>
                <a:latin typeface="Poppins Bold"/>
                <a:ea typeface="Poppins Bold"/>
                <a:cs typeface="Poppins Bold"/>
                <a:sym typeface="Poppins Bold"/>
              </a:rPr>
              <a:t>per return</a:t>
            </a:r>
            <a:r>
              <a:rPr lang="en-US" sz="2437" b="1">
                <a:solidFill>
                  <a:srgbClr val="301E16"/>
                </a:solidFill>
                <a:latin typeface="Poppins Bold"/>
                <a:ea typeface="Poppins Bold"/>
                <a:cs typeface="Poppins Bold"/>
                <a:sym typeface="Poppins Bold"/>
              </a:rPr>
              <a:t> </a:t>
            </a:r>
          </a:p>
          <a:p>
            <a:pPr marL="1052305" lvl="2" indent="-350768" algn="l">
              <a:lnSpc>
                <a:spcPts val="3411"/>
              </a:lnSpc>
              <a:buFont typeface="Arial"/>
              <a:buChar char="⚬"/>
            </a:pPr>
            <a:r>
              <a:rPr lang="en-US" sz="2437">
                <a:solidFill>
                  <a:srgbClr val="301E16"/>
                </a:solidFill>
                <a:latin typeface="Poppins"/>
                <a:ea typeface="Poppins"/>
                <a:cs typeface="Poppins"/>
                <a:sym typeface="Poppins"/>
              </a:rPr>
              <a:t>For MFS: max $2,000 or follow Form 1 instructions for different allocation. Can’t exceed $4,000 total.</a:t>
            </a:r>
          </a:p>
          <a:p>
            <a:pPr algn="l">
              <a:lnSpc>
                <a:spcPts val="2944"/>
              </a:lnSpc>
            </a:pPr>
            <a:r>
              <a:rPr lang="en-US" sz="2103">
                <a:solidFill>
                  <a:srgbClr val="301E16"/>
                </a:solidFill>
                <a:latin typeface="Poppins"/>
                <a:ea typeface="Poppins"/>
                <a:cs typeface="Poppins"/>
                <a:sym typeface="Poppins"/>
              </a:rPr>
              <a:t> </a:t>
            </a:r>
          </a:p>
          <a:p>
            <a:pPr algn="l">
              <a:lnSpc>
                <a:spcPts val="2944"/>
              </a:lnSpc>
            </a:pPr>
            <a:endParaRPr lang="en-US" sz="2103">
              <a:solidFill>
                <a:srgbClr val="301E16"/>
              </a:solidFill>
              <a:latin typeface="Poppins"/>
              <a:ea typeface="Poppins"/>
              <a:cs typeface="Poppins"/>
              <a:sym typeface="Poppins"/>
            </a:endParaRPr>
          </a:p>
        </p:txBody>
      </p:sp>
      <p:sp>
        <p:nvSpPr>
          <p:cNvPr id="22" name="TextBox 22"/>
          <p:cNvSpPr txBox="1"/>
          <p:nvPr/>
        </p:nvSpPr>
        <p:spPr>
          <a:xfrm>
            <a:off x="12576784" y="2873896"/>
            <a:ext cx="2381912" cy="940424"/>
          </a:xfrm>
          <a:prstGeom prst="rect">
            <a:avLst/>
          </a:prstGeom>
        </p:spPr>
        <p:txBody>
          <a:bodyPr lIns="0" tIns="0" rIns="0" bIns="0" rtlCol="0" anchor="t">
            <a:spAutoFit/>
          </a:bodyPr>
          <a:lstStyle/>
          <a:p>
            <a:pPr algn="ctr">
              <a:lnSpc>
                <a:spcPts val="3815"/>
              </a:lnSpc>
            </a:pPr>
            <a:r>
              <a:rPr lang="en-US" sz="2725" b="1">
                <a:solidFill>
                  <a:srgbClr val="000000"/>
                </a:solidFill>
                <a:latin typeface="Canva Sans Bold"/>
                <a:ea typeface="Canva Sans Bold"/>
                <a:cs typeface="Canva Sans Bold"/>
                <a:sym typeface="Canva Sans Bold"/>
              </a:rPr>
              <a:t>Total savings: </a:t>
            </a:r>
          </a:p>
          <a:p>
            <a:pPr algn="ctr">
              <a:lnSpc>
                <a:spcPts val="3815"/>
              </a:lnSpc>
              <a:spcBef>
                <a:spcPct val="0"/>
              </a:spcBef>
            </a:pPr>
            <a:r>
              <a:rPr lang="en-US" sz="2725" b="1">
                <a:solidFill>
                  <a:srgbClr val="00BF63"/>
                </a:solidFill>
                <a:latin typeface="Canva Sans Bold"/>
                <a:ea typeface="Canva Sans Bold"/>
                <a:cs typeface="Canva Sans Bold"/>
                <a:sym typeface="Canva Sans Bold"/>
              </a:rPr>
              <a:t>$200</a:t>
            </a:r>
            <a:r>
              <a:rPr lang="en-US" sz="2725" b="1">
                <a:solidFill>
                  <a:srgbClr val="000000"/>
                </a:solidFill>
                <a:latin typeface="Canva Sans Bold"/>
                <a:ea typeface="Canva Sans Bold"/>
                <a:cs typeface="Canva Sans Bold"/>
                <a:sym typeface="Canva Sans Bold"/>
              </a:rPr>
              <a:t> max</a:t>
            </a:r>
          </a:p>
        </p:txBody>
      </p:sp>
      <p:sp>
        <p:nvSpPr>
          <p:cNvPr id="23" name="TextBox 23"/>
          <p:cNvSpPr txBox="1"/>
          <p:nvPr/>
        </p:nvSpPr>
        <p:spPr>
          <a:xfrm>
            <a:off x="4153646" y="7511260"/>
            <a:ext cx="2381912" cy="940424"/>
          </a:xfrm>
          <a:prstGeom prst="rect">
            <a:avLst/>
          </a:prstGeom>
        </p:spPr>
        <p:txBody>
          <a:bodyPr lIns="0" tIns="0" rIns="0" bIns="0" rtlCol="0" anchor="t">
            <a:spAutoFit/>
          </a:bodyPr>
          <a:lstStyle/>
          <a:p>
            <a:pPr algn="ctr">
              <a:lnSpc>
                <a:spcPts val="3815"/>
              </a:lnSpc>
            </a:pPr>
            <a:r>
              <a:rPr lang="en-US" sz="2725" b="1">
                <a:solidFill>
                  <a:srgbClr val="000000"/>
                </a:solidFill>
                <a:latin typeface="Canva Sans Bold"/>
                <a:ea typeface="Canva Sans Bold"/>
                <a:cs typeface="Canva Sans Bold"/>
                <a:sym typeface="Canva Sans Bold"/>
              </a:rPr>
              <a:t>Total savings: </a:t>
            </a:r>
          </a:p>
          <a:p>
            <a:pPr algn="ctr">
              <a:lnSpc>
                <a:spcPts val="3815"/>
              </a:lnSpc>
              <a:spcBef>
                <a:spcPct val="0"/>
              </a:spcBef>
            </a:pPr>
            <a:r>
              <a:rPr lang="en-US" sz="2725" b="1">
                <a:solidFill>
                  <a:srgbClr val="00BF63"/>
                </a:solidFill>
                <a:latin typeface="Canva Sans Bold"/>
                <a:ea typeface="Canva Sans Bold"/>
                <a:cs typeface="Canva Sans Bold"/>
                <a:sym typeface="Canva Sans Bold"/>
              </a:rPr>
              <a:t>$37.50</a:t>
            </a:r>
            <a:r>
              <a:rPr lang="en-US" sz="2725" b="1">
                <a:solidFill>
                  <a:srgbClr val="000000"/>
                </a:solidFill>
                <a:latin typeface="Canva Sans Bold"/>
                <a:ea typeface="Canva Sans Bold"/>
                <a:cs typeface="Canva Sans Bold"/>
                <a:sym typeface="Canva Sans Bold"/>
              </a:rPr>
              <a:t> max</a:t>
            </a:r>
          </a:p>
        </p:txBody>
      </p:sp>
      <p:pic>
        <p:nvPicPr>
          <p:cNvPr id="24" name="Picture 23" descr="Massachusetts Continuing Legal Education, Inc. (MCLE│New England)">
            <a:extLst>
              <a:ext uri="{FF2B5EF4-FFF2-40B4-BE49-F238E27FC236}">
                <a16:creationId xmlns:a16="http://schemas.microsoft.com/office/drawing/2014/main" id="{A82A8B53-4DE0-AC9D-3319-74ED22506EA0}"/>
              </a:ext>
            </a:extLst>
          </p:cNvPr>
          <p:cNvPicPr>
            <a:picLocks noChangeAspect="1"/>
          </p:cNvPicPr>
          <p:nvPr/>
        </p:nvPicPr>
        <p:blipFill>
          <a:blip r:embed="rId17"/>
          <a:stretch>
            <a:fillRect/>
          </a:stretch>
        </p:blipFill>
        <p:spPr>
          <a:xfrm>
            <a:off x="-51288" y="-40298"/>
            <a:ext cx="1905000" cy="1905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271E4-F951-09FA-9330-0459F437325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0185ECC-1C18-AC5D-AE64-4EAD1A45CCEA}"/>
              </a:ext>
            </a:extLst>
          </p:cNvPr>
          <p:cNvSpPr txBox="1"/>
          <p:nvPr/>
        </p:nvSpPr>
        <p:spPr>
          <a:xfrm>
            <a:off x="0" y="1710260"/>
            <a:ext cx="18288000" cy="3204980"/>
          </a:xfrm>
          <a:prstGeom prst="rect">
            <a:avLst/>
          </a:prstGeom>
        </p:spPr>
        <p:txBody>
          <a:bodyPr lIns="0" tIns="0" rIns="0" bIns="0" rtlCol="0" anchor="t">
            <a:spAutoFit/>
          </a:bodyPr>
          <a:lstStyle/>
          <a:p>
            <a:pPr algn="ctr">
              <a:lnSpc>
                <a:spcPts val="12880"/>
              </a:lnSpc>
            </a:pPr>
            <a:r>
              <a:rPr lang="en-US" sz="9200" b="1" dirty="0">
                <a:solidFill>
                  <a:srgbClr val="000000"/>
                </a:solidFill>
                <a:latin typeface="Canva Sans Bold"/>
                <a:ea typeface="Canva Sans Bold"/>
                <a:cs typeface="Canva Sans Bold"/>
                <a:sym typeface="Canva Sans Bold"/>
              </a:rPr>
              <a:t>Massachusetts Refundable Credits</a:t>
            </a:r>
            <a:endParaRPr lang="en-US" dirty="0"/>
          </a:p>
        </p:txBody>
      </p:sp>
      <p:sp>
        <p:nvSpPr>
          <p:cNvPr id="3" name="TextBox 3">
            <a:extLst>
              <a:ext uri="{FF2B5EF4-FFF2-40B4-BE49-F238E27FC236}">
                <a16:creationId xmlns:a16="http://schemas.microsoft.com/office/drawing/2014/main" id="{ABE32128-4419-D608-0882-51A7CE0BE2A4}"/>
              </a:ext>
            </a:extLst>
          </p:cNvPr>
          <p:cNvSpPr txBox="1"/>
          <p:nvPr/>
        </p:nvSpPr>
        <p:spPr>
          <a:xfrm>
            <a:off x="1561400" y="5136497"/>
            <a:ext cx="14591359" cy="3899081"/>
          </a:xfrm>
          <a:prstGeom prst="rect">
            <a:avLst/>
          </a:prstGeom>
        </p:spPr>
        <p:txBody>
          <a:bodyPr wrap="square" lIns="0" tIns="0" rIns="0" bIns="0" rtlCol="0" anchor="t">
            <a:spAutoFit/>
          </a:bodyPr>
          <a:lstStyle/>
          <a:p>
            <a:pPr marL="914400" indent="-914400" algn="ctr">
              <a:lnSpc>
                <a:spcPts val="7279"/>
              </a:lnSpc>
              <a:buAutoNum type="arabicPeriod"/>
            </a:pPr>
            <a:r>
              <a:rPr lang="en-US" sz="5150" b="1" i="1" dirty="0">
                <a:solidFill>
                  <a:srgbClr val="000000"/>
                </a:solidFill>
                <a:latin typeface="Canva Sans Bold Italics"/>
                <a:ea typeface="Calibri"/>
                <a:cs typeface="Calibri"/>
                <a:sym typeface="Canva Sans Bold Italics"/>
              </a:rPr>
              <a:t>Earned Income Tax Credit</a:t>
            </a:r>
            <a:endParaRPr lang="en-US" dirty="0">
              <a:ea typeface="Calibri"/>
              <a:cs typeface="Calibri"/>
            </a:endParaRPr>
          </a:p>
          <a:p>
            <a:pPr algn="ctr">
              <a:lnSpc>
                <a:spcPts val="7279"/>
              </a:lnSpc>
            </a:pPr>
            <a:r>
              <a:rPr lang="en-US" sz="5150" b="1" i="1" dirty="0">
                <a:solidFill>
                  <a:srgbClr val="000000"/>
                </a:solidFill>
                <a:latin typeface="Canva Sans Bold Italics"/>
                <a:ea typeface="Canva Sans Bold Italics"/>
                <a:cs typeface="Canva Sans Bold Italics"/>
              </a:rPr>
              <a:t>2. Family and Child Tax Credit</a:t>
            </a:r>
            <a:endParaRPr lang="en-US" sz="5150" b="1" i="1" dirty="0">
              <a:solidFill>
                <a:srgbClr val="000000"/>
              </a:solidFill>
              <a:latin typeface="Canva Sans Bold Italics"/>
              <a:ea typeface="Canva Sans Bold Italics"/>
              <a:cs typeface="Canva Sans Bold Italics"/>
              <a:sym typeface="Canva Sans Bold Italics"/>
            </a:endParaRPr>
          </a:p>
          <a:p>
            <a:pPr algn="ctr">
              <a:lnSpc>
                <a:spcPts val="7279"/>
              </a:lnSpc>
            </a:pPr>
            <a:r>
              <a:rPr lang="en-US" sz="5150" b="1" i="1" dirty="0">
                <a:solidFill>
                  <a:srgbClr val="000000"/>
                </a:solidFill>
                <a:latin typeface="Canva Sans Bold Italics"/>
                <a:ea typeface="Canva Sans Bold Italics"/>
                <a:cs typeface="Canva Sans Bold Italics"/>
                <a:sym typeface="Canva Sans Bold Italics"/>
              </a:rPr>
              <a:t>3. Senior Housing Tax Credit (Circuit Breaker)</a:t>
            </a:r>
            <a:endParaRPr lang="en-US" dirty="0"/>
          </a:p>
          <a:p>
            <a:pPr algn="ctr">
              <a:lnSpc>
                <a:spcPts val="1679"/>
              </a:lnSpc>
            </a:pPr>
            <a:endParaRPr lang="en-US" sz="5199" b="1" i="1">
              <a:solidFill>
                <a:srgbClr val="000000"/>
              </a:solidFill>
              <a:latin typeface="Canva Sans Bold Italics"/>
              <a:ea typeface="Canva Sans Bold Italics"/>
              <a:cs typeface="Canva Sans Bold Italics"/>
              <a:sym typeface="Canva Sans Bold Italics"/>
            </a:endParaRPr>
          </a:p>
          <a:p>
            <a:pPr algn="ctr">
              <a:lnSpc>
                <a:spcPts val="7279"/>
              </a:lnSpc>
            </a:pPr>
            <a:endParaRPr lang="en-US" sz="5150" b="1" i="1">
              <a:solidFill>
                <a:srgbClr val="000000"/>
              </a:solidFill>
              <a:latin typeface="Canva Sans Bold Italics"/>
              <a:ea typeface="Canva Sans Bold Italics"/>
              <a:cs typeface="Canva Sans Bold Italics"/>
            </a:endParaRPr>
          </a:p>
        </p:txBody>
      </p:sp>
      <p:sp>
        <p:nvSpPr>
          <p:cNvPr id="5" name="Freeform 5">
            <a:extLst>
              <a:ext uri="{FF2B5EF4-FFF2-40B4-BE49-F238E27FC236}">
                <a16:creationId xmlns:a16="http://schemas.microsoft.com/office/drawing/2014/main" id="{EF392849-1E3E-D35F-0CFC-BB55156C6995}"/>
              </a:ext>
            </a:extLst>
          </p:cNvPr>
          <p:cNvSpPr/>
          <p:nvPr/>
        </p:nvSpPr>
        <p:spPr>
          <a:xfrm>
            <a:off x="3121682" y="355665"/>
            <a:ext cx="1816519" cy="1350613"/>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2"/>
            <a:stretch>
              <a:fillRect/>
            </a:stretch>
          </a:blipFill>
        </p:spPr>
        <p:txBody>
          <a:bodyPr/>
          <a:lstStyle/>
          <a:p>
            <a:endParaRPr lang="en-US"/>
          </a:p>
        </p:txBody>
      </p:sp>
      <p:sp>
        <p:nvSpPr>
          <p:cNvPr id="6" name="Freeform 6">
            <a:extLst>
              <a:ext uri="{FF2B5EF4-FFF2-40B4-BE49-F238E27FC236}">
                <a16:creationId xmlns:a16="http://schemas.microsoft.com/office/drawing/2014/main" id="{C8EBC7DD-5378-EA6A-A5C4-2D396D2186E9}"/>
              </a:ext>
            </a:extLst>
          </p:cNvPr>
          <p:cNvSpPr/>
          <p:nvPr/>
        </p:nvSpPr>
        <p:spPr>
          <a:xfrm>
            <a:off x="-533483" y="8611964"/>
            <a:ext cx="19354965" cy="2032713"/>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8" name="Picture 7" descr="Massachusetts Continuing Legal Education, Inc. (MCLE│New England)">
            <a:extLst>
              <a:ext uri="{FF2B5EF4-FFF2-40B4-BE49-F238E27FC236}">
                <a16:creationId xmlns:a16="http://schemas.microsoft.com/office/drawing/2014/main" id="{280687CE-77DC-3BF7-6C76-006024444D04}"/>
              </a:ext>
            </a:extLst>
          </p:cNvPr>
          <p:cNvPicPr>
            <a:picLocks noChangeAspect="1"/>
          </p:cNvPicPr>
          <p:nvPr/>
        </p:nvPicPr>
        <p:blipFill>
          <a:blip r:embed="rId5"/>
          <a:stretch>
            <a:fillRect/>
          </a:stretch>
        </p:blipFill>
        <p:spPr>
          <a:xfrm>
            <a:off x="3663" y="3663"/>
            <a:ext cx="1905000" cy="1905000"/>
          </a:xfrm>
          <a:prstGeom prst="rect">
            <a:avLst/>
          </a:prstGeom>
        </p:spPr>
      </p:pic>
    </p:spTree>
    <p:extLst>
      <p:ext uri="{BB962C8B-B14F-4D97-AF65-F5344CB8AC3E}">
        <p14:creationId xmlns:p14="http://schemas.microsoft.com/office/powerpoint/2010/main" val="4177591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72ADC-CF9B-0014-B8F5-196DE0AA37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EC95A1E-D7FA-979C-6DF9-452E7D4E59CB}"/>
              </a:ext>
            </a:extLst>
          </p:cNvPr>
          <p:cNvSpPr txBox="1"/>
          <p:nvPr/>
        </p:nvSpPr>
        <p:spPr>
          <a:xfrm>
            <a:off x="576330" y="2805984"/>
            <a:ext cx="16266016"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47700" lvl="1" indent="-323850">
              <a:buFont typeface="Arial,Sans-Serif"/>
              <a:buChar char="•"/>
            </a:pPr>
            <a:r>
              <a:rPr lang="en-US" sz="3000" dirty="0">
                <a:latin typeface="Canva Sans"/>
                <a:cs typeface="Arial"/>
              </a:rPr>
              <a:t>Since 1997, Massachusetts has its own EITC designed as a percentage of the federal credit</a:t>
            </a:r>
          </a:p>
          <a:p>
            <a:pPr marL="647700" lvl="1" indent="-323850">
              <a:buFont typeface="Arial,Sans-Serif"/>
              <a:buChar char="•"/>
            </a:pPr>
            <a:endParaRPr lang="en-US" sz="3000">
              <a:latin typeface="Canva Sans"/>
              <a:cs typeface="Arial"/>
            </a:endParaRPr>
          </a:p>
          <a:p>
            <a:pPr marL="1104900" lvl="2" indent="-323850">
              <a:buFont typeface="Wingdings,Sans-Serif"/>
              <a:buChar char="§"/>
            </a:pPr>
            <a:r>
              <a:rPr lang="en-US" sz="3000" dirty="0">
                <a:latin typeface="Canva Sans"/>
                <a:cs typeface="Arial"/>
              </a:rPr>
              <a:t>The requirements are the same as for the federal EITC*</a:t>
            </a:r>
          </a:p>
          <a:p>
            <a:pPr marL="1104900" lvl="2" indent="-323850">
              <a:buFont typeface="Wingdings,Sans-Serif"/>
              <a:buChar char="§"/>
            </a:pPr>
            <a:r>
              <a:rPr lang="en-US" sz="3000" dirty="0">
                <a:latin typeface="Canva Sans"/>
                <a:cs typeface="Arial"/>
              </a:rPr>
              <a:t>The credit was first 15% of the federal; as of 2024, it is 40% of the federal EITC</a:t>
            </a:r>
          </a:p>
          <a:p>
            <a:pPr marL="1104900" lvl="2" indent="-323850">
              <a:buFont typeface="Wingdings,Sans-Serif"/>
              <a:buChar char="§"/>
            </a:pPr>
            <a:r>
              <a:rPr lang="en-US" sz="3000" dirty="0">
                <a:latin typeface="Canva Sans"/>
                <a:cs typeface="Arial"/>
              </a:rPr>
              <a:t>Available only to Residents of Massachusetts; pro-rated for part-time residents</a:t>
            </a:r>
          </a:p>
          <a:p>
            <a:pPr marL="1104900" lvl="2" indent="-323850">
              <a:buFont typeface="Wingdings,Sans-Serif"/>
              <a:buChar char="§"/>
            </a:pPr>
            <a:endParaRPr lang="en-US" sz="3000" dirty="0">
              <a:latin typeface="Canva Sans"/>
              <a:cs typeface="Arial"/>
            </a:endParaRPr>
          </a:p>
          <a:p>
            <a:pPr marL="781050" lvl="2"/>
            <a:r>
              <a:rPr lang="en-US" sz="3000" dirty="0">
                <a:latin typeface="Canva Sans"/>
                <a:cs typeface="Arial"/>
              </a:rPr>
              <a:t>*While the federal EITC is not available to married couples filing separate returns, a Mass. Resident who files married filing separately </a:t>
            </a:r>
            <a:r>
              <a:rPr lang="en-US" sz="3000" i="1" dirty="0">
                <a:latin typeface="Canva Sans"/>
                <a:cs typeface="Arial"/>
              </a:rPr>
              <a:t>for reason of domestic violence or spousal abandonment</a:t>
            </a:r>
            <a:r>
              <a:rPr lang="en-US" sz="3000" dirty="0">
                <a:latin typeface="Canva Sans"/>
                <a:cs typeface="Arial"/>
              </a:rPr>
              <a:t>, still qualifies for the credit</a:t>
            </a:r>
          </a:p>
          <a:p>
            <a:r>
              <a:rPr lang="en-US" sz="3000" dirty="0">
                <a:latin typeface="Canva Sans"/>
                <a:cs typeface="Arial"/>
              </a:rPr>
              <a:t>​</a:t>
            </a:r>
          </a:p>
          <a:p>
            <a:pPr marL="1104900" lvl="2" indent="-323850">
              <a:buFont typeface="Wingdings,Sans-Serif"/>
              <a:buChar char="§"/>
            </a:pPr>
            <a:endParaRPr lang="en-US" sz="3000">
              <a:latin typeface="Canva Sans"/>
              <a:cs typeface="Arial"/>
            </a:endParaRPr>
          </a:p>
          <a:p>
            <a:r>
              <a:rPr lang="en-US" sz="3000" dirty="0">
                <a:latin typeface="Canva Sans"/>
                <a:cs typeface="Arial"/>
              </a:rPr>
              <a:t>​</a:t>
            </a:r>
          </a:p>
        </p:txBody>
      </p:sp>
      <p:sp>
        <p:nvSpPr>
          <p:cNvPr id="4" name="Freeform 2">
            <a:extLst>
              <a:ext uri="{FF2B5EF4-FFF2-40B4-BE49-F238E27FC236}">
                <a16:creationId xmlns:a16="http://schemas.microsoft.com/office/drawing/2014/main" id="{1A13FE8A-AE76-2214-BA21-F8A117B5D394}"/>
              </a:ext>
            </a:extLst>
          </p:cNvPr>
          <p:cNvSpPr/>
          <p:nvPr/>
        </p:nvSpPr>
        <p:spPr>
          <a:xfrm>
            <a:off x="-144887" y="8682132"/>
            <a:ext cx="18288000" cy="1546413"/>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6" name="Picture 5" descr="Massachusetts Continuing Legal Education, Inc. (MCLE│New England)">
            <a:extLst>
              <a:ext uri="{FF2B5EF4-FFF2-40B4-BE49-F238E27FC236}">
                <a16:creationId xmlns:a16="http://schemas.microsoft.com/office/drawing/2014/main" id="{6C0B05C9-7341-5CE2-0600-149EB996D640}"/>
              </a:ext>
            </a:extLst>
          </p:cNvPr>
          <p:cNvPicPr>
            <a:picLocks noChangeAspect="1"/>
          </p:cNvPicPr>
          <p:nvPr/>
        </p:nvPicPr>
        <p:blipFill>
          <a:blip r:embed="rId4"/>
          <a:stretch>
            <a:fillRect/>
          </a:stretch>
        </p:blipFill>
        <p:spPr>
          <a:xfrm>
            <a:off x="0" y="0"/>
            <a:ext cx="1905000" cy="1905000"/>
          </a:xfrm>
          <a:prstGeom prst="rect">
            <a:avLst/>
          </a:prstGeom>
        </p:spPr>
      </p:pic>
      <p:sp>
        <p:nvSpPr>
          <p:cNvPr id="8" name="Freeform 3" descr="A group of people with text&#10;&#10;AI-generated content may be incorrect.">
            <a:extLst>
              <a:ext uri="{FF2B5EF4-FFF2-40B4-BE49-F238E27FC236}">
                <a16:creationId xmlns:a16="http://schemas.microsoft.com/office/drawing/2014/main" id="{56A403C5-FE0D-9900-E2AD-6D2B1B2999FD}"/>
              </a:ext>
            </a:extLst>
          </p:cNvPr>
          <p:cNvSpPr/>
          <p:nvPr/>
        </p:nvSpPr>
        <p:spPr>
          <a:xfrm>
            <a:off x="1905000" y="0"/>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5"/>
            <a:stretch>
              <a:fillRect/>
            </a:stretch>
          </a:blipFill>
        </p:spPr>
        <p:txBody>
          <a:bodyPr/>
          <a:lstStyle/>
          <a:p>
            <a:endParaRPr lang="en-US"/>
          </a:p>
        </p:txBody>
      </p:sp>
      <p:sp>
        <p:nvSpPr>
          <p:cNvPr id="10" name="TextBox 2">
            <a:extLst>
              <a:ext uri="{FF2B5EF4-FFF2-40B4-BE49-F238E27FC236}">
                <a16:creationId xmlns:a16="http://schemas.microsoft.com/office/drawing/2014/main" id="{E5DB3124-2789-6AF5-5555-8C28060F056F}"/>
              </a:ext>
            </a:extLst>
          </p:cNvPr>
          <p:cNvSpPr txBox="1"/>
          <p:nvPr/>
        </p:nvSpPr>
        <p:spPr>
          <a:xfrm>
            <a:off x="4569786" y="482526"/>
            <a:ext cx="11857491" cy="1006558"/>
          </a:xfrm>
          <a:prstGeom prst="rect">
            <a:avLst/>
          </a:prstGeom>
        </p:spPr>
        <p:txBody>
          <a:bodyPr wrap="square" lIns="0" tIns="0" rIns="0" bIns="0" rtlCol="0" anchor="t">
            <a:spAutoFit/>
          </a:bodyPr>
          <a:lstStyle/>
          <a:p>
            <a:pPr algn="ctr">
              <a:lnSpc>
                <a:spcPts val="8400"/>
              </a:lnSpc>
            </a:pPr>
            <a:r>
              <a:rPr lang="en-US" sz="6000" b="1" dirty="0">
                <a:solidFill>
                  <a:srgbClr val="000000"/>
                </a:solidFill>
                <a:latin typeface="Canva Sans Bold"/>
                <a:ea typeface="Canva Sans Bold"/>
                <a:cs typeface="Canva Sans Bold"/>
                <a:sym typeface="Canva Sans Bold"/>
              </a:rPr>
              <a:t>Massachusetts EITC </a:t>
            </a:r>
            <a:endParaRPr lang="en-US" sz="6000" b="1" dirty="0">
              <a:solidFill>
                <a:srgbClr val="000000"/>
              </a:solidFill>
              <a:latin typeface="Canva Sans Bold"/>
              <a:ea typeface="Canva Sans Bold"/>
              <a:cs typeface="Canva Sans Bold"/>
            </a:endParaRPr>
          </a:p>
        </p:txBody>
      </p:sp>
    </p:spTree>
    <p:extLst>
      <p:ext uri="{BB962C8B-B14F-4D97-AF65-F5344CB8AC3E}">
        <p14:creationId xmlns:p14="http://schemas.microsoft.com/office/powerpoint/2010/main" val="3268766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BF42A9C-A345-A46E-2C9F-F810A5BDEE44}"/>
              </a:ext>
            </a:extLst>
          </p:cNvPr>
          <p:cNvSpPr/>
          <p:nvPr/>
        </p:nvSpPr>
        <p:spPr>
          <a:xfrm>
            <a:off x="0" y="8698231"/>
            <a:ext cx="18288000" cy="1546413"/>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3" descr="Massachusetts Continuing Legal Education, Inc. (MCLE│New England)">
            <a:extLst>
              <a:ext uri="{FF2B5EF4-FFF2-40B4-BE49-F238E27FC236}">
                <a16:creationId xmlns:a16="http://schemas.microsoft.com/office/drawing/2014/main" id="{AA333380-89E4-DB56-8C6C-BFD35460547C}"/>
              </a:ext>
            </a:extLst>
          </p:cNvPr>
          <p:cNvPicPr>
            <a:picLocks noChangeAspect="1"/>
          </p:cNvPicPr>
          <p:nvPr/>
        </p:nvPicPr>
        <p:blipFill>
          <a:blip r:embed="rId4"/>
          <a:stretch>
            <a:fillRect/>
          </a:stretch>
        </p:blipFill>
        <p:spPr>
          <a:xfrm>
            <a:off x="0" y="0"/>
            <a:ext cx="1905000" cy="1905000"/>
          </a:xfrm>
          <a:prstGeom prst="rect">
            <a:avLst/>
          </a:prstGeom>
        </p:spPr>
      </p:pic>
      <p:sp>
        <p:nvSpPr>
          <p:cNvPr id="5" name="Freeform 3">
            <a:extLst>
              <a:ext uri="{FF2B5EF4-FFF2-40B4-BE49-F238E27FC236}">
                <a16:creationId xmlns:a16="http://schemas.microsoft.com/office/drawing/2014/main" id="{962BA503-516C-0C39-397D-3E70443DA2CC}"/>
              </a:ext>
            </a:extLst>
          </p:cNvPr>
          <p:cNvSpPr/>
          <p:nvPr/>
        </p:nvSpPr>
        <p:spPr>
          <a:xfrm>
            <a:off x="1905000" y="-202330"/>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5"/>
            <a:stretch>
              <a:fillRect/>
            </a:stretch>
          </a:blipFill>
        </p:spPr>
        <p:txBody>
          <a:bodyPr/>
          <a:lstStyle/>
          <a:p>
            <a:endParaRPr lang="en-US"/>
          </a:p>
        </p:txBody>
      </p:sp>
      <p:sp>
        <p:nvSpPr>
          <p:cNvPr id="6" name="TextBox 2">
            <a:extLst>
              <a:ext uri="{FF2B5EF4-FFF2-40B4-BE49-F238E27FC236}">
                <a16:creationId xmlns:a16="http://schemas.microsoft.com/office/drawing/2014/main" id="{AB2F7744-DE81-9ED1-374B-D7A7003C2B34}"/>
              </a:ext>
            </a:extLst>
          </p:cNvPr>
          <p:cNvSpPr txBox="1"/>
          <p:nvPr/>
        </p:nvSpPr>
        <p:spPr>
          <a:xfrm>
            <a:off x="2015512" y="1546412"/>
            <a:ext cx="16151463" cy="1006558"/>
          </a:xfrm>
          <a:prstGeom prst="rect">
            <a:avLst/>
          </a:prstGeom>
        </p:spPr>
        <p:txBody>
          <a:bodyPr wrap="square" lIns="0" tIns="0" rIns="0" bIns="0" rtlCol="0" anchor="t">
            <a:spAutoFit/>
          </a:bodyPr>
          <a:lstStyle/>
          <a:p>
            <a:pPr algn="ctr">
              <a:lnSpc>
                <a:spcPts val="8400"/>
              </a:lnSpc>
            </a:pPr>
            <a:r>
              <a:rPr lang="en-US" sz="6000" b="1">
                <a:solidFill>
                  <a:srgbClr val="FF0000"/>
                </a:solidFill>
                <a:latin typeface="Canva Sans Bold"/>
                <a:ea typeface="Canva Sans Bold"/>
                <a:cs typeface="Canva Sans Bold"/>
                <a:sym typeface="Canva Sans Bold"/>
              </a:rPr>
              <a:t>Massachusetts</a:t>
            </a:r>
            <a:r>
              <a:rPr lang="en-US" sz="6000" b="1">
                <a:solidFill>
                  <a:srgbClr val="000000"/>
                </a:solidFill>
                <a:latin typeface="Canva Sans Bold"/>
                <a:ea typeface="Canva Sans Bold"/>
                <a:cs typeface="Canva Sans Bold"/>
                <a:sym typeface="Canva Sans Bold"/>
              </a:rPr>
              <a:t> Child and Family Tax Credit </a:t>
            </a:r>
          </a:p>
        </p:txBody>
      </p:sp>
      <p:sp>
        <p:nvSpPr>
          <p:cNvPr id="9" name="TextBox 7">
            <a:extLst>
              <a:ext uri="{FF2B5EF4-FFF2-40B4-BE49-F238E27FC236}">
                <a16:creationId xmlns:a16="http://schemas.microsoft.com/office/drawing/2014/main" id="{11B1F5D9-4EF2-60C1-5362-563F330F9168}"/>
              </a:ext>
            </a:extLst>
          </p:cNvPr>
          <p:cNvSpPr txBox="1"/>
          <p:nvPr/>
        </p:nvSpPr>
        <p:spPr>
          <a:xfrm>
            <a:off x="221923" y="2582297"/>
            <a:ext cx="17512851" cy="6966587"/>
          </a:xfrm>
          <a:prstGeom prst="rect">
            <a:avLst/>
          </a:prstGeom>
        </p:spPr>
        <p:txBody>
          <a:bodyPr lIns="0" tIns="0" rIns="0" bIns="0" rtlCol="0" anchor="t">
            <a:spAutoFit/>
          </a:bodyPr>
          <a:lstStyle/>
          <a:p>
            <a:pPr marL="647700" lvl="1" indent="-323850" algn="l">
              <a:lnSpc>
                <a:spcPts val="4200"/>
              </a:lnSpc>
              <a:buFont typeface="Arial"/>
              <a:buChar char="•"/>
            </a:pPr>
            <a:r>
              <a:rPr lang="en-US" sz="2500">
                <a:solidFill>
                  <a:srgbClr val="000000"/>
                </a:solidFill>
                <a:latin typeface="Canva Sans"/>
                <a:ea typeface="Canva Sans"/>
                <a:cs typeface="Canva Sans"/>
                <a:sym typeface="Canva Sans"/>
              </a:rPr>
              <a:t>For TPs of any income: refundable credit per child under 13, no limit on number of children; or</a:t>
            </a:r>
            <a:endParaRPr lang="en-US" sz="2500">
              <a:ea typeface="Calibri"/>
              <a:cs typeface="Calibri"/>
            </a:endParaRPr>
          </a:p>
          <a:p>
            <a:pPr marL="323850" lvl="1" algn="l">
              <a:lnSpc>
                <a:spcPts val="4200"/>
              </a:lnSpc>
            </a:pPr>
            <a:endParaRPr lang="en-US" sz="2500">
              <a:solidFill>
                <a:srgbClr val="000000"/>
              </a:solidFill>
              <a:latin typeface="Canva Sans"/>
              <a:ea typeface="Canva Sans"/>
              <a:cs typeface="Canva Sans"/>
            </a:endParaRPr>
          </a:p>
          <a:p>
            <a:pPr marL="647700" lvl="1" indent="-323850" algn="l">
              <a:lnSpc>
                <a:spcPts val="4200"/>
              </a:lnSpc>
              <a:buFont typeface="Arial"/>
              <a:buChar char="•"/>
            </a:pPr>
            <a:r>
              <a:rPr lang="en-US" sz="2500">
                <a:solidFill>
                  <a:srgbClr val="000000"/>
                </a:solidFill>
                <a:latin typeface="Canva Sans"/>
                <a:ea typeface="Canva Sans"/>
                <a:cs typeface="Canva Sans"/>
                <a:sym typeface="Canva Sans"/>
              </a:rPr>
              <a:t>For disabled dependent (any age) or spouse; or </a:t>
            </a:r>
            <a:endParaRPr lang="en-US" sz="2500">
              <a:solidFill>
                <a:srgbClr val="000000"/>
              </a:solidFill>
              <a:latin typeface="Canva Sans"/>
              <a:ea typeface="Canva Sans"/>
              <a:cs typeface="Canva Sans"/>
            </a:endParaRPr>
          </a:p>
          <a:p>
            <a:pPr marL="323850" lvl="1" algn="l">
              <a:lnSpc>
                <a:spcPts val="4200"/>
              </a:lnSpc>
            </a:pPr>
            <a:endParaRPr lang="en-US" sz="2500">
              <a:solidFill>
                <a:srgbClr val="000000"/>
              </a:solidFill>
              <a:latin typeface="Canva Sans"/>
              <a:ea typeface="Canva Sans"/>
              <a:cs typeface="Canva Sans"/>
            </a:endParaRPr>
          </a:p>
          <a:p>
            <a:pPr marL="647700" lvl="1" indent="-323850" algn="l">
              <a:lnSpc>
                <a:spcPts val="4200"/>
              </a:lnSpc>
              <a:buFont typeface="Arial"/>
              <a:buChar char="•"/>
            </a:pPr>
            <a:r>
              <a:rPr lang="en-US" sz="2500">
                <a:solidFill>
                  <a:srgbClr val="000000"/>
                </a:solidFill>
                <a:latin typeface="Canva Sans"/>
                <a:ea typeface="Canva Sans"/>
                <a:cs typeface="Canva Sans"/>
                <a:sym typeface="Canva Sans"/>
              </a:rPr>
              <a:t>For dependent 65 years or older other than spouse</a:t>
            </a:r>
            <a:endParaRPr lang="en-US" sz="2500">
              <a:solidFill>
                <a:srgbClr val="000000"/>
              </a:solidFill>
              <a:latin typeface="Canva Sans"/>
              <a:ea typeface="Canva Sans"/>
              <a:cs typeface="Canva Sans"/>
            </a:endParaRPr>
          </a:p>
          <a:p>
            <a:pPr marL="323850" lvl="1" algn="l">
              <a:lnSpc>
                <a:spcPts val="4200"/>
              </a:lnSpc>
            </a:pPr>
            <a:endParaRPr lang="en-US" sz="2500">
              <a:solidFill>
                <a:srgbClr val="000000"/>
              </a:solidFill>
              <a:latin typeface="Canva Sans"/>
              <a:ea typeface="Canva Sans"/>
              <a:cs typeface="Canva Sans"/>
            </a:endParaRPr>
          </a:p>
          <a:p>
            <a:pPr marL="781050" lvl="1" indent="-457200">
              <a:lnSpc>
                <a:spcPts val="4200"/>
              </a:lnSpc>
              <a:buFont typeface="Arial" panose="020B0604020202020204" pitchFamily="34" charset="0"/>
              <a:buChar char="•"/>
            </a:pPr>
            <a:r>
              <a:rPr lang="en-US" sz="2500">
                <a:solidFill>
                  <a:srgbClr val="000000"/>
                </a:solidFill>
                <a:latin typeface="Canva Sans"/>
                <a:ea typeface="Canva Sans"/>
                <a:cs typeface="Canva Sans"/>
                <a:sym typeface="Canva Sans"/>
              </a:rPr>
              <a:t>$180 per DX in 2021&amp; 2022; $310 in 2023; $440 in 2024      </a:t>
            </a:r>
            <a:endParaRPr lang="en-US" sz="2500">
              <a:solidFill>
                <a:srgbClr val="000000"/>
              </a:solidFill>
              <a:latin typeface="Canva Sans"/>
              <a:ea typeface="Canva Sans"/>
              <a:cs typeface="Canva Sans"/>
            </a:endParaRPr>
          </a:p>
          <a:p>
            <a:pPr marL="781050" lvl="1" indent="-457200" algn="l">
              <a:lnSpc>
                <a:spcPts val="4200"/>
              </a:lnSpc>
              <a:buFont typeface="Arial" panose="020B0604020202020204" pitchFamily="34" charset="0"/>
              <a:buChar char="•"/>
            </a:pPr>
            <a:endParaRPr lang="en-US" sz="2500">
              <a:solidFill>
                <a:srgbClr val="000000"/>
              </a:solidFill>
              <a:latin typeface="Canva Sans"/>
              <a:ea typeface="Canva Sans"/>
              <a:cs typeface="Canva Sans"/>
            </a:endParaRPr>
          </a:p>
          <a:p>
            <a:pPr marL="781050" lvl="1" indent="-457200">
              <a:lnSpc>
                <a:spcPts val="4200"/>
              </a:lnSpc>
              <a:buFont typeface="Arial" panose="020B0604020202020204" pitchFamily="34" charset="0"/>
              <a:buChar char="•"/>
            </a:pPr>
            <a:r>
              <a:rPr lang="en-US" sz="2500">
                <a:solidFill>
                  <a:srgbClr val="FF0000"/>
                </a:solidFill>
                <a:latin typeface="Canva Sans"/>
                <a:ea typeface="Canva Sans"/>
                <a:cs typeface="Canva Sans"/>
              </a:rPr>
              <a:t>You cannot claim the child and family tax credit if your filing status is Married Filing Separately. </a:t>
            </a:r>
          </a:p>
          <a:p>
            <a:pPr marL="781050" lvl="1" indent="-457200">
              <a:lnSpc>
                <a:spcPts val="4200"/>
              </a:lnSpc>
              <a:buFont typeface="Arial" panose="020B0604020202020204" pitchFamily="34" charset="0"/>
              <a:buChar char="•"/>
            </a:pPr>
            <a:r>
              <a:rPr lang="en-US" sz="2500">
                <a:solidFill>
                  <a:srgbClr val="000000"/>
                </a:solidFill>
                <a:latin typeface="Canva Sans"/>
                <a:ea typeface="Canva Sans"/>
                <a:cs typeface="Canva Sans"/>
              </a:rPr>
              <a:t>Available to Non-MA residents, available pro-rated for part-year residents based on the number of days lived in MA. </a:t>
            </a:r>
          </a:p>
          <a:p>
            <a:pPr marL="647700" lvl="1" indent="-323850">
              <a:lnSpc>
                <a:spcPts val="4200"/>
              </a:lnSpc>
              <a:buFont typeface="Arial"/>
              <a:buChar char="•"/>
            </a:pPr>
            <a:endParaRPr lang="en-US" sz="3000">
              <a:solidFill>
                <a:srgbClr val="000000"/>
              </a:solidFill>
              <a:latin typeface="Canva Sans"/>
              <a:ea typeface="Canva Sans"/>
              <a:cs typeface="Canva Sans"/>
            </a:endParaRPr>
          </a:p>
          <a:p>
            <a:pPr>
              <a:lnSpc>
                <a:spcPts val="4200"/>
              </a:lnSpc>
            </a:pPr>
            <a:endParaRPr lang="en-US" sz="3000">
              <a:solidFill>
                <a:srgbClr val="000000"/>
              </a:solidFill>
              <a:latin typeface="Canva Sans"/>
              <a:ea typeface="Canva Sans"/>
              <a:cs typeface="Canva Sans"/>
            </a:endParaRPr>
          </a:p>
        </p:txBody>
      </p:sp>
      <p:sp>
        <p:nvSpPr>
          <p:cNvPr id="8" name="Freeform 13">
            <a:extLst>
              <a:ext uri="{FF2B5EF4-FFF2-40B4-BE49-F238E27FC236}">
                <a16:creationId xmlns:a16="http://schemas.microsoft.com/office/drawing/2014/main" id="{6011EC15-6AD0-8B8B-162E-5837671E4E57}"/>
              </a:ext>
            </a:extLst>
          </p:cNvPr>
          <p:cNvSpPr/>
          <p:nvPr/>
        </p:nvSpPr>
        <p:spPr>
          <a:xfrm>
            <a:off x="16275175" y="3210219"/>
            <a:ext cx="1247338" cy="1146188"/>
          </a:xfrm>
          <a:custGeom>
            <a:avLst/>
            <a:gdLst/>
            <a:ahLst/>
            <a:cxnLst/>
            <a:rect l="l" t="t" r="r" b="b"/>
            <a:pathLst>
              <a:path w="1105728" h="1105728">
                <a:moveTo>
                  <a:pt x="0" y="0"/>
                </a:moveTo>
                <a:lnTo>
                  <a:pt x="1105728" y="0"/>
                </a:lnTo>
                <a:lnTo>
                  <a:pt x="1105728" y="1105728"/>
                </a:lnTo>
                <a:lnTo>
                  <a:pt x="0" y="11057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2">
            <a:extLst>
              <a:ext uri="{FF2B5EF4-FFF2-40B4-BE49-F238E27FC236}">
                <a16:creationId xmlns:a16="http://schemas.microsoft.com/office/drawing/2014/main" id="{3E7D364E-1C35-22CF-6334-D850E758B1CF}"/>
              </a:ext>
            </a:extLst>
          </p:cNvPr>
          <p:cNvSpPr/>
          <p:nvPr/>
        </p:nvSpPr>
        <p:spPr>
          <a:xfrm>
            <a:off x="11243946" y="2984579"/>
            <a:ext cx="4643493" cy="3627729"/>
          </a:xfrm>
          <a:custGeom>
            <a:avLst/>
            <a:gdLst/>
            <a:ahLst/>
            <a:cxnLst/>
            <a:rect l="l" t="t" r="r" b="b"/>
            <a:pathLst>
              <a:path w="4643493" h="3627729">
                <a:moveTo>
                  <a:pt x="0" y="0"/>
                </a:moveTo>
                <a:lnTo>
                  <a:pt x="4643493" y="0"/>
                </a:lnTo>
                <a:lnTo>
                  <a:pt x="4643493" y="3627729"/>
                </a:lnTo>
                <a:lnTo>
                  <a:pt x="0" y="36277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2">
            <a:extLst>
              <a:ext uri="{FF2B5EF4-FFF2-40B4-BE49-F238E27FC236}">
                <a16:creationId xmlns:a16="http://schemas.microsoft.com/office/drawing/2014/main" id="{3F7E1A90-F354-4D81-0C23-2C654EDBADB1}"/>
              </a:ext>
            </a:extLst>
          </p:cNvPr>
          <p:cNvSpPr/>
          <p:nvPr/>
        </p:nvSpPr>
        <p:spPr>
          <a:xfrm>
            <a:off x="226400" y="2704276"/>
            <a:ext cx="499450" cy="499450"/>
          </a:xfrm>
          <a:custGeom>
            <a:avLst/>
            <a:gdLst/>
            <a:ahLst/>
            <a:cxnLst/>
            <a:rect l="l" t="t" r="r" b="b"/>
            <a:pathLst>
              <a:path w="499450" h="499450">
                <a:moveTo>
                  <a:pt x="0" y="0"/>
                </a:moveTo>
                <a:lnTo>
                  <a:pt x="499450" y="0"/>
                </a:lnTo>
                <a:lnTo>
                  <a:pt x="499450" y="499450"/>
                </a:lnTo>
                <a:lnTo>
                  <a:pt x="0" y="499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Freeform 12">
            <a:extLst>
              <a:ext uri="{FF2B5EF4-FFF2-40B4-BE49-F238E27FC236}">
                <a16:creationId xmlns:a16="http://schemas.microsoft.com/office/drawing/2014/main" id="{E7E8F2BF-0D42-2CD2-27CC-7CB71B1D4A86}"/>
              </a:ext>
            </a:extLst>
          </p:cNvPr>
          <p:cNvSpPr/>
          <p:nvPr/>
        </p:nvSpPr>
        <p:spPr>
          <a:xfrm>
            <a:off x="226400" y="3786443"/>
            <a:ext cx="499450" cy="499450"/>
          </a:xfrm>
          <a:custGeom>
            <a:avLst/>
            <a:gdLst/>
            <a:ahLst/>
            <a:cxnLst/>
            <a:rect l="l" t="t" r="r" b="b"/>
            <a:pathLst>
              <a:path w="499450" h="499450">
                <a:moveTo>
                  <a:pt x="0" y="0"/>
                </a:moveTo>
                <a:lnTo>
                  <a:pt x="499450" y="0"/>
                </a:lnTo>
                <a:lnTo>
                  <a:pt x="499450" y="499450"/>
                </a:lnTo>
                <a:lnTo>
                  <a:pt x="0" y="499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2">
            <a:extLst>
              <a:ext uri="{FF2B5EF4-FFF2-40B4-BE49-F238E27FC236}">
                <a16:creationId xmlns:a16="http://schemas.microsoft.com/office/drawing/2014/main" id="{D6247E2F-634A-886D-456B-0618073C9300}"/>
              </a:ext>
            </a:extLst>
          </p:cNvPr>
          <p:cNvSpPr/>
          <p:nvPr/>
        </p:nvSpPr>
        <p:spPr>
          <a:xfrm>
            <a:off x="221274" y="4802081"/>
            <a:ext cx="499450" cy="499450"/>
          </a:xfrm>
          <a:custGeom>
            <a:avLst/>
            <a:gdLst/>
            <a:ahLst/>
            <a:cxnLst/>
            <a:rect l="l" t="t" r="r" b="b"/>
            <a:pathLst>
              <a:path w="499450" h="499450">
                <a:moveTo>
                  <a:pt x="0" y="0"/>
                </a:moveTo>
                <a:lnTo>
                  <a:pt x="499450" y="0"/>
                </a:lnTo>
                <a:lnTo>
                  <a:pt x="499450" y="499450"/>
                </a:lnTo>
                <a:lnTo>
                  <a:pt x="0" y="499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Freeform 12">
            <a:extLst>
              <a:ext uri="{FF2B5EF4-FFF2-40B4-BE49-F238E27FC236}">
                <a16:creationId xmlns:a16="http://schemas.microsoft.com/office/drawing/2014/main" id="{452ACEAB-0667-C266-F5AC-E8DFCF31435F}"/>
              </a:ext>
            </a:extLst>
          </p:cNvPr>
          <p:cNvSpPr/>
          <p:nvPr/>
        </p:nvSpPr>
        <p:spPr>
          <a:xfrm>
            <a:off x="221274" y="5815436"/>
            <a:ext cx="499450" cy="499450"/>
          </a:xfrm>
          <a:custGeom>
            <a:avLst/>
            <a:gdLst/>
            <a:ahLst/>
            <a:cxnLst/>
            <a:rect l="l" t="t" r="r" b="b"/>
            <a:pathLst>
              <a:path w="499450" h="499450">
                <a:moveTo>
                  <a:pt x="0" y="0"/>
                </a:moveTo>
                <a:lnTo>
                  <a:pt x="499450" y="0"/>
                </a:lnTo>
                <a:lnTo>
                  <a:pt x="499450" y="499450"/>
                </a:lnTo>
                <a:lnTo>
                  <a:pt x="0" y="4994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2203669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sachusetts Continuing Legal Education, Inc. (MCLE│New England)">
            <a:extLst>
              <a:ext uri="{FF2B5EF4-FFF2-40B4-BE49-F238E27FC236}">
                <a16:creationId xmlns:a16="http://schemas.microsoft.com/office/drawing/2014/main" id="{41033362-ADE2-33BE-1F77-03A1BA5F370B}"/>
              </a:ext>
            </a:extLst>
          </p:cNvPr>
          <p:cNvPicPr>
            <a:picLocks noChangeAspect="1"/>
          </p:cNvPicPr>
          <p:nvPr/>
        </p:nvPicPr>
        <p:blipFill>
          <a:blip r:embed="rId2"/>
          <a:stretch>
            <a:fillRect/>
          </a:stretch>
        </p:blipFill>
        <p:spPr>
          <a:xfrm>
            <a:off x="0" y="0"/>
            <a:ext cx="1905000" cy="1905000"/>
          </a:xfrm>
          <a:prstGeom prst="rect">
            <a:avLst/>
          </a:prstGeom>
        </p:spPr>
      </p:pic>
      <p:sp>
        <p:nvSpPr>
          <p:cNvPr id="3" name="Freeform 3">
            <a:extLst>
              <a:ext uri="{FF2B5EF4-FFF2-40B4-BE49-F238E27FC236}">
                <a16:creationId xmlns:a16="http://schemas.microsoft.com/office/drawing/2014/main" id="{3A1EB6E4-C876-499E-781D-1ABD6FB85DDE}"/>
              </a:ext>
            </a:extLst>
          </p:cNvPr>
          <p:cNvSpPr/>
          <p:nvPr/>
        </p:nvSpPr>
        <p:spPr>
          <a:xfrm>
            <a:off x="1905000" y="0"/>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3"/>
            <a:stretch>
              <a:fillRect/>
            </a:stretch>
          </a:blipFill>
        </p:spPr>
        <p:txBody>
          <a:bodyPr/>
          <a:lstStyle/>
          <a:p>
            <a:endParaRPr lang="en-US"/>
          </a:p>
        </p:txBody>
      </p:sp>
      <p:sp>
        <p:nvSpPr>
          <p:cNvPr id="4" name="Freeform 2">
            <a:extLst>
              <a:ext uri="{FF2B5EF4-FFF2-40B4-BE49-F238E27FC236}">
                <a16:creationId xmlns:a16="http://schemas.microsoft.com/office/drawing/2014/main" id="{5A2DE5BE-5A21-2748-2C8A-4EDAA4CE9515}"/>
              </a:ext>
            </a:extLst>
          </p:cNvPr>
          <p:cNvSpPr/>
          <p:nvPr/>
        </p:nvSpPr>
        <p:spPr>
          <a:xfrm>
            <a:off x="0" y="8698231"/>
            <a:ext cx="18288000" cy="1546413"/>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2">
            <a:extLst>
              <a:ext uri="{FF2B5EF4-FFF2-40B4-BE49-F238E27FC236}">
                <a16:creationId xmlns:a16="http://schemas.microsoft.com/office/drawing/2014/main" id="{A552264B-1BC5-6CBA-1FA7-C8EEDFBC1A25}"/>
              </a:ext>
            </a:extLst>
          </p:cNvPr>
          <p:cNvSpPr txBox="1"/>
          <p:nvPr/>
        </p:nvSpPr>
        <p:spPr>
          <a:xfrm>
            <a:off x="2595714" y="215332"/>
            <a:ext cx="16151463" cy="2067041"/>
          </a:xfrm>
          <a:prstGeom prst="rect">
            <a:avLst/>
          </a:prstGeom>
        </p:spPr>
        <p:txBody>
          <a:bodyPr wrap="square" lIns="0" tIns="0" rIns="0" bIns="0" rtlCol="0" anchor="t">
            <a:spAutoFit/>
          </a:bodyPr>
          <a:lstStyle/>
          <a:p>
            <a:pPr algn="ctr">
              <a:lnSpc>
                <a:spcPts val="8400"/>
              </a:lnSpc>
            </a:pPr>
            <a:r>
              <a:rPr lang="en-US" sz="5400" b="1">
                <a:solidFill>
                  <a:srgbClr val="000000"/>
                </a:solidFill>
                <a:latin typeface="Canva Sans Bold"/>
                <a:ea typeface="Canva Sans Bold"/>
                <a:cs typeface="Canva Sans Bold"/>
                <a:sym typeface="Canva Sans Bold"/>
              </a:rPr>
              <a:t>Senior Housing Tax Credit </a:t>
            </a:r>
            <a:endParaRPr lang="en-US">
              <a:sym typeface="Canva Sans Bold"/>
            </a:endParaRPr>
          </a:p>
          <a:p>
            <a:pPr algn="ctr">
              <a:lnSpc>
                <a:spcPts val="8400"/>
              </a:lnSpc>
            </a:pPr>
            <a:r>
              <a:rPr lang="en-US" sz="5400" b="1">
                <a:solidFill>
                  <a:srgbClr val="000000"/>
                </a:solidFill>
                <a:latin typeface="Canva Sans Bold"/>
                <a:ea typeface="Canva Sans Bold"/>
                <a:cs typeface="Canva Sans Bold"/>
                <a:sym typeface="Canva Sans Bold"/>
              </a:rPr>
              <a:t>aka Circuit Breaker </a:t>
            </a:r>
            <a:endParaRPr lang="en-US"/>
          </a:p>
        </p:txBody>
      </p:sp>
      <p:sp>
        <p:nvSpPr>
          <p:cNvPr id="7" name="TextBox 7">
            <a:extLst>
              <a:ext uri="{FF2B5EF4-FFF2-40B4-BE49-F238E27FC236}">
                <a16:creationId xmlns:a16="http://schemas.microsoft.com/office/drawing/2014/main" id="{F3995C07-C221-B36A-FE39-52CA2BC080C6}"/>
              </a:ext>
            </a:extLst>
          </p:cNvPr>
          <p:cNvSpPr txBox="1"/>
          <p:nvPr/>
        </p:nvSpPr>
        <p:spPr>
          <a:xfrm>
            <a:off x="-5240" y="2285286"/>
            <a:ext cx="17512851" cy="11013849"/>
          </a:xfrm>
          <a:prstGeom prst="rect">
            <a:avLst/>
          </a:prstGeom>
        </p:spPr>
        <p:txBody>
          <a:bodyPr lIns="0" tIns="0" rIns="0" bIns="0" rtlCol="0" anchor="t">
            <a:spAutoFit/>
          </a:bodyPr>
          <a:lstStyle/>
          <a:p>
            <a:pPr marL="647700" lvl="1" indent="-323850">
              <a:lnSpc>
                <a:spcPts val="4200"/>
              </a:lnSpc>
              <a:buFont typeface="Arial"/>
              <a:buChar char="•"/>
            </a:pPr>
            <a:r>
              <a:rPr lang="en-US" sz="3000" dirty="0">
                <a:solidFill>
                  <a:srgbClr val="000000"/>
                </a:solidFill>
                <a:latin typeface="Canva Sans"/>
                <a:ea typeface="Canva Sans"/>
                <a:cs typeface="Canva Sans"/>
              </a:rPr>
              <a:t>Requirements for everyone: </a:t>
            </a:r>
          </a:p>
          <a:p>
            <a:pPr marL="323850" lvl="1">
              <a:lnSpc>
                <a:spcPts val="4200"/>
              </a:lnSpc>
            </a:pPr>
            <a:endParaRPr lang="en-US" sz="3000" dirty="0">
              <a:solidFill>
                <a:srgbClr val="000000"/>
              </a:solidFill>
              <a:latin typeface="Canva Sans"/>
              <a:ea typeface="Canva Sans"/>
              <a:cs typeface="Canva Sans"/>
            </a:endParaRPr>
          </a:p>
          <a:p>
            <a:pPr marL="647700" lvl="1" indent="-323850">
              <a:lnSpc>
                <a:spcPts val="4200"/>
              </a:lnSpc>
              <a:buFont typeface="Arial"/>
              <a:buChar char="•"/>
            </a:pPr>
            <a:r>
              <a:rPr lang="en-US" sz="3000" dirty="0">
                <a:solidFill>
                  <a:srgbClr val="000000"/>
                </a:solidFill>
                <a:latin typeface="Canva Sans"/>
                <a:ea typeface="Canva Sans"/>
                <a:cs typeface="Canva Sans"/>
                <a:sym typeface="Canva Sans"/>
              </a:rPr>
              <a:t>Taxpayer (or spouse if filing jointly) must be 65 and older </a:t>
            </a:r>
            <a:endParaRPr lang="en-US" dirty="0">
              <a:solidFill>
                <a:srgbClr val="000000"/>
              </a:solidFill>
              <a:latin typeface="Canva Sans"/>
              <a:ea typeface="Canva Sans"/>
              <a:cs typeface="Canva Sans"/>
              <a:sym typeface="Canva Sans"/>
            </a:endParaRPr>
          </a:p>
          <a:p>
            <a:pPr marL="647700" lvl="1" indent="-323850">
              <a:lnSpc>
                <a:spcPts val="4200"/>
              </a:lnSpc>
              <a:buFont typeface="Arial"/>
              <a:buChar char="•"/>
            </a:pPr>
            <a:r>
              <a:rPr lang="en-US" sz="3000" dirty="0">
                <a:solidFill>
                  <a:srgbClr val="000000"/>
                </a:solidFill>
                <a:latin typeface="Canva Sans"/>
                <a:ea typeface="Canva Sans"/>
                <a:cs typeface="Canva Sans"/>
                <a:sym typeface="Canva Sans"/>
              </a:rPr>
              <a:t>Taxpayer must be full or part-time Massachusetts resident</a:t>
            </a:r>
            <a:endParaRPr lang="en-US" sz="3000" dirty="0">
              <a:latin typeface="Canva Sans"/>
            </a:endParaRPr>
          </a:p>
          <a:p>
            <a:pPr marL="647700" lvl="1" indent="-323850">
              <a:lnSpc>
                <a:spcPts val="4200"/>
              </a:lnSpc>
              <a:buFont typeface="Arial"/>
              <a:buChar char="•"/>
            </a:pPr>
            <a:r>
              <a:rPr lang="en-US" sz="3000" dirty="0">
                <a:solidFill>
                  <a:srgbClr val="000000"/>
                </a:solidFill>
                <a:latin typeface="Canva Sans"/>
                <a:ea typeface="Canva Sans"/>
                <a:cs typeface="Canva Sans"/>
              </a:rPr>
              <a:t>The maximum credit amount for tax year 2024 is up to $2,730. </a:t>
            </a:r>
            <a:endParaRPr lang="en-US" sz="3000" b="1" dirty="0">
              <a:solidFill>
                <a:srgbClr val="000000"/>
              </a:solidFill>
              <a:latin typeface="Canva Sans"/>
              <a:ea typeface="Canva Sans"/>
              <a:cs typeface="Canva Sans"/>
              <a:sym typeface="Canva Sans"/>
            </a:endParaRPr>
          </a:p>
          <a:p>
            <a:pPr marL="647700" lvl="1" indent="-323850">
              <a:lnSpc>
                <a:spcPts val="4200"/>
              </a:lnSpc>
              <a:buFont typeface="Arial"/>
              <a:buChar char="•"/>
            </a:pPr>
            <a:r>
              <a:rPr lang="en-US" sz="3000" dirty="0">
                <a:solidFill>
                  <a:srgbClr val="000000"/>
                </a:solidFill>
                <a:latin typeface="Canva Sans"/>
                <a:ea typeface="Canva Sans"/>
                <a:cs typeface="Canva Sans"/>
              </a:rPr>
              <a:t>This is a refundable credit, so you can receive the credit in a payment if you don't owe MA taxes.</a:t>
            </a:r>
          </a:p>
          <a:p>
            <a:pPr marL="647700" lvl="1" indent="-323850">
              <a:lnSpc>
                <a:spcPts val="4200"/>
              </a:lnSpc>
              <a:buFont typeface="Arial"/>
              <a:buChar char="•"/>
            </a:pPr>
            <a:r>
              <a:rPr lang="en-US" sz="3000" dirty="0">
                <a:solidFill>
                  <a:srgbClr val="000000"/>
                </a:solidFill>
                <a:latin typeface="Canva Sans"/>
                <a:ea typeface="Canva Sans"/>
                <a:cs typeface="Canva Sans"/>
              </a:rPr>
              <a:t>This credit is adjusted by the cost of living every year</a:t>
            </a:r>
          </a:p>
          <a:p>
            <a:pPr marL="647700" lvl="1" indent="-323850">
              <a:lnSpc>
                <a:spcPts val="4200"/>
              </a:lnSpc>
              <a:buFont typeface="Arial"/>
              <a:buChar char="•"/>
            </a:pPr>
            <a:r>
              <a:rPr lang="en-US" sz="3000">
                <a:solidFill>
                  <a:srgbClr val="000000"/>
                </a:solidFill>
                <a:latin typeface="Canva Sans"/>
                <a:ea typeface="Canva Sans"/>
                <a:cs typeface="Canva Sans"/>
              </a:rPr>
              <a:t>The income for this credit includes Social Security, a common income at this age, but also items that are not be subject to tax like SNAP benefits, fuel assistance. See </a:t>
            </a:r>
            <a:r>
              <a:rPr lang="en-US" sz="3000" dirty="0">
                <a:solidFill>
                  <a:srgbClr val="000000"/>
                </a:solidFill>
                <a:latin typeface="Canva Sans"/>
                <a:ea typeface="Canva Sans"/>
                <a:cs typeface="Canva Sans"/>
                <a:hlinkClick r:id="rId6"/>
              </a:rPr>
              <a:t>DOR websit</a:t>
            </a:r>
            <a:r>
              <a:rPr lang="en-US" sz="3000">
                <a:solidFill>
                  <a:srgbClr val="000000"/>
                </a:solidFill>
                <a:latin typeface="Canva Sans"/>
                <a:ea typeface="Canva Sans"/>
                <a:cs typeface="Canva Sans"/>
              </a:rPr>
              <a:t>e for a full list. </a:t>
            </a:r>
          </a:p>
          <a:p>
            <a:pPr marL="1104900" lvl="2" indent="-323850">
              <a:lnSpc>
                <a:spcPts val="4200"/>
              </a:lnSpc>
              <a:buFont typeface="Wingdings"/>
              <a:buChar char="§"/>
            </a:pPr>
            <a:endParaRPr lang="en-US" sz="3000">
              <a:latin typeface="Canva Sans"/>
              <a:ea typeface="Calibri"/>
              <a:cs typeface="Calibri"/>
            </a:endParaRPr>
          </a:p>
          <a:p>
            <a:pPr marL="1562100" lvl="3" indent="-323850">
              <a:lnSpc>
                <a:spcPts val="4200"/>
              </a:lnSpc>
              <a:buFont typeface="Arial"/>
              <a:buChar char="•"/>
            </a:pPr>
            <a:endParaRPr lang="en-US" sz="3000">
              <a:solidFill>
                <a:srgbClr val="000000"/>
              </a:solidFill>
              <a:latin typeface="Canva Sans"/>
              <a:ea typeface="Calibri"/>
              <a:cs typeface="Calibri"/>
            </a:endParaRPr>
          </a:p>
          <a:p>
            <a:pPr marL="647700" lvl="1" indent="-323850">
              <a:lnSpc>
                <a:spcPts val="4200"/>
              </a:lnSpc>
              <a:buFont typeface="Arial"/>
              <a:buChar char="•"/>
            </a:pPr>
            <a:endParaRPr lang="en-US" sz="3000">
              <a:ea typeface="+mn-lt"/>
              <a:cs typeface="+mn-lt"/>
            </a:endParaRPr>
          </a:p>
          <a:p>
            <a:pPr marL="323850" lvl="1" algn="l">
              <a:lnSpc>
                <a:spcPts val="4200"/>
              </a:lnSpc>
            </a:pPr>
            <a:endParaRPr lang="en-US" sz="3000">
              <a:solidFill>
                <a:srgbClr val="000000"/>
              </a:solidFill>
              <a:latin typeface="Canva Sans"/>
              <a:ea typeface="Calibri"/>
              <a:cs typeface="Calibri"/>
            </a:endParaRPr>
          </a:p>
          <a:p>
            <a:pPr marL="647700" lvl="1" indent="-323850">
              <a:lnSpc>
                <a:spcPts val="4200"/>
              </a:lnSpc>
              <a:buFont typeface="Arial"/>
              <a:buChar char="•"/>
            </a:pPr>
            <a:endParaRPr lang="en-US" sz="3000">
              <a:solidFill>
                <a:srgbClr val="000000"/>
              </a:solidFill>
              <a:latin typeface="Canva Sans"/>
              <a:ea typeface="Calibri"/>
              <a:cs typeface="Calibri"/>
            </a:endParaRPr>
          </a:p>
          <a:p>
            <a:pPr marL="647700" lvl="1" indent="-323850">
              <a:lnSpc>
                <a:spcPts val="4200"/>
              </a:lnSpc>
              <a:buFont typeface="Arial"/>
              <a:buChar char="•"/>
            </a:pPr>
            <a:endParaRPr lang="en-US" sz="3000">
              <a:solidFill>
                <a:srgbClr val="000000"/>
              </a:solidFill>
              <a:latin typeface="Calibri"/>
              <a:ea typeface="Calibri"/>
              <a:cs typeface="Calibri"/>
            </a:endParaRPr>
          </a:p>
          <a:p>
            <a:pPr lvl="1">
              <a:buFont typeface="Arial"/>
              <a:buChar char="•"/>
            </a:pPr>
            <a:endParaRPr lang="en-US">
              <a:solidFill>
                <a:srgbClr val="000000"/>
              </a:solidFill>
              <a:latin typeface="Calibri"/>
              <a:ea typeface="Calibri"/>
              <a:cs typeface="Calibri"/>
            </a:endParaRPr>
          </a:p>
          <a:p>
            <a:pPr marL="647700" lvl="1" indent="-323850">
              <a:lnSpc>
                <a:spcPts val="4200"/>
              </a:lnSpc>
              <a:buFont typeface="Arial"/>
              <a:buChar char="•"/>
            </a:pPr>
            <a:endParaRPr lang="en-US" sz="3000">
              <a:solidFill>
                <a:srgbClr val="000000"/>
              </a:solidFill>
              <a:latin typeface="Calibri"/>
              <a:ea typeface="Calibri"/>
              <a:cs typeface="Calibri"/>
            </a:endParaRPr>
          </a:p>
          <a:p>
            <a:pPr marL="647700" lvl="1" indent="-323850">
              <a:lnSpc>
                <a:spcPts val="4200"/>
              </a:lnSpc>
              <a:buFont typeface="Arial"/>
              <a:buChar char="•"/>
            </a:pPr>
            <a:endParaRPr lang="en-US" sz="3000">
              <a:solidFill>
                <a:srgbClr val="000000"/>
              </a:solidFill>
              <a:latin typeface="Canva Sans"/>
              <a:ea typeface="Calibri"/>
              <a:cs typeface="Calibri"/>
            </a:endParaRPr>
          </a:p>
          <a:p>
            <a:pPr>
              <a:lnSpc>
                <a:spcPts val="4200"/>
              </a:lnSpc>
            </a:pPr>
            <a:endParaRPr lang="en-US" sz="3000">
              <a:solidFill>
                <a:srgbClr val="000000"/>
              </a:solidFill>
              <a:latin typeface="Canva Sans"/>
              <a:ea typeface="Calibri"/>
              <a:cs typeface="Calibri"/>
            </a:endParaRPr>
          </a:p>
        </p:txBody>
      </p:sp>
      <p:pic>
        <p:nvPicPr>
          <p:cNvPr id="3082" name="Picture 10" descr="Premium Vector | Elderly people icon logo vector illustration template  design">
            <a:extLst>
              <a:ext uri="{FF2B5EF4-FFF2-40B4-BE49-F238E27FC236}">
                <a16:creationId xmlns:a16="http://schemas.microsoft.com/office/drawing/2014/main" id="{6A9504A1-5AAB-E031-046F-642CC7A8F5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0938" y="222293"/>
            <a:ext cx="1919008"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963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74867B-B964-DEBF-9A73-36FDEC705321}"/>
              </a:ext>
            </a:extLst>
          </p:cNvPr>
          <p:cNvSpPr txBox="1"/>
          <p:nvPr/>
        </p:nvSpPr>
        <p:spPr>
          <a:xfrm>
            <a:off x="2669935" y="482526"/>
            <a:ext cx="16151463" cy="3160994"/>
          </a:xfrm>
          <a:prstGeom prst="rect">
            <a:avLst/>
          </a:prstGeom>
        </p:spPr>
        <p:txBody>
          <a:bodyPr wrap="square" lIns="0" tIns="0" rIns="0" bIns="0" rtlCol="0" anchor="t">
            <a:spAutoFit/>
          </a:bodyPr>
          <a:lstStyle/>
          <a:p>
            <a:pPr algn="ctr">
              <a:lnSpc>
                <a:spcPts val="8400"/>
              </a:lnSpc>
            </a:pPr>
            <a:r>
              <a:rPr lang="en-US" sz="6000" b="1" dirty="0">
                <a:solidFill>
                  <a:srgbClr val="000000"/>
                </a:solidFill>
                <a:latin typeface="Canva Sans Bold"/>
                <a:ea typeface="Canva Sans Bold"/>
                <a:cs typeface="Canva Sans Bold"/>
                <a:sym typeface="Canva Sans Bold"/>
              </a:rPr>
              <a:t>Senior Housing Tax Credit</a:t>
            </a:r>
          </a:p>
          <a:p>
            <a:pPr marL="1143000" indent="-1143000" algn="ctr">
              <a:lnSpc>
                <a:spcPts val="8400"/>
              </a:lnSpc>
              <a:buAutoNum type="arabicPeriod"/>
            </a:pPr>
            <a:r>
              <a:rPr lang="en-US" sz="6000" b="1" dirty="0">
                <a:solidFill>
                  <a:srgbClr val="000000"/>
                </a:solidFill>
                <a:latin typeface="Canva Sans Bold"/>
                <a:ea typeface="Canva Sans Bold"/>
                <a:cs typeface="Canva Sans Bold"/>
              </a:rPr>
              <a:t>For home owners</a:t>
            </a:r>
          </a:p>
          <a:p>
            <a:pPr algn="ctr">
              <a:lnSpc>
                <a:spcPts val="8400"/>
              </a:lnSpc>
            </a:pPr>
            <a:endParaRPr lang="en-US" sz="6000" b="1" dirty="0">
              <a:solidFill>
                <a:srgbClr val="000000"/>
              </a:solidFill>
              <a:latin typeface="Canva Sans Bold"/>
              <a:ea typeface="Canva Sans Bold"/>
              <a:cs typeface="Canva Sans Bold"/>
            </a:endParaRPr>
          </a:p>
        </p:txBody>
      </p:sp>
      <p:pic>
        <p:nvPicPr>
          <p:cNvPr id="5" name="Picture 4" descr="Massachusetts Continuing Legal Education, Inc. (MCLE│New England)">
            <a:extLst>
              <a:ext uri="{FF2B5EF4-FFF2-40B4-BE49-F238E27FC236}">
                <a16:creationId xmlns:a16="http://schemas.microsoft.com/office/drawing/2014/main" id="{D7F28D40-AD98-CECD-56F9-B31651C2603E}"/>
              </a:ext>
            </a:extLst>
          </p:cNvPr>
          <p:cNvPicPr>
            <a:picLocks noChangeAspect="1"/>
          </p:cNvPicPr>
          <p:nvPr/>
        </p:nvPicPr>
        <p:blipFill>
          <a:blip r:embed="rId2"/>
          <a:stretch>
            <a:fillRect/>
          </a:stretch>
        </p:blipFill>
        <p:spPr>
          <a:xfrm>
            <a:off x="0" y="0"/>
            <a:ext cx="1905000" cy="1905000"/>
          </a:xfrm>
          <a:prstGeom prst="rect">
            <a:avLst/>
          </a:prstGeom>
        </p:spPr>
      </p:pic>
      <p:sp>
        <p:nvSpPr>
          <p:cNvPr id="7" name="Freeform 3" descr="A group of people with text&#10;&#10;AI-generated content may be incorrect.">
            <a:extLst>
              <a:ext uri="{FF2B5EF4-FFF2-40B4-BE49-F238E27FC236}">
                <a16:creationId xmlns:a16="http://schemas.microsoft.com/office/drawing/2014/main" id="{02CCE067-50DD-1A56-0549-94B656A8F848}"/>
              </a:ext>
            </a:extLst>
          </p:cNvPr>
          <p:cNvSpPr/>
          <p:nvPr/>
        </p:nvSpPr>
        <p:spPr>
          <a:xfrm>
            <a:off x="1905000" y="0"/>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3"/>
            <a:stretch>
              <a:fillRect/>
            </a:stretch>
          </a:blipFill>
        </p:spPr>
        <p:txBody>
          <a:bodyPr/>
          <a:lstStyle/>
          <a:p>
            <a:endParaRPr lang="en-US"/>
          </a:p>
        </p:txBody>
      </p:sp>
      <p:sp>
        <p:nvSpPr>
          <p:cNvPr id="9" name="Freeform 2">
            <a:extLst>
              <a:ext uri="{FF2B5EF4-FFF2-40B4-BE49-F238E27FC236}">
                <a16:creationId xmlns:a16="http://schemas.microsoft.com/office/drawing/2014/main" id="{B11A2469-CC45-0114-8AAB-868EE8D0FE71}"/>
              </a:ext>
            </a:extLst>
          </p:cNvPr>
          <p:cNvSpPr/>
          <p:nvPr/>
        </p:nvSpPr>
        <p:spPr>
          <a:xfrm>
            <a:off x="0" y="8698231"/>
            <a:ext cx="18288000" cy="1546413"/>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6763A22E-F668-0D9F-FE6F-23295275DCDE}"/>
              </a:ext>
            </a:extLst>
          </p:cNvPr>
          <p:cNvSpPr txBox="1"/>
          <p:nvPr/>
        </p:nvSpPr>
        <p:spPr>
          <a:xfrm>
            <a:off x="455068" y="2789887"/>
            <a:ext cx="15678940"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47700" lvl="1" indent="-323850">
              <a:buFont typeface="Arial,Sans-Serif"/>
              <a:buChar char="•"/>
            </a:pPr>
            <a:r>
              <a:rPr lang="en-US" sz="3000" dirty="0">
                <a:latin typeface="Canva Sans"/>
                <a:cs typeface="Arial"/>
              </a:rPr>
              <a:t>Must have paid real estate taxes and/or sewer and water charges.​</a:t>
            </a:r>
          </a:p>
          <a:p>
            <a:pPr marL="1104900" lvl="2" indent="-323850">
              <a:buFont typeface="Wingdings,Sans-Serif"/>
              <a:buChar char="§"/>
            </a:pPr>
            <a:endParaRPr lang="en-US" sz="3000">
              <a:latin typeface="Canva Sans"/>
              <a:cs typeface="Arial"/>
            </a:endParaRPr>
          </a:p>
          <a:p>
            <a:pPr marL="323850" lvl="1"/>
            <a:endParaRPr lang="en-US" sz="3000">
              <a:latin typeface="Canva Sans"/>
              <a:cs typeface="Arial"/>
            </a:endParaRPr>
          </a:p>
          <a:p>
            <a:pPr marL="1104900" lvl="2" indent="-323850">
              <a:buFont typeface="Arial"/>
              <a:buChar char="•"/>
            </a:pPr>
            <a:r>
              <a:rPr lang="en-US" sz="3000" dirty="0">
                <a:latin typeface="Canva Sans"/>
                <a:cs typeface="Arial"/>
              </a:rPr>
              <a:t>To qualify: MA property tax payments and 50% of water and sewer payments must be over 10% of MA income</a:t>
            </a:r>
          </a:p>
          <a:p>
            <a:pPr marL="1104900" lvl="2" indent="-323850">
              <a:buFont typeface="Arial"/>
              <a:buChar char="•"/>
            </a:pPr>
            <a:endParaRPr lang="en-US" sz="3000">
              <a:latin typeface="Canva Sans"/>
              <a:cs typeface="Arial"/>
            </a:endParaRPr>
          </a:p>
          <a:p>
            <a:pPr marL="1104900" lvl="2" indent="-323850">
              <a:buFont typeface="Arial"/>
              <a:buChar char="•"/>
            </a:pPr>
            <a:r>
              <a:rPr lang="en-US" sz="3000" dirty="0">
                <a:latin typeface="Canva Sans"/>
                <a:cs typeface="Arial"/>
              </a:rPr>
              <a:t>To calculate: the credit is the excess of (a) the Taxpayer's property tax payments for the primary residence plus any water and sewer charges for the year over (b) 10% of the taxpayer's total income</a:t>
            </a:r>
          </a:p>
          <a:p>
            <a:pPr marL="781050" lvl="2"/>
            <a:endParaRPr lang="en-US" sz="3000">
              <a:latin typeface="Canva Sans"/>
              <a:cs typeface="Arial"/>
            </a:endParaRPr>
          </a:p>
          <a:p>
            <a:pPr marL="1104900" lvl="2" indent="-323850">
              <a:buFont typeface="Arial"/>
              <a:buChar char="•"/>
            </a:pPr>
            <a:r>
              <a:rPr lang="en-US" sz="3000" dirty="0">
                <a:latin typeface="Canva Sans"/>
                <a:cs typeface="Arial"/>
              </a:rPr>
              <a:t>The Taxpayer must have actually paid these expenses. The credit is based on payments actually made, not amounts billed</a:t>
            </a:r>
          </a:p>
          <a:p>
            <a:pPr marL="1104900" lvl="2" indent="-323850">
              <a:buFont typeface="Arial"/>
              <a:buChar char="•"/>
            </a:pPr>
            <a:endParaRPr lang="en-US" sz="3000">
              <a:latin typeface="Canva Sans"/>
              <a:cs typeface="Arial"/>
            </a:endParaRPr>
          </a:p>
        </p:txBody>
      </p:sp>
    </p:spTree>
    <p:extLst>
      <p:ext uri="{BB962C8B-B14F-4D97-AF65-F5344CB8AC3E}">
        <p14:creationId xmlns:p14="http://schemas.microsoft.com/office/powerpoint/2010/main" val="711439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E12A7A-CF8E-CD8C-9635-BB679F71C250}"/>
              </a:ext>
            </a:extLst>
          </p:cNvPr>
          <p:cNvSpPr txBox="1"/>
          <p:nvPr/>
        </p:nvSpPr>
        <p:spPr>
          <a:xfrm>
            <a:off x="576330" y="2805984"/>
            <a:ext cx="16266016"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23850" lvl="1"/>
            <a:endParaRPr lang="en-US" sz="3000" dirty="0">
              <a:latin typeface="Canva Sans"/>
              <a:cs typeface="Arial"/>
            </a:endParaRPr>
          </a:p>
          <a:p>
            <a:pPr marL="647700" lvl="1" indent="-323850">
              <a:buFont typeface="Arial,Sans-Serif"/>
              <a:buChar char="•"/>
            </a:pPr>
            <a:endParaRPr lang="en-US" sz="3000">
              <a:latin typeface="Canva Sans"/>
              <a:cs typeface="Arial"/>
            </a:endParaRPr>
          </a:p>
          <a:p>
            <a:pPr marL="1104900" lvl="2" indent="-323850">
              <a:buFont typeface="Wingdings,Sans-Serif"/>
              <a:buChar char="§"/>
            </a:pPr>
            <a:r>
              <a:rPr lang="en-US" sz="3000" dirty="0">
                <a:latin typeface="Canva Sans"/>
                <a:cs typeface="Arial"/>
              </a:rPr>
              <a:t>To qualify annual rent paid must exceed 40% of annual income</a:t>
            </a:r>
          </a:p>
          <a:p>
            <a:pPr marL="1104900" lvl="2" indent="-323850">
              <a:buFont typeface="Wingdings,Sans-Serif"/>
              <a:buChar char="§"/>
            </a:pPr>
            <a:r>
              <a:rPr lang="en-US" sz="3000" dirty="0">
                <a:latin typeface="Canva Sans"/>
                <a:cs typeface="Arial"/>
              </a:rPr>
              <a:t>Rent cannot be subsidized by the government or paid by other than the tenant(s)</a:t>
            </a:r>
          </a:p>
          <a:p>
            <a:pPr marL="1562100" lvl="3" indent="-323850">
              <a:buFont typeface="Arial"/>
              <a:buChar char="•"/>
            </a:pPr>
            <a:r>
              <a:rPr lang="en-US" sz="3000" dirty="0">
                <a:latin typeface="Canva Sans"/>
                <a:cs typeface="Arial"/>
              </a:rPr>
              <a:t>Payments from RAFT do not count towards the credit</a:t>
            </a:r>
          </a:p>
          <a:p>
            <a:pPr marL="1104900" lvl="2" indent="-323850">
              <a:buFont typeface="Wingdings,Sans-Serif"/>
              <a:buChar char="§"/>
            </a:pPr>
            <a:r>
              <a:rPr lang="en-US" sz="3000" dirty="0">
                <a:latin typeface="Canva Sans"/>
                <a:cs typeface="Arial"/>
              </a:rPr>
              <a:t>Rent paid in some assisted living facilities may qualify (higher income tenants)</a:t>
            </a:r>
          </a:p>
          <a:p>
            <a:pPr marL="1104900" lvl="2" indent="-323850">
              <a:buFont typeface="Wingdings,Sans-Serif"/>
              <a:buChar char="§"/>
            </a:pPr>
            <a:r>
              <a:rPr lang="en-US" sz="3000" dirty="0">
                <a:latin typeface="Canva Sans"/>
                <a:cs typeface="Arial"/>
              </a:rPr>
              <a:t>Taxpayer must provide the landlord’s name and address in the tax return</a:t>
            </a:r>
          </a:p>
          <a:p>
            <a:r>
              <a:rPr lang="en-US" sz="3000" dirty="0">
                <a:latin typeface="Canva Sans"/>
                <a:cs typeface="Arial"/>
              </a:rPr>
              <a:t>​</a:t>
            </a:r>
          </a:p>
          <a:p>
            <a:pPr marL="1104900" lvl="2" indent="-323850">
              <a:buFont typeface="Wingdings,Sans-Serif"/>
              <a:buChar char="§"/>
            </a:pPr>
            <a:endParaRPr lang="en-US" sz="3000">
              <a:latin typeface="Canva Sans"/>
              <a:cs typeface="Arial"/>
            </a:endParaRPr>
          </a:p>
          <a:p>
            <a:r>
              <a:rPr lang="en-US" sz="3000" dirty="0">
                <a:latin typeface="Canva Sans"/>
                <a:cs typeface="Arial"/>
              </a:rPr>
              <a:t>​</a:t>
            </a:r>
          </a:p>
        </p:txBody>
      </p:sp>
      <p:sp>
        <p:nvSpPr>
          <p:cNvPr id="4" name="Freeform 2">
            <a:extLst>
              <a:ext uri="{FF2B5EF4-FFF2-40B4-BE49-F238E27FC236}">
                <a16:creationId xmlns:a16="http://schemas.microsoft.com/office/drawing/2014/main" id="{6DF3B04A-49B7-357D-2EDA-0DC59BE2F0F9}"/>
              </a:ext>
            </a:extLst>
          </p:cNvPr>
          <p:cNvSpPr/>
          <p:nvPr/>
        </p:nvSpPr>
        <p:spPr>
          <a:xfrm>
            <a:off x="-144887" y="8682132"/>
            <a:ext cx="18288000" cy="1546413"/>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6" name="Picture 5" descr="Massachusetts Continuing Legal Education, Inc. (MCLE│New England)">
            <a:extLst>
              <a:ext uri="{FF2B5EF4-FFF2-40B4-BE49-F238E27FC236}">
                <a16:creationId xmlns:a16="http://schemas.microsoft.com/office/drawing/2014/main" id="{75C54EFA-26F4-FAE1-EF5C-909EDE5AF60F}"/>
              </a:ext>
            </a:extLst>
          </p:cNvPr>
          <p:cNvPicPr>
            <a:picLocks noChangeAspect="1"/>
          </p:cNvPicPr>
          <p:nvPr/>
        </p:nvPicPr>
        <p:blipFill>
          <a:blip r:embed="rId4"/>
          <a:stretch>
            <a:fillRect/>
          </a:stretch>
        </p:blipFill>
        <p:spPr>
          <a:xfrm>
            <a:off x="0" y="0"/>
            <a:ext cx="1905000" cy="1905000"/>
          </a:xfrm>
          <a:prstGeom prst="rect">
            <a:avLst/>
          </a:prstGeom>
        </p:spPr>
      </p:pic>
      <p:sp>
        <p:nvSpPr>
          <p:cNvPr id="8" name="Freeform 3" descr="A group of people with text&#10;&#10;AI-generated content may be incorrect.">
            <a:extLst>
              <a:ext uri="{FF2B5EF4-FFF2-40B4-BE49-F238E27FC236}">
                <a16:creationId xmlns:a16="http://schemas.microsoft.com/office/drawing/2014/main" id="{4CB99104-46D3-C550-B52E-B4F63495E51A}"/>
              </a:ext>
            </a:extLst>
          </p:cNvPr>
          <p:cNvSpPr/>
          <p:nvPr/>
        </p:nvSpPr>
        <p:spPr>
          <a:xfrm>
            <a:off x="1905000" y="0"/>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5"/>
            <a:stretch>
              <a:fillRect/>
            </a:stretch>
          </a:blipFill>
        </p:spPr>
        <p:txBody>
          <a:bodyPr/>
          <a:lstStyle/>
          <a:p>
            <a:endParaRPr lang="en-US"/>
          </a:p>
        </p:txBody>
      </p:sp>
      <p:sp>
        <p:nvSpPr>
          <p:cNvPr id="10" name="TextBox 2">
            <a:extLst>
              <a:ext uri="{FF2B5EF4-FFF2-40B4-BE49-F238E27FC236}">
                <a16:creationId xmlns:a16="http://schemas.microsoft.com/office/drawing/2014/main" id="{C4C371E5-0068-6201-2AFE-5F935985062C}"/>
              </a:ext>
            </a:extLst>
          </p:cNvPr>
          <p:cNvSpPr txBox="1"/>
          <p:nvPr/>
        </p:nvSpPr>
        <p:spPr>
          <a:xfrm>
            <a:off x="2669935" y="482526"/>
            <a:ext cx="16151463" cy="2083776"/>
          </a:xfrm>
          <a:prstGeom prst="rect">
            <a:avLst/>
          </a:prstGeom>
        </p:spPr>
        <p:txBody>
          <a:bodyPr wrap="square" lIns="0" tIns="0" rIns="0" bIns="0" rtlCol="0" anchor="t">
            <a:spAutoFit/>
          </a:bodyPr>
          <a:lstStyle/>
          <a:p>
            <a:pPr algn="ctr">
              <a:lnSpc>
                <a:spcPts val="8400"/>
              </a:lnSpc>
            </a:pPr>
            <a:r>
              <a:rPr lang="en-US" sz="6000" b="1" dirty="0">
                <a:solidFill>
                  <a:srgbClr val="000000"/>
                </a:solidFill>
                <a:latin typeface="Canva Sans Bold"/>
                <a:ea typeface="Canva Sans Bold"/>
                <a:cs typeface="Canva Sans Bold"/>
                <a:sym typeface="Canva Sans Bold"/>
              </a:rPr>
              <a:t>Senior Housing Tax Credit</a:t>
            </a:r>
          </a:p>
          <a:p>
            <a:pPr algn="ctr">
              <a:lnSpc>
                <a:spcPts val="8400"/>
              </a:lnSpc>
            </a:pPr>
            <a:r>
              <a:rPr lang="en-US" sz="6000" b="1" dirty="0">
                <a:solidFill>
                  <a:srgbClr val="000000"/>
                </a:solidFill>
                <a:latin typeface="Canva Sans Bold"/>
                <a:ea typeface="Canva Sans Bold"/>
                <a:cs typeface="Canva Sans Bold"/>
              </a:rPr>
              <a:t>2. for renters</a:t>
            </a:r>
          </a:p>
        </p:txBody>
      </p:sp>
    </p:spTree>
    <p:extLst>
      <p:ext uri="{BB962C8B-B14F-4D97-AF65-F5344CB8AC3E}">
        <p14:creationId xmlns:p14="http://schemas.microsoft.com/office/powerpoint/2010/main" val="2449635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E954EAC-993D-D3D4-F24C-577050C7718D}"/>
              </a:ext>
            </a:extLst>
          </p:cNvPr>
          <p:cNvSpPr/>
          <p:nvPr/>
        </p:nvSpPr>
        <p:spPr>
          <a:xfrm>
            <a:off x="1905000" y="0"/>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2"/>
            <a:stretch>
              <a:fillRect/>
            </a:stretch>
          </a:blipFill>
        </p:spPr>
        <p:txBody>
          <a:bodyPr/>
          <a:lstStyle/>
          <a:p>
            <a:endParaRPr lang="en-US"/>
          </a:p>
        </p:txBody>
      </p:sp>
      <p:pic>
        <p:nvPicPr>
          <p:cNvPr id="3" name="Picture 2" descr="Massachusetts Continuing Legal Education, Inc. (MCLE│New England)">
            <a:extLst>
              <a:ext uri="{FF2B5EF4-FFF2-40B4-BE49-F238E27FC236}">
                <a16:creationId xmlns:a16="http://schemas.microsoft.com/office/drawing/2014/main" id="{8D2C2E19-E5A8-46F6-2E05-A42CB61104EB}"/>
              </a:ext>
            </a:extLst>
          </p:cNvPr>
          <p:cNvPicPr>
            <a:picLocks noChangeAspect="1"/>
          </p:cNvPicPr>
          <p:nvPr/>
        </p:nvPicPr>
        <p:blipFill>
          <a:blip r:embed="rId3"/>
          <a:stretch>
            <a:fillRect/>
          </a:stretch>
        </p:blipFill>
        <p:spPr>
          <a:xfrm>
            <a:off x="0" y="0"/>
            <a:ext cx="1905000" cy="1905000"/>
          </a:xfrm>
          <a:prstGeom prst="rect">
            <a:avLst/>
          </a:prstGeom>
        </p:spPr>
      </p:pic>
      <p:sp>
        <p:nvSpPr>
          <p:cNvPr id="4" name="Freeform 2">
            <a:extLst>
              <a:ext uri="{FF2B5EF4-FFF2-40B4-BE49-F238E27FC236}">
                <a16:creationId xmlns:a16="http://schemas.microsoft.com/office/drawing/2014/main" id="{2CD2018A-DA70-E7F9-FD3F-9484024E32EA}"/>
              </a:ext>
            </a:extLst>
          </p:cNvPr>
          <p:cNvSpPr/>
          <p:nvPr/>
        </p:nvSpPr>
        <p:spPr>
          <a:xfrm>
            <a:off x="0" y="8698231"/>
            <a:ext cx="18288000" cy="1546413"/>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2">
            <a:extLst>
              <a:ext uri="{FF2B5EF4-FFF2-40B4-BE49-F238E27FC236}">
                <a16:creationId xmlns:a16="http://schemas.microsoft.com/office/drawing/2014/main" id="{8FFE37B0-916A-AE73-CC46-CC829FD96B36}"/>
              </a:ext>
            </a:extLst>
          </p:cNvPr>
          <p:cNvSpPr txBox="1"/>
          <p:nvPr/>
        </p:nvSpPr>
        <p:spPr>
          <a:xfrm>
            <a:off x="1504523" y="1479850"/>
            <a:ext cx="16151463" cy="1006558"/>
          </a:xfrm>
          <a:prstGeom prst="rect">
            <a:avLst/>
          </a:prstGeom>
        </p:spPr>
        <p:txBody>
          <a:bodyPr wrap="square" lIns="0" tIns="0" rIns="0" bIns="0" rtlCol="0" anchor="t">
            <a:spAutoFit/>
          </a:bodyPr>
          <a:lstStyle/>
          <a:p>
            <a:pPr algn="ctr">
              <a:lnSpc>
                <a:spcPts val="8400"/>
              </a:lnSpc>
            </a:pPr>
            <a:r>
              <a:rPr lang="en-US" sz="6000" b="1">
                <a:solidFill>
                  <a:srgbClr val="000000"/>
                </a:solidFill>
                <a:latin typeface="Canva Sans Bold"/>
                <a:ea typeface="Canva Sans Bold"/>
                <a:cs typeface="Canva Sans Bold"/>
                <a:sym typeface="Canva Sans Bold"/>
              </a:rPr>
              <a:t>Limits on Senior Housing Tax Credit</a:t>
            </a:r>
          </a:p>
        </p:txBody>
      </p:sp>
      <p:sp>
        <p:nvSpPr>
          <p:cNvPr id="7" name="TextBox 7">
            <a:extLst>
              <a:ext uri="{FF2B5EF4-FFF2-40B4-BE49-F238E27FC236}">
                <a16:creationId xmlns:a16="http://schemas.microsoft.com/office/drawing/2014/main" id="{F2E20A4C-86C7-1177-1D6A-D65DDF71B7DD}"/>
              </a:ext>
            </a:extLst>
          </p:cNvPr>
          <p:cNvSpPr txBox="1"/>
          <p:nvPr/>
        </p:nvSpPr>
        <p:spPr>
          <a:xfrm>
            <a:off x="143135" y="3173901"/>
            <a:ext cx="17512851" cy="4812151"/>
          </a:xfrm>
          <a:prstGeom prst="rect">
            <a:avLst/>
          </a:prstGeom>
        </p:spPr>
        <p:txBody>
          <a:bodyPr lIns="0" tIns="0" rIns="0" bIns="0" rtlCol="0" anchor="t">
            <a:spAutoFit/>
          </a:bodyPr>
          <a:lstStyle/>
          <a:p>
            <a:pPr marL="838200" lvl="1" indent="-514350">
              <a:lnSpc>
                <a:spcPts val="4200"/>
              </a:lnSpc>
              <a:buFont typeface="Arial"/>
              <a:buChar char="•"/>
            </a:pPr>
            <a:r>
              <a:rPr lang="en-US" sz="3000">
                <a:solidFill>
                  <a:srgbClr val="000000"/>
                </a:solidFill>
                <a:latin typeface="Canva Sans"/>
                <a:ea typeface="Canva Sans"/>
                <a:cs typeface="Canva Sans"/>
                <a:sym typeface="Canva Sans"/>
              </a:rPr>
              <a:t>Not available if filing married filing separately, just like the MA Child and Family Tax Credit</a:t>
            </a:r>
            <a:endParaRPr lang="en-US">
              <a:ea typeface="Calibri"/>
              <a:cs typeface="Calibri"/>
            </a:endParaRPr>
          </a:p>
          <a:p>
            <a:pPr marL="323850" lvl="1" algn="l">
              <a:lnSpc>
                <a:spcPts val="4200"/>
              </a:lnSpc>
            </a:pPr>
            <a:endParaRPr lang="en-US" sz="3000">
              <a:solidFill>
                <a:srgbClr val="000000"/>
              </a:solidFill>
              <a:latin typeface="Canva Sans"/>
              <a:ea typeface="Canva Sans"/>
              <a:cs typeface="Canva Sans"/>
            </a:endParaRPr>
          </a:p>
          <a:p>
            <a:pPr marL="781050" lvl="1" indent="-457200">
              <a:lnSpc>
                <a:spcPts val="4200"/>
              </a:lnSpc>
              <a:buFont typeface="Arial"/>
              <a:buChar char="•"/>
            </a:pPr>
            <a:r>
              <a:rPr lang="en-US" sz="3000">
                <a:solidFill>
                  <a:srgbClr val="000000"/>
                </a:solidFill>
                <a:latin typeface="Canva Sans"/>
                <a:ea typeface="Canva Sans"/>
                <a:cs typeface="Canva Sans"/>
                <a:sym typeface="Canva Sans"/>
              </a:rPr>
              <a:t>Not available if the Taxpayer receives rent subsidies from the State or Section 8 from the U.S.</a:t>
            </a:r>
            <a:endParaRPr lang="en-US" sz="3000">
              <a:solidFill>
                <a:srgbClr val="000000"/>
              </a:solidFill>
              <a:latin typeface="Canva Sans"/>
              <a:ea typeface="Canva Sans"/>
              <a:cs typeface="Canva Sans"/>
            </a:endParaRPr>
          </a:p>
          <a:p>
            <a:pPr marL="647700" lvl="1" indent="-323850" algn="l">
              <a:lnSpc>
                <a:spcPts val="4200"/>
              </a:lnSpc>
              <a:buFont typeface="Arial"/>
              <a:buChar char="•"/>
            </a:pPr>
            <a:endParaRPr lang="en-US" sz="3000">
              <a:solidFill>
                <a:srgbClr val="000000"/>
              </a:solidFill>
              <a:latin typeface="Canva Sans"/>
              <a:ea typeface="Canva Sans"/>
              <a:cs typeface="Canva Sans"/>
            </a:endParaRPr>
          </a:p>
          <a:p>
            <a:pPr marL="781050" lvl="1" indent="-457200">
              <a:lnSpc>
                <a:spcPts val="4200"/>
              </a:lnSpc>
              <a:buFont typeface="Arial"/>
              <a:buChar char="•"/>
            </a:pPr>
            <a:r>
              <a:rPr lang="en-US" sz="3000">
                <a:solidFill>
                  <a:srgbClr val="000000"/>
                </a:solidFill>
                <a:latin typeface="Canva Sans"/>
                <a:ea typeface="Canva Sans"/>
                <a:cs typeface="Canva Sans"/>
                <a:sym typeface="Canva Sans"/>
              </a:rPr>
              <a:t>Not available to Non Residents; part-year residents may get a pro-rated amount</a:t>
            </a:r>
            <a:endParaRPr lang="en-US" sz="3000">
              <a:solidFill>
                <a:srgbClr val="000000"/>
              </a:solidFill>
              <a:latin typeface="Canva Sans"/>
              <a:ea typeface="Canva Sans"/>
              <a:cs typeface="Canva Sans"/>
            </a:endParaRPr>
          </a:p>
          <a:p>
            <a:pPr marL="323850" lvl="1">
              <a:lnSpc>
                <a:spcPts val="4200"/>
              </a:lnSpc>
            </a:pPr>
            <a:endParaRPr lang="en-US" sz="3000">
              <a:solidFill>
                <a:srgbClr val="000000"/>
              </a:solidFill>
              <a:latin typeface="Canva Sans"/>
              <a:ea typeface="Canva Sans"/>
              <a:cs typeface="Canva Sans"/>
              <a:sym typeface="Canva Sans"/>
            </a:endParaRPr>
          </a:p>
          <a:p>
            <a:pPr marL="781050" lvl="1" indent="-457200">
              <a:lnSpc>
                <a:spcPts val="4200"/>
              </a:lnSpc>
              <a:buFont typeface="Arial"/>
              <a:buChar char="•"/>
            </a:pPr>
            <a:r>
              <a:rPr lang="en-US" sz="3000">
                <a:solidFill>
                  <a:srgbClr val="000000"/>
                </a:solidFill>
                <a:latin typeface="Canva Sans"/>
                <a:ea typeface="Canva Sans"/>
                <a:cs typeface="Canva Sans"/>
                <a:sym typeface="Canva Sans"/>
              </a:rPr>
              <a:t>Not available to homeowners if the taxpayer's property value exceeds $1,172,000 </a:t>
            </a:r>
            <a:endParaRPr lang="en-US" sz="3000">
              <a:solidFill>
                <a:srgbClr val="000000"/>
              </a:solidFill>
              <a:latin typeface="Canva Sans"/>
              <a:ea typeface="+mn-lt"/>
              <a:cs typeface="+mn-lt"/>
            </a:endParaRPr>
          </a:p>
          <a:p>
            <a:pPr>
              <a:lnSpc>
                <a:spcPts val="4200"/>
              </a:lnSpc>
            </a:pPr>
            <a:endParaRPr lang="en-US" sz="3000">
              <a:solidFill>
                <a:srgbClr val="000000"/>
              </a:solidFill>
              <a:latin typeface="Canva Sans"/>
              <a:ea typeface="Calibri"/>
              <a:cs typeface="Calibri"/>
            </a:endParaRPr>
          </a:p>
        </p:txBody>
      </p:sp>
      <p:sp>
        <p:nvSpPr>
          <p:cNvPr id="9" name="Freeform 13">
            <a:extLst>
              <a:ext uri="{FF2B5EF4-FFF2-40B4-BE49-F238E27FC236}">
                <a16:creationId xmlns:a16="http://schemas.microsoft.com/office/drawing/2014/main" id="{983E2BBC-F36A-D1BA-E8E9-6A70AA767EE9}"/>
              </a:ext>
            </a:extLst>
          </p:cNvPr>
          <p:cNvSpPr/>
          <p:nvPr/>
        </p:nvSpPr>
        <p:spPr>
          <a:xfrm>
            <a:off x="944814" y="7425935"/>
            <a:ext cx="1105728" cy="1105728"/>
          </a:xfrm>
          <a:custGeom>
            <a:avLst/>
            <a:gdLst/>
            <a:ahLst/>
            <a:cxnLst/>
            <a:rect l="l" t="t" r="r" b="b"/>
            <a:pathLst>
              <a:path w="1105728" h="1105728">
                <a:moveTo>
                  <a:pt x="0" y="0"/>
                </a:moveTo>
                <a:lnTo>
                  <a:pt x="1105728" y="0"/>
                </a:lnTo>
                <a:lnTo>
                  <a:pt x="1105728" y="1105728"/>
                </a:lnTo>
                <a:lnTo>
                  <a:pt x="0" y="11057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11" name="Picture 6" descr="214,800+ House Clipart Stock Illustrations, Royalty-Free Vector Graphics &amp; Clip  Art - iStock | Home clipart, Building clipart, House exterior">
            <a:extLst>
              <a:ext uri="{FF2B5EF4-FFF2-40B4-BE49-F238E27FC236}">
                <a16:creationId xmlns:a16="http://schemas.microsoft.com/office/drawing/2014/main" id="{81DBA456-EB33-159F-B500-36936195308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34412" y="34353"/>
            <a:ext cx="1783802" cy="185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899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2DAFC2D-2A6F-1A60-E924-22E1CFF8D7AA}"/>
              </a:ext>
            </a:extLst>
          </p:cNvPr>
          <p:cNvSpPr>
            <a:spLocks noGrp="1"/>
          </p:cNvSpPr>
          <p:nvPr>
            <p:ph type="ctrTitle"/>
          </p:nvPr>
        </p:nvSpPr>
        <p:spPr>
          <a:xfrm>
            <a:off x="364365" y="2397369"/>
            <a:ext cx="6940063" cy="7684477"/>
          </a:xfrm>
        </p:spPr>
        <p:txBody>
          <a:bodyPr anchor="t">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10200">
                <a:solidFill>
                  <a:srgbClr val="FFFFFF"/>
                </a:solidFill>
              </a:rPr>
              <a:t>Complicated families</a:t>
            </a:r>
          </a:p>
        </p:txBody>
      </p:sp>
      <p:sp>
        <p:nvSpPr>
          <p:cNvPr id="3" name="Subtitle 2">
            <a:extLst>
              <a:ext uri="{FF2B5EF4-FFF2-40B4-BE49-F238E27FC236}">
                <a16:creationId xmlns:a16="http://schemas.microsoft.com/office/drawing/2014/main" id="{7026DED2-0D29-0719-4CB3-36DBE995FD25}"/>
              </a:ext>
            </a:extLst>
          </p:cNvPr>
          <p:cNvSpPr>
            <a:spLocks noGrp="1"/>
          </p:cNvSpPr>
          <p:nvPr>
            <p:ph type="subTitle" idx="1"/>
          </p:nvPr>
        </p:nvSpPr>
        <p:spPr>
          <a:xfrm>
            <a:off x="8689491" y="2386260"/>
            <a:ext cx="8508264" cy="7642831"/>
          </a:xfrm>
        </p:spPr>
        <p:txBody>
          <a:bodyPr>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6600">
                <a:solidFill>
                  <a:srgbClr val="FFFFFF"/>
                </a:solidFill>
              </a:rPr>
              <a:t>and tax credits</a:t>
            </a: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0983" y="2384052"/>
            <a:ext cx="0" cy="7889631"/>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5" name="Freeform 3" descr="A group of people with text&#10;&#10;AI-generated content may be incorrect.">
            <a:extLst>
              <a:ext uri="{FF2B5EF4-FFF2-40B4-BE49-F238E27FC236}">
                <a16:creationId xmlns:a16="http://schemas.microsoft.com/office/drawing/2014/main" id="{B6DB3565-D792-4050-476F-C710692E71E7}"/>
              </a:ext>
            </a:extLst>
          </p:cNvPr>
          <p:cNvSpPr/>
          <p:nvPr/>
        </p:nvSpPr>
        <p:spPr>
          <a:xfrm>
            <a:off x="2213919" y="0"/>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2"/>
            <a:stretch>
              <a:fillRect/>
            </a:stretch>
          </a:blipFill>
        </p:spPr>
        <p:txBody>
          <a:bodyPr/>
          <a:lstStyle/>
          <a:p>
            <a:endParaRPr lang="en-US"/>
          </a:p>
        </p:txBody>
      </p:sp>
      <p:pic>
        <p:nvPicPr>
          <p:cNvPr id="7" name="Picture 6" descr="Massachusetts Continuing Legal Education, Inc. (MCLE│New England)">
            <a:extLst>
              <a:ext uri="{FF2B5EF4-FFF2-40B4-BE49-F238E27FC236}">
                <a16:creationId xmlns:a16="http://schemas.microsoft.com/office/drawing/2014/main" id="{560C4BBD-04B4-DFCD-F67A-B2E81CE876FF}"/>
              </a:ext>
            </a:extLst>
          </p:cNvPr>
          <p:cNvPicPr>
            <a:picLocks noChangeAspect="1"/>
          </p:cNvPicPr>
          <p:nvPr/>
        </p:nvPicPr>
        <p:blipFill>
          <a:blip r:embed="rId3"/>
          <a:stretch>
            <a:fillRect/>
          </a:stretch>
        </p:blipFill>
        <p:spPr>
          <a:xfrm>
            <a:off x="0" y="0"/>
            <a:ext cx="1905000" cy="1905000"/>
          </a:xfrm>
          <a:prstGeom prst="rect">
            <a:avLst/>
          </a:prstGeom>
        </p:spPr>
      </p:pic>
    </p:spTree>
    <p:extLst>
      <p:ext uri="{BB962C8B-B14F-4D97-AF65-F5344CB8AC3E}">
        <p14:creationId xmlns:p14="http://schemas.microsoft.com/office/powerpoint/2010/main" val="704618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D1A9B8-B2A9-B92D-24F0-72E5B7CE512D}"/>
              </a:ext>
            </a:extLst>
          </p:cNvPr>
          <p:cNvSpPr txBox="1"/>
          <p:nvPr/>
        </p:nvSpPr>
        <p:spPr>
          <a:xfrm>
            <a:off x="2161197" y="629371"/>
            <a:ext cx="15910559" cy="9664184"/>
          </a:xfrm>
          <a:prstGeom prst="rect">
            <a:avLst/>
          </a:prstGeom>
          <a:noFill/>
        </p:spPr>
        <p:txBody>
          <a:bodyPr wrap="square" lIns="91440" tIns="45720" rIns="91440" bIns="4572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2250"/>
              </a:spcBef>
              <a:spcAft>
                <a:spcPts val="1125"/>
              </a:spcAft>
            </a:pPr>
            <a:r>
              <a:rPr lang="en-US" sz="4050" b="1" dirty="0">
                <a:solidFill>
                  <a:srgbClr val="1B1B1B"/>
                </a:solidFill>
                <a:latin typeface="Source Sans Pro"/>
                <a:ea typeface="Source Sans Pro"/>
              </a:rPr>
              <a:t>Parents and Grandparents raising kids</a:t>
            </a:r>
            <a:endParaRPr lang="en-US" sz="4050" b="1" i="0" dirty="0">
              <a:solidFill>
                <a:srgbClr val="1B1B1B"/>
              </a:solidFill>
              <a:effectLst/>
              <a:latin typeface="Source Sans Pro" panose="020B0503030403020204" pitchFamily="34" charset="0"/>
            </a:endParaRPr>
          </a:p>
          <a:p>
            <a:pPr algn="l">
              <a:spcAft>
                <a:spcPts val="1125"/>
              </a:spcAft>
            </a:pPr>
            <a:r>
              <a:rPr lang="en-US" sz="4050" b="0" i="0" dirty="0">
                <a:solidFill>
                  <a:srgbClr val="1B1B1B"/>
                </a:solidFill>
                <a:effectLst/>
                <a:latin typeface="Source Sans Pro" panose="020B0503030403020204" pitchFamily="34" charset="0"/>
              </a:rPr>
              <a:t>A grandparent, parent and two children share the same main home for the complete tax year. The qualifying children meet the requirements for both the grandparent and child and no other person qualifies. Both the parent and grandparent provide more than half their own support </a:t>
            </a:r>
            <a:r>
              <a:rPr lang="en-US" sz="4050" b="0" i="0" dirty="0">
                <a:solidFill>
                  <a:srgbClr val="1B1B1B"/>
                </a:solidFill>
                <a:effectLst/>
                <a:highlight>
                  <a:srgbClr val="FFFF00"/>
                </a:highlight>
                <a:latin typeface="Source Sans Pro" panose="020B0503030403020204" pitchFamily="34" charset="0"/>
              </a:rPr>
              <a:t>and can’t be claimed as the dependent of the other</a:t>
            </a:r>
            <a:r>
              <a:rPr lang="en-US" sz="4050" b="0" i="0" dirty="0">
                <a:solidFill>
                  <a:srgbClr val="1B1B1B"/>
                </a:solidFill>
                <a:effectLst/>
                <a:latin typeface="Source Sans Pro" panose="020B0503030403020204" pitchFamily="34" charset="0"/>
              </a:rPr>
              <a:t>. The grandparent is 58 years old and has wages of $17,650 and no other income. The parent is 27 years old with wages of $5,260 and no other income. </a:t>
            </a:r>
          </a:p>
          <a:p>
            <a:pPr algn="l">
              <a:spcAft>
                <a:spcPts val="1125"/>
              </a:spcAft>
            </a:pPr>
            <a:r>
              <a:rPr lang="en-US" sz="4050" b="1" i="0" dirty="0">
                <a:solidFill>
                  <a:srgbClr val="1B1B1B"/>
                </a:solidFill>
                <a:effectLst/>
                <a:latin typeface="Source Sans Pro" panose="020B0503030403020204" pitchFamily="34" charset="0"/>
              </a:rPr>
              <a:t>The grandparent claims the EITC with one child as a qualifying child. The parent claims the EITC with the other child.</a:t>
            </a:r>
          </a:p>
          <a:p>
            <a:pPr algn="l">
              <a:spcAft>
                <a:spcPts val="1125"/>
              </a:spcAft>
            </a:pPr>
            <a:endParaRPr lang="en-US" sz="4050" dirty="0">
              <a:solidFill>
                <a:srgbClr val="1B1B1B"/>
              </a:solidFill>
              <a:latin typeface="Source Sans Pro" panose="020B0503030403020204" pitchFamily="34" charset="0"/>
            </a:endParaRPr>
          </a:p>
          <a:p>
            <a:pPr algn="l">
              <a:spcAft>
                <a:spcPts val="1125"/>
              </a:spcAft>
            </a:pPr>
            <a:r>
              <a:rPr lang="en-US" sz="4050" i="0" dirty="0">
                <a:solidFill>
                  <a:srgbClr val="1B1B1B"/>
                </a:solidFill>
                <a:effectLst/>
                <a:latin typeface="Source Sans Pro" panose="020B0503030403020204" pitchFamily="34" charset="0"/>
              </a:rPr>
              <a:t>For other examples:</a:t>
            </a:r>
          </a:p>
          <a:p>
            <a:pPr algn="l">
              <a:spcAft>
                <a:spcPts val="1125"/>
              </a:spcAft>
            </a:pPr>
            <a:r>
              <a:rPr lang="en-US" sz="4050" dirty="0">
                <a:hlinkClick r:id="rId2"/>
              </a:rPr>
              <a:t>Applying tiebreaker rules | Earned Income Tax Credit</a:t>
            </a:r>
            <a:endParaRPr lang="en-US" sz="4050" b="1" i="0" dirty="0">
              <a:solidFill>
                <a:srgbClr val="1B1B1B"/>
              </a:solidFill>
              <a:effectLst/>
              <a:latin typeface="Source Sans Pro" panose="020B0503030403020204" pitchFamily="34" charset="0"/>
            </a:endParaRPr>
          </a:p>
          <a:p>
            <a:pPr algn="l">
              <a:spcAft>
                <a:spcPts val="1125"/>
              </a:spcAft>
            </a:pPr>
            <a:endParaRPr lang="en-US" sz="4050" b="1" dirty="0">
              <a:solidFill>
                <a:srgbClr val="1B1B1B"/>
              </a:solidFill>
              <a:latin typeface="Source Sans Pro" panose="020B0503030403020204" pitchFamily="34" charset="0"/>
            </a:endParaRPr>
          </a:p>
        </p:txBody>
      </p:sp>
      <p:pic>
        <p:nvPicPr>
          <p:cNvPr id="4" name="Picture 3" descr="Massachusetts Continuing Legal Education, Inc. (MCLE│New England)">
            <a:extLst>
              <a:ext uri="{FF2B5EF4-FFF2-40B4-BE49-F238E27FC236}">
                <a16:creationId xmlns:a16="http://schemas.microsoft.com/office/drawing/2014/main" id="{F422A86C-04E5-D1F3-A7F3-2CEDD71413C5}"/>
              </a:ext>
            </a:extLst>
          </p:cNvPr>
          <p:cNvPicPr>
            <a:picLocks noChangeAspect="1"/>
          </p:cNvPicPr>
          <p:nvPr/>
        </p:nvPicPr>
        <p:blipFill>
          <a:blip r:embed="rId3"/>
          <a:stretch>
            <a:fillRect/>
          </a:stretch>
        </p:blipFill>
        <p:spPr>
          <a:xfrm>
            <a:off x="0" y="0"/>
            <a:ext cx="1905000" cy="1905000"/>
          </a:xfrm>
          <a:prstGeom prst="rect">
            <a:avLst/>
          </a:prstGeom>
        </p:spPr>
      </p:pic>
      <p:sp>
        <p:nvSpPr>
          <p:cNvPr id="6" name="Freeform 3" descr="A group of people with text&#10;&#10;AI-generated content may be incorrect.">
            <a:extLst>
              <a:ext uri="{FF2B5EF4-FFF2-40B4-BE49-F238E27FC236}">
                <a16:creationId xmlns:a16="http://schemas.microsoft.com/office/drawing/2014/main" id="{821A9D27-D531-78C5-A5B7-8E07EEF757E9}"/>
              </a:ext>
            </a:extLst>
          </p:cNvPr>
          <p:cNvSpPr/>
          <p:nvPr/>
        </p:nvSpPr>
        <p:spPr>
          <a:xfrm>
            <a:off x="5148" y="2085203"/>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53969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 calculator">
            <a:extLst>
              <a:ext uri="{FF2B5EF4-FFF2-40B4-BE49-F238E27FC236}">
                <a16:creationId xmlns:a16="http://schemas.microsoft.com/office/drawing/2014/main" id="{3698CBE9-9786-7031-96D1-0D7E20633016}"/>
              </a:ext>
            </a:extLst>
          </p:cNvPr>
          <p:cNvPicPr>
            <a:picLocks noChangeAspect="1"/>
          </p:cNvPicPr>
          <p:nvPr/>
        </p:nvPicPr>
        <p:blipFill>
          <a:blip r:embed="rId2"/>
          <a:srcRect r="5884"/>
          <a:stretch/>
        </p:blipFill>
        <p:spPr>
          <a:xfrm>
            <a:off x="3783534" y="10"/>
            <a:ext cx="14504463" cy="10286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085394"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58D915E-D616-9959-5ECC-D705D4816281}"/>
              </a:ext>
            </a:extLst>
          </p:cNvPr>
          <p:cNvSpPr txBox="1"/>
          <p:nvPr/>
        </p:nvSpPr>
        <p:spPr>
          <a:xfrm>
            <a:off x="1938703" y="2849004"/>
            <a:ext cx="6337754" cy="641644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endParaRPr lang="en-US" sz="3000" dirty="0">
              <a:ea typeface="Calibri"/>
              <a:cs typeface="Calibri"/>
            </a:endParaRPr>
          </a:p>
          <a:p>
            <a:pPr>
              <a:lnSpc>
                <a:spcPct val="90000"/>
              </a:lnSpc>
              <a:spcAft>
                <a:spcPts val="600"/>
              </a:spcAft>
            </a:pPr>
            <a:r>
              <a:rPr lang="en-US" sz="3000" dirty="0"/>
              <a:t>In the tax world, for families with low or no income, the following is the hierarchy of tax benefits</a:t>
            </a:r>
            <a:endParaRPr lang="en-US" sz="3000" dirty="0">
              <a:ea typeface="Calibri"/>
              <a:cs typeface="Calibri"/>
            </a:endParaRPr>
          </a:p>
          <a:p>
            <a:pPr indent="-228600">
              <a:lnSpc>
                <a:spcPct val="90000"/>
              </a:lnSpc>
              <a:spcAft>
                <a:spcPts val="600"/>
              </a:spcAft>
              <a:buFont typeface="Arial" panose="020B0604020202020204" pitchFamily="34" charset="0"/>
              <a:buChar char="•"/>
            </a:pPr>
            <a:endParaRPr lang="en-US" sz="3000"/>
          </a:p>
          <a:p>
            <a:pPr indent="-228600">
              <a:lnSpc>
                <a:spcPct val="90000"/>
              </a:lnSpc>
              <a:spcAft>
                <a:spcPts val="600"/>
              </a:spcAft>
              <a:buFont typeface="Arial" panose="020B0604020202020204" pitchFamily="34" charset="0"/>
              <a:buChar char="•"/>
            </a:pPr>
            <a:r>
              <a:rPr lang="en-US" sz="3000" dirty="0"/>
              <a:t>Tax deductions? helpful</a:t>
            </a:r>
            <a:endParaRPr lang="en-US" sz="3000" dirty="0">
              <a:ea typeface="Calibri"/>
              <a:cs typeface="Calibri"/>
            </a:endParaRPr>
          </a:p>
          <a:p>
            <a:pPr indent="-228600">
              <a:lnSpc>
                <a:spcPct val="90000"/>
              </a:lnSpc>
              <a:spcAft>
                <a:spcPts val="600"/>
              </a:spcAft>
              <a:buFont typeface="Arial" panose="020B0604020202020204" pitchFamily="34" charset="0"/>
              <a:buChar char="•"/>
            </a:pPr>
            <a:r>
              <a:rPr lang="en-US" sz="3000" dirty="0"/>
              <a:t>Tax credits?   good</a:t>
            </a:r>
            <a:endParaRPr lang="en-US" sz="3000" dirty="0">
              <a:ea typeface="Calibri"/>
              <a:cs typeface="Calibri"/>
            </a:endParaRPr>
          </a:p>
          <a:p>
            <a:pPr indent="-228600">
              <a:lnSpc>
                <a:spcPct val="90000"/>
              </a:lnSpc>
              <a:spcAft>
                <a:spcPts val="600"/>
              </a:spcAft>
              <a:buFont typeface="Arial" panose="020B0604020202020204" pitchFamily="34" charset="0"/>
              <a:buChar char="•"/>
            </a:pPr>
            <a:r>
              <a:rPr lang="en-US" sz="3000" dirty="0">
                <a:solidFill>
                  <a:srgbClr val="FF0000"/>
                </a:solidFill>
              </a:rPr>
              <a:t>Refundable tax credits? best</a:t>
            </a:r>
            <a:endParaRPr lang="en-US" sz="3000" dirty="0">
              <a:solidFill>
                <a:srgbClr val="FF0000"/>
              </a:solidFill>
              <a:ea typeface="Calibri"/>
              <a:cs typeface="Calibri"/>
            </a:endParaRPr>
          </a:p>
        </p:txBody>
      </p:sp>
      <p:sp>
        <p:nvSpPr>
          <p:cNvPr id="5" name="Freeform 2" descr="A group of people with text&#10;&#10;AI-generated content may be incorrect.">
            <a:extLst>
              <a:ext uri="{FF2B5EF4-FFF2-40B4-BE49-F238E27FC236}">
                <a16:creationId xmlns:a16="http://schemas.microsoft.com/office/drawing/2014/main" id="{6863E59D-C9D5-680F-C412-457D86F9AFCF}"/>
              </a:ext>
            </a:extLst>
          </p:cNvPr>
          <p:cNvSpPr/>
          <p:nvPr/>
        </p:nvSpPr>
        <p:spPr>
          <a:xfrm>
            <a:off x="253077" y="-1456"/>
            <a:ext cx="3363844" cy="2238796"/>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00476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CFE8-9A96-6C85-BF13-AED558D31403}"/>
              </a:ext>
            </a:extLst>
          </p:cNvPr>
          <p:cNvSpPr>
            <a:spLocks noGrp="1"/>
          </p:cNvSpPr>
          <p:nvPr>
            <p:ph type="title"/>
          </p:nvPr>
        </p:nvSpPr>
        <p:spPr>
          <a:xfrm>
            <a:off x="5099050" y="547688"/>
            <a:ext cx="11931650" cy="1173163"/>
          </a:xfr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100" b="1" dirty="0">
                <a:solidFill>
                  <a:srgbClr val="1B1B1B"/>
                </a:solidFill>
                <a:latin typeface="Source Sans Pro"/>
                <a:ea typeface="Source Sans Pro"/>
                <a:cs typeface="Calibri"/>
              </a:rPr>
              <a:t>Parents and Grandparents raising kids</a:t>
            </a:r>
            <a:endParaRPr lang="en-US" dirty="0"/>
          </a:p>
        </p:txBody>
      </p:sp>
      <p:sp>
        <p:nvSpPr>
          <p:cNvPr id="3" name="TextBox 2">
            <a:extLst>
              <a:ext uri="{FF2B5EF4-FFF2-40B4-BE49-F238E27FC236}">
                <a16:creationId xmlns:a16="http://schemas.microsoft.com/office/drawing/2014/main" id="{AF09F911-1DD6-0FAA-6004-BBAD36FE4C3F}"/>
              </a:ext>
            </a:extLst>
          </p:cNvPr>
          <p:cNvSpPr txBox="1"/>
          <p:nvPr/>
        </p:nvSpPr>
        <p:spPr>
          <a:xfrm>
            <a:off x="662940" y="1706345"/>
            <a:ext cx="16527780" cy="8194551"/>
          </a:xfrm>
          <a:prstGeom prst="rect">
            <a:avLst/>
          </a:prstGeom>
          <a:noFill/>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050" dirty="0"/>
              <a:t>Elsa has 2 children ages 12 and 14. She left the children’s father due to abuse, and moved in with her mother, Lisa, 65, who receives SSI but also works because the rent is too high. Elsa also found a job and earned $35,000 in 2021. Lisa earned $20,000. Elsa moved in with Lisa in May 2021. When Elsa went to file her 2021 tax returns, she got a rejection saying someone had claimed her children, most likely their father. </a:t>
            </a:r>
          </a:p>
          <a:p>
            <a:endParaRPr lang="en-US" sz="4050" dirty="0"/>
          </a:p>
          <a:p>
            <a:pPr marL="514350" indent="-514350">
              <a:buAutoNum type="arabicPeriod"/>
            </a:pPr>
            <a:r>
              <a:rPr lang="en-US" sz="4050" dirty="0"/>
              <a:t>Which Taxpayer has the right to claim the children?</a:t>
            </a:r>
          </a:p>
          <a:p>
            <a:pPr marL="514350" indent="-514350">
              <a:buAutoNum type="arabicPeriod"/>
            </a:pPr>
            <a:r>
              <a:rPr lang="en-US" sz="4050" dirty="0"/>
              <a:t>What is the correct filing status for Elsa and Lisa?</a:t>
            </a:r>
          </a:p>
          <a:p>
            <a:pPr marL="514350" indent="-514350">
              <a:buAutoNum type="arabicPeriod"/>
            </a:pPr>
            <a:r>
              <a:rPr lang="en-US" sz="4050" dirty="0"/>
              <a:t>Which Taxpayer can claim EITC? CTC? </a:t>
            </a:r>
          </a:p>
          <a:p>
            <a:pPr marL="514350" indent="-514350">
              <a:buAutoNum type="arabicPeriod"/>
            </a:pPr>
            <a:r>
              <a:rPr lang="en-US" sz="4050" dirty="0"/>
              <a:t>What can Elsa do to claim her children?</a:t>
            </a:r>
          </a:p>
          <a:p>
            <a:pPr marL="514350" indent="-514350">
              <a:buAutoNum type="arabicPeriod"/>
            </a:pPr>
            <a:endParaRPr lang="en-US" sz="4050" dirty="0"/>
          </a:p>
          <a:p>
            <a:endParaRPr lang="en-US" sz="4050" dirty="0"/>
          </a:p>
        </p:txBody>
      </p:sp>
      <p:pic>
        <p:nvPicPr>
          <p:cNvPr id="5" name="Picture 4" descr="Massachusetts Continuing Legal Education, Inc. (MCLE│New England)">
            <a:extLst>
              <a:ext uri="{FF2B5EF4-FFF2-40B4-BE49-F238E27FC236}">
                <a16:creationId xmlns:a16="http://schemas.microsoft.com/office/drawing/2014/main" id="{CBC9A443-ADDE-1C86-D255-AD22B6E2D23B}"/>
              </a:ext>
            </a:extLst>
          </p:cNvPr>
          <p:cNvPicPr>
            <a:picLocks noChangeAspect="1"/>
          </p:cNvPicPr>
          <p:nvPr/>
        </p:nvPicPr>
        <p:blipFill>
          <a:blip r:embed="rId2"/>
          <a:stretch>
            <a:fillRect/>
          </a:stretch>
        </p:blipFill>
        <p:spPr>
          <a:xfrm>
            <a:off x="0" y="0"/>
            <a:ext cx="1905000" cy="1704203"/>
          </a:xfrm>
          <a:prstGeom prst="rect">
            <a:avLst/>
          </a:prstGeom>
        </p:spPr>
      </p:pic>
      <p:sp>
        <p:nvSpPr>
          <p:cNvPr id="7" name="Freeform 3" descr="A group of people with text&#10;&#10;AI-generated content may be incorrect.">
            <a:extLst>
              <a:ext uri="{FF2B5EF4-FFF2-40B4-BE49-F238E27FC236}">
                <a16:creationId xmlns:a16="http://schemas.microsoft.com/office/drawing/2014/main" id="{30C2FFF6-58B8-0153-E2BC-15A55E384C60}"/>
              </a:ext>
            </a:extLst>
          </p:cNvPr>
          <p:cNvSpPr/>
          <p:nvPr/>
        </p:nvSpPr>
        <p:spPr>
          <a:xfrm>
            <a:off x="1904999" y="0"/>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028094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66CC8B-AE5B-4FD5-E838-7DC9CC0B15DB}"/>
              </a:ext>
            </a:extLst>
          </p:cNvPr>
          <p:cNvSpPr txBox="1"/>
          <p:nvPr/>
        </p:nvSpPr>
        <p:spPr>
          <a:xfrm>
            <a:off x="2535649" y="1219566"/>
            <a:ext cx="15164539" cy="7225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lvl="0" indent="-514350" rtl="0">
              <a:buFont typeface=""/>
              <a:buAutoNum type="arabicPeriod"/>
            </a:pPr>
            <a:endParaRPr lang="en-US">
              <a:latin typeface="Arial"/>
              <a:ea typeface="Arial"/>
              <a:cs typeface="Arial"/>
            </a:endParaRPr>
          </a:p>
          <a:p>
            <a:r>
              <a:rPr lang="en-US" sz="4050" baseline="0" dirty="0">
                <a:latin typeface="Calibri"/>
                <a:ea typeface="Arial"/>
                <a:cs typeface="Arial"/>
              </a:rPr>
              <a:t>Answers: In the absence of a Court </a:t>
            </a:r>
            <a:r>
              <a:rPr lang="en-US" sz="4050" dirty="0">
                <a:latin typeface="Calibri"/>
                <a:ea typeface="Arial"/>
                <a:cs typeface="Arial"/>
              </a:rPr>
              <a:t>Order</a:t>
            </a:r>
            <a:r>
              <a:rPr lang="en-US" sz="4050" baseline="0" dirty="0">
                <a:latin typeface="Calibri"/>
                <a:ea typeface="Arial"/>
                <a:cs typeface="Arial"/>
              </a:rPr>
              <a:t> or 8332 release, only Elsa or Lisa could claim the children because the kids lived with them for more than 6 months (</a:t>
            </a:r>
            <a:r>
              <a:rPr lang="en-US" sz="4050" dirty="0">
                <a:latin typeface="Calibri"/>
                <a:ea typeface="Arial"/>
                <a:cs typeface="Arial"/>
              </a:rPr>
              <a:t>and are therefore considered</a:t>
            </a:r>
            <a:r>
              <a:rPr lang="en-US" sz="4050" baseline="0" dirty="0">
                <a:latin typeface="Calibri"/>
                <a:ea typeface="Arial"/>
                <a:cs typeface="Arial"/>
              </a:rPr>
              <a:t> custodial under IRS rules); under the tiebreaker rules, the </a:t>
            </a:r>
            <a:r>
              <a:rPr lang="en-US" sz="4050" dirty="0">
                <a:latin typeface="Calibri"/>
                <a:ea typeface="Arial"/>
                <a:cs typeface="Arial"/>
              </a:rPr>
              <a:t>parent</a:t>
            </a:r>
            <a:r>
              <a:rPr lang="en-US" sz="4050" baseline="0" dirty="0">
                <a:latin typeface="Calibri"/>
                <a:ea typeface="Arial"/>
                <a:cs typeface="Arial"/>
              </a:rPr>
              <a:t> would claim the EITC.</a:t>
            </a:r>
            <a:r>
              <a:rPr lang="en-US" sz="4050" dirty="0">
                <a:latin typeface="Calibri"/>
                <a:ea typeface="Arial"/>
                <a:cs typeface="Arial"/>
              </a:rPr>
              <a:t> </a:t>
            </a:r>
            <a:r>
              <a:rPr lang="en-US" sz="4050" baseline="0" dirty="0">
                <a:latin typeface="Calibri"/>
                <a:ea typeface="Arial"/>
                <a:cs typeface="Arial"/>
              </a:rPr>
              <a:t> </a:t>
            </a:r>
            <a:endParaRPr lang="en-US" sz="4050" dirty="0">
              <a:latin typeface="Calibri"/>
              <a:ea typeface="Arial"/>
              <a:cs typeface="Arial"/>
            </a:endParaRPr>
          </a:p>
          <a:p>
            <a:r>
              <a:rPr lang="en-US" sz="4050" baseline="0" dirty="0">
                <a:latin typeface="Calibri"/>
                <a:ea typeface="Arial"/>
                <a:cs typeface="Arial"/>
              </a:rPr>
              <a:t>Could Elsa and Lisa split the kids? </a:t>
            </a:r>
            <a:r>
              <a:rPr lang="en-US" sz="4050" dirty="0">
                <a:latin typeface="Calibri"/>
                <a:ea typeface="Arial"/>
                <a:cs typeface="Arial"/>
              </a:rPr>
              <a:t>This</a:t>
            </a:r>
            <a:r>
              <a:rPr lang="en-US" sz="4050" baseline="0" dirty="0">
                <a:latin typeface="Calibri"/>
                <a:ea typeface="Arial"/>
                <a:cs typeface="Arial"/>
              </a:rPr>
              <a:t> </a:t>
            </a:r>
            <a:r>
              <a:rPr lang="en-US" sz="4050" dirty="0">
                <a:latin typeface="Calibri"/>
                <a:ea typeface="Arial"/>
                <a:cs typeface="Arial"/>
              </a:rPr>
              <a:t>is definitely worth exploring </a:t>
            </a:r>
            <a:r>
              <a:rPr lang="en-US" sz="4050" baseline="0" dirty="0">
                <a:latin typeface="Calibri"/>
                <a:ea typeface="Arial"/>
                <a:cs typeface="Arial"/>
              </a:rPr>
              <a:t>because both qualify for the EITC</a:t>
            </a:r>
            <a:r>
              <a:rPr lang="en-US" sz="4050" dirty="0">
                <a:latin typeface="Calibri"/>
                <a:ea typeface="Arial"/>
                <a:cs typeface="Arial"/>
              </a:rPr>
              <a:t> (neither is each other's dependent</a:t>
            </a:r>
            <a:r>
              <a:rPr lang="en-US" sz="4050" baseline="0" dirty="0">
                <a:latin typeface="Calibri"/>
                <a:ea typeface="Arial"/>
                <a:cs typeface="Arial"/>
              </a:rPr>
              <a:t>);</a:t>
            </a:r>
            <a:r>
              <a:rPr lang="en-US" sz="4050" dirty="0">
                <a:latin typeface="Calibri"/>
                <a:ea typeface="Arial"/>
                <a:cs typeface="Arial"/>
              </a:rPr>
              <a:t> </a:t>
            </a:r>
            <a:r>
              <a:rPr lang="en-US" sz="4050" baseline="0" dirty="0">
                <a:latin typeface="Calibri"/>
                <a:ea typeface="Arial"/>
                <a:cs typeface="Arial"/>
              </a:rPr>
              <a:t> </a:t>
            </a:r>
            <a:r>
              <a:rPr lang="en-US" sz="4050" dirty="0">
                <a:latin typeface="Calibri"/>
                <a:ea typeface="Arial"/>
                <a:cs typeface="Arial"/>
              </a:rPr>
              <a:t>​</a:t>
            </a:r>
            <a:endParaRPr lang="en-US"/>
          </a:p>
          <a:p>
            <a:r>
              <a:rPr lang="en-US" sz="4050" baseline="0" dirty="0">
                <a:latin typeface="Calibri"/>
                <a:ea typeface="Arial"/>
                <a:cs typeface="Arial"/>
              </a:rPr>
              <a:t>Both will need to paper file and document that the children lived with them for longer than 6 months in 2021. Elsa </a:t>
            </a:r>
            <a:r>
              <a:rPr lang="en-US" sz="4050" dirty="0">
                <a:latin typeface="Calibri"/>
                <a:ea typeface="Arial"/>
                <a:cs typeface="Arial"/>
              </a:rPr>
              <a:t>would file as</a:t>
            </a:r>
            <a:r>
              <a:rPr lang="en-US" sz="4050" baseline="0" dirty="0">
                <a:latin typeface="Calibri"/>
                <a:ea typeface="Arial"/>
                <a:cs typeface="Arial"/>
              </a:rPr>
              <a:t> HOH listing </a:t>
            </a:r>
            <a:r>
              <a:rPr lang="en-US" sz="4050" dirty="0">
                <a:latin typeface="Calibri"/>
                <a:ea typeface="Arial"/>
                <a:cs typeface="Arial"/>
              </a:rPr>
              <a:t>the children because</a:t>
            </a:r>
            <a:r>
              <a:rPr lang="en-US" sz="4050" baseline="0" dirty="0">
                <a:latin typeface="Calibri"/>
                <a:ea typeface="Arial"/>
                <a:cs typeface="Arial"/>
              </a:rPr>
              <a:t> her income is higher </a:t>
            </a:r>
            <a:r>
              <a:rPr lang="en-US" sz="4050" dirty="0">
                <a:latin typeface="Calibri"/>
                <a:ea typeface="Arial"/>
                <a:cs typeface="Arial"/>
              </a:rPr>
              <a:t>than Lisa's; also because</a:t>
            </a:r>
            <a:r>
              <a:rPr lang="en-US" sz="4050" baseline="0" dirty="0">
                <a:latin typeface="Calibri"/>
                <a:ea typeface="Arial"/>
                <a:cs typeface="Arial"/>
              </a:rPr>
              <a:t> she lived apart from her husband for the last 6 months. </a:t>
            </a:r>
            <a:r>
              <a:rPr lang="en-US" sz="4050" dirty="0">
                <a:latin typeface="Calibri"/>
                <a:ea typeface="Arial"/>
                <a:cs typeface="Arial"/>
              </a:rPr>
              <a:t>Lisa would file as Single. </a:t>
            </a:r>
            <a:endParaRPr lang="en-US" dirty="0"/>
          </a:p>
        </p:txBody>
      </p:sp>
      <p:pic>
        <p:nvPicPr>
          <p:cNvPr id="11" name="Picture 10" descr="Massachusetts Continuing Legal Education, Inc. (MCLE│New England)">
            <a:extLst>
              <a:ext uri="{FF2B5EF4-FFF2-40B4-BE49-F238E27FC236}">
                <a16:creationId xmlns:a16="http://schemas.microsoft.com/office/drawing/2014/main" id="{092CA97F-B451-DA40-4F96-BAEBBB11C5B5}"/>
              </a:ext>
            </a:extLst>
          </p:cNvPr>
          <p:cNvPicPr>
            <a:picLocks noChangeAspect="1"/>
          </p:cNvPicPr>
          <p:nvPr/>
        </p:nvPicPr>
        <p:blipFill>
          <a:blip r:embed="rId2"/>
          <a:stretch>
            <a:fillRect/>
          </a:stretch>
        </p:blipFill>
        <p:spPr>
          <a:xfrm>
            <a:off x="0" y="0"/>
            <a:ext cx="1905000" cy="1704203"/>
          </a:xfrm>
          <a:prstGeom prst="rect">
            <a:avLst/>
          </a:prstGeom>
        </p:spPr>
      </p:pic>
      <p:sp>
        <p:nvSpPr>
          <p:cNvPr id="13" name="Freeform 3" descr="A group of people with text&#10;&#10;AI-generated content may be incorrect.">
            <a:extLst>
              <a:ext uri="{FF2B5EF4-FFF2-40B4-BE49-F238E27FC236}">
                <a16:creationId xmlns:a16="http://schemas.microsoft.com/office/drawing/2014/main" id="{648CA5D7-CD30-F4CB-7ACA-B5F35CEB4CD7}"/>
              </a:ext>
            </a:extLst>
          </p:cNvPr>
          <p:cNvSpPr/>
          <p:nvPr/>
        </p:nvSpPr>
        <p:spPr>
          <a:xfrm>
            <a:off x="-226542" y="1930743"/>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743393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469"/>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0" name="Straight Connector 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92079" y="1698171"/>
            <a:ext cx="0" cy="8576359"/>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 name="TextBox 1">
            <a:extLst>
              <a:ext uri="{FF2B5EF4-FFF2-40B4-BE49-F238E27FC236}">
                <a16:creationId xmlns:a16="http://schemas.microsoft.com/office/drawing/2014/main" id="{27D9EDFF-EB7E-425E-0FCA-234AED172C13}"/>
              </a:ext>
            </a:extLst>
          </p:cNvPr>
          <p:cNvGraphicFramePr/>
          <p:nvPr>
            <p:extLst>
              <p:ext uri="{D42A27DB-BD31-4B8C-83A1-F6EECF244321}">
                <p14:modId xmlns:p14="http://schemas.microsoft.com/office/powerpoint/2010/main" val="1558558708"/>
              </p:ext>
            </p:extLst>
          </p:nvPr>
        </p:nvGraphicFramePr>
        <p:xfrm>
          <a:off x="7662802" y="1606200"/>
          <a:ext cx="9367898" cy="8384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descr="Massachusetts Continuing Legal Education, Inc. (MCLE│New England)">
            <a:extLst>
              <a:ext uri="{FF2B5EF4-FFF2-40B4-BE49-F238E27FC236}">
                <a16:creationId xmlns:a16="http://schemas.microsoft.com/office/drawing/2014/main" id="{E5EE32DD-2B20-1B4F-0650-7AEE29F0727C}"/>
              </a:ext>
            </a:extLst>
          </p:cNvPr>
          <p:cNvPicPr>
            <a:picLocks noChangeAspect="1"/>
          </p:cNvPicPr>
          <p:nvPr/>
        </p:nvPicPr>
        <p:blipFill>
          <a:blip r:embed="rId7"/>
          <a:stretch>
            <a:fillRect/>
          </a:stretch>
        </p:blipFill>
        <p:spPr>
          <a:xfrm>
            <a:off x="0" y="0"/>
            <a:ext cx="1905000" cy="1704203"/>
          </a:xfrm>
          <a:prstGeom prst="rect">
            <a:avLst/>
          </a:prstGeom>
        </p:spPr>
      </p:pic>
      <p:sp>
        <p:nvSpPr>
          <p:cNvPr id="24" name="Freeform 3" descr="A group of people with text&#10;&#10;AI-generated content may be incorrect.">
            <a:extLst>
              <a:ext uri="{FF2B5EF4-FFF2-40B4-BE49-F238E27FC236}">
                <a16:creationId xmlns:a16="http://schemas.microsoft.com/office/drawing/2014/main" id="{3684E141-1D2C-88BF-4E1B-E4936CD671B0}"/>
              </a:ext>
            </a:extLst>
          </p:cNvPr>
          <p:cNvSpPr/>
          <p:nvPr/>
        </p:nvSpPr>
        <p:spPr>
          <a:xfrm>
            <a:off x="1904999" y="0"/>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3452129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DD0DC-6EFE-1A74-A722-E76828969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C0F95-35A5-7D35-7FA1-83B692DC96F0}"/>
              </a:ext>
            </a:extLst>
          </p:cNvPr>
          <p:cNvSpPr>
            <a:spLocks noGrp="1"/>
          </p:cNvSpPr>
          <p:nvPr>
            <p:ph type="title"/>
          </p:nvPr>
        </p:nvSpPr>
        <p:spPr>
          <a:xfrm>
            <a:off x="3862021" y="547688"/>
            <a:ext cx="13168679" cy="1204913"/>
          </a:xfrm>
        </p:spPr>
        <p:txBody>
          <a:bodyPr>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600" dirty="0">
                <a:latin typeface="Poppins Bold"/>
                <a:cs typeface="Poppins Bold"/>
              </a:rPr>
              <a:t>Divorced or separated parents</a:t>
            </a:r>
          </a:p>
        </p:txBody>
      </p:sp>
      <p:sp>
        <p:nvSpPr>
          <p:cNvPr id="4" name="TextBox 3">
            <a:extLst>
              <a:ext uri="{FF2B5EF4-FFF2-40B4-BE49-F238E27FC236}">
                <a16:creationId xmlns:a16="http://schemas.microsoft.com/office/drawing/2014/main" id="{7DE83A9F-BBC5-01CD-5800-00E46C84DE99}"/>
              </a:ext>
            </a:extLst>
          </p:cNvPr>
          <p:cNvSpPr txBox="1"/>
          <p:nvPr/>
        </p:nvSpPr>
        <p:spPr>
          <a:xfrm>
            <a:off x="2868343" y="2573070"/>
            <a:ext cx="14555959" cy="8002191"/>
          </a:xfrm>
          <a:prstGeom prst="rect">
            <a:avLst/>
          </a:prstGeom>
          <a:noFill/>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200" dirty="0">
                <a:latin typeface="Poppins"/>
                <a:cs typeface="Poppins"/>
              </a:rPr>
              <a:t>Joe and Lou are married but decided to separate in September 2023. They have 3 kids ages 10, 14 and 19, the oldest in college. Joe makes $70,000 as a truck driver and Lou has a part time teaching pre-school, earning $25,000/year</a:t>
            </a:r>
          </a:p>
          <a:p>
            <a:r>
              <a:rPr lang="en-US" sz="3200" dirty="0">
                <a:latin typeface="Poppins"/>
                <a:cs typeface="Poppins"/>
              </a:rPr>
              <a:t>They did not come to any agreement about who claims the kids in their returns.  Lou is adamant about claiming the kids because he feels betrayed by Joe.  Lou comes to you for tax advice</a:t>
            </a:r>
          </a:p>
          <a:p>
            <a:endParaRPr lang="en-US" sz="3200" dirty="0">
              <a:latin typeface="Poppins"/>
              <a:cs typeface="Poppins"/>
            </a:endParaRPr>
          </a:p>
          <a:p>
            <a:pPr marL="514350" indent="-514350">
              <a:buAutoNum type="arabicPeriod"/>
            </a:pPr>
            <a:r>
              <a:rPr lang="en-US" sz="3200" dirty="0">
                <a:latin typeface="Poppins"/>
                <a:cs typeface="Poppins"/>
              </a:rPr>
              <a:t>there’s no separation agreement and the couple can’t agree on who claims the children, what are Joe’s best options?</a:t>
            </a:r>
          </a:p>
          <a:p>
            <a:pPr marL="514350" indent="-514350">
              <a:buAutoNum type="arabicPeriod"/>
            </a:pPr>
            <a:r>
              <a:rPr lang="en-US" sz="3200" dirty="0">
                <a:latin typeface="Poppins"/>
                <a:cs typeface="Poppins"/>
              </a:rPr>
              <a:t>Can Joe and Lou decide who claims the kids each year?</a:t>
            </a:r>
          </a:p>
          <a:p>
            <a:pPr marL="514350" indent="-514350">
              <a:buAutoNum type="arabicPeriod"/>
            </a:pPr>
            <a:endParaRPr lang="en-US" sz="4050" dirty="0"/>
          </a:p>
          <a:p>
            <a:endParaRPr lang="en-US" sz="4050" dirty="0">
              <a:ea typeface="Calibri"/>
              <a:cs typeface="Calibri"/>
            </a:endParaRPr>
          </a:p>
          <a:p>
            <a:endParaRPr lang="en-US" sz="4050" dirty="0"/>
          </a:p>
          <a:p>
            <a:endParaRPr lang="en-US" sz="4050" dirty="0"/>
          </a:p>
        </p:txBody>
      </p:sp>
      <p:pic>
        <p:nvPicPr>
          <p:cNvPr id="5" name="Picture 4" descr="Massachusetts Continuing Legal Education, Inc. (MCLE│New England)">
            <a:extLst>
              <a:ext uri="{FF2B5EF4-FFF2-40B4-BE49-F238E27FC236}">
                <a16:creationId xmlns:a16="http://schemas.microsoft.com/office/drawing/2014/main" id="{39C759D2-1057-DA9B-6F39-73E1A1571CD3}"/>
              </a:ext>
            </a:extLst>
          </p:cNvPr>
          <p:cNvPicPr>
            <a:picLocks noChangeAspect="1"/>
          </p:cNvPicPr>
          <p:nvPr/>
        </p:nvPicPr>
        <p:blipFill>
          <a:blip r:embed="rId2"/>
          <a:stretch>
            <a:fillRect/>
          </a:stretch>
        </p:blipFill>
        <p:spPr>
          <a:xfrm>
            <a:off x="0" y="0"/>
            <a:ext cx="1905000" cy="1704203"/>
          </a:xfrm>
          <a:prstGeom prst="rect">
            <a:avLst/>
          </a:prstGeom>
        </p:spPr>
      </p:pic>
      <p:sp>
        <p:nvSpPr>
          <p:cNvPr id="7" name="Freeform 3" descr="A group of people with text&#10;&#10;AI-generated content may be incorrect.">
            <a:extLst>
              <a:ext uri="{FF2B5EF4-FFF2-40B4-BE49-F238E27FC236}">
                <a16:creationId xmlns:a16="http://schemas.microsoft.com/office/drawing/2014/main" id="{42DB1E63-949B-8F64-DDC4-C5250ADD57C6}"/>
              </a:ext>
            </a:extLst>
          </p:cNvPr>
          <p:cNvSpPr/>
          <p:nvPr/>
        </p:nvSpPr>
        <p:spPr>
          <a:xfrm>
            <a:off x="1904999" y="0"/>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803017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032CC8F3-048D-CCC4-B902-42281F37DC24}"/>
              </a:ext>
            </a:extLst>
          </p:cNvPr>
          <p:cNvGraphicFramePr/>
          <p:nvPr/>
        </p:nvGraphicFramePr>
        <p:xfrm>
          <a:off x="1105571" y="967375"/>
          <a:ext cx="16279539" cy="10187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439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3623F37-A8C4-480F-BCB1-CF9E49F0C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EA3E6C2-0820-41EE-816A-5D9A9CB33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349068" cy="102869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88B03C-9571-1BD8-D228-9E1D78E5273A}"/>
              </a:ext>
            </a:extLst>
          </p:cNvPr>
          <p:cNvSpPr>
            <a:spLocks noGrp="1"/>
          </p:cNvSpPr>
          <p:nvPr>
            <p:ph type="title"/>
          </p:nvPr>
        </p:nvSpPr>
        <p:spPr>
          <a:xfrm>
            <a:off x="1097281" y="1755646"/>
            <a:ext cx="7313856" cy="7708385"/>
          </a:xfrm>
        </p:spPr>
        <p:txBody>
          <a:bodyPr anchor="ctr">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8100">
                <a:solidFill>
                  <a:schemeClr val="tx2"/>
                </a:solidFill>
              </a:rPr>
              <a:t>Tiebreaker rules</a:t>
            </a:r>
          </a:p>
        </p:txBody>
      </p:sp>
      <p:cxnSp>
        <p:nvCxnSpPr>
          <p:cNvPr id="30" name="Straight Connector 29">
            <a:extLst>
              <a:ext uri="{FF2B5EF4-FFF2-40B4-BE49-F238E27FC236}">
                <a16:creationId xmlns:a16="http://schemas.microsoft.com/office/drawing/2014/main" id="{A2CF87F1-3B54-482D-A798-9F4A99449E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8852" y="369042"/>
            <a:ext cx="383242" cy="8198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3FB33CEC-E0A3-1DED-7AB6-21D73D04D379}"/>
              </a:ext>
            </a:extLst>
          </p:cNvPr>
          <p:cNvSpPr>
            <a:spLocks noGrp="1"/>
          </p:cNvSpPr>
          <p:nvPr>
            <p:ph idx="1"/>
          </p:nvPr>
        </p:nvSpPr>
        <p:spPr>
          <a:xfrm>
            <a:off x="9833161" y="1755648"/>
            <a:ext cx="7503281" cy="7708380"/>
          </a:xfrm>
        </p:spPr>
        <p:txBody>
          <a:bodyPr anchor="ctr">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nSpc>
                <a:spcPct val="90000"/>
              </a:lnSpc>
              <a:spcAft>
                <a:spcPts val="1125"/>
              </a:spcAft>
            </a:pPr>
            <a:r>
              <a:rPr lang="en-US" sz="2100" b="0" i="0">
                <a:solidFill>
                  <a:schemeClr val="tx2"/>
                </a:solidFill>
                <a:effectLst/>
                <a:latin typeface="Source Sans Pro" panose="020B0503030403020204" pitchFamily="34" charset="0"/>
              </a:rPr>
              <a:t>When two or more persons can claim the same qualifying child, the following tiebreaking rules apply:</a:t>
            </a:r>
          </a:p>
          <a:p>
            <a:pPr>
              <a:lnSpc>
                <a:spcPct val="90000"/>
              </a:lnSpc>
              <a:spcAft>
                <a:spcPts val="1125"/>
              </a:spcAft>
              <a:buFont typeface="Arial" panose="020B0604020202020204" pitchFamily="34" charset="0"/>
              <a:buChar char="•"/>
            </a:pPr>
            <a:r>
              <a:rPr lang="en-US" sz="2100" b="0" i="0">
                <a:solidFill>
                  <a:schemeClr val="tx2"/>
                </a:solidFill>
                <a:effectLst/>
                <a:latin typeface="Source Sans Pro" panose="020B0503030403020204" pitchFamily="34" charset="0"/>
              </a:rPr>
              <a:t>If only one of the persons is the child’s parent, the child is treated as the qualifying child of the parent.</a:t>
            </a:r>
          </a:p>
          <a:p>
            <a:pPr>
              <a:lnSpc>
                <a:spcPct val="90000"/>
              </a:lnSpc>
              <a:spcAft>
                <a:spcPts val="1125"/>
              </a:spcAft>
              <a:buFont typeface="Arial" panose="020B0604020202020204" pitchFamily="34" charset="0"/>
              <a:buChar char="•"/>
            </a:pPr>
            <a:r>
              <a:rPr lang="en-US" sz="2100" b="0" i="0">
                <a:solidFill>
                  <a:schemeClr val="tx2"/>
                </a:solidFill>
                <a:effectLst/>
                <a:latin typeface="Source Sans Pro" panose="020B0503030403020204" pitchFamily="34" charset="0"/>
              </a:rPr>
              <a:t>If the parents file a joint return together and can claim the child as a qualifying child, the child is treated as the qualifying child of the parents.</a:t>
            </a:r>
          </a:p>
          <a:p>
            <a:pPr>
              <a:lnSpc>
                <a:spcPct val="90000"/>
              </a:lnSpc>
              <a:spcAft>
                <a:spcPts val="1125"/>
              </a:spcAft>
              <a:buFont typeface="Arial" panose="020B0604020202020204" pitchFamily="34" charset="0"/>
              <a:buChar char="•"/>
            </a:pPr>
            <a:r>
              <a:rPr lang="en-US" sz="2100" b="0" i="0">
                <a:solidFill>
                  <a:schemeClr val="tx2"/>
                </a:solidFill>
                <a:effectLst/>
                <a:latin typeface="Source Sans Pro" panose="020B0503030403020204" pitchFamily="34" charset="0"/>
              </a:rPr>
              <a:t>If the parents don’t file a joint return together but both parents claim the child as a qualifying child, the IRS will treat the child as the qualifying child of the parent with whom the child lived for the longer period in 2023. If the child lived with each parent for the same amount of time, the IRS will treat the child as the qualifying child of the parent who had the higher adjusted gross income (AGI) for the year.</a:t>
            </a:r>
          </a:p>
          <a:p>
            <a:pPr>
              <a:lnSpc>
                <a:spcPct val="90000"/>
              </a:lnSpc>
              <a:spcAft>
                <a:spcPts val="1125"/>
              </a:spcAft>
              <a:buFont typeface="Arial" panose="020B0604020202020204" pitchFamily="34" charset="0"/>
              <a:buChar char="•"/>
            </a:pPr>
            <a:r>
              <a:rPr lang="en-US" sz="2100" b="0" i="0">
                <a:solidFill>
                  <a:schemeClr val="tx2"/>
                </a:solidFill>
                <a:effectLst/>
                <a:latin typeface="Source Sans Pro" panose="020B0503030403020204" pitchFamily="34" charset="0"/>
              </a:rPr>
              <a:t>If no parent can claim the child as a qualifying child, the child is treated as the qualifying child of the person who had the highest AGI for the year.</a:t>
            </a:r>
          </a:p>
          <a:p>
            <a:pPr>
              <a:lnSpc>
                <a:spcPct val="90000"/>
              </a:lnSpc>
              <a:spcAft>
                <a:spcPts val="1125"/>
              </a:spcAft>
              <a:buFont typeface="Arial" panose="020B0604020202020204" pitchFamily="34" charset="0"/>
              <a:buChar char="•"/>
            </a:pPr>
            <a:r>
              <a:rPr lang="en-US" sz="2100" b="0" i="0">
                <a:solidFill>
                  <a:schemeClr val="tx2"/>
                </a:solidFill>
                <a:effectLst/>
                <a:latin typeface="Source Sans Pro" panose="020B0503030403020204" pitchFamily="34" charset="0"/>
              </a:rPr>
              <a:t>If a parent can claim the child as a qualifying child but no parent does so claim the child, the child is treated as the qualifying child of the person who had the highest AGI for the year, but only if that person’s AGI is higher than the highest AGI of any parent of the child who can claim the child.</a:t>
            </a:r>
          </a:p>
          <a:p>
            <a:pPr marL="0" indent="0">
              <a:lnSpc>
                <a:spcPct val="90000"/>
              </a:lnSpc>
              <a:buNone/>
            </a:pPr>
            <a:endParaRPr lang="en-US" sz="2100">
              <a:solidFill>
                <a:schemeClr val="tx2"/>
              </a:solidFill>
            </a:endParaRPr>
          </a:p>
        </p:txBody>
      </p:sp>
      <p:cxnSp>
        <p:nvCxnSpPr>
          <p:cNvPr id="32" name="Straight Connector 31">
            <a:extLst>
              <a:ext uri="{FF2B5EF4-FFF2-40B4-BE49-F238E27FC236}">
                <a16:creationId xmlns:a16="http://schemas.microsoft.com/office/drawing/2014/main" id="{C3994C9B-C550-4E20-89C5-83F12CB5A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0661" y="9784134"/>
            <a:ext cx="1607578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B16AE491-4898-437E-9E32-86A2F19209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200181" y="9601200"/>
            <a:ext cx="338328" cy="360262"/>
            <a:chOff x="4089400" y="933450"/>
            <a:chExt cx="338328" cy="341938"/>
          </a:xfrm>
        </p:grpSpPr>
        <p:cxnSp>
          <p:nvCxnSpPr>
            <p:cNvPr id="34" name="Straight Connector 33">
              <a:extLst>
                <a:ext uri="{FF2B5EF4-FFF2-40B4-BE49-F238E27FC236}">
                  <a16:creationId xmlns:a16="http://schemas.microsoft.com/office/drawing/2014/main" id="{17F55C76-861C-49BA-925A-099CA01184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494BE9A-C1C3-41FE-B2E9-6DBE5EBA2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50" name="Picture 49" descr="Massachusetts Continuing Legal Education, Inc. (MCLE│New England)">
            <a:extLst>
              <a:ext uri="{FF2B5EF4-FFF2-40B4-BE49-F238E27FC236}">
                <a16:creationId xmlns:a16="http://schemas.microsoft.com/office/drawing/2014/main" id="{D04666DB-A7D6-DE16-608A-FE7FE59E3F8A}"/>
              </a:ext>
            </a:extLst>
          </p:cNvPr>
          <p:cNvPicPr>
            <a:picLocks noChangeAspect="1"/>
          </p:cNvPicPr>
          <p:nvPr/>
        </p:nvPicPr>
        <p:blipFill>
          <a:blip r:embed="rId2"/>
          <a:stretch>
            <a:fillRect/>
          </a:stretch>
        </p:blipFill>
        <p:spPr>
          <a:xfrm>
            <a:off x="0" y="0"/>
            <a:ext cx="1905000" cy="1704203"/>
          </a:xfrm>
          <a:prstGeom prst="rect">
            <a:avLst/>
          </a:prstGeom>
        </p:spPr>
      </p:pic>
      <p:sp>
        <p:nvSpPr>
          <p:cNvPr id="52" name="Freeform 3" descr="A group of people with text&#10;&#10;AI-generated content may be incorrect.">
            <a:extLst>
              <a:ext uri="{FF2B5EF4-FFF2-40B4-BE49-F238E27FC236}">
                <a16:creationId xmlns:a16="http://schemas.microsoft.com/office/drawing/2014/main" id="{4546B66E-6A73-D617-853B-53A022561E81}"/>
              </a:ext>
            </a:extLst>
          </p:cNvPr>
          <p:cNvSpPr/>
          <p:nvPr/>
        </p:nvSpPr>
        <p:spPr>
          <a:xfrm>
            <a:off x="1904999" y="0"/>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725541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and blue background with black text">
            <a:extLst>
              <a:ext uri="{FF2B5EF4-FFF2-40B4-BE49-F238E27FC236}">
                <a16:creationId xmlns:a16="http://schemas.microsoft.com/office/drawing/2014/main" id="{CDE768A6-9CC9-AE49-BCDF-3735137D3C42}"/>
              </a:ext>
            </a:extLst>
          </p:cNvPr>
          <p:cNvPicPr>
            <a:picLocks noChangeAspect="1"/>
          </p:cNvPicPr>
          <p:nvPr/>
        </p:nvPicPr>
        <p:blipFill>
          <a:blip r:embed="rId2"/>
          <a:stretch>
            <a:fillRect/>
          </a:stretch>
        </p:blipFill>
        <p:spPr>
          <a:xfrm>
            <a:off x="0" y="0"/>
            <a:ext cx="18288000" cy="10287000"/>
          </a:xfrm>
          <a:prstGeom prst="rect">
            <a:avLst/>
          </a:prstGeom>
        </p:spPr>
      </p:pic>
      <p:pic>
        <p:nvPicPr>
          <p:cNvPr id="3" name="Picture 2">
            <a:extLst>
              <a:ext uri="{FF2B5EF4-FFF2-40B4-BE49-F238E27FC236}">
                <a16:creationId xmlns:a16="http://schemas.microsoft.com/office/drawing/2014/main" id="{C554B814-BE04-65E2-8298-BF1E524BC6D7}"/>
              </a:ext>
            </a:extLst>
          </p:cNvPr>
          <p:cNvPicPr>
            <a:picLocks noChangeAspect="1"/>
          </p:cNvPicPr>
          <p:nvPr/>
        </p:nvPicPr>
        <p:blipFill>
          <a:blip r:embed="rId3"/>
          <a:stretch>
            <a:fillRect/>
          </a:stretch>
        </p:blipFill>
        <p:spPr>
          <a:xfrm>
            <a:off x="313281" y="9726460"/>
            <a:ext cx="1174054" cy="557408"/>
          </a:xfrm>
          <a:prstGeom prst="rect">
            <a:avLst/>
          </a:prstGeom>
        </p:spPr>
      </p:pic>
    </p:spTree>
    <p:extLst>
      <p:ext uri="{BB962C8B-B14F-4D97-AF65-F5344CB8AC3E}">
        <p14:creationId xmlns:p14="http://schemas.microsoft.com/office/powerpoint/2010/main" val="124295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04113" y="1174892"/>
            <a:ext cx="12423857" cy="1006558"/>
          </a:xfrm>
          <a:prstGeom prst="rect">
            <a:avLst/>
          </a:prstGeom>
        </p:spPr>
        <p:txBody>
          <a:bodyPr wrap="square" lIns="0" tIns="0" rIns="0" bIns="0" rtlCol="0" anchor="t">
            <a:spAutoFit/>
          </a:bodyPr>
          <a:lstStyle/>
          <a:p>
            <a:pPr algn="ctr">
              <a:lnSpc>
                <a:spcPts val="8400"/>
              </a:lnSpc>
            </a:pPr>
            <a:r>
              <a:rPr lang="en-US" sz="6000" b="1">
                <a:solidFill>
                  <a:srgbClr val="000000"/>
                </a:solidFill>
                <a:latin typeface="Canva Sans Bold"/>
                <a:ea typeface="Canva Sans Bold"/>
                <a:cs typeface="Canva Sans Bold"/>
                <a:sym typeface="Canva Sans Bold"/>
              </a:rPr>
              <a:t>LITCs Work on Past Tax years</a:t>
            </a:r>
          </a:p>
        </p:txBody>
      </p:sp>
      <p:sp>
        <p:nvSpPr>
          <p:cNvPr id="4" name="Freeform 4"/>
          <p:cNvSpPr/>
          <p:nvPr/>
        </p:nvSpPr>
        <p:spPr>
          <a:xfrm>
            <a:off x="2260966" y="418228"/>
            <a:ext cx="1776059" cy="1293576"/>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2"/>
            <a:stretch>
              <a:fillRect/>
            </a:stretch>
          </a:blipFill>
        </p:spPr>
      </p:sp>
      <p:sp>
        <p:nvSpPr>
          <p:cNvPr id="5" name="Freeform 5"/>
          <p:cNvSpPr/>
          <p:nvPr/>
        </p:nvSpPr>
        <p:spPr>
          <a:xfrm>
            <a:off x="-164901" y="8759939"/>
            <a:ext cx="19354965" cy="2032713"/>
          </a:xfrm>
          <a:custGeom>
            <a:avLst/>
            <a:gdLst/>
            <a:ahLst/>
            <a:cxnLst/>
            <a:rect l="l" t="t" r="r" b="b"/>
            <a:pathLst>
              <a:path w="19354965" h="2032713">
                <a:moveTo>
                  <a:pt x="0" y="0"/>
                </a:moveTo>
                <a:lnTo>
                  <a:pt x="19354965" y="0"/>
                </a:lnTo>
                <a:lnTo>
                  <a:pt x="19354965" y="2032713"/>
                </a:lnTo>
                <a:lnTo>
                  <a:pt x="0" y="20327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245092" y="2549702"/>
            <a:ext cx="15586035" cy="7219669"/>
          </a:xfrm>
          <a:prstGeom prst="rect">
            <a:avLst/>
          </a:prstGeom>
        </p:spPr>
        <p:txBody>
          <a:bodyPr lIns="0" tIns="0" rIns="0" bIns="0" rtlCol="0" anchor="t">
            <a:spAutoFit/>
          </a:bodyPr>
          <a:lstStyle/>
          <a:p>
            <a:pPr algn="l">
              <a:lnSpc>
                <a:spcPts val="4900"/>
              </a:lnSpc>
            </a:pPr>
            <a:r>
              <a:rPr lang="en-US" sz="3500" dirty="0">
                <a:solidFill>
                  <a:srgbClr val="000000"/>
                </a:solidFill>
                <a:latin typeface="Canva Sans"/>
                <a:ea typeface="Canva Sans"/>
                <a:cs typeface="Canva Sans"/>
                <a:sym typeface="Canva Sans"/>
              </a:rPr>
              <a:t> </a:t>
            </a:r>
          </a:p>
          <a:p>
            <a:pPr algn="l">
              <a:lnSpc>
                <a:spcPts val="2940"/>
              </a:lnSpc>
            </a:pPr>
            <a:endParaRPr lang="en-US" sz="3500">
              <a:solidFill>
                <a:srgbClr val="000000"/>
              </a:solidFill>
              <a:latin typeface="Canva Sans"/>
              <a:ea typeface="Canva Sans"/>
              <a:cs typeface="Canva Sans"/>
              <a:sym typeface="Canva Sans"/>
            </a:endParaRPr>
          </a:p>
          <a:p>
            <a:pPr marL="755650" lvl="1" indent="-377825" algn="l">
              <a:lnSpc>
                <a:spcPts val="4900"/>
              </a:lnSpc>
              <a:buFont typeface="Arial"/>
              <a:buChar char="•"/>
            </a:pPr>
            <a:r>
              <a:rPr lang="en-US" sz="3500" dirty="0">
                <a:solidFill>
                  <a:srgbClr val="000000"/>
                </a:solidFill>
                <a:latin typeface="Canva Sans"/>
                <a:ea typeface="Canva Sans"/>
                <a:cs typeface="Canva Sans"/>
                <a:sym typeface="Canva Sans"/>
              </a:rPr>
              <a:t>Help Taxpayers file for credits and deductions an/or prove entitlement to them</a:t>
            </a:r>
            <a:endParaRPr lang="en-US" sz="3500" dirty="0">
              <a:solidFill>
                <a:srgbClr val="000000"/>
              </a:solidFill>
              <a:latin typeface="Canva Sans"/>
              <a:ea typeface="Canva Sans"/>
              <a:cs typeface="Canva Sans"/>
            </a:endParaRPr>
          </a:p>
          <a:p>
            <a:pPr marL="377825" lvl="1" algn="l">
              <a:lnSpc>
                <a:spcPts val="4900"/>
              </a:lnSpc>
            </a:pPr>
            <a:endParaRPr lang="en-US" sz="3500">
              <a:solidFill>
                <a:srgbClr val="000000"/>
              </a:solidFill>
              <a:latin typeface="Canva Sans"/>
              <a:ea typeface="Canva Sans"/>
              <a:cs typeface="Canva Sans"/>
            </a:endParaRPr>
          </a:p>
          <a:p>
            <a:pPr marL="755650" lvl="1" indent="-377825" algn="l">
              <a:lnSpc>
                <a:spcPts val="4900"/>
              </a:lnSpc>
              <a:buFont typeface="Arial"/>
              <a:buChar char="•"/>
            </a:pPr>
            <a:r>
              <a:rPr lang="en-US" sz="3500" dirty="0">
                <a:solidFill>
                  <a:srgbClr val="000000"/>
                </a:solidFill>
                <a:latin typeface="Canva Sans"/>
                <a:ea typeface="Canva Sans"/>
                <a:cs typeface="Canva Sans"/>
                <a:sym typeface="Canva Sans"/>
              </a:rPr>
              <a:t>File for audit reconsiderations, abatement requests, agency and court appeals</a:t>
            </a:r>
            <a:endParaRPr lang="en-US" sz="3500" dirty="0">
              <a:solidFill>
                <a:srgbClr val="000000"/>
              </a:solidFill>
              <a:latin typeface="Canva Sans"/>
              <a:ea typeface="Canva Sans"/>
              <a:cs typeface="Canva Sans"/>
            </a:endParaRPr>
          </a:p>
          <a:p>
            <a:pPr algn="l">
              <a:lnSpc>
                <a:spcPts val="4900"/>
              </a:lnSpc>
            </a:pPr>
            <a:endParaRPr lang="en-US" sz="3500">
              <a:solidFill>
                <a:srgbClr val="000000"/>
              </a:solidFill>
              <a:latin typeface="Canva Sans"/>
              <a:ea typeface="Canva Sans"/>
              <a:cs typeface="Canva Sans"/>
              <a:sym typeface="Canva Sans"/>
            </a:endParaRPr>
          </a:p>
          <a:p>
            <a:pPr marL="755650" lvl="1" indent="-377825" algn="l">
              <a:lnSpc>
                <a:spcPts val="4900"/>
              </a:lnSpc>
              <a:buFont typeface="Arial"/>
              <a:buChar char="•"/>
            </a:pPr>
            <a:r>
              <a:rPr lang="en-US" sz="3500" dirty="0">
                <a:solidFill>
                  <a:srgbClr val="000000"/>
                </a:solidFill>
                <a:latin typeface="Canva Sans"/>
                <a:ea typeface="Canva Sans"/>
                <a:cs typeface="Canva Sans"/>
                <a:sym typeface="Canva Sans"/>
              </a:rPr>
              <a:t>Apply for collections alternatives (e.g. payment plans, settlements)</a:t>
            </a:r>
            <a:endParaRPr lang="en-US" sz="3500" dirty="0">
              <a:solidFill>
                <a:srgbClr val="000000"/>
              </a:solidFill>
              <a:latin typeface="Canva Sans"/>
              <a:ea typeface="Canva Sans"/>
              <a:cs typeface="Canva Sans"/>
            </a:endParaRPr>
          </a:p>
          <a:p>
            <a:pPr algn="l">
              <a:lnSpc>
                <a:spcPts val="4900"/>
              </a:lnSpc>
            </a:pPr>
            <a:endParaRPr lang="en-US" sz="3500">
              <a:solidFill>
                <a:srgbClr val="000000"/>
              </a:solidFill>
              <a:latin typeface="Canva Sans"/>
              <a:ea typeface="Canva Sans"/>
              <a:cs typeface="Canva Sans"/>
              <a:sym typeface="Canva Sans"/>
            </a:endParaRPr>
          </a:p>
          <a:p>
            <a:pPr marL="755650" lvl="1" indent="-377825">
              <a:lnSpc>
                <a:spcPts val="4900"/>
              </a:lnSpc>
              <a:buFont typeface="Arial"/>
              <a:buChar char="•"/>
            </a:pPr>
            <a:r>
              <a:rPr lang="en-US" sz="3500" dirty="0">
                <a:solidFill>
                  <a:srgbClr val="000000"/>
                </a:solidFill>
                <a:latin typeface="Canva Sans"/>
                <a:ea typeface="Canva Sans"/>
                <a:cs typeface="Canva Sans"/>
                <a:sym typeface="Canva Sans"/>
              </a:rPr>
              <a:t>File for financial hardship where needed</a:t>
            </a:r>
            <a:endParaRPr lang="en-US" sz="2800" dirty="0">
              <a:solidFill>
                <a:srgbClr val="000000"/>
              </a:solidFill>
              <a:latin typeface="Canva Sans"/>
              <a:ea typeface="Canva Sans"/>
              <a:cs typeface="Canva Sans"/>
            </a:endParaRPr>
          </a:p>
          <a:p>
            <a:pPr algn="l">
              <a:lnSpc>
                <a:spcPts val="4900"/>
              </a:lnSpc>
            </a:pPr>
            <a:endParaRPr lang="en-US" sz="2800">
              <a:solidFill>
                <a:srgbClr val="000000"/>
              </a:solidFill>
              <a:latin typeface="Canva Sans"/>
              <a:ea typeface="Canva Sans"/>
              <a:cs typeface="Canva Sans"/>
              <a:sym typeface="Canva Sans"/>
            </a:endParaRPr>
          </a:p>
        </p:txBody>
      </p:sp>
      <p:pic>
        <p:nvPicPr>
          <p:cNvPr id="8" name="Picture 7" descr="Massachusetts Continuing Legal Education, Inc. (MCLE│New England)">
            <a:extLst>
              <a:ext uri="{FF2B5EF4-FFF2-40B4-BE49-F238E27FC236}">
                <a16:creationId xmlns:a16="http://schemas.microsoft.com/office/drawing/2014/main" id="{EB5C33B6-F5C2-B11D-4C0D-3F8C99F74B71}"/>
              </a:ext>
            </a:extLst>
          </p:cNvPr>
          <p:cNvPicPr>
            <a:picLocks noChangeAspect="1"/>
          </p:cNvPicPr>
          <p:nvPr/>
        </p:nvPicPr>
        <p:blipFill>
          <a:blip r:embed="rId5"/>
          <a:stretch>
            <a:fillRect/>
          </a:stretch>
        </p:blipFill>
        <p:spPr>
          <a:xfrm>
            <a:off x="3664" y="3663"/>
            <a:ext cx="1905000" cy="1905000"/>
          </a:xfrm>
          <a:prstGeom prst="rect">
            <a:avLst/>
          </a:prstGeom>
        </p:spPr>
      </p:pic>
    </p:spTree>
    <p:extLst>
      <p:ext uri="{BB962C8B-B14F-4D97-AF65-F5344CB8AC3E}">
        <p14:creationId xmlns:p14="http://schemas.microsoft.com/office/powerpoint/2010/main" val="3019099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60030" y="1174892"/>
            <a:ext cx="13767940" cy="1006558"/>
          </a:xfrm>
          <a:prstGeom prst="rect">
            <a:avLst/>
          </a:prstGeom>
        </p:spPr>
        <p:txBody>
          <a:bodyPr lIns="0" tIns="0" rIns="0" bIns="0" rtlCol="0" anchor="t">
            <a:spAutoFit/>
          </a:bodyPr>
          <a:lstStyle/>
          <a:p>
            <a:pPr algn="ctr">
              <a:lnSpc>
                <a:spcPts val="8400"/>
              </a:lnSpc>
            </a:pPr>
            <a:r>
              <a:rPr lang="en-US" sz="6000" b="1">
                <a:solidFill>
                  <a:srgbClr val="000000"/>
                </a:solidFill>
                <a:latin typeface="Canva Sans Bold"/>
                <a:ea typeface="Canva Sans Bold"/>
                <a:cs typeface="Canva Sans Bold"/>
                <a:sym typeface="Canva Sans Bold"/>
              </a:rPr>
              <a:t>Boston Area LITCs</a:t>
            </a:r>
          </a:p>
        </p:txBody>
      </p:sp>
      <p:sp>
        <p:nvSpPr>
          <p:cNvPr id="4" name="Freeform 4"/>
          <p:cNvSpPr/>
          <p:nvPr/>
        </p:nvSpPr>
        <p:spPr>
          <a:xfrm>
            <a:off x="2747800" y="375895"/>
            <a:ext cx="2453392" cy="15052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2"/>
            <a:stretch>
              <a:fillRect/>
            </a:stretch>
          </a:blipFill>
        </p:spPr>
      </p:sp>
      <p:sp>
        <p:nvSpPr>
          <p:cNvPr id="5" name="Freeform 5"/>
          <p:cNvSpPr/>
          <p:nvPr/>
        </p:nvSpPr>
        <p:spPr>
          <a:xfrm>
            <a:off x="-164901" y="8759939"/>
            <a:ext cx="19354965" cy="2032713"/>
          </a:xfrm>
          <a:custGeom>
            <a:avLst/>
            <a:gdLst/>
            <a:ahLst/>
            <a:cxnLst/>
            <a:rect l="l" t="t" r="r" b="b"/>
            <a:pathLst>
              <a:path w="19354965" h="2032713">
                <a:moveTo>
                  <a:pt x="0" y="0"/>
                </a:moveTo>
                <a:lnTo>
                  <a:pt x="19354965" y="0"/>
                </a:lnTo>
                <a:lnTo>
                  <a:pt x="19354965" y="2032713"/>
                </a:lnTo>
                <a:lnTo>
                  <a:pt x="0" y="20327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245092" y="2549702"/>
            <a:ext cx="15586035" cy="5591018"/>
          </a:xfrm>
          <a:prstGeom prst="rect">
            <a:avLst/>
          </a:prstGeom>
        </p:spPr>
        <p:txBody>
          <a:bodyPr lIns="0" tIns="0" rIns="0" bIns="0" rtlCol="0" anchor="t">
            <a:spAutoFit/>
          </a:bodyPr>
          <a:lstStyle/>
          <a:p>
            <a:pPr algn="l">
              <a:lnSpc>
                <a:spcPts val="4900"/>
              </a:lnSpc>
            </a:pPr>
            <a:endParaRPr lang="en-US" sz="3500">
              <a:solidFill>
                <a:srgbClr val="000000"/>
              </a:solidFill>
              <a:latin typeface="Canva Sans"/>
              <a:ea typeface="Canva Sans"/>
              <a:cs typeface="Canva Sans"/>
              <a:sym typeface="Canva Sans"/>
            </a:endParaRPr>
          </a:p>
          <a:p>
            <a:pPr marL="755652" lvl="1" indent="-377826" algn="l">
              <a:lnSpc>
                <a:spcPts val="4900"/>
              </a:lnSpc>
              <a:buFont typeface="Arial"/>
              <a:buChar char="•"/>
            </a:pPr>
            <a:r>
              <a:rPr lang="en-US" sz="3600">
                <a:solidFill>
                  <a:srgbClr val="000000"/>
                </a:solidFill>
                <a:latin typeface="Canva Sans"/>
                <a:ea typeface="Canva Sans"/>
                <a:cs typeface="Canva Sans"/>
                <a:sym typeface="Canva Sans"/>
              </a:rPr>
              <a:t>Greater Boston Legal Services: </a:t>
            </a:r>
            <a:r>
              <a:rPr lang="en-US" sz="3600"/>
              <a:t>800-323-3205 or 617-371-1234</a:t>
            </a:r>
          </a:p>
          <a:p>
            <a:pPr marL="755652" lvl="1" indent="-377826" algn="l">
              <a:lnSpc>
                <a:spcPts val="4900"/>
              </a:lnSpc>
              <a:buFont typeface="Arial"/>
              <a:buChar char="•"/>
            </a:pPr>
            <a:endParaRPr lang="en-US" sz="3600">
              <a:solidFill>
                <a:srgbClr val="000000"/>
              </a:solidFill>
              <a:latin typeface="Canva Sans"/>
              <a:ea typeface="Canva Sans"/>
              <a:cs typeface="Canva Sans"/>
              <a:sym typeface="Canva Sans"/>
            </a:endParaRPr>
          </a:p>
          <a:p>
            <a:pPr marL="755652" lvl="1" indent="-377826" algn="l">
              <a:lnSpc>
                <a:spcPts val="4900"/>
              </a:lnSpc>
              <a:buFont typeface="Arial"/>
              <a:buChar char="•"/>
            </a:pPr>
            <a:r>
              <a:rPr lang="en-US" sz="3600">
                <a:solidFill>
                  <a:srgbClr val="000000"/>
                </a:solidFill>
                <a:latin typeface="Canva Sans"/>
                <a:ea typeface="Canva Sans"/>
                <a:cs typeface="Canva Sans"/>
                <a:sym typeface="Canva Sans"/>
              </a:rPr>
              <a:t>Northeast Legal Aid: </a:t>
            </a:r>
            <a:r>
              <a:rPr lang="en-US" sz="3600"/>
              <a:t>800-336-2262 or 978-458-1465</a:t>
            </a:r>
          </a:p>
          <a:p>
            <a:pPr marL="755652" lvl="1" indent="-377826" algn="l">
              <a:lnSpc>
                <a:spcPts val="4900"/>
              </a:lnSpc>
              <a:buFont typeface="Arial"/>
              <a:buChar char="•"/>
            </a:pPr>
            <a:endParaRPr lang="en-US" sz="3600">
              <a:solidFill>
                <a:srgbClr val="000000"/>
              </a:solidFill>
              <a:latin typeface="Canva Sans"/>
              <a:ea typeface="Canva Sans"/>
              <a:cs typeface="Canva Sans"/>
              <a:sym typeface="Canva Sans"/>
            </a:endParaRPr>
          </a:p>
          <a:p>
            <a:pPr marL="755652" lvl="1" indent="-377826">
              <a:lnSpc>
                <a:spcPts val="4900"/>
              </a:lnSpc>
              <a:buFont typeface="Arial"/>
              <a:buChar char="•"/>
            </a:pPr>
            <a:r>
              <a:rPr lang="en-US" sz="3600">
                <a:solidFill>
                  <a:srgbClr val="000000"/>
                </a:solidFill>
                <a:latin typeface="Canva Sans"/>
                <a:ea typeface="Canva Sans"/>
                <a:cs typeface="Canva Sans"/>
                <a:sym typeface="Canva Sans"/>
              </a:rPr>
              <a:t>AACA: </a:t>
            </a:r>
            <a:r>
              <a:rPr lang="en-US" sz="3600"/>
              <a:t>617-426-9492 </a:t>
            </a:r>
          </a:p>
          <a:p>
            <a:pPr marL="755652" lvl="1" indent="-377826">
              <a:lnSpc>
                <a:spcPts val="4900"/>
              </a:lnSpc>
              <a:buFont typeface="Arial"/>
              <a:buChar char="•"/>
            </a:pPr>
            <a:endParaRPr lang="en-US" sz="3600">
              <a:solidFill>
                <a:srgbClr val="000000"/>
              </a:solidFill>
              <a:latin typeface="Canva Sans"/>
              <a:ea typeface="Canva Sans"/>
              <a:cs typeface="Canva Sans"/>
              <a:sym typeface="Canva Sans"/>
            </a:endParaRPr>
          </a:p>
          <a:p>
            <a:pPr marL="755652" lvl="1" indent="-377826">
              <a:lnSpc>
                <a:spcPts val="4900"/>
              </a:lnSpc>
              <a:buFont typeface="Arial"/>
              <a:buChar char="•"/>
            </a:pPr>
            <a:r>
              <a:rPr lang="en-US" sz="3600">
                <a:solidFill>
                  <a:srgbClr val="000000"/>
                </a:solidFill>
                <a:latin typeface="Canva Sans"/>
                <a:ea typeface="Canva Sans"/>
                <a:cs typeface="Canva Sans"/>
                <a:sym typeface="Canva Sans"/>
              </a:rPr>
              <a:t>The Legal Services Center of Harvard Law School: </a:t>
            </a:r>
            <a:r>
              <a:rPr lang="en-US" sz="3600"/>
              <a:t>617-390-1729</a:t>
            </a:r>
            <a:endParaRPr lang="en-US" sz="3600">
              <a:solidFill>
                <a:srgbClr val="000000"/>
              </a:solidFill>
              <a:latin typeface="Canva Sans"/>
              <a:ea typeface="Canva Sans"/>
              <a:cs typeface="Canva Sans"/>
              <a:sym typeface="Canva Sans"/>
            </a:endParaRPr>
          </a:p>
          <a:p>
            <a:pPr algn="l">
              <a:lnSpc>
                <a:spcPts val="4900"/>
              </a:lnSpc>
            </a:pPr>
            <a:endParaRPr lang="en-US" sz="2800">
              <a:solidFill>
                <a:srgbClr val="000000"/>
              </a:solidFill>
              <a:latin typeface="Canva Sans"/>
              <a:ea typeface="Canva Sans"/>
              <a:cs typeface="Canva Sans"/>
              <a:sym typeface="Canva Sans"/>
            </a:endParaRPr>
          </a:p>
        </p:txBody>
      </p:sp>
      <p:pic>
        <p:nvPicPr>
          <p:cNvPr id="8" name="Picture 7" descr="Massachusetts Continuing Legal Education, Inc. (MCLE│New England)">
            <a:extLst>
              <a:ext uri="{FF2B5EF4-FFF2-40B4-BE49-F238E27FC236}">
                <a16:creationId xmlns:a16="http://schemas.microsoft.com/office/drawing/2014/main" id="{EB5C33B6-F5C2-B11D-4C0D-3F8C99F74B71}"/>
              </a:ext>
            </a:extLst>
          </p:cNvPr>
          <p:cNvPicPr>
            <a:picLocks noChangeAspect="1"/>
          </p:cNvPicPr>
          <p:nvPr/>
        </p:nvPicPr>
        <p:blipFill>
          <a:blip r:embed="rId5"/>
          <a:stretch>
            <a:fillRect/>
          </a:stretch>
        </p:blipFill>
        <p:spPr>
          <a:xfrm>
            <a:off x="3664" y="3663"/>
            <a:ext cx="1905000" cy="1905000"/>
          </a:xfrm>
          <a:prstGeom prst="rect">
            <a:avLst/>
          </a:prstGeom>
        </p:spPr>
      </p:pic>
    </p:spTree>
    <p:extLst>
      <p:ext uri="{BB962C8B-B14F-4D97-AF65-F5344CB8AC3E}">
        <p14:creationId xmlns:p14="http://schemas.microsoft.com/office/powerpoint/2010/main" val="97980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55103-2018-FE4C-EE9A-FCDC9D4C9B4E}"/>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432DD5F9-C475-2B10-7AFC-172428DD12A6}"/>
              </a:ext>
            </a:extLst>
          </p:cNvPr>
          <p:cNvSpPr/>
          <p:nvPr/>
        </p:nvSpPr>
        <p:spPr>
          <a:xfrm>
            <a:off x="-144887" y="8682132"/>
            <a:ext cx="18288000" cy="1546413"/>
          </a:xfrm>
          <a:custGeom>
            <a:avLst/>
            <a:gdLst/>
            <a:ahLst/>
            <a:cxnLst/>
            <a:rect l="l" t="t" r="r" b="b"/>
            <a:pathLst>
              <a:path w="19354965" h="2032713">
                <a:moveTo>
                  <a:pt x="0" y="0"/>
                </a:moveTo>
                <a:lnTo>
                  <a:pt x="19354966" y="0"/>
                </a:lnTo>
                <a:lnTo>
                  <a:pt x="19354966" y="2032714"/>
                </a:lnTo>
                <a:lnTo>
                  <a:pt x="0" y="2032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6" name="Picture 5" descr="Massachusetts Continuing Legal Education, Inc. (MCLE│New England)">
            <a:extLst>
              <a:ext uri="{FF2B5EF4-FFF2-40B4-BE49-F238E27FC236}">
                <a16:creationId xmlns:a16="http://schemas.microsoft.com/office/drawing/2014/main" id="{19B073C3-A482-0C18-6460-0039073E1948}"/>
              </a:ext>
            </a:extLst>
          </p:cNvPr>
          <p:cNvPicPr>
            <a:picLocks noChangeAspect="1"/>
          </p:cNvPicPr>
          <p:nvPr/>
        </p:nvPicPr>
        <p:blipFill>
          <a:blip r:embed="rId4"/>
          <a:stretch>
            <a:fillRect/>
          </a:stretch>
        </p:blipFill>
        <p:spPr>
          <a:xfrm>
            <a:off x="0" y="0"/>
            <a:ext cx="1905000" cy="1905000"/>
          </a:xfrm>
          <a:prstGeom prst="rect">
            <a:avLst/>
          </a:prstGeom>
        </p:spPr>
      </p:pic>
      <p:sp>
        <p:nvSpPr>
          <p:cNvPr id="8" name="Freeform 3" descr="A group of people with text&#10;&#10;AI-generated content may be incorrect.">
            <a:extLst>
              <a:ext uri="{FF2B5EF4-FFF2-40B4-BE49-F238E27FC236}">
                <a16:creationId xmlns:a16="http://schemas.microsoft.com/office/drawing/2014/main" id="{459BF231-9A37-95B9-3024-24276D5E3F0D}"/>
              </a:ext>
            </a:extLst>
          </p:cNvPr>
          <p:cNvSpPr/>
          <p:nvPr/>
        </p:nvSpPr>
        <p:spPr>
          <a:xfrm>
            <a:off x="1905000" y="0"/>
            <a:ext cx="2129118" cy="174874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5"/>
            <a:stretch>
              <a:fillRect/>
            </a:stretch>
          </a:blipFill>
        </p:spPr>
        <p:txBody>
          <a:bodyPr/>
          <a:lstStyle/>
          <a:p>
            <a:endParaRPr lang="en-US"/>
          </a:p>
        </p:txBody>
      </p:sp>
      <p:sp>
        <p:nvSpPr>
          <p:cNvPr id="10" name="TextBox 2">
            <a:extLst>
              <a:ext uri="{FF2B5EF4-FFF2-40B4-BE49-F238E27FC236}">
                <a16:creationId xmlns:a16="http://schemas.microsoft.com/office/drawing/2014/main" id="{4BD8DF25-F815-425A-A525-F499F7AC4B63}"/>
              </a:ext>
            </a:extLst>
          </p:cNvPr>
          <p:cNvSpPr txBox="1"/>
          <p:nvPr/>
        </p:nvSpPr>
        <p:spPr>
          <a:xfrm>
            <a:off x="3021760" y="23439"/>
            <a:ext cx="14853144" cy="2067041"/>
          </a:xfrm>
          <a:prstGeom prst="rect">
            <a:avLst/>
          </a:prstGeom>
        </p:spPr>
        <p:txBody>
          <a:bodyPr wrap="square" lIns="0" tIns="0" rIns="0" bIns="0" rtlCol="0" anchor="t">
            <a:spAutoFit/>
          </a:bodyPr>
          <a:lstStyle/>
          <a:p>
            <a:pPr algn="ctr">
              <a:lnSpc>
                <a:spcPts val="8400"/>
              </a:lnSpc>
            </a:pPr>
            <a:r>
              <a:rPr lang="en-US" sz="5400" b="1">
                <a:solidFill>
                  <a:srgbClr val="000000"/>
                </a:solidFill>
                <a:latin typeface="Canva Sans Bold"/>
                <a:ea typeface="Canva Sans Bold"/>
                <a:cs typeface="Canva Sans Bold"/>
              </a:rPr>
              <a:t>tax credit v. tax deduction –</a:t>
            </a:r>
            <a:endParaRPr lang="en-US"/>
          </a:p>
          <a:p>
            <a:pPr algn="ctr">
              <a:lnSpc>
                <a:spcPts val="8400"/>
              </a:lnSpc>
            </a:pPr>
            <a:r>
              <a:rPr lang="en-US" sz="5400" b="1" dirty="0">
                <a:solidFill>
                  <a:srgbClr val="000000"/>
                </a:solidFill>
                <a:latin typeface="Canva Sans Bold"/>
                <a:ea typeface="Canva Sans Bold"/>
                <a:cs typeface="Canva Sans Bold"/>
              </a:rPr>
              <a:t>an illustration</a:t>
            </a:r>
            <a:endParaRPr lang="en-US" dirty="0"/>
          </a:p>
        </p:txBody>
      </p:sp>
      <p:graphicFrame>
        <p:nvGraphicFramePr>
          <p:cNvPr id="5" name="Table 4">
            <a:extLst>
              <a:ext uri="{FF2B5EF4-FFF2-40B4-BE49-F238E27FC236}">
                <a16:creationId xmlns:a16="http://schemas.microsoft.com/office/drawing/2014/main" id="{E1E3FEDF-BCE5-1170-212A-A1393D1E7DC4}"/>
              </a:ext>
            </a:extLst>
          </p:cNvPr>
          <p:cNvGraphicFramePr>
            <a:graphicFrameLocks noGrp="1"/>
          </p:cNvGraphicFramePr>
          <p:nvPr>
            <p:extLst>
              <p:ext uri="{D42A27DB-BD31-4B8C-83A1-F6EECF244321}">
                <p14:modId xmlns:p14="http://schemas.microsoft.com/office/powerpoint/2010/main" val="1526563429"/>
              </p:ext>
            </p:extLst>
          </p:nvPr>
        </p:nvGraphicFramePr>
        <p:xfrm>
          <a:off x="4783667" y="2476500"/>
          <a:ext cx="8721621" cy="5833299"/>
        </p:xfrm>
        <a:graphic>
          <a:graphicData uri="http://schemas.openxmlformats.org/drawingml/2006/table">
            <a:tbl>
              <a:tblPr bandRow="1">
                <a:tableStyleId>{5C22544A-7EE6-4342-B048-85BDC9FD1C3A}</a:tableStyleId>
              </a:tblPr>
              <a:tblGrid>
                <a:gridCol w="2907207">
                  <a:extLst>
                    <a:ext uri="{9D8B030D-6E8A-4147-A177-3AD203B41FA5}">
                      <a16:colId xmlns:a16="http://schemas.microsoft.com/office/drawing/2014/main" val="185780137"/>
                    </a:ext>
                  </a:extLst>
                </a:gridCol>
                <a:gridCol w="2907207">
                  <a:extLst>
                    <a:ext uri="{9D8B030D-6E8A-4147-A177-3AD203B41FA5}">
                      <a16:colId xmlns:a16="http://schemas.microsoft.com/office/drawing/2014/main" val="1881956549"/>
                    </a:ext>
                  </a:extLst>
                </a:gridCol>
                <a:gridCol w="2907207">
                  <a:extLst>
                    <a:ext uri="{9D8B030D-6E8A-4147-A177-3AD203B41FA5}">
                      <a16:colId xmlns:a16="http://schemas.microsoft.com/office/drawing/2014/main" val="352011640"/>
                    </a:ext>
                  </a:extLst>
                </a:gridCol>
              </a:tblGrid>
              <a:tr h="557113">
                <a:tc>
                  <a:txBody>
                    <a:bodyPr/>
                    <a:lstStyle/>
                    <a:p>
                      <a:pPr fontAlgn="auto"/>
                      <a:endParaRPr lang="en-US" dirty="0">
                        <a:effectLst/>
                        <a:latin typeface="Poppins Bold Italics"/>
                      </a:endParaRP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r>
                        <a:rPr lang="en-US" b="1" dirty="0">
                          <a:effectLst/>
                          <a:latin typeface="Poppins Bold Italics"/>
                        </a:rPr>
                        <a:t>$5,000 tax deduction</a:t>
                      </a:r>
                      <a:endParaRPr lang="en-US" dirty="0">
                        <a:effectLst/>
                        <a:latin typeface="Poppins Bold Italics"/>
                      </a:endParaRP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r>
                        <a:rPr lang="en-US" b="1" dirty="0">
                          <a:effectLst/>
                          <a:latin typeface="Poppins Bold Italics"/>
                        </a:rPr>
                        <a:t>$5,000 tax credit</a:t>
                      </a:r>
                      <a:endParaRPr lang="en-US" dirty="0">
                        <a:effectLst/>
                        <a:latin typeface="Poppins Bold Italics"/>
                      </a:endParaRP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extLst>
                  <a:ext uri="{0D108BD9-81ED-4DB2-BD59-A6C34878D82A}">
                    <a16:rowId xmlns:a16="http://schemas.microsoft.com/office/drawing/2014/main" val="709867417"/>
                  </a:ext>
                </a:extLst>
              </a:tr>
              <a:tr h="966754">
                <a:tc>
                  <a:txBody>
                    <a:bodyPr/>
                    <a:lstStyle/>
                    <a:p>
                      <a:pPr fontAlgn="auto"/>
                      <a:r>
                        <a:rPr lang="en-US" dirty="0">
                          <a:effectLst/>
                          <a:latin typeface="Poppins Bold Italics"/>
                        </a:rPr>
                        <a:t>Adjusted gross income (AGI)</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r>
                        <a:rPr lang="en-US" dirty="0">
                          <a:effectLst/>
                          <a:latin typeface="Poppins Bold Italics"/>
                        </a:rPr>
                        <a:t>$80,000</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r>
                        <a:rPr lang="en-US" dirty="0">
                          <a:effectLst/>
                          <a:latin typeface="Poppins Bold Italics"/>
                        </a:rPr>
                        <a:t>$80,000</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extLst>
                  <a:ext uri="{0D108BD9-81ED-4DB2-BD59-A6C34878D82A}">
                    <a16:rowId xmlns:a16="http://schemas.microsoft.com/office/drawing/2014/main" val="3564555301"/>
                  </a:ext>
                </a:extLst>
              </a:tr>
              <a:tr h="557113">
                <a:tc>
                  <a:txBody>
                    <a:bodyPr/>
                    <a:lstStyle/>
                    <a:p>
                      <a:pPr fontAlgn="auto"/>
                      <a:r>
                        <a:rPr lang="en-US" dirty="0">
                          <a:effectLst/>
                          <a:latin typeface="Poppins Bold Italics"/>
                        </a:rPr>
                        <a:t>Minus tax deduction</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r>
                        <a:rPr lang="en-US" dirty="0">
                          <a:effectLst/>
                          <a:latin typeface="Poppins Bold Italics"/>
                        </a:rPr>
                        <a:t>($5,000)</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endParaRPr lang="en-US" dirty="0">
                        <a:effectLst/>
                        <a:latin typeface="Poppins Bold Italics"/>
                      </a:endParaRP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extLst>
                  <a:ext uri="{0D108BD9-81ED-4DB2-BD59-A6C34878D82A}">
                    <a16:rowId xmlns:a16="http://schemas.microsoft.com/office/drawing/2014/main" val="2425231870"/>
                  </a:ext>
                </a:extLst>
              </a:tr>
              <a:tr h="557113">
                <a:tc>
                  <a:txBody>
                    <a:bodyPr/>
                    <a:lstStyle/>
                    <a:p>
                      <a:pPr fontAlgn="auto"/>
                      <a:r>
                        <a:rPr lang="en-US" dirty="0">
                          <a:effectLst/>
                          <a:latin typeface="Poppins Bold Italics"/>
                        </a:rPr>
                        <a:t>Taxable income</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r>
                        <a:rPr lang="en-US" dirty="0">
                          <a:effectLst/>
                          <a:latin typeface="Poppins Bold Italics"/>
                        </a:rPr>
                        <a:t>$75,000</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r>
                        <a:rPr lang="en-US" dirty="0">
                          <a:effectLst/>
                          <a:latin typeface="Poppins Bold Italics"/>
                        </a:rPr>
                        <a:t>$80,000</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extLst>
                  <a:ext uri="{0D108BD9-81ED-4DB2-BD59-A6C34878D82A}">
                    <a16:rowId xmlns:a16="http://schemas.microsoft.com/office/drawing/2014/main" val="975433528"/>
                  </a:ext>
                </a:extLst>
              </a:tr>
              <a:tr h="966754">
                <a:tc>
                  <a:txBody>
                    <a:bodyPr/>
                    <a:lstStyle/>
                    <a:p>
                      <a:pPr fontAlgn="auto">
                        <a:buNone/>
                      </a:pPr>
                      <a:r>
                        <a:rPr lang="en-US" dirty="0">
                          <a:effectLst/>
                          <a:latin typeface="Poppins Bold Italics"/>
                        </a:rPr>
                        <a:t>Tax rate(married filing jointly)</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r>
                        <a:rPr lang="en-US" dirty="0">
                          <a:effectLst/>
                          <a:latin typeface="Poppins Bold Italics"/>
                        </a:rPr>
                        <a:t>12%</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r>
                        <a:rPr lang="en-US" dirty="0">
                          <a:effectLst/>
                          <a:latin typeface="Poppins Bold Italics"/>
                        </a:rPr>
                        <a:t>12%</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extLst>
                  <a:ext uri="{0D108BD9-81ED-4DB2-BD59-A6C34878D82A}">
                    <a16:rowId xmlns:a16="http://schemas.microsoft.com/office/drawing/2014/main" val="298423764"/>
                  </a:ext>
                </a:extLst>
              </a:tr>
              <a:tr h="557113">
                <a:tc>
                  <a:txBody>
                    <a:bodyPr/>
                    <a:lstStyle/>
                    <a:p>
                      <a:pPr fontAlgn="auto"/>
                      <a:r>
                        <a:rPr lang="en-US" dirty="0">
                          <a:effectLst/>
                          <a:latin typeface="Poppins Bold Italics"/>
                        </a:rPr>
                        <a:t>Calculated tax</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r>
                        <a:rPr lang="en-US" dirty="0">
                          <a:effectLst/>
                          <a:latin typeface="Poppins Bold Italics"/>
                        </a:rPr>
                        <a:t>$9,000</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r>
                        <a:rPr lang="en-US" dirty="0">
                          <a:effectLst/>
                          <a:latin typeface="Poppins Bold Italics"/>
                        </a:rPr>
                        <a:t>$9,600</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extLst>
                  <a:ext uri="{0D108BD9-81ED-4DB2-BD59-A6C34878D82A}">
                    <a16:rowId xmlns:a16="http://schemas.microsoft.com/office/drawing/2014/main" val="4230323556"/>
                  </a:ext>
                </a:extLst>
              </a:tr>
              <a:tr h="557113">
                <a:tc>
                  <a:txBody>
                    <a:bodyPr/>
                    <a:lstStyle/>
                    <a:p>
                      <a:pPr fontAlgn="auto"/>
                      <a:r>
                        <a:rPr lang="en-US" dirty="0">
                          <a:effectLst/>
                          <a:latin typeface="Poppins Bold Italics"/>
                        </a:rPr>
                        <a:t>Minus tax credit</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endParaRPr lang="en-US" dirty="0">
                        <a:effectLst/>
                        <a:latin typeface="Poppins Bold Italics"/>
                      </a:endParaRP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r>
                        <a:rPr lang="en-US" dirty="0">
                          <a:effectLst/>
                          <a:latin typeface="Poppins Bold Italics"/>
                        </a:rPr>
                        <a:t>($5,000)</a:t>
                      </a: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extLst>
                  <a:ext uri="{0D108BD9-81ED-4DB2-BD59-A6C34878D82A}">
                    <a16:rowId xmlns:a16="http://schemas.microsoft.com/office/drawing/2014/main" val="3472708423"/>
                  </a:ext>
                </a:extLst>
              </a:tr>
              <a:tr h="557113">
                <a:tc>
                  <a:txBody>
                    <a:bodyPr/>
                    <a:lstStyle/>
                    <a:p>
                      <a:pPr fontAlgn="auto"/>
                      <a:r>
                        <a:rPr lang="en-US" b="1" dirty="0">
                          <a:effectLst/>
                          <a:latin typeface="Poppins Bold Italics"/>
                        </a:rPr>
                        <a:t>Total tax bill</a:t>
                      </a:r>
                      <a:endParaRPr lang="en-US" dirty="0">
                        <a:effectLst/>
                        <a:latin typeface="Poppins Bold Italics"/>
                      </a:endParaRP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r>
                        <a:rPr lang="en-US" b="1" dirty="0">
                          <a:effectLst/>
                          <a:latin typeface="Poppins Bold Italics"/>
                        </a:rPr>
                        <a:t>$9,000</a:t>
                      </a:r>
                      <a:endParaRPr lang="en-US" dirty="0">
                        <a:effectLst/>
                        <a:latin typeface="Poppins Bold Italics"/>
                      </a:endParaRP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a:txBody>
                    <a:bodyPr/>
                    <a:lstStyle/>
                    <a:p>
                      <a:pPr fontAlgn="auto"/>
                      <a:r>
                        <a:rPr lang="en-US" b="1" dirty="0">
                          <a:effectLst/>
                          <a:latin typeface="Poppins Bold Italics"/>
                        </a:rPr>
                        <a:t>$4,600</a:t>
                      </a:r>
                      <a:endParaRPr lang="en-US" dirty="0">
                        <a:effectLst/>
                        <a:latin typeface="Poppins Bold Italics"/>
                      </a:endParaRP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extLst>
                  <a:ext uri="{0D108BD9-81ED-4DB2-BD59-A6C34878D82A}">
                    <a16:rowId xmlns:a16="http://schemas.microsoft.com/office/drawing/2014/main" val="4159907746"/>
                  </a:ext>
                </a:extLst>
              </a:tr>
              <a:tr h="557113">
                <a:tc gridSpan="3">
                  <a:txBody>
                    <a:bodyPr/>
                    <a:lstStyle/>
                    <a:p>
                      <a:pPr algn="ctr" fontAlgn="auto"/>
                      <a:endParaRPr lang="en-US" dirty="0">
                        <a:effectLst/>
                        <a:latin typeface="Poppins Bold Italics"/>
                      </a:endParaRPr>
                    </a:p>
                  </a:txBody>
                  <a:tcPr anchor="ctr">
                    <a:lnL w="12700" cap="flat" cmpd="sng" algn="ctr">
                      <a:solidFill>
                        <a:srgbClr val="E2E5ED"/>
                      </a:solidFill>
                      <a:prstDash val="solid"/>
                      <a:round/>
                      <a:headEnd type="none" w="med" len="med"/>
                      <a:tailEnd type="none" w="med" len="med"/>
                    </a:lnL>
                    <a:lnR w="12700" cap="flat" cmpd="sng" algn="ctr">
                      <a:solidFill>
                        <a:srgbClr val="E2E5ED"/>
                      </a:solidFill>
                      <a:prstDash val="solid"/>
                      <a:round/>
                      <a:headEnd type="none" w="med" len="med"/>
                      <a:tailEnd type="none" w="med" len="med"/>
                    </a:lnR>
                    <a:lnT w="12700" cap="flat" cmpd="sng" algn="ctr">
                      <a:solidFill>
                        <a:srgbClr val="E2E5ED"/>
                      </a:solidFill>
                      <a:prstDash val="solid"/>
                      <a:round/>
                      <a:headEnd type="none" w="med" len="med"/>
                      <a:tailEnd type="none" w="med" len="med"/>
                    </a:lnT>
                    <a:lnB w="12700" cap="flat" cmpd="sng" algn="ctr">
                      <a:solidFill>
                        <a:srgbClr val="E2E5ED"/>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2975845"/>
                  </a:ext>
                </a:extLst>
              </a:tr>
            </a:tbl>
          </a:graphicData>
        </a:graphic>
      </p:graphicFrame>
      <p:sp>
        <p:nvSpPr>
          <p:cNvPr id="9" name="TextBox 8">
            <a:extLst>
              <a:ext uri="{FF2B5EF4-FFF2-40B4-BE49-F238E27FC236}">
                <a16:creationId xmlns:a16="http://schemas.microsoft.com/office/drawing/2014/main" id="{81AD0E58-73E3-D6FC-C365-57561C779D38}"/>
              </a:ext>
            </a:extLst>
          </p:cNvPr>
          <p:cNvSpPr txBox="1"/>
          <p:nvPr/>
        </p:nvSpPr>
        <p:spPr>
          <a:xfrm>
            <a:off x="655544" y="8303558"/>
            <a:ext cx="64041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Example taken from Intuit's website</a:t>
            </a:r>
            <a:endParaRPr lang="en-US" dirty="0"/>
          </a:p>
        </p:txBody>
      </p:sp>
    </p:spTree>
    <p:extLst>
      <p:ext uri="{BB962C8B-B14F-4D97-AF65-F5344CB8AC3E}">
        <p14:creationId xmlns:p14="http://schemas.microsoft.com/office/powerpoint/2010/main" val="39200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20199" y="3044"/>
            <a:ext cx="3102160" cy="1698177"/>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689538" y="118984"/>
            <a:ext cx="17465836" cy="1170208"/>
          </a:xfrm>
          <a:prstGeom prst="rect">
            <a:avLst/>
          </a:prstGeom>
        </p:spPr>
        <p:txBody>
          <a:bodyPr lIns="0" tIns="0" rIns="0" bIns="0" rtlCol="0" anchor="t">
            <a:spAutoFit/>
          </a:bodyPr>
          <a:lstStyle/>
          <a:p>
            <a:pPr algn="ctr">
              <a:lnSpc>
                <a:spcPts val="9519"/>
              </a:lnSpc>
              <a:spcBef>
                <a:spcPct val="0"/>
              </a:spcBef>
            </a:pPr>
            <a:r>
              <a:rPr lang="en-US" sz="6750" dirty="0">
                <a:solidFill>
                  <a:srgbClr val="301E16"/>
                </a:solidFill>
                <a:latin typeface="Archivo Black"/>
                <a:ea typeface="Archivo Black"/>
                <a:cs typeface="Archivo Black"/>
                <a:sym typeface="Archivo Black"/>
              </a:rPr>
              <a:t>What is a tax credit?</a:t>
            </a:r>
            <a:endParaRPr lang="en-US" sz="6799" dirty="0">
              <a:solidFill>
                <a:srgbClr val="301E16"/>
              </a:solidFill>
              <a:latin typeface="Archivo Black"/>
              <a:ea typeface="Archivo Black"/>
              <a:cs typeface="Archivo Black"/>
              <a:sym typeface="Archivo Black"/>
            </a:endParaRPr>
          </a:p>
        </p:txBody>
      </p:sp>
      <p:sp>
        <p:nvSpPr>
          <p:cNvPr id="5" name="Freeform 5"/>
          <p:cNvSpPr/>
          <p:nvPr/>
        </p:nvSpPr>
        <p:spPr>
          <a:xfrm>
            <a:off x="3356913" y="9022339"/>
            <a:ext cx="956250" cy="729140"/>
          </a:xfrm>
          <a:custGeom>
            <a:avLst/>
            <a:gdLst/>
            <a:ahLst/>
            <a:cxnLst/>
            <a:rect l="l" t="t" r="r" b="b"/>
            <a:pathLst>
              <a:path w="956250" h="729140">
                <a:moveTo>
                  <a:pt x="0" y="0"/>
                </a:moveTo>
                <a:lnTo>
                  <a:pt x="956250" y="0"/>
                </a:lnTo>
                <a:lnTo>
                  <a:pt x="956250" y="729141"/>
                </a:lnTo>
                <a:lnTo>
                  <a:pt x="0" y="7291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6" name="Table 6"/>
          <p:cNvGraphicFramePr>
            <a:graphicFrameLocks noGrp="1"/>
          </p:cNvGraphicFramePr>
          <p:nvPr/>
        </p:nvGraphicFramePr>
        <p:xfrm>
          <a:off x="813034" y="4107439"/>
          <a:ext cx="7675074" cy="4914900"/>
        </p:xfrm>
        <a:graphic>
          <a:graphicData uri="http://schemas.openxmlformats.org/drawingml/2006/table">
            <a:tbl>
              <a:tblPr/>
              <a:tblGrid>
                <a:gridCol w="1634359">
                  <a:extLst>
                    <a:ext uri="{9D8B030D-6E8A-4147-A177-3AD203B41FA5}">
                      <a16:colId xmlns:a16="http://schemas.microsoft.com/office/drawing/2014/main" val="20000"/>
                    </a:ext>
                  </a:extLst>
                </a:gridCol>
                <a:gridCol w="2521398">
                  <a:extLst>
                    <a:ext uri="{9D8B030D-6E8A-4147-A177-3AD203B41FA5}">
                      <a16:colId xmlns:a16="http://schemas.microsoft.com/office/drawing/2014/main" val="20001"/>
                    </a:ext>
                  </a:extLst>
                </a:gridCol>
                <a:gridCol w="3519317">
                  <a:extLst>
                    <a:ext uri="{9D8B030D-6E8A-4147-A177-3AD203B41FA5}">
                      <a16:colId xmlns:a16="http://schemas.microsoft.com/office/drawing/2014/main" val="20002"/>
                    </a:ext>
                  </a:extLst>
                </a:gridCol>
              </a:tblGrid>
              <a:tr h="1439912">
                <a:tc>
                  <a:txBody>
                    <a:bodyPr/>
                    <a:lstStyle/>
                    <a:p>
                      <a:pPr algn="ctr">
                        <a:lnSpc>
                          <a:spcPts val="238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E71B5"/>
                    </a:solidFill>
                  </a:tcPr>
                </a:tc>
                <a:tc>
                  <a:txBody>
                    <a:bodyPr/>
                    <a:lstStyle/>
                    <a:p>
                      <a:pPr algn="ctr">
                        <a:lnSpc>
                          <a:spcPts val="3359"/>
                        </a:lnSpc>
                        <a:defRPr/>
                      </a:pPr>
                      <a:r>
                        <a:rPr lang="en-US" sz="2400" b="1">
                          <a:solidFill>
                            <a:srgbClr val="231F20"/>
                          </a:solidFill>
                          <a:latin typeface="Poppins Bold"/>
                          <a:ea typeface="Poppins Bold"/>
                          <a:cs typeface="Poppins Bold"/>
                          <a:sym typeface="Poppins Bold"/>
                        </a:rPr>
                        <a:t>Refundable </a:t>
                      </a:r>
                      <a:endParaRPr lang="en-US" sz="1100"/>
                    </a:p>
                    <a:p>
                      <a:pPr algn="ctr">
                        <a:lnSpc>
                          <a:spcPts val="3359"/>
                        </a:lnSpc>
                      </a:pPr>
                      <a:r>
                        <a:rPr lang="en-US" sz="2400" b="1">
                          <a:solidFill>
                            <a:srgbClr val="231F20"/>
                          </a:solidFill>
                          <a:latin typeface="Poppins Bold"/>
                          <a:ea typeface="Poppins Bold"/>
                          <a:cs typeface="Poppins Bold"/>
                          <a:sym typeface="Poppins Bold"/>
                        </a:rPr>
                        <a:t>Credit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3F3FF"/>
                    </a:solidFill>
                  </a:tcPr>
                </a:tc>
                <a:tc>
                  <a:txBody>
                    <a:bodyPr/>
                    <a:lstStyle/>
                    <a:p>
                      <a:pPr algn="ctr">
                        <a:lnSpc>
                          <a:spcPts val="3359"/>
                        </a:lnSpc>
                        <a:defRPr/>
                      </a:pPr>
                      <a:r>
                        <a:rPr lang="en-US" sz="2400" b="1">
                          <a:solidFill>
                            <a:srgbClr val="000000"/>
                          </a:solidFill>
                          <a:latin typeface="Poppins Bold"/>
                          <a:ea typeface="Poppins Bold"/>
                          <a:cs typeface="Poppins Bold"/>
                          <a:sym typeface="Poppins Bold"/>
                        </a:rPr>
                        <a:t> Nonrefundable Credit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3F3FF"/>
                    </a:solidFill>
                  </a:tcPr>
                </a:tc>
                <a:extLst>
                  <a:ext uri="{0D108BD9-81ED-4DB2-BD59-A6C34878D82A}">
                    <a16:rowId xmlns:a16="http://schemas.microsoft.com/office/drawing/2014/main" val="10000"/>
                  </a:ext>
                </a:extLst>
              </a:tr>
              <a:tr h="1439912">
                <a:tc>
                  <a:txBody>
                    <a:bodyPr/>
                    <a:lstStyle/>
                    <a:p>
                      <a:pPr algn="ctr">
                        <a:lnSpc>
                          <a:spcPts val="3359"/>
                        </a:lnSpc>
                        <a:defRPr/>
                      </a:pPr>
                      <a:r>
                        <a:rPr lang="en-US" sz="2400" b="1">
                          <a:solidFill>
                            <a:srgbClr val="FF0000"/>
                          </a:solidFill>
                          <a:latin typeface="Poppins Bold"/>
                          <a:ea typeface="Poppins Bold"/>
                          <a:cs typeface="Poppins Bold"/>
                          <a:sym typeface="Poppins Bold"/>
                        </a:rPr>
                        <a:t>Tax Owed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3F3FF"/>
                    </a:solidFill>
                  </a:tcPr>
                </a:tc>
                <a:tc>
                  <a:txBody>
                    <a:bodyPr/>
                    <a:lstStyle/>
                    <a:p>
                      <a:pPr algn="ctr">
                        <a:lnSpc>
                          <a:spcPts val="3359"/>
                        </a:lnSpc>
                        <a:defRPr/>
                      </a:pPr>
                      <a:r>
                        <a:rPr lang="en-US" sz="2400" b="1">
                          <a:solidFill>
                            <a:srgbClr val="FF0000"/>
                          </a:solidFill>
                          <a:latin typeface="Poppins Bold"/>
                          <a:ea typeface="Poppins Bold"/>
                          <a:cs typeface="Poppins Bold"/>
                          <a:sym typeface="Poppins Bold"/>
                        </a:rPr>
                        <a:t>$100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400" b="1">
                          <a:solidFill>
                            <a:srgbClr val="FF0000"/>
                          </a:solidFill>
                          <a:latin typeface="Poppins Bold"/>
                          <a:ea typeface="Poppins Bold"/>
                          <a:cs typeface="Poppins Bold"/>
                          <a:sym typeface="Poppins Bold"/>
                        </a:rPr>
                        <a:t>$100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7538">
                <a:tc>
                  <a:txBody>
                    <a:bodyPr/>
                    <a:lstStyle/>
                    <a:p>
                      <a:pPr algn="ctr">
                        <a:lnSpc>
                          <a:spcPts val="3359"/>
                        </a:lnSpc>
                        <a:defRPr/>
                      </a:pPr>
                      <a:r>
                        <a:rPr lang="en-US" sz="2400" b="1">
                          <a:solidFill>
                            <a:srgbClr val="39B54A"/>
                          </a:solidFill>
                          <a:latin typeface="Poppins Bold"/>
                          <a:ea typeface="Poppins Bold"/>
                          <a:cs typeface="Poppins Bold"/>
                          <a:sym typeface="Poppins Bold"/>
                        </a:rPr>
                        <a:t>Credits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3F3FF"/>
                    </a:solidFill>
                  </a:tcPr>
                </a:tc>
                <a:tc>
                  <a:txBody>
                    <a:bodyPr/>
                    <a:lstStyle/>
                    <a:p>
                      <a:pPr algn="ctr">
                        <a:lnSpc>
                          <a:spcPts val="3359"/>
                        </a:lnSpc>
                        <a:defRPr/>
                      </a:pPr>
                      <a:r>
                        <a:rPr lang="en-US" sz="2400" b="1">
                          <a:solidFill>
                            <a:srgbClr val="39B54A"/>
                          </a:solidFill>
                          <a:latin typeface="Poppins Bold"/>
                          <a:ea typeface="Poppins Bold"/>
                          <a:cs typeface="Poppins Bold"/>
                          <a:sym typeface="Poppins Bold"/>
                        </a:rPr>
                        <a:t>$150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400" b="1">
                          <a:solidFill>
                            <a:srgbClr val="39B54A"/>
                          </a:solidFill>
                          <a:latin typeface="Poppins Bold"/>
                          <a:ea typeface="Poppins Bold"/>
                          <a:cs typeface="Poppins Bold"/>
                          <a:sym typeface="Poppins Bold"/>
                        </a:rPr>
                        <a:t>$150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7538">
                <a:tc>
                  <a:txBody>
                    <a:bodyPr/>
                    <a:lstStyle/>
                    <a:p>
                      <a:pPr algn="ctr">
                        <a:lnSpc>
                          <a:spcPts val="3359"/>
                        </a:lnSpc>
                        <a:defRPr/>
                      </a:pPr>
                      <a:r>
                        <a:rPr lang="en-US" sz="2400" b="1">
                          <a:solidFill>
                            <a:srgbClr val="000000"/>
                          </a:solidFill>
                          <a:latin typeface="Poppins Bold"/>
                          <a:ea typeface="Poppins Bold"/>
                          <a:cs typeface="Poppins Bold"/>
                          <a:sym typeface="Poppins Bold"/>
                        </a:rPr>
                        <a:t>Refund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3F3FF"/>
                    </a:solidFill>
                  </a:tcPr>
                </a:tc>
                <a:tc>
                  <a:txBody>
                    <a:bodyPr/>
                    <a:lstStyle/>
                    <a:p>
                      <a:pPr algn="ctr">
                        <a:lnSpc>
                          <a:spcPts val="3359"/>
                        </a:lnSpc>
                        <a:defRPr/>
                      </a:pPr>
                      <a:r>
                        <a:rPr lang="en-US" sz="2400" b="1">
                          <a:solidFill>
                            <a:srgbClr val="39B54A"/>
                          </a:solidFill>
                          <a:latin typeface="Poppins Bold"/>
                          <a:ea typeface="Poppins Bold"/>
                          <a:cs typeface="Poppins Bold"/>
                          <a:sym typeface="Poppins Bold"/>
                        </a:rPr>
                        <a:t>$50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400" b="1">
                          <a:solidFill>
                            <a:srgbClr val="000000"/>
                          </a:solidFill>
                          <a:latin typeface="Poppins Bold"/>
                          <a:ea typeface="Poppins Bold"/>
                          <a:cs typeface="Poppins Bold"/>
                          <a:sym typeface="Poppins Bold"/>
                        </a:rPr>
                        <a:t>$0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AutoShape 7"/>
          <p:cNvSpPr/>
          <p:nvPr/>
        </p:nvSpPr>
        <p:spPr>
          <a:xfrm>
            <a:off x="2443456" y="7975289"/>
            <a:ext cx="6044653" cy="0"/>
          </a:xfrm>
          <a:prstGeom prst="line">
            <a:avLst/>
          </a:prstGeom>
          <a:ln w="142875" cap="flat">
            <a:solidFill>
              <a:srgbClr val="000000"/>
            </a:solidFill>
            <a:prstDash val="solid"/>
            <a:headEnd type="none" w="sm" len="sm"/>
            <a:tailEnd type="none" w="sm" len="sm"/>
          </a:ln>
        </p:spPr>
        <p:txBody>
          <a:bodyPr/>
          <a:lstStyle/>
          <a:p>
            <a:endParaRPr lang="en-US"/>
          </a:p>
        </p:txBody>
      </p:sp>
      <p:sp>
        <p:nvSpPr>
          <p:cNvPr id="8" name="TextBox 8"/>
          <p:cNvSpPr txBox="1"/>
          <p:nvPr/>
        </p:nvSpPr>
        <p:spPr>
          <a:xfrm>
            <a:off x="9448898" y="1402384"/>
            <a:ext cx="7424182" cy="5957809"/>
          </a:xfrm>
          <a:prstGeom prst="rect">
            <a:avLst/>
          </a:prstGeom>
        </p:spPr>
        <p:txBody>
          <a:bodyPr lIns="0" tIns="0" rIns="0" bIns="0" rtlCol="0" anchor="t">
            <a:spAutoFit/>
          </a:bodyPr>
          <a:lstStyle/>
          <a:p>
            <a:pPr algn="l">
              <a:lnSpc>
                <a:spcPts val="3919"/>
              </a:lnSpc>
            </a:pPr>
            <a:endParaRPr/>
          </a:p>
          <a:p>
            <a:pPr marL="604519" lvl="1" indent="-302260" algn="l">
              <a:lnSpc>
                <a:spcPts val="3919"/>
              </a:lnSpc>
              <a:buAutoNum type="arabicPeriod"/>
            </a:pPr>
            <a:r>
              <a:rPr lang="en-US" sz="2799" b="1">
                <a:solidFill>
                  <a:srgbClr val="301E16"/>
                </a:solidFill>
                <a:latin typeface="Poppins Bold"/>
                <a:ea typeface="Poppins Bold"/>
                <a:cs typeface="Poppins Bold"/>
                <a:sym typeface="Poppins Bold"/>
              </a:rPr>
              <a:t> Refundable Credits:</a:t>
            </a:r>
          </a:p>
          <a:p>
            <a:pPr marL="1209039" lvl="2" indent="-403013" algn="l">
              <a:lnSpc>
                <a:spcPts val="3919"/>
              </a:lnSpc>
              <a:buFont typeface="Arial"/>
              <a:buChar char="⚬"/>
            </a:pPr>
            <a:r>
              <a:rPr lang="en-US" sz="2799">
                <a:solidFill>
                  <a:srgbClr val="301E16"/>
                </a:solidFill>
                <a:latin typeface="Poppins"/>
                <a:ea typeface="Poppins"/>
                <a:cs typeface="Poppins"/>
                <a:sym typeface="Poppins"/>
              </a:rPr>
              <a:t>In addition to reducing your taxes owed, if there is remaining credit leftover after your tax liability is reduced to $0, </a:t>
            </a:r>
            <a:r>
              <a:rPr lang="en-US" sz="2799" u="sng">
                <a:solidFill>
                  <a:srgbClr val="301E16"/>
                </a:solidFill>
                <a:latin typeface="Poppins"/>
                <a:ea typeface="Poppins"/>
                <a:cs typeface="Poppins"/>
                <a:sym typeface="Poppins"/>
              </a:rPr>
              <a:t>you can get the difference back in your refund.</a:t>
            </a:r>
          </a:p>
          <a:p>
            <a:pPr algn="l">
              <a:lnSpc>
                <a:spcPts val="3919"/>
              </a:lnSpc>
            </a:pPr>
            <a:r>
              <a:rPr lang="en-US" sz="2799">
                <a:solidFill>
                  <a:srgbClr val="301E16"/>
                </a:solidFill>
                <a:latin typeface="Poppins"/>
                <a:ea typeface="Poppins"/>
                <a:cs typeface="Poppins"/>
                <a:sym typeface="Poppins"/>
              </a:rPr>
              <a:t> </a:t>
            </a:r>
          </a:p>
          <a:p>
            <a:pPr marL="1209039" lvl="2" indent="-403013" algn="l">
              <a:lnSpc>
                <a:spcPts val="3919"/>
              </a:lnSpc>
              <a:buFont typeface="Arial"/>
              <a:buChar char="⚬"/>
            </a:pPr>
            <a:r>
              <a:rPr lang="en-US" sz="2799">
                <a:solidFill>
                  <a:srgbClr val="301E16"/>
                </a:solidFill>
                <a:latin typeface="Poppins"/>
                <a:ea typeface="Poppins"/>
                <a:cs typeface="Poppins"/>
                <a:sym typeface="Poppins"/>
              </a:rPr>
              <a:t>Taxpayers who aren't required to file may still want to do so to claim refundable tax credits. </a:t>
            </a:r>
          </a:p>
          <a:p>
            <a:pPr algn="l">
              <a:lnSpc>
                <a:spcPts val="3919"/>
              </a:lnSpc>
            </a:pPr>
            <a:endParaRPr lang="en-US" sz="2799">
              <a:solidFill>
                <a:srgbClr val="301E16"/>
              </a:solidFill>
              <a:latin typeface="Poppins"/>
              <a:ea typeface="Poppins"/>
              <a:cs typeface="Poppins"/>
              <a:sym typeface="Poppins"/>
            </a:endParaRPr>
          </a:p>
        </p:txBody>
      </p:sp>
      <p:sp>
        <p:nvSpPr>
          <p:cNvPr id="9" name="Freeform 9"/>
          <p:cNvSpPr/>
          <p:nvPr/>
        </p:nvSpPr>
        <p:spPr>
          <a:xfrm>
            <a:off x="16671564" y="1401523"/>
            <a:ext cx="1175471" cy="896297"/>
          </a:xfrm>
          <a:custGeom>
            <a:avLst/>
            <a:gdLst/>
            <a:ahLst/>
            <a:cxnLst/>
            <a:rect l="l" t="t" r="r" b="b"/>
            <a:pathLst>
              <a:path w="1175471" h="896297">
                <a:moveTo>
                  <a:pt x="0" y="0"/>
                </a:moveTo>
                <a:lnTo>
                  <a:pt x="1175472" y="0"/>
                </a:lnTo>
                <a:lnTo>
                  <a:pt x="1175472" y="896297"/>
                </a:lnTo>
                <a:lnTo>
                  <a:pt x="0" y="8962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4667430" y="1289192"/>
            <a:ext cx="908300" cy="908300"/>
          </a:xfrm>
          <a:custGeom>
            <a:avLst/>
            <a:gdLst/>
            <a:ahLst/>
            <a:cxnLst/>
            <a:rect l="l" t="t" r="r" b="b"/>
            <a:pathLst>
              <a:path w="908300" h="908300">
                <a:moveTo>
                  <a:pt x="0" y="0"/>
                </a:moveTo>
                <a:lnTo>
                  <a:pt x="908299" y="0"/>
                </a:lnTo>
                <a:lnTo>
                  <a:pt x="908299" y="908299"/>
                </a:lnTo>
                <a:lnTo>
                  <a:pt x="0" y="9082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9983370" y="7496501"/>
            <a:ext cx="7442570" cy="2490940"/>
          </a:xfrm>
          <a:prstGeom prst="rect">
            <a:avLst/>
          </a:prstGeom>
        </p:spPr>
        <p:txBody>
          <a:bodyPr lIns="0" tIns="0" rIns="0" bIns="0" rtlCol="0" anchor="t">
            <a:spAutoFit/>
          </a:bodyPr>
          <a:lstStyle/>
          <a:p>
            <a:pPr algn="l">
              <a:lnSpc>
                <a:spcPts val="3919"/>
              </a:lnSpc>
            </a:pPr>
            <a:r>
              <a:rPr lang="en-US" sz="2799">
                <a:solidFill>
                  <a:srgbClr val="301E16"/>
                </a:solidFill>
                <a:latin typeface="Poppins"/>
                <a:ea typeface="Poppins"/>
                <a:cs typeface="Poppins"/>
                <a:sym typeface="Poppins"/>
              </a:rPr>
              <a:t>2.</a:t>
            </a:r>
            <a:r>
              <a:rPr lang="en-US" sz="2799" b="1">
                <a:solidFill>
                  <a:srgbClr val="301E16"/>
                </a:solidFill>
                <a:latin typeface="Poppins Bold"/>
                <a:ea typeface="Poppins Bold"/>
                <a:cs typeface="Poppins Bold"/>
                <a:sym typeface="Poppins Bold"/>
              </a:rPr>
              <a:t> Non-refundable Credits: </a:t>
            </a:r>
          </a:p>
          <a:p>
            <a:pPr marL="1209039" lvl="2" indent="-403013" algn="l">
              <a:lnSpc>
                <a:spcPts val="3919"/>
              </a:lnSpc>
              <a:buFont typeface="Arial"/>
              <a:buChar char="⚬"/>
            </a:pPr>
            <a:r>
              <a:rPr lang="en-US" sz="2799">
                <a:solidFill>
                  <a:srgbClr val="301E16"/>
                </a:solidFill>
                <a:latin typeface="Poppins"/>
                <a:ea typeface="Poppins"/>
                <a:cs typeface="Poppins"/>
                <a:sym typeface="Poppins"/>
              </a:rPr>
              <a:t>Once a taxpayer's liability is zero, the taxpayer won't get any leftover amount back as a refund</a:t>
            </a:r>
          </a:p>
          <a:p>
            <a:pPr algn="l">
              <a:lnSpc>
                <a:spcPts val="3919"/>
              </a:lnSpc>
            </a:pPr>
            <a:endParaRPr lang="en-US" sz="2799">
              <a:solidFill>
                <a:srgbClr val="301E16"/>
              </a:solidFill>
              <a:latin typeface="Poppins"/>
              <a:ea typeface="Poppins"/>
              <a:cs typeface="Poppins"/>
              <a:sym typeface="Poppins"/>
            </a:endParaRPr>
          </a:p>
        </p:txBody>
      </p:sp>
      <p:sp>
        <p:nvSpPr>
          <p:cNvPr id="12" name="Freeform 12"/>
          <p:cNvSpPr/>
          <p:nvPr/>
        </p:nvSpPr>
        <p:spPr>
          <a:xfrm>
            <a:off x="15121579" y="7028393"/>
            <a:ext cx="893968" cy="893968"/>
          </a:xfrm>
          <a:custGeom>
            <a:avLst/>
            <a:gdLst/>
            <a:ahLst/>
            <a:cxnLst/>
            <a:rect l="l" t="t" r="r" b="b"/>
            <a:pathLst>
              <a:path w="893968" h="893968">
                <a:moveTo>
                  <a:pt x="0" y="0"/>
                </a:moveTo>
                <a:lnTo>
                  <a:pt x="893969" y="0"/>
                </a:lnTo>
                <a:lnTo>
                  <a:pt x="893969" y="893968"/>
                </a:lnTo>
                <a:lnTo>
                  <a:pt x="0" y="893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16083829" y="7215831"/>
            <a:ext cx="1175471" cy="821361"/>
          </a:xfrm>
          <a:custGeom>
            <a:avLst/>
            <a:gdLst/>
            <a:ahLst/>
            <a:cxnLst/>
            <a:rect l="l" t="t" r="r" b="b"/>
            <a:pathLst>
              <a:path w="1175471" h="821361">
                <a:moveTo>
                  <a:pt x="0" y="0"/>
                </a:moveTo>
                <a:lnTo>
                  <a:pt x="1175471" y="0"/>
                </a:lnTo>
                <a:lnTo>
                  <a:pt x="1175471" y="821361"/>
                </a:lnTo>
                <a:lnTo>
                  <a:pt x="0" y="8213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15679295" y="1488109"/>
            <a:ext cx="672506" cy="723125"/>
          </a:xfrm>
          <a:custGeom>
            <a:avLst/>
            <a:gdLst/>
            <a:ahLst/>
            <a:cxnLst/>
            <a:rect l="l" t="t" r="r" b="b"/>
            <a:pathLst>
              <a:path w="672506" h="723125">
                <a:moveTo>
                  <a:pt x="0" y="0"/>
                </a:moveTo>
                <a:lnTo>
                  <a:pt x="672506" y="0"/>
                </a:lnTo>
                <a:lnTo>
                  <a:pt x="672506" y="723125"/>
                </a:lnTo>
                <a:lnTo>
                  <a:pt x="0" y="7231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TextBox 15"/>
          <p:cNvSpPr txBox="1"/>
          <p:nvPr/>
        </p:nvSpPr>
        <p:spPr>
          <a:xfrm>
            <a:off x="813034" y="2111766"/>
            <a:ext cx="7442570" cy="2490940"/>
          </a:xfrm>
          <a:prstGeom prst="rect">
            <a:avLst/>
          </a:prstGeom>
        </p:spPr>
        <p:txBody>
          <a:bodyPr lIns="0" tIns="0" rIns="0" bIns="0" rtlCol="0" anchor="t">
            <a:spAutoFit/>
          </a:bodyPr>
          <a:lstStyle/>
          <a:p>
            <a:pPr>
              <a:lnSpc>
                <a:spcPts val="3919"/>
              </a:lnSpc>
            </a:pPr>
            <a:r>
              <a:rPr lang="en-US" sz="2750" b="1" dirty="0">
                <a:solidFill>
                  <a:srgbClr val="301E16"/>
                </a:solidFill>
                <a:latin typeface="Poppins Bold"/>
                <a:ea typeface="Poppins Bold"/>
                <a:cs typeface="Poppins Bold"/>
                <a:sym typeface="Poppins Bold"/>
              </a:rPr>
              <a:t>Tax credits are $ for $ reduction to</a:t>
            </a:r>
            <a:r>
              <a:rPr lang="en-US" sz="2750" dirty="0">
                <a:solidFill>
                  <a:srgbClr val="301E16"/>
                </a:solidFill>
                <a:latin typeface="Poppins"/>
                <a:ea typeface="Poppins"/>
                <a:cs typeface="Poppins"/>
                <a:sym typeface="Poppins"/>
              </a:rPr>
              <a:t> </a:t>
            </a:r>
            <a:r>
              <a:rPr lang="en-US" sz="2750" b="1" dirty="0">
                <a:solidFill>
                  <a:srgbClr val="301E16"/>
                </a:solidFill>
                <a:latin typeface="Poppins Bold"/>
                <a:ea typeface="Poppins Bold"/>
                <a:cs typeface="Poppins Bold"/>
                <a:sym typeface="Poppins Bold"/>
              </a:rPr>
              <a:t>taxes owed</a:t>
            </a:r>
            <a:r>
              <a:rPr lang="en-US" sz="2750" dirty="0">
                <a:solidFill>
                  <a:srgbClr val="301E16"/>
                </a:solidFill>
                <a:latin typeface="Poppins"/>
                <a:ea typeface="Poppins"/>
                <a:cs typeface="Poppins"/>
                <a:sym typeface="Poppins"/>
              </a:rPr>
              <a:t> by the amount of the credit. </a:t>
            </a:r>
            <a:endParaRPr lang="en-US">
              <a:sym typeface="Poppins"/>
            </a:endParaRPr>
          </a:p>
          <a:p>
            <a:pPr algn="l">
              <a:lnSpc>
                <a:spcPts val="3919"/>
              </a:lnSpc>
            </a:pPr>
            <a:r>
              <a:rPr lang="en-US" sz="2750" dirty="0">
                <a:solidFill>
                  <a:srgbClr val="301E16"/>
                </a:solidFill>
                <a:latin typeface="Poppins"/>
                <a:ea typeface="Poppins"/>
                <a:cs typeface="Poppins"/>
                <a:sym typeface="Poppins"/>
              </a:rPr>
              <a:t>There are two types:</a:t>
            </a:r>
            <a:endParaRPr lang="en-US" dirty="0"/>
          </a:p>
          <a:p>
            <a:pPr algn="l">
              <a:lnSpc>
                <a:spcPts val="3919"/>
              </a:lnSpc>
            </a:pPr>
            <a:endParaRPr lang="en-US" sz="2799">
              <a:solidFill>
                <a:srgbClr val="301E16"/>
              </a:solidFill>
              <a:latin typeface="Poppins"/>
              <a:ea typeface="Poppins"/>
              <a:cs typeface="Poppins"/>
              <a:sym typeface="Poppins"/>
            </a:endParaRPr>
          </a:p>
          <a:p>
            <a:pPr algn="l">
              <a:lnSpc>
                <a:spcPts val="3919"/>
              </a:lnSpc>
            </a:pPr>
            <a:endParaRPr lang="en-US" sz="2799">
              <a:solidFill>
                <a:srgbClr val="301E16"/>
              </a:solidFill>
              <a:latin typeface="Poppins"/>
              <a:ea typeface="Poppins"/>
              <a:cs typeface="Poppins"/>
              <a:sym typeface="Poppins"/>
            </a:endParaRPr>
          </a:p>
        </p:txBody>
      </p:sp>
      <p:pic>
        <p:nvPicPr>
          <p:cNvPr id="17" name="Picture 16" descr="Massachusetts Continuing Legal Education, Inc. (MCLE│New England)">
            <a:extLst>
              <a:ext uri="{FF2B5EF4-FFF2-40B4-BE49-F238E27FC236}">
                <a16:creationId xmlns:a16="http://schemas.microsoft.com/office/drawing/2014/main" id="{84EE8E5A-BFB6-14A0-D8AB-A6983C8348B1}"/>
              </a:ext>
            </a:extLst>
          </p:cNvPr>
          <p:cNvPicPr>
            <a:picLocks noChangeAspect="1"/>
          </p:cNvPicPr>
          <p:nvPr/>
        </p:nvPicPr>
        <p:blipFill>
          <a:blip r:embed="rId11"/>
          <a:stretch>
            <a:fillRect/>
          </a:stretch>
        </p:blipFill>
        <p:spPr>
          <a:xfrm>
            <a:off x="-1686" y="3372"/>
            <a:ext cx="1905000" cy="1905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 y="8864018"/>
            <a:ext cx="18284308" cy="1425043"/>
          </a:xfrm>
          <a:custGeom>
            <a:avLst/>
            <a:gdLst/>
            <a:ahLst/>
            <a:cxnLst/>
            <a:rect l="l" t="t" r="r" b="b"/>
            <a:pathLst>
              <a:path w="19354965" h="2032713">
                <a:moveTo>
                  <a:pt x="0" y="0"/>
                </a:moveTo>
                <a:lnTo>
                  <a:pt x="19354965" y="0"/>
                </a:lnTo>
                <a:lnTo>
                  <a:pt x="19354965" y="2032713"/>
                </a:lnTo>
                <a:lnTo>
                  <a:pt x="0" y="20327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464893" y="265283"/>
            <a:ext cx="1776059" cy="1393262"/>
          </a:xfrm>
          <a:custGeom>
            <a:avLst/>
            <a:gdLst/>
            <a:ahLst/>
            <a:cxnLst/>
            <a:rect l="l" t="t" r="r" b="b"/>
            <a:pathLst>
              <a:path w="1776059" h="753826">
                <a:moveTo>
                  <a:pt x="0" y="0"/>
                </a:moveTo>
                <a:lnTo>
                  <a:pt x="1776058" y="0"/>
                </a:lnTo>
                <a:lnTo>
                  <a:pt x="1776058" y="753825"/>
                </a:lnTo>
                <a:lnTo>
                  <a:pt x="0" y="753825"/>
                </a:lnTo>
                <a:lnTo>
                  <a:pt x="0" y="0"/>
                </a:lnTo>
                <a:close/>
              </a:path>
            </a:pathLst>
          </a:custGeom>
          <a:blipFill>
            <a:blip r:embed="rId4"/>
            <a:stretch>
              <a:fillRect/>
            </a:stretch>
          </a:blipFill>
        </p:spPr>
        <p:txBody>
          <a:bodyPr/>
          <a:lstStyle/>
          <a:p>
            <a:endParaRPr lang="en-US"/>
          </a:p>
        </p:txBody>
      </p:sp>
      <p:grpSp>
        <p:nvGrpSpPr>
          <p:cNvPr id="5" name="Group 5"/>
          <p:cNvGrpSpPr/>
          <p:nvPr/>
        </p:nvGrpSpPr>
        <p:grpSpPr>
          <a:xfrm>
            <a:off x="9286541" y="5909363"/>
            <a:ext cx="6310367" cy="2732355"/>
            <a:chOff x="0" y="0"/>
            <a:chExt cx="8413823" cy="3643140"/>
          </a:xfrm>
        </p:grpSpPr>
        <p:grpSp>
          <p:nvGrpSpPr>
            <p:cNvPr id="6" name="Group 6"/>
            <p:cNvGrpSpPr/>
            <p:nvPr/>
          </p:nvGrpSpPr>
          <p:grpSpPr>
            <a:xfrm>
              <a:off x="0" y="0"/>
              <a:ext cx="7910393" cy="3643140"/>
              <a:chOff x="0" y="0"/>
              <a:chExt cx="1920792" cy="884623"/>
            </a:xfrm>
          </p:grpSpPr>
          <p:sp>
            <p:nvSpPr>
              <p:cNvPr id="7" name="Freeform 7"/>
              <p:cNvSpPr/>
              <p:nvPr/>
            </p:nvSpPr>
            <p:spPr>
              <a:xfrm>
                <a:off x="0" y="0"/>
                <a:ext cx="1920792" cy="884623"/>
              </a:xfrm>
              <a:custGeom>
                <a:avLst/>
                <a:gdLst/>
                <a:ahLst/>
                <a:cxnLst/>
                <a:rect l="l" t="t" r="r" b="b"/>
                <a:pathLst>
                  <a:path w="1920792" h="884623">
                    <a:moveTo>
                      <a:pt x="0" y="0"/>
                    </a:moveTo>
                    <a:lnTo>
                      <a:pt x="1920792" y="0"/>
                    </a:lnTo>
                    <a:lnTo>
                      <a:pt x="1920792" y="884623"/>
                    </a:lnTo>
                    <a:lnTo>
                      <a:pt x="0" y="884623"/>
                    </a:lnTo>
                    <a:close/>
                  </a:path>
                </a:pathLst>
              </a:custGeom>
              <a:solidFill>
                <a:srgbClr val="E7F5FF"/>
              </a:solidFill>
            </p:spPr>
            <p:txBody>
              <a:bodyPr/>
              <a:lstStyle/>
              <a:p>
                <a:endParaRPr lang="en-US"/>
              </a:p>
            </p:txBody>
          </p:sp>
          <p:sp>
            <p:nvSpPr>
              <p:cNvPr id="8" name="TextBox 8"/>
              <p:cNvSpPr txBox="1"/>
              <p:nvPr/>
            </p:nvSpPr>
            <p:spPr>
              <a:xfrm>
                <a:off x="0" y="-57150"/>
                <a:ext cx="1920792" cy="941773"/>
              </a:xfrm>
              <a:prstGeom prst="rect">
                <a:avLst/>
              </a:prstGeom>
            </p:spPr>
            <p:txBody>
              <a:bodyPr lIns="41325" tIns="41325" rIns="41325" bIns="41325" rtlCol="0" anchor="ctr"/>
              <a:lstStyle/>
              <a:p>
                <a:pPr algn="ctr">
                  <a:lnSpc>
                    <a:spcPts val="2380"/>
                  </a:lnSpc>
                </a:pPr>
                <a:endParaRPr/>
              </a:p>
            </p:txBody>
          </p:sp>
        </p:grpSp>
        <p:sp>
          <p:nvSpPr>
            <p:cNvPr id="9" name="TextBox 9"/>
            <p:cNvSpPr txBox="1"/>
            <p:nvPr/>
          </p:nvSpPr>
          <p:spPr>
            <a:xfrm>
              <a:off x="259802" y="350294"/>
              <a:ext cx="8154020" cy="2847302"/>
            </a:xfrm>
            <a:prstGeom prst="rect">
              <a:avLst/>
            </a:prstGeom>
          </p:spPr>
          <p:txBody>
            <a:bodyPr lIns="0" tIns="0" rIns="0" bIns="0" rtlCol="0" anchor="t">
              <a:spAutoFit/>
            </a:bodyPr>
            <a:lstStyle/>
            <a:p>
              <a:pPr algn="l">
                <a:lnSpc>
                  <a:spcPts val="3416"/>
                </a:lnSpc>
              </a:pPr>
              <a:r>
                <a:rPr lang="en-US" sz="2277" b="1">
                  <a:solidFill>
                    <a:srgbClr val="301E16"/>
                  </a:solidFill>
                  <a:latin typeface="Poppins Bold"/>
                  <a:ea typeface="Poppins Bold"/>
                  <a:cs typeface="Poppins Bold"/>
                  <a:sym typeface="Poppins Bold"/>
                </a:rPr>
                <a:t>Eligibility Criteria:</a:t>
              </a:r>
            </a:p>
            <a:p>
              <a:pPr algn="l">
                <a:lnSpc>
                  <a:spcPts val="1464"/>
                </a:lnSpc>
              </a:pPr>
              <a:endParaRPr lang="en-US" sz="2277" b="1">
                <a:solidFill>
                  <a:srgbClr val="301E16"/>
                </a:solidFill>
                <a:latin typeface="Poppins Bold"/>
                <a:ea typeface="Poppins Bold"/>
                <a:cs typeface="Poppins Bold"/>
                <a:sym typeface="Poppins Bold"/>
              </a:endParaRPr>
            </a:p>
            <a:p>
              <a:pPr marL="439083" lvl="1" indent="-219541" algn="l">
                <a:lnSpc>
                  <a:spcPts val="3050"/>
                </a:lnSpc>
                <a:buFont typeface="Arial"/>
                <a:buChar char="•"/>
              </a:pPr>
              <a:r>
                <a:rPr lang="en-US" sz="2033">
                  <a:solidFill>
                    <a:srgbClr val="301E16"/>
                  </a:solidFill>
                  <a:latin typeface="Poppins"/>
                  <a:ea typeface="Poppins"/>
                  <a:cs typeface="Poppins"/>
                  <a:sym typeface="Poppins"/>
                </a:rPr>
                <a:t>U.S. citizen or resident alien.</a:t>
              </a:r>
            </a:p>
            <a:p>
              <a:pPr algn="l">
                <a:lnSpc>
                  <a:spcPts val="1464"/>
                </a:lnSpc>
              </a:pPr>
              <a:endParaRPr lang="en-US" sz="2033">
                <a:solidFill>
                  <a:srgbClr val="301E16"/>
                </a:solidFill>
                <a:latin typeface="Poppins"/>
                <a:ea typeface="Poppins"/>
                <a:cs typeface="Poppins"/>
                <a:sym typeface="Poppins"/>
              </a:endParaRPr>
            </a:p>
            <a:p>
              <a:pPr marL="439083" lvl="1" indent="-219541" algn="l">
                <a:lnSpc>
                  <a:spcPts val="3050"/>
                </a:lnSpc>
                <a:buFont typeface="Arial"/>
                <a:buChar char="•"/>
              </a:pPr>
              <a:r>
                <a:rPr lang="en-US" sz="2033">
                  <a:solidFill>
                    <a:srgbClr val="301E16"/>
                  </a:solidFill>
                  <a:latin typeface="Poppins"/>
                  <a:ea typeface="Poppins"/>
                  <a:cs typeface="Poppins"/>
                  <a:sym typeface="Poppins"/>
                </a:rPr>
                <a:t>Not a dependent of another taxpayer.</a:t>
              </a:r>
            </a:p>
            <a:p>
              <a:pPr algn="l">
                <a:lnSpc>
                  <a:spcPts val="1464"/>
                </a:lnSpc>
              </a:pPr>
              <a:endParaRPr lang="en-US" sz="2033">
                <a:solidFill>
                  <a:srgbClr val="301E16"/>
                </a:solidFill>
                <a:latin typeface="Poppins"/>
                <a:ea typeface="Poppins"/>
                <a:cs typeface="Poppins"/>
                <a:sym typeface="Poppins"/>
              </a:endParaRPr>
            </a:p>
            <a:p>
              <a:pPr marL="439083" lvl="1" indent="-219541" algn="l">
                <a:lnSpc>
                  <a:spcPts val="3050"/>
                </a:lnSpc>
                <a:buFont typeface="Arial"/>
                <a:buChar char="•"/>
              </a:pPr>
              <a:r>
                <a:rPr lang="en-US" sz="2033">
                  <a:solidFill>
                    <a:srgbClr val="301E16"/>
                  </a:solidFill>
                  <a:latin typeface="Poppins"/>
                  <a:ea typeface="Poppins"/>
                  <a:cs typeface="Poppins"/>
                  <a:sym typeface="Poppins"/>
                </a:rPr>
                <a:t>Possess a valid Social Security number.</a:t>
              </a:r>
            </a:p>
          </p:txBody>
        </p:sp>
        <p:sp>
          <p:nvSpPr>
            <p:cNvPr id="10" name="Freeform 10"/>
            <p:cNvSpPr/>
            <p:nvPr/>
          </p:nvSpPr>
          <p:spPr>
            <a:xfrm>
              <a:off x="381446" y="2869461"/>
              <a:ext cx="328135" cy="328135"/>
            </a:xfrm>
            <a:custGeom>
              <a:avLst/>
              <a:gdLst/>
              <a:ahLst/>
              <a:cxnLst/>
              <a:rect l="l" t="t" r="r" b="b"/>
              <a:pathLst>
                <a:path w="328135" h="328135">
                  <a:moveTo>
                    <a:pt x="0" y="0"/>
                  </a:moveTo>
                  <a:lnTo>
                    <a:pt x="328135" y="0"/>
                  </a:lnTo>
                  <a:lnTo>
                    <a:pt x="328135" y="328135"/>
                  </a:lnTo>
                  <a:lnTo>
                    <a:pt x="0" y="3281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381446" y="1345171"/>
              <a:ext cx="328135" cy="328135"/>
            </a:xfrm>
            <a:custGeom>
              <a:avLst/>
              <a:gdLst/>
              <a:ahLst/>
              <a:cxnLst/>
              <a:rect l="l" t="t" r="r" b="b"/>
              <a:pathLst>
                <a:path w="328135" h="328135">
                  <a:moveTo>
                    <a:pt x="0" y="0"/>
                  </a:moveTo>
                  <a:lnTo>
                    <a:pt x="328135" y="0"/>
                  </a:lnTo>
                  <a:lnTo>
                    <a:pt x="328135" y="328135"/>
                  </a:lnTo>
                  <a:lnTo>
                    <a:pt x="0" y="3281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381446" y="2064078"/>
              <a:ext cx="328135" cy="328135"/>
            </a:xfrm>
            <a:custGeom>
              <a:avLst/>
              <a:gdLst/>
              <a:ahLst/>
              <a:cxnLst/>
              <a:rect l="l" t="t" r="r" b="b"/>
              <a:pathLst>
                <a:path w="328135" h="328135">
                  <a:moveTo>
                    <a:pt x="0" y="0"/>
                  </a:moveTo>
                  <a:lnTo>
                    <a:pt x="328135" y="0"/>
                  </a:lnTo>
                  <a:lnTo>
                    <a:pt x="328135" y="328135"/>
                  </a:lnTo>
                  <a:lnTo>
                    <a:pt x="0" y="3281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13" name="Freeform 13"/>
          <p:cNvSpPr/>
          <p:nvPr/>
        </p:nvSpPr>
        <p:spPr>
          <a:xfrm>
            <a:off x="10572270" y="2498415"/>
            <a:ext cx="2326742" cy="2436379"/>
          </a:xfrm>
          <a:custGeom>
            <a:avLst/>
            <a:gdLst/>
            <a:ahLst/>
            <a:cxnLst/>
            <a:rect l="l" t="t" r="r" b="b"/>
            <a:pathLst>
              <a:path w="2326742" h="2436379">
                <a:moveTo>
                  <a:pt x="0" y="0"/>
                </a:moveTo>
                <a:lnTo>
                  <a:pt x="2326741" y="0"/>
                </a:lnTo>
                <a:lnTo>
                  <a:pt x="2326741" y="2436379"/>
                </a:lnTo>
                <a:lnTo>
                  <a:pt x="0" y="24363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TextBox 14"/>
          <p:cNvSpPr txBox="1"/>
          <p:nvPr/>
        </p:nvSpPr>
        <p:spPr>
          <a:xfrm>
            <a:off x="822005" y="2093652"/>
            <a:ext cx="8837892" cy="1375013"/>
          </a:xfrm>
          <a:prstGeom prst="rect">
            <a:avLst/>
          </a:prstGeom>
        </p:spPr>
        <p:txBody>
          <a:bodyPr lIns="0" tIns="0" rIns="0" bIns="0" rtlCol="0" anchor="t">
            <a:spAutoFit/>
          </a:bodyPr>
          <a:lstStyle/>
          <a:p>
            <a:pPr algn="l">
              <a:lnSpc>
                <a:spcPts val="3600"/>
              </a:lnSpc>
            </a:pPr>
            <a:r>
              <a:rPr lang="en-US" sz="2400">
                <a:solidFill>
                  <a:srgbClr val="301E16"/>
                </a:solidFill>
                <a:latin typeface="Poppins"/>
                <a:ea typeface="Poppins"/>
                <a:cs typeface="Poppins"/>
                <a:sym typeface="Poppins"/>
              </a:rPr>
              <a:t>Refundable credit for those who missed the 2020 or 2021 Economic Impact Payments (EIPs, stimulus payments)</a:t>
            </a:r>
          </a:p>
          <a:p>
            <a:pPr algn="l">
              <a:lnSpc>
                <a:spcPts val="3600"/>
              </a:lnSpc>
            </a:pPr>
            <a:endParaRPr lang="en-US" sz="2400">
              <a:solidFill>
                <a:srgbClr val="301E16"/>
              </a:solidFill>
              <a:latin typeface="Poppins"/>
              <a:ea typeface="Poppins"/>
              <a:cs typeface="Poppins"/>
              <a:sym typeface="Poppins"/>
            </a:endParaRPr>
          </a:p>
        </p:txBody>
      </p:sp>
      <p:grpSp>
        <p:nvGrpSpPr>
          <p:cNvPr id="15" name="Group 15"/>
          <p:cNvGrpSpPr/>
          <p:nvPr/>
        </p:nvGrpSpPr>
        <p:grpSpPr>
          <a:xfrm>
            <a:off x="13037672" y="2299188"/>
            <a:ext cx="4114528" cy="3001369"/>
            <a:chOff x="0" y="0"/>
            <a:chExt cx="5486037" cy="4001826"/>
          </a:xfrm>
        </p:grpSpPr>
        <p:grpSp>
          <p:nvGrpSpPr>
            <p:cNvPr id="16" name="Group 16"/>
            <p:cNvGrpSpPr/>
            <p:nvPr/>
          </p:nvGrpSpPr>
          <p:grpSpPr>
            <a:xfrm>
              <a:off x="0" y="0"/>
              <a:ext cx="5486037" cy="4001826"/>
              <a:chOff x="0" y="0"/>
              <a:chExt cx="1236035" cy="901634"/>
            </a:xfrm>
          </p:grpSpPr>
          <p:sp>
            <p:nvSpPr>
              <p:cNvPr id="17" name="Freeform 17"/>
              <p:cNvSpPr/>
              <p:nvPr/>
            </p:nvSpPr>
            <p:spPr>
              <a:xfrm>
                <a:off x="0" y="0"/>
                <a:ext cx="1236035" cy="901634"/>
              </a:xfrm>
              <a:custGeom>
                <a:avLst/>
                <a:gdLst/>
                <a:ahLst/>
                <a:cxnLst/>
                <a:rect l="l" t="t" r="r" b="b"/>
                <a:pathLst>
                  <a:path w="1236035" h="901634">
                    <a:moveTo>
                      <a:pt x="0" y="0"/>
                    </a:moveTo>
                    <a:lnTo>
                      <a:pt x="1236035" y="0"/>
                    </a:lnTo>
                    <a:lnTo>
                      <a:pt x="1236035" y="901634"/>
                    </a:lnTo>
                    <a:lnTo>
                      <a:pt x="0" y="901634"/>
                    </a:lnTo>
                    <a:close/>
                  </a:path>
                </a:pathLst>
              </a:custGeom>
              <a:solidFill>
                <a:srgbClr val="E4E4E4"/>
              </a:solidFill>
            </p:spPr>
            <p:txBody>
              <a:bodyPr/>
              <a:lstStyle/>
              <a:p>
                <a:endParaRPr lang="en-US"/>
              </a:p>
            </p:txBody>
          </p:sp>
          <p:sp>
            <p:nvSpPr>
              <p:cNvPr id="18" name="TextBox 18"/>
              <p:cNvSpPr txBox="1"/>
              <p:nvPr/>
            </p:nvSpPr>
            <p:spPr>
              <a:xfrm>
                <a:off x="0" y="-57150"/>
                <a:ext cx="1236035" cy="958784"/>
              </a:xfrm>
              <a:prstGeom prst="rect">
                <a:avLst/>
              </a:prstGeom>
            </p:spPr>
            <p:txBody>
              <a:bodyPr lIns="50800" tIns="50800" rIns="50800" bIns="50800" rtlCol="0" anchor="ctr"/>
              <a:lstStyle/>
              <a:p>
                <a:pPr algn="ctr">
                  <a:lnSpc>
                    <a:spcPts val="2379"/>
                  </a:lnSpc>
                </a:pPr>
                <a:endParaRPr/>
              </a:p>
            </p:txBody>
          </p:sp>
        </p:grpSp>
        <p:sp>
          <p:nvSpPr>
            <p:cNvPr id="19" name="TextBox 19"/>
            <p:cNvSpPr txBox="1"/>
            <p:nvPr/>
          </p:nvSpPr>
          <p:spPr>
            <a:xfrm>
              <a:off x="246535" y="206085"/>
              <a:ext cx="4713826" cy="3317325"/>
            </a:xfrm>
            <a:prstGeom prst="rect">
              <a:avLst/>
            </a:prstGeom>
          </p:spPr>
          <p:txBody>
            <a:bodyPr lIns="0" tIns="0" rIns="0" bIns="0" rtlCol="0" anchor="t">
              <a:spAutoFit/>
            </a:bodyPr>
            <a:lstStyle/>
            <a:p>
              <a:pPr algn="l">
                <a:lnSpc>
                  <a:spcPts val="3682"/>
                </a:lnSpc>
              </a:pPr>
              <a:r>
                <a:rPr lang="en-US" sz="2454" b="1">
                  <a:solidFill>
                    <a:srgbClr val="FF0000"/>
                  </a:solidFill>
                  <a:latin typeface="Poppins Bold"/>
                  <a:ea typeface="Poppins Bold"/>
                  <a:cs typeface="Poppins Bold"/>
                  <a:sym typeface="Poppins Bold"/>
                </a:rPr>
                <a:t>Deadlines</a:t>
              </a:r>
              <a:r>
                <a:rPr lang="en-US" sz="2454" b="1">
                  <a:solidFill>
                    <a:srgbClr val="000000"/>
                  </a:solidFill>
                  <a:latin typeface="Poppins Bold"/>
                  <a:ea typeface="Poppins Bold"/>
                  <a:cs typeface="Poppins Bold"/>
                  <a:sym typeface="Poppins Bold"/>
                </a:rPr>
                <a:t> to claim:</a:t>
              </a:r>
            </a:p>
            <a:p>
              <a:pPr algn="l">
                <a:lnSpc>
                  <a:spcPts val="1578"/>
                </a:lnSpc>
              </a:pPr>
              <a:endParaRPr lang="en-US" sz="2454" b="1">
                <a:solidFill>
                  <a:srgbClr val="000000"/>
                </a:solidFill>
                <a:latin typeface="Poppins Bold"/>
                <a:ea typeface="Poppins Bold"/>
                <a:cs typeface="Poppins Bold"/>
                <a:sym typeface="Poppins Bold"/>
              </a:endParaRPr>
            </a:p>
            <a:p>
              <a:pPr marL="473213" lvl="1" indent="-236606" algn="l">
                <a:lnSpc>
                  <a:spcPts val="3287"/>
                </a:lnSpc>
                <a:buFont typeface="Arial"/>
                <a:buChar char="•"/>
              </a:pPr>
              <a:r>
                <a:rPr lang="en-US" sz="2191" u="sng">
                  <a:solidFill>
                    <a:srgbClr val="FF0000"/>
                  </a:solidFill>
                  <a:latin typeface="Poppins"/>
                  <a:ea typeface="Poppins"/>
                  <a:cs typeface="Poppins"/>
                  <a:sym typeface="Poppins"/>
                </a:rPr>
                <a:t>May 17, 2024 </a:t>
              </a:r>
              <a:r>
                <a:rPr lang="en-US" sz="2191">
                  <a:solidFill>
                    <a:srgbClr val="FF0000"/>
                  </a:solidFill>
                  <a:latin typeface="Poppins"/>
                  <a:ea typeface="Poppins"/>
                  <a:cs typeface="Poppins"/>
                  <a:sym typeface="Poppins"/>
                </a:rPr>
                <a:t>for 2020 credits </a:t>
              </a:r>
            </a:p>
            <a:p>
              <a:pPr algn="l">
                <a:lnSpc>
                  <a:spcPts val="1578"/>
                </a:lnSpc>
              </a:pPr>
              <a:endParaRPr lang="en-US" sz="2191">
                <a:solidFill>
                  <a:srgbClr val="FF0000"/>
                </a:solidFill>
                <a:latin typeface="Poppins"/>
                <a:ea typeface="Poppins"/>
                <a:cs typeface="Poppins"/>
                <a:sym typeface="Poppins"/>
              </a:endParaRPr>
            </a:p>
            <a:p>
              <a:pPr marL="473213" lvl="1" indent="-236606" algn="l">
                <a:lnSpc>
                  <a:spcPts val="3287"/>
                </a:lnSpc>
                <a:buFont typeface="Arial"/>
                <a:buChar char="•"/>
              </a:pPr>
              <a:r>
                <a:rPr lang="en-US" sz="2191" u="sng">
                  <a:solidFill>
                    <a:srgbClr val="301E16"/>
                  </a:solidFill>
                  <a:latin typeface="Poppins"/>
                  <a:ea typeface="Poppins"/>
                  <a:cs typeface="Poppins"/>
                  <a:sym typeface="Poppins"/>
                </a:rPr>
                <a:t>April 15, 2025</a:t>
              </a:r>
              <a:r>
                <a:rPr lang="en-US" sz="2191">
                  <a:solidFill>
                    <a:srgbClr val="301E16"/>
                  </a:solidFill>
                  <a:latin typeface="Poppins"/>
                  <a:ea typeface="Poppins"/>
                  <a:cs typeface="Poppins"/>
                  <a:sym typeface="Poppins"/>
                </a:rPr>
                <a:t> for 2021 credit</a:t>
              </a:r>
            </a:p>
          </p:txBody>
        </p:sp>
      </p:grpSp>
      <p:graphicFrame>
        <p:nvGraphicFramePr>
          <p:cNvPr id="20" name="Table 20"/>
          <p:cNvGraphicFramePr>
            <a:graphicFrameLocks noGrp="1"/>
          </p:cNvGraphicFramePr>
          <p:nvPr/>
        </p:nvGraphicFramePr>
        <p:xfrm>
          <a:off x="1807497" y="3317876"/>
          <a:ext cx="6029779" cy="6038850"/>
        </p:xfrm>
        <a:graphic>
          <a:graphicData uri="http://schemas.openxmlformats.org/drawingml/2006/table">
            <a:tbl>
              <a:tblPr/>
              <a:tblGrid>
                <a:gridCol w="1871956">
                  <a:extLst>
                    <a:ext uri="{9D8B030D-6E8A-4147-A177-3AD203B41FA5}">
                      <a16:colId xmlns:a16="http://schemas.microsoft.com/office/drawing/2014/main" val="20000"/>
                    </a:ext>
                  </a:extLst>
                </a:gridCol>
                <a:gridCol w="1824348">
                  <a:extLst>
                    <a:ext uri="{9D8B030D-6E8A-4147-A177-3AD203B41FA5}">
                      <a16:colId xmlns:a16="http://schemas.microsoft.com/office/drawing/2014/main" val="20001"/>
                    </a:ext>
                  </a:extLst>
                </a:gridCol>
                <a:gridCol w="2333475">
                  <a:extLst>
                    <a:ext uri="{9D8B030D-6E8A-4147-A177-3AD203B41FA5}">
                      <a16:colId xmlns:a16="http://schemas.microsoft.com/office/drawing/2014/main" val="20002"/>
                    </a:ext>
                  </a:extLst>
                </a:gridCol>
              </a:tblGrid>
              <a:tr h="1696629">
                <a:tc>
                  <a:txBody>
                    <a:bodyPr/>
                    <a:lstStyle/>
                    <a:p>
                      <a:pPr algn="ctr">
                        <a:lnSpc>
                          <a:spcPts val="2940"/>
                        </a:lnSpc>
                        <a:defRPr/>
                      </a:pPr>
                      <a:r>
                        <a:rPr lang="en-US" sz="2100">
                          <a:solidFill>
                            <a:srgbClr val="FFFFFF"/>
                          </a:solidFill>
                          <a:latin typeface="Poppins"/>
                          <a:ea typeface="Poppins"/>
                          <a:cs typeface="Poppins"/>
                          <a:sym typeface="Poppins"/>
                        </a:rPr>
                        <a:t>Missed Payment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2940"/>
                        </a:lnSpc>
                        <a:defRPr/>
                      </a:pPr>
                      <a:r>
                        <a:rPr lang="en-US" sz="2100">
                          <a:solidFill>
                            <a:srgbClr val="FFFFFF"/>
                          </a:solidFill>
                          <a:latin typeface="Poppins"/>
                          <a:ea typeface="Poppins"/>
                          <a:cs typeface="Poppins"/>
                          <a:sym typeface="Poppins"/>
                        </a:rPr>
                        <a:t>Amount (double if MFJ)</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2940"/>
                        </a:lnSpc>
                        <a:defRPr/>
                      </a:pPr>
                      <a:r>
                        <a:rPr lang="en-US" sz="2100">
                          <a:solidFill>
                            <a:srgbClr val="FFFFFF"/>
                          </a:solidFill>
                          <a:latin typeface="Poppins"/>
                          <a:ea typeface="Poppins"/>
                          <a:cs typeface="Poppins"/>
                          <a:sym typeface="Poppins"/>
                        </a:rPr>
                        <a:t>Child dependents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extLst>
                  <a:ext uri="{0D108BD9-81ED-4DB2-BD59-A6C34878D82A}">
                    <a16:rowId xmlns:a16="http://schemas.microsoft.com/office/drawing/2014/main" val="10000"/>
                  </a:ext>
                </a:extLst>
              </a:tr>
              <a:tr h="1322796">
                <a:tc>
                  <a:txBody>
                    <a:bodyPr/>
                    <a:lstStyle/>
                    <a:p>
                      <a:pPr algn="ctr">
                        <a:lnSpc>
                          <a:spcPts val="2940"/>
                        </a:lnSpc>
                        <a:defRPr/>
                      </a:pPr>
                      <a:r>
                        <a:rPr lang="en-US" sz="2100" b="1">
                          <a:solidFill>
                            <a:srgbClr val="FF0000"/>
                          </a:solidFill>
                          <a:latin typeface="Poppins Bold"/>
                          <a:ea typeface="Poppins Bold"/>
                          <a:cs typeface="Poppins Bold"/>
                          <a:sym typeface="Poppins Bold"/>
                        </a:rPr>
                        <a:t>EIP 1</a:t>
                      </a:r>
                      <a:endParaRPr lang="en-US" sz="1100"/>
                    </a:p>
                    <a:p>
                      <a:pPr algn="ctr">
                        <a:lnSpc>
                          <a:spcPts val="2940"/>
                        </a:lnSpc>
                      </a:pPr>
                      <a:r>
                        <a:rPr lang="en-US" sz="2100" b="1">
                          <a:solidFill>
                            <a:srgbClr val="FF0000"/>
                          </a:solidFill>
                          <a:latin typeface="Poppins Bold"/>
                          <a:ea typeface="Poppins Bold"/>
                          <a:cs typeface="Poppins Bold"/>
                          <a:sym typeface="Poppins Bold"/>
                        </a:rPr>
                        <a:t>(2020)</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40"/>
                        </a:lnSpc>
                        <a:defRPr/>
                      </a:pPr>
                      <a:r>
                        <a:rPr lang="en-US" sz="2100" b="1">
                          <a:solidFill>
                            <a:srgbClr val="FF0000"/>
                          </a:solidFill>
                          <a:latin typeface="Poppins Bold"/>
                          <a:ea typeface="Poppins Bold"/>
                          <a:cs typeface="Poppins Bold"/>
                          <a:sym typeface="Poppins Bold"/>
                        </a:rPr>
                        <a:t>$1,200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40"/>
                        </a:lnSpc>
                        <a:defRPr/>
                      </a:pPr>
                      <a:r>
                        <a:rPr lang="en-US" sz="2100" b="1">
                          <a:solidFill>
                            <a:srgbClr val="FF0000"/>
                          </a:solidFill>
                          <a:latin typeface="Poppins Bold"/>
                          <a:ea typeface="Poppins Bold"/>
                          <a:cs typeface="Poppins Bold"/>
                          <a:sym typeface="Poppins Bold"/>
                        </a:rPr>
                        <a:t>+ $500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22796">
                <a:tc>
                  <a:txBody>
                    <a:bodyPr/>
                    <a:lstStyle/>
                    <a:p>
                      <a:pPr algn="ctr">
                        <a:lnSpc>
                          <a:spcPts val="2940"/>
                        </a:lnSpc>
                        <a:defRPr/>
                      </a:pPr>
                      <a:r>
                        <a:rPr lang="en-US" sz="2100" b="1">
                          <a:solidFill>
                            <a:srgbClr val="FF0000"/>
                          </a:solidFill>
                          <a:latin typeface="Poppins Bold"/>
                          <a:ea typeface="Poppins Bold"/>
                          <a:cs typeface="Poppins Bold"/>
                          <a:sym typeface="Poppins Bold"/>
                        </a:rPr>
                        <a:t>EIP 2 (2020)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40"/>
                        </a:lnSpc>
                        <a:defRPr/>
                      </a:pPr>
                      <a:r>
                        <a:rPr lang="en-US" sz="2100" b="1">
                          <a:solidFill>
                            <a:srgbClr val="FF0000"/>
                          </a:solidFill>
                          <a:latin typeface="Poppins Bold"/>
                          <a:ea typeface="Poppins Bold"/>
                          <a:cs typeface="Poppins Bold"/>
                          <a:sym typeface="Poppins Bold"/>
                        </a:rPr>
                        <a:t>$600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40"/>
                        </a:lnSpc>
                        <a:defRPr/>
                      </a:pPr>
                      <a:r>
                        <a:rPr lang="en-US" sz="2100" b="1">
                          <a:solidFill>
                            <a:srgbClr val="FF0000"/>
                          </a:solidFill>
                          <a:latin typeface="Poppins Bold"/>
                          <a:ea typeface="Poppins Bold"/>
                          <a:cs typeface="Poppins Bold"/>
                          <a:sym typeface="Poppins Bold"/>
                        </a:rPr>
                        <a:t>+ $600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96629">
                <a:tc>
                  <a:txBody>
                    <a:bodyPr/>
                    <a:lstStyle/>
                    <a:p>
                      <a:pPr algn="ctr">
                        <a:lnSpc>
                          <a:spcPts val="2940"/>
                        </a:lnSpc>
                        <a:defRPr/>
                      </a:pPr>
                      <a:r>
                        <a:rPr lang="en-US" sz="2100" b="1">
                          <a:solidFill>
                            <a:srgbClr val="000000"/>
                          </a:solidFill>
                          <a:latin typeface="Poppins Bold"/>
                          <a:ea typeface="Poppins Bold"/>
                          <a:cs typeface="Poppins Bold"/>
                          <a:sym typeface="Poppins Bold"/>
                        </a:rPr>
                        <a:t>EIP 3 (2021)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40"/>
                        </a:lnSpc>
                        <a:defRPr/>
                      </a:pPr>
                      <a:r>
                        <a:rPr lang="en-US" sz="2100" b="1">
                          <a:solidFill>
                            <a:srgbClr val="00CC00"/>
                          </a:solidFill>
                          <a:latin typeface="Poppins Bold"/>
                          <a:ea typeface="Poppins Bold"/>
                          <a:cs typeface="Poppins Bold"/>
                          <a:sym typeface="Poppins Bold"/>
                        </a:rPr>
                        <a:t>$1,400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40"/>
                        </a:lnSpc>
                        <a:defRPr/>
                      </a:pPr>
                      <a:r>
                        <a:rPr lang="en-US" sz="2100" b="1">
                          <a:solidFill>
                            <a:srgbClr val="00CC00"/>
                          </a:solidFill>
                          <a:latin typeface="Poppins Bold"/>
                          <a:ea typeface="Poppins Bold"/>
                          <a:cs typeface="Poppins Bold"/>
                          <a:sym typeface="Poppins Bold"/>
                        </a:rPr>
                        <a:t>+ $1,400 (dependents of any age)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1" name="Freeform 21"/>
          <p:cNvSpPr/>
          <p:nvPr/>
        </p:nvSpPr>
        <p:spPr>
          <a:xfrm>
            <a:off x="1366247" y="5481414"/>
            <a:ext cx="286623" cy="303305"/>
          </a:xfrm>
          <a:custGeom>
            <a:avLst/>
            <a:gdLst/>
            <a:ahLst/>
            <a:cxnLst/>
            <a:rect l="l" t="t" r="r" b="b"/>
            <a:pathLst>
              <a:path w="286623" h="303305">
                <a:moveTo>
                  <a:pt x="0" y="0"/>
                </a:moveTo>
                <a:lnTo>
                  <a:pt x="286623" y="0"/>
                </a:lnTo>
                <a:lnTo>
                  <a:pt x="286623" y="303305"/>
                </a:lnTo>
                <a:lnTo>
                  <a:pt x="0" y="3033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TextBox 22"/>
          <p:cNvSpPr txBox="1"/>
          <p:nvPr/>
        </p:nvSpPr>
        <p:spPr>
          <a:xfrm>
            <a:off x="4492485" y="271120"/>
            <a:ext cx="15010803" cy="936592"/>
          </a:xfrm>
          <a:prstGeom prst="rect">
            <a:avLst/>
          </a:prstGeom>
        </p:spPr>
        <p:txBody>
          <a:bodyPr lIns="0" tIns="0" rIns="0" bIns="0" rtlCol="0" anchor="t">
            <a:spAutoFit/>
          </a:bodyPr>
          <a:lstStyle/>
          <a:p>
            <a:pPr algn="ctr">
              <a:lnSpc>
                <a:spcPts val="7699"/>
              </a:lnSpc>
            </a:pPr>
            <a:r>
              <a:rPr lang="en-US" sz="5499">
                <a:solidFill>
                  <a:srgbClr val="301E16"/>
                </a:solidFill>
                <a:latin typeface="Archivo Black"/>
                <a:ea typeface="Archivo Black"/>
                <a:cs typeface="Archivo Black"/>
                <a:sym typeface="Archivo Black"/>
              </a:rPr>
              <a:t>RECOVERY REBATE CREDIT</a:t>
            </a:r>
          </a:p>
        </p:txBody>
      </p:sp>
      <p:sp>
        <p:nvSpPr>
          <p:cNvPr id="23" name="Freeform 23"/>
          <p:cNvSpPr/>
          <p:nvPr/>
        </p:nvSpPr>
        <p:spPr>
          <a:xfrm>
            <a:off x="1366247" y="6680069"/>
            <a:ext cx="286623" cy="303305"/>
          </a:xfrm>
          <a:custGeom>
            <a:avLst/>
            <a:gdLst/>
            <a:ahLst/>
            <a:cxnLst/>
            <a:rect l="l" t="t" r="r" b="b"/>
            <a:pathLst>
              <a:path w="286623" h="303305">
                <a:moveTo>
                  <a:pt x="0" y="0"/>
                </a:moveTo>
                <a:lnTo>
                  <a:pt x="286623" y="0"/>
                </a:lnTo>
                <a:lnTo>
                  <a:pt x="286623" y="303305"/>
                </a:lnTo>
                <a:lnTo>
                  <a:pt x="0" y="3033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pic>
        <p:nvPicPr>
          <p:cNvPr id="25" name="Picture 24" descr="Massachusetts Continuing Legal Education, Inc. (MCLE│New England)">
            <a:extLst>
              <a:ext uri="{FF2B5EF4-FFF2-40B4-BE49-F238E27FC236}">
                <a16:creationId xmlns:a16="http://schemas.microsoft.com/office/drawing/2014/main" id="{6AE30485-5BA9-413E-3844-391EE76FE9B7}"/>
              </a:ext>
            </a:extLst>
          </p:cNvPr>
          <p:cNvPicPr>
            <a:picLocks noChangeAspect="1"/>
          </p:cNvPicPr>
          <p:nvPr/>
        </p:nvPicPr>
        <p:blipFill>
          <a:blip r:embed="rId11"/>
          <a:stretch>
            <a:fillRect/>
          </a:stretch>
        </p:blipFill>
        <p:spPr>
          <a:xfrm>
            <a:off x="-1686" y="-87663"/>
            <a:ext cx="3098574" cy="21781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170752" y="25155"/>
            <a:ext cx="3079148" cy="1301885"/>
          </a:xfrm>
          <a:custGeom>
            <a:avLst/>
            <a:gdLst/>
            <a:ahLst/>
            <a:cxnLst/>
            <a:rect l="l" t="t" r="r" b="b"/>
            <a:pathLst>
              <a:path w="1776059" h="753826">
                <a:moveTo>
                  <a:pt x="0" y="0"/>
                </a:moveTo>
                <a:lnTo>
                  <a:pt x="1776059" y="0"/>
                </a:lnTo>
                <a:lnTo>
                  <a:pt x="1776059" y="753826"/>
                </a:lnTo>
                <a:lnTo>
                  <a:pt x="0" y="753826"/>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4602467" y="8725885"/>
            <a:ext cx="9710342" cy="935666"/>
            <a:chOff x="0" y="0"/>
            <a:chExt cx="12947123" cy="1247554"/>
          </a:xfrm>
        </p:grpSpPr>
        <p:grpSp>
          <p:nvGrpSpPr>
            <p:cNvPr id="5" name="Group 5"/>
            <p:cNvGrpSpPr/>
            <p:nvPr/>
          </p:nvGrpSpPr>
          <p:grpSpPr>
            <a:xfrm>
              <a:off x="8756" y="0"/>
              <a:ext cx="12558582" cy="901823"/>
              <a:chOff x="0" y="0"/>
              <a:chExt cx="2480708" cy="178138"/>
            </a:xfrm>
          </p:grpSpPr>
          <p:sp>
            <p:nvSpPr>
              <p:cNvPr id="6" name="Freeform 6"/>
              <p:cNvSpPr/>
              <p:nvPr/>
            </p:nvSpPr>
            <p:spPr>
              <a:xfrm>
                <a:off x="0" y="0"/>
                <a:ext cx="2480707" cy="178138"/>
              </a:xfrm>
              <a:custGeom>
                <a:avLst/>
                <a:gdLst/>
                <a:ahLst/>
                <a:cxnLst/>
                <a:rect l="l" t="t" r="r" b="b"/>
                <a:pathLst>
                  <a:path w="2480707" h="178138">
                    <a:moveTo>
                      <a:pt x="0" y="0"/>
                    </a:moveTo>
                    <a:lnTo>
                      <a:pt x="2480707" y="0"/>
                    </a:lnTo>
                    <a:lnTo>
                      <a:pt x="2480707" y="178138"/>
                    </a:lnTo>
                    <a:lnTo>
                      <a:pt x="0" y="178138"/>
                    </a:lnTo>
                    <a:close/>
                  </a:path>
                </a:pathLst>
              </a:custGeom>
              <a:solidFill>
                <a:srgbClr val="39CDE7">
                  <a:alpha val="19608"/>
                </a:srgbClr>
              </a:solidFill>
            </p:spPr>
            <p:txBody>
              <a:bodyPr/>
              <a:lstStyle/>
              <a:p>
                <a:endParaRPr lang="en-US"/>
              </a:p>
            </p:txBody>
          </p:sp>
          <p:sp>
            <p:nvSpPr>
              <p:cNvPr id="7" name="TextBox 7"/>
              <p:cNvSpPr txBox="1"/>
              <p:nvPr/>
            </p:nvSpPr>
            <p:spPr>
              <a:xfrm>
                <a:off x="0" y="-57150"/>
                <a:ext cx="2480708" cy="235288"/>
              </a:xfrm>
              <a:prstGeom prst="rect">
                <a:avLst/>
              </a:prstGeom>
            </p:spPr>
            <p:txBody>
              <a:bodyPr lIns="50800" tIns="50800" rIns="50800" bIns="50800" rtlCol="0" anchor="ctr"/>
              <a:lstStyle/>
              <a:p>
                <a:pPr algn="ctr">
                  <a:lnSpc>
                    <a:spcPts val="2380"/>
                  </a:lnSpc>
                </a:pPr>
                <a:endParaRPr/>
              </a:p>
            </p:txBody>
          </p:sp>
        </p:grpSp>
        <p:sp>
          <p:nvSpPr>
            <p:cNvPr id="8" name="TextBox 8"/>
            <p:cNvSpPr txBox="1"/>
            <p:nvPr/>
          </p:nvSpPr>
          <p:spPr>
            <a:xfrm>
              <a:off x="0" y="896021"/>
              <a:ext cx="3975841" cy="351533"/>
            </a:xfrm>
            <a:prstGeom prst="rect">
              <a:avLst/>
            </a:prstGeom>
          </p:spPr>
          <p:txBody>
            <a:bodyPr lIns="0" tIns="0" rIns="0" bIns="0" rtlCol="0" anchor="t">
              <a:spAutoFit/>
            </a:bodyPr>
            <a:lstStyle/>
            <a:p>
              <a:pPr algn="l">
                <a:lnSpc>
                  <a:spcPts val="2129"/>
                </a:lnSpc>
                <a:spcBef>
                  <a:spcPct val="0"/>
                </a:spcBef>
              </a:pPr>
              <a:r>
                <a:rPr lang="en-US" sz="1521" i="1">
                  <a:solidFill>
                    <a:srgbClr val="301E16"/>
                  </a:solidFill>
                  <a:latin typeface="Poppins Italics"/>
                  <a:ea typeface="Poppins Italics"/>
                  <a:cs typeface="Poppins Italics"/>
                  <a:sym typeface="Poppins Italics"/>
                </a:rPr>
                <a:t>*IRS PUBLICATION 596</a:t>
              </a:r>
            </a:p>
          </p:txBody>
        </p:sp>
        <p:sp>
          <p:nvSpPr>
            <p:cNvPr id="9" name="TextBox 9"/>
            <p:cNvSpPr txBox="1"/>
            <p:nvPr/>
          </p:nvSpPr>
          <p:spPr>
            <a:xfrm>
              <a:off x="24931" y="32778"/>
              <a:ext cx="12922192" cy="1062381"/>
            </a:xfrm>
            <a:prstGeom prst="rect">
              <a:avLst/>
            </a:prstGeom>
          </p:spPr>
          <p:txBody>
            <a:bodyPr lIns="0" tIns="0" rIns="0" bIns="0" rtlCol="0" anchor="t">
              <a:spAutoFit/>
            </a:bodyPr>
            <a:lstStyle/>
            <a:p>
              <a:pPr algn="l">
                <a:lnSpc>
                  <a:spcPts val="2129"/>
                </a:lnSpc>
              </a:pPr>
              <a:r>
                <a:rPr lang="en-US" sz="1521" b="1" i="1">
                  <a:solidFill>
                    <a:srgbClr val="301E16"/>
                  </a:solidFill>
                  <a:latin typeface="Poppins Bold Italics"/>
                  <a:ea typeface="Poppins Bold Italics"/>
                  <a:cs typeface="Poppins Bold Italics"/>
                  <a:sym typeface="Poppins Bold Italics"/>
                </a:rPr>
                <a:t>Check if you qualify</a:t>
              </a:r>
              <a:r>
                <a:rPr lang="en-US" sz="1521" i="1">
                  <a:solidFill>
                    <a:srgbClr val="301E16"/>
                  </a:solidFill>
                  <a:latin typeface="Poppins Italics"/>
                  <a:ea typeface="Poppins Italics"/>
                  <a:cs typeface="Poppins Italics"/>
                  <a:sym typeface="Poppins Italics"/>
                </a:rPr>
                <a:t>: Use the EITC Assistant - </a:t>
              </a:r>
            </a:p>
            <a:p>
              <a:pPr algn="l">
                <a:lnSpc>
                  <a:spcPts val="2129"/>
                </a:lnSpc>
              </a:pPr>
              <a:r>
                <a:rPr lang="en-US" sz="1521" i="1">
                  <a:solidFill>
                    <a:srgbClr val="301E16"/>
                  </a:solidFill>
                  <a:latin typeface="Poppins Italics"/>
                  <a:ea typeface="Poppins Italics"/>
                  <a:cs typeface="Poppins Italics"/>
                  <a:sym typeface="Poppins Italics"/>
                </a:rPr>
                <a:t>www.irs.gov/credits-deductions/individuals/earned-income-tax-credit/use-the-eitc-assistant</a:t>
              </a:r>
            </a:p>
            <a:p>
              <a:pPr algn="l">
                <a:lnSpc>
                  <a:spcPts val="2129"/>
                </a:lnSpc>
                <a:spcBef>
                  <a:spcPct val="0"/>
                </a:spcBef>
              </a:pPr>
              <a:endParaRPr lang="en-US" sz="1521" i="1">
                <a:solidFill>
                  <a:srgbClr val="301E16"/>
                </a:solidFill>
                <a:latin typeface="Poppins Italics"/>
                <a:ea typeface="Poppins Italics"/>
                <a:cs typeface="Poppins Italics"/>
                <a:sym typeface="Poppins Italics"/>
              </a:endParaRPr>
            </a:p>
          </p:txBody>
        </p:sp>
      </p:grpSp>
      <p:sp>
        <p:nvSpPr>
          <p:cNvPr id="10" name="AutoShape 10"/>
          <p:cNvSpPr/>
          <p:nvPr/>
        </p:nvSpPr>
        <p:spPr>
          <a:xfrm flipH="1">
            <a:off x="-688361" y="2454238"/>
            <a:ext cx="19491069" cy="38100"/>
          </a:xfrm>
          <a:prstGeom prst="line">
            <a:avLst/>
          </a:prstGeom>
          <a:ln w="38100" cap="flat">
            <a:solidFill>
              <a:srgbClr val="000000"/>
            </a:solidFill>
            <a:prstDash val="solid"/>
            <a:headEnd type="none" w="sm" len="sm"/>
            <a:tailEnd type="none" w="sm" len="sm"/>
          </a:ln>
        </p:spPr>
        <p:txBody>
          <a:bodyPr/>
          <a:lstStyle/>
          <a:p>
            <a:endParaRPr lang="en-US"/>
          </a:p>
        </p:txBody>
      </p:sp>
      <p:sp>
        <p:nvSpPr>
          <p:cNvPr id="11" name="TextBox 11"/>
          <p:cNvSpPr txBox="1"/>
          <p:nvPr/>
        </p:nvSpPr>
        <p:spPr>
          <a:xfrm>
            <a:off x="850739" y="1068892"/>
            <a:ext cx="17465836" cy="1061720"/>
          </a:xfrm>
          <a:prstGeom prst="rect">
            <a:avLst/>
          </a:prstGeom>
        </p:spPr>
        <p:txBody>
          <a:bodyPr lIns="0" tIns="0" rIns="0" bIns="0" rtlCol="0" anchor="t">
            <a:spAutoFit/>
          </a:bodyPr>
          <a:lstStyle/>
          <a:p>
            <a:pPr algn="ctr">
              <a:lnSpc>
                <a:spcPts val="8680"/>
              </a:lnSpc>
            </a:pPr>
            <a:r>
              <a:rPr lang="en-US" sz="6200">
                <a:solidFill>
                  <a:srgbClr val="301E16"/>
                </a:solidFill>
                <a:latin typeface="Archivo Black"/>
                <a:ea typeface="Archivo Black"/>
                <a:cs typeface="Archivo Black"/>
                <a:sym typeface="Archivo Black"/>
              </a:rPr>
              <a:t>EARNED INCOME TAX CREDIT (EITC)</a:t>
            </a:r>
          </a:p>
        </p:txBody>
      </p:sp>
      <p:sp>
        <p:nvSpPr>
          <p:cNvPr id="12" name="TextBox 12"/>
          <p:cNvSpPr txBox="1"/>
          <p:nvPr/>
        </p:nvSpPr>
        <p:spPr>
          <a:xfrm>
            <a:off x="9426864" y="208997"/>
            <a:ext cx="8090297" cy="704266"/>
          </a:xfrm>
          <a:prstGeom prst="rect">
            <a:avLst/>
          </a:prstGeom>
        </p:spPr>
        <p:txBody>
          <a:bodyPr lIns="0" tIns="0" rIns="0" bIns="0" rtlCol="0" anchor="t">
            <a:spAutoFit/>
          </a:bodyPr>
          <a:lstStyle/>
          <a:p>
            <a:pPr algn="ctr">
              <a:lnSpc>
                <a:spcPts val="5805"/>
              </a:lnSpc>
            </a:pPr>
            <a:r>
              <a:rPr lang="en-US" sz="4146" b="1" i="1">
                <a:solidFill>
                  <a:srgbClr val="301E16"/>
                </a:solidFill>
                <a:latin typeface="Canva Sans Bold Italics"/>
                <a:ea typeface="Canva Sans Bold Italics"/>
                <a:cs typeface="Canva Sans Bold Italics"/>
                <a:sym typeface="Canva Sans Bold Italics"/>
              </a:rPr>
              <a:t>REFUNDABLE CREDIT (Federal)</a:t>
            </a:r>
          </a:p>
        </p:txBody>
      </p:sp>
      <p:grpSp>
        <p:nvGrpSpPr>
          <p:cNvPr id="13" name="Group 13"/>
          <p:cNvGrpSpPr/>
          <p:nvPr/>
        </p:nvGrpSpPr>
        <p:grpSpPr>
          <a:xfrm>
            <a:off x="4341738" y="2738704"/>
            <a:ext cx="10116489" cy="5430367"/>
            <a:chOff x="0" y="0"/>
            <a:chExt cx="2218234" cy="1190712"/>
          </a:xfrm>
        </p:grpSpPr>
        <p:sp>
          <p:nvSpPr>
            <p:cNvPr id="14" name="Freeform 14"/>
            <p:cNvSpPr/>
            <p:nvPr/>
          </p:nvSpPr>
          <p:spPr>
            <a:xfrm>
              <a:off x="0" y="0"/>
              <a:ext cx="2218234" cy="1190712"/>
            </a:xfrm>
            <a:custGeom>
              <a:avLst/>
              <a:gdLst/>
              <a:ahLst/>
              <a:cxnLst/>
              <a:rect l="l" t="t" r="r" b="b"/>
              <a:pathLst>
                <a:path w="2218234" h="1190712">
                  <a:moveTo>
                    <a:pt x="0" y="0"/>
                  </a:moveTo>
                  <a:lnTo>
                    <a:pt x="2218234" y="0"/>
                  </a:lnTo>
                  <a:lnTo>
                    <a:pt x="2218234" y="1190712"/>
                  </a:lnTo>
                  <a:lnTo>
                    <a:pt x="0" y="1190712"/>
                  </a:lnTo>
                  <a:close/>
                </a:path>
              </a:pathLst>
            </a:custGeom>
            <a:solidFill>
              <a:srgbClr val="E7F5FF"/>
            </a:solidFill>
          </p:spPr>
          <p:txBody>
            <a:bodyPr/>
            <a:lstStyle/>
            <a:p>
              <a:endParaRPr lang="en-US"/>
            </a:p>
          </p:txBody>
        </p:sp>
        <p:sp>
          <p:nvSpPr>
            <p:cNvPr id="15" name="TextBox 15"/>
            <p:cNvSpPr txBox="1"/>
            <p:nvPr/>
          </p:nvSpPr>
          <p:spPr>
            <a:xfrm>
              <a:off x="0" y="-57150"/>
              <a:ext cx="2218234" cy="1247862"/>
            </a:xfrm>
            <a:prstGeom prst="rect">
              <a:avLst/>
            </a:prstGeom>
          </p:spPr>
          <p:txBody>
            <a:bodyPr lIns="61018" tIns="61018" rIns="61018" bIns="61018" rtlCol="0" anchor="ctr"/>
            <a:lstStyle/>
            <a:p>
              <a:pPr algn="ctr">
                <a:lnSpc>
                  <a:spcPts val="2380"/>
                </a:lnSpc>
              </a:pPr>
              <a:endParaRPr/>
            </a:p>
          </p:txBody>
        </p:sp>
      </p:grpSp>
      <p:sp>
        <p:nvSpPr>
          <p:cNvPr id="16" name="TextBox 16"/>
          <p:cNvSpPr txBox="1"/>
          <p:nvPr/>
        </p:nvSpPr>
        <p:spPr>
          <a:xfrm>
            <a:off x="4729410" y="3068829"/>
            <a:ext cx="9303834" cy="5429541"/>
          </a:xfrm>
          <a:prstGeom prst="rect">
            <a:avLst/>
          </a:prstGeom>
        </p:spPr>
        <p:txBody>
          <a:bodyPr lIns="0" tIns="0" rIns="0" bIns="0" rtlCol="0" anchor="t">
            <a:spAutoFit/>
          </a:bodyPr>
          <a:lstStyle/>
          <a:p>
            <a:pPr algn="l">
              <a:lnSpc>
                <a:spcPts val="4867"/>
              </a:lnSpc>
            </a:pPr>
            <a:r>
              <a:rPr lang="en-US" sz="3476" b="1">
                <a:solidFill>
                  <a:srgbClr val="301E16"/>
                </a:solidFill>
                <a:latin typeface="Poppins Bold"/>
                <a:ea typeface="Poppins Bold"/>
                <a:cs typeface="Poppins Bold"/>
                <a:sym typeface="Poppins Bold"/>
              </a:rPr>
              <a:t>To qualify for the 2024 EITC, you must: </a:t>
            </a:r>
          </a:p>
          <a:p>
            <a:pPr algn="l">
              <a:lnSpc>
                <a:spcPts val="1961"/>
              </a:lnSpc>
            </a:pPr>
            <a:endParaRPr lang="en-US" sz="3476" b="1">
              <a:solidFill>
                <a:srgbClr val="301E16"/>
              </a:solidFill>
              <a:latin typeface="Poppins Bold"/>
              <a:ea typeface="Poppins Bold"/>
              <a:cs typeface="Poppins Bold"/>
              <a:sym typeface="Poppins Bold"/>
            </a:endParaRPr>
          </a:p>
          <a:p>
            <a:pPr marL="613702" lvl="1" indent="-306851" algn="l">
              <a:lnSpc>
                <a:spcPts val="3979"/>
              </a:lnSpc>
              <a:buFont typeface="Arial"/>
              <a:buChar char="•"/>
            </a:pPr>
            <a:r>
              <a:rPr lang="en-US" sz="2842" b="1">
                <a:solidFill>
                  <a:srgbClr val="301E16"/>
                </a:solidFill>
                <a:latin typeface="Poppins Bold"/>
                <a:ea typeface="Poppins Bold"/>
                <a:cs typeface="Poppins Bold"/>
                <a:sym typeface="Poppins Bold"/>
              </a:rPr>
              <a:t>Have</a:t>
            </a:r>
            <a:r>
              <a:rPr lang="en-US" sz="2842">
                <a:solidFill>
                  <a:srgbClr val="301E16"/>
                </a:solidFill>
                <a:latin typeface="Poppins"/>
                <a:ea typeface="Poppins"/>
                <a:cs typeface="Poppins"/>
                <a:sym typeface="Poppins"/>
              </a:rPr>
              <a:t> </a:t>
            </a:r>
            <a:r>
              <a:rPr lang="en-US" sz="2842" b="1">
                <a:solidFill>
                  <a:srgbClr val="301E16"/>
                </a:solidFill>
                <a:latin typeface="Poppins Bold"/>
                <a:ea typeface="Poppins Bold"/>
                <a:cs typeface="Poppins Bold"/>
                <a:sym typeface="Poppins Bold"/>
              </a:rPr>
              <a:t>worked and have Earned Income under $66,819</a:t>
            </a:r>
          </a:p>
          <a:p>
            <a:pPr algn="l">
              <a:lnSpc>
                <a:spcPts val="1288"/>
              </a:lnSpc>
            </a:pPr>
            <a:endParaRPr lang="en-US" sz="2842" b="1">
              <a:solidFill>
                <a:srgbClr val="301E16"/>
              </a:solidFill>
              <a:latin typeface="Poppins Bold"/>
              <a:ea typeface="Poppins Bold"/>
              <a:cs typeface="Poppins Bold"/>
              <a:sym typeface="Poppins Bold"/>
            </a:endParaRPr>
          </a:p>
          <a:p>
            <a:pPr marL="1227404" lvl="2" indent="-409135" algn="l">
              <a:lnSpc>
                <a:spcPts val="3979"/>
              </a:lnSpc>
              <a:buFont typeface="Arial"/>
              <a:buChar char="⚬"/>
            </a:pPr>
            <a:r>
              <a:rPr lang="en-US" sz="2842" b="1">
                <a:solidFill>
                  <a:srgbClr val="301E16"/>
                </a:solidFill>
                <a:latin typeface="Poppins Bold"/>
                <a:ea typeface="Poppins Bold"/>
                <a:cs typeface="Poppins Bold"/>
                <a:sym typeface="Poppins Bold"/>
              </a:rPr>
              <a:t>“</a:t>
            </a:r>
            <a:r>
              <a:rPr lang="en-US" sz="2842">
                <a:solidFill>
                  <a:srgbClr val="301E16"/>
                </a:solidFill>
                <a:latin typeface="Poppins"/>
                <a:ea typeface="Poppins"/>
                <a:cs typeface="Poppins"/>
                <a:sym typeface="Poppins"/>
              </a:rPr>
              <a:t>Earned Income” is all payments or wages you get from working. </a:t>
            </a:r>
          </a:p>
          <a:p>
            <a:pPr algn="l">
              <a:lnSpc>
                <a:spcPts val="1288"/>
              </a:lnSpc>
            </a:pPr>
            <a:endParaRPr lang="en-US" sz="2842">
              <a:solidFill>
                <a:srgbClr val="301E16"/>
              </a:solidFill>
              <a:latin typeface="Poppins"/>
              <a:ea typeface="Poppins"/>
              <a:cs typeface="Poppins"/>
              <a:sym typeface="Poppins"/>
            </a:endParaRPr>
          </a:p>
          <a:p>
            <a:pPr algn="l">
              <a:lnSpc>
                <a:spcPts val="1288"/>
              </a:lnSpc>
            </a:pPr>
            <a:endParaRPr lang="en-US" sz="2842">
              <a:solidFill>
                <a:srgbClr val="301E16"/>
              </a:solidFill>
              <a:latin typeface="Poppins"/>
              <a:ea typeface="Poppins"/>
              <a:cs typeface="Poppins"/>
              <a:sym typeface="Poppins"/>
            </a:endParaRPr>
          </a:p>
          <a:p>
            <a:pPr marL="613702" lvl="1" indent="-306851" algn="l">
              <a:lnSpc>
                <a:spcPts val="3979"/>
              </a:lnSpc>
              <a:buFont typeface="Arial"/>
              <a:buChar char="•"/>
            </a:pPr>
            <a:r>
              <a:rPr lang="en-US" sz="2842">
                <a:solidFill>
                  <a:srgbClr val="301E16"/>
                </a:solidFill>
                <a:latin typeface="Poppins"/>
                <a:ea typeface="Poppins"/>
                <a:cs typeface="Poppins"/>
                <a:sym typeface="Poppins"/>
              </a:rPr>
              <a:t>Have a </a:t>
            </a:r>
            <a:r>
              <a:rPr lang="en-US" sz="2842" b="1">
                <a:solidFill>
                  <a:srgbClr val="301E16"/>
                </a:solidFill>
                <a:latin typeface="Poppins Bold"/>
                <a:ea typeface="Poppins Bold"/>
                <a:cs typeface="Poppins Bold"/>
                <a:sym typeface="Poppins Bold"/>
              </a:rPr>
              <a:t>Social Security Number</a:t>
            </a:r>
          </a:p>
          <a:p>
            <a:pPr algn="l">
              <a:lnSpc>
                <a:spcPts val="1288"/>
              </a:lnSpc>
            </a:pPr>
            <a:endParaRPr lang="en-US" sz="2842" b="1">
              <a:solidFill>
                <a:srgbClr val="301E16"/>
              </a:solidFill>
              <a:latin typeface="Poppins Bold"/>
              <a:ea typeface="Poppins Bold"/>
              <a:cs typeface="Poppins Bold"/>
              <a:sym typeface="Poppins Bold"/>
            </a:endParaRPr>
          </a:p>
          <a:p>
            <a:pPr marL="613702" lvl="1" indent="-306851" algn="l">
              <a:lnSpc>
                <a:spcPts val="3979"/>
              </a:lnSpc>
              <a:buFont typeface="Arial"/>
              <a:buChar char="•"/>
            </a:pPr>
            <a:r>
              <a:rPr lang="en-US" sz="2842">
                <a:solidFill>
                  <a:srgbClr val="301E16"/>
                </a:solidFill>
                <a:latin typeface="Poppins"/>
                <a:ea typeface="Poppins"/>
                <a:cs typeface="Poppins"/>
                <a:sym typeface="Poppins"/>
              </a:rPr>
              <a:t>Be a </a:t>
            </a:r>
            <a:r>
              <a:rPr lang="en-US" sz="2842" b="1">
                <a:solidFill>
                  <a:srgbClr val="301E16"/>
                </a:solidFill>
                <a:latin typeface="Poppins Bold"/>
                <a:ea typeface="Poppins Bold"/>
                <a:cs typeface="Poppins Bold"/>
                <a:sym typeface="Poppins Bold"/>
              </a:rPr>
              <a:t>U.S. citizen or resident alien</a:t>
            </a:r>
            <a:r>
              <a:rPr lang="en-US" sz="2842">
                <a:solidFill>
                  <a:srgbClr val="301E16"/>
                </a:solidFill>
                <a:latin typeface="Poppins"/>
                <a:ea typeface="Poppins"/>
                <a:cs typeface="Poppins"/>
                <a:sym typeface="Poppins"/>
              </a:rPr>
              <a:t>.</a:t>
            </a:r>
          </a:p>
          <a:p>
            <a:pPr algn="l">
              <a:lnSpc>
                <a:spcPts val="3500"/>
              </a:lnSpc>
            </a:pPr>
            <a:endParaRPr lang="en-US" sz="2842">
              <a:solidFill>
                <a:srgbClr val="301E16"/>
              </a:solidFill>
              <a:latin typeface="Poppins"/>
              <a:ea typeface="Poppins"/>
              <a:cs typeface="Poppins"/>
              <a:sym typeface="Poppins"/>
            </a:endParaRPr>
          </a:p>
          <a:p>
            <a:pPr algn="l">
              <a:lnSpc>
                <a:spcPts val="3500"/>
              </a:lnSpc>
            </a:pPr>
            <a:endParaRPr lang="en-US" sz="2842">
              <a:solidFill>
                <a:srgbClr val="301E16"/>
              </a:solidFill>
              <a:latin typeface="Poppins"/>
              <a:ea typeface="Poppins"/>
              <a:cs typeface="Poppins"/>
              <a:sym typeface="Poppins"/>
            </a:endParaRPr>
          </a:p>
        </p:txBody>
      </p:sp>
      <p:sp>
        <p:nvSpPr>
          <p:cNvPr id="17" name="Freeform 17"/>
          <p:cNvSpPr/>
          <p:nvPr/>
        </p:nvSpPr>
        <p:spPr>
          <a:xfrm>
            <a:off x="4866391" y="7234430"/>
            <a:ext cx="363377" cy="363377"/>
          </a:xfrm>
          <a:custGeom>
            <a:avLst/>
            <a:gdLst/>
            <a:ahLst/>
            <a:cxnLst/>
            <a:rect l="l" t="t" r="r" b="b"/>
            <a:pathLst>
              <a:path w="363377" h="363377">
                <a:moveTo>
                  <a:pt x="0" y="0"/>
                </a:moveTo>
                <a:lnTo>
                  <a:pt x="363376" y="0"/>
                </a:lnTo>
                <a:lnTo>
                  <a:pt x="363376" y="363377"/>
                </a:lnTo>
                <a:lnTo>
                  <a:pt x="0" y="3633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p:cNvSpPr/>
          <p:nvPr/>
        </p:nvSpPr>
        <p:spPr>
          <a:xfrm>
            <a:off x="4866391" y="6574089"/>
            <a:ext cx="363377" cy="363377"/>
          </a:xfrm>
          <a:custGeom>
            <a:avLst/>
            <a:gdLst/>
            <a:ahLst/>
            <a:cxnLst/>
            <a:rect l="l" t="t" r="r" b="b"/>
            <a:pathLst>
              <a:path w="363377" h="363377">
                <a:moveTo>
                  <a:pt x="0" y="0"/>
                </a:moveTo>
                <a:lnTo>
                  <a:pt x="363376" y="0"/>
                </a:lnTo>
                <a:lnTo>
                  <a:pt x="363376" y="363377"/>
                </a:lnTo>
                <a:lnTo>
                  <a:pt x="0" y="3633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a:off x="4904212" y="4052481"/>
            <a:ext cx="363377" cy="363377"/>
          </a:xfrm>
          <a:custGeom>
            <a:avLst/>
            <a:gdLst/>
            <a:ahLst/>
            <a:cxnLst/>
            <a:rect l="l" t="t" r="r" b="b"/>
            <a:pathLst>
              <a:path w="363377" h="363377">
                <a:moveTo>
                  <a:pt x="0" y="0"/>
                </a:moveTo>
                <a:lnTo>
                  <a:pt x="363377" y="0"/>
                </a:lnTo>
                <a:lnTo>
                  <a:pt x="363377" y="363377"/>
                </a:lnTo>
                <a:lnTo>
                  <a:pt x="0" y="3633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22" name="Picture 21" descr="Massachusetts Continuing Legal Education, Inc. (MCLE│New England)">
            <a:extLst>
              <a:ext uri="{FF2B5EF4-FFF2-40B4-BE49-F238E27FC236}">
                <a16:creationId xmlns:a16="http://schemas.microsoft.com/office/drawing/2014/main" id="{8F12F848-4552-8D57-BFD5-3E6C1C59EC80}"/>
              </a:ext>
            </a:extLst>
          </p:cNvPr>
          <p:cNvPicPr>
            <a:picLocks noChangeAspect="1"/>
          </p:cNvPicPr>
          <p:nvPr/>
        </p:nvPicPr>
        <p:blipFill>
          <a:blip r:embed="rId5"/>
          <a:stretch>
            <a:fillRect/>
          </a:stretch>
        </p:blipFill>
        <p:spPr>
          <a:xfrm>
            <a:off x="-40298" y="3663"/>
            <a:ext cx="1839058" cy="13225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453708" y="159471"/>
            <a:ext cx="1776059" cy="753826"/>
          </a:xfrm>
          <a:custGeom>
            <a:avLst/>
            <a:gdLst/>
            <a:ahLst/>
            <a:cxnLst/>
            <a:rect l="l" t="t" r="r" b="b"/>
            <a:pathLst>
              <a:path w="1776059" h="753826">
                <a:moveTo>
                  <a:pt x="0" y="0"/>
                </a:moveTo>
                <a:lnTo>
                  <a:pt x="1776059" y="0"/>
                </a:lnTo>
                <a:lnTo>
                  <a:pt x="1776059" y="753826"/>
                </a:lnTo>
                <a:lnTo>
                  <a:pt x="0" y="753826"/>
                </a:lnTo>
                <a:lnTo>
                  <a:pt x="0" y="0"/>
                </a:lnTo>
                <a:close/>
              </a:path>
            </a:pathLst>
          </a:custGeom>
          <a:blipFill>
            <a:blip r:embed="rId2"/>
            <a:stretch>
              <a:fillRect/>
            </a:stretch>
          </a:blipFill>
        </p:spPr>
        <p:txBody>
          <a:bodyPr/>
          <a:lstStyle/>
          <a:p>
            <a:endParaRPr lang="en-US"/>
          </a:p>
        </p:txBody>
      </p:sp>
      <p:sp>
        <p:nvSpPr>
          <p:cNvPr id="4" name="AutoShape 4"/>
          <p:cNvSpPr/>
          <p:nvPr/>
        </p:nvSpPr>
        <p:spPr>
          <a:xfrm flipH="1">
            <a:off x="11997495" y="2492338"/>
            <a:ext cx="0" cy="6081147"/>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5" name="Group 5"/>
          <p:cNvGrpSpPr/>
          <p:nvPr/>
        </p:nvGrpSpPr>
        <p:grpSpPr>
          <a:xfrm>
            <a:off x="4602467" y="8725885"/>
            <a:ext cx="9710342" cy="935666"/>
            <a:chOff x="0" y="0"/>
            <a:chExt cx="12947123" cy="1247554"/>
          </a:xfrm>
        </p:grpSpPr>
        <p:grpSp>
          <p:nvGrpSpPr>
            <p:cNvPr id="6" name="Group 6"/>
            <p:cNvGrpSpPr/>
            <p:nvPr/>
          </p:nvGrpSpPr>
          <p:grpSpPr>
            <a:xfrm>
              <a:off x="8756" y="0"/>
              <a:ext cx="12558582" cy="901823"/>
              <a:chOff x="0" y="0"/>
              <a:chExt cx="2480708" cy="178138"/>
            </a:xfrm>
          </p:grpSpPr>
          <p:sp>
            <p:nvSpPr>
              <p:cNvPr id="7" name="Freeform 7"/>
              <p:cNvSpPr/>
              <p:nvPr/>
            </p:nvSpPr>
            <p:spPr>
              <a:xfrm>
                <a:off x="0" y="0"/>
                <a:ext cx="2480707" cy="178138"/>
              </a:xfrm>
              <a:custGeom>
                <a:avLst/>
                <a:gdLst/>
                <a:ahLst/>
                <a:cxnLst/>
                <a:rect l="l" t="t" r="r" b="b"/>
                <a:pathLst>
                  <a:path w="2480707" h="178138">
                    <a:moveTo>
                      <a:pt x="0" y="0"/>
                    </a:moveTo>
                    <a:lnTo>
                      <a:pt x="2480707" y="0"/>
                    </a:lnTo>
                    <a:lnTo>
                      <a:pt x="2480707" y="178138"/>
                    </a:lnTo>
                    <a:lnTo>
                      <a:pt x="0" y="178138"/>
                    </a:lnTo>
                    <a:close/>
                  </a:path>
                </a:pathLst>
              </a:custGeom>
              <a:solidFill>
                <a:srgbClr val="39CDE7">
                  <a:alpha val="19608"/>
                </a:srgbClr>
              </a:solidFill>
            </p:spPr>
            <p:txBody>
              <a:bodyPr/>
              <a:lstStyle/>
              <a:p>
                <a:endParaRPr lang="en-US"/>
              </a:p>
            </p:txBody>
          </p:sp>
          <p:sp>
            <p:nvSpPr>
              <p:cNvPr id="8" name="TextBox 8"/>
              <p:cNvSpPr txBox="1"/>
              <p:nvPr/>
            </p:nvSpPr>
            <p:spPr>
              <a:xfrm>
                <a:off x="0" y="-57150"/>
                <a:ext cx="2480708" cy="235288"/>
              </a:xfrm>
              <a:prstGeom prst="rect">
                <a:avLst/>
              </a:prstGeom>
            </p:spPr>
            <p:txBody>
              <a:bodyPr lIns="50800" tIns="50800" rIns="50800" bIns="50800" rtlCol="0" anchor="ctr"/>
              <a:lstStyle/>
              <a:p>
                <a:pPr algn="ctr">
                  <a:lnSpc>
                    <a:spcPts val="2380"/>
                  </a:lnSpc>
                </a:pPr>
                <a:endParaRPr/>
              </a:p>
            </p:txBody>
          </p:sp>
        </p:grpSp>
        <p:sp>
          <p:nvSpPr>
            <p:cNvPr id="9" name="TextBox 9"/>
            <p:cNvSpPr txBox="1"/>
            <p:nvPr/>
          </p:nvSpPr>
          <p:spPr>
            <a:xfrm>
              <a:off x="0" y="896021"/>
              <a:ext cx="3975841" cy="351533"/>
            </a:xfrm>
            <a:prstGeom prst="rect">
              <a:avLst/>
            </a:prstGeom>
          </p:spPr>
          <p:txBody>
            <a:bodyPr lIns="0" tIns="0" rIns="0" bIns="0" rtlCol="0" anchor="t">
              <a:spAutoFit/>
            </a:bodyPr>
            <a:lstStyle/>
            <a:p>
              <a:pPr algn="l">
                <a:lnSpc>
                  <a:spcPts val="2129"/>
                </a:lnSpc>
                <a:spcBef>
                  <a:spcPct val="0"/>
                </a:spcBef>
              </a:pPr>
              <a:r>
                <a:rPr lang="en-US" sz="1521" i="1">
                  <a:solidFill>
                    <a:srgbClr val="301E16"/>
                  </a:solidFill>
                  <a:latin typeface="Poppins Italics"/>
                  <a:ea typeface="Poppins Italics"/>
                  <a:cs typeface="Poppins Italics"/>
                  <a:sym typeface="Poppins Italics"/>
                </a:rPr>
                <a:t>*IRS PUBLICATION 596</a:t>
              </a:r>
            </a:p>
          </p:txBody>
        </p:sp>
        <p:sp>
          <p:nvSpPr>
            <p:cNvPr id="10" name="TextBox 10"/>
            <p:cNvSpPr txBox="1"/>
            <p:nvPr/>
          </p:nvSpPr>
          <p:spPr>
            <a:xfrm>
              <a:off x="24931" y="32778"/>
              <a:ext cx="12922192" cy="1062381"/>
            </a:xfrm>
            <a:prstGeom prst="rect">
              <a:avLst/>
            </a:prstGeom>
          </p:spPr>
          <p:txBody>
            <a:bodyPr lIns="0" tIns="0" rIns="0" bIns="0" rtlCol="0" anchor="t">
              <a:spAutoFit/>
            </a:bodyPr>
            <a:lstStyle/>
            <a:p>
              <a:pPr algn="l">
                <a:lnSpc>
                  <a:spcPts val="2129"/>
                </a:lnSpc>
              </a:pPr>
              <a:r>
                <a:rPr lang="en-US" sz="1521" b="1" i="1">
                  <a:solidFill>
                    <a:srgbClr val="301E16"/>
                  </a:solidFill>
                  <a:latin typeface="Poppins Bold Italics"/>
                  <a:ea typeface="Poppins Bold Italics"/>
                  <a:cs typeface="Poppins Bold Italics"/>
                  <a:sym typeface="Poppins Bold Italics"/>
                </a:rPr>
                <a:t>Check if you qualify</a:t>
              </a:r>
              <a:r>
                <a:rPr lang="en-US" sz="1521" i="1">
                  <a:solidFill>
                    <a:srgbClr val="301E16"/>
                  </a:solidFill>
                  <a:latin typeface="Poppins Italics"/>
                  <a:ea typeface="Poppins Italics"/>
                  <a:cs typeface="Poppins Italics"/>
                  <a:sym typeface="Poppins Italics"/>
                </a:rPr>
                <a:t>: Use the EITC Assistant - </a:t>
              </a:r>
            </a:p>
            <a:p>
              <a:pPr algn="l">
                <a:lnSpc>
                  <a:spcPts val="2129"/>
                </a:lnSpc>
              </a:pPr>
              <a:r>
                <a:rPr lang="en-US" sz="1521" i="1">
                  <a:solidFill>
                    <a:srgbClr val="301E16"/>
                  </a:solidFill>
                  <a:latin typeface="Poppins Italics"/>
                  <a:ea typeface="Poppins Italics"/>
                  <a:cs typeface="Poppins Italics"/>
                  <a:sym typeface="Poppins Italics"/>
                </a:rPr>
                <a:t>www.irs.gov/credits-deductions/individuals/earned-income-tax-credit/use-the-eitc-assistant</a:t>
              </a:r>
            </a:p>
            <a:p>
              <a:pPr algn="l">
                <a:lnSpc>
                  <a:spcPts val="2129"/>
                </a:lnSpc>
                <a:spcBef>
                  <a:spcPct val="0"/>
                </a:spcBef>
              </a:pPr>
              <a:endParaRPr lang="en-US" sz="1521" i="1">
                <a:solidFill>
                  <a:srgbClr val="301E16"/>
                </a:solidFill>
                <a:latin typeface="Poppins Italics"/>
                <a:ea typeface="Poppins Italics"/>
                <a:cs typeface="Poppins Italics"/>
                <a:sym typeface="Poppins Italics"/>
              </a:endParaRPr>
            </a:p>
          </p:txBody>
        </p:sp>
      </p:grpSp>
      <p:graphicFrame>
        <p:nvGraphicFramePr>
          <p:cNvPr id="11" name="Table 11"/>
          <p:cNvGraphicFramePr>
            <a:graphicFrameLocks noGrp="1"/>
          </p:cNvGraphicFramePr>
          <p:nvPr/>
        </p:nvGraphicFramePr>
        <p:xfrm>
          <a:off x="6524686" y="3223984"/>
          <a:ext cx="4853683" cy="4850020"/>
        </p:xfrm>
        <a:graphic>
          <a:graphicData uri="http://schemas.openxmlformats.org/drawingml/2006/table">
            <a:tbl>
              <a:tblPr/>
              <a:tblGrid>
                <a:gridCol w="2621321">
                  <a:extLst>
                    <a:ext uri="{9D8B030D-6E8A-4147-A177-3AD203B41FA5}">
                      <a16:colId xmlns:a16="http://schemas.microsoft.com/office/drawing/2014/main" val="20000"/>
                    </a:ext>
                  </a:extLst>
                </a:gridCol>
                <a:gridCol w="2232362">
                  <a:extLst>
                    <a:ext uri="{9D8B030D-6E8A-4147-A177-3AD203B41FA5}">
                      <a16:colId xmlns:a16="http://schemas.microsoft.com/office/drawing/2014/main" val="20001"/>
                    </a:ext>
                  </a:extLst>
                </a:gridCol>
              </a:tblGrid>
              <a:tr h="1494411">
                <a:tc>
                  <a:txBody>
                    <a:bodyPr/>
                    <a:lstStyle/>
                    <a:p>
                      <a:pPr algn="ctr">
                        <a:lnSpc>
                          <a:spcPts val="2940"/>
                        </a:lnSpc>
                        <a:defRPr/>
                      </a:pPr>
                      <a:r>
                        <a:rPr lang="en-US" sz="2100" b="1">
                          <a:solidFill>
                            <a:srgbClr val="FFFFFF"/>
                          </a:solidFill>
                          <a:latin typeface="Poppins Bold"/>
                          <a:ea typeface="Poppins Bold"/>
                          <a:cs typeface="Poppins Bold"/>
                          <a:sym typeface="Poppins Bold"/>
                        </a:rPr>
                        <a:t>Qualifying Children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2940"/>
                        </a:lnSpc>
                        <a:defRPr/>
                      </a:pPr>
                      <a:r>
                        <a:rPr lang="en-US" sz="2100" b="1">
                          <a:solidFill>
                            <a:srgbClr val="FFFFFF"/>
                          </a:solidFill>
                          <a:latin typeface="Poppins Bold"/>
                          <a:ea typeface="Poppins Bold"/>
                          <a:cs typeface="Poppins Bold"/>
                          <a:sym typeface="Poppins Bold"/>
                        </a:rPr>
                        <a:t>Maximum EITC amount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extLst>
                  <a:ext uri="{0D108BD9-81ED-4DB2-BD59-A6C34878D82A}">
                    <a16:rowId xmlns:a16="http://schemas.microsoft.com/office/drawing/2014/main" val="10000"/>
                  </a:ext>
                </a:extLst>
              </a:tr>
              <a:tr h="1133202">
                <a:tc>
                  <a:txBody>
                    <a:bodyPr/>
                    <a:lstStyle/>
                    <a:p>
                      <a:pPr algn="ctr">
                        <a:lnSpc>
                          <a:spcPts val="3359"/>
                        </a:lnSpc>
                        <a:defRPr/>
                      </a:pPr>
                      <a:r>
                        <a:rPr lang="en-US" sz="2400" b="1">
                          <a:solidFill>
                            <a:srgbClr val="000000"/>
                          </a:solidFill>
                          <a:latin typeface="Poppins Bold"/>
                          <a:ea typeface="Poppins Bold"/>
                          <a:cs typeface="Poppins Bold"/>
                          <a:sym typeface="Poppins Bold"/>
                        </a:rPr>
                        <a:t>     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400" b="1">
                          <a:solidFill>
                            <a:srgbClr val="00CC00"/>
                          </a:solidFill>
                          <a:latin typeface="Poppins Bold"/>
                          <a:ea typeface="Poppins Bold"/>
                          <a:cs typeface="Poppins Bold"/>
                          <a:sym typeface="Poppins Bold"/>
                        </a:rPr>
                        <a:t>$4,213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03871">
                <a:tc>
                  <a:txBody>
                    <a:bodyPr/>
                    <a:lstStyle/>
                    <a:p>
                      <a:pPr algn="ctr">
                        <a:lnSpc>
                          <a:spcPts val="3359"/>
                        </a:lnSpc>
                        <a:defRPr/>
                      </a:pPr>
                      <a:r>
                        <a:rPr lang="en-US" sz="2400" b="1">
                          <a:solidFill>
                            <a:srgbClr val="000000"/>
                          </a:solidFill>
                          <a:latin typeface="Poppins Bold"/>
                          <a:ea typeface="Poppins Bold"/>
                          <a:cs typeface="Poppins Bold"/>
                          <a:sym typeface="Poppins Bold"/>
                        </a:rPr>
                        <a:t>     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400" b="1">
                          <a:solidFill>
                            <a:srgbClr val="00CC00"/>
                          </a:solidFill>
                          <a:latin typeface="Poppins Bold"/>
                          <a:ea typeface="Poppins Bold"/>
                          <a:cs typeface="Poppins Bold"/>
                          <a:sym typeface="Poppins Bold"/>
                        </a:rPr>
                        <a:t>$6,960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18536">
                <a:tc>
                  <a:txBody>
                    <a:bodyPr/>
                    <a:lstStyle/>
                    <a:p>
                      <a:pPr algn="ctr">
                        <a:lnSpc>
                          <a:spcPts val="3359"/>
                        </a:lnSpc>
                        <a:defRPr/>
                      </a:pPr>
                      <a:r>
                        <a:rPr lang="en-US" sz="2400" b="1">
                          <a:solidFill>
                            <a:srgbClr val="000000"/>
                          </a:solidFill>
                          <a:latin typeface="Poppins Bold"/>
                          <a:ea typeface="Poppins Bold"/>
                          <a:cs typeface="Poppins Bold"/>
                          <a:sym typeface="Poppins Bold"/>
                        </a:rPr>
                        <a:t>        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400" b="1">
                          <a:solidFill>
                            <a:srgbClr val="00CC00"/>
                          </a:solidFill>
                          <a:latin typeface="Poppins Bold"/>
                          <a:ea typeface="Poppins Bold"/>
                          <a:cs typeface="Poppins Bold"/>
                          <a:sym typeface="Poppins Bold"/>
                        </a:rPr>
                        <a:t>$7,830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2" name="Group 12"/>
          <p:cNvGrpSpPr/>
          <p:nvPr/>
        </p:nvGrpSpPr>
        <p:grpSpPr>
          <a:xfrm>
            <a:off x="-96547" y="2724503"/>
            <a:ext cx="6398314" cy="5848982"/>
            <a:chOff x="0" y="0"/>
            <a:chExt cx="8531085" cy="7798643"/>
          </a:xfrm>
        </p:grpSpPr>
        <p:sp>
          <p:nvSpPr>
            <p:cNvPr id="13" name="TextBox 13"/>
            <p:cNvSpPr txBox="1"/>
            <p:nvPr/>
          </p:nvSpPr>
          <p:spPr>
            <a:xfrm>
              <a:off x="0" y="656777"/>
              <a:ext cx="8531085" cy="7141866"/>
            </a:xfrm>
            <a:prstGeom prst="rect">
              <a:avLst/>
            </a:prstGeom>
          </p:spPr>
          <p:txBody>
            <a:bodyPr lIns="0" tIns="0" rIns="0" bIns="0" rtlCol="0" anchor="t">
              <a:spAutoFit/>
            </a:bodyPr>
            <a:lstStyle/>
            <a:p>
              <a:pPr algn="l">
                <a:lnSpc>
                  <a:spcPts val="3342"/>
                </a:lnSpc>
              </a:pPr>
              <a:endParaRPr/>
            </a:p>
            <a:p>
              <a:pPr marL="1031031" lvl="2" indent="-343677" algn="l">
                <a:lnSpc>
                  <a:spcPts val="3342"/>
                </a:lnSpc>
                <a:buFont typeface="Arial"/>
                <a:buChar char="⚬"/>
              </a:pPr>
              <a:r>
                <a:rPr lang="en-US" sz="2387">
                  <a:solidFill>
                    <a:srgbClr val="301E16"/>
                  </a:solidFill>
                  <a:latin typeface="Poppins"/>
                  <a:ea typeface="Poppins"/>
                  <a:cs typeface="Poppins"/>
                  <a:sym typeface="Poppins"/>
                </a:rPr>
                <a:t>Child must have valid SSN</a:t>
              </a:r>
            </a:p>
            <a:p>
              <a:pPr algn="l">
                <a:lnSpc>
                  <a:spcPts val="3342"/>
                </a:lnSpc>
              </a:pPr>
              <a:endParaRPr lang="en-US" sz="2387">
                <a:solidFill>
                  <a:srgbClr val="301E16"/>
                </a:solidFill>
                <a:latin typeface="Poppins"/>
                <a:ea typeface="Poppins"/>
                <a:cs typeface="Poppins"/>
                <a:sym typeface="Poppins"/>
              </a:endParaRPr>
            </a:p>
            <a:p>
              <a:pPr marL="1031031" lvl="2" indent="-343677" algn="l">
                <a:lnSpc>
                  <a:spcPts val="3342"/>
                </a:lnSpc>
                <a:buFont typeface="Arial"/>
                <a:buChar char="⚬"/>
              </a:pPr>
              <a:r>
                <a:rPr lang="en-US" sz="2387">
                  <a:solidFill>
                    <a:srgbClr val="301E16"/>
                  </a:solidFill>
                  <a:latin typeface="Poppins"/>
                  <a:ea typeface="Poppins"/>
                  <a:cs typeface="Poppins"/>
                  <a:sym typeface="Poppins"/>
                </a:rPr>
                <a:t>Child is claimed for EITC purposes on only ONE TAX RETURN. </a:t>
              </a:r>
            </a:p>
            <a:p>
              <a:pPr algn="l">
                <a:lnSpc>
                  <a:spcPts val="3342"/>
                </a:lnSpc>
              </a:pPr>
              <a:endParaRPr lang="en-US" sz="2387">
                <a:solidFill>
                  <a:srgbClr val="301E16"/>
                </a:solidFill>
                <a:latin typeface="Poppins"/>
                <a:ea typeface="Poppins"/>
                <a:cs typeface="Poppins"/>
                <a:sym typeface="Poppins"/>
              </a:endParaRPr>
            </a:p>
            <a:p>
              <a:pPr marL="1031031" lvl="2" indent="-343677" algn="l">
                <a:lnSpc>
                  <a:spcPts val="3342"/>
                </a:lnSpc>
                <a:buFont typeface="Arial"/>
                <a:buChar char="⚬"/>
              </a:pPr>
              <a:r>
                <a:rPr lang="en-US" sz="2387">
                  <a:solidFill>
                    <a:srgbClr val="301E16"/>
                  </a:solidFill>
                  <a:latin typeface="Poppins"/>
                  <a:ea typeface="Poppins"/>
                  <a:cs typeface="Poppins"/>
                  <a:sym typeface="Poppins"/>
                </a:rPr>
                <a:t>Child must meet the following tests:</a:t>
              </a:r>
            </a:p>
            <a:p>
              <a:pPr marL="1546546" lvl="3" indent="-386636" algn="l">
                <a:lnSpc>
                  <a:spcPts val="3342"/>
                </a:lnSpc>
                <a:buFont typeface="Arial"/>
                <a:buChar char="￭"/>
              </a:pPr>
              <a:r>
                <a:rPr lang="en-US" sz="2387">
                  <a:solidFill>
                    <a:srgbClr val="301E16"/>
                  </a:solidFill>
                  <a:latin typeface="Poppins"/>
                  <a:ea typeface="Poppins"/>
                  <a:cs typeface="Poppins"/>
                  <a:sym typeface="Poppins"/>
                </a:rPr>
                <a:t>Relationship, </a:t>
              </a:r>
            </a:p>
            <a:p>
              <a:pPr marL="1546546" lvl="3" indent="-386636" algn="l">
                <a:lnSpc>
                  <a:spcPts val="3342"/>
                </a:lnSpc>
                <a:buFont typeface="Arial"/>
                <a:buChar char="￭"/>
              </a:pPr>
              <a:r>
                <a:rPr lang="en-US" sz="2387">
                  <a:solidFill>
                    <a:srgbClr val="301E16"/>
                  </a:solidFill>
                  <a:latin typeface="Poppins"/>
                  <a:ea typeface="Poppins"/>
                  <a:cs typeface="Poppins"/>
                  <a:sym typeface="Poppins"/>
                </a:rPr>
                <a:t>Age, </a:t>
              </a:r>
            </a:p>
            <a:p>
              <a:pPr marL="1546546" lvl="3" indent="-386636" algn="l">
                <a:lnSpc>
                  <a:spcPts val="3342"/>
                </a:lnSpc>
                <a:buFont typeface="Arial"/>
                <a:buChar char="￭"/>
              </a:pPr>
              <a:r>
                <a:rPr lang="en-US" sz="2387">
                  <a:solidFill>
                    <a:srgbClr val="301E16"/>
                  </a:solidFill>
                  <a:latin typeface="Poppins"/>
                  <a:ea typeface="Poppins"/>
                  <a:cs typeface="Poppins"/>
                  <a:sym typeface="Poppins"/>
                </a:rPr>
                <a:t>Residency, and </a:t>
              </a:r>
            </a:p>
            <a:p>
              <a:pPr marL="1546546" lvl="3" indent="-386636" algn="l">
                <a:lnSpc>
                  <a:spcPts val="3342"/>
                </a:lnSpc>
                <a:buFont typeface="Arial"/>
                <a:buChar char="￭"/>
              </a:pPr>
              <a:r>
                <a:rPr lang="en-US" sz="2387">
                  <a:solidFill>
                    <a:srgbClr val="301E16"/>
                  </a:solidFill>
                  <a:latin typeface="Poppins"/>
                  <a:ea typeface="Poppins"/>
                  <a:cs typeface="Poppins"/>
                  <a:sym typeface="Poppins"/>
                </a:rPr>
                <a:t>Joint return</a:t>
              </a:r>
            </a:p>
            <a:p>
              <a:pPr algn="l">
                <a:lnSpc>
                  <a:spcPts val="2865"/>
                </a:lnSpc>
              </a:pPr>
              <a:endParaRPr lang="en-US" sz="2387">
                <a:solidFill>
                  <a:srgbClr val="301E16"/>
                </a:solidFill>
                <a:latin typeface="Poppins"/>
                <a:ea typeface="Poppins"/>
                <a:cs typeface="Poppins"/>
                <a:sym typeface="Poppins"/>
              </a:endParaRPr>
            </a:p>
          </p:txBody>
        </p:sp>
        <p:sp>
          <p:nvSpPr>
            <p:cNvPr id="14" name="Freeform 14"/>
            <p:cNvSpPr/>
            <p:nvPr/>
          </p:nvSpPr>
          <p:spPr>
            <a:xfrm>
              <a:off x="1567630" y="5173057"/>
              <a:ext cx="410904" cy="410904"/>
            </a:xfrm>
            <a:custGeom>
              <a:avLst/>
              <a:gdLst/>
              <a:ahLst/>
              <a:cxnLst/>
              <a:rect l="l" t="t" r="r" b="b"/>
              <a:pathLst>
                <a:path w="410904" h="410904">
                  <a:moveTo>
                    <a:pt x="0" y="0"/>
                  </a:moveTo>
                  <a:lnTo>
                    <a:pt x="410903" y="0"/>
                  </a:lnTo>
                  <a:lnTo>
                    <a:pt x="410903" y="410903"/>
                  </a:lnTo>
                  <a:lnTo>
                    <a:pt x="0" y="4109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1567630" y="5793532"/>
              <a:ext cx="410904" cy="410904"/>
            </a:xfrm>
            <a:custGeom>
              <a:avLst/>
              <a:gdLst/>
              <a:ahLst/>
              <a:cxnLst/>
              <a:rect l="l" t="t" r="r" b="b"/>
              <a:pathLst>
                <a:path w="410904" h="410904">
                  <a:moveTo>
                    <a:pt x="0" y="0"/>
                  </a:moveTo>
                  <a:lnTo>
                    <a:pt x="410903" y="0"/>
                  </a:lnTo>
                  <a:lnTo>
                    <a:pt x="410903" y="410903"/>
                  </a:lnTo>
                  <a:lnTo>
                    <a:pt x="0" y="4109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1567630" y="6330787"/>
              <a:ext cx="410904" cy="410904"/>
            </a:xfrm>
            <a:custGeom>
              <a:avLst/>
              <a:gdLst/>
              <a:ahLst/>
              <a:cxnLst/>
              <a:rect l="l" t="t" r="r" b="b"/>
              <a:pathLst>
                <a:path w="410904" h="410904">
                  <a:moveTo>
                    <a:pt x="0" y="0"/>
                  </a:moveTo>
                  <a:lnTo>
                    <a:pt x="410903" y="0"/>
                  </a:lnTo>
                  <a:lnTo>
                    <a:pt x="410903" y="410904"/>
                  </a:lnTo>
                  <a:lnTo>
                    <a:pt x="0" y="4109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1567630" y="6918999"/>
              <a:ext cx="410904" cy="410904"/>
            </a:xfrm>
            <a:custGeom>
              <a:avLst/>
              <a:gdLst/>
              <a:ahLst/>
              <a:cxnLst/>
              <a:rect l="l" t="t" r="r" b="b"/>
              <a:pathLst>
                <a:path w="410904" h="410904">
                  <a:moveTo>
                    <a:pt x="0" y="0"/>
                  </a:moveTo>
                  <a:lnTo>
                    <a:pt x="410903" y="0"/>
                  </a:lnTo>
                  <a:lnTo>
                    <a:pt x="410903" y="410904"/>
                  </a:lnTo>
                  <a:lnTo>
                    <a:pt x="0" y="4109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8" name="Group 18"/>
            <p:cNvGrpSpPr/>
            <p:nvPr/>
          </p:nvGrpSpPr>
          <p:grpSpPr>
            <a:xfrm>
              <a:off x="687836" y="0"/>
              <a:ext cx="6361092" cy="786635"/>
              <a:chOff x="0" y="0"/>
              <a:chExt cx="1256512" cy="155385"/>
            </a:xfrm>
          </p:grpSpPr>
          <p:sp>
            <p:nvSpPr>
              <p:cNvPr id="19" name="Freeform 19"/>
              <p:cNvSpPr/>
              <p:nvPr/>
            </p:nvSpPr>
            <p:spPr>
              <a:xfrm>
                <a:off x="0" y="0"/>
                <a:ext cx="1256512" cy="155385"/>
              </a:xfrm>
              <a:custGeom>
                <a:avLst/>
                <a:gdLst/>
                <a:ahLst/>
                <a:cxnLst/>
                <a:rect l="l" t="t" r="r" b="b"/>
                <a:pathLst>
                  <a:path w="1256512" h="155385">
                    <a:moveTo>
                      <a:pt x="77692" y="0"/>
                    </a:moveTo>
                    <a:lnTo>
                      <a:pt x="1178820" y="0"/>
                    </a:lnTo>
                    <a:cubicBezTo>
                      <a:pt x="1221728" y="0"/>
                      <a:pt x="1256512" y="34784"/>
                      <a:pt x="1256512" y="77692"/>
                    </a:cubicBezTo>
                    <a:lnTo>
                      <a:pt x="1256512" y="77692"/>
                    </a:lnTo>
                    <a:cubicBezTo>
                      <a:pt x="1256512" y="120601"/>
                      <a:pt x="1221728" y="155385"/>
                      <a:pt x="1178820" y="155385"/>
                    </a:cubicBezTo>
                    <a:lnTo>
                      <a:pt x="77692" y="155385"/>
                    </a:lnTo>
                    <a:cubicBezTo>
                      <a:pt x="34784" y="155385"/>
                      <a:pt x="0" y="120601"/>
                      <a:pt x="0" y="77692"/>
                    </a:cubicBezTo>
                    <a:lnTo>
                      <a:pt x="0" y="77692"/>
                    </a:lnTo>
                    <a:cubicBezTo>
                      <a:pt x="0" y="34784"/>
                      <a:pt x="34784" y="0"/>
                      <a:pt x="77692" y="0"/>
                    </a:cubicBezTo>
                    <a:close/>
                  </a:path>
                </a:pathLst>
              </a:custGeom>
              <a:solidFill>
                <a:srgbClr val="1E71B5"/>
              </a:solidFill>
            </p:spPr>
            <p:txBody>
              <a:bodyPr/>
              <a:lstStyle/>
              <a:p>
                <a:endParaRPr lang="en-US"/>
              </a:p>
            </p:txBody>
          </p:sp>
          <p:sp>
            <p:nvSpPr>
              <p:cNvPr id="20" name="TextBox 20"/>
              <p:cNvSpPr txBox="1"/>
              <p:nvPr/>
            </p:nvSpPr>
            <p:spPr>
              <a:xfrm>
                <a:off x="0" y="-57150"/>
                <a:ext cx="1256512" cy="212535"/>
              </a:xfrm>
              <a:prstGeom prst="rect">
                <a:avLst/>
              </a:prstGeom>
            </p:spPr>
            <p:txBody>
              <a:bodyPr lIns="51061" tIns="51061" rIns="51061" bIns="51061" rtlCol="0" anchor="ctr"/>
              <a:lstStyle/>
              <a:p>
                <a:pPr algn="ctr">
                  <a:lnSpc>
                    <a:spcPts val="2380"/>
                  </a:lnSpc>
                </a:pPr>
                <a:endParaRPr/>
              </a:p>
            </p:txBody>
          </p:sp>
        </p:grpSp>
        <p:sp>
          <p:nvSpPr>
            <p:cNvPr id="21" name="TextBox 21"/>
            <p:cNvSpPr txBox="1"/>
            <p:nvPr/>
          </p:nvSpPr>
          <p:spPr>
            <a:xfrm>
              <a:off x="1102976" y="40643"/>
              <a:ext cx="5945952" cy="1406701"/>
            </a:xfrm>
            <a:prstGeom prst="rect">
              <a:avLst/>
            </a:prstGeom>
          </p:spPr>
          <p:txBody>
            <a:bodyPr lIns="0" tIns="0" rIns="0" bIns="0" rtlCol="0" anchor="t">
              <a:spAutoFit/>
            </a:bodyPr>
            <a:lstStyle/>
            <a:p>
              <a:pPr algn="l">
                <a:lnSpc>
                  <a:spcPts val="4200"/>
                </a:lnSpc>
              </a:pPr>
              <a:r>
                <a:rPr lang="en-US" sz="3000">
                  <a:solidFill>
                    <a:srgbClr val="FAFAFA"/>
                  </a:solidFill>
                  <a:latin typeface="Poppins"/>
                  <a:ea typeface="Poppins"/>
                  <a:cs typeface="Poppins"/>
                  <a:sym typeface="Poppins"/>
                </a:rPr>
                <a:t> WITH Qualifying Child</a:t>
              </a:r>
            </a:p>
            <a:p>
              <a:pPr algn="l">
                <a:lnSpc>
                  <a:spcPts val="4200"/>
                </a:lnSpc>
              </a:pPr>
              <a:endParaRPr lang="en-US" sz="3000">
                <a:solidFill>
                  <a:srgbClr val="FAFAFA"/>
                </a:solidFill>
                <a:latin typeface="Poppins"/>
                <a:ea typeface="Poppins"/>
                <a:cs typeface="Poppins"/>
                <a:sym typeface="Poppins"/>
              </a:endParaRPr>
            </a:p>
          </p:txBody>
        </p:sp>
      </p:grpSp>
      <p:sp>
        <p:nvSpPr>
          <p:cNvPr id="22" name="AutoShape 22"/>
          <p:cNvSpPr/>
          <p:nvPr/>
        </p:nvSpPr>
        <p:spPr>
          <a:xfrm flipH="1">
            <a:off x="-688361" y="2454238"/>
            <a:ext cx="19491069" cy="38100"/>
          </a:xfrm>
          <a:prstGeom prst="line">
            <a:avLst/>
          </a:prstGeom>
          <a:ln w="38100" cap="flat">
            <a:solidFill>
              <a:srgbClr val="000000"/>
            </a:solidFill>
            <a:prstDash val="solid"/>
            <a:headEnd type="none" w="sm" len="sm"/>
            <a:tailEnd type="none" w="sm" len="sm"/>
          </a:ln>
        </p:spPr>
        <p:txBody>
          <a:bodyPr/>
          <a:lstStyle/>
          <a:p>
            <a:endParaRPr lang="en-US"/>
          </a:p>
        </p:txBody>
      </p:sp>
      <p:sp>
        <p:nvSpPr>
          <p:cNvPr id="23" name="AutoShape 23"/>
          <p:cNvSpPr/>
          <p:nvPr/>
        </p:nvSpPr>
        <p:spPr>
          <a:xfrm flipH="1">
            <a:off x="-161878" y="8516335"/>
            <a:ext cx="19491069" cy="38100"/>
          </a:xfrm>
          <a:prstGeom prst="line">
            <a:avLst/>
          </a:prstGeom>
          <a:ln w="38100" cap="flat">
            <a:solidFill>
              <a:srgbClr val="000000"/>
            </a:solidFill>
            <a:prstDash val="solid"/>
            <a:headEnd type="none" w="sm" len="sm"/>
            <a:tailEnd type="none" w="sm" len="sm"/>
          </a:ln>
        </p:spPr>
        <p:txBody>
          <a:bodyPr/>
          <a:lstStyle/>
          <a:p>
            <a:endParaRPr lang="en-US"/>
          </a:p>
        </p:txBody>
      </p:sp>
      <p:sp>
        <p:nvSpPr>
          <p:cNvPr id="24" name="Freeform 24"/>
          <p:cNvSpPr/>
          <p:nvPr/>
        </p:nvSpPr>
        <p:spPr>
          <a:xfrm>
            <a:off x="548214" y="3745812"/>
            <a:ext cx="302525" cy="302525"/>
          </a:xfrm>
          <a:custGeom>
            <a:avLst/>
            <a:gdLst/>
            <a:ahLst/>
            <a:cxnLst/>
            <a:rect l="l" t="t" r="r" b="b"/>
            <a:pathLst>
              <a:path w="302525" h="302525">
                <a:moveTo>
                  <a:pt x="0" y="0"/>
                </a:moveTo>
                <a:lnTo>
                  <a:pt x="302525" y="0"/>
                </a:lnTo>
                <a:lnTo>
                  <a:pt x="302525" y="302525"/>
                </a:lnTo>
                <a:lnTo>
                  <a:pt x="0" y="302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25"/>
          <p:cNvSpPr/>
          <p:nvPr/>
        </p:nvSpPr>
        <p:spPr>
          <a:xfrm>
            <a:off x="548214" y="4538450"/>
            <a:ext cx="302525" cy="302525"/>
          </a:xfrm>
          <a:custGeom>
            <a:avLst/>
            <a:gdLst/>
            <a:ahLst/>
            <a:cxnLst/>
            <a:rect l="l" t="t" r="r" b="b"/>
            <a:pathLst>
              <a:path w="302525" h="302525">
                <a:moveTo>
                  <a:pt x="0" y="0"/>
                </a:moveTo>
                <a:lnTo>
                  <a:pt x="302525" y="0"/>
                </a:lnTo>
                <a:lnTo>
                  <a:pt x="302525" y="302525"/>
                </a:lnTo>
                <a:lnTo>
                  <a:pt x="0" y="302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a:off x="9583657" y="2724503"/>
            <a:ext cx="1175471" cy="896297"/>
          </a:xfrm>
          <a:custGeom>
            <a:avLst/>
            <a:gdLst/>
            <a:ahLst/>
            <a:cxnLst/>
            <a:rect l="l" t="t" r="r" b="b"/>
            <a:pathLst>
              <a:path w="1175471" h="896297">
                <a:moveTo>
                  <a:pt x="0" y="0"/>
                </a:moveTo>
                <a:lnTo>
                  <a:pt x="1175471" y="0"/>
                </a:lnTo>
                <a:lnTo>
                  <a:pt x="1175471" y="896297"/>
                </a:lnTo>
                <a:lnTo>
                  <a:pt x="0" y="8962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27"/>
          <p:cNvSpPr/>
          <p:nvPr/>
        </p:nvSpPr>
        <p:spPr>
          <a:xfrm>
            <a:off x="6693072" y="4992238"/>
            <a:ext cx="545159" cy="860211"/>
          </a:xfrm>
          <a:custGeom>
            <a:avLst/>
            <a:gdLst/>
            <a:ahLst/>
            <a:cxnLst/>
            <a:rect l="l" t="t" r="r" b="b"/>
            <a:pathLst>
              <a:path w="545159" h="860211">
                <a:moveTo>
                  <a:pt x="0" y="0"/>
                </a:moveTo>
                <a:lnTo>
                  <a:pt x="545159" y="0"/>
                </a:lnTo>
                <a:lnTo>
                  <a:pt x="545159" y="860211"/>
                </a:lnTo>
                <a:lnTo>
                  <a:pt x="0" y="8602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8" name="Freeform 28"/>
          <p:cNvSpPr/>
          <p:nvPr/>
        </p:nvSpPr>
        <p:spPr>
          <a:xfrm>
            <a:off x="6679304" y="6204553"/>
            <a:ext cx="849028" cy="741484"/>
          </a:xfrm>
          <a:custGeom>
            <a:avLst/>
            <a:gdLst/>
            <a:ahLst/>
            <a:cxnLst/>
            <a:rect l="l" t="t" r="r" b="b"/>
            <a:pathLst>
              <a:path w="849028" h="741484">
                <a:moveTo>
                  <a:pt x="0" y="0"/>
                </a:moveTo>
                <a:lnTo>
                  <a:pt x="849028" y="0"/>
                </a:lnTo>
                <a:lnTo>
                  <a:pt x="849028" y="741484"/>
                </a:lnTo>
                <a:lnTo>
                  <a:pt x="0" y="7414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9" name="Freeform 29"/>
          <p:cNvSpPr/>
          <p:nvPr/>
        </p:nvSpPr>
        <p:spPr>
          <a:xfrm>
            <a:off x="6581704" y="7298141"/>
            <a:ext cx="849028" cy="741484"/>
          </a:xfrm>
          <a:custGeom>
            <a:avLst/>
            <a:gdLst/>
            <a:ahLst/>
            <a:cxnLst/>
            <a:rect l="l" t="t" r="r" b="b"/>
            <a:pathLst>
              <a:path w="849028" h="741484">
                <a:moveTo>
                  <a:pt x="0" y="0"/>
                </a:moveTo>
                <a:lnTo>
                  <a:pt x="849028" y="0"/>
                </a:lnTo>
                <a:lnTo>
                  <a:pt x="849028" y="741484"/>
                </a:lnTo>
                <a:lnTo>
                  <a:pt x="0" y="7414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0" name="Freeform 30"/>
          <p:cNvSpPr/>
          <p:nvPr/>
        </p:nvSpPr>
        <p:spPr>
          <a:xfrm>
            <a:off x="7430732" y="7509128"/>
            <a:ext cx="195199" cy="530497"/>
          </a:xfrm>
          <a:custGeom>
            <a:avLst/>
            <a:gdLst/>
            <a:ahLst/>
            <a:cxnLst/>
            <a:rect l="l" t="t" r="r" b="b"/>
            <a:pathLst>
              <a:path w="195199" h="530497">
                <a:moveTo>
                  <a:pt x="0" y="0"/>
                </a:moveTo>
                <a:lnTo>
                  <a:pt x="195199" y="0"/>
                </a:lnTo>
                <a:lnTo>
                  <a:pt x="195199" y="530497"/>
                </a:lnTo>
                <a:lnTo>
                  <a:pt x="0" y="530497"/>
                </a:lnTo>
                <a:lnTo>
                  <a:pt x="0" y="0"/>
                </a:lnTo>
                <a:close/>
              </a:path>
            </a:pathLst>
          </a:custGeom>
          <a:blipFill>
            <a:blip r:embed="rId9">
              <a:extLst>
                <a:ext uri="{96DAC541-7B7A-43D3-8B79-37D633B846F1}">
                  <asvg:svgBlip xmlns:asvg="http://schemas.microsoft.com/office/drawing/2016/SVG/main" r:embed="rId10"/>
                </a:ext>
              </a:extLst>
            </a:blip>
            <a:stretch>
              <a:fillRect l="-322353" t="-31664" b="-4057"/>
            </a:stretch>
          </a:blipFill>
        </p:spPr>
        <p:txBody>
          <a:bodyPr/>
          <a:lstStyle/>
          <a:p>
            <a:endParaRPr lang="en-US"/>
          </a:p>
        </p:txBody>
      </p:sp>
      <p:grpSp>
        <p:nvGrpSpPr>
          <p:cNvPr id="31" name="Group 31"/>
          <p:cNvGrpSpPr/>
          <p:nvPr/>
        </p:nvGrpSpPr>
        <p:grpSpPr>
          <a:xfrm>
            <a:off x="12455782" y="2751435"/>
            <a:ext cx="4255940" cy="599853"/>
            <a:chOff x="0" y="0"/>
            <a:chExt cx="1120906" cy="157986"/>
          </a:xfrm>
        </p:grpSpPr>
        <p:sp>
          <p:nvSpPr>
            <p:cNvPr id="32" name="Freeform 32"/>
            <p:cNvSpPr/>
            <p:nvPr/>
          </p:nvSpPr>
          <p:spPr>
            <a:xfrm>
              <a:off x="0" y="0"/>
              <a:ext cx="1120906" cy="157986"/>
            </a:xfrm>
            <a:custGeom>
              <a:avLst/>
              <a:gdLst/>
              <a:ahLst/>
              <a:cxnLst/>
              <a:rect l="l" t="t" r="r" b="b"/>
              <a:pathLst>
                <a:path w="1120906" h="157986">
                  <a:moveTo>
                    <a:pt x="78993" y="0"/>
                  </a:moveTo>
                  <a:lnTo>
                    <a:pt x="1041913" y="0"/>
                  </a:lnTo>
                  <a:cubicBezTo>
                    <a:pt x="1085540" y="0"/>
                    <a:pt x="1120906" y="35366"/>
                    <a:pt x="1120906" y="78993"/>
                  </a:cubicBezTo>
                  <a:lnTo>
                    <a:pt x="1120906" y="78993"/>
                  </a:lnTo>
                  <a:cubicBezTo>
                    <a:pt x="1120906" y="99943"/>
                    <a:pt x="1112584" y="120035"/>
                    <a:pt x="1097770" y="134849"/>
                  </a:cubicBezTo>
                  <a:cubicBezTo>
                    <a:pt x="1082955" y="149663"/>
                    <a:pt x="1062863" y="157986"/>
                    <a:pt x="1041913" y="157986"/>
                  </a:cubicBezTo>
                  <a:lnTo>
                    <a:pt x="78993" y="157986"/>
                  </a:lnTo>
                  <a:cubicBezTo>
                    <a:pt x="35366" y="157986"/>
                    <a:pt x="0" y="122620"/>
                    <a:pt x="0" y="78993"/>
                  </a:cubicBezTo>
                  <a:lnTo>
                    <a:pt x="0" y="78993"/>
                  </a:lnTo>
                  <a:cubicBezTo>
                    <a:pt x="0" y="35366"/>
                    <a:pt x="35366" y="0"/>
                    <a:pt x="78993" y="0"/>
                  </a:cubicBezTo>
                  <a:close/>
                </a:path>
              </a:pathLst>
            </a:custGeom>
            <a:solidFill>
              <a:srgbClr val="1E71B5"/>
            </a:solidFill>
          </p:spPr>
          <p:txBody>
            <a:bodyPr/>
            <a:lstStyle/>
            <a:p>
              <a:endParaRPr lang="en-US"/>
            </a:p>
          </p:txBody>
        </p:sp>
        <p:sp>
          <p:nvSpPr>
            <p:cNvPr id="33" name="TextBox 33"/>
            <p:cNvSpPr txBox="1"/>
            <p:nvPr/>
          </p:nvSpPr>
          <p:spPr>
            <a:xfrm>
              <a:off x="0" y="-57150"/>
              <a:ext cx="1120906" cy="215136"/>
            </a:xfrm>
            <a:prstGeom prst="rect">
              <a:avLst/>
            </a:prstGeom>
          </p:spPr>
          <p:txBody>
            <a:bodyPr lIns="50800" tIns="50800" rIns="50800" bIns="50800" rtlCol="0" anchor="ctr"/>
            <a:lstStyle/>
            <a:p>
              <a:pPr algn="ctr">
                <a:lnSpc>
                  <a:spcPts val="2380"/>
                </a:lnSpc>
              </a:pPr>
              <a:endParaRPr/>
            </a:p>
          </p:txBody>
        </p:sp>
      </p:grpSp>
      <p:sp>
        <p:nvSpPr>
          <p:cNvPr id="34" name="TextBox 34"/>
          <p:cNvSpPr txBox="1"/>
          <p:nvPr/>
        </p:nvSpPr>
        <p:spPr>
          <a:xfrm>
            <a:off x="12235620" y="3275088"/>
            <a:ext cx="5438822" cy="3849874"/>
          </a:xfrm>
          <a:prstGeom prst="rect">
            <a:avLst/>
          </a:prstGeom>
        </p:spPr>
        <p:txBody>
          <a:bodyPr lIns="0" tIns="0" rIns="0" bIns="0" rtlCol="0" anchor="t">
            <a:spAutoFit/>
          </a:bodyPr>
          <a:lstStyle/>
          <a:p>
            <a:pPr algn="l">
              <a:lnSpc>
                <a:spcPts val="3417"/>
              </a:lnSpc>
            </a:pPr>
            <a:endParaRPr/>
          </a:p>
          <a:p>
            <a:pPr algn="l">
              <a:lnSpc>
                <a:spcPts val="3417"/>
              </a:lnSpc>
            </a:pPr>
            <a:endParaRPr/>
          </a:p>
          <a:p>
            <a:pPr marL="1054008" lvl="2" indent="-351336" algn="l">
              <a:lnSpc>
                <a:spcPts val="3417"/>
              </a:lnSpc>
              <a:buFont typeface="Arial"/>
              <a:buChar char="⚬"/>
            </a:pPr>
            <a:r>
              <a:rPr lang="en-US" sz="2440">
                <a:solidFill>
                  <a:srgbClr val="301E16"/>
                </a:solidFill>
                <a:latin typeface="Poppins"/>
                <a:ea typeface="Poppins"/>
                <a:cs typeface="Poppins"/>
                <a:sym typeface="Poppins"/>
              </a:rPr>
              <a:t>Taxpayer Age: 25-64</a:t>
            </a:r>
          </a:p>
          <a:p>
            <a:pPr algn="l">
              <a:lnSpc>
                <a:spcPts val="3417"/>
              </a:lnSpc>
            </a:pPr>
            <a:endParaRPr lang="en-US" sz="2440">
              <a:solidFill>
                <a:srgbClr val="301E16"/>
              </a:solidFill>
              <a:latin typeface="Poppins"/>
              <a:ea typeface="Poppins"/>
              <a:cs typeface="Poppins"/>
              <a:sym typeface="Poppins"/>
            </a:endParaRPr>
          </a:p>
          <a:p>
            <a:pPr marL="1054008" lvl="2" indent="-351336" algn="l">
              <a:lnSpc>
                <a:spcPts val="3417"/>
              </a:lnSpc>
              <a:buFont typeface="Arial"/>
              <a:buChar char="⚬"/>
            </a:pPr>
            <a:r>
              <a:rPr lang="en-US" sz="2440">
                <a:solidFill>
                  <a:srgbClr val="301E16"/>
                </a:solidFill>
                <a:latin typeface="Poppins"/>
                <a:ea typeface="Poppins"/>
                <a:cs typeface="Poppins"/>
                <a:sym typeface="Poppins"/>
              </a:rPr>
              <a:t>Taxpayer lived in the U.S. for more than half the year.</a:t>
            </a:r>
          </a:p>
          <a:p>
            <a:pPr algn="l">
              <a:lnSpc>
                <a:spcPts val="3417"/>
              </a:lnSpc>
            </a:pPr>
            <a:endParaRPr lang="en-US" sz="2440">
              <a:solidFill>
                <a:srgbClr val="301E16"/>
              </a:solidFill>
              <a:latin typeface="Poppins"/>
              <a:ea typeface="Poppins"/>
              <a:cs typeface="Poppins"/>
              <a:sym typeface="Poppins"/>
            </a:endParaRPr>
          </a:p>
          <a:p>
            <a:pPr algn="l">
              <a:lnSpc>
                <a:spcPts val="3417"/>
              </a:lnSpc>
            </a:pPr>
            <a:endParaRPr lang="en-US" sz="2440">
              <a:solidFill>
                <a:srgbClr val="301E16"/>
              </a:solidFill>
              <a:latin typeface="Poppins"/>
              <a:ea typeface="Poppins"/>
              <a:cs typeface="Poppins"/>
              <a:sym typeface="Poppins"/>
            </a:endParaRPr>
          </a:p>
          <a:p>
            <a:pPr marL="1054008" lvl="2" indent="-351336" algn="l">
              <a:lnSpc>
                <a:spcPts val="3417"/>
              </a:lnSpc>
              <a:buFont typeface="Arial"/>
              <a:buChar char="⚬"/>
            </a:pPr>
            <a:r>
              <a:rPr lang="en-US" sz="2440">
                <a:solidFill>
                  <a:srgbClr val="301E16"/>
                </a:solidFill>
                <a:latin typeface="Poppins"/>
                <a:ea typeface="Poppins"/>
                <a:cs typeface="Poppins"/>
                <a:sym typeface="Poppins"/>
              </a:rPr>
              <a:t>Worth </a:t>
            </a:r>
            <a:r>
              <a:rPr lang="en-US" sz="2440" b="1">
                <a:solidFill>
                  <a:srgbClr val="00CC00"/>
                </a:solidFill>
                <a:latin typeface="Poppins Bold"/>
                <a:ea typeface="Poppins Bold"/>
                <a:cs typeface="Poppins Bold"/>
                <a:sym typeface="Poppins Bold"/>
              </a:rPr>
              <a:t>$632 </a:t>
            </a:r>
            <a:r>
              <a:rPr lang="en-US" sz="2440" b="1">
                <a:solidFill>
                  <a:srgbClr val="301E16"/>
                </a:solidFill>
                <a:latin typeface="Poppins Bold"/>
                <a:ea typeface="Poppins Bold"/>
                <a:cs typeface="Poppins Bold"/>
                <a:sym typeface="Poppins Bold"/>
              </a:rPr>
              <a:t>max</a:t>
            </a:r>
            <a:r>
              <a:rPr lang="en-US" sz="2440">
                <a:solidFill>
                  <a:srgbClr val="301E16"/>
                </a:solidFill>
                <a:latin typeface="Poppins"/>
                <a:ea typeface="Poppins"/>
                <a:cs typeface="Poppins"/>
                <a:sym typeface="Poppins"/>
              </a:rPr>
              <a:t> </a:t>
            </a:r>
          </a:p>
        </p:txBody>
      </p:sp>
      <p:sp>
        <p:nvSpPr>
          <p:cNvPr id="35" name="Freeform 35"/>
          <p:cNvSpPr/>
          <p:nvPr/>
        </p:nvSpPr>
        <p:spPr>
          <a:xfrm>
            <a:off x="12939751" y="4175641"/>
            <a:ext cx="302525" cy="302525"/>
          </a:xfrm>
          <a:custGeom>
            <a:avLst/>
            <a:gdLst/>
            <a:ahLst/>
            <a:cxnLst/>
            <a:rect l="l" t="t" r="r" b="b"/>
            <a:pathLst>
              <a:path w="302525" h="302525">
                <a:moveTo>
                  <a:pt x="0" y="0"/>
                </a:moveTo>
                <a:lnTo>
                  <a:pt x="302525" y="0"/>
                </a:lnTo>
                <a:lnTo>
                  <a:pt x="302525" y="302525"/>
                </a:lnTo>
                <a:lnTo>
                  <a:pt x="0" y="302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6" name="Freeform 36"/>
          <p:cNvSpPr/>
          <p:nvPr/>
        </p:nvSpPr>
        <p:spPr>
          <a:xfrm>
            <a:off x="12939751" y="5086862"/>
            <a:ext cx="302525" cy="302525"/>
          </a:xfrm>
          <a:custGeom>
            <a:avLst/>
            <a:gdLst/>
            <a:ahLst/>
            <a:cxnLst/>
            <a:rect l="l" t="t" r="r" b="b"/>
            <a:pathLst>
              <a:path w="302525" h="302525">
                <a:moveTo>
                  <a:pt x="0" y="0"/>
                </a:moveTo>
                <a:lnTo>
                  <a:pt x="302525" y="0"/>
                </a:lnTo>
                <a:lnTo>
                  <a:pt x="302525" y="302525"/>
                </a:lnTo>
                <a:lnTo>
                  <a:pt x="0" y="302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7" name="Freeform 37"/>
          <p:cNvSpPr/>
          <p:nvPr/>
        </p:nvSpPr>
        <p:spPr>
          <a:xfrm>
            <a:off x="16031484" y="6686697"/>
            <a:ext cx="680237" cy="518681"/>
          </a:xfrm>
          <a:custGeom>
            <a:avLst/>
            <a:gdLst/>
            <a:ahLst/>
            <a:cxnLst/>
            <a:rect l="l" t="t" r="r" b="b"/>
            <a:pathLst>
              <a:path w="680237" h="518681">
                <a:moveTo>
                  <a:pt x="0" y="0"/>
                </a:moveTo>
                <a:lnTo>
                  <a:pt x="680237" y="0"/>
                </a:lnTo>
                <a:lnTo>
                  <a:pt x="680237" y="518681"/>
                </a:lnTo>
                <a:lnTo>
                  <a:pt x="0" y="5186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8" name="Freeform 38"/>
          <p:cNvSpPr/>
          <p:nvPr/>
        </p:nvSpPr>
        <p:spPr>
          <a:xfrm>
            <a:off x="16711721" y="3748104"/>
            <a:ext cx="424441" cy="988553"/>
          </a:xfrm>
          <a:custGeom>
            <a:avLst/>
            <a:gdLst/>
            <a:ahLst/>
            <a:cxnLst/>
            <a:rect l="l" t="t" r="r" b="b"/>
            <a:pathLst>
              <a:path w="424441" h="988553">
                <a:moveTo>
                  <a:pt x="0" y="0"/>
                </a:moveTo>
                <a:lnTo>
                  <a:pt x="424441" y="0"/>
                </a:lnTo>
                <a:lnTo>
                  <a:pt x="424441" y="988553"/>
                </a:lnTo>
                <a:lnTo>
                  <a:pt x="0" y="988553"/>
                </a:lnTo>
                <a:lnTo>
                  <a:pt x="0" y="0"/>
                </a:lnTo>
                <a:close/>
              </a:path>
            </a:pathLst>
          </a:custGeom>
          <a:blipFill>
            <a:blip r:embed="rId11">
              <a:extLst>
                <a:ext uri="{96DAC541-7B7A-43D3-8B79-37D633B846F1}">
                  <asvg:svgBlip xmlns:asvg="http://schemas.microsoft.com/office/drawing/2016/SVG/main" r:embed="rId12"/>
                </a:ext>
              </a:extLst>
            </a:blip>
            <a:stretch>
              <a:fillRect l="-67013"/>
            </a:stretch>
          </a:blipFill>
        </p:spPr>
        <p:txBody>
          <a:bodyPr/>
          <a:lstStyle/>
          <a:p>
            <a:endParaRPr lang="en-US"/>
          </a:p>
        </p:txBody>
      </p:sp>
      <p:sp>
        <p:nvSpPr>
          <p:cNvPr id="39" name="TextBox 39"/>
          <p:cNvSpPr txBox="1"/>
          <p:nvPr/>
        </p:nvSpPr>
        <p:spPr>
          <a:xfrm>
            <a:off x="12711405" y="2266439"/>
            <a:ext cx="4424757" cy="978109"/>
          </a:xfrm>
          <a:prstGeom prst="rect">
            <a:avLst/>
          </a:prstGeom>
        </p:spPr>
        <p:txBody>
          <a:bodyPr lIns="0" tIns="0" rIns="0" bIns="0" rtlCol="0" anchor="t">
            <a:spAutoFit/>
          </a:bodyPr>
          <a:lstStyle/>
          <a:p>
            <a:pPr algn="l">
              <a:lnSpc>
                <a:spcPts val="3455"/>
              </a:lnSpc>
            </a:pPr>
            <a:endParaRPr/>
          </a:p>
          <a:p>
            <a:pPr algn="l">
              <a:lnSpc>
                <a:spcPts val="4200"/>
              </a:lnSpc>
            </a:pPr>
            <a:r>
              <a:rPr lang="en-US" sz="3000">
                <a:solidFill>
                  <a:srgbClr val="FFFFFF"/>
                </a:solidFill>
                <a:latin typeface="Poppins"/>
                <a:ea typeface="Poppins"/>
                <a:cs typeface="Poppins"/>
                <a:sym typeface="Poppins"/>
              </a:rPr>
              <a:t>NO Qualifying Child</a:t>
            </a:r>
          </a:p>
        </p:txBody>
      </p:sp>
      <p:sp>
        <p:nvSpPr>
          <p:cNvPr id="40" name="TextBox 40"/>
          <p:cNvSpPr txBox="1"/>
          <p:nvPr/>
        </p:nvSpPr>
        <p:spPr>
          <a:xfrm>
            <a:off x="850739" y="1068892"/>
            <a:ext cx="17465836" cy="1061720"/>
          </a:xfrm>
          <a:prstGeom prst="rect">
            <a:avLst/>
          </a:prstGeom>
        </p:spPr>
        <p:txBody>
          <a:bodyPr lIns="0" tIns="0" rIns="0" bIns="0" rtlCol="0" anchor="t">
            <a:spAutoFit/>
          </a:bodyPr>
          <a:lstStyle/>
          <a:p>
            <a:pPr algn="ctr">
              <a:lnSpc>
                <a:spcPts val="8680"/>
              </a:lnSpc>
            </a:pPr>
            <a:r>
              <a:rPr lang="en-US" sz="6200">
                <a:solidFill>
                  <a:srgbClr val="301E16"/>
                </a:solidFill>
                <a:latin typeface="Archivo Black"/>
                <a:ea typeface="Archivo Black"/>
                <a:cs typeface="Archivo Black"/>
                <a:sym typeface="Archivo Black"/>
              </a:rPr>
              <a:t>EARNED INCOME TAX CREDIT (EITC)</a:t>
            </a:r>
          </a:p>
        </p:txBody>
      </p:sp>
      <p:sp>
        <p:nvSpPr>
          <p:cNvPr id="41" name="TextBox 41"/>
          <p:cNvSpPr txBox="1"/>
          <p:nvPr/>
        </p:nvSpPr>
        <p:spPr>
          <a:xfrm>
            <a:off x="9426864" y="208997"/>
            <a:ext cx="8090297" cy="704266"/>
          </a:xfrm>
          <a:prstGeom prst="rect">
            <a:avLst/>
          </a:prstGeom>
        </p:spPr>
        <p:txBody>
          <a:bodyPr lIns="0" tIns="0" rIns="0" bIns="0" rtlCol="0" anchor="t">
            <a:spAutoFit/>
          </a:bodyPr>
          <a:lstStyle/>
          <a:p>
            <a:pPr algn="ctr">
              <a:lnSpc>
                <a:spcPts val="5805"/>
              </a:lnSpc>
            </a:pPr>
            <a:r>
              <a:rPr lang="en-US" sz="4146" b="1" i="1">
                <a:solidFill>
                  <a:srgbClr val="301E16"/>
                </a:solidFill>
                <a:latin typeface="Canva Sans Bold Italics"/>
                <a:ea typeface="Canva Sans Bold Italics"/>
                <a:cs typeface="Canva Sans Bold Italics"/>
                <a:sym typeface="Canva Sans Bold Italics"/>
              </a:rPr>
              <a:t>REFUNDABLE CREDIT (Federal)</a:t>
            </a:r>
          </a:p>
        </p:txBody>
      </p:sp>
      <p:pic>
        <p:nvPicPr>
          <p:cNvPr id="43" name="Picture 42" descr="Massachusetts Continuing Legal Education, Inc. (MCLE│New England)">
            <a:extLst>
              <a:ext uri="{FF2B5EF4-FFF2-40B4-BE49-F238E27FC236}">
                <a16:creationId xmlns:a16="http://schemas.microsoft.com/office/drawing/2014/main" id="{54BE8910-CAB5-2FD5-1820-BA6F1A984D91}"/>
              </a:ext>
            </a:extLst>
          </p:cNvPr>
          <p:cNvPicPr>
            <a:picLocks noChangeAspect="1"/>
          </p:cNvPicPr>
          <p:nvPr/>
        </p:nvPicPr>
        <p:blipFill>
          <a:blip r:embed="rId13"/>
          <a:stretch>
            <a:fillRect/>
          </a:stretch>
        </p:blipFill>
        <p:spPr>
          <a:xfrm>
            <a:off x="-92721" y="-6743"/>
            <a:ext cx="1823301" cy="12563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868806" y="123019"/>
            <a:ext cx="2332386" cy="1047162"/>
          </a:xfrm>
          <a:custGeom>
            <a:avLst/>
            <a:gdLst/>
            <a:ahLst/>
            <a:cxnLst/>
            <a:rect l="l" t="t" r="r" b="b"/>
            <a:pathLst>
              <a:path w="1776059" h="753826">
                <a:moveTo>
                  <a:pt x="0" y="0"/>
                </a:moveTo>
                <a:lnTo>
                  <a:pt x="1776059" y="0"/>
                </a:lnTo>
                <a:lnTo>
                  <a:pt x="1776059" y="753825"/>
                </a:lnTo>
                <a:lnTo>
                  <a:pt x="0" y="753825"/>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90138" y="9514721"/>
            <a:ext cx="2939456" cy="275689"/>
          </a:xfrm>
          <a:prstGeom prst="rect">
            <a:avLst/>
          </a:prstGeom>
        </p:spPr>
        <p:txBody>
          <a:bodyPr lIns="0" tIns="0" rIns="0" bIns="0" rtlCol="0" anchor="t">
            <a:spAutoFit/>
          </a:bodyPr>
          <a:lstStyle/>
          <a:p>
            <a:pPr algn="l">
              <a:lnSpc>
                <a:spcPts val="2129"/>
              </a:lnSpc>
              <a:spcBef>
                <a:spcPct val="0"/>
              </a:spcBef>
            </a:pPr>
            <a:r>
              <a:rPr lang="en-US" sz="1521" i="1">
                <a:solidFill>
                  <a:srgbClr val="301E16"/>
                </a:solidFill>
                <a:latin typeface="Poppins Italics"/>
                <a:ea typeface="Poppins Italics"/>
                <a:cs typeface="Poppins Italics"/>
                <a:sym typeface="Poppins Italics"/>
              </a:rPr>
              <a:t>*IRS PUBLICATION 596</a:t>
            </a:r>
          </a:p>
        </p:txBody>
      </p:sp>
      <p:grpSp>
        <p:nvGrpSpPr>
          <p:cNvPr id="5" name="Group 5"/>
          <p:cNvGrpSpPr/>
          <p:nvPr/>
        </p:nvGrpSpPr>
        <p:grpSpPr>
          <a:xfrm>
            <a:off x="190138" y="8726190"/>
            <a:ext cx="9627078" cy="856005"/>
            <a:chOff x="0" y="0"/>
            <a:chExt cx="12836104" cy="1141340"/>
          </a:xfrm>
        </p:grpSpPr>
        <p:grpSp>
          <p:nvGrpSpPr>
            <p:cNvPr id="6" name="Group 6"/>
            <p:cNvGrpSpPr/>
            <p:nvPr/>
          </p:nvGrpSpPr>
          <p:grpSpPr>
            <a:xfrm>
              <a:off x="0" y="0"/>
              <a:ext cx="12379905" cy="901823"/>
              <a:chOff x="0" y="0"/>
              <a:chExt cx="2445413" cy="178138"/>
            </a:xfrm>
          </p:grpSpPr>
          <p:sp>
            <p:nvSpPr>
              <p:cNvPr id="7" name="Freeform 7"/>
              <p:cNvSpPr/>
              <p:nvPr/>
            </p:nvSpPr>
            <p:spPr>
              <a:xfrm>
                <a:off x="0" y="0"/>
                <a:ext cx="2445414" cy="178138"/>
              </a:xfrm>
              <a:custGeom>
                <a:avLst/>
                <a:gdLst/>
                <a:ahLst/>
                <a:cxnLst/>
                <a:rect l="l" t="t" r="r" b="b"/>
                <a:pathLst>
                  <a:path w="2445414" h="178138">
                    <a:moveTo>
                      <a:pt x="0" y="0"/>
                    </a:moveTo>
                    <a:lnTo>
                      <a:pt x="2445414" y="0"/>
                    </a:lnTo>
                    <a:lnTo>
                      <a:pt x="2445414" y="178138"/>
                    </a:lnTo>
                    <a:lnTo>
                      <a:pt x="0" y="178138"/>
                    </a:lnTo>
                    <a:close/>
                  </a:path>
                </a:pathLst>
              </a:custGeom>
              <a:solidFill>
                <a:srgbClr val="39CDE7">
                  <a:alpha val="19608"/>
                </a:srgbClr>
              </a:solidFill>
            </p:spPr>
            <p:txBody>
              <a:bodyPr/>
              <a:lstStyle/>
              <a:p>
                <a:endParaRPr lang="en-US"/>
              </a:p>
            </p:txBody>
          </p:sp>
          <p:sp>
            <p:nvSpPr>
              <p:cNvPr id="8" name="TextBox 8"/>
              <p:cNvSpPr txBox="1"/>
              <p:nvPr/>
            </p:nvSpPr>
            <p:spPr>
              <a:xfrm>
                <a:off x="0" y="-57150"/>
                <a:ext cx="2445413" cy="235288"/>
              </a:xfrm>
              <a:prstGeom prst="rect">
                <a:avLst/>
              </a:prstGeom>
            </p:spPr>
            <p:txBody>
              <a:bodyPr lIns="50800" tIns="50800" rIns="50800" bIns="50800" rtlCol="0" anchor="ctr"/>
              <a:lstStyle/>
              <a:p>
                <a:pPr algn="ctr">
                  <a:lnSpc>
                    <a:spcPts val="2380"/>
                  </a:lnSpc>
                </a:pPr>
                <a:endParaRPr/>
              </a:p>
            </p:txBody>
          </p:sp>
        </p:grpSp>
        <p:sp>
          <p:nvSpPr>
            <p:cNvPr id="9" name="TextBox 9"/>
            <p:cNvSpPr txBox="1"/>
            <p:nvPr/>
          </p:nvSpPr>
          <p:spPr>
            <a:xfrm>
              <a:off x="97762" y="78959"/>
              <a:ext cx="12738342" cy="1062381"/>
            </a:xfrm>
            <a:prstGeom prst="rect">
              <a:avLst/>
            </a:prstGeom>
          </p:spPr>
          <p:txBody>
            <a:bodyPr lIns="0" tIns="0" rIns="0" bIns="0" rtlCol="0" anchor="t">
              <a:spAutoFit/>
            </a:bodyPr>
            <a:lstStyle/>
            <a:p>
              <a:pPr algn="l">
                <a:lnSpc>
                  <a:spcPts val="2129"/>
                </a:lnSpc>
              </a:pPr>
              <a:r>
                <a:rPr lang="en-US" sz="1521" b="1" i="1">
                  <a:solidFill>
                    <a:srgbClr val="301E16"/>
                  </a:solidFill>
                  <a:latin typeface="Poppins Bold Italics"/>
                  <a:ea typeface="Poppins Bold Italics"/>
                  <a:cs typeface="Poppins Bold Italics"/>
                  <a:sym typeface="Poppins Bold Italics"/>
                </a:rPr>
                <a:t>Check if you qualify</a:t>
              </a:r>
              <a:r>
                <a:rPr lang="en-US" sz="1521" i="1">
                  <a:solidFill>
                    <a:srgbClr val="301E16"/>
                  </a:solidFill>
                  <a:latin typeface="Poppins Italics"/>
                  <a:ea typeface="Poppins Italics"/>
                  <a:cs typeface="Poppins Italics"/>
                  <a:sym typeface="Poppins Italics"/>
                </a:rPr>
                <a:t>: Use the EITC Assistant - </a:t>
              </a:r>
            </a:p>
            <a:p>
              <a:pPr algn="l">
                <a:lnSpc>
                  <a:spcPts val="2129"/>
                </a:lnSpc>
              </a:pPr>
              <a:r>
                <a:rPr lang="en-US" sz="1521" i="1">
                  <a:solidFill>
                    <a:srgbClr val="301E16"/>
                  </a:solidFill>
                  <a:latin typeface="Poppins Italics"/>
                  <a:ea typeface="Poppins Italics"/>
                  <a:cs typeface="Poppins Italics"/>
                  <a:sym typeface="Poppins Italics"/>
                </a:rPr>
                <a:t>www.irs.gov/credits-deductions/individuals/earned-income-tax-credit/use-the-eitc-assistant</a:t>
              </a:r>
            </a:p>
            <a:p>
              <a:pPr algn="l">
                <a:lnSpc>
                  <a:spcPts val="2129"/>
                </a:lnSpc>
                <a:spcBef>
                  <a:spcPct val="0"/>
                </a:spcBef>
              </a:pPr>
              <a:endParaRPr lang="en-US" sz="1521" i="1">
                <a:solidFill>
                  <a:srgbClr val="301E16"/>
                </a:solidFill>
                <a:latin typeface="Poppins Italics"/>
                <a:ea typeface="Poppins Italics"/>
                <a:cs typeface="Poppins Italics"/>
                <a:sym typeface="Poppins Italics"/>
              </a:endParaRPr>
            </a:p>
          </p:txBody>
        </p:sp>
      </p:grpSp>
      <p:sp>
        <p:nvSpPr>
          <p:cNvPr id="10" name="TextBox 10"/>
          <p:cNvSpPr txBox="1"/>
          <p:nvPr/>
        </p:nvSpPr>
        <p:spPr>
          <a:xfrm>
            <a:off x="1028700" y="2005448"/>
            <a:ext cx="8080853" cy="7571919"/>
          </a:xfrm>
          <a:prstGeom prst="rect">
            <a:avLst/>
          </a:prstGeom>
        </p:spPr>
        <p:txBody>
          <a:bodyPr lIns="0" tIns="0" rIns="0" bIns="0" rtlCol="0" anchor="t">
            <a:spAutoFit/>
          </a:bodyPr>
          <a:lstStyle/>
          <a:p>
            <a:pPr algn="l">
              <a:lnSpc>
                <a:spcPts val="2789"/>
              </a:lnSpc>
            </a:pPr>
            <a:endParaRPr/>
          </a:p>
          <a:p>
            <a:pPr algn="l">
              <a:lnSpc>
                <a:spcPts val="2789"/>
              </a:lnSpc>
            </a:pPr>
            <a:endParaRPr/>
          </a:p>
          <a:p>
            <a:pPr algn="l">
              <a:lnSpc>
                <a:spcPts val="3912"/>
              </a:lnSpc>
            </a:pPr>
            <a:r>
              <a:rPr lang="en-US" sz="2794" b="1">
                <a:solidFill>
                  <a:srgbClr val="FF0000"/>
                </a:solidFill>
                <a:latin typeface="Poppins Bold"/>
                <a:ea typeface="Poppins Bold"/>
                <a:cs typeface="Poppins Bold"/>
                <a:sym typeface="Poppins Bold"/>
              </a:rPr>
              <a:t>You do NOT qualify for EITC if: </a:t>
            </a:r>
          </a:p>
          <a:p>
            <a:pPr algn="l">
              <a:lnSpc>
                <a:spcPts val="1432"/>
              </a:lnSpc>
            </a:pPr>
            <a:endParaRPr lang="en-US" sz="2794" b="1">
              <a:solidFill>
                <a:srgbClr val="FF0000"/>
              </a:solidFill>
              <a:latin typeface="Poppins Bold"/>
              <a:ea typeface="Poppins Bold"/>
              <a:cs typeface="Poppins Bold"/>
              <a:sym typeface="Poppins Bold"/>
            </a:endParaRPr>
          </a:p>
          <a:p>
            <a:pPr algn="l">
              <a:lnSpc>
                <a:spcPts val="3569"/>
              </a:lnSpc>
            </a:pPr>
            <a:r>
              <a:rPr lang="en-US" sz="2549" b="1">
                <a:solidFill>
                  <a:srgbClr val="FF0000"/>
                </a:solidFill>
                <a:latin typeface="Poppins Bold"/>
                <a:ea typeface="Poppins Bold"/>
                <a:cs typeface="Poppins Bold"/>
                <a:sym typeface="Poppins Bold"/>
              </a:rPr>
              <a:t>X</a:t>
            </a:r>
            <a:r>
              <a:rPr lang="en-US" sz="2549">
                <a:solidFill>
                  <a:srgbClr val="000000"/>
                </a:solidFill>
                <a:latin typeface="Poppins"/>
                <a:ea typeface="Poppins"/>
                <a:cs typeface="Poppins"/>
                <a:sym typeface="Poppins"/>
              </a:rPr>
              <a:t> You are claimed as someone’s dependent (or qualifying child for EITC)</a:t>
            </a:r>
          </a:p>
          <a:p>
            <a:pPr algn="l">
              <a:lnSpc>
                <a:spcPts val="2239"/>
              </a:lnSpc>
            </a:pPr>
            <a:endParaRPr lang="en-US" sz="2549">
              <a:solidFill>
                <a:srgbClr val="000000"/>
              </a:solidFill>
              <a:latin typeface="Poppins"/>
              <a:ea typeface="Poppins"/>
              <a:cs typeface="Poppins"/>
              <a:sym typeface="Poppins"/>
            </a:endParaRPr>
          </a:p>
          <a:p>
            <a:pPr algn="l">
              <a:lnSpc>
                <a:spcPts val="3569"/>
              </a:lnSpc>
            </a:pPr>
            <a:r>
              <a:rPr lang="en-US" sz="2549" b="1">
                <a:solidFill>
                  <a:srgbClr val="FF0D17"/>
                </a:solidFill>
                <a:latin typeface="Poppins Bold"/>
                <a:ea typeface="Poppins Bold"/>
                <a:cs typeface="Poppins Bold"/>
                <a:sym typeface="Poppins Bold"/>
              </a:rPr>
              <a:t>X</a:t>
            </a:r>
            <a:r>
              <a:rPr lang="en-US" sz="2549">
                <a:solidFill>
                  <a:srgbClr val="000000"/>
                </a:solidFill>
                <a:latin typeface="Poppins"/>
                <a:ea typeface="Poppins"/>
                <a:cs typeface="Poppins"/>
                <a:sym typeface="Poppins"/>
              </a:rPr>
              <a:t> You file MFS (unless you lived apart from spouse for last 6 mo. of the year OR are legally separated and live apart at end of the year)</a:t>
            </a:r>
          </a:p>
          <a:p>
            <a:pPr algn="l">
              <a:lnSpc>
                <a:spcPts val="2239"/>
              </a:lnSpc>
            </a:pPr>
            <a:endParaRPr lang="en-US" sz="2549">
              <a:solidFill>
                <a:srgbClr val="000000"/>
              </a:solidFill>
              <a:latin typeface="Poppins"/>
              <a:ea typeface="Poppins"/>
              <a:cs typeface="Poppins"/>
              <a:sym typeface="Poppins"/>
            </a:endParaRPr>
          </a:p>
          <a:p>
            <a:pPr algn="l">
              <a:lnSpc>
                <a:spcPts val="3569"/>
              </a:lnSpc>
            </a:pPr>
            <a:r>
              <a:rPr lang="en-US" sz="2549" b="1">
                <a:solidFill>
                  <a:srgbClr val="FF0D17"/>
                </a:solidFill>
                <a:latin typeface="Poppins Bold"/>
                <a:ea typeface="Poppins Bold"/>
                <a:cs typeface="Poppins Bold"/>
                <a:sym typeface="Poppins Bold"/>
              </a:rPr>
              <a:t>X</a:t>
            </a:r>
            <a:r>
              <a:rPr lang="en-US" sz="2549">
                <a:solidFill>
                  <a:srgbClr val="301E16"/>
                </a:solidFill>
                <a:latin typeface="Poppins"/>
                <a:ea typeface="Poppins"/>
                <a:cs typeface="Poppins"/>
                <a:sym typeface="Poppins"/>
              </a:rPr>
              <a:t> Your investment income is $11,600+</a:t>
            </a:r>
          </a:p>
          <a:p>
            <a:pPr algn="l">
              <a:lnSpc>
                <a:spcPts val="2239"/>
              </a:lnSpc>
            </a:pPr>
            <a:endParaRPr lang="en-US" sz="2549">
              <a:solidFill>
                <a:srgbClr val="301E16"/>
              </a:solidFill>
              <a:latin typeface="Poppins"/>
              <a:ea typeface="Poppins"/>
              <a:cs typeface="Poppins"/>
              <a:sym typeface="Poppins"/>
            </a:endParaRPr>
          </a:p>
          <a:p>
            <a:pPr algn="l">
              <a:lnSpc>
                <a:spcPts val="3569"/>
              </a:lnSpc>
            </a:pPr>
            <a:r>
              <a:rPr lang="en-US" sz="2549" b="1">
                <a:solidFill>
                  <a:srgbClr val="FF0D17"/>
                </a:solidFill>
                <a:latin typeface="Poppins Bold"/>
                <a:ea typeface="Poppins Bold"/>
                <a:cs typeface="Poppins Bold"/>
                <a:sym typeface="Poppins Bold"/>
              </a:rPr>
              <a:t>X</a:t>
            </a:r>
            <a:r>
              <a:rPr lang="en-US" sz="2549">
                <a:solidFill>
                  <a:srgbClr val="301E16"/>
                </a:solidFill>
                <a:latin typeface="Poppins"/>
                <a:ea typeface="Poppins"/>
                <a:cs typeface="Poppins"/>
                <a:sym typeface="Poppins"/>
              </a:rPr>
              <a:t> You have Foreign Earned Income (file Form 2555)</a:t>
            </a:r>
          </a:p>
          <a:p>
            <a:pPr algn="l">
              <a:lnSpc>
                <a:spcPts val="2239"/>
              </a:lnSpc>
            </a:pPr>
            <a:endParaRPr lang="en-US" sz="2549">
              <a:solidFill>
                <a:srgbClr val="301E16"/>
              </a:solidFill>
              <a:latin typeface="Poppins"/>
              <a:ea typeface="Poppins"/>
              <a:cs typeface="Poppins"/>
              <a:sym typeface="Poppins"/>
            </a:endParaRPr>
          </a:p>
          <a:p>
            <a:pPr algn="l">
              <a:lnSpc>
                <a:spcPts val="3569"/>
              </a:lnSpc>
            </a:pPr>
            <a:r>
              <a:rPr lang="en-US" sz="2549" b="1">
                <a:solidFill>
                  <a:srgbClr val="FF0000"/>
                </a:solidFill>
                <a:latin typeface="Poppins Bold"/>
                <a:ea typeface="Poppins Bold"/>
                <a:cs typeface="Poppins Bold"/>
                <a:sym typeface="Poppins Bold"/>
              </a:rPr>
              <a:t>X </a:t>
            </a:r>
            <a:r>
              <a:rPr lang="en-US" sz="2549">
                <a:solidFill>
                  <a:srgbClr val="000000"/>
                </a:solidFill>
                <a:latin typeface="Poppins"/>
                <a:ea typeface="Poppins"/>
                <a:cs typeface="Poppins"/>
                <a:sym typeface="Poppins"/>
              </a:rPr>
              <a:t>Your Adjusted Gross Income (AGI) is too high</a:t>
            </a:r>
          </a:p>
          <a:p>
            <a:pPr algn="l">
              <a:lnSpc>
                <a:spcPts val="3009"/>
              </a:lnSpc>
            </a:pPr>
            <a:endParaRPr lang="en-US" sz="2549">
              <a:solidFill>
                <a:srgbClr val="000000"/>
              </a:solidFill>
              <a:latin typeface="Poppins"/>
              <a:ea typeface="Poppins"/>
              <a:cs typeface="Poppins"/>
              <a:sym typeface="Poppins"/>
            </a:endParaRPr>
          </a:p>
          <a:p>
            <a:pPr algn="l">
              <a:lnSpc>
                <a:spcPts val="2789"/>
              </a:lnSpc>
            </a:pPr>
            <a:endParaRPr lang="en-US" sz="2549">
              <a:solidFill>
                <a:srgbClr val="000000"/>
              </a:solidFill>
              <a:latin typeface="Poppins"/>
              <a:ea typeface="Poppins"/>
              <a:cs typeface="Poppins"/>
              <a:sym typeface="Poppins"/>
            </a:endParaRPr>
          </a:p>
          <a:p>
            <a:pPr algn="l">
              <a:lnSpc>
                <a:spcPts val="2510"/>
              </a:lnSpc>
            </a:pPr>
            <a:endParaRPr lang="en-US" sz="2549">
              <a:solidFill>
                <a:srgbClr val="000000"/>
              </a:solidFill>
              <a:latin typeface="Poppins"/>
              <a:ea typeface="Poppins"/>
              <a:cs typeface="Poppins"/>
              <a:sym typeface="Poppins"/>
            </a:endParaRPr>
          </a:p>
        </p:txBody>
      </p:sp>
      <p:graphicFrame>
        <p:nvGraphicFramePr>
          <p:cNvPr id="11" name="Table 11"/>
          <p:cNvGraphicFramePr>
            <a:graphicFrameLocks noGrp="1"/>
          </p:cNvGraphicFramePr>
          <p:nvPr/>
        </p:nvGraphicFramePr>
        <p:xfrm>
          <a:off x="10127905" y="3264960"/>
          <a:ext cx="7774637" cy="5993339"/>
        </p:xfrm>
        <a:graphic>
          <a:graphicData uri="http://schemas.openxmlformats.org/drawingml/2006/table">
            <a:tbl>
              <a:tblPr/>
              <a:tblGrid>
                <a:gridCol w="2174252">
                  <a:extLst>
                    <a:ext uri="{9D8B030D-6E8A-4147-A177-3AD203B41FA5}">
                      <a16:colId xmlns:a16="http://schemas.microsoft.com/office/drawing/2014/main" val="20000"/>
                    </a:ext>
                  </a:extLst>
                </a:gridCol>
                <a:gridCol w="3095809">
                  <a:extLst>
                    <a:ext uri="{9D8B030D-6E8A-4147-A177-3AD203B41FA5}">
                      <a16:colId xmlns:a16="http://schemas.microsoft.com/office/drawing/2014/main" val="20001"/>
                    </a:ext>
                  </a:extLst>
                </a:gridCol>
                <a:gridCol w="2504576">
                  <a:extLst>
                    <a:ext uri="{9D8B030D-6E8A-4147-A177-3AD203B41FA5}">
                      <a16:colId xmlns:a16="http://schemas.microsoft.com/office/drawing/2014/main" val="20002"/>
                    </a:ext>
                  </a:extLst>
                </a:gridCol>
              </a:tblGrid>
              <a:tr h="1437891">
                <a:tc>
                  <a:txBody>
                    <a:bodyPr/>
                    <a:lstStyle/>
                    <a:p>
                      <a:pPr algn="ctr">
                        <a:lnSpc>
                          <a:spcPts val="3359"/>
                        </a:lnSpc>
                        <a:defRPr/>
                      </a:pPr>
                      <a:r>
                        <a:rPr lang="en-US" sz="2399" b="1">
                          <a:solidFill>
                            <a:srgbClr val="FFFFFF"/>
                          </a:solidFill>
                          <a:latin typeface="Poppins Bold"/>
                          <a:ea typeface="Poppins Bold"/>
                          <a:cs typeface="Poppins Bold"/>
                          <a:sym typeface="Poppins Bold"/>
                        </a:rPr>
                        <a:t>Qualifying Children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3359"/>
                        </a:lnSpc>
                        <a:defRPr/>
                      </a:pPr>
                      <a:r>
                        <a:rPr lang="en-US" sz="2399" b="1">
                          <a:solidFill>
                            <a:srgbClr val="FFFFFF"/>
                          </a:solidFill>
                          <a:latin typeface="Poppins Bold"/>
                          <a:ea typeface="Poppins Bold"/>
                          <a:cs typeface="Poppins Bold"/>
                          <a:sym typeface="Poppins Bold"/>
                        </a:rPr>
                        <a:t>Single/HOH/MFS/widowed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3359"/>
                        </a:lnSpc>
                        <a:defRPr/>
                      </a:pPr>
                      <a:r>
                        <a:rPr lang="en-US" sz="2399" b="1">
                          <a:solidFill>
                            <a:srgbClr val="FFFFFF"/>
                          </a:solidFill>
                          <a:latin typeface="Poppins Bold"/>
                          <a:ea typeface="Poppins Bold"/>
                          <a:cs typeface="Poppins Bold"/>
                          <a:sym typeface="Poppins Bold"/>
                        </a:rPr>
                        <a:t>Married filing jointly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extLst>
                  <a:ext uri="{0D108BD9-81ED-4DB2-BD59-A6C34878D82A}">
                    <a16:rowId xmlns:a16="http://schemas.microsoft.com/office/drawing/2014/main" val="10000"/>
                  </a:ext>
                </a:extLst>
              </a:tr>
              <a:tr h="1044867">
                <a:tc>
                  <a:txBody>
                    <a:bodyPr/>
                    <a:lstStyle/>
                    <a:p>
                      <a:pPr algn="ctr">
                        <a:lnSpc>
                          <a:spcPts val="3359"/>
                        </a:lnSpc>
                        <a:defRPr/>
                      </a:pPr>
                      <a:r>
                        <a:rPr lang="en-US" sz="2399" b="1">
                          <a:solidFill>
                            <a:srgbClr val="000000"/>
                          </a:solidFill>
                          <a:latin typeface="Poppins Bold"/>
                          <a:ea typeface="Poppins Bold"/>
                          <a:cs typeface="Poppins Bold"/>
                          <a:sym typeface="Poppins Bold"/>
                        </a:rPr>
                        <a:t>Zero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r>
                        <a:rPr lang="en-US" sz="2499" b="1">
                          <a:solidFill>
                            <a:srgbClr val="FF0000"/>
                          </a:solidFill>
                          <a:latin typeface="Poppins Bold"/>
                          <a:ea typeface="Poppins Bold"/>
                          <a:cs typeface="Poppins Bold"/>
                          <a:sym typeface="Poppins Bold"/>
                        </a:rPr>
                        <a:t>$18,591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b="1">
                          <a:solidFill>
                            <a:srgbClr val="FF0000"/>
                          </a:solidFill>
                          <a:latin typeface="Poppins Bold"/>
                          <a:ea typeface="Poppins Bold"/>
                          <a:cs typeface="Poppins Bold"/>
                          <a:sym typeface="Poppins Bold"/>
                        </a:rPr>
                        <a:t>$25,511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6109">
                <a:tc>
                  <a:txBody>
                    <a:bodyPr/>
                    <a:lstStyle/>
                    <a:p>
                      <a:pPr algn="ctr">
                        <a:lnSpc>
                          <a:spcPts val="3359"/>
                        </a:lnSpc>
                        <a:defRPr/>
                      </a:pPr>
                      <a:r>
                        <a:rPr lang="en-US" sz="2399" b="1">
                          <a:solidFill>
                            <a:srgbClr val="000000"/>
                          </a:solidFill>
                          <a:latin typeface="Poppins Bold"/>
                          <a:ea typeface="Poppins Bold"/>
                          <a:cs typeface="Poppins Bold"/>
                          <a:sym typeface="Poppins Bold"/>
                        </a:rPr>
                        <a:t>One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b="1">
                          <a:solidFill>
                            <a:srgbClr val="FF0000"/>
                          </a:solidFill>
                          <a:latin typeface="Poppins Bold"/>
                          <a:ea typeface="Poppins Bold"/>
                          <a:cs typeface="Poppins Bold"/>
                          <a:sym typeface="Poppins Bold"/>
                        </a:rPr>
                        <a:t>$49,084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b="1">
                          <a:solidFill>
                            <a:srgbClr val="FF0000"/>
                          </a:solidFill>
                          <a:latin typeface="Poppins Bold"/>
                          <a:ea typeface="Poppins Bold"/>
                          <a:cs typeface="Poppins Bold"/>
                          <a:sym typeface="Poppins Bold"/>
                        </a:rPr>
                        <a:t>$56,004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6109">
                <a:tc>
                  <a:txBody>
                    <a:bodyPr/>
                    <a:lstStyle/>
                    <a:p>
                      <a:pPr algn="ctr">
                        <a:lnSpc>
                          <a:spcPts val="3359"/>
                        </a:lnSpc>
                        <a:defRPr/>
                      </a:pPr>
                      <a:r>
                        <a:rPr lang="en-US" sz="2399" b="1">
                          <a:solidFill>
                            <a:srgbClr val="000000"/>
                          </a:solidFill>
                          <a:latin typeface="Poppins Bold"/>
                          <a:ea typeface="Poppins Bold"/>
                          <a:cs typeface="Poppins Bold"/>
                          <a:sym typeface="Poppins Bold"/>
                        </a:rPr>
                        <a:t>Two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b="1">
                          <a:solidFill>
                            <a:srgbClr val="FF0000"/>
                          </a:solidFill>
                          <a:latin typeface="Poppins Bold"/>
                          <a:ea typeface="Poppins Bold"/>
                          <a:cs typeface="Poppins Bold"/>
                          <a:sym typeface="Poppins Bold"/>
                        </a:rPr>
                        <a:t>$55,768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b="1">
                          <a:solidFill>
                            <a:srgbClr val="FF0000"/>
                          </a:solidFill>
                          <a:latin typeface="Poppins Bold"/>
                          <a:ea typeface="Poppins Bold"/>
                          <a:cs typeface="Poppins Bold"/>
                          <a:sym typeface="Poppins Bold"/>
                        </a:rPr>
                        <a:t>$62,688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78363">
                <a:tc>
                  <a:txBody>
                    <a:bodyPr/>
                    <a:lstStyle/>
                    <a:p>
                      <a:pPr algn="ctr">
                        <a:lnSpc>
                          <a:spcPts val="3359"/>
                        </a:lnSpc>
                        <a:defRPr/>
                      </a:pPr>
                      <a:r>
                        <a:rPr lang="en-US" sz="2399" b="1">
                          <a:solidFill>
                            <a:srgbClr val="000000"/>
                          </a:solidFill>
                          <a:latin typeface="Poppins Bold"/>
                          <a:ea typeface="Poppins Bold"/>
                          <a:cs typeface="Poppins Bold"/>
                          <a:sym typeface="Poppins Bold"/>
                        </a:rPr>
                        <a:t>Three or more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b="1">
                          <a:solidFill>
                            <a:srgbClr val="FF0000"/>
                          </a:solidFill>
                          <a:latin typeface="Poppins Bold"/>
                          <a:ea typeface="Poppins Bold"/>
                          <a:cs typeface="Poppins Bold"/>
                          <a:sym typeface="Poppins Bold"/>
                        </a:rPr>
                        <a:t>$59,899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b="1">
                          <a:solidFill>
                            <a:srgbClr val="FF0000"/>
                          </a:solidFill>
                          <a:latin typeface="Poppins Bold"/>
                          <a:ea typeface="Poppins Bold"/>
                          <a:cs typeface="Poppins Bold"/>
                          <a:sym typeface="Poppins Bold"/>
                        </a:rPr>
                        <a:t>$66,819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Freeform 12"/>
          <p:cNvSpPr/>
          <p:nvPr/>
        </p:nvSpPr>
        <p:spPr>
          <a:xfrm rot="5400000" flipH="1">
            <a:off x="8426131" y="6502627"/>
            <a:ext cx="1486986" cy="1658909"/>
          </a:xfrm>
          <a:custGeom>
            <a:avLst/>
            <a:gdLst/>
            <a:ahLst/>
            <a:cxnLst/>
            <a:rect l="l" t="t" r="r" b="b"/>
            <a:pathLst>
              <a:path w="1486986" h="1658909">
                <a:moveTo>
                  <a:pt x="1486985" y="0"/>
                </a:moveTo>
                <a:lnTo>
                  <a:pt x="0" y="0"/>
                </a:lnTo>
                <a:lnTo>
                  <a:pt x="0" y="1658909"/>
                </a:lnTo>
                <a:lnTo>
                  <a:pt x="1486985" y="1658909"/>
                </a:lnTo>
                <a:lnTo>
                  <a:pt x="148698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436705" y="1170565"/>
            <a:ext cx="17465836" cy="1061720"/>
          </a:xfrm>
          <a:prstGeom prst="rect">
            <a:avLst/>
          </a:prstGeom>
        </p:spPr>
        <p:txBody>
          <a:bodyPr lIns="0" tIns="0" rIns="0" bIns="0" rtlCol="0" anchor="t">
            <a:spAutoFit/>
          </a:bodyPr>
          <a:lstStyle/>
          <a:p>
            <a:pPr algn="ctr">
              <a:lnSpc>
                <a:spcPts val="8680"/>
              </a:lnSpc>
            </a:pPr>
            <a:r>
              <a:rPr lang="en-US" sz="6200">
                <a:solidFill>
                  <a:srgbClr val="301E16"/>
                </a:solidFill>
                <a:latin typeface="Archivo Black"/>
                <a:ea typeface="Archivo Black"/>
                <a:cs typeface="Archivo Black"/>
                <a:sym typeface="Archivo Black"/>
              </a:rPr>
              <a:t>EARNED INCOME TAX CREDIT (EITC)</a:t>
            </a:r>
          </a:p>
        </p:txBody>
      </p:sp>
      <p:sp>
        <p:nvSpPr>
          <p:cNvPr id="14" name="TextBox 14"/>
          <p:cNvSpPr txBox="1"/>
          <p:nvPr/>
        </p:nvSpPr>
        <p:spPr>
          <a:xfrm>
            <a:off x="9319541" y="140224"/>
            <a:ext cx="8090297" cy="704266"/>
          </a:xfrm>
          <a:prstGeom prst="rect">
            <a:avLst/>
          </a:prstGeom>
        </p:spPr>
        <p:txBody>
          <a:bodyPr lIns="0" tIns="0" rIns="0" bIns="0" rtlCol="0" anchor="t">
            <a:spAutoFit/>
          </a:bodyPr>
          <a:lstStyle/>
          <a:p>
            <a:pPr algn="ctr">
              <a:lnSpc>
                <a:spcPts val="5805"/>
              </a:lnSpc>
            </a:pPr>
            <a:r>
              <a:rPr lang="en-US" sz="4146" b="1" i="1">
                <a:solidFill>
                  <a:srgbClr val="301E16"/>
                </a:solidFill>
                <a:latin typeface="Canva Sans Bold Italics"/>
                <a:ea typeface="Canva Sans Bold Italics"/>
                <a:cs typeface="Canva Sans Bold Italics"/>
                <a:sym typeface="Canva Sans Bold Italics"/>
              </a:rPr>
              <a:t>REFUNDABLE CREDIT (Federal)</a:t>
            </a:r>
          </a:p>
        </p:txBody>
      </p:sp>
      <p:sp>
        <p:nvSpPr>
          <p:cNvPr id="15" name="TextBox 15"/>
          <p:cNvSpPr txBox="1"/>
          <p:nvPr/>
        </p:nvSpPr>
        <p:spPr>
          <a:xfrm>
            <a:off x="11458345" y="1687137"/>
            <a:ext cx="6208223" cy="2388870"/>
          </a:xfrm>
          <a:prstGeom prst="rect">
            <a:avLst/>
          </a:prstGeom>
        </p:spPr>
        <p:txBody>
          <a:bodyPr lIns="0" tIns="0" rIns="0" bIns="0" rtlCol="0" anchor="t">
            <a:spAutoFit/>
          </a:bodyPr>
          <a:lstStyle/>
          <a:p>
            <a:pPr algn="l">
              <a:lnSpc>
                <a:spcPts val="3779"/>
              </a:lnSpc>
            </a:pPr>
            <a:endParaRPr/>
          </a:p>
          <a:p>
            <a:pPr algn="l">
              <a:lnSpc>
                <a:spcPts val="3779"/>
              </a:lnSpc>
            </a:pPr>
            <a:endParaRPr/>
          </a:p>
          <a:p>
            <a:pPr algn="l">
              <a:lnSpc>
                <a:spcPts val="3779"/>
              </a:lnSpc>
            </a:pPr>
            <a:r>
              <a:rPr lang="en-US" sz="2699" b="1">
                <a:solidFill>
                  <a:srgbClr val="FF0000"/>
                </a:solidFill>
                <a:latin typeface="Poppins Bold"/>
                <a:ea typeface="Poppins Bold"/>
                <a:cs typeface="Poppins Bold"/>
                <a:sym typeface="Poppins Bold"/>
              </a:rPr>
              <a:t>Maximum</a:t>
            </a:r>
            <a:r>
              <a:rPr lang="en-US" sz="2699" b="1">
                <a:solidFill>
                  <a:srgbClr val="191919"/>
                </a:solidFill>
                <a:latin typeface="Poppins Bold"/>
                <a:ea typeface="Poppins Bold"/>
                <a:cs typeface="Poppins Bold"/>
                <a:sym typeface="Poppins Bold"/>
              </a:rPr>
              <a:t> AGI amounts for 2024</a:t>
            </a:r>
          </a:p>
          <a:p>
            <a:pPr algn="l">
              <a:lnSpc>
                <a:spcPts val="3779"/>
              </a:lnSpc>
            </a:pPr>
            <a:endParaRPr lang="en-US" sz="2699" b="1">
              <a:solidFill>
                <a:srgbClr val="191919"/>
              </a:solidFill>
              <a:latin typeface="Poppins Bold"/>
              <a:ea typeface="Poppins Bold"/>
              <a:cs typeface="Poppins Bold"/>
              <a:sym typeface="Poppins Bold"/>
            </a:endParaRPr>
          </a:p>
          <a:p>
            <a:pPr algn="l">
              <a:lnSpc>
                <a:spcPts val="3779"/>
              </a:lnSpc>
            </a:pPr>
            <a:endParaRPr lang="en-US" sz="2699" b="1">
              <a:solidFill>
                <a:srgbClr val="191919"/>
              </a:solidFill>
              <a:latin typeface="Poppins Bold"/>
              <a:ea typeface="Poppins Bold"/>
              <a:cs typeface="Poppins Bold"/>
              <a:sym typeface="Poppins Bold"/>
            </a:endParaRPr>
          </a:p>
        </p:txBody>
      </p:sp>
      <p:pic>
        <p:nvPicPr>
          <p:cNvPr id="17" name="Picture 16" descr="Massachusetts Continuing Legal Education, Inc. (MCLE│New England)">
            <a:extLst>
              <a:ext uri="{FF2B5EF4-FFF2-40B4-BE49-F238E27FC236}">
                <a16:creationId xmlns:a16="http://schemas.microsoft.com/office/drawing/2014/main" id="{9920001D-7D47-3D9D-F295-6B1C88BE7DC6}"/>
              </a:ext>
            </a:extLst>
          </p:cNvPr>
          <p:cNvPicPr>
            <a:picLocks noChangeAspect="1"/>
          </p:cNvPicPr>
          <p:nvPr/>
        </p:nvPicPr>
        <p:blipFill>
          <a:blip r:embed="rId5"/>
          <a:stretch>
            <a:fillRect/>
          </a:stretch>
        </p:blipFill>
        <p:spPr>
          <a:xfrm>
            <a:off x="-139212" y="2302"/>
            <a:ext cx="1911905" cy="135023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240F384227EF4C96781879AE5102FE" ma:contentTypeVersion="13" ma:contentTypeDescription="Create a new document." ma:contentTypeScope="" ma:versionID="53dc9fb53080bb4e298b1ce01fa05277">
  <xsd:schema xmlns:xsd="http://www.w3.org/2001/XMLSchema" xmlns:xs="http://www.w3.org/2001/XMLSchema" xmlns:p="http://schemas.microsoft.com/office/2006/metadata/properties" xmlns:ns2="0d2a527c-536a-47ee-903c-406df48bfd09" xmlns:ns3="190e531b-7dee-4581-a6e2-fd263040004e" targetNamespace="http://schemas.microsoft.com/office/2006/metadata/properties" ma:root="true" ma:fieldsID="d138da0918553a3f6f2fd631c62e0af4" ns2:_="" ns3:_="">
    <xsd:import namespace="0d2a527c-536a-47ee-903c-406df48bfd09"/>
    <xsd:import namespace="190e531b-7dee-4581-a6e2-fd26304000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2a527c-536a-47ee-903c-406df48bf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4403d3b-bbf0-435f-a4bc-2b750153d1f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90e531b-7dee-4581-a6e2-fd26304000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c2607e3-5716-4177-92f8-a72c6032b6c3}" ma:internalName="TaxCatchAll" ma:showField="CatchAllData" ma:web="190e531b-7dee-4581-a6e2-fd26304000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2a527c-536a-47ee-903c-406df48bfd09">
      <Terms xmlns="http://schemas.microsoft.com/office/infopath/2007/PartnerControls"/>
    </lcf76f155ced4ddcb4097134ff3c332f>
    <TaxCatchAll xmlns="190e531b-7dee-4581-a6e2-fd263040004e" xsi:nil="true"/>
  </documentManagement>
</p:properties>
</file>

<file path=customXml/itemProps1.xml><?xml version="1.0" encoding="utf-8"?>
<ds:datastoreItem xmlns:ds="http://schemas.openxmlformats.org/officeDocument/2006/customXml" ds:itemID="{A7B31708-C677-41DC-8A9A-1E1EF13AD077}">
  <ds:schemaRefs>
    <ds:schemaRef ds:uri="http://schemas.microsoft.com/sharepoint/v3/contenttype/forms"/>
  </ds:schemaRefs>
</ds:datastoreItem>
</file>

<file path=customXml/itemProps2.xml><?xml version="1.0" encoding="utf-8"?>
<ds:datastoreItem xmlns:ds="http://schemas.openxmlformats.org/officeDocument/2006/customXml" ds:itemID="{117E04DB-DDF5-4106-91AC-98CDF78607BD}">
  <ds:schemaRefs>
    <ds:schemaRef ds:uri="0d2a527c-536a-47ee-903c-406df48bfd09"/>
    <ds:schemaRef ds:uri="190e531b-7dee-4581-a6e2-fd26304000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A99A52-403D-43B1-ADAA-80B0A7EC7E5C}">
  <ds:schemaRefs>
    <ds:schemaRef ds:uri="0d2a527c-536a-47ee-903c-406df48bfd09"/>
    <ds:schemaRef ds:uri="190e531b-7dee-4581-a6e2-fd263040004e"/>
    <ds:schemaRef ds:uri="e2951c79-84e4-485f-a50f-b76a0523c246"/>
    <ds:schemaRef ds:uri="f6475b84-1d86-4908-9859-1fb002920d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38</Slides>
  <Notes>0</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age test </vt:lpstr>
      <vt:lpstr>Disability and income tax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Complicated families</vt:lpstr>
      <vt:lpstr>PowerPoint Presentation</vt:lpstr>
      <vt:lpstr>Parents and Grandparents raising kids</vt:lpstr>
      <vt:lpstr>PowerPoint Presentation</vt:lpstr>
      <vt:lpstr>PowerPoint Presentation</vt:lpstr>
      <vt:lpstr>Divorced or separated parents</vt:lpstr>
      <vt:lpstr>PowerPoint Presentation</vt:lpstr>
      <vt:lpstr>Tiebreaker rules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Credits &amp; Self-Employment Taxes (Pathways 2-5-25)</dc:title>
  <dc:creator>Arevalo, Luz</dc:creator>
  <cp:revision>437</cp:revision>
  <dcterms:created xsi:type="dcterms:W3CDTF">2006-08-16T00:00:00Z</dcterms:created>
  <dcterms:modified xsi:type="dcterms:W3CDTF">2025-03-10T10:12:41Z</dcterms:modified>
  <dc:identifier>DAGeEVKhZlY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0x01010012240F384227EF4C96781879AE5102FE</vt:lpwstr>
  </property>
  <property fmtid="{D5CDD505-2E9C-101B-9397-08002B2CF9AE}" pid="3" name="MediaServiceImageTags">
    <vt:lpwstr/>
  </property>
</Properties>
</file>