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8" r:id="rId3"/>
    <p:sldId id="277" r:id="rId4"/>
    <p:sldId id="257" r:id="rId5"/>
    <p:sldId id="266" r:id="rId6"/>
    <p:sldId id="259" r:id="rId7"/>
    <p:sldId id="279" r:id="rId8"/>
    <p:sldId id="274" r:id="rId9"/>
    <p:sldId id="269" r:id="rId10"/>
    <p:sldId id="280" r:id="rId11"/>
    <p:sldId id="270" r:id="rId12"/>
    <p:sldId id="271" r:id="rId13"/>
    <p:sldId id="261" r:id="rId14"/>
    <p:sldId id="260" r:id="rId15"/>
    <p:sldId id="262" r:id="rId16"/>
    <p:sldId id="265" r:id="rId17"/>
    <p:sldId id="272" r:id="rId18"/>
    <p:sldId id="263" r:id="rId19"/>
    <p:sldId id="264" r:id="rId20"/>
    <p:sldId id="273" r:id="rId21"/>
    <p:sldId id="268" r:id="rId22"/>
    <p:sldId id="275" r:id="rId23"/>
    <p:sldId id="27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DE6FF"/>
    <a:srgbClr val="CCFFFF"/>
    <a:srgbClr val="ECCCCA"/>
    <a:srgbClr val="E0A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0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A492A-E933-44D6-81AA-56EAFBEC6CE8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8C2C5A-8BBA-4C91-8D09-843190CAB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4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156E91-EEE7-C64B-A3FF-CBD1FBE283C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926323-E8B3-5B44-B3B8-4722BEE79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3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"safe harbor" means that if a recipient provides written translations under these circumstances, such action will be considered strong evidence of compliance with the recipient's written-translation obligations.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6323-E8B3-5B44-B3B8-4722BEE798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"safe harbor" means that if a recipient provides written translations under these circumstances, such action will be considered strong evidence of compliance with the recipient's written-translation obligations.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6323-E8B3-5B44-B3B8-4722BEE798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DISPARATE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IMPACT is when a policy can 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discriminatory and illegal if it has a disproportionate "adverse impact" on persons in a protected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3D03A-647C-4082-9D4C-C17EB75A528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"safe harbor" means that if a recipient provides written translations under these circumstances, such action will be considered strong evidence of compliance with the recipient's written-translation obligations.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6323-E8B3-5B44-B3B8-4722BEE798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484DF-D6FB-584C-A240-6B0A0328E13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REMEMBER:</a:t>
            </a:r>
            <a:r>
              <a:rPr lang="en-US" baseline="0" dirty="0" smtClean="0"/>
              <a:t> </a:t>
            </a:r>
            <a:r>
              <a:rPr lang="en-US" dirty="0" smtClean="0"/>
              <a:t>speaking English is not a guarantee the person can read English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6323-E8B3-5B44-B3B8-4722BEE798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factor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26323-E8B3-5B44-B3B8-4722BEE798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678E97C-4453-4906-A0E6-CBE67B1C24BB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5831A2-9700-4650-80EC-E84016E132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1NLUWNMws" TargetMode="External"/><Relationship Id="rId4" Type="http://schemas.openxmlformats.org/officeDocument/2006/relationships/hyperlink" Target="https://www.youtube.com/watch?v=Te1NLUWNMw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o.usa.gov/jpJ" TargetMode="External"/><Relationship Id="rId2" Type="http://schemas.openxmlformats.org/officeDocument/2006/relationships/hyperlink" Target="http://www.lep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ccc.georgetown.edu/features/language.html" TargetMode="External"/><Relationship Id="rId4" Type="http://schemas.openxmlformats.org/officeDocument/2006/relationships/hyperlink" Target="http://www.justice.gov/crt/about/ed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s.az.gov/sites/default/files/legacy/dl/DES-1-01-34-Limited-English-Proficiency-for-Client.pdf" TargetMode="External"/><Relationship Id="rId2" Type="http://schemas.openxmlformats.org/officeDocument/2006/relationships/hyperlink" Target="http://www.region4ta.us/documents/PATH_Language_Access_Self_Assessmen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09/03/10/us/20090310-immigration-explorer.html?hp#http://www.nytimes.com/interactive/2009/03/10/us/20090310-immigration-explorer.html?hp 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Tere Ramos</a:t>
            </a:r>
          </a:p>
          <a:p>
            <a:r>
              <a:rPr lang="en-US" dirty="0" smtClean="0"/>
              <a:t>Massachusetts Law reform institute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763000" cy="1676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Introduction to Title VI: </a:t>
            </a:r>
            <a:br>
              <a:rPr lang="en-US" b="1" dirty="0" smtClean="0">
                <a:latin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</a:rPr>
              <a:t>Providing Services to LEP Persons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Teresita\Desktop\flag-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181864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resita\Desktop\fin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6213" y="-89916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resita\Desktop\fing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24600" y="-1753235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5146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17" y="394732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Alexander v. Sandoval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532 U.S. 275 (2001)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88275" cy="4312921"/>
          </a:xfrm>
        </p:spPr>
        <p:txBody>
          <a:bodyPr>
            <a:normAutofit/>
          </a:bodyPr>
          <a:lstStyle/>
          <a:p>
            <a:r>
              <a:rPr lang="en-US" sz="2900" dirty="0" smtClean="0">
                <a:latin typeface="Cambria" panose="02040503050406030204" pitchFamily="18" charset="0"/>
              </a:rPr>
              <a:t>No private right of action to enforce disparate impact regulations under Title VI.</a:t>
            </a:r>
          </a:p>
          <a:p>
            <a:r>
              <a:rPr lang="en-US" sz="2900" dirty="0" smtClean="0">
                <a:latin typeface="Cambria" panose="02040503050406030204" pitchFamily="18" charset="0"/>
              </a:rPr>
              <a:t>Supreme Court established that private right of actions need to be established by Congress.</a:t>
            </a:r>
          </a:p>
          <a:p>
            <a:r>
              <a:rPr lang="en-US" sz="2900" dirty="0" smtClean="0">
                <a:latin typeface="Cambria" panose="02040503050406030204" pitchFamily="18" charset="0"/>
              </a:rPr>
              <a:t>Some states have restored this right by passing laws that provide a private right of action for violations of state anti-discrimination laws.</a:t>
            </a:r>
            <a:endParaRPr lang="en-US" sz="29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36837" cy="97440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Executive Order 13166</a:t>
            </a:r>
            <a:endParaRPr lang="en-US" sz="5200" b="1" dirty="0">
              <a:solidFill>
                <a:schemeClr val="tx1"/>
              </a:solidFill>
              <a:latin typeface="Cambria" panose="02040503050406030204" pitchFamily="18" charset="0"/>
              <a:cs typeface="Hannotate T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00600"/>
          </a:xfrm>
        </p:spPr>
        <p:txBody>
          <a:bodyPr wrap="square">
            <a:normAutofit/>
          </a:bodyPr>
          <a:lstStyle/>
          <a:p>
            <a:r>
              <a:rPr lang="en-US" sz="2600" dirty="0" smtClean="0">
                <a:latin typeface="Cambria" panose="02040503050406030204" pitchFamily="18" charset="0"/>
              </a:rPr>
              <a:t>In </a:t>
            </a:r>
            <a:r>
              <a:rPr lang="en-US" sz="2600" dirty="0">
                <a:latin typeface="Cambria" panose="02040503050406030204" pitchFamily="18" charset="0"/>
              </a:rPr>
              <a:t>2000 Bill Clinton signs Executive Order </a:t>
            </a:r>
            <a:r>
              <a:rPr lang="en-US" sz="2600" dirty="0" smtClean="0">
                <a:latin typeface="Cambria" panose="02040503050406030204" pitchFamily="18" charset="0"/>
              </a:rPr>
              <a:t>13166, providing further guidance on </a:t>
            </a:r>
            <a:r>
              <a:rPr lang="en-US" sz="2600" dirty="0">
                <a:latin typeface="Cambria" panose="02040503050406030204" pitchFamily="18" charset="0"/>
              </a:rPr>
              <a:t>language access in all federally funded programs</a:t>
            </a:r>
            <a:r>
              <a:rPr lang="en-US" sz="26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2600" dirty="0" smtClean="0">
              <a:latin typeface="Cambria" panose="02040503050406030204" pitchFamily="18" charset="0"/>
            </a:endParaRPr>
          </a:p>
          <a:p>
            <a:r>
              <a:rPr lang="en-US" sz="2600" dirty="0" smtClean="0">
                <a:latin typeface="Cambria" panose="02040503050406030204" pitchFamily="18" charset="0"/>
              </a:rPr>
              <a:t>Every federal agency creates their own guidance and plans for providing language access in all of their funded “programs or activities.”</a:t>
            </a:r>
          </a:p>
          <a:p>
            <a:pPr marL="0" indent="0">
              <a:buNone/>
            </a:pPr>
            <a:endParaRPr lang="en-US" sz="2600" dirty="0" smtClean="0">
              <a:latin typeface="Cambria" panose="02040503050406030204" pitchFamily="18" charset="0"/>
            </a:endParaRPr>
          </a:p>
          <a:p>
            <a:pPr>
              <a:buNone/>
            </a:pPr>
            <a:endParaRPr lang="en-US" sz="2600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en-US" sz="1946" dirty="0" err="1" smtClean="0">
                <a:latin typeface="Cambria" panose="02040503050406030204" pitchFamily="18" charset="0"/>
              </a:rPr>
              <a:t>http://www.hhs.gov/civil-rights/for-individuals/special-topics/limited-english-proficiency/guidance-federal-financial-assistance-recipients-title-VI/</a:t>
            </a:r>
            <a:endParaRPr lang="en-US" sz="1946" dirty="0" smtClean="0">
              <a:latin typeface="Cambria" panose="02040503050406030204" pitchFamily="18" charset="0"/>
            </a:endParaRPr>
          </a:p>
          <a:p>
            <a:endParaRPr lang="en-US" sz="2600" b="1" dirty="0" smtClean="0"/>
          </a:p>
          <a:p>
            <a:endParaRPr lang="en-US" sz="2600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is a Recipient?</a:t>
            </a:r>
            <a:endParaRPr lang="en-US" sz="5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Entity that receives federal financial assistance and/or operates a program or activity.</a:t>
            </a:r>
          </a:p>
          <a:p>
            <a:pPr marL="0" indent="0">
              <a:buNone/>
            </a:pPr>
            <a:endParaRPr lang="en-US" sz="3000" dirty="0" smtClean="0">
              <a:latin typeface="Cambria" panose="02040503050406030204" pitchFamily="18" charset="0"/>
            </a:endParaRPr>
          </a:p>
          <a:p>
            <a:r>
              <a:rPr lang="en-US" sz="3000" dirty="0" smtClean="0">
                <a:latin typeface="Cambria" panose="02040503050406030204" pitchFamily="18" charset="0"/>
              </a:rPr>
              <a:t>Title VI coverage extends to </a:t>
            </a:r>
            <a:r>
              <a:rPr lang="en-US" sz="3000" b="1" u="sng" dirty="0" smtClean="0">
                <a:latin typeface="Cambria" panose="02040503050406030204" pitchFamily="18" charset="0"/>
              </a:rPr>
              <a:t>all</a:t>
            </a:r>
            <a:r>
              <a:rPr lang="en-US" sz="3000" dirty="0" smtClean="0">
                <a:latin typeface="Cambria" panose="02040503050406030204" pitchFamily="18" charset="0"/>
              </a:rPr>
              <a:t> recipient and sub-recipient operations.</a:t>
            </a:r>
          </a:p>
          <a:p>
            <a:pPr marL="0" indent="0">
              <a:buNone/>
            </a:pPr>
            <a:endParaRPr lang="en-US" sz="3000" dirty="0" smtClean="0">
              <a:latin typeface="Cambria" panose="02040503050406030204" pitchFamily="18" charset="0"/>
            </a:endParaRPr>
          </a:p>
          <a:p>
            <a:r>
              <a:rPr lang="en-US" sz="3000" dirty="0" smtClean="0">
                <a:latin typeface="Cambria" panose="02040503050406030204" pitchFamily="18" charset="0"/>
              </a:rPr>
              <a:t>Includes grants, sub-grants, loans, equipment, federal property (whether it is leased or provided), personnel.</a:t>
            </a:r>
            <a:endParaRPr lang="en-US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Verdana" pitchFamily="34" charset="0"/>
                <a:cs typeface="Georgia"/>
              </a:rPr>
              <a:t>LEP Persons have the same right as anyone else to use public programs in </a:t>
            </a:r>
            <a:r>
              <a:rPr lang="en-US" b="1" dirty="0" smtClean="0">
                <a:solidFill>
                  <a:srgbClr val="FF0000"/>
                </a:solidFill>
                <a:latin typeface="Cambria" panose="02040503050406030204" pitchFamily="18" charset="0"/>
                <a:ea typeface="Verdana" pitchFamily="34" charset="0"/>
                <a:cs typeface="Georgia"/>
              </a:rPr>
              <a:t>their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  <a:ea typeface="Verdana" pitchFamily="34" charset="0"/>
                <a:cs typeface="Georgia"/>
              </a:rPr>
              <a:t> language.</a:t>
            </a:r>
          </a:p>
          <a:p>
            <a:pPr>
              <a:buNone/>
            </a:pPr>
            <a:r>
              <a:rPr lang="en-US" sz="2824" b="1" dirty="0" smtClean="0">
                <a:solidFill>
                  <a:schemeClr val="tx1"/>
                </a:solidFill>
                <a:latin typeface="News Gothic MT"/>
                <a:cs typeface="News Gothic MT"/>
              </a:rPr>
              <a:t>In all: 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 smtClean="0">
                <a:latin typeface="News Gothic MT"/>
                <a:cs typeface="News Gothic MT"/>
              </a:rPr>
              <a:t>schools, 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 smtClean="0">
                <a:latin typeface="News Gothic MT"/>
                <a:cs typeface="News Gothic MT"/>
              </a:rPr>
              <a:t>courts, 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 smtClean="0">
                <a:latin typeface="News Gothic MT"/>
                <a:cs typeface="News Gothic MT"/>
              </a:rPr>
              <a:t>public housing, 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>
                <a:latin typeface="News Gothic MT"/>
                <a:cs typeface="News Gothic MT"/>
              </a:rPr>
              <a:t>public programs like</a:t>
            </a:r>
            <a:r>
              <a:rPr lang="en-US" sz="2588" dirty="0" smtClean="0">
                <a:latin typeface="News Gothic MT"/>
                <a:cs typeface="News Gothic MT"/>
              </a:rPr>
              <a:t> EI </a:t>
            </a:r>
            <a:endParaRPr lang="en-US" sz="2588" dirty="0">
              <a:latin typeface="News Gothic MT"/>
              <a:cs typeface="News Gothic MT"/>
            </a:endParaRP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>
                <a:latin typeface="News Gothic MT"/>
                <a:cs typeface="News Gothic MT"/>
              </a:rPr>
              <a:t>and</a:t>
            </a:r>
            <a:r>
              <a:rPr lang="en-US" sz="2588" dirty="0" smtClean="0">
                <a:latin typeface="News Gothic MT"/>
                <a:cs typeface="News Gothic MT"/>
              </a:rPr>
              <a:t> Head Start</a:t>
            </a:r>
          </a:p>
          <a:p>
            <a:pPr marL="3175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News Gothic MT"/>
                <a:cs typeface="News Gothic MT"/>
              </a:rPr>
              <a:t>In </a:t>
            </a:r>
            <a:r>
              <a:rPr lang="en-US" sz="2800" b="1" dirty="0" smtClean="0">
                <a:solidFill>
                  <a:schemeClr val="tx1"/>
                </a:solidFill>
                <a:latin typeface="News Gothic MT"/>
                <a:cs typeface="News Gothic MT"/>
              </a:rPr>
              <a:t>most: </a:t>
            </a:r>
            <a:endParaRPr lang="en-US" sz="2588" b="1" dirty="0" smtClean="0">
              <a:latin typeface="News Gothic MT"/>
              <a:cs typeface="News Gothic MT"/>
            </a:endParaRP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 smtClean="0">
                <a:latin typeface="News Gothic MT"/>
                <a:cs typeface="News Gothic MT"/>
              </a:rPr>
              <a:t>hospitals, </a:t>
            </a:r>
          </a:p>
          <a:p>
            <a:pPr marL="457200"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en-US" sz="2588" dirty="0" smtClean="0">
                <a:latin typeface="News Gothic MT"/>
                <a:cs typeface="News Gothic MT"/>
              </a:rPr>
              <a:t>doctors’ offices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Does This All Mean?</a:t>
            </a:r>
            <a:endParaRPr lang="en-US" sz="4600" dirty="0">
              <a:latin typeface="Cambria" panose="02040503050406030204" pitchFamily="18" charset="0"/>
              <a:cs typeface="Abadi MT Condensed Extra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4042" y="2487947"/>
            <a:ext cx="480420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lvl="0" indent="-349250" defTabSz="914400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defRPr/>
            </a:pPr>
            <a:r>
              <a:rPr lang="en-US" sz="2400" b="1" dirty="0">
                <a:solidFill>
                  <a:srgbClr val="000000"/>
                </a:solidFill>
                <a:latin typeface="News Gothic MT"/>
              </a:rPr>
              <a:t>Staff of public programs must</a:t>
            </a:r>
            <a:r>
              <a:rPr lang="en-US" sz="2400" b="1" dirty="0" smtClean="0">
                <a:solidFill>
                  <a:srgbClr val="000000"/>
                </a:solidFill>
                <a:latin typeface="News Gothic MT"/>
              </a:rPr>
              <a:t>:</a:t>
            </a:r>
          </a:p>
          <a:p>
            <a:pPr marL="685800" lvl="1" indent="-336550" defTabSz="91440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  <a:buFont typeface="Wingdings" charset="2"/>
              <a:buChar char="ü"/>
              <a:defRPr/>
            </a:pPr>
            <a:r>
              <a:rPr lang="en-US" sz="2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Talk in</a:t>
            </a:r>
            <a:r>
              <a:rPr lang="en-US" sz="2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 the person’s language</a:t>
            </a:r>
          </a:p>
          <a:p>
            <a:pPr marL="685800" lvl="1" indent="-336550" defTabSz="91440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  <a:buFont typeface="Wingdings" charset="2"/>
              <a:buChar char="ü"/>
              <a:defRPr/>
            </a:pPr>
            <a:r>
              <a:rPr lang="en-US" sz="2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Help</a:t>
            </a:r>
            <a:r>
              <a:rPr lang="en-US" sz="2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 them </a:t>
            </a:r>
            <a:r>
              <a:rPr lang="en-US" sz="2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as quickly as they </a:t>
            </a:r>
            <a:r>
              <a:rPr lang="en-US" sz="2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can</a:t>
            </a:r>
          </a:p>
          <a:p>
            <a:pPr marL="685800" lvl="1" indent="-336550" defTabSz="91440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  <a:buFont typeface="Wingdings" charset="2"/>
              <a:buChar char="ü"/>
              <a:defRPr/>
            </a:pPr>
            <a:r>
              <a:rPr lang="en-US" sz="22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Respect</a:t>
            </a:r>
            <a:r>
              <a:rPr lang="en-US" sz="2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News Gothic MT"/>
              </a:rPr>
              <a:t> the client’s culture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339" y="4839121"/>
            <a:ext cx="2963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rush Script MT Italic"/>
                <a:cs typeface="Brush Script MT Italic"/>
              </a:rPr>
              <a:t>This is a right, not a gift! </a:t>
            </a:r>
            <a:endParaRPr lang="en-US" sz="4200" dirty="0">
              <a:solidFill>
                <a:schemeClr val="accent1">
                  <a:lumMod val="60000"/>
                  <a:lumOff val="40000"/>
                </a:schemeClr>
              </a:solidFill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6858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are the Language Rights?</a:t>
            </a:r>
            <a:endParaRPr lang="en-US" sz="4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5217" cy="50436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An Individual with a limited ability to read, write, speak, and understand English has the right to:</a:t>
            </a:r>
          </a:p>
          <a:p>
            <a:pPr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Use </a:t>
            </a:r>
            <a:r>
              <a:rPr lang="en-US" b="1" dirty="0" smtClean="0">
                <a:latin typeface="Cambria" panose="02040503050406030204" pitchFamily="18" charset="0"/>
              </a:rPr>
              <a:t>public</a:t>
            </a:r>
            <a:r>
              <a:rPr lang="en-US" dirty="0" smtClean="0">
                <a:latin typeface="Cambria" panose="02040503050406030204" pitchFamily="18" charset="0"/>
              </a:rPr>
              <a:t> programs and </a:t>
            </a:r>
            <a:r>
              <a:rPr lang="en-US" b="1" dirty="0" smtClean="0">
                <a:latin typeface="Cambria" panose="02040503050406030204" pitchFamily="18" charset="0"/>
              </a:rPr>
              <a:t>communicate in the preferred language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Set a </a:t>
            </a:r>
            <a:r>
              <a:rPr lang="en-US" b="1" dirty="0" smtClean="0">
                <a:latin typeface="Cambria" panose="02040503050406030204" pitchFamily="18" charset="0"/>
              </a:rPr>
              <a:t>language preference </a:t>
            </a:r>
            <a:r>
              <a:rPr lang="en-US" dirty="0" smtClean="0">
                <a:latin typeface="Cambria" panose="02040503050406030204" pitchFamily="18" charset="0"/>
              </a:rPr>
              <a:t>to receive vital written materials.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b="1" dirty="0" smtClean="0">
                <a:latin typeface="Cambria" panose="02040503050406030204" pitchFamily="18" charset="0"/>
              </a:rPr>
              <a:t>Right to an interpreter </a:t>
            </a:r>
            <a:r>
              <a:rPr lang="en-US" dirty="0" smtClean="0">
                <a:latin typeface="Cambria" panose="02040503050406030204" pitchFamily="18" charset="0"/>
              </a:rPr>
              <a:t>that is free, qualified, trained in subject, impartial, and ensures person understands what everyone says.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US" sz="2000" dirty="0" smtClean="0">
                <a:latin typeface="Cambria" panose="02040503050406030204" pitchFamily="18" charset="0"/>
              </a:rPr>
              <a:t>	</a:t>
            </a:r>
            <a:r>
              <a:rPr lang="en-US" sz="2000" b="1" dirty="0" smtClean="0">
                <a:latin typeface="Cambria" panose="02040503050406030204" pitchFamily="18" charset="0"/>
              </a:rPr>
              <a:t>Even if the person has some command or knowledge of the language, if they understand their own language better, they can ask for services!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</a:t>
            </a:r>
            <a:r>
              <a:rPr lang="en-US" sz="4000" b="1" smtClean="0">
                <a:solidFill>
                  <a:schemeClr val="tx1"/>
                </a:solidFill>
                <a:latin typeface="Cambria" panose="02040503050406030204" pitchFamily="18" charset="0"/>
              </a:rPr>
              <a:t>Are The Program </a:t>
            </a:r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Obligations?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577072" cy="479755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Inform individuals with LEP that language assistance is available at no cost. </a:t>
            </a:r>
          </a:p>
          <a:p>
            <a:pPr>
              <a:buNone/>
            </a:pPr>
            <a:endParaRPr lang="en-US" sz="1176" dirty="0" smtClean="0">
              <a:latin typeface="Cambria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Provide language interpreter services that are </a:t>
            </a:r>
            <a:r>
              <a:rPr lang="en-US" b="1" dirty="0" smtClean="0">
                <a:latin typeface="Cambria" panose="02040503050406030204" pitchFamily="18" charset="0"/>
              </a:rPr>
              <a:t>free and adequate </a:t>
            </a:r>
            <a:r>
              <a:rPr lang="en-US" dirty="0" smtClean="0">
                <a:latin typeface="Cambria" panose="02040503050406030204" pitchFamily="18" charset="0"/>
              </a:rPr>
              <a:t>(even if the client speaks some English).</a:t>
            </a:r>
          </a:p>
          <a:p>
            <a:pPr>
              <a:buFont typeface="Arial"/>
              <a:buChar char="•"/>
            </a:pPr>
            <a:endParaRPr lang="en-US" sz="1176" dirty="0" smtClean="0">
              <a:latin typeface="Cambria" panose="02040503050406030204" pitchFamily="18" charset="0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Provide </a:t>
            </a:r>
            <a:r>
              <a:rPr lang="en-US" b="1" dirty="0" smtClean="0">
                <a:latin typeface="Cambria" panose="02040503050406030204" pitchFamily="18" charset="0"/>
              </a:rPr>
              <a:t>vital documents</a:t>
            </a:r>
            <a:r>
              <a:rPr lang="en-US" dirty="0" smtClean="0">
                <a:latin typeface="Cambria" panose="02040503050406030204" pitchFamily="18" charset="0"/>
              </a:rPr>
              <a:t> in the most common languages of LEP clients likely to be served.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724401"/>
            <a:ext cx="1828800" cy="1556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40311"/>
            <a:ext cx="23622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What are Vital Documents?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74087" cy="47700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Depending on the frequency of the language, important written information that </a:t>
            </a:r>
            <a:r>
              <a:rPr lang="en-US" b="1" u="sng" dirty="0" smtClean="0">
                <a:latin typeface="Cambria" panose="02040503050406030204" pitchFamily="18" charset="0"/>
              </a:rPr>
              <a:t>must</a:t>
            </a:r>
            <a:r>
              <a:rPr lang="en-US" dirty="0" smtClean="0">
                <a:latin typeface="Cambria" panose="02040503050406030204" pitchFamily="18" charset="0"/>
              </a:rPr>
              <a:t> be translated!</a:t>
            </a:r>
          </a:p>
          <a:p>
            <a:pPr>
              <a:buNone/>
            </a:pPr>
            <a:endParaRPr lang="en-US" sz="1081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These include: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Applications to participate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Complaint and intake forms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Notices of rights or program administration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Written notices of rights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Appeal letters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Assessments used to determine eligibility or services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School documents</a:t>
            </a:r>
          </a:p>
          <a:p>
            <a:pPr lvl="1"/>
            <a:r>
              <a:rPr lang="en-US" dirty="0">
                <a:latin typeface="Cambria" panose="02040503050406030204" pitchFamily="18" charset="0"/>
              </a:rPr>
              <a:t>Standard forms that are considered “vital” to a </a:t>
            </a:r>
            <a:r>
              <a:rPr lang="en-US" dirty="0" smtClean="0">
                <a:latin typeface="Cambria" panose="02040503050406030204" pitchFamily="18" charset="0"/>
              </a:rPr>
              <a:t>program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Content on website</a:t>
            </a:r>
          </a:p>
          <a:p>
            <a:pPr lvl="1" algn="ctr">
              <a:buNone/>
            </a:pPr>
            <a:endParaRPr lang="en-US" dirty="0" smtClean="0">
              <a:solidFill>
                <a:srgbClr val="FF2929"/>
              </a:solidFill>
              <a:latin typeface="Cambria" panose="02040503050406030204" pitchFamily="18" charset="0"/>
            </a:endParaRPr>
          </a:p>
          <a:p>
            <a:pPr lvl="1" algn="ctr">
              <a:buNone/>
            </a:pPr>
            <a:r>
              <a:rPr lang="en-US" b="1" dirty="0" smtClean="0">
                <a:solidFill>
                  <a:srgbClr val="FF2929"/>
                </a:solidFill>
                <a:latin typeface="Cambria" panose="02040503050406030204" pitchFamily="18" charset="0"/>
              </a:rPr>
              <a:t>It if is a “vital” notice, it usually must be provided in a native language. If the person self-identifies as LEP, </a:t>
            </a:r>
            <a:r>
              <a:rPr lang="en-US" b="1" i="1" dirty="0" smtClean="0">
                <a:solidFill>
                  <a:srgbClr val="FF2929"/>
                </a:solidFill>
                <a:latin typeface="Cambria" panose="02040503050406030204" pitchFamily="18" charset="0"/>
              </a:rPr>
              <a:t>offer it!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58952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tx1"/>
                </a:solidFill>
              </a:rPr>
              <a:t>Language Access Plan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77072" cy="4797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Create a simple language access plan to share with staff and </a:t>
            </a:r>
            <a:r>
              <a:rPr lang="en-US" sz="2500" b="1" dirty="0" smtClean="0"/>
              <a:t>ensure it is implemented</a:t>
            </a:r>
            <a:r>
              <a:rPr lang="en-US" sz="2500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sz="2500" dirty="0" smtClean="0"/>
              <a:t>Include:</a:t>
            </a:r>
          </a:p>
          <a:p>
            <a:pPr lvl="3"/>
            <a:r>
              <a:rPr lang="en-US" dirty="0" smtClean="0"/>
              <a:t>Process to identify LEP individuals who need language services</a:t>
            </a:r>
          </a:p>
          <a:p>
            <a:pPr lvl="3"/>
            <a:r>
              <a:rPr lang="en-US" dirty="0" smtClean="0"/>
              <a:t>How LEP community interacts with Agency</a:t>
            </a:r>
          </a:p>
          <a:p>
            <a:pPr lvl="3"/>
            <a:r>
              <a:rPr lang="en-US" dirty="0" smtClean="0"/>
              <a:t>Process to access interpreters and language assistance services</a:t>
            </a:r>
          </a:p>
          <a:p>
            <a:pPr lvl="3"/>
            <a:r>
              <a:rPr lang="en-US" dirty="0" smtClean="0"/>
              <a:t>Determine which documents to translate and how to find them</a:t>
            </a:r>
          </a:p>
          <a:p>
            <a:pPr lvl="3"/>
            <a:r>
              <a:rPr lang="en-US" dirty="0" smtClean="0"/>
              <a:t>Train staff on policies and procedures</a:t>
            </a:r>
            <a:endParaRPr lang="en-US" dirty="0"/>
          </a:p>
          <a:p>
            <a:pPr lvl="3"/>
            <a:r>
              <a:rPr lang="en-US" dirty="0" smtClean="0"/>
              <a:t>Create and provide a notice that services are available</a:t>
            </a:r>
          </a:p>
          <a:p>
            <a:pPr lvl="3"/>
            <a:r>
              <a:rPr lang="en-US" dirty="0" smtClean="0"/>
              <a:t>Designate an office or official to monitor and update the plan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971103"/>
              </p:ext>
            </p:extLst>
          </p:nvPr>
        </p:nvGraphicFramePr>
        <p:xfrm>
          <a:off x="1524000" y="5237480"/>
          <a:ext cx="6096000" cy="10109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3048000"/>
                <a:gridCol w="30480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Number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or proportion of LEP persons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Frequency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of Contact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Nature and Importance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Resources Available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4927312"/>
            <a:ext cx="1371600" cy="1397288"/>
            <a:chOff x="228600" y="4927312"/>
            <a:chExt cx="1371600" cy="1397288"/>
          </a:xfrm>
        </p:grpSpPr>
        <p:sp>
          <p:nvSpPr>
            <p:cNvPr id="6" name="Explosion 2 5"/>
            <p:cNvSpPr/>
            <p:nvPr/>
          </p:nvSpPr>
          <p:spPr>
            <a:xfrm>
              <a:off x="228600" y="4927312"/>
              <a:ext cx="1371600" cy="1397288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" y="53340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 Narrow" panose="020B0606020202030204" pitchFamily="34" charset="0"/>
                </a:rPr>
                <a:t>4-factor analysis</a:t>
              </a:r>
              <a:endParaRPr lang="en-US" sz="16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84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Who is an appropriate interpreter? 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4" y="1823374"/>
            <a:ext cx="3020946" cy="4302790"/>
          </a:xfrm>
        </p:spPr>
        <p:txBody>
          <a:bodyPr/>
          <a:lstStyle/>
          <a:p>
            <a:pPr>
              <a:buClr>
                <a:schemeClr val="accent5"/>
              </a:buClr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Appropriate:</a:t>
            </a:r>
            <a:r>
              <a:rPr lang="en-US" sz="1000" b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		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 dirty="0" smtClean="0">
                <a:latin typeface="Cambria" panose="02040503050406030204" pitchFamily="18" charset="0"/>
              </a:rPr>
              <a:t>Professional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 dirty="0" smtClean="0">
                <a:latin typeface="Cambria" panose="02040503050406030204" pitchFamily="18" charset="0"/>
              </a:rPr>
              <a:t>Trained in subject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 dirty="0" smtClean="0">
                <a:latin typeface="Cambria" panose="02040503050406030204" pitchFamily="18" charset="0"/>
              </a:rPr>
              <a:t>Qualified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r>
              <a:rPr lang="en-US" b="1" dirty="0" smtClean="0">
                <a:latin typeface="Cambria" panose="02040503050406030204" pitchFamily="18" charset="0"/>
              </a:rPr>
              <a:t>Impartial</a:t>
            </a:r>
          </a:p>
          <a:p>
            <a:pPr>
              <a:buClr>
                <a:srgbClr val="008000"/>
              </a:buClr>
              <a:buFont typeface="Wingdings" charset="2"/>
              <a:buChar char="ü"/>
            </a:pPr>
            <a:endParaRPr lang="en-US" b="1" dirty="0" smtClean="0"/>
          </a:p>
          <a:p>
            <a:pPr>
              <a:buClr>
                <a:schemeClr val="accent5"/>
              </a:buClr>
              <a:buFont typeface="Wingdings" charset="2"/>
              <a:buChar char="ü"/>
            </a:pPr>
            <a:endParaRPr lang="en-US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31781" y="1823374"/>
            <a:ext cx="4091343" cy="3203921"/>
            <a:chOff x="4731781" y="1823374"/>
            <a:chExt cx="4091343" cy="3203921"/>
          </a:xfrm>
        </p:grpSpPr>
        <p:sp>
          <p:nvSpPr>
            <p:cNvPr id="5" name="TextBox 4"/>
            <p:cNvSpPr txBox="1"/>
            <p:nvPr/>
          </p:nvSpPr>
          <p:spPr>
            <a:xfrm>
              <a:off x="4731781" y="1823374"/>
              <a:ext cx="338651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sz="2400" b="1" dirty="0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NOT Appropriate:</a:t>
              </a:r>
            </a:p>
            <a:p>
              <a:endParaRPr lang="en-US" sz="2400" dirty="0" smtClean="0">
                <a:solidFill>
                  <a:srgbClr val="FF2929"/>
                </a:solidFill>
                <a:latin typeface="Cambria" panose="02040503050406030204" pitchFamily="18" charset="0"/>
              </a:endParaRPr>
            </a:p>
            <a:p>
              <a:endParaRPr lang="en-US" sz="2400" dirty="0" smtClean="0">
                <a:solidFill>
                  <a:srgbClr val="FF2929"/>
                </a:solidFill>
                <a:latin typeface="Cambria" panose="020405030504060302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800600" y="2209800"/>
              <a:ext cx="4022524" cy="2817495"/>
              <a:chOff x="4800600" y="2209800"/>
              <a:chExt cx="4022524" cy="2817495"/>
            </a:xfrm>
          </p:grpSpPr>
          <p:pic>
            <p:nvPicPr>
              <p:cNvPr id="6" name="Picture 5" descr="red che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0600" y="22860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7" name="Picture 6" descr="red che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0600" y="28194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8" name="Picture 7" descr="red che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0600" y="3810000"/>
                <a:ext cx="317314" cy="406589"/>
              </a:xfrm>
              <a:prstGeom prst="rect">
                <a:avLst/>
              </a:prstGeom>
            </p:spPr>
          </p:pic>
          <p:pic>
            <p:nvPicPr>
              <p:cNvPr id="9" name="Picture 8" descr="red check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00600" y="4495800"/>
                <a:ext cx="317314" cy="406589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181600" y="2209800"/>
                <a:ext cx="3641524" cy="281749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r>
                  <a:rPr lang="en-US" sz="2400" b="1" dirty="0" smtClean="0">
                    <a:latin typeface="Cambria" panose="02040503050406030204" pitchFamily="18" charset="0"/>
                  </a:rPr>
                  <a:t>Minor children</a:t>
                </a:r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r>
                  <a:rPr lang="en-US" sz="2400" b="1" dirty="0" smtClean="0">
                    <a:latin typeface="Cambria" panose="02040503050406030204" pitchFamily="18" charset="0"/>
                  </a:rPr>
                  <a:t>Doesn’t know subject or terms</a:t>
                </a:r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r>
                  <a:rPr lang="en-US" sz="2400" b="1" dirty="0" smtClean="0">
                    <a:latin typeface="Cambria" panose="02040503050406030204" pitchFamily="18" charset="0"/>
                  </a:rPr>
                  <a:t>Unqualified to translate</a:t>
                </a:r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endParaRPr lang="en-US" sz="1000" b="1" dirty="0" smtClean="0">
                  <a:latin typeface="Cambria" panose="02040503050406030204" pitchFamily="18" charset="0"/>
                </a:endParaRPr>
              </a:p>
              <a:p>
                <a:r>
                  <a:rPr lang="en-US" sz="2400" b="1" dirty="0" smtClean="0">
                    <a:latin typeface="Cambria" panose="02040503050406030204" pitchFamily="18" charset="0"/>
                  </a:rPr>
                  <a:t>Partial</a:t>
                </a:r>
              </a:p>
              <a:p>
                <a:endParaRPr lang="en-US" dirty="0"/>
              </a:p>
            </p:txBody>
          </p:sp>
        </p:grpSp>
      </p:grpSp>
      <p:pic>
        <p:nvPicPr>
          <p:cNvPr id="11" name="Picture 10" descr="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09" y="5029201"/>
            <a:ext cx="2291128" cy="1302704"/>
          </a:xfrm>
          <a:prstGeom prst="rect">
            <a:avLst/>
          </a:prstGeom>
        </p:spPr>
      </p:pic>
      <p:pic>
        <p:nvPicPr>
          <p:cNvPr id="12" name="Picture 11" descr="ad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77" y="4955316"/>
            <a:ext cx="2074644" cy="1376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Cambria" panose="02040503050406030204" pitchFamily="18" charset="0"/>
                <a:cs typeface="Georgia"/>
              </a:rPr>
              <a:t>What an Interpreter Can and Cannot Do</a:t>
            </a:r>
            <a:endParaRPr lang="en-US" sz="3600" b="1" dirty="0">
              <a:solidFill>
                <a:schemeClr val="tx1"/>
              </a:solidFill>
              <a:latin typeface="Cambria" panose="02040503050406030204" pitchFamily="18" charset="0"/>
              <a:cs typeface="Georgia"/>
            </a:endParaRPr>
          </a:p>
        </p:txBody>
      </p:sp>
      <p:pic>
        <p:nvPicPr>
          <p:cNvPr id="4" name="Picture 2" descr="http://countrywidesucks.co.uk/images/tick-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531" y="3435321"/>
            <a:ext cx="304800" cy="303787"/>
          </a:xfrm>
          <a:prstGeom prst="rect">
            <a:avLst/>
          </a:prstGeom>
          <a:noFill/>
        </p:spPr>
      </p:pic>
      <p:pic>
        <p:nvPicPr>
          <p:cNvPr id="5" name="Picture 2" descr="http://countrywidesucks.co.uk/images/tick-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948" y="2778712"/>
            <a:ext cx="304800" cy="303787"/>
          </a:xfrm>
          <a:prstGeom prst="rect">
            <a:avLst/>
          </a:prstGeom>
          <a:noFill/>
        </p:spPr>
      </p:pic>
      <p:pic>
        <p:nvPicPr>
          <p:cNvPr id="6" name="Picture 2" descr="http://countrywidesucks.co.uk/images/tick-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989" y="4112944"/>
            <a:ext cx="304800" cy="303787"/>
          </a:xfrm>
          <a:prstGeom prst="rect">
            <a:avLst/>
          </a:prstGeom>
          <a:noFill/>
        </p:spPr>
      </p:pic>
      <p:pic>
        <p:nvPicPr>
          <p:cNvPr id="7" name="Picture 2" descr="http://countrywidesucks.co.uk/images/tick-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948" y="4745902"/>
            <a:ext cx="304800" cy="303787"/>
          </a:xfrm>
          <a:prstGeom prst="rect">
            <a:avLst/>
          </a:prstGeom>
          <a:noFill/>
        </p:spPr>
      </p:pic>
      <p:pic>
        <p:nvPicPr>
          <p:cNvPr id="8" name="Picture 12" descr="http://static1.squarespace.com/static/53138da4e4b0d7a86d51ec38/t/53487152e4b001b9efdb4f11/1397256531994/1361592772_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00" y="2654560"/>
            <a:ext cx="477611" cy="427940"/>
          </a:xfrm>
          <a:prstGeom prst="rect">
            <a:avLst/>
          </a:prstGeom>
          <a:noFill/>
        </p:spPr>
      </p:pic>
      <p:pic>
        <p:nvPicPr>
          <p:cNvPr id="9" name="Picture 12" descr="http://static1.squarespace.com/static/53138da4e4b0d7a86d51ec38/t/53487152e4b001b9efdb4f11/1397256531994/1361592772_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66" y="5168399"/>
            <a:ext cx="477611" cy="427940"/>
          </a:xfrm>
          <a:prstGeom prst="rect">
            <a:avLst/>
          </a:prstGeom>
          <a:noFill/>
        </p:spPr>
      </p:pic>
      <p:pic>
        <p:nvPicPr>
          <p:cNvPr id="10" name="Picture 12" descr="http://static1.squarespace.com/static/53138da4e4b0d7a86d51ec38/t/53487152e4b001b9efdb4f11/1397256531994/1361592772_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99" y="3373245"/>
            <a:ext cx="477611" cy="427940"/>
          </a:xfrm>
          <a:prstGeom prst="rect">
            <a:avLst/>
          </a:prstGeom>
          <a:noFill/>
        </p:spPr>
      </p:pic>
      <p:pic>
        <p:nvPicPr>
          <p:cNvPr id="11" name="Picture 12" descr="http://static1.squarespace.com/static/53138da4e4b0d7a86d51ec38/t/53487152e4b001b9efdb4f11/1397256531994/1361592772_check_mark_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66" y="4317962"/>
            <a:ext cx="477611" cy="42794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" y="1676400"/>
            <a:ext cx="373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 interpreter </a:t>
            </a:r>
            <a:r>
              <a:rPr lang="en-US" sz="2800" b="1" dirty="0" smtClean="0"/>
              <a:t>should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13" name="Picture 2" descr="http://countrywidesucks.co.uk/images/tick-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531" y="5467376"/>
            <a:ext cx="304800" cy="30378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603500" y="261243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Treat you with respect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 sure they understand what you say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Make sure you understand what they say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Interpret everything you say and the program says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0144" y="1676400"/>
            <a:ext cx="406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An interpreter </a:t>
            </a:r>
            <a:r>
              <a:rPr lang="en-US" sz="2800" b="1" dirty="0" smtClean="0">
                <a:latin typeface="Cambria" panose="02040503050406030204" pitchFamily="18" charset="0"/>
              </a:rPr>
              <a:t>cannot</a:t>
            </a:r>
            <a:r>
              <a:rPr lang="en-US" sz="2800" dirty="0" smtClean="0">
                <a:latin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941695" y="2670840"/>
            <a:ext cx="5050221" cy="51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Change your words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endParaRPr lang="en-US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Leave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out information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endParaRPr lang="en-US" b="1" baseline="0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Talk about you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sides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r>
              <a:rPr lang="en-US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Tell you what you should do</a:t>
            </a:r>
          </a:p>
          <a:p>
            <a:pPr marL="685800" lvl="1" indent="-336550">
              <a:spcBef>
                <a:spcPts val="600"/>
              </a:spcBef>
              <a:buClr>
                <a:srgbClr val="2C7C9F">
                  <a:lumMod val="75000"/>
                </a:srgbClr>
              </a:buClr>
              <a:buSzPct val="110000"/>
            </a:pPr>
            <a:endParaRPr lang="en-US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C7C9F">
                  <a:lumMod val="75000"/>
                </a:srgbClr>
              </a:buClr>
              <a:buSzPct val="110000"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MassLegalHelp</a:t>
            </a:r>
            <a:r>
              <a:rPr lang="en-US" sz="4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is Available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Te1NLUWNMws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465560"/>
            <a:ext cx="8502827" cy="4782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62600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https://www.youtube.com/watch?v=Te1NLUWNMws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4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In Conclusion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Title VI requires recipients to provide meaningful access to LEP individuals.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Recipients should have written LEP plans, policies, and procedures.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Federal agencies can investigate complaints and enforce Title VI protections.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In MA, person can also make complaint at state level with funding agency or at MCAD.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1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Questions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cartoon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3080" r="-30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Federal Interagency Working Group on Limited English Proficiency: </a:t>
            </a:r>
            <a:r>
              <a:rPr lang="en-US" dirty="0" smtClean="0">
                <a:hlinkClick r:id="rId2"/>
              </a:rPr>
              <a:t>www.lep.gov</a:t>
            </a:r>
            <a:endParaRPr lang="en-US" dirty="0" smtClean="0"/>
          </a:p>
          <a:p>
            <a:r>
              <a:rPr lang="en-US" dirty="0" smtClean="0"/>
              <a:t>Language Access Assessment and Planning Tool </a:t>
            </a:r>
            <a:r>
              <a:rPr lang="en-US" dirty="0" smtClean="0">
                <a:hlinkClick r:id="rId3"/>
              </a:rPr>
              <a:t>http://go.usa.gov/jpJ</a:t>
            </a:r>
            <a:endParaRPr lang="en-US" dirty="0" smtClean="0"/>
          </a:p>
          <a:p>
            <a:r>
              <a:rPr lang="en-US" sz="2800" dirty="0">
                <a:latin typeface="Calisto MT"/>
                <a:cs typeface="Calisto MT"/>
              </a:rPr>
              <a:t>U.S. Department of Justice’s Civil Rights Division at </a:t>
            </a:r>
            <a:r>
              <a:rPr lang="en-US" sz="2800" dirty="0">
                <a:latin typeface="Calisto MT"/>
                <a:cs typeface="Calisto MT"/>
                <a:hlinkClick r:id="rId4"/>
              </a:rPr>
              <a:t>www.justice.gov/crt/about/edu</a:t>
            </a:r>
            <a:r>
              <a:rPr lang="en-US" sz="2800" dirty="0" smtClean="0">
                <a:latin typeface="Calisto MT"/>
                <a:cs typeface="Calisto MT"/>
                <a:hlinkClick r:id="rId4"/>
              </a:rPr>
              <a:t>/</a:t>
            </a:r>
            <a:endParaRPr lang="en-US" sz="2800" dirty="0" smtClean="0">
              <a:latin typeface="Calisto MT"/>
              <a:cs typeface="Calisto MT"/>
            </a:endParaRPr>
          </a:p>
          <a:p>
            <a:r>
              <a:rPr lang="en-US" sz="2800" dirty="0" smtClean="0">
                <a:latin typeface="Calisto MT"/>
              </a:rPr>
              <a:t>National Center for Cultural Competence, Working with Linguistically </a:t>
            </a:r>
            <a:r>
              <a:rPr lang="en-US" sz="2800" dirty="0">
                <a:latin typeface="Calisto MT"/>
              </a:rPr>
              <a:t>Diverse Populations, </a:t>
            </a:r>
            <a:r>
              <a:rPr lang="en-US" sz="2800" dirty="0">
                <a:latin typeface="Calisto MT"/>
                <a:hlinkClick r:id="rId5"/>
              </a:rPr>
              <a:t>http://</a:t>
            </a:r>
            <a:r>
              <a:rPr lang="en-US" sz="2800" dirty="0" smtClean="0">
                <a:latin typeface="Calisto MT"/>
                <a:hlinkClick r:id="rId5"/>
              </a:rPr>
              <a:t>nccc.georgetown.edu/features/language.html</a:t>
            </a:r>
            <a:endParaRPr lang="en-US" sz="2800" dirty="0" smtClean="0">
              <a:latin typeface="Calisto MT"/>
            </a:endParaRPr>
          </a:p>
          <a:p>
            <a:r>
              <a:rPr lang="en-US" sz="2800" dirty="0">
                <a:latin typeface="Calisto MT"/>
              </a:rPr>
              <a:t>DOJ Title VI Legal Manual, https://</a:t>
            </a:r>
            <a:r>
              <a:rPr lang="en-US" sz="2800" dirty="0" smtClean="0">
                <a:latin typeface="Calisto MT"/>
              </a:rPr>
              <a:t>www.justice.gov/crt/department-justice-manuals-concerning-title-vi-civil-rights-act-1964</a:t>
            </a:r>
          </a:p>
        </p:txBody>
      </p:sp>
    </p:spTree>
    <p:extLst>
      <p:ext uri="{BB962C8B-B14F-4D97-AF65-F5344CB8AC3E}">
        <p14:creationId xmlns:p14="http://schemas.microsoft.com/office/powerpoint/2010/main" val="18630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Language </a:t>
            </a:r>
            <a:r>
              <a:rPr lang="en-US" dirty="0"/>
              <a:t>Assistance Self-Assessment and Planning Tool for Recipients of Federal Financial Assistance,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www.region4ta.us/documents/PATH_Language_Access_Self_Assessment.pdf</a:t>
            </a:r>
            <a:endParaRPr lang="en-US" dirty="0" smtClean="0"/>
          </a:p>
          <a:p>
            <a:r>
              <a:rPr lang="en-US" dirty="0" smtClean="0"/>
              <a:t>Sample of amazing language access plan, AZ Department of Economic Security,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des.az.gov/sites/default/files/legacy/dl/DES-1-01-34-Limited-English-Proficiency-for-Client.pdf</a:t>
            </a:r>
            <a:endParaRPr lang="en-US" dirty="0" smtClean="0"/>
          </a:p>
          <a:p>
            <a:r>
              <a:rPr lang="en-US" dirty="0" smtClean="0"/>
              <a:t>Boston Housing Authority </a:t>
            </a:r>
            <a:r>
              <a:rPr lang="en-US" dirty="0"/>
              <a:t>Language Access Plan, https://www.bostonhousing.org/BHA/media/Documents/CCECR/BHA-LEP-Policy.pdf</a:t>
            </a:r>
          </a:p>
        </p:txBody>
      </p:sp>
    </p:spTree>
    <p:extLst>
      <p:ext uri="{BB962C8B-B14F-4D97-AF65-F5344CB8AC3E}">
        <p14:creationId xmlns:p14="http://schemas.microsoft.com/office/powerpoint/2010/main" val="20455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762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A Country of Immigrants</a:t>
            </a:r>
            <a:endParaRPr lang="en-US" sz="48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Content Placeholder 3" descr="Screen Shot 2015-06-22 at 11.19.1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810" r="-9810"/>
          <a:stretch>
            <a:fillRect/>
          </a:stretch>
        </p:blipFill>
        <p:spPr>
          <a:xfrm>
            <a:off x="76200" y="1292423"/>
            <a:ext cx="8968176" cy="4800600"/>
          </a:xfrm>
        </p:spPr>
      </p:pic>
      <p:sp>
        <p:nvSpPr>
          <p:cNvPr id="5" name="Rectangle 4"/>
          <p:cNvSpPr/>
          <p:nvPr/>
        </p:nvSpPr>
        <p:spPr>
          <a:xfrm>
            <a:off x="304800" y="6093023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Arial"/>
                <a:hlinkClick r:id="rId3"/>
              </a:rPr>
              <a:t>http://www.nytimes.com/interactive/2009/03/10/us/20090310-immigration-explorer.html?hp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43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Why Do Language Rights Matter?</a:t>
            </a:r>
            <a:endParaRPr lang="en-US" sz="43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mbria" panose="02040503050406030204" pitchFamily="18" charset="0"/>
              </a:rPr>
              <a:t>U.S. becoming a “majority minority” country.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In MA, </a:t>
            </a:r>
            <a:r>
              <a:rPr lang="en-US" sz="3000" dirty="0">
                <a:latin typeface="Cambria" panose="02040503050406030204" pitchFamily="18" charset="0"/>
              </a:rPr>
              <a:t>22% of the population speaks a language other than English at </a:t>
            </a:r>
            <a:r>
              <a:rPr lang="en-US" sz="3000" dirty="0" smtClean="0">
                <a:latin typeface="Cambria" panose="02040503050406030204" pitchFamily="18" charset="0"/>
              </a:rPr>
              <a:t>home.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Provides access to decision making.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Without them a person may unknowingly waive rights to services.</a:t>
            </a:r>
          </a:p>
          <a:p>
            <a:r>
              <a:rPr lang="en-US" sz="3000" dirty="0" smtClean="0">
                <a:latin typeface="Cambria" panose="02040503050406030204" pitchFamily="18" charset="0"/>
              </a:rPr>
              <a:t>It is discrimination, same law as if person is not provided services due to color of skin or race.</a:t>
            </a:r>
            <a:endParaRPr lang="en-US" sz="3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Who is an LEP person?</a:t>
            </a:r>
            <a:endParaRPr lang="en-US" sz="45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799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“Individual with a limited ability to read, write, speak, and understand English.”</a:t>
            </a:r>
          </a:p>
          <a:p>
            <a:pPr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Can be the family member of an English speaker who is involved in the care of that person.</a:t>
            </a:r>
          </a:p>
          <a:p>
            <a:pPr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Person “does not have to be limited in all “speaking, reading, writing and comprehending.” </a:t>
            </a:r>
          </a:p>
          <a:p>
            <a:pPr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“Flexibility” in addressing needs “should not diminish, and should not be used to minimize the obligation that those needs be addressed</a:t>
            </a:r>
            <a:r>
              <a:rPr lang="en-US" dirty="0">
                <a:latin typeface="Cambria" panose="02040503050406030204" pitchFamily="18" charset="0"/>
              </a:rPr>
              <a:t>.” Must take “reasonable steps” to ensure </a:t>
            </a:r>
            <a:r>
              <a:rPr lang="en-US" dirty="0" smtClean="0">
                <a:latin typeface="Cambria" panose="02040503050406030204" pitchFamily="18" charset="0"/>
              </a:rPr>
              <a:t>access</a:t>
            </a:r>
            <a:r>
              <a:rPr lang="en-US" dirty="0">
                <a:latin typeface="Cambria" panose="02040503050406030204" pitchFamily="18" charset="0"/>
              </a:rPr>
              <a:t>. </a:t>
            </a:r>
            <a:endParaRPr lang="en-US" dirty="0" smtClean="0">
              <a:latin typeface="Cambria" panose="02040503050406030204" pitchFamily="18" charset="0"/>
            </a:endParaRPr>
          </a:p>
          <a:p>
            <a:pPr lvl="8">
              <a:buNone/>
            </a:pPr>
            <a:r>
              <a:rPr lang="en-US" dirty="0" smtClean="0">
                <a:latin typeface="Cambria" panose="02040503050406030204" pitchFamily="18" charset="0"/>
              </a:rPr>
              <a:t>Executive Order 13166</a:t>
            </a:r>
          </a:p>
        </p:txBody>
      </p:sp>
    </p:spTree>
    <p:extLst>
      <p:ext uri="{BB962C8B-B14F-4D97-AF65-F5344CB8AC3E}">
        <p14:creationId xmlns:p14="http://schemas.microsoft.com/office/powerpoint/2010/main" val="292212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36837" cy="97440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The Legal “</a:t>
            </a:r>
            <a:r>
              <a:rPr lang="en-US" sz="52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Argle</a:t>
            </a:r>
            <a:r>
              <a:rPr lang="en-US" sz="5200" b="1" dirty="0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 </a:t>
            </a:r>
            <a:r>
              <a:rPr lang="en-US" sz="5200" b="1" dirty="0" err="1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Bargle</a:t>
            </a:r>
            <a:r>
              <a:rPr lang="en-US" sz="5200" b="1" dirty="0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”</a:t>
            </a:r>
            <a:endParaRPr lang="en-US" sz="5200" b="1" dirty="0">
              <a:solidFill>
                <a:schemeClr val="tx1"/>
              </a:solidFill>
              <a:latin typeface="Cambria" panose="02040503050406030204" pitchFamily="18" charset="0"/>
              <a:cs typeface="Hannotate T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3999"/>
            <a:ext cx="8763000" cy="1905001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latin typeface="Cambria" panose="02040503050406030204" pitchFamily="18" charset="0"/>
              </a:rPr>
              <a:t>Title VI of the Civil Rights Act of 1964 </a:t>
            </a:r>
            <a:r>
              <a:rPr lang="en-US" sz="2600" dirty="0" smtClean="0">
                <a:latin typeface="Cambria" panose="02040503050406030204" pitchFamily="18" charset="0"/>
              </a:rPr>
              <a:t>prohibits discrimination based on race, color, or </a:t>
            </a:r>
            <a:r>
              <a:rPr lang="en-US" sz="2600" b="1" u="sng" dirty="0" smtClean="0">
                <a:latin typeface="Cambria" panose="02040503050406030204" pitchFamily="18" charset="0"/>
              </a:rPr>
              <a:t>national origin</a:t>
            </a:r>
            <a:r>
              <a:rPr lang="en-US" sz="2600" dirty="0" smtClean="0">
                <a:latin typeface="Cambria" panose="02040503050406030204" pitchFamily="18" charset="0"/>
              </a:rPr>
              <a:t> in programs or activities </a:t>
            </a:r>
            <a:r>
              <a:rPr lang="en-US" sz="2600" b="1" dirty="0" smtClean="0">
                <a:latin typeface="Cambria" panose="02040503050406030204" pitchFamily="18" charset="0"/>
              </a:rPr>
              <a:t>that receive federal financial assistance</a:t>
            </a:r>
            <a:r>
              <a:rPr lang="en-US" sz="2600" dirty="0" smtClean="0">
                <a:latin typeface="Cambria" panose="02040503050406030204" pitchFamily="18" charset="0"/>
              </a:rPr>
              <a:t>: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b="1" dirty="0" smtClean="0"/>
          </a:p>
          <a:p>
            <a:endParaRPr lang="en-US" sz="2600" b="1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08" y="365760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82612"/>
            <a:ext cx="5257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600" dirty="0">
                <a:latin typeface="Cambria" panose="02040503050406030204" pitchFamily="18" charset="0"/>
              </a:rPr>
              <a:t>“No person in the United States shall, on the ground of race, color, or national origin be… subjected to discrimination under any program or activity receiving federal financial assistance.” 42 USC § 2000d</a:t>
            </a:r>
          </a:p>
        </p:txBody>
      </p:sp>
    </p:spTree>
    <p:extLst>
      <p:ext uri="{BB962C8B-B14F-4D97-AF65-F5344CB8AC3E}">
        <p14:creationId xmlns:p14="http://schemas.microsoft.com/office/powerpoint/2010/main" val="29376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xit" presetSubtype="0" fill="remove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Language Access Translation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Where a significant number or proportion of the population eligible to be served or likely to be directly affected by a federally assisted program ... needs service or information in a language other than English </a:t>
            </a:r>
            <a:r>
              <a:rPr lang="en-US" b="1" dirty="0"/>
              <a:t>in order effectively to be informed of or to participate in the program</a:t>
            </a:r>
            <a:r>
              <a:rPr lang="en-US" dirty="0"/>
              <a:t>, the </a:t>
            </a:r>
            <a:r>
              <a:rPr lang="en-US" b="1" dirty="0"/>
              <a:t>recipient shall take reasonable steps</a:t>
            </a:r>
            <a:r>
              <a:rPr lang="en-US" dirty="0"/>
              <a:t>, considering the scope of the program and the size and concentration of such population, </a:t>
            </a:r>
            <a:r>
              <a:rPr lang="en-US" b="1" dirty="0"/>
              <a:t>to provide information in appropriate languages to such persons</a:t>
            </a:r>
            <a:r>
              <a:rPr lang="en-US" dirty="0"/>
              <a:t>. This requirement applies with regard to written material of the type which is ordinarily distributed to the public.</a:t>
            </a:r>
          </a:p>
          <a:p>
            <a:pPr marL="0" indent="0" algn="ctr">
              <a:buNone/>
            </a:pPr>
            <a:r>
              <a:rPr lang="en-US" dirty="0"/>
              <a:t>28 C.F.R. § 42.405(d)(1)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 Also Prohibits Discrimination</a:t>
            </a:r>
            <a:endParaRPr lang="en-US" sz="4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8012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Chapter </a:t>
            </a:r>
            <a:r>
              <a:rPr lang="en-US" dirty="0" smtClean="0">
                <a:latin typeface="Cambria" panose="02040503050406030204" pitchFamily="18" charset="0"/>
              </a:rPr>
              <a:t>151B prohibits discrimination due to race, color, religious creed, </a:t>
            </a:r>
            <a:r>
              <a:rPr lang="en-US" b="1" u="sng" dirty="0" smtClean="0">
                <a:latin typeface="Cambria" panose="02040503050406030204" pitchFamily="18" charset="0"/>
              </a:rPr>
              <a:t>national origin</a:t>
            </a:r>
            <a:r>
              <a:rPr lang="en-US" dirty="0" smtClean="0">
                <a:latin typeface="Cambria" panose="02040503050406030204" pitchFamily="18" charset="0"/>
              </a:rPr>
              <a:t>, ancestry or sex.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MA Executive Order 526 prohibits discrimination in all state agencies and programs funded by the state, including language access. 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MA Language </a:t>
            </a:r>
            <a:r>
              <a:rPr lang="en-US" dirty="0">
                <a:latin typeface="Cambria" panose="02040503050406030204" pitchFamily="18" charset="0"/>
              </a:rPr>
              <a:t>Access Guidelines </a:t>
            </a:r>
            <a:r>
              <a:rPr lang="en-US" dirty="0" smtClean="0">
                <a:latin typeface="Cambria" panose="02040503050406030204" pitchFamily="18" charset="0"/>
              </a:rPr>
              <a:t>(ANF </a:t>
            </a:r>
            <a:r>
              <a:rPr lang="en-US" dirty="0">
                <a:latin typeface="Cambria" panose="02040503050406030204" pitchFamily="18" charset="0"/>
              </a:rPr>
              <a:t>Administrative Bulletin #</a:t>
            </a:r>
            <a:r>
              <a:rPr lang="en-US" dirty="0" smtClean="0">
                <a:latin typeface="Cambria" panose="02040503050406030204" pitchFamily="18" charset="0"/>
              </a:rPr>
              <a:t>16) </a:t>
            </a:r>
            <a:r>
              <a:rPr lang="en-US" dirty="0">
                <a:latin typeface="Cambria" panose="02040503050406030204" pitchFamily="18" charset="0"/>
              </a:rPr>
              <a:t>created </a:t>
            </a:r>
            <a:r>
              <a:rPr lang="en-US" dirty="0" smtClean="0">
                <a:latin typeface="Cambria" panose="02040503050406030204" pitchFamily="18" charset="0"/>
              </a:rPr>
              <a:t>to: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dirty="0">
                <a:latin typeface="Cambria" panose="02040503050406030204" pitchFamily="18" charset="0"/>
              </a:rPr>
              <a:t>a) Improve access </a:t>
            </a:r>
            <a:r>
              <a:rPr lang="en-US" dirty="0" smtClean="0">
                <a:latin typeface="Cambria" panose="02040503050406030204" pitchFamily="18" charset="0"/>
              </a:rPr>
              <a:t>for LEP </a:t>
            </a:r>
            <a:r>
              <a:rPr lang="en-US" dirty="0">
                <a:latin typeface="Cambria" panose="02040503050406030204" pitchFamily="18" charset="0"/>
              </a:rPr>
              <a:t>persons; </a:t>
            </a:r>
            <a:endParaRPr lang="en-U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	(</a:t>
            </a:r>
            <a:r>
              <a:rPr lang="en-US" dirty="0">
                <a:latin typeface="Cambria" panose="02040503050406030204" pitchFamily="18" charset="0"/>
              </a:rPr>
              <a:t>b) Reduce disparities and delays, </a:t>
            </a:r>
            <a:r>
              <a:rPr lang="en-US" dirty="0" smtClean="0">
                <a:latin typeface="Cambria" panose="02040503050406030204" pitchFamily="18" charset="0"/>
              </a:rPr>
              <a:t>in </a:t>
            </a:r>
            <a:r>
              <a:rPr lang="en-US" dirty="0">
                <a:latin typeface="Cambria" panose="02040503050406030204" pitchFamily="18" charset="0"/>
              </a:rPr>
              <a:t>the provision of </a:t>
            </a:r>
            <a:r>
              <a:rPr lang="en-US" dirty="0" smtClean="0">
                <a:latin typeface="Cambria" panose="02040503050406030204" pitchFamily="18" charset="0"/>
              </a:rPr>
              <a:t>	state </a:t>
            </a:r>
            <a:r>
              <a:rPr lang="en-US" dirty="0">
                <a:latin typeface="Cambria" panose="02040503050406030204" pitchFamily="18" charset="0"/>
              </a:rPr>
              <a:t>services/programs to </a:t>
            </a:r>
            <a:r>
              <a:rPr lang="en-US" dirty="0" smtClean="0">
                <a:latin typeface="Cambria" panose="02040503050406030204" pitchFamily="18" charset="0"/>
              </a:rPr>
              <a:t>LEP persons;  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	(</a:t>
            </a:r>
            <a:r>
              <a:rPr lang="en-US" dirty="0">
                <a:latin typeface="Cambria" panose="02040503050406030204" pitchFamily="18" charset="0"/>
              </a:rPr>
              <a:t>c) Increase agency effectiveness and public </a:t>
            </a:r>
            <a:r>
              <a:rPr lang="en-US" dirty="0" smtClean="0">
                <a:latin typeface="Cambria" panose="02040503050406030204" pitchFamily="18" charset="0"/>
              </a:rPr>
              <a:t>	satisfaction.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36837" cy="974408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solidFill>
                  <a:schemeClr val="tx1"/>
                </a:solidFill>
                <a:latin typeface="Cambria" panose="02040503050406030204" pitchFamily="18" charset="0"/>
                <a:cs typeface="Hannotate TC Regular"/>
              </a:rPr>
              <a:t>National Origin</a:t>
            </a:r>
            <a:endParaRPr lang="en-US" sz="5200" b="1" dirty="0">
              <a:solidFill>
                <a:schemeClr val="tx1"/>
              </a:solidFill>
              <a:latin typeface="Cambria" panose="02040503050406030204" pitchFamily="18" charset="0"/>
              <a:cs typeface="Hannotate TC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800600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Cambria" panose="02040503050406030204" pitchFamily="18" charset="0"/>
              </a:rPr>
              <a:t>In </a:t>
            </a:r>
            <a:r>
              <a:rPr lang="en-US" sz="2600" i="1" dirty="0" smtClean="0">
                <a:latin typeface="Cambria" panose="02040503050406030204" pitchFamily="18" charset="0"/>
              </a:rPr>
              <a:t>Lau v. Nichols (1974)</a:t>
            </a:r>
            <a:r>
              <a:rPr lang="en-US" sz="2600" dirty="0" smtClean="0">
                <a:latin typeface="Cambria" panose="02040503050406030204" pitchFamily="18" charset="0"/>
              </a:rPr>
              <a:t>, the Supreme Court holds that </a:t>
            </a:r>
            <a:r>
              <a:rPr lang="en-US" sz="2600" b="1" dirty="0" smtClean="0">
                <a:latin typeface="Cambria" panose="02040503050406030204" pitchFamily="18" charset="0"/>
              </a:rPr>
              <a:t>language is a proxy for national origin</a:t>
            </a:r>
            <a:r>
              <a:rPr lang="en-US" sz="2600" b="1" dirty="0">
                <a:latin typeface="Cambria" panose="02040503050406030204" pitchFamily="18" charset="0"/>
              </a:rPr>
              <a:t> </a:t>
            </a:r>
            <a:r>
              <a:rPr lang="en-US" sz="2600" dirty="0" smtClean="0">
                <a:latin typeface="Cambria" panose="02040503050406030204" pitchFamily="18" charset="0"/>
              </a:rPr>
              <a:t>and that national origin discrimination includes failing to provide LEP individuals “meaningful access” to recipient programs.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endParaRPr lang="en-US" sz="2600" u="sng" dirty="0" smtClean="0"/>
          </a:p>
          <a:p>
            <a:pPr marL="0" indent="0">
              <a:buNone/>
            </a:pPr>
            <a:endParaRPr lang="en-US" sz="2600" b="1" dirty="0" smtClean="0"/>
          </a:p>
          <a:p>
            <a:endParaRPr lang="en-US" sz="2600" b="1" u="sn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52800"/>
            <a:ext cx="4648200" cy="29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1397</TotalTime>
  <Words>1391</Words>
  <Application>Microsoft Office PowerPoint</Application>
  <PresentationFormat>On-screen Show (4:3)</PresentationFormat>
  <Paragraphs>190</Paragraphs>
  <Slides>23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Introduction to Title VI:  Providing Services to LEP Persons</vt:lpstr>
      <vt:lpstr>MassLegalHelp is Available</vt:lpstr>
      <vt:lpstr>A Country of Immigrants</vt:lpstr>
      <vt:lpstr>Why Do Language Rights Matter?</vt:lpstr>
      <vt:lpstr>Who is an LEP person?</vt:lpstr>
      <vt:lpstr>The Legal “Argle Bargle”</vt:lpstr>
      <vt:lpstr>Language Access Translation</vt:lpstr>
      <vt:lpstr>MA Also Prohibits Discrimination</vt:lpstr>
      <vt:lpstr>National Origin</vt:lpstr>
      <vt:lpstr>Alexander v. Sandoval 532 U.S. 275 (2001)</vt:lpstr>
      <vt:lpstr>Executive Order 13166</vt:lpstr>
      <vt:lpstr>What is a Recipient?</vt:lpstr>
      <vt:lpstr>What Does This All Mean?</vt:lpstr>
      <vt:lpstr>What are the Language Rights?</vt:lpstr>
      <vt:lpstr>What Are The Program Obligations?</vt:lpstr>
      <vt:lpstr>What are Vital Documents?</vt:lpstr>
      <vt:lpstr>Language Access Plan</vt:lpstr>
      <vt:lpstr>Who is an appropriate interpreter? </vt:lpstr>
      <vt:lpstr>What an Interpreter Can and Cannot Do</vt:lpstr>
      <vt:lpstr>In Conclusion</vt:lpstr>
      <vt:lpstr>Questions</vt:lpstr>
      <vt:lpstr>Resources</vt:lpstr>
      <vt:lpstr>Resources</vt:lpstr>
    </vt:vector>
  </TitlesOfParts>
  <Company>MLRI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Services to Limited English Proficient Persons</dc:title>
  <dc:creator>Tere Ramos</dc:creator>
  <cp:lastModifiedBy>Tere Ramos</cp:lastModifiedBy>
  <cp:revision>32</cp:revision>
  <cp:lastPrinted>2016-11-30T22:19:34Z</cp:lastPrinted>
  <dcterms:created xsi:type="dcterms:W3CDTF">2016-11-18T04:17:45Z</dcterms:created>
  <dcterms:modified xsi:type="dcterms:W3CDTF">2016-12-07T18:43:54Z</dcterms:modified>
</cp:coreProperties>
</file>