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53" r:id="rId1"/>
  </p:sldMasterIdLst>
  <p:notesMasterIdLst>
    <p:notesMasterId r:id="rId18"/>
  </p:notesMasterIdLst>
  <p:handoutMasterIdLst>
    <p:handoutMasterId r:id="rId19"/>
  </p:handoutMasterIdLst>
  <p:sldIdLst>
    <p:sldId id="286" r:id="rId2"/>
    <p:sldId id="340" r:id="rId3"/>
    <p:sldId id="339" r:id="rId4"/>
    <p:sldId id="355" r:id="rId5"/>
    <p:sldId id="371" r:id="rId6"/>
    <p:sldId id="376" r:id="rId7"/>
    <p:sldId id="377" r:id="rId8"/>
    <p:sldId id="378" r:id="rId9"/>
    <p:sldId id="379" r:id="rId10"/>
    <p:sldId id="380" r:id="rId11"/>
    <p:sldId id="381" r:id="rId12"/>
    <p:sldId id="382" r:id="rId13"/>
    <p:sldId id="366" r:id="rId14"/>
    <p:sldId id="372" r:id="rId15"/>
    <p:sldId id="368" r:id="rId16"/>
    <p:sldId id="375"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33CCFF"/>
    <a:srgbClr val="9999FF"/>
    <a:srgbClr val="FFFF00"/>
    <a:srgbClr val="FF0000"/>
    <a:srgbClr val="FF9900"/>
    <a:srgbClr val="996600"/>
    <a:srgbClr val="0000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8143" autoAdjust="0"/>
    <p:restoredTop sz="91223" autoAdjust="0"/>
  </p:normalViewPr>
  <p:slideViewPr>
    <p:cSldViewPr snapToGrid="0">
      <p:cViewPr>
        <p:scale>
          <a:sx n="100" d="100"/>
          <a:sy n="100" d="100"/>
        </p:scale>
        <p:origin x="-984"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8" d="100"/>
          <a:sy n="68" d="100"/>
        </p:scale>
        <p:origin x="-3258" y="-120"/>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2" y="2"/>
            <a:ext cx="3037628"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7" tIns="45709" rIns="91417" bIns="45709" numCol="1" anchor="t" anchorCtr="0" compatLnSpc="1">
            <a:prstTxWarp prst="textNoShape">
              <a:avLst/>
            </a:prstTxWarp>
          </a:bodyPr>
          <a:lstStyle>
            <a:lvl1pPr>
              <a:defRPr sz="1200"/>
            </a:lvl1pPr>
          </a:lstStyle>
          <a:p>
            <a:endParaRPr lang="en-US" altLang="en-US" dirty="0"/>
          </a:p>
        </p:txBody>
      </p:sp>
      <p:sp>
        <p:nvSpPr>
          <p:cNvPr id="88067" name="Rectangle 3"/>
          <p:cNvSpPr>
            <a:spLocks noGrp="1" noChangeArrowheads="1"/>
          </p:cNvSpPr>
          <p:nvPr>
            <p:ph type="dt" sz="quarter" idx="1"/>
          </p:nvPr>
        </p:nvSpPr>
        <p:spPr bwMode="auto">
          <a:xfrm>
            <a:off x="3971184" y="2"/>
            <a:ext cx="3037628"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7" tIns="45709" rIns="91417" bIns="45709" numCol="1" anchor="t" anchorCtr="0" compatLnSpc="1">
            <a:prstTxWarp prst="textNoShape">
              <a:avLst/>
            </a:prstTxWarp>
          </a:bodyPr>
          <a:lstStyle>
            <a:lvl1pPr algn="r">
              <a:defRPr sz="1200"/>
            </a:lvl1pPr>
          </a:lstStyle>
          <a:p>
            <a:endParaRPr lang="en-US" altLang="en-US" dirty="0"/>
          </a:p>
        </p:txBody>
      </p:sp>
      <p:sp>
        <p:nvSpPr>
          <p:cNvPr id="88068" name="Rectangle 4"/>
          <p:cNvSpPr>
            <a:spLocks noGrp="1" noChangeArrowheads="1"/>
          </p:cNvSpPr>
          <p:nvPr>
            <p:ph type="ftr" sz="quarter" idx="2"/>
          </p:nvPr>
        </p:nvSpPr>
        <p:spPr bwMode="auto">
          <a:xfrm>
            <a:off x="2" y="8829991"/>
            <a:ext cx="3037628"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7" tIns="45709" rIns="91417" bIns="45709" numCol="1" anchor="b" anchorCtr="0" compatLnSpc="1">
            <a:prstTxWarp prst="textNoShape">
              <a:avLst/>
            </a:prstTxWarp>
          </a:bodyPr>
          <a:lstStyle>
            <a:lvl1pPr>
              <a:defRPr sz="1200"/>
            </a:lvl1pPr>
          </a:lstStyle>
          <a:p>
            <a:endParaRPr lang="en-US" altLang="en-US" dirty="0"/>
          </a:p>
        </p:txBody>
      </p:sp>
      <p:sp>
        <p:nvSpPr>
          <p:cNvPr id="88069" name="Rectangle 5"/>
          <p:cNvSpPr>
            <a:spLocks noGrp="1" noChangeArrowheads="1"/>
          </p:cNvSpPr>
          <p:nvPr>
            <p:ph type="sldNum" sz="quarter" idx="3"/>
          </p:nvPr>
        </p:nvSpPr>
        <p:spPr bwMode="auto">
          <a:xfrm>
            <a:off x="3971184" y="8829991"/>
            <a:ext cx="3037628"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7" tIns="45709" rIns="91417" bIns="45709" numCol="1" anchor="b" anchorCtr="0" compatLnSpc="1">
            <a:prstTxWarp prst="textNoShape">
              <a:avLst/>
            </a:prstTxWarp>
          </a:bodyPr>
          <a:lstStyle>
            <a:lvl1pPr algn="r">
              <a:defRPr sz="1200"/>
            </a:lvl1pPr>
          </a:lstStyle>
          <a:p>
            <a:fld id="{19E112F1-4A45-43B9-BB85-63530C6FFA71}" type="slidenum">
              <a:rPr lang="en-US" altLang="en-US"/>
              <a:pPr/>
              <a:t>‹#›</a:t>
            </a:fld>
            <a:endParaRPr lang="en-US" altLang="en-US" dirty="0"/>
          </a:p>
        </p:txBody>
      </p:sp>
    </p:spTree>
    <p:extLst>
      <p:ext uri="{BB962C8B-B14F-4D97-AF65-F5344CB8AC3E}">
        <p14:creationId xmlns:p14="http://schemas.microsoft.com/office/powerpoint/2010/main" val="15768139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2" y="2"/>
            <a:ext cx="3037628"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25" tIns="46463" rIns="92925" bIns="46463" numCol="1" anchor="t" anchorCtr="0" compatLnSpc="1">
            <a:prstTxWarp prst="textNoShape">
              <a:avLst/>
            </a:prstTxWarp>
          </a:bodyPr>
          <a:lstStyle>
            <a:lvl1pPr defTabSz="930149">
              <a:defRPr sz="1200"/>
            </a:lvl1pPr>
          </a:lstStyle>
          <a:p>
            <a:endParaRPr lang="en-US" altLang="en-US" dirty="0"/>
          </a:p>
        </p:txBody>
      </p:sp>
      <p:sp>
        <p:nvSpPr>
          <p:cNvPr id="17411" name="Rectangle 3"/>
          <p:cNvSpPr>
            <a:spLocks noGrp="1" noChangeArrowheads="1"/>
          </p:cNvSpPr>
          <p:nvPr>
            <p:ph type="dt" idx="1"/>
          </p:nvPr>
        </p:nvSpPr>
        <p:spPr bwMode="auto">
          <a:xfrm>
            <a:off x="3971184" y="2"/>
            <a:ext cx="3037628"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25" tIns="46463" rIns="92925" bIns="46463" numCol="1" anchor="t" anchorCtr="0" compatLnSpc="1">
            <a:prstTxWarp prst="textNoShape">
              <a:avLst/>
            </a:prstTxWarp>
          </a:bodyPr>
          <a:lstStyle>
            <a:lvl1pPr algn="r" defTabSz="930149">
              <a:defRPr sz="1200"/>
            </a:lvl1pPr>
          </a:lstStyle>
          <a:p>
            <a:endParaRPr lang="en-US" altLang="en-US" dirty="0"/>
          </a:p>
        </p:txBody>
      </p:sp>
      <p:sp>
        <p:nvSpPr>
          <p:cNvPr id="1741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701359" y="4415792"/>
            <a:ext cx="5607684"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25" tIns="46463" rIns="92925" bIns="46463"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7414" name="Rectangle 6"/>
          <p:cNvSpPr>
            <a:spLocks noGrp="1" noChangeArrowheads="1"/>
          </p:cNvSpPr>
          <p:nvPr>
            <p:ph type="ftr" sz="quarter" idx="4"/>
          </p:nvPr>
        </p:nvSpPr>
        <p:spPr bwMode="auto">
          <a:xfrm>
            <a:off x="2" y="8829991"/>
            <a:ext cx="3037628"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25" tIns="46463" rIns="92925" bIns="46463" numCol="1" anchor="b" anchorCtr="0" compatLnSpc="1">
            <a:prstTxWarp prst="textNoShape">
              <a:avLst/>
            </a:prstTxWarp>
          </a:bodyPr>
          <a:lstStyle>
            <a:lvl1pPr defTabSz="930149">
              <a:defRPr sz="1200"/>
            </a:lvl1pPr>
          </a:lstStyle>
          <a:p>
            <a:endParaRPr lang="en-US" altLang="en-US" dirty="0"/>
          </a:p>
        </p:txBody>
      </p:sp>
      <p:sp>
        <p:nvSpPr>
          <p:cNvPr id="17415" name="Rectangle 7"/>
          <p:cNvSpPr>
            <a:spLocks noGrp="1" noChangeArrowheads="1"/>
          </p:cNvSpPr>
          <p:nvPr>
            <p:ph type="sldNum" sz="quarter" idx="5"/>
          </p:nvPr>
        </p:nvSpPr>
        <p:spPr bwMode="auto">
          <a:xfrm>
            <a:off x="3971184" y="8829991"/>
            <a:ext cx="3037628"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25" tIns="46463" rIns="92925" bIns="46463" numCol="1" anchor="b" anchorCtr="0" compatLnSpc="1">
            <a:prstTxWarp prst="textNoShape">
              <a:avLst/>
            </a:prstTxWarp>
          </a:bodyPr>
          <a:lstStyle>
            <a:lvl1pPr algn="r" defTabSz="930149">
              <a:defRPr sz="1200"/>
            </a:lvl1pPr>
          </a:lstStyle>
          <a:p>
            <a:fld id="{598F580E-CA0A-4FFE-90EC-00961EC1CEE1}" type="slidenum">
              <a:rPr lang="en-US" altLang="en-US"/>
              <a:pPr/>
              <a:t>‹#›</a:t>
            </a:fld>
            <a:endParaRPr lang="en-US" altLang="en-US" dirty="0"/>
          </a:p>
        </p:txBody>
      </p:sp>
    </p:spTree>
    <p:extLst>
      <p:ext uri="{BB962C8B-B14F-4D97-AF65-F5344CB8AC3E}">
        <p14:creationId xmlns:p14="http://schemas.microsoft.com/office/powerpoint/2010/main" val="33792163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5476" name="Rectangle 4"/>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800">
                <a:latin typeface="Calibri" panose="020F0502020204030204" pitchFamily="34" charset="0"/>
                <a:cs typeface="+mn-cs"/>
              </a:defRPr>
            </a:lvl1pPr>
          </a:lstStyle>
          <a:p>
            <a:endParaRPr lang="en-US" altLang="en-US" dirty="0"/>
          </a:p>
        </p:txBody>
      </p:sp>
      <p:sp>
        <p:nvSpPr>
          <p:cNvPr id="105477" name="Rectangle 5"/>
          <p:cNvSpPr>
            <a:spLocks noGrp="1" noChangeArrowheads="1"/>
          </p:cNvSpPr>
          <p:nvPr>
            <p:ph type="sldNum" sz="quarter" idx="4"/>
          </p:nvPr>
        </p:nvSpPr>
        <p:spPr>
          <a:xfrm>
            <a:off x="6553200" y="6245225"/>
            <a:ext cx="2133600" cy="476250"/>
          </a:xfrm>
        </p:spPr>
        <p:txBody>
          <a:bodyPr/>
          <a:lstStyle>
            <a:lvl1pPr>
              <a:defRPr>
                <a:latin typeface="Calibri" panose="020F0502020204030204" pitchFamily="34" charset="0"/>
              </a:defRPr>
            </a:lvl1pPr>
          </a:lstStyle>
          <a:p>
            <a:fld id="{946CD7A9-2FCD-4B65-A3B6-CC6D298BB735}" type="slidenum">
              <a:rPr lang="en-US" altLang="en-US" smtClean="0"/>
              <a:pPr/>
              <a:t>‹#›</a:t>
            </a:fld>
            <a:endParaRPr lang="en-US" altLang="en-US" dirty="0"/>
          </a:p>
        </p:txBody>
      </p:sp>
      <p:sp>
        <p:nvSpPr>
          <p:cNvPr id="105478" name="Rectangle 6"/>
          <p:cNvSpPr>
            <a:spLocks noGrp="1" noChangeArrowheads="1"/>
          </p:cNvSpPr>
          <p:nvPr>
            <p:ph type="ctrTitle"/>
          </p:nvPr>
        </p:nvSpPr>
        <p:spPr>
          <a:xfrm>
            <a:off x="2352675" y="1143000"/>
            <a:ext cx="6105525" cy="2457450"/>
          </a:xfrm>
        </p:spPr>
        <p:txBody>
          <a:bodyPr anchor="t"/>
          <a:lstStyle>
            <a:lvl1pPr>
              <a:spcAft>
                <a:spcPct val="25000"/>
              </a:spcAft>
              <a:defRPr sz="3200">
                <a:latin typeface="Calibri" panose="020F0502020204030204" pitchFamily="34" charset="0"/>
              </a:defRPr>
            </a:lvl1pPr>
          </a:lstStyle>
          <a:p>
            <a:pPr lvl="0"/>
            <a:r>
              <a:rPr lang="en-US" altLang="en-US" noProof="0" dirty="0" smtClean="0"/>
              <a:t>Click to edit Master title style</a:t>
            </a:r>
          </a:p>
        </p:txBody>
      </p:sp>
      <p:sp>
        <p:nvSpPr>
          <p:cNvPr id="105479" name="Line 7"/>
          <p:cNvSpPr>
            <a:spLocks noChangeShapeType="1"/>
          </p:cNvSpPr>
          <p:nvPr/>
        </p:nvSpPr>
        <p:spPr bwMode="auto">
          <a:xfrm>
            <a:off x="0" y="747713"/>
            <a:ext cx="9144000"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05480"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425" y="1125538"/>
            <a:ext cx="1479550" cy="1414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5482" name="Line 10"/>
          <p:cNvSpPr>
            <a:spLocks noChangeShapeType="1"/>
          </p:cNvSpPr>
          <p:nvPr/>
        </p:nvSpPr>
        <p:spPr bwMode="auto">
          <a:xfrm>
            <a:off x="2065338" y="1165225"/>
            <a:ext cx="14287" cy="4557713"/>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5483" name="Line 11"/>
          <p:cNvSpPr>
            <a:spLocks noChangeShapeType="1"/>
          </p:cNvSpPr>
          <p:nvPr/>
        </p:nvSpPr>
        <p:spPr bwMode="auto">
          <a:xfrm>
            <a:off x="2443163" y="3752850"/>
            <a:ext cx="5722937" cy="0"/>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382000" cy="4221163"/>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4"/>
          <p:cNvSpPr>
            <a:spLocks noGrp="1"/>
          </p:cNvSpPr>
          <p:nvPr>
            <p:ph type="sldNum" sz="quarter" idx="11"/>
          </p:nvPr>
        </p:nvSpPr>
        <p:spPr/>
        <p:txBody>
          <a:bodyPr/>
          <a:lstStyle>
            <a:lvl1pPr>
              <a:defRPr/>
            </a:lvl1pPr>
          </a:lstStyle>
          <a:p>
            <a:fld id="{35CC764F-34DD-40DB-B424-6CB46B067597}" type="slidenum">
              <a:rPr lang="en-US" altLang="en-US"/>
              <a:pPr/>
              <a:t>‹#›</a:t>
            </a:fld>
            <a:endParaRPr lang="en-US" altLang="en-US" dirty="0"/>
          </a:p>
        </p:txBody>
      </p:sp>
      <p:sp>
        <p:nvSpPr>
          <p:cNvPr id="6" name="Rectangle 15"/>
          <p:cNvSpPr>
            <a:spLocks noGrp="1" noChangeArrowheads="1"/>
          </p:cNvSpPr>
          <p:nvPr>
            <p:ph type="title"/>
          </p:nvPr>
        </p:nvSpPr>
        <p:spPr bwMode="auto">
          <a:xfrm>
            <a:off x="414338" y="47625"/>
            <a:ext cx="7734300" cy="1201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smtClean="0"/>
              <a:t>Click to edit Master title style</a:t>
            </a:r>
          </a:p>
        </p:txBody>
      </p:sp>
    </p:spTree>
    <p:extLst>
      <p:ext uri="{BB962C8B-B14F-4D97-AF65-F5344CB8AC3E}">
        <p14:creationId xmlns:p14="http://schemas.microsoft.com/office/powerpoint/2010/main" val="4038606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lvl1pPr>
              <a:defRPr/>
            </a:lvl1pPr>
          </a:lstStyle>
          <a:p>
            <a:fld id="{AF3D1FD8-844F-4ED0-9BEB-322A4D9AB316}" type="slidenum">
              <a:rPr lang="en-US" altLang="en-US"/>
              <a:pPr/>
              <a:t>‹#›</a:t>
            </a:fld>
            <a:endParaRPr lang="en-US" altLang="en-US" dirty="0"/>
          </a:p>
        </p:txBody>
      </p:sp>
      <p:sp>
        <p:nvSpPr>
          <p:cNvPr id="5" name="Rectangle 15"/>
          <p:cNvSpPr>
            <a:spLocks noGrp="1" noChangeArrowheads="1"/>
          </p:cNvSpPr>
          <p:nvPr>
            <p:ph type="title"/>
          </p:nvPr>
        </p:nvSpPr>
        <p:spPr bwMode="auto">
          <a:xfrm>
            <a:off x="414338" y="47625"/>
            <a:ext cx="7734300" cy="1201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smtClean="0"/>
              <a:t>Click to edit Master title style</a:t>
            </a:r>
          </a:p>
        </p:txBody>
      </p:sp>
    </p:spTree>
    <p:extLst>
      <p:ext uri="{BB962C8B-B14F-4D97-AF65-F5344CB8AC3E}">
        <p14:creationId xmlns:p14="http://schemas.microsoft.com/office/powerpoint/2010/main" val="3746683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fld id="{D12FEECA-E198-4A15-985F-B27F3DEF9E58}" type="slidenum">
              <a:rPr lang="en-US" altLang="en-US"/>
              <a:pPr/>
              <a:t>‹#›</a:t>
            </a:fld>
            <a:endParaRPr lang="en-US" altLang="en-US" dirty="0"/>
          </a:p>
        </p:txBody>
      </p:sp>
    </p:spTree>
    <p:extLst>
      <p:ext uri="{BB962C8B-B14F-4D97-AF65-F5344CB8AC3E}">
        <p14:creationId xmlns:p14="http://schemas.microsoft.com/office/powerpoint/2010/main" val="4150135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5791" name="Rectangle 15"/>
          <p:cNvSpPr>
            <a:spLocks noGrp="1" noChangeArrowheads="1"/>
          </p:cNvSpPr>
          <p:nvPr>
            <p:ph type="title"/>
          </p:nvPr>
        </p:nvSpPr>
        <p:spPr bwMode="auto">
          <a:xfrm>
            <a:off x="414338" y="47625"/>
            <a:ext cx="7734300" cy="1201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smtClean="0"/>
              <a:t>Click to edit Master title style</a:t>
            </a:r>
          </a:p>
        </p:txBody>
      </p:sp>
      <p:pic>
        <p:nvPicPr>
          <p:cNvPr id="75799" name="Picture 2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088313" y="217488"/>
            <a:ext cx="788987" cy="741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5787" name="Rectangle 11"/>
          <p:cNvSpPr>
            <a:spLocks noGrp="1" noChangeArrowheads="1"/>
          </p:cNvSpPr>
          <p:nvPr>
            <p:ph type="body" idx="1"/>
          </p:nvPr>
        </p:nvSpPr>
        <p:spPr bwMode="auto">
          <a:xfrm>
            <a:off x="457200" y="1600200"/>
            <a:ext cx="83820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75790" name="Rectangle 14"/>
          <p:cNvSpPr>
            <a:spLocks noGrp="1" noChangeArrowheads="1"/>
          </p:cNvSpPr>
          <p:nvPr>
            <p:ph type="sldNum" sz="quarter" idx="4"/>
          </p:nvPr>
        </p:nvSpPr>
        <p:spPr bwMode="auto">
          <a:xfrm>
            <a:off x="7210425" y="6594475"/>
            <a:ext cx="1933575"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Calibri" panose="020F0502020204030204" pitchFamily="34" charset="0"/>
                <a:cs typeface="+mn-cs"/>
              </a:defRPr>
            </a:lvl1pPr>
          </a:lstStyle>
          <a:p>
            <a:fld id="{DD6868E7-522B-4D53-9E5A-4F5D756E5890}" type="slidenum">
              <a:rPr lang="en-US" altLang="en-US" smtClean="0"/>
              <a:pPr/>
              <a:t>‹#›</a:t>
            </a:fld>
            <a:endParaRPr lang="en-US" altLang="en-US" dirty="0"/>
          </a:p>
        </p:txBody>
      </p:sp>
      <p:sp>
        <p:nvSpPr>
          <p:cNvPr id="75808" name="Line 32"/>
          <p:cNvSpPr>
            <a:spLocks noChangeShapeType="1"/>
          </p:cNvSpPr>
          <p:nvPr/>
        </p:nvSpPr>
        <p:spPr bwMode="auto">
          <a:xfrm>
            <a:off x="444500" y="1243013"/>
            <a:ext cx="8415338" cy="1587"/>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9" r:id="rId3"/>
    <p:sldLayoutId id="2147483660" r:id="rId4"/>
  </p:sldLayoutIdLst>
  <p:timing>
    <p:tnLst>
      <p:par>
        <p:cTn id="1" dur="indefinite" restart="never" nodeType="tmRoot"/>
      </p:par>
    </p:tnLst>
  </p:timing>
  <p:hf hdr="0" ftr="0"/>
  <p:txStyles>
    <p:title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p:titleStyle>
    <p:bodyStyle>
      <a:lvl1pPr marL="228600" indent="-228600" algn="l" rtl="0" eaLnBrk="1" fontAlgn="base" hangingPunct="1">
        <a:spcBef>
          <a:spcPct val="100000"/>
        </a:spcBef>
        <a:spcAft>
          <a:spcPct val="0"/>
        </a:spcAft>
        <a:buClr>
          <a:srgbClr val="0033CC"/>
        </a:buClr>
        <a:buChar char="•"/>
        <a:defRPr sz="2400" b="1">
          <a:solidFill>
            <a:schemeClr val="tx1"/>
          </a:solidFill>
          <a:latin typeface="Calibri" panose="020F0502020204030204" pitchFamily="34" charset="0"/>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2000">
          <a:solidFill>
            <a:schemeClr val="tx1"/>
          </a:solidFill>
          <a:latin typeface="Calibri" panose="020F0502020204030204" pitchFamily="34" charset="0"/>
          <a:cs typeface="+mn-cs"/>
        </a:defRPr>
      </a:lvl2pPr>
      <a:lvl3pPr marL="9144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3pPr>
      <a:lvl4pPr marL="1262063" indent="-233363"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4pPr>
      <a:lvl5pPr marL="16002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whitehouse.gov/blog/2015/11/20/infographic-screening-process-refugee-entry-united-stat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6" name="Rectangle 4"/>
          <p:cNvSpPr>
            <a:spLocks noGrp="1" noChangeArrowheads="1"/>
          </p:cNvSpPr>
          <p:nvPr>
            <p:ph type="ctrTitle"/>
          </p:nvPr>
        </p:nvSpPr>
        <p:spPr>
          <a:xfrm>
            <a:off x="2297257" y="1364673"/>
            <a:ext cx="6105525" cy="2292927"/>
          </a:xfrm>
        </p:spPr>
        <p:txBody>
          <a:bodyPr anchor="ctr"/>
          <a:lstStyle/>
          <a:p>
            <a:pPr>
              <a:spcAft>
                <a:spcPts val="1000"/>
              </a:spcAft>
            </a:pPr>
            <a:r>
              <a:rPr lang="en-US" sz="3200" dirty="0" smtClean="0">
                <a:latin typeface="Calibri" panose="020F0502020204030204" pitchFamily="34" charset="0"/>
              </a:rPr>
              <a:t>Overview of MA Refugee Resettlement Program</a:t>
            </a:r>
            <a:endParaRPr lang="en-US" sz="3200" dirty="0">
              <a:latin typeface="Calibri" panose="020F0502020204030204" pitchFamily="34" charset="0"/>
            </a:endParaRPr>
          </a:p>
        </p:txBody>
      </p:sp>
      <p:sp>
        <p:nvSpPr>
          <p:cNvPr id="2" name="TextBox 1"/>
          <p:cNvSpPr txBox="1"/>
          <p:nvPr/>
        </p:nvSpPr>
        <p:spPr>
          <a:xfrm>
            <a:off x="2419351" y="4063158"/>
            <a:ext cx="2533650" cy="1015663"/>
          </a:xfrm>
          <a:prstGeom prst="rect">
            <a:avLst/>
          </a:prstGeom>
          <a:noFill/>
        </p:spPr>
        <p:txBody>
          <a:bodyPr wrap="square" rtlCol="0">
            <a:spAutoFit/>
          </a:bodyPr>
          <a:lstStyle/>
          <a:p>
            <a:r>
              <a:rPr lang="en-US" sz="2000" b="1" dirty="0" smtClean="0">
                <a:solidFill>
                  <a:srgbClr val="FF0000"/>
                </a:solidFill>
                <a:latin typeface="Calibri" panose="020F0502020204030204" pitchFamily="34" charset="0"/>
              </a:rPr>
              <a:t>December 8, 2015 DRAFT (for BBA 12/15/15 </a:t>
            </a:r>
            <a:r>
              <a:rPr lang="en-US" sz="2000" b="1" smtClean="0">
                <a:solidFill>
                  <a:srgbClr val="FF0000"/>
                </a:solidFill>
                <a:latin typeface="Calibri" panose="020F0502020204030204" pitchFamily="34" charset="0"/>
              </a:rPr>
              <a:t>brown bag)</a:t>
            </a:r>
            <a:endParaRPr lang="en-US" sz="2000" b="1" dirty="0" smtClean="0">
              <a:solidFill>
                <a:srgbClr val="FF0000"/>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Step 5:  Biometric </a:t>
            </a:r>
            <a:r>
              <a:rPr lang="en-US" dirty="0"/>
              <a:t>security checks:</a:t>
            </a:r>
          </a:p>
          <a:p>
            <a:pPr lvl="1"/>
            <a:r>
              <a:rPr lang="en-US" dirty="0"/>
              <a:t>Applicant’s fingerprints are taken by U.S. government employees</a:t>
            </a:r>
          </a:p>
          <a:p>
            <a:pPr lvl="2"/>
            <a:r>
              <a:rPr lang="en-US" dirty="0"/>
              <a:t>Fingerprints are screened against the FBI’s biometric database.</a:t>
            </a:r>
          </a:p>
          <a:p>
            <a:pPr lvl="2"/>
            <a:r>
              <a:rPr lang="en-US" dirty="0"/>
              <a:t>Fingerprints are screened against the DHS biometric database, containing watch-list information and previous immigration encounters in the U.S. and overseas.</a:t>
            </a:r>
          </a:p>
          <a:p>
            <a:pPr lvl="2"/>
            <a:r>
              <a:rPr lang="en-US" dirty="0"/>
              <a:t>Fingerprints are screened against the U.S. Department of Defense biometric database, which includes fingerprint records captured in Iraq and other locations.</a:t>
            </a:r>
          </a:p>
          <a:p>
            <a:pPr lvl="1"/>
            <a:r>
              <a:rPr lang="en-US" dirty="0"/>
              <a:t>If not already halted, this is the end point for cases with security concerns. Otherwise, the process continues.</a:t>
            </a:r>
          </a:p>
          <a:p>
            <a:endParaRPr lang="en-US" dirty="0"/>
          </a:p>
        </p:txBody>
      </p:sp>
      <p:sp>
        <p:nvSpPr>
          <p:cNvPr id="3" name="Slide Number Placeholder 2"/>
          <p:cNvSpPr>
            <a:spLocks noGrp="1"/>
          </p:cNvSpPr>
          <p:nvPr>
            <p:ph type="sldNum" sz="quarter" idx="11"/>
          </p:nvPr>
        </p:nvSpPr>
        <p:spPr/>
        <p:txBody>
          <a:bodyPr/>
          <a:lstStyle/>
          <a:p>
            <a:fld id="{35CC764F-34DD-40DB-B424-6CB46B067597}" type="slidenum">
              <a:rPr lang="en-US" altLang="en-US" smtClean="0"/>
              <a:pPr/>
              <a:t>10</a:t>
            </a:fld>
            <a:endParaRPr lang="en-US" altLang="en-US" dirty="0"/>
          </a:p>
        </p:txBody>
      </p:sp>
      <p:sp>
        <p:nvSpPr>
          <p:cNvPr id="4" name="Title 3"/>
          <p:cNvSpPr>
            <a:spLocks noGrp="1"/>
          </p:cNvSpPr>
          <p:nvPr>
            <p:ph type="title"/>
          </p:nvPr>
        </p:nvSpPr>
        <p:spPr/>
        <p:txBody>
          <a:bodyPr/>
          <a:lstStyle/>
          <a:p>
            <a:r>
              <a:rPr lang="en-US" dirty="0"/>
              <a:t>The Screening Process for Refugee Entry Into the U.S., cont.</a:t>
            </a:r>
          </a:p>
        </p:txBody>
      </p:sp>
    </p:spTree>
    <p:extLst>
      <p:ext uri="{BB962C8B-B14F-4D97-AF65-F5344CB8AC3E}">
        <p14:creationId xmlns:p14="http://schemas.microsoft.com/office/powerpoint/2010/main" val="925524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000" dirty="0" smtClean="0"/>
              <a:t>Step 6:  Medical </a:t>
            </a:r>
            <a:r>
              <a:rPr lang="en-US" sz="2000" dirty="0"/>
              <a:t>check:</a:t>
            </a:r>
          </a:p>
          <a:p>
            <a:pPr lvl="1"/>
            <a:r>
              <a:rPr lang="en-US" dirty="0"/>
              <a:t>The need for medical screening is determined​​</a:t>
            </a:r>
          </a:p>
          <a:p>
            <a:pPr lvl="1"/>
            <a:r>
              <a:rPr lang="en-US" dirty="0"/>
              <a:t>This is the end point for cases denied due to medical reasons. Refugees may be provided medical treatment for communicable diseases such as tuberculosis</a:t>
            </a:r>
            <a:r>
              <a:rPr lang="en-US" dirty="0" smtClean="0"/>
              <a:t>.</a:t>
            </a:r>
          </a:p>
          <a:p>
            <a:pPr marL="0" indent="0">
              <a:buNone/>
            </a:pPr>
            <a:r>
              <a:rPr lang="en-US" sz="2000" dirty="0" smtClean="0"/>
              <a:t>Step 7: Cultural </a:t>
            </a:r>
            <a:r>
              <a:rPr lang="en-US" sz="2000" dirty="0"/>
              <a:t>orientation and assignment to domestic resettlement locations:</a:t>
            </a:r>
          </a:p>
          <a:p>
            <a:pPr lvl="1"/>
            <a:r>
              <a:rPr lang="en-US" dirty="0"/>
              <a:t>​​Applicants complete cultural orientation classes.</a:t>
            </a:r>
          </a:p>
          <a:p>
            <a:pPr lvl="1"/>
            <a:r>
              <a:rPr lang="en-US" dirty="0"/>
              <a:t>An assessment is made by a U.S.-based non-governmental organization to determine the best resettlement </a:t>
            </a:r>
            <a:r>
              <a:rPr lang="en-US" dirty="0" smtClean="0"/>
              <a:t>location. Considerations  may include family ties in a certain geographic area, and health needs.  </a:t>
            </a:r>
            <a:endParaRPr lang="en-US" dirty="0"/>
          </a:p>
          <a:p>
            <a:pPr lvl="1"/>
            <a:endParaRPr lang="en-US" dirty="0"/>
          </a:p>
          <a:p>
            <a:endParaRPr lang="en-US" dirty="0"/>
          </a:p>
        </p:txBody>
      </p:sp>
      <p:sp>
        <p:nvSpPr>
          <p:cNvPr id="3" name="Slide Number Placeholder 2"/>
          <p:cNvSpPr>
            <a:spLocks noGrp="1"/>
          </p:cNvSpPr>
          <p:nvPr>
            <p:ph type="sldNum" sz="quarter" idx="11"/>
          </p:nvPr>
        </p:nvSpPr>
        <p:spPr/>
        <p:txBody>
          <a:bodyPr/>
          <a:lstStyle/>
          <a:p>
            <a:fld id="{35CC764F-34DD-40DB-B424-6CB46B067597}" type="slidenum">
              <a:rPr lang="en-US" altLang="en-US" smtClean="0"/>
              <a:pPr/>
              <a:t>11</a:t>
            </a:fld>
            <a:endParaRPr lang="en-US" altLang="en-US" dirty="0"/>
          </a:p>
        </p:txBody>
      </p:sp>
      <p:sp>
        <p:nvSpPr>
          <p:cNvPr id="4" name="Title 3"/>
          <p:cNvSpPr>
            <a:spLocks noGrp="1"/>
          </p:cNvSpPr>
          <p:nvPr>
            <p:ph type="title"/>
          </p:nvPr>
        </p:nvSpPr>
        <p:spPr/>
        <p:txBody>
          <a:bodyPr/>
          <a:lstStyle/>
          <a:p>
            <a:r>
              <a:rPr lang="en-US" dirty="0"/>
              <a:t>The Screening Process for Refugee Entry Into the U.S., cont.</a:t>
            </a:r>
          </a:p>
        </p:txBody>
      </p:sp>
    </p:spTree>
    <p:extLst>
      <p:ext uri="{BB962C8B-B14F-4D97-AF65-F5344CB8AC3E}">
        <p14:creationId xmlns:p14="http://schemas.microsoft.com/office/powerpoint/2010/main" val="907187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1800" dirty="0" smtClean="0"/>
              <a:t>Step 8:  Travel</a:t>
            </a:r>
            <a:r>
              <a:rPr lang="en-US" sz="1800" dirty="0"/>
              <a:t>:</a:t>
            </a:r>
          </a:p>
          <a:p>
            <a:pPr lvl="1"/>
            <a:r>
              <a:rPr lang="en-US" sz="1800" dirty="0"/>
              <a:t>​​International Organization for Migration books travel</a:t>
            </a:r>
          </a:p>
          <a:p>
            <a:pPr lvl="1"/>
            <a:r>
              <a:rPr lang="en-US" sz="1800" dirty="0"/>
              <a:t>Prior to entry in the United States, applicants are subject to:</a:t>
            </a:r>
          </a:p>
          <a:p>
            <a:pPr lvl="2"/>
            <a:r>
              <a:rPr lang="en-US" sz="1800" dirty="0"/>
              <a:t>Screening from the U.S. Customs and Border Protection’s National Targeting Center-Passenger</a:t>
            </a:r>
          </a:p>
          <a:p>
            <a:pPr lvl="2"/>
            <a:r>
              <a:rPr lang="en-US" sz="1800" dirty="0"/>
              <a:t>The Transportation Security Administration’s Secure Flight Program</a:t>
            </a:r>
          </a:p>
          <a:p>
            <a:pPr lvl="1"/>
            <a:r>
              <a:rPr lang="en-US" sz="1800" dirty="0"/>
              <a:t>This is the end point for some applicants. Applicants who have no flags continue the </a:t>
            </a:r>
            <a:r>
              <a:rPr lang="en-US" sz="1800" dirty="0" smtClean="0"/>
              <a:t>process.</a:t>
            </a:r>
          </a:p>
          <a:p>
            <a:pPr lvl="1"/>
            <a:r>
              <a:rPr lang="en-US" sz="1800" dirty="0" smtClean="0"/>
              <a:t>U.S</a:t>
            </a:r>
            <a:r>
              <a:rPr lang="en-US" sz="1800" dirty="0"/>
              <a:t>. Arrival:</a:t>
            </a:r>
          </a:p>
          <a:p>
            <a:pPr lvl="1"/>
            <a:r>
              <a:rPr lang="en-US" sz="1800" b="1" dirty="0"/>
              <a:t>​​</a:t>
            </a:r>
            <a:r>
              <a:rPr lang="en-US" sz="1800" dirty="0"/>
              <a:t>All refugees are required to apply for a green card within a year of their arrival to the United States, which triggers:</a:t>
            </a:r>
          </a:p>
          <a:p>
            <a:pPr lvl="2"/>
            <a:r>
              <a:rPr lang="en-US" sz="1800" dirty="0"/>
              <a:t>Another set of security procedures with the U.S. government.</a:t>
            </a:r>
          </a:p>
          <a:p>
            <a:pPr lvl="1"/>
            <a:endParaRPr lang="en-US" dirty="0"/>
          </a:p>
          <a:p>
            <a:endParaRPr lang="en-US" dirty="0"/>
          </a:p>
        </p:txBody>
      </p:sp>
      <p:sp>
        <p:nvSpPr>
          <p:cNvPr id="3" name="Slide Number Placeholder 2"/>
          <p:cNvSpPr>
            <a:spLocks noGrp="1"/>
          </p:cNvSpPr>
          <p:nvPr>
            <p:ph type="sldNum" sz="quarter" idx="11"/>
          </p:nvPr>
        </p:nvSpPr>
        <p:spPr/>
        <p:txBody>
          <a:bodyPr/>
          <a:lstStyle/>
          <a:p>
            <a:fld id="{35CC764F-34DD-40DB-B424-6CB46B067597}" type="slidenum">
              <a:rPr lang="en-US" altLang="en-US" smtClean="0"/>
              <a:pPr/>
              <a:t>12</a:t>
            </a:fld>
            <a:endParaRPr lang="en-US" altLang="en-US" dirty="0"/>
          </a:p>
        </p:txBody>
      </p:sp>
      <p:sp>
        <p:nvSpPr>
          <p:cNvPr id="4" name="Title 3"/>
          <p:cNvSpPr>
            <a:spLocks noGrp="1"/>
          </p:cNvSpPr>
          <p:nvPr>
            <p:ph type="title"/>
          </p:nvPr>
        </p:nvSpPr>
        <p:spPr/>
        <p:txBody>
          <a:bodyPr/>
          <a:lstStyle/>
          <a:p>
            <a:r>
              <a:rPr lang="en-US" dirty="0"/>
              <a:t>The Screening Process for Refugee Entry Into the U.S., cont.</a:t>
            </a:r>
          </a:p>
        </p:txBody>
      </p:sp>
    </p:spTree>
    <p:extLst>
      <p:ext uri="{BB962C8B-B14F-4D97-AF65-F5344CB8AC3E}">
        <p14:creationId xmlns:p14="http://schemas.microsoft.com/office/powerpoint/2010/main" val="3627716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sz="2400" dirty="0" smtClean="0"/>
              <a:t>YEARLY CONSULTATION with State Partners re Refugee Admissions to the State</a:t>
            </a:r>
            <a:endParaRPr lang="en-US" sz="2400" dirty="0"/>
          </a:p>
        </p:txBody>
      </p:sp>
      <p:sp>
        <p:nvSpPr>
          <p:cNvPr id="4" name="Content Placeholder 3"/>
          <p:cNvSpPr>
            <a:spLocks noGrp="1"/>
          </p:cNvSpPr>
          <p:nvPr>
            <p:ph idx="1"/>
          </p:nvPr>
        </p:nvSpPr>
        <p:spPr>
          <a:xfrm>
            <a:off x="476251" y="1258330"/>
            <a:ext cx="8362949" cy="5266295"/>
          </a:xfrm>
        </p:spPr>
        <p:txBody>
          <a:bodyPr/>
          <a:lstStyle/>
          <a:p>
            <a:pPr marL="0" lvl="0" indent="0">
              <a:spcBef>
                <a:spcPts val="0"/>
              </a:spcBef>
              <a:spcAft>
                <a:spcPts val="1000"/>
              </a:spcAft>
              <a:buNone/>
            </a:pPr>
            <a:r>
              <a:rPr lang="en-US" sz="1600" b="0" dirty="0"/>
              <a:t>The number of overseas refugees to be resettled by a local Resettlement Agency is determined by the Department of State/Bureau of Population, Refugees and Migration (</a:t>
            </a:r>
            <a:r>
              <a:rPr lang="en-US" sz="1600" b="0" dirty="0" err="1"/>
              <a:t>PRM</a:t>
            </a:r>
            <a:r>
              <a:rPr lang="en-US" sz="1600" b="0" dirty="0"/>
              <a:t>) after </a:t>
            </a:r>
            <a:r>
              <a:rPr lang="en-US" sz="1600" b="0" dirty="0" smtClean="0"/>
              <a:t>reviewing the local Refugee Resettlement Agencies yearly proposal, referred to as an </a:t>
            </a:r>
            <a:r>
              <a:rPr lang="en-US" sz="1600" i="1" dirty="0" smtClean="0"/>
              <a:t>Abstract</a:t>
            </a:r>
            <a:r>
              <a:rPr lang="en-US" sz="1600" b="0" dirty="0" smtClean="0"/>
              <a:t>.</a:t>
            </a:r>
          </a:p>
          <a:p>
            <a:pPr marL="0" lvl="0" indent="0">
              <a:spcBef>
                <a:spcPts val="0"/>
              </a:spcBef>
              <a:spcAft>
                <a:spcPts val="1000"/>
              </a:spcAft>
              <a:buNone/>
            </a:pPr>
            <a:r>
              <a:rPr lang="en-US" sz="1600" dirty="0" smtClean="0"/>
              <a:t>Abstract/State Approval Process</a:t>
            </a:r>
          </a:p>
          <a:p>
            <a:pPr lvl="0">
              <a:spcBef>
                <a:spcPts val="0"/>
              </a:spcBef>
              <a:spcAft>
                <a:spcPts val="1000"/>
              </a:spcAft>
            </a:pPr>
            <a:r>
              <a:rPr lang="en-US" sz="1600" b="0" dirty="0" smtClean="0"/>
              <a:t>Local Resettlement Agencies prepare an </a:t>
            </a:r>
            <a:r>
              <a:rPr lang="en-US" sz="1600" b="0" i="1" dirty="0" smtClean="0"/>
              <a:t>Abstract </a:t>
            </a:r>
            <a:r>
              <a:rPr lang="en-US" sz="1600" b="0" dirty="0" smtClean="0"/>
              <a:t>which outlines the ability of the resettlement office, other service providers, and community capacity to receive and serve the proposed number of refugees, taking into account housing, employment, education, public transportation, and medical resources.</a:t>
            </a:r>
          </a:p>
          <a:p>
            <a:pPr lvl="0">
              <a:spcBef>
                <a:spcPts val="0"/>
              </a:spcBef>
              <a:spcAft>
                <a:spcPts val="1000"/>
              </a:spcAft>
            </a:pPr>
            <a:r>
              <a:rPr lang="en-US" sz="1600" b="0" dirty="0" smtClean="0"/>
              <a:t>While preparing their </a:t>
            </a:r>
            <a:r>
              <a:rPr lang="en-US" sz="1600" b="0" i="1" dirty="0" smtClean="0"/>
              <a:t>Abstract, </a:t>
            </a:r>
            <a:r>
              <a:rPr lang="en-US" sz="1600" b="0" dirty="0" smtClean="0"/>
              <a:t>the local Refugee Resettlement </a:t>
            </a:r>
            <a:r>
              <a:rPr lang="en-US" sz="1600" b="0" dirty="0"/>
              <a:t>Agencies </a:t>
            </a:r>
            <a:r>
              <a:rPr lang="en-US" sz="1600" b="0" dirty="0" smtClean="0"/>
              <a:t>initiate a local consultation </a:t>
            </a:r>
            <a:r>
              <a:rPr lang="en-US" sz="1600" b="0" dirty="0"/>
              <a:t>process </a:t>
            </a:r>
            <a:r>
              <a:rPr lang="en-US" sz="1600" b="0" dirty="0" smtClean="0"/>
              <a:t>with local stakeholders to discuss </a:t>
            </a:r>
            <a:r>
              <a:rPr lang="en-US" sz="1600" b="0" dirty="0"/>
              <a:t>the </a:t>
            </a:r>
            <a:r>
              <a:rPr lang="en-US" sz="1600" b="0" dirty="0" smtClean="0"/>
              <a:t>proposed number </a:t>
            </a:r>
            <a:r>
              <a:rPr lang="en-US" sz="1600" b="0" dirty="0"/>
              <a:t>of overseas </a:t>
            </a:r>
            <a:r>
              <a:rPr lang="en-US" sz="1600" b="0" dirty="0" smtClean="0"/>
              <a:t>refugees. The Agencies also request State Refugee Coordinator and the State Refugee Health Coordinator involvement with the consultations. </a:t>
            </a:r>
          </a:p>
          <a:p>
            <a:pPr>
              <a:spcBef>
                <a:spcPts val="0"/>
              </a:spcBef>
              <a:spcAft>
                <a:spcPts val="1000"/>
              </a:spcAft>
            </a:pPr>
            <a:r>
              <a:rPr lang="en-US" sz="1600" b="0" dirty="0" err="1" smtClean="0"/>
              <a:t>PRM</a:t>
            </a:r>
            <a:r>
              <a:rPr lang="en-US" sz="1600" b="0" dirty="0" smtClean="0"/>
              <a:t> forwards copies of submitted </a:t>
            </a:r>
            <a:r>
              <a:rPr lang="en-US" sz="1600" b="0" i="1" dirty="0" smtClean="0"/>
              <a:t>Abstracts</a:t>
            </a:r>
            <a:r>
              <a:rPr lang="en-US" sz="1600" dirty="0" smtClean="0"/>
              <a:t> </a:t>
            </a:r>
            <a:r>
              <a:rPr lang="en-US" sz="1600" b="0" dirty="0" smtClean="0"/>
              <a:t>to the State Refugee Coordinator for the Coordinator’s review and comment. The MA State Refugee Coordinator (ORI) reviews each </a:t>
            </a:r>
            <a:r>
              <a:rPr lang="en-US" sz="1600" b="0" i="1" dirty="0" smtClean="0"/>
              <a:t>Abstract </a:t>
            </a:r>
            <a:r>
              <a:rPr lang="en-US" sz="1600" b="0" dirty="0" smtClean="0"/>
              <a:t>(</a:t>
            </a:r>
            <a:r>
              <a:rPr lang="en-US" sz="1600" b="0" dirty="0"/>
              <a:t>with input from the State Refugee Health Coordinator</a:t>
            </a:r>
            <a:r>
              <a:rPr lang="en-US" sz="1600" b="0" dirty="0" smtClean="0"/>
              <a:t>)</a:t>
            </a:r>
            <a:r>
              <a:rPr lang="en-US" sz="1600" b="0" i="1" dirty="0" smtClean="0"/>
              <a:t>, </a:t>
            </a:r>
            <a:r>
              <a:rPr lang="en-US" sz="1600" b="0" dirty="0" smtClean="0"/>
              <a:t>and then reviews any ORI concerns with the local Resettlement Agencies prior to providing detailed comments and recommendations to PRM on the local resettlement plans.</a:t>
            </a:r>
          </a:p>
        </p:txBody>
      </p:sp>
      <p:sp>
        <p:nvSpPr>
          <p:cNvPr id="5" name="Slide Number Placeholder 4"/>
          <p:cNvSpPr>
            <a:spLocks noGrp="1"/>
          </p:cNvSpPr>
          <p:nvPr>
            <p:ph type="sldNum" sz="quarter" idx="11"/>
          </p:nvPr>
        </p:nvSpPr>
        <p:spPr/>
        <p:txBody>
          <a:bodyPr/>
          <a:lstStyle/>
          <a:p>
            <a:fld id="{CAD636D9-09DD-418D-8939-9A373B033AA8}" type="slidenum">
              <a:rPr lang="en-US" altLang="en-US" smtClean="0"/>
              <a:pPr/>
              <a:t>13</a:t>
            </a:fld>
            <a:endParaRPr lang="en-US" altLang="en-US" dirty="0"/>
          </a:p>
        </p:txBody>
      </p:sp>
    </p:spTree>
    <p:extLst>
      <p:ext uri="{BB962C8B-B14F-4D97-AF65-F5344CB8AC3E}">
        <p14:creationId xmlns:p14="http://schemas.microsoft.com/office/powerpoint/2010/main" val="17542411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625" y="1304925"/>
            <a:ext cx="8382000" cy="5143499"/>
          </a:xfrm>
        </p:spPr>
        <p:txBody>
          <a:bodyPr/>
          <a:lstStyle/>
          <a:p>
            <a:r>
              <a:rPr lang="en-US" sz="1400" b="0" dirty="0" err="1" smtClean="0"/>
              <a:t>PRM</a:t>
            </a:r>
            <a:r>
              <a:rPr lang="en-US" sz="1400" b="0" dirty="0" smtClean="0"/>
              <a:t> </a:t>
            </a:r>
            <a:r>
              <a:rPr lang="en-US" sz="1400" b="0" dirty="0"/>
              <a:t>requires all local </a:t>
            </a:r>
            <a:r>
              <a:rPr lang="en-US" sz="1400" b="0" dirty="0" smtClean="0"/>
              <a:t>Refugee Resettlement Agencies to </a:t>
            </a:r>
            <a:r>
              <a:rPr lang="en-US" sz="1400" b="0" dirty="0"/>
              <a:t>convene quarterly consultations with stakeholders involved in the resettlement process. </a:t>
            </a:r>
            <a:endParaRPr lang="en-US" sz="1400" b="0" dirty="0" smtClean="0"/>
          </a:p>
          <a:p>
            <a:r>
              <a:rPr lang="en-US" sz="1400" b="0" dirty="0"/>
              <a:t>Stakeholders include local governance, community based organizations, state and local public agencies providing services to refugees, the state refugee coordinator (ORI) and the state refugee health coordinator (DPH).</a:t>
            </a:r>
          </a:p>
          <a:p>
            <a:r>
              <a:rPr lang="en-US" sz="1400" b="0" dirty="0" smtClean="0"/>
              <a:t>The </a:t>
            </a:r>
            <a:r>
              <a:rPr lang="en-US" sz="1400" b="0" dirty="0"/>
              <a:t>consultations </a:t>
            </a:r>
            <a:r>
              <a:rPr lang="en-US" sz="1400" b="0" dirty="0" smtClean="0"/>
              <a:t>in Massachusetts take </a:t>
            </a:r>
            <a:r>
              <a:rPr lang="en-US" sz="1400" b="0" dirty="0"/>
              <a:t>place </a:t>
            </a:r>
            <a:r>
              <a:rPr lang="en-US" sz="1400" b="0" dirty="0" smtClean="0"/>
              <a:t>in-person around the first month of each federal fiscal year quarter (October, January, April, and July)</a:t>
            </a:r>
          </a:p>
          <a:p>
            <a:r>
              <a:rPr lang="en-US" sz="1400" b="0" dirty="0" smtClean="0"/>
              <a:t>Since </a:t>
            </a:r>
            <a:r>
              <a:rPr lang="en-US" sz="1400" b="0" dirty="0"/>
              <a:t>April of 2014, ORI has supported Resettlement Agencies coordinating their previously separate consultations into formalized and joint “Welcoming Network” consultations held regionally. </a:t>
            </a:r>
            <a:endParaRPr lang="en-US" sz="1400" b="0" dirty="0" smtClean="0"/>
          </a:p>
          <a:p>
            <a:r>
              <a:rPr lang="en-US" sz="1400" b="0" dirty="0" smtClean="0"/>
              <a:t>The </a:t>
            </a:r>
            <a:r>
              <a:rPr lang="en-US" sz="1400" b="0" dirty="0"/>
              <a:t>“Welcoming Networks” are organized into four consultations to cover five regions of the Commonwealth: Hampden County (Springfield, West Springfield, Westfield); Merrimack Region (Lowell); Worcester County (Worcester); and Eastern Massachusetts, which includes the North Shore (Lynn) and Suffolk County (Boston and Chelsea) regions. </a:t>
            </a:r>
            <a:endParaRPr lang="en-US" sz="1400" b="0" dirty="0" smtClean="0"/>
          </a:p>
          <a:p>
            <a:r>
              <a:rPr lang="en-US" sz="1400" b="0" dirty="0" smtClean="0"/>
              <a:t>During </a:t>
            </a:r>
            <a:r>
              <a:rPr lang="en-US" sz="1400" b="0" dirty="0"/>
              <a:t>each </a:t>
            </a:r>
            <a:r>
              <a:rPr lang="en-US" sz="1400" b="0" dirty="0" smtClean="0"/>
              <a:t>consultation, </a:t>
            </a:r>
            <a:r>
              <a:rPr lang="en-US" sz="1400" b="0" dirty="0"/>
              <a:t>year to date refugee arrivals and projections covering the upcoming quarter and </a:t>
            </a:r>
            <a:r>
              <a:rPr lang="en-US" sz="1400" b="0" dirty="0" smtClean="0"/>
              <a:t>the </a:t>
            </a:r>
            <a:r>
              <a:rPr lang="en-US" sz="1400" b="0" dirty="0"/>
              <a:t>annual federal fiscal </a:t>
            </a:r>
            <a:r>
              <a:rPr lang="en-US" sz="1400" b="0" dirty="0" smtClean="0"/>
              <a:t>year, </a:t>
            </a:r>
            <a:r>
              <a:rPr lang="en-US" sz="1400" b="0" dirty="0"/>
              <a:t>and other pertinent </a:t>
            </a:r>
            <a:r>
              <a:rPr lang="en-US" sz="1400" b="0" dirty="0" smtClean="0"/>
              <a:t>data, </a:t>
            </a:r>
            <a:r>
              <a:rPr lang="en-US" sz="1400" b="0" dirty="0"/>
              <a:t>are provided. Resettlement agencies also share the characteristics of arriving refugee populations including nationality, ethnicity, average family size and composition, language and education background, and medical conditions.</a:t>
            </a:r>
          </a:p>
          <a:p>
            <a:endParaRPr lang="en-US" sz="1400" b="0" dirty="0"/>
          </a:p>
        </p:txBody>
      </p:sp>
      <p:sp>
        <p:nvSpPr>
          <p:cNvPr id="3" name="Slide Number Placeholder 2"/>
          <p:cNvSpPr>
            <a:spLocks noGrp="1"/>
          </p:cNvSpPr>
          <p:nvPr>
            <p:ph type="sldNum" sz="quarter" idx="11"/>
          </p:nvPr>
        </p:nvSpPr>
        <p:spPr/>
        <p:txBody>
          <a:bodyPr/>
          <a:lstStyle/>
          <a:p>
            <a:fld id="{35CC764F-34DD-40DB-B424-6CB46B067597}" type="slidenum">
              <a:rPr lang="en-US" altLang="en-US" smtClean="0"/>
              <a:pPr/>
              <a:t>14</a:t>
            </a:fld>
            <a:endParaRPr lang="en-US" altLang="en-US" dirty="0"/>
          </a:p>
        </p:txBody>
      </p:sp>
      <p:sp>
        <p:nvSpPr>
          <p:cNvPr id="4" name="Title 3"/>
          <p:cNvSpPr>
            <a:spLocks noGrp="1"/>
          </p:cNvSpPr>
          <p:nvPr>
            <p:ph type="title"/>
          </p:nvPr>
        </p:nvSpPr>
        <p:spPr/>
        <p:txBody>
          <a:bodyPr/>
          <a:lstStyle/>
          <a:p>
            <a:r>
              <a:rPr lang="en-US" dirty="0" smtClean="0"/>
              <a:t>QUARTERLY CONSULTATION with </a:t>
            </a:r>
            <a:r>
              <a:rPr lang="en-US" dirty="0"/>
              <a:t>State </a:t>
            </a:r>
            <a:r>
              <a:rPr lang="en-US" dirty="0" smtClean="0"/>
              <a:t>Partners re Quarterly Projections for Refugee Admissions to State</a:t>
            </a:r>
            <a:endParaRPr lang="en-US" dirty="0"/>
          </a:p>
        </p:txBody>
      </p:sp>
    </p:spTree>
    <p:extLst>
      <p:ext uri="{BB962C8B-B14F-4D97-AF65-F5344CB8AC3E}">
        <p14:creationId xmlns:p14="http://schemas.microsoft.com/office/powerpoint/2010/main" val="2704642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sz="2400" dirty="0" smtClean="0"/>
              <a:t>DEMOGRAPHICS – Massachusetts Refugee Resettlement Program</a:t>
            </a:r>
            <a:endParaRPr lang="en-US" sz="2400"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830343564"/>
              </p:ext>
            </p:extLst>
          </p:nvPr>
        </p:nvGraphicFramePr>
        <p:xfrm>
          <a:off x="476251" y="1342517"/>
          <a:ext cx="8429625" cy="5456114"/>
        </p:xfrm>
        <a:graphic>
          <a:graphicData uri="http://schemas.openxmlformats.org/drawingml/2006/table">
            <a:tbl>
              <a:tblPr firstRow="1" firstCol="1" bandRow="1">
                <a:tableStyleId>{9D7B26C5-4107-4FEC-AEDC-1716B250A1EF}</a:tableStyleId>
              </a:tblPr>
              <a:tblGrid>
                <a:gridCol w="1508523"/>
                <a:gridCol w="1339451"/>
                <a:gridCol w="1171575"/>
                <a:gridCol w="1238250"/>
                <a:gridCol w="1495425"/>
                <a:gridCol w="1676401"/>
              </a:tblGrid>
              <a:tr h="0">
                <a:tc>
                  <a:txBody>
                    <a:bodyPr/>
                    <a:lstStyle/>
                    <a:p>
                      <a:pPr marL="0" marR="0" algn="ctr">
                        <a:lnSpc>
                          <a:spcPct val="115000"/>
                        </a:lnSpc>
                        <a:spcBef>
                          <a:spcPts val="0"/>
                        </a:spcBef>
                        <a:spcAft>
                          <a:spcPts val="0"/>
                        </a:spcAft>
                      </a:pPr>
                      <a:r>
                        <a:rPr lang="en-US" sz="1100" dirty="0">
                          <a:effectLst/>
                          <a:latin typeface="+mn-lt"/>
                        </a:rPr>
                        <a:t>Federal Fiscal Year</a:t>
                      </a:r>
                      <a:endParaRPr lang="en-US" sz="1100" dirty="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latin typeface="+mn-lt"/>
                        </a:rPr>
                        <a:t>New Enrollees</a:t>
                      </a:r>
                      <a:endParaRPr lang="en-US" sz="110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latin typeface="+mn-lt"/>
                        </a:rPr>
                        <a:t>Refugees Resettled</a:t>
                      </a:r>
                      <a:endParaRPr lang="en-US" sz="1100" dirty="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latin typeface="+mn-lt"/>
                        </a:rPr>
                        <a:t>Other Categories</a:t>
                      </a:r>
                      <a:endParaRPr lang="en-US" sz="1100" dirty="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smtClean="0">
                          <a:effectLst/>
                          <a:latin typeface="+mn-lt"/>
                        </a:rPr>
                        <a:t>Number of Syrians</a:t>
                      </a:r>
                      <a:endParaRPr lang="en-US" sz="1100" dirty="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smtClean="0">
                          <a:effectLst/>
                          <a:latin typeface="+mn-lt"/>
                        </a:rPr>
                        <a:t>Top three Countries of Origin</a:t>
                      </a:r>
                      <a:endParaRPr lang="en-US" sz="1100" dirty="0">
                        <a:solidFill>
                          <a:schemeClr val="tx1"/>
                        </a:solidFill>
                        <a:effectLst/>
                        <a:latin typeface="+mn-lt"/>
                        <a:ea typeface="Calibri"/>
                        <a:cs typeface="Times New Roman"/>
                      </a:endParaRPr>
                    </a:p>
                  </a:txBody>
                  <a:tcPr marL="68580" marR="68580" marT="0" marB="0"/>
                </a:tc>
              </a:tr>
              <a:tr h="0">
                <a:tc>
                  <a:txBody>
                    <a:bodyPr/>
                    <a:lstStyle/>
                    <a:p>
                      <a:pPr marL="0" marR="0" algn="ctr">
                        <a:lnSpc>
                          <a:spcPct val="115000"/>
                        </a:lnSpc>
                        <a:spcBef>
                          <a:spcPts val="0"/>
                        </a:spcBef>
                        <a:spcAft>
                          <a:spcPts val="0"/>
                        </a:spcAft>
                      </a:pPr>
                      <a:r>
                        <a:rPr lang="en-US" sz="1100">
                          <a:effectLst/>
                          <a:latin typeface="+mn-lt"/>
                        </a:rPr>
                        <a:t>2011</a:t>
                      </a:r>
                      <a:endParaRPr lang="en-US" sz="110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latin typeface="+mn-lt"/>
                        </a:rPr>
                        <a:t>1981</a:t>
                      </a:r>
                      <a:endParaRPr lang="en-US" sz="110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latin typeface="+mn-lt"/>
                        </a:rPr>
                        <a:t>1556</a:t>
                      </a:r>
                      <a:endParaRPr lang="en-US" sz="110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latin typeface="+mn-lt"/>
                        </a:rPr>
                        <a:t>425</a:t>
                      </a:r>
                      <a:endParaRPr lang="en-US" sz="110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smtClean="0">
                          <a:effectLst/>
                          <a:latin typeface="+mn-lt"/>
                        </a:rPr>
                        <a:t>0</a:t>
                      </a:r>
                      <a:endParaRPr lang="en-US" sz="1100" dirty="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Bhutan</a:t>
                      </a:r>
                    </a:p>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Iraq</a:t>
                      </a:r>
                    </a:p>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Burma</a:t>
                      </a:r>
                    </a:p>
                    <a:p>
                      <a:pPr marL="0" marR="0" algn="ctr">
                        <a:lnSpc>
                          <a:spcPct val="115000"/>
                        </a:lnSpc>
                        <a:spcBef>
                          <a:spcPts val="0"/>
                        </a:spcBef>
                        <a:spcAft>
                          <a:spcPts val="0"/>
                        </a:spcAft>
                      </a:pPr>
                      <a:endParaRPr lang="en-US" sz="1100" dirty="0">
                        <a:solidFill>
                          <a:schemeClr val="tx1"/>
                        </a:solidFill>
                        <a:effectLst/>
                        <a:latin typeface="+mn-lt"/>
                        <a:ea typeface="Calibri"/>
                        <a:cs typeface="Times New Roman"/>
                      </a:endParaRPr>
                    </a:p>
                  </a:txBody>
                  <a:tcPr marL="68580" marR="68580" marT="0" marB="0"/>
                </a:tc>
              </a:tr>
              <a:tr h="0">
                <a:tc>
                  <a:txBody>
                    <a:bodyPr/>
                    <a:lstStyle/>
                    <a:p>
                      <a:pPr marL="0" marR="0" algn="ctr">
                        <a:lnSpc>
                          <a:spcPct val="115000"/>
                        </a:lnSpc>
                        <a:spcBef>
                          <a:spcPts val="0"/>
                        </a:spcBef>
                        <a:spcAft>
                          <a:spcPts val="0"/>
                        </a:spcAft>
                      </a:pPr>
                      <a:r>
                        <a:rPr lang="en-US" sz="1100">
                          <a:effectLst/>
                          <a:latin typeface="+mn-lt"/>
                        </a:rPr>
                        <a:t>2012</a:t>
                      </a:r>
                      <a:endParaRPr lang="en-US" sz="110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latin typeface="+mn-lt"/>
                        </a:rPr>
                        <a:t>2198</a:t>
                      </a:r>
                      <a:endParaRPr lang="en-US" sz="110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latin typeface="+mn-lt"/>
                        </a:rPr>
                        <a:t>1611</a:t>
                      </a:r>
                      <a:endParaRPr lang="en-US" sz="110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latin typeface="+mn-lt"/>
                        </a:rPr>
                        <a:t>587</a:t>
                      </a:r>
                      <a:endParaRPr lang="en-US" sz="1100" dirty="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smtClean="0">
                          <a:effectLst/>
                          <a:latin typeface="+mn-lt"/>
                        </a:rPr>
                        <a:t>1</a:t>
                      </a:r>
                      <a:endParaRPr lang="en-US" sz="1100" dirty="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Bhutan</a:t>
                      </a:r>
                    </a:p>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Iraq</a:t>
                      </a:r>
                    </a:p>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Somalia</a:t>
                      </a:r>
                    </a:p>
                    <a:p>
                      <a:pPr marL="0" marR="0" algn="ctr">
                        <a:lnSpc>
                          <a:spcPct val="115000"/>
                        </a:lnSpc>
                        <a:spcBef>
                          <a:spcPts val="0"/>
                        </a:spcBef>
                        <a:spcAft>
                          <a:spcPts val="0"/>
                        </a:spcAft>
                      </a:pPr>
                      <a:endParaRPr lang="en-US" sz="1100" dirty="0" smtClean="0">
                        <a:solidFill>
                          <a:schemeClr val="tx1"/>
                        </a:solidFill>
                        <a:effectLst/>
                        <a:latin typeface="+mn-lt"/>
                        <a:ea typeface="Calibri"/>
                        <a:cs typeface="Times New Roman"/>
                      </a:endParaRPr>
                    </a:p>
                  </a:txBody>
                  <a:tcPr marL="68580" marR="68580" marT="0" marB="0"/>
                </a:tc>
              </a:tr>
              <a:tr h="0">
                <a:tc>
                  <a:txBody>
                    <a:bodyPr/>
                    <a:lstStyle/>
                    <a:p>
                      <a:pPr marL="0" marR="0" algn="ctr">
                        <a:lnSpc>
                          <a:spcPct val="115000"/>
                        </a:lnSpc>
                        <a:spcBef>
                          <a:spcPts val="0"/>
                        </a:spcBef>
                        <a:spcAft>
                          <a:spcPts val="0"/>
                        </a:spcAft>
                      </a:pPr>
                      <a:r>
                        <a:rPr lang="en-US" sz="1100">
                          <a:effectLst/>
                          <a:latin typeface="+mn-lt"/>
                        </a:rPr>
                        <a:t>2013</a:t>
                      </a:r>
                      <a:endParaRPr lang="en-US" sz="110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latin typeface="+mn-lt"/>
                        </a:rPr>
                        <a:t>2403</a:t>
                      </a:r>
                      <a:endParaRPr lang="en-US" sz="110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latin typeface="+mn-lt"/>
                        </a:rPr>
                        <a:t>1875</a:t>
                      </a:r>
                      <a:endParaRPr lang="en-US" sz="110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latin typeface="+mn-lt"/>
                        </a:rPr>
                        <a:t>528</a:t>
                      </a:r>
                      <a:endParaRPr lang="en-US" sz="110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smtClean="0">
                          <a:effectLst/>
                          <a:latin typeface="+mn-lt"/>
                        </a:rPr>
                        <a:t>8</a:t>
                      </a:r>
                      <a:endParaRPr lang="en-US" sz="1100" dirty="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Iraq</a:t>
                      </a:r>
                    </a:p>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Bhutan</a:t>
                      </a:r>
                    </a:p>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Somalia</a:t>
                      </a:r>
                    </a:p>
                    <a:p>
                      <a:pPr marL="0" marR="0" algn="ctr">
                        <a:lnSpc>
                          <a:spcPct val="115000"/>
                        </a:lnSpc>
                        <a:spcBef>
                          <a:spcPts val="0"/>
                        </a:spcBef>
                        <a:spcAft>
                          <a:spcPts val="0"/>
                        </a:spcAft>
                      </a:pPr>
                      <a:endParaRPr lang="en-US" sz="1100" dirty="0">
                        <a:solidFill>
                          <a:schemeClr val="tx1"/>
                        </a:solidFill>
                        <a:effectLst/>
                        <a:latin typeface="+mn-lt"/>
                        <a:ea typeface="Calibri"/>
                        <a:cs typeface="Times New Roman"/>
                      </a:endParaRPr>
                    </a:p>
                  </a:txBody>
                  <a:tcPr marL="68580" marR="68580" marT="0" marB="0"/>
                </a:tc>
              </a:tr>
              <a:tr h="0">
                <a:tc>
                  <a:txBody>
                    <a:bodyPr/>
                    <a:lstStyle/>
                    <a:p>
                      <a:pPr marL="0" marR="0" algn="ctr">
                        <a:lnSpc>
                          <a:spcPct val="115000"/>
                        </a:lnSpc>
                        <a:spcBef>
                          <a:spcPts val="0"/>
                        </a:spcBef>
                        <a:spcAft>
                          <a:spcPts val="0"/>
                        </a:spcAft>
                      </a:pPr>
                      <a:r>
                        <a:rPr lang="en-US" sz="1100">
                          <a:effectLst/>
                          <a:latin typeface="+mn-lt"/>
                        </a:rPr>
                        <a:t>2014</a:t>
                      </a:r>
                      <a:endParaRPr lang="en-US" sz="110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latin typeface="+mn-lt"/>
                        </a:rPr>
                        <a:t>2450</a:t>
                      </a:r>
                      <a:endParaRPr lang="en-US" sz="110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latin typeface="+mn-lt"/>
                        </a:rPr>
                        <a:t>2017</a:t>
                      </a:r>
                      <a:endParaRPr lang="en-US" sz="110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latin typeface="+mn-lt"/>
                        </a:rPr>
                        <a:t>435</a:t>
                      </a:r>
                      <a:endParaRPr lang="en-US" sz="110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smtClean="0">
                          <a:effectLst/>
                          <a:latin typeface="+mn-lt"/>
                        </a:rPr>
                        <a:t>4</a:t>
                      </a:r>
                      <a:endParaRPr lang="en-US" sz="1100" dirty="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Iraq</a:t>
                      </a:r>
                    </a:p>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Bhutan</a:t>
                      </a:r>
                    </a:p>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Somalia</a:t>
                      </a:r>
                    </a:p>
                    <a:p>
                      <a:pPr marL="0" marR="0" algn="ctr">
                        <a:lnSpc>
                          <a:spcPct val="115000"/>
                        </a:lnSpc>
                        <a:spcBef>
                          <a:spcPts val="0"/>
                        </a:spcBef>
                        <a:spcAft>
                          <a:spcPts val="0"/>
                        </a:spcAft>
                      </a:pPr>
                      <a:endParaRPr lang="en-US" sz="1100" dirty="0">
                        <a:solidFill>
                          <a:schemeClr val="tx1"/>
                        </a:solidFill>
                        <a:effectLst/>
                        <a:latin typeface="+mn-lt"/>
                        <a:ea typeface="Calibri"/>
                        <a:cs typeface="Times New Roman"/>
                      </a:endParaRPr>
                    </a:p>
                  </a:txBody>
                  <a:tcPr marL="68580" marR="68580" marT="0" marB="0"/>
                </a:tc>
              </a:tr>
              <a:tr h="0">
                <a:tc>
                  <a:txBody>
                    <a:bodyPr/>
                    <a:lstStyle/>
                    <a:p>
                      <a:pPr marL="0" marR="0" algn="ctr">
                        <a:lnSpc>
                          <a:spcPct val="115000"/>
                        </a:lnSpc>
                        <a:spcBef>
                          <a:spcPts val="0"/>
                        </a:spcBef>
                        <a:spcAft>
                          <a:spcPts val="0"/>
                        </a:spcAft>
                      </a:pPr>
                      <a:r>
                        <a:rPr lang="en-US" sz="1100">
                          <a:effectLst/>
                          <a:latin typeface="+mn-lt"/>
                        </a:rPr>
                        <a:t>2015</a:t>
                      </a:r>
                      <a:endParaRPr lang="en-US" sz="110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latin typeface="+mn-lt"/>
                        </a:rPr>
                        <a:t>2086</a:t>
                      </a:r>
                      <a:endParaRPr lang="en-US" sz="110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latin typeface="+mn-lt"/>
                        </a:rPr>
                        <a:t>1759</a:t>
                      </a:r>
                      <a:endParaRPr lang="en-US" sz="110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latin typeface="+mn-lt"/>
                        </a:rPr>
                        <a:t>327</a:t>
                      </a:r>
                      <a:endParaRPr lang="en-US" sz="1100" dirty="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smtClean="0">
                          <a:effectLst/>
                          <a:latin typeface="+mn-lt"/>
                        </a:rPr>
                        <a:t>85</a:t>
                      </a:r>
                      <a:endParaRPr lang="en-US" sz="1100" dirty="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Iraq</a:t>
                      </a:r>
                    </a:p>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Somalia</a:t>
                      </a:r>
                    </a:p>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Bhutan</a:t>
                      </a:r>
                    </a:p>
                    <a:p>
                      <a:pPr marL="0" marR="0" algn="ctr">
                        <a:lnSpc>
                          <a:spcPct val="115000"/>
                        </a:lnSpc>
                        <a:spcBef>
                          <a:spcPts val="0"/>
                        </a:spcBef>
                        <a:spcAft>
                          <a:spcPts val="0"/>
                        </a:spcAft>
                      </a:pPr>
                      <a:endParaRPr lang="en-US" sz="1100" dirty="0">
                        <a:solidFill>
                          <a:schemeClr val="tx1"/>
                        </a:solidFill>
                        <a:effectLst/>
                        <a:latin typeface="+mn-lt"/>
                        <a:ea typeface="Calibri"/>
                        <a:cs typeface="Times New Roman"/>
                      </a:endParaRPr>
                    </a:p>
                  </a:txBody>
                  <a:tcPr marL="68580" marR="68580" marT="0" marB="0"/>
                </a:tc>
              </a:tr>
              <a:tr h="0">
                <a:tc>
                  <a:txBody>
                    <a:bodyPr/>
                    <a:lstStyle/>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2016</a:t>
                      </a:r>
                      <a:endParaRPr lang="en-US" sz="1100" dirty="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2244</a:t>
                      </a:r>
                    </a:p>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projected</a:t>
                      </a:r>
                      <a:endParaRPr lang="en-US" sz="1100" dirty="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1750</a:t>
                      </a:r>
                      <a:r>
                        <a:rPr lang="en-US" sz="1100" baseline="0" dirty="0" smtClean="0">
                          <a:solidFill>
                            <a:schemeClr val="tx1"/>
                          </a:solidFill>
                          <a:effectLst/>
                          <a:latin typeface="+mn-lt"/>
                          <a:ea typeface="Calibri"/>
                          <a:cs typeface="Times New Roman"/>
                        </a:rPr>
                        <a:t> – 1925</a:t>
                      </a:r>
                    </a:p>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solidFill>
                            <a:schemeClr val="tx1"/>
                          </a:solidFill>
                          <a:effectLst/>
                          <a:latin typeface="+mn-lt"/>
                          <a:ea typeface="Calibri"/>
                          <a:cs typeface="Times New Roman"/>
                        </a:rPr>
                        <a:t>projected</a:t>
                      </a:r>
                    </a:p>
                  </a:txBody>
                  <a:tcPr marL="68580" marR="68580" marT="0" marB="0"/>
                </a:tc>
                <a:tc>
                  <a:txBody>
                    <a:bodyPr/>
                    <a:lstStyle/>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446</a:t>
                      </a:r>
                    </a:p>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projected</a:t>
                      </a:r>
                      <a:endParaRPr lang="en-US" sz="1100" dirty="0">
                        <a:solidFill>
                          <a:schemeClr val="tx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Unknown</a:t>
                      </a:r>
                    </a:p>
                    <a:p>
                      <a:pPr marL="0" marR="0" algn="ctr">
                        <a:lnSpc>
                          <a:spcPct val="115000"/>
                        </a:lnSpc>
                        <a:spcBef>
                          <a:spcPts val="0"/>
                        </a:spcBef>
                        <a:spcAft>
                          <a:spcPts val="0"/>
                        </a:spcAft>
                      </a:pPr>
                      <a:r>
                        <a:rPr lang="en-US" sz="1100" dirty="0" smtClean="0">
                          <a:solidFill>
                            <a:schemeClr val="tx1"/>
                          </a:solidFill>
                          <a:effectLst/>
                          <a:latin typeface="+mn-lt"/>
                          <a:ea typeface="Calibri"/>
                          <a:cs typeface="Times New Roman"/>
                        </a:rPr>
                        <a:t>(7 individuals</a:t>
                      </a:r>
                      <a:r>
                        <a:rPr lang="en-US" sz="1100" baseline="0" dirty="0" smtClean="0">
                          <a:solidFill>
                            <a:schemeClr val="tx1"/>
                          </a:solidFill>
                          <a:effectLst/>
                          <a:latin typeface="+mn-lt"/>
                          <a:ea typeface="Calibri"/>
                          <a:cs typeface="Times New Roman"/>
                        </a:rPr>
                        <a:t> </a:t>
                      </a:r>
                      <a:r>
                        <a:rPr lang="en-US" sz="1100" dirty="0" smtClean="0">
                          <a:solidFill>
                            <a:schemeClr val="tx1"/>
                          </a:solidFill>
                          <a:effectLst/>
                          <a:latin typeface="+mn-lt"/>
                          <a:ea typeface="Calibri"/>
                          <a:cs typeface="Times New Roman"/>
                        </a:rPr>
                        <a:t>as of October</a:t>
                      </a:r>
                      <a:r>
                        <a:rPr lang="en-US" sz="1100" baseline="0" dirty="0" smtClean="0">
                          <a:solidFill>
                            <a:schemeClr val="tx1"/>
                          </a:solidFill>
                          <a:effectLst/>
                          <a:latin typeface="+mn-lt"/>
                          <a:ea typeface="Calibri"/>
                          <a:cs typeface="Times New Roman"/>
                        </a:rPr>
                        <a:t> 31, 2015)</a:t>
                      </a:r>
                      <a:endParaRPr lang="en-US" sz="1100" dirty="0">
                        <a:solidFill>
                          <a:schemeClr val="tx1"/>
                        </a:solidFill>
                        <a:effectLst/>
                        <a:latin typeface="+mn-lt"/>
                        <a:ea typeface="Calibri"/>
                        <a:cs typeface="Times New Roman"/>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solidFill>
                            <a:schemeClr val="tx1"/>
                          </a:solidFill>
                          <a:effectLst/>
                          <a:latin typeface="+mn-lt"/>
                          <a:ea typeface="Calibri"/>
                          <a:cs typeface="Times New Roman"/>
                        </a:rPr>
                        <a:t>Unknown</a:t>
                      </a:r>
                    </a:p>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solidFill>
                            <a:schemeClr val="tx1"/>
                          </a:solidFill>
                          <a:effectLst/>
                          <a:latin typeface="+mn-lt"/>
                          <a:ea typeface="Calibri"/>
                          <a:cs typeface="Times New Roman"/>
                        </a:rPr>
                        <a:t>(Similar Populations</a:t>
                      </a:r>
                      <a:r>
                        <a:rPr lang="en-US" sz="1100" baseline="0" dirty="0" smtClean="0">
                          <a:solidFill>
                            <a:schemeClr val="tx1"/>
                          </a:solidFill>
                          <a:effectLst/>
                          <a:latin typeface="+mn-lt"/>
                          <a:ea typeface="Calibri"/>
                          <a:cs typeface="Times New Roman"/>
                        </a:rPr>
                        <a:t> </a:t>
                      </a:r>
                      <a:r>
                        <a:rPr lang="en-US" sz="1100" dirty="0" smtClean="0">
                          <a:solidFill>
                            <a:schemeClr val="tx1"/>
                          </a:solidFill>
                          <a:effectLst/>
                          <a:latin typeface="+mn-lt"/>
                          <a:ea typeface="Calibri"/>
                          <a:cs typeface="Times New Roman"/>
                        </a:rPr>
                        <a:t>Anticipated)</a:t>
                      </a:r>
                    </a:p>
                    <a:p>
                      <a:pPr marL="0" marR="0" algn="ctr">
                        <a:lnSpc>
                          <a:spcPct val="115000"/>
                        </a:lnSpc>
                        <a:spcBef>
                          <a:spcPts val="0"/>
                        </a:spcBef>
                        <a:spcAft>
                          <a:spcPts val="0"/>
                        </a:spcAft>
                      </a:pPr>
                      <a:endParaRPr lang="en-US" sz="1100" dirty="0" smtClean="0">
                        <a:solidFill>
                          <a:schemeClr val="tx1"/>
                        </a:solidFill>
                        <a:effectLst/>
                        <a:latin typeface="+mn-lt"/>
                        <a:ea typeface="Calibri"/>
                        <a:cs typeface="Times New Roman"/>
                      </a:endParaRPr>
                    </a:p>
                    <a:p>
                      <a:pPr marL="0" marR="0" algn="ctr">
                        <a:lnSpc>
                          <a:spcPct val="115000"/>
                        </a:lnSpc>
                        <a:spcBef>
                          <a:spcPts val="0"/>
                        </a:spcBef>
                        <a:spcAft>
                          <a:spcPts val="0"/>
                        </a:spcAft>
                      </a:pPr>
                      <a:endParaRPr lang="en-US" sz="1100" dirty="0" smtClean="0">
                        <a:solidFill>
                          <a:schemeClr val="tx1"/>
                        </a:solidFill>
                        <a:effectLst/>
                        <a:latin typeface="+mn-lt"/>
                        <a:ea typeface="Calibri"/>
                        <a:cs typeface="Times New Roman"/>
                      </a:endParaRPr>
                    </a:p>
                    <a:p>
                      <a:pPr marL="0" marR="0" algn="ctr">
                        <a:lnSpc>
                          <a:spcPct val="115000"/>
                        </a:lnSpc>
                        <a:spcBef>
                          <a:spcPts val="0"/>
                        </a:spcBef>
                        <a:spcAft>
                          <a:spcPts val="0"/>
                        </a:spcAft>
                      </a:pPr>
                      <a:endParaRPr lang="en-US" sz="1100" dirty="0" smtClean="0">
                        <a:solidFill>
                          <a:schemeClr val="tx1"/>
                        </a:solidFill>
                        <a:effectLst/>
                        <a:latin typeface="+mn-lt"/>
                        <a:ea typeface="Calibri"/>
                        <a:cs typeface="Times New Roman"/>
                      </a:endParaRPr>
                    </a:p>
                    <a:p>
                      <a:pPr marL="0" marR="0" algn="ctr">
                        <a:lnSpc>
                          <a:spcPct val="115000"/>
                        </a:lnSpc>
                        <a:spcBef>
                          <a:spcPts val="0"/>
                        </a:spcBef>
                        <a:spcAft>
                          <a:spcPts val="0"/>
                        </a:spcAft>
                      </a:pPr>
                      <a:endParaRPr lang="en-US" sz="1100" dirty="0">
                        <a:solidFill>
                          <a:schemeClr val="tx1"/>
                        </a:solidFill>
                        <a:effectLst/>
                        <a:latin typeface="+mn-lt"/>
                        <a:ea typeface="Calibri"/>
                        <a:cs typeface="Times New Roman"/>
                      </a:endParaRPr>
                    </a:p>
                  </a:txBody>
                  <a:tcPr marL="68580" marR="68580" marT="0" marB="0"/>
                </a:tc>
              </a:tr>
            </a:tbl>
          </a:graphicData>
        </a:graphic>
      </p:graphicFrame>
      <p:sp>
        <p:nvSpPr>
          <p:cNvPr id="5" name="Slide Number Placeholder 4"/>
          <p:cNvSpPr>
            <a:spLocks noGrp="1"/>
          </p:cNvSpPr>
          <p:nvPr>
            <p:ph type="sldNum" sz="quarter" idx="11"/>
          </p:nvPr>
        </p:nvSpPr>
        <p:spPr/>
        <p:txBody>
          <a:bodyPr/>
          <a:lstStyle/>
          <a:p>
            <a:fld id="{CAD636D9-09DD-418D-8939-9A373B033AA8}" type="slidenum">
              <a:rPr lang="en-US" altLang="en-US" smtClean="0"/>
              <a:pPr/>
              <a:t>15</a:t>
            </a:fld>
            <a:endParaRPr lang="en-US" altLang="en-US" dirty="0"/>
          </a:p>
        </p:txBody>
      </p:sp>
    </p:spTree>
    <p:extLst>
      <p:ext uri="{BB962C8B-B14F-4D97-AF65-F5344CB8AC3E}">
        <p14:creationId xmlns:p14="http://schemas.microsoft.com/office/powerpoint/2010/main" val="2765224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sz="2400" dirty="0" smtClean="0"/>
              <a:t>FFY16 </a:t>
            </a:r>
            <a:r>
              <a:rPr lang="en-US" sz="2400" dirty="0"/>
              <a:t>– Resettlement Agencies </a:t>
            </a:r>
            <a:r>
              <a:rPr lang="en-US" sz="2400" dirty="0" smtClean="0"/>
              <a:t>in Massachusetts</a:t>
            </a:r>
            <a:endParaRPr lang="en-US" sz="2400" dirty="0"/>
          </a:p>
        </p:txBody>
      </p:sp>
      <p:sp>
        <p:nvSpPr>
          <p:cNvPr id="4" name="Content Placeholder 3"/>
          <p:cNvSpPr>
            <a:spLocks noGrp="1"/>
          </p:cNvSpPr>
          <p:nvPr>
            <p:ph idx="1"/>
          </p:nvPr>
        </p:nvSpPr>
        <p:spPr>
          <a:xfrm>
            <a:off x="466726" y="1391680"/>
            <a:ext cx="7935685" cy="5001313"/>
          </a:xfrm>
        </p:spPr>
        <p:txBody>
          <a:bodyPr/>
          <a:lstStyle/>
          <a:p>
            <a:pPr marL="463550" indent="-469900">
              <a:spcBef>
                <a:spcPts val="0"/>
              </a:spcBef>
              <a:spcAft>
                <a:spcPts val="600"/>
              </a:spcAft>
              <a:buFont typeface="Wingdings" panose="05000000000000000000" pitchFamily="2" charset="2"/>
              <a:buChar char="q"/>
            </a:pPr>
            <a:r>
              <a:rPr lang="en-US" sz="1600" dirty="0" err="1" smtClean="0"/>
              <a:t>PRM</a:t>
            </a:r>
            <a:r>
              <a:rPr lang="en-US" sz="1600" dirty="0" smtClean="0"/>
              <a:t> contracts with Refugee Resettlement Agencies, listed below, to receive overseas refugee arrivals and to provide reception and placement services.</a:t>
            </a:r>
          </a:p>
          <a:p>
            <a:pPr marL="463550" indent="-469900">
              <a:spcBef>
                <a:spcPts val="0"/>
              </a:spcBef>
              <a:spcAft>
                <a:spcPts val="600"/>
              </a:spcAft>
              <a:buFont typeface="Wingdings" panose="05000000000000000000" pitchFamily="2" charset="2"/>
              <a:buChar char="q"/>
            </a:pPr>
            <a:r>
              <a:rPr lang="en-US" sz="1600" dirty="0" smtClean="0"/>
              <a:t>ORI also contracts with these Refugee Resettlement Agencies to provide services under the Massachusetts Refugee Resettlement Program.</a:t>
            </a:r>
          </a:p>
          <a:p>
            <a:pPr lvl="2"/>
            <a:r>
              <a:rPr lang="en-US" sz="1600" dirty="0" smtClean="0"/>
              <a:t>Ascentria Care Alliance</a:t>
            </a:r>
            <a:endParaRPr lang="en-US" sz="1600" dirty="0"/>
          </a:p>
          <a:p>
            <a:pPr lvl="3"/>
            <a:r>
              <a:rPr lang="en-US" sz="1600" dirty="0"/>
              <a:t>West Springfield</a:t>
            </a:r>
          </a:p>
          <a:p>
            <a:pPr lvl="3"/>
            <a:r>
              <a:rPr lang="en-US" sz="1600" dirty="0"/>
              <a:t>Worcester</a:t>
            </a:r>
          </a:p>
          <a:p>
            <a:pPr lvl="2"/>
            <a:r>
              <a:rPr lang="en-US" sz="1600" dirty="0" smtClean="0"/>
              <a:t>Catholic </a:t>
            </a:r>
            <a:r>
              <a:rPr lang="en-US" sz="1600" dirty="0"/>
              <a:t>Charities of Boston</a:t>
            </a:r>
          </a:p>
          <a:p>
            <a:pPr lvl="2"/>
            <a:r>
              <a:rPr lang="en-US" sz="1600" dirty="0"/>
              <a:t>Catholic Charities of Worcester</a:t>
            </a:r>
          </a:p>
          <a:p>
            <a:pPr lvl="2"/>
            <a:r>
              <a:rPr lang="en-US" sz="1600" dirty="0"/>
              <a:t>International Institute of New England</a:t>
            </a:r>
          </a:p>
          <a:p>
            <a:pPr lvl="3"/>
            <a:r>
              <a:rPr lang="en-US" sz="1600" dirty="0"/>
              <a:t>Boston</a:t>
            </a:r>
          </a:p>
          <a:p>
            <a:pPr lvl="3"/>
            <a:r>
              <a:rPr lang="en-US" sz="1600" dirty="0"/>
              <a:t>Lowell</a:t>
            </a:r>
          </a:p>
          <a:p>
            <a:pPr lvl="2"/>
            <a:r>
              <a:rPr lang="en-US" sz="1600" dirty="0"/>
              <a:t>Jewish Family Service of </a:t>
            </a:r>
            <a:r>
              <a:rPr lang="en-US" sz="1600" dirty="0" err="1"/>
              <a:t>MetroWest</a:t>
            </a:r>
            <a:endParaRPr lang="en-US" sz="1600" dirty="0"/>
          </a:p>
          <a:p>
            <a:pPr lvl="2"/>
            <a:r>
              <a:rPr lang="en-US" sz="1600" dirty="0"/>
              <a:t>Jewish Family Services of Western MA</a:t>
            </a:r>
          </a:p>
          <a:p>
            <a:pPr lvl="2"/>
            <a:r>
              <a:rPr lang="en-US" sz="1600" dirty="0" smtClean="0"/>
              <a:t>Refugee </a:t>
            </a:r>
            <a:r>
              <a:rPr lang="en-US" sz="1600" dirty="0"/>
              <a:t>and Immigrant Assistance Center</a:t>
            </a:r>
          </a:p>
          <a:p>
            <a:pPr lvl="3"/>
            <a:r>
              <a:rPr lang="en-US" sz="1600" dirty="0"/>
              <a:t>Boston</a:t>
            </a:r>
          </a:p>
          <a:p>
            <a:pPr lvl="3"/>
            <a:r>
              <a:rPr lang="en-US" sz="1600" dirty="0"/>
              <a:t>Worcester</a:t>
            </a:r>
          </a:p>
          <a:p>
            <a:pPr marL="811213" lvl="1" indent="-469900">
              <a:spcBef>
                <a:spcPts val="0"/>
              </a:spcBef>
              <a:spcAft>
                <a:spcPts val="600"/>
              </a:spcAft>
              <a:buFont typeface="Wingdings" panose="05000000000000000000" pitchFamily="2" charset="2"/>
              <a:buChar char="q"/>
            </a:pPr>
            <a:endParaRPr lang="en-US" sz="1600" dirty="0"/>
          </a:p>
        </p:txBody>
      </p:sp>
      <p:sp>
        <p:nvSpPr>
          <p:cNvPr id="5" name="Slide Number Placeholder 4"/>
          <p:cNvSpPr>
            <a:spLocks noGrp="1"/>
          </p:cNvSpPr>
          <p:nvPr>
            <p:ph type="sldNum" sz="quarter" idx="11"/>
          </p:nvPr>
        </p:nvSpPr>
        <p:spPr/>
        <p:txBody>
          <a:bodyPr/>
          <a:lstStyle/>
          <a:p>
            <a:fld id="{CAD636D9-09DD-418D-8939-9A373B033AA8}" type="slidenum">
              <a:rPr lang="en-US" altLang="en-US" smtClean="0"/>
              <a:pPr/>
              <a:t>16</a:t>
            </a:fld>
            <a:endParaRPr lang="en-US" altLang="en-US" dirty="0"/>
          </a:p>
        </p:txBody>
      </p:sp>
      <p:sp>
        <p:nvSpPr>
          <p:cNvPr id="6" name="TextBox 5"/>
          <p:cNvSpPr txBox="1"/>
          <p:nvPr/>
        </p:nvSpPr>
        <p:spPr>
          <a:xfrm>
            <a:off x="0" y="0"/>
            <a:ext cx="9144000" cy="246221"/>
          </a:xfrm>
          <a:prstGeom prst="rect">
            <a:avLst/>
          </a:prstGeom>
          <a:noFill/>
        </p:spPr>
        <p:txBody>
          <a:bodyPr wrap="square" rtlCol="0">
            <a:spAutoFit/>
          </a:bodyPr>
          <a:lstStyle/>
          <a:p>
            <a:pPr algn="ctr"/>
            <a:r>
              <a:rPr lang="en-US" sz="1000" b="1" i="1" dirty="0" smtClean="0">
                <a:solidFill>
                  <a:schemeClr val="bg2"/>
                </a:solidFill>
                <a:latin typeface="Calibri" panose="020F0502020204030204" pitchFamily="34" charset="0"/>
              </a:rPr>
              <a:t>Draft for Policy Discussion Only</a:t>
            </a:r>
            <a:endParaRPr lang="en-US" sz="1000" b="1" i="1" dirty="0">
              <a:solidFill>
                <a:schemeClr val="bg2"/>
              </a:solidFill>
              <a:latin typeface="Calibri" panose="020F0502020204030204" pitchFamily="34" charset="0"/>
            </a:endParaRPr>
          </a:p>
        </p:txBody>
      </p:sp>
    </p:spTree>
    <p:extLst>
      <p:ext uri="{BB962C8B-B14F-4D97-AF65-F5344CB8AC3E}">
        <p14:creationId xmlns:p14="http://schemas.microsoft.com/office/powerpoint/2010/main" val="970931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sz="2400" dirty="0" smtClean="0"/>
              <a:t>HISTORY – MA Office for Refugees and Immigrants (ORI) and the Federal Refugee Act of 1980</a:t>
            </a:r>
            <a:endParaRPr lang="en-US" sz="2400" dirty="0"/>
          </a:p>
        </p:txBody>
      </p:sp>
      <p:sp>
        <p:nvSpPr>
          <p:cNvPr id="4" name="Content Placeholder 3"/>
          <p:cNvSpPr>
            <a:spLocks noGrp="1"/>
          </p:cNvSpPr>
          <p:nvPr>
            <p:ph idx="1"/>
          </p:nvPr>
        </p:nvSpPr>
        <p:spPr>
          <a:xfrm>
            <a:off x="457202" y="1639330"/>
            <a:ext cx="8183880" cy="4221163"/>
          </a:xfrm>
        </p:spPr>
        <p:txBody>
          <a:bodyPr/>
          <a:lstStyle/>
          <a:p>
            <a:pPr marL="0" indent="0">
              <a:spcBef>
                <a:spcPts val="0"/>
              </a:spcBef>
              <a:spcAft>
                <a:spcPts val="2100"/>
              </a:spcAft>
              <a:buNone/>
            </a:pPr>
            <a:r>
              <a:rPr lang="en-US" sz="1800" b="0" dirty="0" smtClean="0"/>
              <a:t>In </a:t>
            </a:r>
            <a:r>
              <a:rPr lang="en-US" sz="1800" b="0" dirty="0"/>
              <a:t>1985, the Massachusetts Office </a:t>
            </a:r>
            <a:r>
              <a:rPr lang="en-US" sz="1800" b="0" dirty="0" smtClean="0"/>
              <a:t>for </a:t>
            </a:r>
            <a:r>
              <a:rPr lang="en-US" sz="1800" b="0" dirty="0"/>
              <a:t>Refugee Resettlement was designated by MA Executive Order </a:t>
            </a:r>
            <a:r>
              <a:rPr lang="en-US" sz="1800" b="0" dirty="0" smtClean="0"/>
              <a:t>257 to </a:t>
            </a:r>
            <a:r>
              <a:rPr lang="en-US" sz="1800" b="0" dirty="0"/>
              <a:t>be responsible for refugee affairs in the state. </a:t>
            </a:r>
            <a:endParaRPr lang="en-US" sz="1800" b="0" dirty="0" smtClean="0"/>
          </a:p>
          <a:p>
            <a:pPr marL="0" indent="0">
              <a:spcBef>
                <a:spcPts val="0"/>
              </a:spcBef>
              <a:spcAft>
                <a:spcPts val="2100"/>
              </a:spcAft>
              <a:buNone/>
            </a:pPr>
            <a:r>
              <a:rPr lang="en-US" sz="1800" b="0" dirty="0" smtClean="0"/>
              <a:t>In </a:t>
            </a:r>
            <a:r>
              <a:rPr lang="en-US" sz="1800" b="0" dirty="0"/>
              <a:t>1992, the state legislature established the Office for Refugees and Immigrants (ORI). </a:t>
            </a:r>
            <a:r>
              <a:rPr lang="en-US" sz="1800" b="0" dirty="0" smtClean="0"/>
              <a:t>MGL c. 6, § 205-207.</a:t>
            </a:r>
          </a:p>
          <a:p>
            <a:pPr marL="0" indent="0">
              <a:spcBef>
                <a:spcPts val="0"/>
              </a:spcBef>
              <a:spcAft>
                <a:spcPts val="2100"/>
              </a:spcAft>
              <a:buNone/>
            </a:pPr>
            <a:r>
              <a:rPr lang="en-US" sz="1800" b="0" dirty="0" smtClean="0"/>
              <a:t>The </a:t>
            </a:r>
            <a:r>
              <a:rPr lang="en-US" sz="1800" b="0" dirty="0"/>
              <a:t>ORI Executive Director serves as the State Refugee Coordinator </a:t>
            </a:r>
            <a:r>
              <a:rPr lang="en-US" sz="1800" b="0" dirty="0" smtClean="0"/>
              <a:t>in accord with the Refugee </a:t>
            </a:r>
            <a:r>
              <a:rPr lang="en-US" sz="1800" b="0" dirty="0"/>
              <a:t>Act of 1980 and state law. MGL c. </a:t>
            </a:r>
            <a:r>
              <a:rPr lang="en-US" sz="1800" b="0" dirty="0" smtClean="0"/>
              <a:t>6, </a:t>
            </a:r>
            <a:r>
              <a:rPr lang="en-US" sz="1800" b="0" dirty="0"/>
              <a:t>§ </a:t>
            </a:r>
            <a:r>
              <a:rPr lang="en-US" sz="1800" b="0" dirty="0" smtClean="0"/>
              <a:t>206.</a:t>
            </a:r>
          </a:p>
          <a:p>
            <a:pPr marL="0" indent="0">
              <a:spcBef>
                <a:spcPts val="0"/>
              </a:spcBef>
              <a:spcAft>
                <a:spcPts val="2100"/>
              </a:spcAft>
              <a:buNone/>
            </a:pPr>
            <a:r>
              <a:rPr lang="en-US" sz="1800" dirty="0" smtClean="0"/>
              <a:t>Federal Refugee </a:t>
            </a:r>
            <a:r>
              <a:rPr lang="en-US" sz="1800" dirty="0"/>
              <a:t>Act of 1980</a:t>
            </a:r>
            <a:r>
              <a:rPr lang="en-US" sz="1800" b="0" dirty="0"/>
              <a:t>: “Assistance and services funded under this section shall be provided to refugees without </a:t>
            </a:r>
            <a:r>
              <a:rPr lang="en-US" sz="1800" b="0" dirty="0" smtClean="0"/>
              <a:t>regard to </a:t>
            </a:r>
            <a:r>
              <a:rPr lang="en-US" sz="1800" b="0" dirty="0"/>
              <a:t>race, religion, nationality, sex, or political opinion</a:t>
            </a:r>
            <a:r>
              <a:rPr lang="en-US" sz="1800" b="0" dirty="0" smtClean="0"/>
              <a:t>.”  8 </a:t>
            </a:r>
            <a:r>
              <a:rPr lang="en-US" sz="1800" b="0" dirty="0"/>
              <a:t>USC §</a:t>
            </a:r>
            <a:r>
              <a:rPr lang="en-US" sz="1800" b="0" dirty="0" smtClean="0"/>
              <a:t>1522 (a)(5)</a:t>
            </a:r>
          </a:p>
          <a:p>
            <a:pPr marL="0" indent="0">
              <a:spcBef>
                <a:spcPts val="0"/>
              </a:spcBef>
              <a:spcAft>
                <a:spcPts val="2100"/>
              </a:spcAft>
              <a:buNone/>
            </a:pPr>
            <a:r>
              <a:rPr lang="en-US" sz="1800" dirty="0"/>
              <a:t>Purpose of ORI</a:t>
            </a:r>
            <a:r>
              <a:rPr lang="en-US" sz="1800" b="0" dirty="0"/>
              <a:t>:  </a:t>
            </a:r>
            <a:r>
              <a:rPr lang="en-US" sz="1800" b="0" dirty="0" smtClean="0"/>
              <a:t>“To </a:t>
            </a:r>
            <a:r>
              <a:rPr lang="en-US" sz="1800" b="0" dirty="0"/>
              <a:t>promote the full participation of refugees and immigrants as self-sufficient individuals and families in the economic, social, and civic life of </a:t>
            </a:r>
            <a:r>
              <a:rPr lang="en-US" sz="1800" b="0" dirty="0" smtClean="0"/>
              <a:t>the commonwealth.”  MGL c. 6</a:t>
            </a:r>
            <a:r>
              <a:rPr lang="en-US" sz="1800" b="0" dirty="0"/>
              <a:t>, § </a:t>
            </a:r>
            <a:r>
              <a:rPr lang="en-US" sz="1800" b="0" dirty="0" smtClean="0"/>
              <a:t>205</a:t>
            </a:r>
            <a:endParaRPr lang="en-US" sz="1800" b="0" dirty="0"/>
          </a:p>
          <a:p>
            <a:pPr marL="0" indent="0">
              <a:spcBef>
                <a:spcPts val="0"/>
              </a:spcBef>
              <a:spcAft>
                <a:spcPts val="2100"/>
              </a:spcAft>
              <a:buNone/>
            </a:pPr>
            <a:endParaRPr lang="en-US" sz="2000" b="0" dirty="0"/>
          </a:p>
          <a:p>
            <a:pPr marL="0" indent="0">
              <a:spcBef>
                <a:spcPts val="0"/>
              </a:spcBef>
              <a:spcAft>
                <a:spcPts val="2100"/>
              </a:spcAft>
              <a:buNone/>
            </a:pPr>
            <a:endParaRPr lang="en-US" sz="2000" b="0" dirty="0"/>
          </a:p>
          <a:p>
            <a:pPr marL="0" indent="0">
              <a:spcBef>
                <a:spcPts val="0"/>
              </a:spcBef>
              <a:spcAft>
                <a:spcPts val="2100"/>
              </a:spcAft>
              <a:buNone/>
            </a:pPr>
            <a:endParaRPr lang="en-US" sz="2000" dirty="0"/>
          </a:p>
        </p:txBody>
      </p:sp>
      <p:sp>
        <p:nvSpPr>
          <p:cNvPr id="5" name="Slide Number Placeholder 4"/>
          <p:cNvSpPr>
            <a:spLocks noGrp="1"/>
          </p:cNvSpPr>
          <p:nvPr>
            <p:ph type="sldNum" sz="quarter" idx="11"/>
          </p:nvPr>
        </p:nvSpPr>
        <p:spPr/>
        <p:txBody>
          <a:bodyPr/>
          <a:lstStyle/>
          <a:p>
            <a:fld id="{CAD636D9-09DD-418D-8939-9A373B033AA8}" type="slidenum">
              <a:rPr lang="en-US" altLang="en-US" smtClean="0"/>
              <a:pPr/>
              <a:t>2</a:t>
            </a:fld>
            <a:endParaRPr lang="en-US" altLang="en-US" dirty="0"/>
          </a:p>
        </p:txBody>
      </p:sp>
      <p:sp>
        <p:nvSpPr>
          <p:cNvPr id="8" name="TextBox 7"/>
          <p:cNvSpPr txBox="1"/>
          <p:nvPr/>
        </p:nvSpPr>
        <p:spPr>
          <a:xfrm>
            <a:off x="0" y="0"/>
            <a:ext cx="9144000" cy="246221"/>
          </a:xfrm>
          <a:prstGeom prst="rect">
            <a:avLst/>
          </a:prstGeom>
          <a:noFill/>
        </p:spPr>
        <p:txBody>
          <a:bodyPr wrap="square" rtlCol="0">
            <a:spAutoFit/>
          </a:bodyPr>
          <a:lstStyle/>
          <a:p>
            <a:pPr algn="ctr"/>
            <a:r>
              <a:rPr lang="en-US" sz="1000" b="1" i="1" dirty="0" smtClean="0">
                <a:solidFill>
                  <a:schemeClr val="bg2"/>
                </a:solidFill>
                <a:latin typeface="Calibri" panose="020F0502020204030204" pitchFamily="34" charset="0"/>
              </a:rPr>
              <a:t>Draft for Policy Discussion Only</a:t>
            </a:r>
            <a:endParaRPr lang="en-US" sz="1000" b="1" i="1" dirty="0">
              <a:solidFill>
                <a:schemeClr val="bg2"/>
              </a:solidFill>
              <a:latin typeface="Calibri" panose="020F0502020204030204" pitchFamily="34" charset="0"/>
            </a:endParaRPr>
          </a:p>
        </p:txBody>
      </p:sp>
    </p:spTree>
    <p:extLst>
      <p:ext uri="{BB962C8B-B14F-4D97-AF65-F5344CB8AC3E}">
        <p14:creationId xmlns:p14="http://schemas.microsoft.com/office/powerpoint/2010/main" val="4299176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sz="2400" dirty="0" smtClean="0">
                <a:latin typeface="Calibri" panose="020F0502020204030204" pitchFamily="34" charset="0"/>
              </a:rPr>
              <a:t>MISSION – MA Office of Refugees and Immigrants</a:t>
            </a:r>
            <a:endParaRPr lang="en-US" sz="2400" dirty="0">
              <a:latin typeface="Calibri" panose="020F0502020204030204" pitchFamily="34" charset="0"/>
            </a:endParaRPr>
          </a:p>
        </p:txBody>
      </p:sp>
      <p:sp>
        <p:nvSpPr>
          <p:cNvPr id="4" name="Content Placeholder 3"/>
          <p:cNvSpPr>
            <a:spLocks noGrp="1"/>
          </p:cNvSpPr>
          <p:nvPr>
            <p:ph idx="1"/>
          </p:nvPr>
        </p:nvSpPr>
        <p:spPr>
          <a:xfrm>
            <a:off x="457200" y="1639330"/>
            <a:ext cx="8382000" cy="4956342"/>
          </a:xfrm>
          <a:ln>
            <a:solidFill>
              <a:schemeClr val="accent1"/>
            </a:solidFill>
          </a:ln>
        </p:spPr>
        <p:txBody>
          <a:bodyPr/>
          <a:lstStyle/>
          <a:p>
            <a:pPr marL="0" indent="0">
              <a:spcBef>
                <a:spcPts val="0"/>
              </a:spcBef>
              <a:spcAft>
                <a:spcPts val="1800"/>
              </a:spcAft>
              <a:buNone/>
            </a:pPr>
            <a:r>
              <a:rPr lang="en-US" sz="1800" dirty="0" smtClean="0"/>
              <a:t>FUNDING AND SERVICES: </a:t>
            </a:r>
          </a:p>
          <a:p>
            <a:pPr marL="0" indent="0">
              <a:spcBef>
                <a:spcPts val="0"/>
              </a:spcBef>
              <a:spcAft>
                <a:spcPts val="1800"/>
              </a:spcAft>
              <a:buNone/>
            </a:pPr>
            <a:r>
              <a:rPr lang="en-US" sz="1600" b="0" dirty="0" smtClean="0"/>
              <a:t>The </a:t>
            </a:r>
            <a:r>
              <a:rPr lang="en-US" sz="1600" b="0" dirty="0"/>
              <a:t>federal Office of Refugee Resettlement (ORR) awards </a:t>
            </a:r>
            <a:r>
              <a:rPr lang="en-US" sz="1600" b="0" dirty="0" smtClean="0"/>
              <a:t>grants </a:t>
            </a:r>
            <a:r>
              <a:rPr lang="en-US" sz="1600" b="0" dirty="0"/>
              <a:t>to </a:t>
            </a:r>
            <a:r>
              <a:rPr lang="en-US" sz="1600" b="0" dirty="0" smtClean="0"/>
              <a:t>ORI to administer a variety of </a:t>
            </a:r>
            <a:r>
              <a:rPr lang="en-US" sz="1600" b="0" dirty="0"/>
              <a:t>refugee </a:t>
            </a:r>
            <a:r>
              <a:rPr lang="en-US" sz="1600" b="0" dirty="0" smtClean="0"/>
              <a:t>services, </a:t>
            </a:r>
            <a:r>
              <a:rPr lang="en-US" sz="1600" b="0" dirty="0"/>
              <a:t>including up to 8 months of cash and medical assistance, and up to 5 years of employment services, a medical screening upon arrival (provided through an agreement with the </a:t>
            </a:r>
            <a:r>
              <a:rPr lang="en-US" sz="1600" b="0" dirty="0" smtClean="0"/>
              <a:t>MA </a:t>
            </a:r>
            <a:r>
              <a:rPr lang="en-US" sz="1600" b="0" dirty="0" err="1" smtClean="0"/>
              <a:t>Dept</a:t>
            </a:r>
            <a:r>
              <a:rPr lang="en-US" sz="1600" b="0" dirty="0" smtClean="0"/>
              <a:t> </a:t>
            </a:r>
            <a:r>
              <a:rPr lang="en-US" sz="1600" b="0" dirty="0"/>
              <a:t>of Public Health) and foster care for refugee minors (provided through an agreement with the MA </a:t>
            </a:r>
            <a:r>
              <a:rPr lang="en-US" sz="1600" b="0" dirty="0" err="1"/>
              <a:t>Dept</a:t>
            </a:r>
            <a:r>
              <a:rPr lang="en-US" sz="1600" b="0" dirty="0"/>
              <a:t> of Children and Families).   </a:t>
            </a:r>
            <a:endParaRPr lang="en-US" sz="1800" b="0" dirty="0"/>
          </a:p>
          <a:p>
            <a:pPr marL="0" indent="0">
              <a:spcBef>
                <a:spcPts val="0"/>
              </a:spcBef>
              <a:spcAft>
                <a:spcPts val="1800"/>
              </a:spcAft>
              <a:buNone/>
            </a:pPr>
            <a:r>
              <a:rPr lang="en-US" sz="1600" b="0" dirty="0" smtClean="0"/>
              <a:t>ORI contracts with a network of providers for the delivery of direct </a:t>
            </a:r>
            <a:r>
              <a:rPr lang="en-US" sz="1600" b="0" dirty="0"/>
              <a:t>services to </a:t>
            </a:r>
            <a:r>
              <a:rPr lang="en-US" sz="1600" b="0" dirty="0" smtClean="0"/>
              <a:t>refugees. Providers include Refugee Resettlement Agencies and </a:t>
            </a:r>
            <a:r>
              <a:rPr lang="en-US" sz="1600" b="0" dirty="0"/>
              <a:t>ethnic community-based organizations, which </a:t>
            </a:r>
            <a:r>
              <a:rPr lang="en-US" sz="1600" b="0" dirty="0" smtClean="0"/>
              <a:t>all have </a:t>
            </a:r>
            <a:r>
              <a:rPr lang="en-US" sz="1600" b="0" dirty="0"/>
              <a:t>the capacity to serve the </a:t>
            </a:r>
            <a:r>
              <a:rPr lang="en-US" sz="1600" b="0" dirty="0" smtClean="0"/>
              <a:t>diverse cultural and linguistic needs </a:t>
            </a:r>
            <a:r>
              <a:rPr lang="en-US" sz="1600" b="0" dirty="0"/>
              <a:t>of </a:t>
            </a:r>
            <a:r>
              <a:rPr lang="en-US" sz="1600" b="0" dirty="0" smtClean="0"/>
              <a:t>newcomer </a:t>
            </a:r>
            <a:r>
              <a:rPr lang="en-US" sz="1600" b="0" dirty="0"/>
              <a:t>populations. </a:t>
            </a:r>
            <a:endParaRPr lang="en-US" sz="1600" b="0" dirty="0" smtClean="0"/>
          </a:p>
        </p:txBody>
      </p:sp>
      <p:sp>
        <p:nvSpPr>
          <p:cNvPr id="5" name="Slide Number Placeholder 4"/>
          <p:cNvSpPr>
            <a:spLocks noGrp="1"/>
          </p:cNvSpPr>
          <p:nvPr>
            <p:ph type="sldNum" sz="quarter" idx="11"/>
          </p:nvPr>
        </p:nvSpPr>
        <p:spPr/>
        <p:txBody>
          <a:bodyPr/>
          <a:lstStyle/>
          <a:p>
            <a:fld id="{CAD636D9-09DD-418D-8939-9A373B033AA8}" type="slidenum">
              <a:rPr lang="en-US" altLang="en-US" smtClean="0"/>
              <a:pPr/>
              <a:t>3</a:t>
            </a:fld>
            <a:endParaRPr lang="en-US" altLang="en-US" dirty="0"/>
          </a:p>
        </p:txBody>
      </p:sp>
      <p:sp>
        <p:nvSpPr>
          <p:cNvPr id="13" name="TextBox 12"/>
          <p:cNvSpPr txBox="1"/>
          <p:nvPr/>
        </p:nvSpPr>
        <p:spPr>
          <a:xfrm>
            <a:off x="0" y="0"/>
            <a:ext cx="9144000" cy="246221"/>
          </a:xfrm>
          <a:prstGeom prst="rect">
            <a:avLst/>
          </a:prstGeom>
          <a:noFill/>
        </p:spPr>
        <p:txBody>
          <a:bodyPr wrap="square" rtlCol="0">
            <a:spAutoFit/>
          </a:bodyPr>
          <a:lstStyle/>
          <a:p>
            <a:pPr algn="ctr"/>
            <a:r>
              <a:rPr lang="en-US" sz="1000" b="1" i="1" dirty="0" smtClean="0">
                <a:solidFill>
                  <a:schemeClr val="bg2"/>
                </a:solidFill>
                <a:latin typeface="Calibri" panose="020F0502020204030204" pitchFamily="34" charset="0"/>
              </a:rPr>
              <a:t>Draft for Policy Discussion Only</a:t>
            </a:r>
            <a:endParaRPr lang="en-US" sz="1000" b="1" i="1" dirty="0">
              <a:solidFill>
                <a:schemeClr val="bg2"/>
              </a:solidFill>
              <a:latin typeface="Calibri" panose="020F0502020204030204" pitchFamily="34" charset="0"/>
            </a:endParaRPr>
          </a:p>
        </p:txBody>
      </p:sp>
    </p:spTree>
    <p:extLst>
      <p:ext uri="{BB962C8B-B14F-4D97-AF65-F5344CB8AC3E}">
        <p14:creationId xmlns:p14="http://schemas.microsoft.com/office/powerpoint/2010/main" val="812907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pPr>
              <a:tabLst>
                <a:tab pos="1089025" algn="l"/>
              </a:tabLst>
            </a:pPr>
            <a:r>
              <a:rPr lang="en-US" sz="2400" dirty="0" smtClean="0"/>
              <a:t>BACKGROUND: </a:t>
            </a:r>
            <a:r>
              <a:rPr lang="en-US" sz="2400" dirty="0"/>
              <a:t>U.S. Refugee Admissions Program</a:t>
            </a:r>
          </a:p>
        </p:txBody>
      </p:sp>
      <p:sp>
        <p:nvSpPr>
          <p:cNvPr id="5" name="Slide Number Placeholder 4"/>
          <p:cNvSpPr>
            <a:spLocks noGrp="1"/>
          </p:cNvSpPr>
          <p:nvPr>
            <p:ph type="sldNum" sz="quarter" idx="11"/>
          </p:nvPr>
        </p:nvSpPr>
        <p:spPr/>
        <p:txBody>
          <a:bodyPr/>
          <a:lstStyle/>
          <a:p>
            <a:fld id="{CAD636D9-09DD-418D-8939-9A373B033AA8}" type="slidenum">
              <a:rPr lang="en-US" altLang="en-US" smtClean="0"/>
              <a:pPr/>
              <a:t>4</a:t>
            </a:fld>
            <a:endParaRPr lang="en-US" altLang="en-US" dirty="0"/>
          </a:p>
        </p:txBody>
      </p:sp>
      <p:sp>
        <p:nvSpPr>
          <p:cNvPr id="8" name="TextBox 7"/>
          <p:cNvSpPr txBox="1"/>
          <p:nvPr/>
        </p:nvSpPr>
        <p:spPr>
          <a:xfrm>
            <a:off x="0" y="0"/>
            <a:ext cx="9144000" cy="246221"/>
          </a:xfrm>
          <a:prstGeom prst="rect">
            <a:avLst/>
          </a:prstGeom>
          <a:noFill/>
        </p:spPr>
        <p:txBody>
          <a:bodyPr wrap="square" rtlCol="0">
            <a:spAutoFit/>
          </a:bodyPr>
          <a:lstStyle/>
          <a:p>
            <a:pPr algn="ctr"/>
            <a:r>
              <a:rPr lang="en-US" sz="1000" b="1" i="1" dirty="0" smtClean="0">
                <a:solidFill>
                  <a:schemeClr val="bg2"/>
                </a:solidFill>
                <a:latin typeface="Calibri" panose="020F0502020204030204" pitchFamily="34" charset="0"/>
              </a:rPr>
              <a:t>Draft for Policy Discussion Only</a:t>
            </a:r>
            <a:endParaRPr lang="en-US" sz="1000" b="1" i="1" dirty="0">
              <a:solidFill>
                <a:schemeClr val="bg2"/>
              </a:solidFill>
              <a:latin typeface="Calibri" panose="020F0502020204030204" pitchFamily="34" charset="0"/>
            </a:endParaRPr>
          </a:p>
        </p:txBody>
      </p:sp>
      <p:sp>
        <p:nvSpPr>
          <p:cNvPr id="3" name="Content Placeholder 2"/>
          <p:cNvSpPr>
            <a:spLocks noGrp="1"/>
          </p:cNvSpPr>
          <p:nvPr>
            <p:ph idx="1"/>
          </p:nvPr>
        </p:nvSpPr>
        <p:spPr>
          <a:xfrm>
            <a:off x="457200" y="1314450"/>
            <a:ext cx="8382000" cy="4800600"/>
          </a:xfrm>
        </p:spPr>
        <p:txBody>
          <a:bodyPr/>
          <a:lstStyle/>
          <a:p>
            <a:r>
              <a:rPr lang="en-US" sz="1800" dirty="0"/>
              <a:t>Humanitarian Program</a:t>
            </a:r>
          </a:p>
          <a:p>
            <a:pPr lvl="1"/>
            <a:r>
              <a:rPr lang="en-US" sz="1400" dirty="0"/>
              <a:t>A </a:t>
            </a:r>
            <a:r>
              <a:rPr lang="en-US" sz="1400" b="1" i="1" dirty="0"/>
              <a:t>refugee</a:t>
            </a:r>
            <a:r>
              <a:rPr lang="en-US" sz="1400" dirty="0"/>
              <a:t> is someone who has fled from his or her home country and cannot return because he or she has a well-founded fear of persecution based on religion, race, nationality, political opinion or membership in a particular social group</a:t>
            </a:r>
          </a:p>
          <a:p>
            <a:pPr lvl="2"/>
            <a:r>
              <a:rPr lang="en-US" sz="1400" dirty="0"/>
              <a:t>More than 60 nationalities assisted within the United </a:t>
            </a:r>
            <a:r>
              <a:rPr lang="en-US" sz="1400" dirty="0">
                <a:solidFill>
                  <a:schemeClr val="accent4"/>
                </a:solidFill>
              </a:rPr>
              <a:t>States (over 20 nationalities in Massachusetts)</a:t>
            </a:r>
          </a:p>
          <a:p>
            <a:pPr lvl="2"/>
            <a:r>
              <a:rPr lang="en-US" sz="1400" dirty="0"/>
              <a:t>Currently top countries from which refugees resettle are Bhutan, Burma, Iraq, and Somalia</a:t>
            </a:r>
          </a:p>
          <a:p>
            <a:pPr lvl="2"/>
            <a:r>
              <a:rPr lang="en-US" sz="1400" dirty="0"/>
              <a:t>Emerging groups will be from the Democratic Republic of Congo and Syria</a:t>
            </a:r>
          </a:p>
          <a:p>
            <a:r>
              <a:rPr lang="en-US" sz="1800" dirty="0" smtClean="0"/>
              <a:t>Refugee </a:t>
            </a:r>
            <a:r>
              <a:rPr lang="en-US" sz="1800" dirty="0"/>
              <a:t>Admissions </a:t>
            </a:r>
            <a:r>
              <a:rPr lang="en-US" sz="1800" dirty="0" smtClean="0"/>
              <a:t>Program, est. 1975</a:t>
            </a:r>
          </a:p>
          <a:p>
            <a:pPr lvl="1"/>
            <a:r>
              <a:rPr lang="en-US" sz="1400" dirty="0" smtClean="0"/>
              <a:t>2015 ceiling of 70,000 refugees nationwide</a:t>
            </a:r>
          </a:p>
          <a:p>
            <a:pPr lvl="1"/>
            <a:r>
              <a:rPr lang="en-US" sz="1400" dirty="0" smtClean="0"/>
              <a:t>2016 ceiling of 85,000 refugees nationwide</a:t>
            </a:r>
            <a:endParaRPr lang="en-US" sz="1400" dirty="0"/>
          </a:p>
          <a:p>
            <a:r>
              <a:rPr lang="en-US" sz="1800" dirty="0" smtClean="0"/>
              <a:t>Admissions </a:t>
            </a:r>
            <a:r>
              <a:rPr lang="en-US" sz="1800" dirty="0"/>
              <a:t>Program Agencies</a:t>
            </a:r>
          </a:p>
          <a:p>
            <a:pPr lvl="1"/>
            <a:r>
              <a:rPr lang="en-US" sz="1400" dirty="0"/>
              <a:t>The Bureau of Population, Refugees and Migration (</a:t>
            </a:r>
            <a:r>
              <a:rPr lang="en-US" sz="1400" dirty="0" err="1" smtClean="0"/>
              <a:t>PRM</a:t>
            </a:r>
            <a:r>
              <a:rPr lang="en-US" sz="1400" dirty="0" smtClean="0"/>
              <a:t>), U.S</a:t>
            </a:r>
            <a:r>
              <a:rPr lang="en-US" sz="1400" dirty="0"/>
              <a:t>. Department of State.</a:t>
            </a:r>
          </a:p>
          <a:p>
            <a:pPr lvl="1"/>
            <a:r>
              <a:rPr lang="en-US" sz="1400" dirty="0"/>
              <a:t>U.S. Citizenship and Immigration Services (</a:t>
            </a:r>
            <a:r>
              <a:rPr lang="en-US" sz="1400" dirty="0" err="1" smtClean="0"/>
              <a:t>USCIS</a:t>
            </a:r>
            <a:r>
              <a:rPr lang="en-US" sz="1400" dirty="0" smtClean="0"/>
              <a:t>), U.S</a:t>
            </a:r>
            <a:r>
              <a:rPr lang="en-US" sz="1400" dirty="0"/>
              <a:t>. Department of Homeland </a:t>
            </a:r>
            <a:r>
              <a:rPr lang="en-US" sz="1400" dirty="0" smtClean="0"/>
              <a:t>Security (DHS).</a:t>
            </a:r>
            <a:endParaRPr lang="en-US" sz="1400" dirty="0"/>
          </a:p>
          <a:p>
            <a:pPr lvl="1"/>
            <a:r>
              <a:rPr lang="en-US" sz="1400" dirty="0"/>
              <a:t>The Office of Refugee Resettlement (</a:t>
            </a:r>
            <a:r>
              <a:rPr lang="en-US" sz="1400" dirty="0" smtClean="0"/>
              <a:t>ORR), U.S</a:t>
            </a:r>
            <a:r>
              <a:rPr lang="en-US" sz="1400" dirty="0"/>
              <a:t>. Department of Health and Human Services.</a:t>
            </a:r>
          </a:p>
          <a:p>
            <a:pPr lvl="1"/>
            <a:r>
              <a:rPr lang="en-US" sz="1400" dirty="0"/>
              <a:t>Nongovernmental </a:t>
            </a:r>
            <a:r>
              <a:rPr lang="en-US" sz="1400" dirty="0" smtClean="0"/>
              <a:t>Refugee Resettlement Agencies (with </a:t>
            </a:r>
            <a:r>
              <a:rPr lang="en-US" sz="1400" dirty="0"/>
              <a:t>a </a:t>
            </a:r>
            <a:r>
              <a:rPr lang="en-US" sz="1400" dirty="0" smtClean="0"/>
              <a:t>combined total </a:t>
            </a:r>
            <a:r>
              <a:rPr lang="en-US" sz="1400" dirty="0"/>
              <a:t>of about 350 affiliated offices across the </a:t>
            </a:r>
            <a:r>
              <a:rPr lang="en-US" sz="1400" dirty="0" smtClean="0"/>
              <a:t>U.S.).</a:t>
            </a:r>
            <a:endParaRPr lang="en-US" sz="1400" dirty="0"/>
          </a:p>
        </p:txBody>
      </p:sp>
    </p:spTree>
    <p:extLst>
      <p:ext uri="{BB962C8B-B14F-4D97-AF65-F5344CB8AC3E}">
        <p14:creationId xmlns:p14="http://schemas.microsoft.com/office/powerpoint/2010/main" val="1432347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8150" y="1676400"/>
            <a:ext cx="8382000" cy="4552950"/>
          </a:xfrm>
        </p:spPr>
        <p:txBody>
          <a:bodyPr/>
          <a:lstStyle/>
          <a:p>
            <a:r>
              <a:rPr lang="en-US" sz="1800" b="0" dirty="0" smtClean="0"/>
              <a:t>The U.S. Department of State, in a Background </a:t>
            </a:r>
            <a:r>
              <a:rPr lang="en-US" sz="1800" b="0" dirty="0"/>
              <a:t>Briefing on Refugee Screening and Admissions held </a:t>
            </a:r>
            <a:r>
              <a:rPr lang="en-US" sz="1800" b="0" dirty="0" smtClean="0"/>
              <a:t>on Nov. 17, 2015, stated that:</a:t>
            </a:r>
          </a:p>
          <a:p>
            <a:pPr marL="342900" lvl="1" indent="0">
              <a:buNone/>
            </a:pPr>
            <a:r>
              <a:rPr lang="en-US" sz="1400" b="0" dirty="0" smtClean="0"/>
              <a:t> </a:t>
            </a:r>
            <a:r>
              <a:rPr lang="en-US" sz="1600" b="0" dirty="0"/>
              <a:t>“all refugees of all nationalities considered for admission to the U.S. undergo intensive security screening, and this involves multiple federal intelligence, security and law enforcement agencies.  . . . The safeguards that are used include biometrics, or fingerprint and biometric checks, and a lengthy in-person overseas interview that is carried out by specially trained </a:t>
            </a:r>
            <a:r>
              <a:rPr lang="en-US" sz="1600" b="0" dirty="0" smtClean="0"/>
              <a:t>DHS </a:t>
            </a:r>
            <a:r>
              <a:rPr lang="en-US" sz="1600" b="0" dirty="0"/>
              <a:t>[Department of Homeland Security] </a:t>
            </a:r>
            <a:r>
              <a:rPr lang="en-US" sz="1600" b="0" dirty="0" smtClean="0"/>
              <a:t>officers</a:t>
            </a:r>
            <a:r>
              <a:rPr lang="en-US" sz="1600" b="0" dirty="0"/>
              <a:t>. . . .Mindful of the particular conditions of the Syria crisis, Syrian refugees go through additional forms of security screening.  And we continue to examine options for further enhancement for screening refugees, the details of which are classified.  But the classified details are regularly shared with relevant congressional committees.” </a:t>
            </a:r>
            <a:endParaRPr lang="en-US" sz="1600" b="0" dirty="0" smtClean="0"/>
          </a:p>
          <a:p>
            <a:r>
              <a:rPr lang="en-US" sz="1800" b="0" dirty="0" smtClean="0"/>
              <a:t>DOS reports </a:t>
            </a:r>
            <a:r>
              <a:rPr lang="en-US" sz="1800" b="0" dirty="0"/>
              <a:t>that: </a:t>
            </a:r>
            <a:endParaRPr lang="en-US" sz="1800" b="0" dirty="0" smtClean="0"/>
          </a:p>
          <a:p>
            <a:pPr marL="342900" lvl="1" indent="0">
              <a:buNone/>
            </a:pPr>
            <a:r>
              <a:rPr lang="en-US" sz="1600" b="0" dirty="0" smtClean="0"/>
              <a:t>“</a:t>
            </a:r>
            <a:r>
              <a:rPr lang="en-US" sz="1600" b="0" dirty="0"/>
              <a:t>Worldwide, the average processing time is about one year to 18 months.  But every case is different, and processing times vary</a:t>
            </a:r>
            <a:r>
              <a:rPr lang="en-US" sz="1600" b="0" dirty="0" smtClean="0"/>
              <a:t>.”</a:t>
            </a:r>
          </a:p>
          <a:p>
            <a:endParaRPr lang="en-US" b="0" dirty="0"/>
          </a:p>
        </p:txBody>
      </p:sp>
      <p:sp>
        <p:nvSpPr>
          <p:cNvPr id="3" name="Slide Number Placeholder 2"/>
          <p:cNvSpPr>
            <a:spLocks noGrp="1"/>
          </p:cNvSpPr>
          <p:nvPr>
            <p:ph type="sldNum" sz="quarter" idx="11"/>
          </p:nvPr>
        </p:nvSpPr>
        <p:spPr/>
        <p:txBody>
          <a:bodyPr/>
          <a:lstStyle/>
          <a:p>
            <a:fld id="{35CC764F-34DD-40DB-B424-6CB46B067597}" type="slidenum">
              <a:rPr lang="en-US" altLang="en-US" smtClean="0"/>
              <a:pPr/>
              <a:t>5</a:t>
            </a:fld>
            <a:endParaRPr lang="en-US" altLang="en-US" dirty="0"/>
          </a:p>
        </p:txBody>
      </p:sp>
      <p:sp>
        <p:nvSpPr>
          <p:cNvPr id="4" name="Title 3"/>
          <p:cNvSpPr>
            <a:spLocks noGrp="1"/>
          </p:cNvSpPr>
          <p:nvPr>
            <p:ph type="title"/>
          </p:nvPr>
        </p:nvSpPr>
        <p:spPr/>
        <p:txBody>
          <a:bodyPr/>
          <a:lstStyle/>
          <a:p>
            <a:r>
              <a:rPr lang="en-US" dirty="0" smtClean="0"/>
              <a:t>Refugee Processing – Security Screening &amp; Timeline</a:t>
            </a:r>
            <a:endParaRPr lang="en-US" sz="1200" dirty="0"/>
          </a:p>
        </p:txBody>
      </p:sp>
    </p:spTree>
    <p:extLst>
      <p:ext uri="{BB962C8B-B14F-4D97-AF65-F5344CB8AC3E}">
        <p14:creationId xmlns:p14="http://schemas.microsoft.com/office/powerpoint/2010/main" val="4082284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Step 1:  Many </a:t>
            </a:r>
            <a:r>
              <a:rPr lang="en-US" dirty="0"/>
              <a:t>refugee applicants identify themselves to the U.N. Refugee Agency, UNHCR. UNHCR, then: </a:t>
            </a:r>
          </a:p>
          <a:p>
            <a:pPr lvl="1"/>
            <a:r>
              <a:rPr lang="en-US" b="1" dirty="0"/>
              <a:t>​​</a:t>
            </a:r>
            <a:r>
              <a:rPr lang="en-US" dirty="0"/>
              <a:t>Collects identifying documents</a:t>
            </a:r>
          </a:p>
          <a:p>
            <a:pPr lvl="1"/>
            <a:r>
              <a:rPr lang="en-US" dirty="0"/>
              <a:t>Performs initial assessment </a:t>
            </a:r>
          </a:p>
          <a:p>
            <a:pPr lvl="2"/>
            <a:r>
              <a:rPr lang="en-US" dirty="0"/>
              <a:t>Collects biodata: name, address, birthday, place of birth, etc.</a:t>
            </a:r>
          </a:p>
          <a:p>
            <a:pPr lvl="2"/>
            <a:r>
              <a:rPr lang="en-US" dirty="0"/>
              <a:t>Collects biometrics: iris scans (for Syrians, and other refugee populations in the Middle East)</a:t>
            </a:r>
          </a:p>
          <a:p>
            <a:pPr lvl="1"/>
            <a:r>
              <a:rPr lang="en-US" dirty="0"/>
              <a:t>Interviews applicants to confirm refugee status and the need for resettlement </a:t>
            </a:r>
          </a:p>
          <a:p>
            <a:pPr lvl="2"/>
            <a:r>
              <a:rPr lang="en-US" dirty="0"/>
              <a:t>Initial information checked again</a:t>
            </a:r>
          </a:p>
          <a:p>
            <a:pPr lvl="1"/>
            <a:r>
              <a:rPr lang="en-US" dirty="0"/>
              <a:t>Only applicants who are strong candidates for resettlement move forward (less than 1% of global refugee population</a:t>
            </a:r>
            <a:r>
              <a:rPr lang="en-US" dirty="0" smtClean="0"/>
              <a:t>).</a:t>
            </a:r>
            <a:endParaRPr lang="en-US" dirty="0"/>
          </a:p>
        </p:txBody>
      </p:sp>
      <p:sp>
        <p:nvSpPr>
          <p:cNvPr id="3" name="Slide Number Placeholder 2"/>
          <p:cNvSpPr>
            <a:spLocks noGrp="1"/>
          </p:cNvSpPr>
          <p:nvPr>
            <p:ph type="sldNum" sz="quarter" idx="11"/>
          </p:nvPr>
        </p:nvSpPr>
        <p:spPr/>
        <p:txBody>
          <a:bodyPr/>
          <a:lstStyle/>
          <a:p>
            <a:fld id="{35CC764F-34DD-40DB-B424-6CB46B067597}" type="slidenum">
              <a:rPr lang="en-US" altLang="en-US" smtClean="0"/>
              <a:pPr/>
              <a:t>6</a:t>
            </a:fld>
            <a:endParaRPr lang="en-US" altLang="en-US" dirty="0"/>
          </a:p>
        </p:txBody>
      </p:sp>
      <p:sp>
        <p:nvSpPr>
          <p:cNvPr id="4" name="Title 3"/>
          <p:cNvSpPr>
            <a:spLocks noGrp="1"/>
          </p:cNvSpPr>
          <p:nvPr>
            <p:ph type="title"/>
          </p:nvPr>
        </p:nvSpPr>
        <p:spPr/>
        <p:txBody>
          <a:bodyPr/>
          <a:lstStyle/>
          <a:p>
            <a:r>
              <a:rPr lang="en-US" dirty="0"/>
              <a:t>The Screening Process for Refugee Entry Into the </a:t>
            </a:r>
            <a:r>
              <a:rPr lang="en-US" dirty="0" smtClean="0"/>
              <a:t>U.S</a:t>
            </a:r>
            <a:r>
              <a:rPr lang="en-US" dirty="0"/>
              <a:t>. </a:t>
            </a:r>
            <a:r>
              <a:rPr lang="en-US" sz="1400" dirty="0"/>
              <a:t>(</a:t>
            </a:r>
            <a:r>
              <a:rPr lang="en-US" sz="1400" dirty="0" err="1" smtClean="0"/>
              <a:t>Source:</a:t>
            </a:r>
            <a:r>
              <a:rPr lang="en-US" sz="1400" u="sng" dirty="0" err="1">
                <a:hlinkClick r:id="rId2"/>
              </a:rPr>
              <a:t>https</a:t>
            </a:r>
            <a:r>
              <a:rPr lang="en-US" sz="1400" u="sng" dirty="0">
                <a:hlinkClick r:id="rId2"/>
              </a:rPr>
              <a:t>://www.whitehouse.gov/blog/2015/11/20/infographic-screening-process-refugee-entry-united-states</a:t>
            </a:r>
            <a:r>
              <a:rPr lang="en-US" sz="1400" dirty="0" smtClean="0"/>
              <a:t>)</a:t>
            </a:r>
            <a:endParaRPr lang="en-US" sz="1400" dirty="0"/>
          </a:p>
        </p:txBody>
      </p:sp>
    </p:spTree>
    <p:extLst>
      <p:ext uri="{BB962C8B-B14F-4D97-AF65-F5344CB8AC3E}">
        <p14:creationId xmlns:p14="http://schemas.microsoft.com/office/powerpoint/2010/main" val="621586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Step 2:  Applicants </a:t>
            </a:r>
            <a:r>
              <a:rPr lang="en-US" dirty="0"/>
              <a:t>are received by a federally-funded Resettlement Support Center (RSC</a:t>
            </a:r>
            <a:r>
              <a:rPr lang="en-US" dirty="0" smtClean="0"/>
              <a:t>) which:</a:t>
            </a:r>
            <a:r>
              <a:rPr lang="en-US" dirty="0"/>
              <a:t>​​ </a:t>
            </a:r>
          </a:p>
          <a:p>
            <a:pPr lvl="1"/>
            <a:r>
              <a:rPr lang="en-US" dirty="0"/>
              <a:t>Collects identifying documents</a:t>
            </a:r>
          </a:p>
          <a:p>
            <a:pPr lvl="1"/>
            <a:r>
              <a:rPr lang="en-US" dirty="0"/>
              <a:t>Creates an applicant file</a:t>
            </a:r>
          </a:p>
          <a:p>
            <a:pPr lvl="1"/>
            <a:r>
              <a:rPr lang="en-US" dirty="0"/>
              <a:t>Compiles information to conduct biographic security </a:t>
            </a:r>
            <a:r>
              <a:rPr lang="en-US" dirty="0" smtClean="0"/>
              <a:t>checks</a:t>
            </a:r>
          </a:p>
          <a:p>
            <a:pPr marL="342900" lvl="1" indent="0">
              <a:buNone/>
            </a:pPr>
            <a:endParaRPr lang="en-US" dirty="0" smtClean="0"/>
          </a:p>
          <a:p>
            <a:pPr marL="342900" lvl="1" indent="0">
              <a:buNone/>
            </a:pPr>
            <a:r>
              <a:rPr lang="en-US" sz="2400" b="1" dirty="0" smtClean="0"/>
              <a:t>Step 3:  U.S</a:t>
            </a:r>
            <a:r>
              <a:rPr lang="en-US" sz="2400" b="1" dirty="0"/>
              <a:t>. security agencies screen the candidate, including:</a:t>
            </a:r>
          </a:p>
          <a:p>
            <a:pPr lvl="2"/>
            <a:r>
              <a:rPr lang="en-US" dirty="0"/>
              <a:t>National Counterterrorism Center/Intelligence Community</a:t>
            </a:r>
          </a:p>
          <a:p>
            <a:pPr lvl="2"/>
            <a:r>
              <a:rPr lang="en-US" dirty="0"/>
              <a:t>FBI</a:t>
            </a:r>
          </a:p>
          <a:p>
            <a:pPr lvl="2"/>
            <a:r>
              <a:rPr lang="en-US" dirty="0"/>
              <a:t>Department of Homeland Security</a:t>
            </a:r>
          </a:p>
          <a:p>
            <a:pPr lvl="2"/>
            <a:r>
              <a:rPr lang="en-US" dirty="0"/>
              <a:t>State Department</a:t>
            </a:r>
          </a:p>
          <a:p>
            <a:endParaRPr lang="en-US" dirty="0"/>
          </a:p>
          <a:p>
            <a:endParaRPr lang="en-US" dirty="0"/>
          </a:p>
        </p:txBody>
      </p:sp>
      <p:sp>
        <p:nvSpPr>
          <p:cNvPr id="3" name="Slide Number Placeholder 2"/>
          <p:cNvSpPr>
            <a:spLocks noGrp="1"/>
          </p:cNvSpPr>
          <p:nvPr>
            <p:ph type="sldNum" sz="quarter" idx="11"/>
          </p:nvPr>
        </p:nvSpPr>
        <p:spPr/>
        <p:txBody>
          <a:bodyPr/>
          <a:lstStyle/>
          <a:p>
            <a:fld id="{35CC764F-34DD-40DB-B424-6CB46B067597}" type="slidenum">
              <a:rPr lang="en-US" altLang="en-US" smtClean="0"/>
              <a:pPr/>
              <a:t>7</a:t>
            </a:fld>
            <a:endParaRPr lang="en-US" altLang="en-US" dirty="0"/>
          </a:p>
        </p:txBody>
      </p:sp>
      <p:sp>
        <p:nvSpPr>
          <p:cNvPr id="4" name="Title 3"/>
          <p:cNvSpPr>
            <a:spLocks noGrp="1"/>
          </p:cNvSpPr>
          <p:nvPr>
            <p:ph type="title"/>
          </p:nvPr>
        </p:nvSpPr>
        <p:spPr/>
        <p:txBody>
          <a:bodyPr/>
          <a:lstStyle/>
          <a:p>
            <a:r>
              <a:rPr lang="en-US" dirty="0"/>
              <a:t>The Screening Process for Refugee Entry Into the U.S</a:t>
            </a:r>
            <a:r>
              <a:rPr lang="en-US" dirty="0" smtClean="0"/>
              <a:t>., cont.</a:t>
            </a:r>
            <a:endParaRPr lang="en-US" dirty="0"/>
          </a:p>
        </p:txBody>
      </p:sp>
    </p:spTree>
    <p:extLst>
      <p:ext uri="{BB962C8B-B14F-4D97-AF65-F5344CB8AC3E}">
        <p14:creationId xmlns:p14="http://schemas.microsoft.com/office/powerpoint/2010/main" val="2568227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dirty="0"/>
              <a:t>The screening looks for indicators, like:</a:t>
            </a:r>
          </a:p>
          <a:p>
            <a:pPr lvl="2"/>
            <a:r>
              <a:rPr lang="en-US" dirty="0"/>
              <a:t>Information that the individual is a security risk</a:t>
            </a:r>
          </a:p>
          <a:p>
            <a:pPr lvl="2"/>
            <a:r>
              <a:rPr lang="en-US" dirty="0"/>
              <a:t>Connections to known bad actors</a:t>
            </a:r>
          </a:p>
          <a:p>
            <a:pPr lvl="2"/>
            <a:r>
              <a:rPr lang="en-US" dirty="0"/>
              <a:t>Outstanding warrants/immigration or criminal violations</a:t>
            </a:r>
          </a:p>
          <a:p>
            <a:pPr lvl="1"/>
            <a:r>
              <a:rPr lang="en-US" i="1" dirty="0"/>
              <a:t>DHS conducts an enhanced review of Syrian cases, which may be referred to USCIS Fraud Detection and National Security Directorate for review. Research that is used by the interviewing officer informs lines of question related to the applicant’s eligibility and credibility.</a:t>
            </a:r>
            <a:endParaRPr lang="en-US" dirty="0"/>
          </a:p>
          <a:p>
            <a:endParaRPr lang="en-US" dirty="0"/>
          </a:p>
        </p:txBody>
      </p:sp>
      <p:sp>
        <p:nvSpPr>
          <p:cNvPr id="3" name="Slide Number Placeholder 2"/>
          <p:cNvSpPr>
            <a:spLocks noGrp="1"/>
          </p:cNvSpPr>
          <p:nvPr>
            <p:ph type="sldNum" sz="quarter" idx="11"/>
          </p:nvPr>
        </p:nvSpPr>
        <p:spPr/>
        <p:txBody>
          <a:bodyPr/>
          <a:lstStyle/>
          <a:p>
            <a:fld id="{35CC764F-34DD-40DB-B424-6CB46B067597}" type="slidenum">
              <a:rPr lang="en-US" altLang="en-US" smtClean="0"/>
              <a:pPr/>
              <a:t>8</a:t>
            </a:fld>
            <a:endParaRPr lang="en-US" altLang="en-US" dirty="0"/>
          </a:p>
        </p:txBody>
      </p:sp>
      <p:sp>
        <p:nvSpPr>
          <p:cNvPr id="4" name="Title 3"/>
          <p:cNvSpPr>
            <a:spLocks noGrp="1"/>
          </p:cNvSpPr>
          <p:nvPr>
            <p:ph type="title"/>
          </p:nvPr>
        </p:nvSpPr>
        <p:spPr/>
        <p:txBody>
          <a:bodyPr/>
          <a:lstStyle/>
          <a:p>
            <a:r>
              <a:rPr lang="en-US" dirty="0"/>
              <a:t>The Screening Process for Refugee Entry Into the U.S., cont.</a:t>
            </a:r>
          </a:p>
        </p:txBody>
      </p:sp>
    </p:spTree>
    <p:extLst>
      <p:ext uri="{BB962C8B-B14F-4D97-AF65-F5344CB8AC3E}">
        <p14:creationId xmlns:p14="http://schemas.microsoft.com/office/powerpoint/2010/main" val="2163601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Step 4:  Department </a:t>
            </a:r>
            <a:r>
              <a:rPr lang="en-US" dirty="0"/>
              <a:t>of Homeland Security (DHS)/USCIS interview:</a:t>
            </a:r>
          </a:p>
          <a:p>
            <a:pPr lvl="1"/>
            <a:r>
              <a:rPr lang="en-US" dirty="0"/>
              <a:t>Interviews are conducted by USCIS Officers specially trained for interviews</a:t>
            </a:r>
            <a:r>
              <a:rPr lang="en-US" b="1" dirty="0"/>
              <a:t>​​</a:t>
            </a:r>
            <a:endParaRPr lang="en-US" dirty="0"/>
          </a:p>
          <a:p>
            <a:pPr lvl="1"/>
            <a:r>
              <a:rPr lang="en-US" dirty="0"/>
              <a:t>Fingerprints are collected and submitted (biometric check)</a:t>
            </a:r>
          </a:p>
          <a:p>
            <a:pPr lvl="1"/>
            <a:r>
              <a:rPr lang="en-US" dirty="0"/>
              <a:t>Re-interviews can be conducted if fingerprint results or new information raises questions. If new biographic information is identified by USCIS at an interview, additional security checks on the information are conducted. USCIS may place a case on hold to do additional research or investigation. Otherwise, the process continues.</a:t>
            </a:r>
          </a:p>
          <a:p>
            <a:endParaRPr lang="en-US" dirty="0"/>
          </a:p>
        </p:txBody>
      </p:sp>
      <p:sp>
        <p:nvSpPr>
          <p:cNvPr id="3" name="Slide Number Placeholder 2"/>
          <p:cNvSpPr>
            <a:spLocks noGrp="1"/>
          </p:cNvSpPr>
          <p:nvPr>
            <p:ph type="sldNum" sz="quarter" idx="11"/>
          </p:nvPr>
        </p:nvSpPr>
        <p:spPr/>
        <p:txBody>
          <a:bodyPr/>
          <a:lstStyle/>
          <a:p>
            <a:fld id="{35CC764F-34DD-40DB-B424-6CB46B067597}" type="slidenum">
              <a:rPr lang="en-US" altLang="en-US" smtClean="0"/>
              <a:pPr/>
              <a:t>9</a:t>
            </a:fld>
            <a:endParaRPr lang="en-US" altLang="en-US" dirty="0"/>
          </a:p>
        </p:txBody>
      </p:sp>
      <p:sp>
        <p:nvSpPr>
          <p:cNvPr id="4" name="Title 3"/>
          <p:cNvSpPr>
            <a:spLocks noGrp="1"/>
          </p:cNvSpPr>
          <p:nvPr>
            <p:ph type="title"/>
          </p:nvPr>
        </p:nvSpPr>
        <p:spPr/>
        <p:txBody>
          <a:bodyPr/>
          <a:lstStyle/>
          <a:p>
            <a:r>
              <a:rPr lang="en-US" dirty="0"/>
              <a:t>The Screening Process for Refugee Entry Into the U.S., cont.</a:t>
            </a:r>
          </a:p>
        </p:txBody>
      </p:sp>
    </p:spTree>
    <p:extLst>
      <p:ext uri="{BB962C8B-B14F-4D97-AF65-F5344CB8AC3E}">
        <p14:creationId xmlns:p14="http://schemas.microsoft.com/office/powerpoint/2010/main" val="4228979490"/>
      </p:ext>
    </p:extLst>
  </p:cSld>
  <p:clrMapOvr>
    <a:masterClrMapping/>
  </p:clrMapOvr>
</p:sld>
</file>

<file path=ppt/theme/theme1.xml><?xml version="1.0" encoding="utf-8"?>
<a:theme xmlns:a="http://schemas.openxmlformats.org/drawingml/2006/main" name="itdpowerpointtemplate">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ppT TEST">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2016</Words>
  <Application>Microsoft Office PowerPoint</Application>
  <PresentationFormat>On-screen Show (4:3)</PresentationFormat>
  <Paragraphs>195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itdpowerpointtemplate</vt:lpstr>
      <vt:lpstr>Overview of MA Refugee Resettlement Program</vt:lpstr>
      <vt:lpstr>HISTORY – MA Office for Refugees and Immigrants (ORI) and the Federal Refugee Act of 1980</vt:lpstr>
      <vt:lpstr>MISSION – MA Office of Refugees and Immigrants</vt:lpstr>
      <vt:lpstr>BACKGROUND: U.S. Refugee Admissions Program</vt:lpstr>
      <vt:lpstr>Refugee Processing – Security Screening &amp; Timeline</vt:lpstr>
      <vt:lpstr>The Screening Process for Refugee Entry Into the U.S. (Source:https://www.whitehouse.gov/blog/2015/11/20/infographic-screening-process-refugee-entry-united-states)</vt:lpstr>
      <vt:lpstr>The Screening Process for Refugee Entry Into the U.S., cont.</vt:lpstr>
      <vt:lpstr>The Screening Process for Refugee Entry Into the U.S., cont.</vt:lpstr>
      <vt:lpstr>The Screening Process for Refugee Entry Into the U.S., cont.</vt:lpstr>
      <vt:lpstr>The Screening Process for Refugee Entry Into the U.S., cont.</vt:lpstr>
      <vt:lpstr>The Screening Process for Refugee Entry Into the U.S., cont.</vt:lpstr>
      <vt:lpstr>The Screening Process for Refugee Entry Into the U.S., cont.</vt:lpstr>
      <vt:lpstr>YEARLY CONSULTATION with State Partners re Refugee Admissions to the State</vt:lpstr>
      <vt:lpstr>QUARTERLY CONSULTATION with State Partners re Quarterly Projections for Refugee Admissions to State</vt:lpstr>
      <vt:lpstr>DEMOGRAPHICS – Massachusetts Refugee Resettlement Program</vt:lpstr>
      <vt:lpstr>FFY16 – Resettlement Agencies in Massachusetts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MA Refugee Resettlement Program</dc:title>
  <dc:creator>Julie Gallup</dc:creator>
  <cp:lastModifiedBy>Julie Gallup</cp:lastModifiedBy>
  <cp:revision>1</cp:revision>
  <dcterms:modified xsi:type="dcterms:W3CDTF">2015-12-15T18:34:27Z</dcterms:modified>
</cp:coreProperties>
</file>