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71" r:id="rId14"/>
    <p:sldId id="269" r:id="rId15"/>
    <p:sldId id="270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m-fs1\users\Moriah\Data%20&amp;%20Mapping\BRA%20LEP%20&amp;%20Poverty%20Data\LSO%20Service%20Area%20Data\Statewid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vm-fs1\users\Moriah\Data%20&amp;%20Mapping\BRA%20LEP%20&amp;%20Poverty%20Data\LSO%20Service%20Area%20Data\Community%20Legal%20Ai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-fs1\users\Moriah\Data%20&amp;%20Mapping\BRA%20LEP%20&amp;%20Poverty%20Data\LSO%20Service%20Area%20Data\Community%20Legal%20Ai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-fs1\users\Moriah\Data%20&amp;%20Mapping\BRA%20LEP%20&amp;%20Poverty%20Data\LSO%20Service%20Area%20Data\Community%20Legal%20Ai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-fs1\users\Moriah\Data%20&amp;%20Mapping\BRA%20LEP%20&amp;%20Poverty%20Data\LSO%20Service%20Area%20Data\Statewid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-fs1\users\Moriah\Data%20&amp;%20Mapping\BRA%20LEP%20&amp;%20Poverty%20Data\LSO%20Service%20Area%20Data\Statewid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vm-fs1\users\Moriah\Data%20&amp;%20Mapping\BRA%20LEP%20&amp;%20Poverty%20Data\LSO%20Service%20Area%20Data\MetroWest%20Legal%20Servic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-fs1\users\Moriah\Data%20&amp;%20Mapping\BRA%20LEP%20&amp;%20Poverty%20Data\LSO%20Service%20Area%20Data\MetroWest%20Legal%20Servic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-fs1\users\Moriah\Data%20&amp;%20Mapping\BRA%20LEP%20&amp;%20Poverty%20Data\LSO%20Service%20Area%20Data\MetroWest%20Legal%20Service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vm-fs1\users\Moriah\Data%20&amp;%20Mapping\BRA%20LEP%20&amp;%20Poverty%20Data\LSO%20Service%20Area%20Data\Greater%20Boston%20Legal%20Servic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-fs1\users\Moriah\Data%20&amp;%20Mapping\BRA%20LEP%20&amp;%20Poverty%20Data\LSO%20Service%20Area%20Data\Greater%20Boston%20Legal%20Servic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-fs1\users\Moriah\Data%20&amp;%20Mapping\BRA%20LEP%20&amp;%20Poverty%20Data\LSO%20Service%20Area%20Data\Greater%20Boston%20Legal%20Servi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825906070251903"/>
          <c:y val="0.148602571175418"/>
          <c:w val="0.36072800899887503"/>
          <c:h val="0.80044201481184296"/>
        </c:manualLayout>
      </c:layout>
      <c:pieChart>
        <c:varyColors val="1"/>
        <c:ser>
          <c:idx val="0"/>
          <c:order val="0"/>
          <c:tx>
            <c:strRef>
              <c:f>' Service Area Charts'!$C$4</c:f>
              <c:strCache>
                <c:ptCount val="1"/>
                <c:pt idx="0">
                  <c:v>Percent</c:v>
                </c:pt>
              </c:strCache>
            </c:strRef>
          </c:tx>
          <c:explosion val="1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 Service Area Charts'!$A$5:$A$6</c:f>
              <c:strCache>
                <c:ptCount val="2"/>
                <c:pt idx="0">
                  <c:v>English Proficient</c:v>
                </c:pt>
                <c:pt idx="1">
                  <c:v>Limited English Proficient</c:v>
                </c:pt>
              </c:strCache>
            </c:strRef>
          </c:cat>
          <c:val>
            <c:numRef>
              <c:f>' Service Area Charts'!$C$5:$C$6</c:f>
              <c:numCache>
                <c:formatCode>0.00%</c:formatCode>
                <c:ptCount val="2"/>
                <c:pt idx="0">
                  <c:v>0.9116641078026233</c:v>
                </c:pt>
                <c:pt idx="1">
                  <c:v>8.8335892197376698E-2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2.0914898709472999E-2"/>
          <c:w val="0.80048775640238701"/>
          <c:h val="0.1335245849109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825906070251903"/>
          <c:y val="0.148602571175418"/>
          <c:w val="0.36072800899887503"/>
          <c:h val="0.80044201481184296"/>
        </c:manualLayout>
      </c:layout>
      <c:pieChart>
        <c:varyColors val="1"/>
        <c:ser>
          <c:idx val="0"/>
          <c:order val="0"/>
          <c:tx>
            <c:strRef>
              <c:f>'CLA Service Area Charts'!$C$4</c:f>
              <c:strCache>
                <c:ptCount val="1"/>
                <c:pt idx="0">
                  <c:v>Percent</c:v>
                </c:pt>
              </c:strCache>
            </c:strRef>
          </c:tx>
          <c:explosion val="1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'CLA Service Area Charts'!$A$5:$A$6</c:f>
              <c:strCache>
                <c:ptCount val="2"/>
                <c:pt idx="0">
                  <c:v>English Proficient</c:v>
                </c:pt>
                <c:pt idx="1">
                  <c:v>Limited English Proficent</c:v>
                </c:pt>
              </c:strCache>
            </c:strRef>
          </c:cat>
          <c:val>
            <c:numRef>
              <c:f>'CLA Service Area Charts'!$C$5:$C$6</c:f>
              <c:numCache>
                <c:formatCode>0.0%</c:formatCode>
                <c:ptCount val="2"/>
                <c:pt idx="0">
                  <c:v>0.92575649368830992</c:v>
                </c:pt>
                <c:pt idx="1">
                  <c:v>7.4243506311690119E-2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"/>
          <c:y val="2.0914898709472999E-2"/>
          <c:w val="0.80048775640238701"/>
          <c:h val="0.13352458491095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CLA - Income </a:t>
            </a:r>
            <a:r>
              <a:rPr lang="en-US" sz="1400" dirty="0"/>
              <a:t>to Poverty Ratio of </a:t>
            </a:r>
            <a:r>
              <a:rPr lang="en-US" sz="1400" dirty="0" smtClean="0"/>
              <a:t>TOTAL Population</a:t>
            </a:r>
            <a:endParaRPr lang="en-US" sz="1400" dirty="0"/>
          </a:p>
        </c:rich>
      </c:tx>
      <c:layout>
        <c:manualLayout>
          <c:xMode val="edge"/>
          <c:yMode val="edge"/>
          <c:x val="0.28631134441528144"/>
          <c:y val="3.878771533371564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'CLA Service Area Charts'!$C$12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'CLA Service Area Charts'!$A$13:$A$19</c:f>
              <c:strCache>
                <c:ptCount val="7"/>
                <c:pt idx="0">
                  <c:v>0-100%</c:v>
                </c:pt>
                <c:pt idx="1">
                  <c:v>101%-200%</c:v>
                </c:pt>
                <c:pt idx="2">
                  <c:v>201%-300%</c:v>
                </c:pt>
                <c:pt idx="3">
                  <c:v>301%-400%</c:v>
                </c:pt>
                <c:pt idx="4">
                  <c:v>401%-500%</c:v>
                </c:pt>
                <c:pt idx="5">
                  <c:v>501% and Over</c:v>
                </c:pt>
                <c:pt idx="6">
                  <c:v>Missing Data</c:v>
                </c:pt>
              </c:strCache>
            </c:strRef>
          </c:cat>
          <c:val>
            <c:numRef>
              <c:f>'CLA Service Area Charts'!$C$13:$C$19</c:f>
              <c:numCache>
                <c:formatCode>0.0%</c:formatCode>
                <c:ptCount val="7"/>
                <c:pt idx="0">
                  <c:v>0.11669384828852572</c:v>
                </c:pt>
                <c:pt idx="1">
                  <c:v>0.14615301121440666</c:v>
                </c:pt>
                <c:pt idx="2">
                  <c:v>0.14478482733159898</c:v>
                </c:pt>
                <c:pt idx="3">
                  <c:v>0.14127138089783006</c:v>
                </c:pt>
                <c:pt idx="4">
                  <c:v>0.11825906724288479</c:v>
                </c:pt>
                <c:pt idx="5">
                  <c:v>0.284968712904691</c:v>
                </c:pt>
                <c:pt idx="6">
                  <c:v>4.7869152120062805E-2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668672"/>
        <c:axId val="156670208"/>
      </c:barChart>
      <c:catAx>
        <c:axId val="156668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56670208"/>
        <c:crosses val="autoZero"/>
        <c:auto val="1"/>
        <c:lblAlgn val="ctr"/>
        <c:lblOffset val="100"/>
        <c:noMultiLvlLbl val="0"/>
      </c:catAx>
      <c:valAx>
        <c:axId val="156670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6668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CLA - Income </a:t>
            </a:r>
            <a:r>
              <a:rPr lang="en-US" sz="1400" dirty="0"/>
              <a:t>to Poverty Ratio of LEP Population</a:t>
            </a:r>
          </a:p>
        </c:rich>
      </c:tx>
      <c:layout>
        <c:manualLayout>
          <c:xMode val="edge"/>
          <c:yMode val="edge"/>
          <c:x val="0.31487544320117877"/>
          <c:y val="5.757393231522221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'CLA Service Area Charts'!$C$25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cat>
            <c:strRef>
              <c:f>'CLA Service Area Charts'!$A$26:$A$32</c:f>
              <c:strCache>
                <c:ptCount val="7"/>
                <c:pt idx="0">
                  <c:v>0-100%</c:v>
                </c:pt>
                <c:pt idx="1">
                  <c:v>101%-200%</c:v>
                </c:pt>
                <c:pt idx="2">
                  <c:v>201%-300%</c:v>
                </c:pt>
                <c:pt idx="3">
                  <c:v>301%-400%</c:v>
                </c:pt>
                <c:pt idx="4">
                  <c:v>401%-500%</c:v>
                </c:pt>
                <c:pt idx="5">
                  <c:v>501% and Over</c:v>
                </c:pt>
                <c:pt idx="6">
                  <c:v>Missing Data</c:v>
                </c:pt>
              </c:strCache>
            </c:strRef>
          </c:cat>
          <c:val>
            <c:numRef>
              <c:f>'CLA Service Area Charts'!$C$26:$C$32</c:f>
              <c:numCache>
                <c:formatCode>0.0%</c:formatCode>
                <c:ptCount val="7"/>
                <c:pt idx="0">
                  <c:v>0.29148236784028159</c:v>
                </c:pt>
                <c:pt idx="1">
                  <c:v>0.25961690675953775</c:v>
                </c:pt>
                <c:pt idx="2">
                  <c:v>0.16203708014787363</c:v>
                </c:pt>
                <c:pt idx="3">
                  <c:v>0.10379089105960573</c:v>
                </c:pt>
                <c:pt idx="4">
                  <c:v>6.4820419223570389E-2</c:v>
                </c:pt>
                <c:pt idx="5">
                  <c:v>0.10130460289228878</c:v>
                </c:pt>
                <c:pt idx="6">
                  <c:v>1.6947732076842133E-2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691840"/>
        <c:axId val="156767360"/>
      </c:barChart>
      <c:catAx>
        <c:axId val="156691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56767360"/>
        <c:crosses val="autoZero"/>
        <c:auto val="1"/>
        <c:lblAlgn val="ctr"/>
        <c:lblOffset val="100"/>
        <c:noMultiLvlLbl val="0"/>
      </c:catAx>
      <c:valAx>
        <c:axId val="1567673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669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Income to Poverty Ratio of Total Population in MA</a:t>
            </a:r>
          </a:p>
        </c:rich>
      </c:tx>
      <c:layout>
        <c:manualLayout>
          <c:xMode val="edge"/>
          <c:yMode val="edge"/>
          <c:x val="0.24740482439695038"/>
          <c:y val="3.810343151550501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Service Area Charts'!$C$12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Service Area Charts'!$A$13:$A$19</c:f>
              <c:strCache>
                <c:ptCount val="7"/>
                <c:pt idx="0">
                  <c:v>0-100%</c:v>
                </c:pt>
                <c:pt idx="1">
                  <c:v>101%-200%</c:v>
                </c:pt>
                <c:pt idx="2">
                  <c:v>201%-300%</c:v>
                </c:pt>
                <c:pt idx="3">
                  <c:v>301%-400%</c:v>
                </c:pt>
                <c:pt idx="4">
                  <c:v>401%-500%</c:v>
                </c:pt>
                <c:pt idx="5">
                  <c:v>501% and Over</c:v>
                </c:pt>
                <c:pt idx="6">
                  <c:v>Missing Data</c:v>
                </c:pt>
              </c:strCache>
            </c:strRef>
          </c:cat>
          <c:val>
            <c:numRef>
              <c:f>' Service Area Charts'!$C$13:$C$19</c:f>
              <c:numCache>
                <c:formatCode>0.0%</c:formatCode>
                <c:ptCount val="7"/>
                <c:pt idx="0">
                  <c:v>0.10235130721746113</c:v>
                </c:pt>
                <c:pt idx="1">
                  <c:v>0.12384446337488537</c:v>
                </c:pt>
                <c:pt idx="2">
                  <c:v>0.12936135797979106</c:v>
                </c:pt>
                <c:pt idx="3">
                  <c:v>0.12882240995361499</c:v>
                </c:pt>
                <c:pt idx="4">
                  <c:v>0.11542047140052447</c:v>
                </c:pt>
                <c:pt idx="5">
                  <c:v>0.36453422572191291</c:v>
                </c:pt>
                <c:pt idx="6">
                  <c:v>3.5665764351810042E-2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5920640"/>
        <c:axId val="155940736"/>
      </c:barChart>
      <c:catAx>
        <c:axId val="155920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55940736"/>
        <c:crosses val="autoZero"/>
        <c:auto val="1"/>
        <c:lblAlgn val="ctr"/>
        <c:lblOffset val="100"/>
        <c:noMultiLvlLbl val="0"/>
      </c:catAx>
      <c:valAx>
        <c:axId val="1559407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5920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Income to Poverty Ratio of LEP Population in MA</a:t>
            </a:r>
          </a:p>
        </c:rich>
      </c:tx>
      <c:layout>
        <c:manualLayout>
          <c:xMode val="edge"/>
          <c:yMode val="edge"/>
          <c:x val="0.27549906261717283"/>
          <c:y val="3.796613658586794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Service Area Charts'!$C$25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Service Area Charts'!$A$26:$A$32</c:f>
              <c:strCache>
                <c:ptCount val="7"/>
                <c:pt idx="0">
                  <c:v>0-100%</c:v>
                </c:pt>
                <c:pt idx="1">
                  <c:v>101%-200%</c:v>
                </c:pt>
                <c:pt idx="2">
                  <c:v>201%-300%</c:v>
                </c:pt>
                <c:pt idx="3">
                  <c:v>301%-400%</c:v>
                </c:pt>
                <c:pt idx="4">
                  <c:v>401%-500%</c:v>
                </c:pt>
                <c:pt idx="5">
                  <c:v>501% and Over</c:v>
                </c:pt>
                <c:pt idx="6">
                  <c:v>Missing Data</c:v>
                </c:pt>
              </c:strCache>
            </c:strRef>
          </c:cat>
          <c:val>
            <c:numRef>
              <c:f>' Service Area Charts'!$C$26:$C$32</c:f>
              <c:numCache>
                <c:formatCode>0.0%</c:formatCode>
                <c:ptCount val="7"/>
                <c:pt idx="0">
                  <c:v>0.21901589939044047</c:v>
                </c:pt>
                <c:pt idx="1">
                  <c:v>0.23764900497558261</c:v>
                </c:pt>
                <c:pt idx="2">
                  <c:v>0.17852965178290175</c:v>
                </c:pt>
                <c:pt idx="3">
                  <c:v>0.12238533225507552</c:v>
                </c:pt>
                <c:pt idx="4">
                  <c:v>7.834746551079394E-2</c:v>
                </c:pt>
                <c:pt idx="5">
                  <c:v>0.14300240765882352</c:v>
                </c:pt>
                <c:pt idx="6">
                  <c:v>2.1070238426382195E-2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5988736"/>
        <c:axId val="155992448"/>
      </c:barChart>
      <c:catAx>
        <c:axId val="155988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5992448"/>
        <c:crosses val="autoZero"/>
        <c:auto val="1"/>
        <c:lblAlgn val="ctr"/>
        <c:lblOffset val="100"/>
        <c:noMultiLvlLbl val="0"/>
      </c:catAx>
      <c:valAx>
        <c:axId val="1559924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5988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628423155276804"/>
          <c:y val="0.12507333642118265"/>
          <c:w val="0.36072800899887503"/>
          <c:h val="0.80044201481184296"/>
        </c:manualLayout>
      </c:layout>
      <c:pieChart>
        <c:varyColors val="1"/>
        <c:ser>
          <c:idx val="0"/>
          <c:order val="0"/>
          <c:tx>
            <c:strRef>
              <c:f>'MetroWest Service Area Charts'!$C$4</c:f>
              <c:strCache>
                <c:ptCount val="1"/>
                <c:pt idx="0">
                  <c:v>Percent</c:v>
                </c:pt>
              </c:strCache>
            </c:strRef>
          </c:tx>
          <c:explosion val="11"/>
          <c:dPt>
            <c:idx val="0"/>
            <c:bubble3D val="0"/>
            <c:explosion val="18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'MetroWest Service Area Charts'!$A$5:$A$6</c:f>
              <c:strCache>
                <c:ptCount val="2"/>
                <c:pt idx="0">
                  <c:v>English Proficient</c:v>
                </c:pt>
                <c:pt idx="1">
                  <c:v>Limited English Proficent</c:v>
                </c:pt>
              </c:strCache>
            </c:strRef>
          </c:cat>
          <c:val>
            <c:numRef>
              <c:f>'MetroWest Service Area Charts'!$C$5:$C$6</c:f>
              <c:numCache>
                <c:formatCode>0.0%</c:formatCode>
                <c:ptCount val="2"/>
                <c:pt idx="0">
                  <c:v>0.92710600068246785</c:v>
                </c:pt>
                <c:pt idx="1">
                  <c:v>7.2893999317532154E-2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"/>
          <c:y val="2.0914898709472999E-2"/>
          <c:w val="0.80048775640238701"/>
          <c:h val="0.13352458491095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MWLS Income </a:t>
            </a:r>
            <a:r>
              <a:rPr lang="en-US" sz="1400" dirty="0"/>
              <a:t>to Poverty Ratio of Total Population</a:t>
            </a:r>
          </a:p>
        </c:rich>
      </c:tx>
      <c:layout>
        <c:manualLayout>
          <c:xMode val="edge"/>
          <c:yMode val="edge"/>
          <c:x val="0.26528021497312837"/>
          <c:y val="3.373033893235101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'MetroWest Service Area Charts'!$C$12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'MetroWest Service Area Charts'!$A$13:$A$19</c:f>
              <c:strCache>
                <c:ptCount val="7"/>
                <c:pt idx="0">
                  <c:v>0-100%</c:v>
                </c:pt>
                <c:pt idx="1">
                  <c:v>101%-200%</c:v>
                </c:pt>
                <c:pt idx="2">
                  <c:v>201%-300%</c:v>
                </c:pt>
                <c:pt idx="3">
                  <c:v>301%-400%</c:v>
                </c:pt>
                <c:pt idx="4">
                  <c:v>401%-500%</c:v>
                </c:pt>
                <c:pt idx="5">
                  <c:v>501% and Over</c:v>
                </c:pt>
                <c:pt idx="6">
                  <c:v>Missing Data</c:v>
                </c:pt>
              </c:strCache>
            </c:strRef>
          </c:cat>
          <c:val>
            <c:numRef>
              <c:f>'MetroWest Service Area Charts'!$C$13:$C$19</c:f>
              <c:numCache>
                <c:formatCode>0.0%</c:formatCode>
                <c:ptCount val="7"/>
                <c:pt idx="0">
                  <c:v>5.4225426961955217E-2</c:v>
                </c:pt>
                <c:pt idx="1">
                  <c:v>8.3428897478784764E-2</c:v>
                </c:pt>
                <c:pt idx="2">
                  <c:v>0.10064862415600544</c:v>
                </c:pt>
                <c:pt idx="3">
                  <c:v>0.10491684520846037</c:v>
                </c:pt>
                <c:pt idx="4">
                  <c:v>0.11143385376168446</c:v>
                </c:pt>
                <c:pt idx="5">
                  <c:v>0.51519749612615584</c:v>
                </c:pt>
                <c:pt idx="6">
                  <c:v>3.0148856306953901E-2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078464"/>
        <c:axId val="156080000"/>
      </c:barChart>
      <c:catAx>
        <c:axId val="156078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6080000"/>
        <c:crosses val="autoZero"/>
        <c:auto val="1"/>
        <c:lblAlgn val="ctr"/>
        <c:lblOffset val="100"/>
        <c:noMultiLvlLbl val="0"/>
      </c:catAx>
      <c:valAx>
        <c:axId val="1560800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607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MWLS Income </a:t>
            </a:r>
            <a:r>
              <a:rPr lang="en-US" sz="1400" dirty="0"/>
              <a:t>to Poverty Ratio of LEP Population</a:t>
            </a:r>
          </a:p>
        </c:rich>
      </c:tx>
      <c:layout>
        <c:manualLayout>
          <c:xMode val="edge"/>
          <c:yMode val="edge"/>
          <c:x val="0.29355246867726442"/>
          <c:y val="3.774946175620479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'MetroWest Service Area Charts'!$C$25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cat>
            <c:strRef>
              <c:f>'MetroWest Service Area Charts'!$A$26:$A$32</c:f>
              <c:strCache>
                <c:ptCount val="7"/>
                <c:pt idx="0">
                  <c:v>0-100%</c:v>
                </c:pt>
                <c:pt idx="1">
                  <c:v>101%-200%</c:v>
                </c:pt>
                <c:pt idx="2">
                  <c:v>201%-300%</c:v>
                </c:pt>
                <c:pt idx="3">
                  <c:v>301%-400%</c:v>
                </c:pt>
                <c:pt idx="4">
                  <c:v>401%-500%</c:v>
                </c:pt>
                <c:pt idx="5">
                  <c:v>501% and Over</c:v>
                </c:pt>
                <c:pt idx="6">
                  <c:v>Missing Data</c:v>
                </c:pt>
              </c:strCache>
            </c:strRef>
          </c:cat>
          <c:val>
            <c:numRef>
              <c:f>'MetroWest Service Area Charts'!$C$26:$C$32</c:f>
              <c:numCache>
                <c:formatCode>0.0%</c:formatCode>
                <c:ptCount val="7"/>
                <c:pt idx="0">
                  <c:v>0.15052855745064558</c:v>
                </c:pt>
                <c:pt idx="1">
                  <c:v>0.2142624177426472</c:v>
                </c:pt>
                <c:pt idx="2">
                  <c:v>0.18210770677052357</c:v>
                </c:pt>
                <c:pt idx="3">
                  <c:v>0.11866162730464479</c:v>
                </c:pt>
                <c:pt idx="4">
                  <c:v>8.3782591178558408E-2</c:v>
                </c:pt>
                <c:pt idx="5">
                  <c:v>0.22517890374690636</c:v>
                </c:pt>
                <c:pt idx="6">
                  <c:v>2.5478195806074095E-2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384256"/>
        <c:axId val="156390144"/>
      </c:barChart>
      <c:catAx>
        <c:axId val="156384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6390144"/>
        <c:crosses val="autoZero"/>
        <c:auto val="1"/>
        <c:lblAlgn val="ctr"/>
        <c:lblOffset val="100"/>
        <c:noMultiLvlLbl val="0"/>
      </c:catAx>
      <c:valAx>
        <c:axId val="1563901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638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825906070251903"/>
          <c:y val="0.148602571175418"/>
          <c:w val="0.36072800899887503"/>
          <c:h val="0.80044201481184296"/>
        </c:manualLayout>
      </c:layout>
      <c:pieChart>
        <c:varyColors val="1"/>
        <c:ser>
          <c:idx val="0"/>
          <c:order val="0"/>
          <c:tx>
            <c:strRef>
              <c:f>'GBLS Service Area Charts'!$C$4</c:f>
              <c:strCache>
                <c:ptCount val="1"/>
                <c:pt idx="0">
                  <c:v>Percent</c:v>
                </c:pt>
              </c:strCache>
            </c:strRef>
          </c:tx>
          <c:explosion val="11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'GBLS Service Area Charts'!$A$5:$A$6</c:f>
              <c:strCache>
                <c:ptCount val="2"/>
                <c:pt idx="0">
                  <c:v>English Proficient</c:v>
                </c:pt>
                <c:pt idx="1">
                  <c:v>Limited English Proficent</c:v>
                </c:pt>
              </c:strCache>
            </c:strRef>
          </c:cat>
          <c:val>
            <c:numRef>
              <c:f>'GBLS Service Area Charts'!$C$5:$C$6</c:f>
              <c:numCache>
                <c:formatCode>0.0%</c:formatCode>
                <c:ptCount val="2"/>
                <c:pt idx="0">
                  <c:v>0.88156745093319977</c:v>
                </c:pt>
                <c:pt idx="1">
                  <c:v>0.11843254906680026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"/>
          <c:y val="2.0914898709472999E-2"/>
          <c:w val="0.80048775640238701"/>
          <c:h val="0.133524584910959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GBLS -</a:t>
            </a:r>
            <a:r>
              <a:rPr lang="en-US" sz="1400" baseline="0" dirty="0" smtClean="0"/>
              <a:t> </a:t>
            </a:r>
            <a:r>
              <a:rPr lang="en-US" sz="1400" dirty="0" smtClean="0"/>
              <a:t>Income </a:t>
            </a:r>
            <a:r>
              <a:rPr lang="en-US" sz="1400" dirty="0"/>
              <a:t>to Poverty Ratio of </a:t>
            </a:r>
            <a:r>
              <a:rPr lang="en-US" sz="1400" dirty="0" smtClean="0"/>
              <a:t>TOTAL Population</a:t>
            </a:r>
            <a:endParaRPr lang="en-US" sz="1400" dirty="0"/>
          </a:p>
        </c:rich>
      </c:tx>
      <c:layout>
        <c:manualLayout>
          <c:xMode val="edge"/>
          <c:yMode val="edge"/>
          <c:x val="0.2438378678797341"/>
          <c:y val="6.177367873454776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'GBLS Service Area Charts'!$C$12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'GBLS Service Area Charts'!$A$13:$A$19</c:f>
              <c:strCache>
                <c:ptCount val="7"/>
                <c:pt idx="0">
                  <c:v>0-100%</c:v>
                </c:pt>
                <c:pt idx="1">
                  <c:v>101%-200%</c:v>
                </c:pt>
                <c:pt idx="2">
                  <c:v>201%-300%</c:v>
                </c:pt>
                <c:pt idx="3">
                  <c:v>301%-400%</c:v>
                </c:pt>
                <c:pt idx="4">
                  <c:v>401%-500%</c:v>
                </c:pt>
                <c:pt idx="5">
                  <c:v>501% and Over</c:v>
                </c:pt>
                <c:pt idx="6">
                  <c:v>Missing Data</c:v>
                </c:pt>
              </c:strCache>
            </c:strRef>
          </c:cat>
          <c:val>
            <c:numRef>
              <c:f>'GBLS Service Area Charts'!$C$13:$C$19</c:f>
              <c:numCache>
                <c:formatCode>0.0%</c:formatCode>
                <c:ptCount val="7"/>
                <c:pt idx="0">
                  <c:v>0.11550519283889187</c:v>
                </c:pt>
                <c:pt idx="1">
                  <c:v>0.11868106649800318</c:v>
                </c:pt>
                <c:pt idx="2">
                  <c:v>0.11891894917426725</c:v>
                </c:pt>
                <c:pt idx="3">
                  <c:v>0.11348235050473107</c:v>
                </c:pt>
                <c:pt idx="4">
                  <c:v>0.10337989303675427</c:v>
                </c:pt>
                <c:pt idx="5">
                  <c:v>0.39074496458346741</c:v>
                </c:pt>
                <c:pt idx="6">
                  <c:v>3.928758336388493E-2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553984"/>
        <c:axId val="156555520"/>
      </c:barChart>
      <c:catAx>
        <c:axId val="156553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6555520"/>
        <c:crosses val="autoZero"/>
        <c:auto val="1"/>
        <c:lblAlgn val="ctr"/>
        <c:lblOffset val="100"/>
        <c:noMultiLvlLbl val="0"/>
      </c:catAx>
      <c:valAx>
        <c:axId val="1565555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6553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GBLS - Income </a:t>
            </a:r>
            <a:r>
              <a:rPr lang="en-US" sz="1400" dirty="0"/>
              <a:t>to Poverty Ratio of LEP Population</a:t>
            </a:r>
          </a:p>
        </c:rich>
      </c:tx>
      <c:layout>
        <c:manualLayout>
          <c:xMode val="edge"/>
          <c:yMode val="edge"/>
          <c:x val="0.28855965372749459"/>
          <c:y val="3.143024188487196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'GBLS Service Area Charts'!$C$25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cat>
            <c:strRef>
              <c:f>'GBLS Service Area Charts'!$A$26:$A$32</c:f>
              <c:strCache>
                <c:ptCount val="7"/>
                <c:pt idx="0">
                  <c:v>0-100%</c:v>
                </c:pt>
                <c:pt idx="1">
                  <c:v>101%-200%</c:v>
                </c:pt>
                <c:pt idx="2">
                  <c:v>201%-300%</c:v>
                </c:pt>
                <c:pt idx="3">
                  <c:v>301%-400%</c:v>
                </c:pt>
                <c:pt idx="4">
                  <c:v>401%-500%</c:v>
                </c:pt>
                <c:pt idx="5">
                  <c:v>501% and Over</c:v>
                </c:pt>
                <c:pt idx="6">
                  <c:v>Missing Data</c:v>
                </c:pt>
              </c:strCache>
            </c:strRef>
          </c:cat>
          <c:val>
            <c:numRef>
              <c:f>'GBLS Service Area Charts'!$C$26:$C$32</c:f>
              <c:numCache>
                <c:formatCode>0.0%</c:formatCode>
                <c:ptCount val="7"/>
                <c:pt idx="0">
                  <c:v>0.2081373971482719</c:v>
                </c:pt>
                <c:pt idx="1">
                  <c:v>0.22969786049501159</c:v>
                </c:pt>
                <c:pt idx="2">
                  <c:v>0.17887811863453548</c:v>
                </c:pt>
                <c:pt idx="3">
                  <c:v>0.12063367534535968</c:v>
                </c:pt>
                <c:pt idx="4">
                  <c:v>7.8661190693365982E-2</c:v>
                </c:pt>
                <c:pt idx="5">
                  <c:v>0.16151915724203769</c:v>
                </c:pt>
                <c:pt idx="6">
                  <c:v>2.2472600441417641E-2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716416"/>
        <c:axId val="156722304"/>
      </c:barChart>
      <c:catAx>
        <c:axId val="156716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6722304"/>
        <c:crosses val="autoZero"/>
        <c:auto val="1"/>
        <c:lblAlgn val="ctr"/>
        <c:lblOffset val="100"/>
        <c:noMultiLvlLbl val="0"/>
      </c:catAx>
      <c:valAx>
        <c:axId val="1567223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6716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0.00971</cdr:x>
      <cdr:y>0.2619</cdr:y>
    </cdr:from>
    <cdr:to>
      <cdr:x>0.64999</cdr:x>
      <cdr:y>0.86017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" y="838200"/>
          <a:ext cx="5025301" cy="191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i="0" dirty="0"/>
            <a:t>English</a:t>
          </a:r>
          <a:r>
            <a:rPr lang="en-US" sz="1400" b="1" i="0" baseline="0" dirty="0"/>
            <a:t> Proficient: </a:t>
          </a:r>
        </a:p>
        <a:p xmlns:a="http://schemas.openxmlformats.org/drawingml/2006/main">
          <a:r>
            <a:rPr lang="en-US" sz="1400" baseline="0" dirty="0"/>
            <a:t>Speak "English Only" </a:t>
          </a:r>
          <a:r>
            <a:rPr lang="en-US" sz="1400" i="1" baseline="0" dirty="0"/>
            <a:t>and </a:t>
          </a:r>
          <a:r>
            <a:rPr lang="en-US" sz="1400" i="0" baseline="0" dirty="0"/>
            <a:t> "Very Well"</a:t>
          </a:r>
        </a:p>
        <a:p xmlns:a="http://schemas.openxmlformats.org/drawingml/2006/main">
          <a:endParaRPr lang="en-US" sz="1400" b="1" i="0" baseline="0" dirty="0"/>
        </a:p>
        <a:p xmlns:a="http://schemas.openxmlformats.org/drawingml/2006/main">
          <a:r>
            <a:rPr lang="en-US" sz="1400" b="1" i="0" baseline="0" dirty="0"/>
            <a:t>Limited English Proficient: </a:t>
          </a:r>
        </a:p>
        <a:p xmlns:a="http://schemas.openxmlformats.org/drawingml/2006/main">
          <a:r>
            <a:rPr lang="en-US" sz="1400" i="0" baseline="0" dirty="0"/>
            <a:t>Speak English "Well", "Not Well", </a:t>
          </a:r>
          <a:r>
            <a:rPr lang="en-US" sz="1400" i="1" baseline="0" dirty="0"/>
            <a:t>and</a:t>
          </a:r>
          <a:r>
            <a:rPr lang="en-US" sz="1400" i="0" baseline="0" dirty="0"/>
            <a:t> "Not at all"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0.01115</cdr:x>
      <cdr:y>0.25</cdr:y>
    </cdr:from>
    <cdr:to>
      <cdr:x>0.65143</cdr:x>
      <cdr:y>0.85714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970" y="533399"/>
          <a:ext cx="3903147" cy="1295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i="0" dirty="0"/>
            <a:t>English</a:t>
          </a:r>
          <a:r>
            <a:rPr lang="en-US" sz="1400" b="1" i="0" baseline="0" dirty="0"/>
            <a:t> Proficient: </a:t>
          </a:r>
        </a:p>
        <a:p xmlns:a="http://schemas.openxmlformats.org/drawingml/2006/main">
          <a:r>
            <a:rPr lang="en-US" sz="1400" baseline="0" dirty="0"/>
            <a:t>Speak "English Only" </a:t>
          </a:r>
          <a:r>
            <a:rPr lang="en-US" sz="1400" i="1" baseline="0" dirty="0"/>
            <a:t>and </a:t>
          </a:r>
          <a:r>
            <a:rPr lang="en-US" sz="1400" i="0" baseline="0" dirty="0"/>
            <a:t> "Very Well"</a:t>
          </a:r>
        </a:p>
        <a:p xmlns:a="http://schemas.openxmlformats.org/drawingml/2006/main">
          <a:endParaRPr lang="en-US" sz="1400" b="1" i="0" baseline="0" dirty="0"/>
        </a:p>
        <a:p xmlns:a="http://schemas.openxmlformats.org/drawingml/2006/main">
          <a:r>
            <a:rPr lang="en-US" sz="1400" b="1" i="0" baseline="0" dirty="0"/>
            <a:t>Limited English Proficient: </a:t>
          </a:r>
        </a:p>
        <a:p xmlns:a="http://schemas.openxmlformats.org/drawingml/2006/main">
          <a:r>
            <a:rPr lang="en-US" sz="1400" i="0" baseline="0" dirty="0"/>
            <a:t>Speak English "Well", "Not Well", </a:t>
          </a:r>
          <a:r>
            <a:rPr lang="en-US" sz="1400" i="1" baseline="0" dirty="0"/>
            <a:t>and</a:t>
          </a:r>
          <a:r>
            <a:rPr lang="en-US" sz="1400" i="0" baseline="0" dirty="0"/>
            <a:t> "Not at all"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0.01115</cdr:x>
      <cdr:y>0.19902</cdr:y>
    </cdr:from>
    <cdr:to>
      <cdr:x>0.65143</cdr:x>
      <cdr:y>0.80888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750" y="490977"/>
          <a:ext cx="4177586" cy="1504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i="0" dirty="0"/>
            <a:t>English</a:t>
          </a:r>
          <a:r>
            <a:rPr lang="en-US" sz="1400" b="1" i="0" baseline="0" dirty="0"/>
            <a:t> Proficient: </a:t>
          </a:r>
        </a:p>
        <a:p xmlns:a="http://schemas.openxmlformats.org/drawingml/2006/main">
          <a:r>
            <a:rPr lang="en-US" sz="1400" baseline="0" dirty="0"/>
            <a:t>"English Only" </a:t>
          </a:r>
          <a:r>
            <a:rPr lang="en-US" sz="1400" i="1" baseline="0" dirty="0"/>
            <a:t>and </a:t>
          </a:r>
          <a:r>
            <a:rPr lang="en-US" sz="1400" i="0" baseline="0" dirty="0"/>
            <a:t> "Very Well"</a:t>
          </a:r>
        </a:p>
        <a:p xmlns:a="http://schemas.openxmlformats.org/drawingml/2006/main">
          <a:endParaRPr lang="en-US" sz="1400" b="1" i="0" baseline="0" dirty="0"/>
        </a:p>
        <a:p xmlns:a="http://schemas.openxmlformats.org/drawingml/2006/main">
          <a:r>
            <a:rPr lang="en-US" sz="1400" b="1" i="0" baseline="0" dirty="0"/>
            <a:t>Limited English Proficient: </a:t>
          </a:r>
        </a:p>
        <a:p xmlns:a="http://schemas.openxmlformats.org/drawingml/2006/main">
          <a:r>
            <a:rPr lang="en-US" sz="1400" i="0" baseline="0" dirty="0"/>
            <a:t>"Well", "Not Well", </a:t>
          </a:r>
          <a:r>
            <a:rPr lang="en-US" sz="1400" i="1" baseline="0" dirty="0"/>
            <a:t>and</a:t>
          </a:r>
          <a:r>
            <a:rPr lang="en-US" sz="1400" i="0" baseline="0" dirty="0"/>
            <a:t> "Not at all"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0.01115</cdr:x>
      <cdr:y>0.19902</cdr:y>
    </cdr:from>
    <cdr:to>
      <cdr:x>0.65143</cdr:x>
      <cdr:y>0.95541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55" y="297624"/>
          <a:ext cx="2134545" cy="1131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i="0" dirty="0"/>
            <a:t>English</a:t>
          </a:r>
          <a:r>
            <a:rPr lang="en-US" sz="1400" b="1" i="0" baseline="0" dirty="0"/>
            <a:t> Proficient: </a:t>
          </a:r>
        </a:p>
        <a:p xmlns:a="http://schemas.openxmlformats.org/drawingml/2006/main">
          <a:r>
            <a:rPr lang="en-US" sz="1400" baseline="0" dirty="0"/>
            <a:t>"English Only" </a:t>
          </a:r>
          <a:r>
            <a:rPr lang="en-US" sz="1400" i="1" baseline="0" dirty="0"/>
            <a:t>and </a:t>
          </a:r>
          <a:r>
            <a:rPr lang="en-US" sz="1400" i="0" baseline="0" dirty="0"/>
            <a:t> "Very Well"</a:t>
          </a:r>
        </a:p>
        <a:p xmlns:a="http://schemas.openxmlformats.org/drawingml/2006/main">
          <a:endParaRPr lang="en-US" sz="1400" b="1" i="0" baseline="0" dirty="0"/>
        </a:p>
        <a:p xmlns:a="http://schemas.openxmlformats.org/drawingml/2006/main">
          <a:r>
            <a:rPr lang="en-US" sz="1400" b="1" i="0" baseline="0" dirty="0"/>
            <a:t>Limited English Proficient: </a:t>
          </a:r>
        </a:p>
        <a:p xmlns:a="http://schemas.openxmlformats.org/drawingml/2006/main">
          <a:r>
            <a:rPr lang="en-US" sz="1400" i="0" baseline="0" dirty="0"/>
            <a:t>"Well", "Not Well", </a:t>
          </a:r>
          <a:r>
            <a:rPr lang="en-US" sz="1400" i="1" baseline="0" dirty="0"/>
            <a:t>and</a:t>
          </a:r>
          <a:r>
            <a:rPr lang="en-US" sz="1400" i="0" baseline="0" dirty="0"/>
            <a:t> "Not at all"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8096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dirty="0" smtClean="0"/>
              <a:t>% of LEP individuals in the various income brackets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dirty="0" smtClean="0"/>
              <a:t>LEP individuals more likely to live in poverty.</a:t>
            </a:r>
          </a:p>
          <a:p>
            <a:pPr marL="914400" lvl="1" indent="-3429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 dirty="0" smtClean="0"/>
              <a:t>10.2% in MA under 100% of poverty.</a:t>
            </a:r>
          </a:p>
          <a:p>
            <a:pPr marL="914400" lvl="1" indent="-3429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 dirty="0" smtClean="0"/>
              <a:t>21.9% of LEP people in MA live under 100% of poverty.</a:t>
            </a:r>
          </a:p>
          <a:p>
            <a:pPr marL="457200" lvl="0" indent="-3429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dirty="0" smtClean="0"/>
              <a:t>LEP 2x as likely to live in poverty and be eligible for legal aid in MA.  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with poverty overlay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The above chart shows number and percentage of LEP individuals in various income brackets based on the federal poverty guidelines. Compared to 5.4% of people in MWLS' service area below the federal poverty line, 15.1% of LEP individuals in MWLS' service area live below the federal poverty line. This shows that LEP individuals are almost 3 times as much as likely to live in poverty and be eligible for legal aid.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9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0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8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3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6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8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DB69-6564-4217-A41E-54521B77992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6E9B-C1E1-4CED-AAB7-46C998B4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slegalservices.org/content/lep-poverty-data-ma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762000" y="1200150"/>
            <a:ext cx="7772400" cy="20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Limited English Proficient Data </a:t>
            </a:r>
            <a:br>
              <a:rPr lang="en" dirty="0" smtClean="0"/>
            </a:br>
            <a:r>
              <a:rPr lang="en" dirty="0" smtClean="0"/>
              <a:t>with Income and Poverty Overlay</a:t>
            </a:r>
            <a:br>
              <a:rPr lang="en" dirty="0" smtClean="0"/>
            </a:br>
            <a:r>
              <a:rPr lang="en" sz="2000" dirty="0" smtClean="0"/>
              <a:t>Massachusetts</a:t>
            </a: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Greater Boston Legal Services</a:t>
            </a:r>
            <a:br>
              <a:rPr lang="en-US" dirty="0" smtClean="0"/>
            </a:br>
            <a:r>
              <a:rPr lang="en-US" sz="2000" dirty="0" smtClean="0"/>
              <a:t>Boston, MA</a:t>
            </a:r>
            <a:endParaRPr sz="2000" dirty="0"/>
          </a:p>
        </p:txBody>
      </p:sp>
      <p:sp>
        <p:nvSpPr>
          <p:cNvPr id="3" name="Shape 91"/>
          <p:cNvSpPr txBox="1">
            <a:spLocks noGrp="1"/>
          </p:cNvSpPr>
          <p:nvPr>
            <p:ph type="body" idx="1"/>
          </p:nvPr>
        </p:nvSpPr>
        <p:spPr>
          <a:xfrm>
            <a:off x="381000" y="3486150"/>
            <a:ext cx="8534400" cy="1515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500" b="1" dirty="0"/>
              <a:t>Area Served: </a:t>
            </a:r>
            <a:r>
              <a:rPr lang="en-US" sz="1500" dirty="0" smtClean="0"/>
              <a:t>Boston</a:t>
            </a:r>
            <a:r>
              <a:rPr lang="en-US" sz="1500" dirty="0"/>
              <a:t>, Braintree, Brookline, Canton, Chelsea, Cohasset, Everett, Hingham, Holbrook, Hull, Malden, Medford, Melrose, Milton, Newton, Norwell, Quincy, Randolph, Revere, Scituate, Stoneham, Wakefield, Waltham, Watertown, Weymouth, Winthrop, Wollaston</a:t>
            </a:r>
          </a:p>
          <a:p>
            <a:pPr marL="0" indent="0">
              <a:buNone/>
            </a:pPr>
            <a:r>
              <a:rPr lang="en-US" sz="1500" b="1" dirty="0" smtClean="0"/>
              <a:t>Elder Only Area Served: </a:t>
            </a:r>
            <a:r>
              <a:rPr lang="en-US" sz="1500" dirty="0" smtClean="0"/>
              <a:t>Acton</a:t>
            </a:r>
            <a:r>
              <a:rPr lang="en-US" sz="1500" dirty="0"/>
              <a:t>, Arlington</a:t>
            </a:r>
            <a:r>
              <a:rPr lang="en-US" sz="1500" dirty="0" smtClean="0"/>
              <a:t>, </a:t>
            </a:r>
            <a:r>
              <a:rPr lang="en-US" sz="1500" dirty="0"/>
              <a:t>Bedford, Boxborough, Burlington, Cambridge, Carlisle, </a:t>
            </a:r>
            <a:r>
              <a:rPr lang="en-US" sz="1500" dirty="0" smtClean="0"/>
              <a:t>Concord</a:t>
            </a:r>
            <a:r>
              <a:rPr lang="en-US" sz="1500" dirty="0"/>
              <a:t>, </a:t>
            </a:r>
            <a:r>
              <a:rPr lang="en-US" sz="1500" dirty="0" smtClean="0"/>
              <a:t>Harvard</a:t>
            </a:r>
            <a:r>
              <a:rPr lang="en-US" sz="1500" dirty="0"/>
              <a:t>, </a:t>
            </a:r>
            <a:r>
              <a:rPr lang="en-US" sz="1500" dirty="0" smtClean="0"/>
              <a:t>Lexington</a:t>
            </a:r>
            <a:r>
              <a:rPr lang="en-US" sz="1500" dirty="0"/>
              <a:t>, Lincoln, Littleton, </a:t>
            </a:r>
            <a:r>
              <a:rPr lang="en-US" sz="1500" dirty="0" smtClean="0"/>
              <a:t>Maynard, North </a:t>
            </a:r>
            <a:r>
              <a:rPr lang="en-US" sz="1500" dirty="0"/>
              <a:t>Reading, Reading, </a:t>
            </a:r>
            <a:r>
              <a:rPr lang="en-US" sz="1500" dirty="0" smtClean="0"/>
              <a:t>Somerville, </a:t>
            </a:r>
            <a:r>
              <a:rPr lang="en-US" sz="1500" dirty="0"/>
              <a:t>Stow</a:t>
            </a:r>
            <a:r>
              <a:rPr lang="en-US" sz="1500" dirty="0" smtClean="0"/>
              <a:t>, Wilmington</a:t>
            </a:r>
            <a:r>
              <a:rPr lang="en-US" sz="1500" dirty="0"/>
              <a:t>, Winchester, Woburn</a:t>
            </a:r>
          </a:p>
          <a:p>
            <a:endParaRPr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089160"/>
              </p:ext>
            </p:extLst>
          </p:nvPr>
        </p:nvGraphicFramePr>
        <p:xfrm>
          <a:off x="1524000" y="1276350"/>
          <a:ext cx="6005513" cy="222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365411"/>
              </p:ext>
            </p:extLst>
          </p:nvPr>
        </p:nvGraphicFramePr>
        <p:xfrm>
          <a:off x="228600" y="133350"/>
          <a:ext cx="8620125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054274"/>
              </p:ext>
            </p:extLst>
          </p:nvPr>
        </p:nvGraphicFramePr>
        <p:xfrm>
          <a:off x="304800" y="2724150"/>
          <a:ext cx="8686800" cy="214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9941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Community Legal Aid</a:t>
            </a:r>
            <a:br>
              <a:rPr lang="en-US" dirty="0" smtClean="0"/>
            </a:br>
            <a:r>
              <a:rPr lang="en-US" sz="1800" dirty="0" smtClean="0"/>
              <a:t>All Offices (Greenfield, North Adam, Northampton, Pittsfield, Springfield, Worcester)</a:t>
            </a:r>
            <a:endParaRPr sz="1800"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4248150"/>
            <a:ext cx="8229600" cy="6014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Areas Served: </a:t>
            </a:r>
            <a:r>
              <a:rPr lang="en-US" sz="1800" dirty="0" smtClean="0"/>
              <a:t>Worcester, Hampden, Berkshire, Franklin and Hampshire Counties</a:t>
            </a:r>
            <a:endParaRPr sz="1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140610"/>
              </p:ext>
            </p:extLst>
          </p:nvPr>
        </p:nvGraphicFramePr>
        <p:xfrm>
          <a:off x="1066800" y="1428750"/>
          <a:ext cx="6934200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016862"/>
              </p:ext>
            </p:extLst>
          </p:nvPr>
        </p:nvGraphicFramePr>
        <p:xfrm>
          <a:off x="304800" y="209550"/>
          <a:ext cx="8572500" cy="214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136615"/>
              </p:ext>
            </p:extLst>
          </p:nvPr>
        </p:nvGraphicFramePr>
        <p:xfrm>
          <a:off x="228600" y="2571750"/>
          <a:ext cx="8686800" cy="242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8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33380"/>
              </p:ext>
            </p:extLst>
          </p:nvPr>
        </p:nvGraphicFramePr>
        <p:xfrm>
          <a:off x="4876801" y="283138"/>
          <a:ext cx="3657600" cy="4680131"/>
        </p:xfrm>
        <a:graphic>
          <a:graphicData uri="http://schemas.openxmlformats.org/drawingml/2006/table">
            <a:tbl>
              <a:tblPr/>
              <a:tblGrid>
                <a:gridCol w="2345134"/>
                <a:gridCol w="757192"/>
                <a:gridCol w="555274"/>
              </a:tblGrid>
              <a:tr h="4678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 Spoken of LEP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Worcester –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PUMA 2300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5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 Spoken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15,730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Vietnamese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3,081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Portuguese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2,583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1,642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6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Ibo, Yoruba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1,480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895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Chinese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4,192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31,909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36348"/>
              </p:ext>
            </p:extLst>
          </p:nvPr>
        </p:nvGraphicFramePr>
        <p:xfrm>
          <a:off x="228600" y="285750"/>
          <a:ext cx="4267201" cy="4633007"/>
        </p:xfrm>
        <a:graphic>
          <a:graphicData uri="http://schemas.openxmlformats.org/drawingml/2006/table">
            <a:tbl>
              <a:tblPr/>
              <a:tblGrid>
                <a:gridCol w="2060344"/>
                <a:gridCol w="1364405"/>
                <a:gridCol w="842452"/>
              </a:tblGrid>
              <a:tr h="3591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Spoken of LEP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all CLA Area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9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 Spoken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56,133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Portuguese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6,648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Vietnamese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5,808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Polish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4,456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Chinese* (Cantonese and Mandarin)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3,917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Russian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3,788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3,596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Ibo, Yoruba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1,768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Albanian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1,642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Arabic</a:t>
                      </a:r>
                    </a:p>
                  </a:txBody>
                  <a:tcPr marL="7875" marR="7875" marT="78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1,297 </a:t>
                      </a:r>
                    </a:p>
                  </a:txBody>
                  <a:tcPr marL="7875" marR="7875" marT="7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</a:p>
                  </a:txBody>
                  <a:tcPr marL="7875" marR="7875" marT="78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9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0550"/>
            <a:ext cx="8382000" cy="4259048"/>
          </a:xfrm>
        </p:spPr>
        <p:txBody>
          <a:bodyPr>
            <a:normAutofit/>
          </a:bodyPr>
          <a:lstStyle/>
          <a:p>
            <a:r>
              <a:rPr lang="en-US" dirty="0" smtClean="0"/>
              <a:t>For all service area data, visit:</a:t>
            </a:r>
          </a:p>
          <a:p>
            <a:pPr marL="0" indent="0">
              <a:buNone/>
            </a:pPr>
            <a:r>
              <a:rPr lang="en-US" sz="3500" b="1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sz="3500" b="1" dirty="0">
                <a:solidFill>
                  <a:srgbClr val="000000"/>
                </a:solidFill>
                <a:hlinkClick r:id="rId2"/>
              </a:rPr>
              <a:t>://</a:t>
            </a:r>
            <a:r>
              <a:rPr lang="en-US" sz="3500" b="1" dirty="0" smtClean="0">
                <a:solidFill>
                  <a:srgbClr val="000000"/>
                </a:solidFill>
                <a:hlinkClick r:id="rId2"/>
              </a:rPr>
              <a:t>www.masslegalservices.org/content/lep-poverty-data-ma</a:t>
            </a:r>
            <a:endParaRPr lang="en-US" sz="35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5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500" b="1" dirty="0" smtClean="0">
                <a:solidFill>
                  <a:srgbClr val="000000"/>
                </a:solidFill>
              </a:rPr>
              <a:t>Source</a:t>
            </a:r>
            <a:r>
              <a:rPr lang="en-US" sz="2500" b="1" dirty="0">
                <a:solidFill>
                  <a:srgbClr val="000000"/>
                </a:solidFill>
              </a:rPr>
              <a:t>:</a:t>
            </a:r>
            <a:r>
              <a:rPr lang="en-US" sz="2500" dirty="0">
                <a:solidFill>
                  <a:srgbClr val="000000"/>
                </a:solidFill>
              </a:rPr>
              <a:t> 2007-2011 American Community Survey, Public Use </a:t>
            </a:r>
            <a:r>
              <a:rPr lang="en-US" sz="2500" dirty="0" err="1">
                <a:solidFill>
                  <a:srgbClr val="000000"/>
                </a:solidFill>
              </a:rPr>
              <a:t>Microdata</a:t>
            </a:r>
            <a:r>
              <a:rPr lang="en-US" sz="2500" dirty="0">
                <a:solidFill>
                  <a:srgbClr val="000000"/>
                </a:solidFill>
              </a:rPr>
              <a:t> Sample (PUMS), BRA Research Division Analysis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5351"/>
            <a:ext cx="6629400" cy="512271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LEP Population in MA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672494"/>
              </p:ext>
            </p:extLst>
          </p:nvPr>
        </p:nvGraphicFramePr>
        <p:xfrm>
          <a:off x="533400" y="1581150"/>
          <a:ext cx="7848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7655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Income in MA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701270"/>
              </p:ext>
            </p:extLst>
          </p:nvPr>
        </p:nvGraphicFramePr>
        <p:xfrm>
          <a:off x="685800" y="819150"/>
          <a:ext cx="8001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23605"/>
              </p:ext>
            </p:extLst>
          </p:nvPr>
        </p:nvGraphicFramePr>
        <p:xfrm>
          <a:off x="685800" y="2952750"/>
          <a:ext cx="800100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9179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000" dirty="0" smtClean="0"/>
              <a:t>Most Common </a:t>
            </a:r>
            <a:r>
              <a:rPr lang="en" sz="4000" dirty="0"/>
              <a:t>LEP Languages in MA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8229600" cy="32684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500" dirty="0" smtClean="0"/>
              <a:t>Spanish (38.7%)</a:t>
            </a:r>
          </a:p>
          <a:p>
            <a:r>
              <a:rPr lang="en-US" sz="2500" dirty="0" smtClean="0"/>
              <a:t>Portuguese (16%)</a:t>
            </a:r>
          </a:p>
          <a:p>
            <a:r>
              <a:rPr lang="en-US" sz="2500" dirty="0" smtClean="0"/>
              <a:t>Chinese (Cantonese &amp; Mandarin) (8.4%)</a:t>
            </a:r>
          </a:p>
          <a:p>
            <a:r>
              <a:rPr lang="en-US" sz="2500" dirty="0" smtClean="0"/>
              <a:t>French Creole (4.6%)</a:t>
            </a:r>
          </a:p>
          <a:p>
            <a:r>
              <a:rPr lang="en-US" sz="2500" dirty="0" smtClean="0"/>
              <a:t>Vietnamese (4.5%)</a:t>
            </a:r>
          </a:p>
          <a:p>
            <a:r>
              <a:rPr lang="en-US" sz="2500" dirty="0" smtClean="0"/>
              <a:t>Russian (3.3%)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504950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Service Area Examples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MetroWest Legal </a:t>
            </a:r>
            <a:r>
              <a:rPr lang="en" dirty="0" smtClean="0"/>
              <a:t>Services</a:t>
            </a:r>
            <a:br>
              <a:rPr lang="en" dirty="0" smtClean="0"/>
            </a:br>
            <a:r>
              <a:rPr lang="en" sz="2000" dirty="0" smtClean="0"/>
              <a:t>Framingham, MA</a:t>
            </a:r>
            <a:endParaRPr lang="en" sz="2000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3562350"/>
            <a:ext cx="8229600" cy="144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500" b="1" dirty="0"/>
              <a:t>Area Served: </a:t>
            </a:r>
            <a:r>
              <a:rPr lang="en-US" sz="1500" dirty="0" smtClean="0"/>
              <a:t> Acton</a:t>
            </a:r>
            <a:r>
              <a:rPr lang="en-US" sz="1500" dirty="0"/>
              <a:t>, Ashland, Bedford, Bellingham, Carlisle, Concord, Dedham, Dover, </a:t>
            </a:r>
            <a:r>
              <a:rPr lang="en-US" sz="1500" dirty="0" err="1"/>
              <a:t>Foxborough</a:t>
            </a:r>
            <a:r>
              <a:rPr lang="en-US" sz="1500" dirty="0"/>
              <a:t>, Framingham, Franklin, Holliston, Hopkinton, Hudson, Lexington, Lincoln, Marlborough, Maynard, Medfield, Medway, Millis, Natick, Needham, Norfolk, Norwood, Plainville, Sharon, Sherborn, South Walpole, Stow, Sudbury, Walpole, Wayland, Wellesley, Weston, Westwood, Wrentham</a:t>
            </a:r>
          </a:p>
          <a:p>
            <a:pPr marL="0" indent="0">
              <a:buNone/>
            </a:pPr>
            <a:r>
              <a:rPr lang="en-US" sz="1500" b="1" dirty="0"/>
              <a:t>Elder </a:t>
            </a:r>
            <a:r>
              <a:rPr lang="en-US" sz="1500" b="1" dirty="0" smtClean="0"/>
              <a:t>Only Area Served:</a:t>
            </a:r>
            <a:r>
              <a:rPr lang="en-US" sz="1500" dirty="0"/>
              <a:t> </a:t>
            </a:r>
            <a:r>
              <a:rPr lang="en-US" sz="1500" dirty="0" smtClean="0"/>
              <a:t> Canton, Northborough</a:t>
            </a:r>
            <a:r>
              <a:rPr lang="en-US" sz="1500" dirty="0"/>
              <a:t>, </a:t>
            </a:r>
            <a:r>
              <a:rPr lang="en-US" sz="1500" dirty="0" smtClean="0"/>
              <a:t>Southborough</a:t>
            </a:r>
            <a:r>
              <a:rPr lang="en-US" sz="1500" dirty="0"/>
              <a:t>, </a:t>
            </a:r>
            <a:r>
              <a:rPr lang="en-US" sz="1500" dirty="0" smtClean="0"/>
              <a:t>Westborough</a:t>
            </a:r>
            <a:endParaRPr lang="en" sz="1200" dirty="0"/>
          </a:p>
          <a:p>
            <a:pPr marL="0" indent="0">
              <a:buNone/>
            </a:pPr>
            <a:endParaRPr lang="en" sz="1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920019"/>
              </p:ext>
            </p:extLst>
          </p:nvPr>
        </p:nvGraphicFramePr>
        <p:xfrm>
          <a:off x="1524000" y="1428750"/>
          <a:ext cx="609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929217"/>
              </p:ext>
            </p:extLst>
          </p:nvPr>
        </p:nvGraphicFramePr>
        <p:xfrm>
          <a:off x="685800" y="209550"/>
          <a:ext cx="8001000" cy="240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125588"/>
              </p:ext>
            </p:extLst>
          </p:nvPr>
        </p:nvGraphicFramePr>
        <p:xfrm>
          <a:off x="685800" y="2800350"/>
          <a:ext cx="8077200" cy="200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62663"/>
              </p:ext>
            </p:extLst>
          </p:nvPr>
        </p:nvGraphicFramePr>
        <p:xfrm>
          <a:off x="152400" y="209550"/>
          <a:ext cx="8762998" cy="4667822"/>
        </p:xfrm>
        <a:graphic>
          <a:graphicData uri="http://schemas.openxmlformats.org/drawingml/2006/table">
            <a:tbl>
              <a:tblPr/>
              <a:tblGrid>
                <a:gridCol w="2269770"/>
                <a:gridCol w="1503093"/>
                <a:gridCol w="722937"/>
                <a:gridCol w="247743"/>
                <a:gridCol w="2496186"/>
                <a:gridCol w="907909"/>
                <a:gridCol w="615360"/>
              </a:tblGrid>
              <a:tr h="5280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 Spoken of LEP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 – MWLS Area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 Spoken of LEP Population Under 200% Of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Poverty – MWLS Area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 Spoken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 Spoken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Portuguese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11,710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Portuguese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5,525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10,625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4,239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Chinese* (Cantonese and Mandarin)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8,949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Chinese* (Cantonese and Mandarin)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3,030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Russian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2,262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Arabic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842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Italian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2,253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Italian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713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 Creole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1,966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Vietnamese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630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Arabic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1,930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Korean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616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Vietnamese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1,645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 Creole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544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1,056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Russian</a:t>
                      </a:r>
                    </a:p>
                  </a:txBody>
                  <a:tcPr marL="8597" marR="8597" marT="85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518 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8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724</Words>
  <Application>Microsoft Office PowerPoint</Application>
  <PresentationFormat>On-screen Show (16:9)</PresentationFormat>
  <Paragraphs>197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Limited English Proficient Data  with Income and Poverty Overlay Massachusetts</vt:lpstr>
      <vt:lpstr>PowerPoint Presentation</vt:lpstr>
      <vt:lpstr>LEP Population in MA</vt:lpstr>
      <vt:lpstr>Income in MA</vt:lpstr>
      <vt:lpstr>Most Common LEP Languages in MA</vt:lpstr>
      <vt:lpstr>Service Area Examples</vt:lpstr>
      <vt:lpstr>MetroWest Legal Services Framingham, MA</vt:lpstr>
      <vt:lpstr>PowerPoint Presentation</vt:lpstr>
      <vt:lpstr>PowerPoint Presentation</vt:lpstr>
      <vt:lpstr>Greater Boston Legal Services Boston, MA</vt:lpstr>
      <vt:lpstr>PowerPoint Presentation</vt:lpstr>
      <vt:lpstr>Community Legal Aid All Offices (Greenfield, North Adam, Northampton, Pittsfield, Springfield, Worcester)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 Data in MA</dc:title>
  <cp:lastModifiedBy>Moriah Nelson</cp:lastModifiedBy>
  <cp:revision>13</cp:revision>
  <dcterms:modified xsi:type="dcterms:W3CDTF">2013-12-06T01:02:31Z</dcterms:modified>
</cp:coreProperties>
</file>