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69" r:id="rId5"/>
    <p:sldId id="261" r:id="rId6"/>
    <p:sldId id="272" r:id="rId7"/>
    <p:sldId id="273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5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790A69D-EF99-4158-ACBE-3B647AD1A8F2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7F3A85D-C5F2-459E-BEC2-0726F1B1F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8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D80D6F9-B73E-4A80-B41D-8833D0A21E0E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91507CC-C910-41D2-8485-34359A22F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5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9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mins.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Materials available in language access section of masslegalservices.org.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Lawsuit under federal FS regulations, not directly under Title VI</a:t>
            </a:r>
          </a:p>
          <a:p>
            <a:endParaRPr lang="en-US" baseline="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HHS </a:t>
            </a:r>
            <a:r>
              <a:rPr lang="en-US" altLang="en-US" dirty="0"/>
              <a:t>OCR Resolution </a:t>
            </a:r>
            <a:r>
              <a:rPr lang="en-US" altLang="en-US" dirty="0" smtClean="0"/>
              <a:t>Agreement</a:t>
            </a:r>
            <a:r>
              <a:rPr lang="en-US" altLang="en-US" baseline="0" dirty="0" smtClean="0"/>
              <a:t> (1994):</a:t>
            </a:r>
            <a:endParaRPr lang="en-US" altLang="en-US" dirty="0" smtClean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Right to interpreter in hearings and all DTA operations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Signs in offices and multi-lingual notices about interpreter services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“I speak” cards to identify language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Records of client language and use of interpreters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Staff training on communication with LEP clients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1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:02</a:t>
            </a:r>
          </a:p>
          <a:p>
            <a:r>
              <a:rPr lang="en-US" baseline="0" dirty="0" smtClean="0"/>
              <a:t>4 mins.</a:t>
            </a:r>
          </a:p>
          <a:p>
            <a:r>
              <a:rPr lang="en-US" baseline="0" dirty="0" smtClean="0"/>
              <a:t>Settlement in which DTA agreed to provide interpreters at any hearing involving FS rights; amend </a:t>
            </a:r>
            <a:r>
              <a:rPr lang="en-US" baseline="0" dirty="0" err="1" smtClean="0"/>
              <a:t>regs</a:t>
            </a:r>
            <a:r>
              <a:rPr lang="en-US" baseline="0" dirty="0" smtClean="0"/>
              <a:t>, hearing notices</a:t>
            </a:r>
          </a:p>
          <a:p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DTA shouldn’t even bring ADHs against LEP clients who didn’t get penalty warning (part of application and </a:t>
            </a:r>
            <a:r>
              <a:rPr lang="en-US" baseline="0" dirty="0" err="1" smtClean="0"/>
              <a:t>recert</a:t>
            </a:r>
            <a:r>
              <a:rPr lang="en-US" baseline="0" dirty="0" smtClean="0"/>
              <a:t>) in own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Should rely on own records to confirm client language; client need not prove LEP if already duly reported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H.O. Manual – not everyone hears goes to DTA hearings, I won’t go through point-by-point, but a copy of manual will be available with conference materials on masslegalservices.org</a:t>
            </a:r>
          </a:p>
          <a:p>
            <a:pPr marL="174982" indent="-17498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/>
              <a:t>H.O.</a:t>
            </a:r>
            <a:r>
              <a:rPr lang="en-US" altLang="en-US" baseline="0" dirty="0" smtClean="0"/>
              <a:t> must e</a:t>
            </a:r>
            <a:r>
              <a:rPr lang="en-US" altLang="en-US" dirty="0" smtClean="0"/>
              <a:t>xplain </a:t>
            </a:r>
            <a:r>
              <a:rPr lang="en-US" altLang="en-US" dirty="0"/>
              <a:t>importance of interpretation (at appellant’s preference)</a:t>
            </a:r>
          </a:p>
          <a:p>
            <a:pPr marL="174982" indent="-17498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Instructions to interpreter and other participants for proper conduct of hearing through interpretation (e.g., confidentiality, no summarizing, sufficient pausing)</a:t>
            </a:r>
          </a:p>
          <a:p>
            <a:pPr marL="174982" indent="-17498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Appellant can stay hearing at any time due to inability to understand</a:t>
            </a:r>
          </a:p>
          <a:p>
            <a:pPr marL="174982" indent="-17498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Any bilingual participant can raise disagreement with interpretation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1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 smtClean="0"/>
              <a:t>:06</a:t>
            </a:r>
            <a:endParaRPr lang="en-US" alt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3</a:t>
            </a:r>
            <a:r>
              <a:rPr lang="en-US" altLang="en-US" dirty="0" smtClean="0"/>
              <a:t> </a:t>
            </a:r>
            <a:r>
              <a:rPr lang="en-US" altLang="en-US" dirty="0"/>
              <a:t>min.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dirty="0"/>
              <a:t>Multi-lingual insert with all hearings notices: 5-page document with statement in 14 languages</a:t>
            </a:r>
          </a:p>
          <a:p>
            <a:pPr>
              <a:lnSpc>
                <a:spcPct val="80000"/>
              </a:lnSpc>
              <a:buSzTx/>
              <a:buFont typeface="Arial" charset="0"/>
              <a:buChar char="●"/>
            </a:pPr>
            <a:r>
              <a:rPr lang="en-US" altLang="en-US" dirty="0"/>
              <a:t>Interpretation available if not fluent in English.</a:t>
            </a:r>
          </a:p>
          <a:p>
            <a:pPr>
              <a:lnSpc>
                <a:spcPct val="80000"/>
              </a:lnSpc>
              <a:buSzTx/>
              <a:buFont typeface="Arial" charset="0"/>
              <a:buChar char="●"/>
            </a:pPr>
            <a:r>
              <a:rPr lang="en-US" altLang="en-US" dirty="0"/>
              <a:t>Can bring own interpreter to the hearing or ask the Department to provide one.  Provide toll free phone number to request interpreter.</a:t>
            </a:r>
          </a:p>
          <a:p>
            <a:pPr>
              <a:lnSpc>
                <a:spcPct val="80000"/>
              </a:lnSpc>
              <a:buSzTx/>
              <a:buFont typeface="Arial" charset="0"/>
              <a:buChar char="●"/>
            </a:pPr>
            <a:r>
              <a:rPr lang="en-US" altLang="en-US" dirty="0"/>
              <a:t>Must request at least one week before the scheduled hearing date.</a:t>
            </a:r>
          </a:p>
          <a:p>
            <a:pPr>
              <a:lnSpc>
                <a:spcPct val="80000"/>
              </a:lnSpc>
              <a:buSzTx/>
              <a:buFont typeface="Arial" charset="0"/>
              <a:buChar char="●"/>
            </a:pPr>
            <a:r>
              <a:rPr lang="en-US" altLang="en-US" dirty="0"/>
              <a:t>Explains importance of understanding and communicating fully at a hearing.</a:t>
            </a:r>
            <a:endParaRPr lang="en-US" alt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1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:09</a:t>
            </a:r>
          </a:p>
          <a:p>
            <a:r>
              <a:rPr lang="en-US" baseline="0" dirty="0" smtClean="0"/>
              <a:t>2 mi</a:t>
            </a:r>
            <a:r>
              <a:rPr lang="en-US" dirty="0" smtClean="0"/>
              <a:t>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Note says “not fluent”, implicitly acknowledges importance of understanding</a:t>
            </a:r>
            <a:r>
              <a:rPr lang="en-US" baseline="0" dirty="0" smtClean="0"/>
              <a:t> everything</a:t>
            </a:r>
            <a:r>
              <a:rPr lang="en-US" dirty="0" smtClean="0"/>
              <a:t> in context of hearing,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Reg</a:t>
            </a:r>
            <a:r>
              <a:rPr lang="en-US" baseline="0" dirty="0" smtClean="0"/>
              <a:t> says interpretation by own or DTA-provided interpreter.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18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:11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r>
              <a:rPr lang="en-US" baseline="0" dirty="0" smtClean="0"/>
              <a:t>Overall, good written policy, such as…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Includes staff at Central offices such as hearings, recoveries, etc.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Family member or other helper that shows up or calls with client may not be trained interpreter, may be conflict of interest or confidentiality issues – but client may decline DTA offer if prefers to use own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FS app now available in several more languages, but nothing else has been translated into any language besides Spanish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92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:14</a:t>
            </a:r>
          </a:p>
          <a:p>
            <a:r>
              <a:rPr lang="en-US" dirty="0" smtClean="0"/>
              <a:t>5 mins.</a:t>
            </a:r>
          </a:p>
          <a:p>
            <a:r>
              <a:rPr lang="en-US" dirty="0" smtClean="0"/>
              <a:t>Plan last updated Jan. 2013, available on DTA’s website, but not through Online</a:t>
            </a:r>
            <a:r>
              <a:rPr lang="en-US" baseline="0" dirty="0" smtClean="0"/>
              <a:t> Guide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Provides summary of everything DTA is doing or plans to do, e.g.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dirty="0" smtClean="0"/>
              <a:t>Provides statistics on languages</a:t>
            </a:r>
            <a:r>
              <a:rPr lang="en-US" baseline="0" dirty="0" smtClean="0"/>
              <a:t> of client population, though now outdated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recites key protocols from interpreter services memo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Lists translated documents – mostly brochures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r>
              <a:rPr lang="en-US" baseline="0" dirty="0" smtClean="0"/>
              <a:t>What’s new is designation of Language Access Coordinator and complaint procedure – this is key because good written polices and rules aren’t always followed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 addition to trying to fix immediate problem with local office, alerts Central office to problems.  Otherwise they don’t know.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No form or special requirements.  Just write a letter or e-mail to Sarah Stuart.  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A couple of my samples in conference materials.  I have attached client statements, but this isn’t a requirement.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Although most compelling if actual harm resulted, that isn’t necessary to show failure to meet obligations to LEP clients.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DTA response has been appropriate and helpful.</a:t>
            </a:r>
          </a:p>
          <a:p>
            <a:pPr marL="174982" indent="-174982" defTabSz="933237">
              <a:buFont typeface="Arial" panose="020B0604020202020204" pitchFamily="34" charset="0"/>
              <a:buChar char="•"/>
            </a:pPr>
            <a:r>
              <a:rPr lang="en-US" baseline="0" dirty="0" smtClean="0"/>
              <a:t>For individual case, can get response much faster than with federal complaint.  If issues not effectively addressed, collection of these complaints could be helpful in preparing federal complaint.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I’m available to help you or clients file complaints.</a:t>
            </a:r>
          </a:p>
          <a:p>
            <a:pPr marL="174982" indent="-174982">
              <a:buFont typeface="Arial" panose="020B0604020202020204" pitchFamily="34" charset="0"/>
              <a:buChar char="•"/>
            </a:pPr>
            <a:r>
              <a:rPr lang="en-US" baseline="0" dirty="0" smtClean="0"/>
              <a:t>Even if don’t need help, I’d appreciate getting copies.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507CC-C910-41D2-8485-34359A22F5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8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3CE85D-D9B1-4EEE-A28E-52A9AD11CE88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2A0F57F-E9DE-4679-B3EC-C284470F92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stuart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83058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LANGUAGE ACCESS AT DTA: Policies and Advocacy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Naomi Meyer</a:t>
            </a:r>
          </a:p>
          <a:p>
            <a:r>
              <a:rPr lang="en-US" dirty="0" smtClean="0"/>
              <a:t>Senior Attorney, Welfare Law Unit</a:t>
            </a:r>
          </a:p>
          <a:p>
            <a:r>
              <a:rPr lang="en-US" dirty="0" smtClean="0"/>
              <a:t>Greater Boston Legal Services</a:t>
            </a:r>
          </a:p>
          <a:p>
            <a:r>
              <a:rPr lang="en-US" dirty="0" smtClean="0"/>
              <a:t>nmeyer@gbls.org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9024"/>
            <a:ext cx="8229600" cy="3008376"/>
          </a:xfrm>
        </p:spPr>
        <p:txBody>
          <a:bodyPr/>
          <a:lstStyle/>
          <a:p>
            <a:pPr marL="109728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dirty="0" smtClean="0"/>
              <a:t>Current DTA regulations &amp; policies resulted from: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Lawsuit under federal Food Stamp regulations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HHS OCR Resolution Agreement</a:t>
            </a:r>
          </a:p>
        </p:txBody>
      </p:sp>
    </p:spTree>
    <p:extLst>
      <p:ext uri="{BB962C8B-B14F-4D97-AF65-F5344CB8AC3E}">
        <p14:creationId xmlns:p14="http://schemas.microsoft.com/office/powerpoint/2010/main" val="14688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Johnson v. Atkins</a:t>
            </a:r>
            <a:br>
              <a:rPr lang="en-US" u="sng" dirty="0" smtClean="0"/>
            </a:br>
            <a:r>
              <a:rPr lang="en-US" sz="2400" dirty="0" smtClean="0"/>
              <a:t>Stipulation of Dismissal, 1990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0424"/>
            <a:ext cx="8229600" cy="3313176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No administrative disqualification if not given SNAP penalty warning in language in which adult household member fluent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Manual for Hearing Officers with instructions for implementing right to interpreter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1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DTA Regulations: Client Rights</a:t>
            </a:r>
            <a:endParaRPr lang="en-US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200" dirty="0" smtClean="0">
                <a:solidFill>
                  <a:schemeClr val="tx1"/>
                </a:solidFill>
              </a:rPr>
              <a:t>Interpreter </a:t>
            </a:r>
            <a:r>
              <a:rPr lang="en-US" altLang="en-US" sz="3200" dirty="0">
                <a:solidFill>
                  <a:schemeClr val="tx1"/>
                </a:solidFill>
              </a:rPr>
              <a:t>s</a:t>
            </a:r>
            <a:r>
              <a:rPr lang="en-US" altLang="en-US" sz="3200" dirty="0" smtClean="0">
                <a:solidFill>
                  <a:schemeClr val="tx1"/>
                </a:solidFill>
              </a:rPr>
              <a:t>ervices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200" dirty="0" smtClean="0">
                <a:solidFill>
                  <a:schemeClr val="tx1"/>
                </a:solidFill>
              </a:rPr>
              <a:t>Translated SNAP penalty warnings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200" dirty="0" smtClean="0">
                <a:solidFill>
                  <a:schemeClr val="tx1"/>
                </a:solidFill>
              </a:rPr>
              <a:t>Notice of right to interpreter in SNAP hearings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200" dirty="0" smtClean="0">
                <a:solidFill>
                  <a:schemeClr val="tx1"/>
                </a:solidFill>
              </a:rPr>
              <a:t>Interpreters at SNAP hearings</a:t>
            </a:r>
          </a:p>
        </p:txBody>
      </p:sp>
    </p:spTree>
    <p:extLst>
      <p:ext uri="{BB962C8B-B14F-4D97-AF65-F5344CB8AC3E}">
        <p14:creationId xmlns:p14="http://schemas.microsoft.com/office/powerpoint/2010/main" val="9507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>
          <a:xfrm>
            <a:off x="152400" y="1143000"/>
            <a:ext cx="8839200" cy="10668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DTA Regulations: Hearing Officer Duties</a:t>
            </a:r>
            <a:endParaRPr lang="en-US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807720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000" dirty="0"/>
              <a:t>I</a:t>
            </a:r>
            <a:r>
              <a:rPr lang="en-US" altLang="en-US" sz="3000" dirty="0" smtClean="0">
                <a:solidFill>
                  <a:schemeClr val="tx1"/>
                </a:solidFill>
              </a:rPr>
              <a:t>nform </a:t>
            </a:r>
            <a:r>
              <a:rPr lang="en-US" altLang="en-US" sz="3000" dirty="0">
                <a:solidFill>
                  <a:schemeClr val="tx1"/>
                </a:solidFill>
              </a:rPr>
              <a:t>appellants who are not fluent in </a:t>
            </a:r>
            <a:r>
              <a:rPr lang="en-US" altLang="en-US" sz="3000" dirty="0" smtClean="0">
                <a:solidFill>
                  <a:schemeClr val="tx1"/>
                </a:solidFill>
              </a:rPr>
              <a:t>English of </a:t>
            </a:r>
            <a:r>
              <a:rPr lang="en-US" altLang="en-US" sz="3000" dirty="0">
                <a:solidFill>
                  <a:schemeClr val="tx1"/>
                </a:solidFill>
              </a:rPr>
              <a:t>right to </a:t>
            </a:r>
            <a:r>
              <a:rPr lang="en-US" altLang="en-US" sz="3000" dirty="0" smtClean="0">
                <a:solidFill>
                  <a:schemeClr val="tx1"/>
                </a:solidFill>
              </a:rPr>
              <a:t>full &amp; </a:t>
            </a:r>
            <a:r>
              <a:rPr lang="en-US" altLang="en-US" sz="3000" dirty="0">
                <a:solidFill>
                  <a:schemeClr val="tx1"/>
                </a:solidFill>
              </a:rPr>
              <a:t>accurate </a:t>
            </a:r>
            <a:r>
              <a:rPr lang="en-US" altLang="en-US" sz="3000" dirty="0" smtClean="0">
                <a:solidFill>
                  <a:schemeClr val="tx1"/>
                </a:solidFill>
              </a:rPr>
              <a:t>interpretation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000" dirty="0" smtClean="0">
                <a:solidFill>
                  <a:schemeClr val="tx1"/>
                </a:solidFill>
              </a:rPr>
              <a:t>conduct </a:t>
            </a:r>
            <a:r>
              <a:rPr lang="en-US" altLang="en-US" sz="3000" dirty="0">
                <a:solidFill>
                  <a:schemeClr val="tx1"/>
                </a:solidFill>
              </a:rPr>
              <a:t>bilingual hearings in accordance with </a:t>
            </a:r>
            <a:r>
              <a:rPr lang="en-US" altLang="en-US" sz="3000" dirty="0" smtClean="0">
                <a:solidFill>
                  <a:schemeClr val="tx1"/>
                </a:solidFill>
              </a:rPr>
              <a:t>manual</a:t>
            </a:r>
            <a:endParaRPr lang="en-US" altLang="en-US" sz="3000" dirty="0"/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3000" dirty="0" smtClean="0">
                <a:solidFill>
                  <a:schemeClr val="tx1"/>
                </a:solidFill>
              </a:rPr>
              <a:t>ensure </a:t>
            </a:r>
            <a:r>
              <a:rPr lang="en-US" altLang="en-US" sz="3000" dirty="0">
                <a:solidFill>
                  <a:schemeClr val="tx1"/>
                </a:solidFill>
              </a:rPr>
              <a:t>all statements </a:t>
            </a:r>
            <a:r>
              <a:rPr lang="en-US" altLang="en-US" sz="3000" dirty="0" smtClean="0">
                <a:solidFill>
                  <a:schemeClr val="tx1"/>
                </a:solidFill>
              </a:rPr>
              <a:t>fully interpreted </a:t>
            </a:r>
            <a:r>
              <a:rPr lang="en-US" altLang="en-US" sz="3000" dirty="0">
                <a:solidFill>
                  <a:schemeClr val="tx1"/>
                </a:solidFill>
              </a:rPr>
              <a:t>without alteration</a:t>
            </a:r>
          </a:p>
        </p:txBody>
      </p:sp>
    </p:spTree>
    <p:extLst>
      <p:ext uri="{BB962C8B-B14F-4D97-AF65-F5344CB8AC3E}">
        <p14:creationId xmlns:p14="http://schemas.microsoft.com/office/powerpoint/2010/main" val="27206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DTA Online Guide and </a:t>
            </a:r>
            <a:br>
              <a:rPr lang="en-US" dirty="0" smtClean="0"/>
            </a:br>
            <a:r>
              <a:rPr lang="en-US" dirty="0" smtClean="0"/>
              <a:t>Operations Memo 2013-11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5993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</a:t>
            </a:r>
            <a:r>
              <a:rPr lang="en-US" dirty="0" smtClean="0"/>
              <a:t>nstructions for all staff who deal with clients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Must offer DTA interpreter even if client brings her own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No magic words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Must orally interpret application and recertification materials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DTA Language Access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Complaint Procedure – Write to: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Sarah Stuart, Associate Commissioner for Program &amp; Policy Implementation,</a:t>
            </a:r>
          </a:p>
          <a:p>
            <a:pPr marL="109728" indent="0">
              <a:buNone/>
            </a:pPr>
            <a:r>
              <a:rPr lang="en-US" dirty="0" smtClean="0">
                <a:hlinkClick r:id="rId3"/>
              </a:rPr>
              <a:t>sarah.stuart@state.ma.us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7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1076</TotalTime>
  <Words>833</Words>
  <Application>Microsoft Office PowerPoint</Application>
  <PresentationFormat>On-screen Show (4:3)</PresentationFormat>
  <Paragraphs>97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LANGUAGE ACCESS AT DTA: Policies and Advocacy</vt:lpstr>
      <vt:lpstr>Past Advocacy</vt:lpstr>
      <vt:lpstr>Johnson v. Atkins Stipulation of Dismissal, 1990</vt:lpstr>
      <vt:lpstr>DTA Regulations: Client Rights</vt:lpstr>
      <vt:lpstr>DTA Regulations: Hearing Officer Duties</vt:lpstr>
      <vt:lpstr>DTA Online Guide and  Operations Memo 2013-11</vt:lpstr>
      <vt:lpstr>DTA Language Access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ACCESS AT DTA: Policies and Advocacy</dc:title>
  <dc:creator>GBLS</dc:creator>
  <cp:lastModifiedBy>Tere Ramos</cp:lastModifiedBy>
  <cp:revision>46</cp:revision>
  <cp:lastPrinted>2014-04-02T15:08:40Z</cp:lastPrinted>
  <dcterms:created xsi:type="dcterms:W3CDTF">2014-03-31T16:45:49Z</dcterms:created>
  <dcterms:modified xsi:type="dcterms:W3CDTF">2016-11-14T17:53:24Z</dcterms:modified>
</cp:coreProperties>
</file>