
<file path=[Content_Types].xml><?xml version="1.0" encoding="utf-8"?>
<Types xmlns="http://schemas.openxmlformats.org/package/2006/content-types">
  <Default Extension="fntdata" ContentType="application/x-fontdata"/>
  <Default Extension="gif" ContentType="image/gi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48" r:id="rId1"/>
  </p:sldMasterIdLst>
  <p:notesMasterIdLst>
    <p:notesMasterId r:id="rId64"/>
  </p:notes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317"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Lst>
  <p:sldSz cx="9144000" cy="6858000" type="screen4x3"/>
  <p:notesSz cx="7010400" cy="9296400"/>
  <p:embeddedFontLst>
    <p:embeddedFont>
      <p:font typeface="Garamond" panose="02020404030301010803" pitchFamily="18" charset="0"/>
      <p:regular r:id="rId65"/>
      <p:bold r:id="rId66"/>
      <p:italic r:id="rId67"/>
      <p:boldItalic r:id="rId6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75" roundtripDataSignature="AMtx7mhZzN4WSjrgd2AZGVmEq6AG0hwyM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C20BE13-262B-9045-B301-435E54BDD3C1}" v="3" dt="2025-02-21T14:56:05.3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46"/>
    <p:restoredTop sz="94644"/>
  </p:normalViewPr>
  <p:slideViewPr>
    <p:cSldViewPr snapToGrid="0">
      <p:cViewPr varScale="1">
        <p:scale>
          <a:sx n="150" d="100"/>
          <a:sy n="150" d="100"/>
        </p:scale>
        <p:origin x="184" y="128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font" Target="fonts/font4.fntdata"/><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font" Target="fonts/font2.fntdata"/><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80"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font" Target="fonts/font3.fntdata"/><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5" Type="http://customschemas.google.com/relationships/presentationmetadata" Target="metadata"/><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font" Target="fonts/font1.fntdata"/><Relationship Id="rId78" Type="http://schemas.openxmlformats.org/officeDocument/2006/relationships/theme" Target="theme/theme1.xml"/><Relationship Id="rId8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presProps" Target="presProps.xml"/><Relationship Id="rId7" Type="http://schemas.openxmlformats.org/officeDocument/2006/relationships/slide" Target="slides/slide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lgado, Jason" userId="6009bde1-8098-496e-9129-6c56b7315bc5" providerId="ADAL" clId="{B03A024A-2980-4CF4-8BAC-19B0CAF16169}"/>
    <pc:docChg chg="modSld">
      <pc:chgData name="Salgado, Jason" userId="6009bde1-8098-496e-9129-6c56b7315bc5" providerId="ADAL" clId="{B03A024A-2980-4CF4-8BAC-19B0CAF16169}" dt="2025-02-18T14:53:06.108" v="7" actId="1076"/>
      <pc:docMkLst>
        <pc:docMk/>
      </pc:docMkLst>
      <pc:sldChg chg="modSp mod">
        <pc:chgData name="Salgado, Jason" userId="6009bde1-8098-496e-9129-6c56b7315bc5" providerId="ADAL" clId="{B03A024A-2980-4CF4-8BAC-19B0CAF16169}" dt="2025-02-18T14:53:06.108" v="7" actId="1076"/>
        <pc:sldMkLst>
          <pc:docMk/>
          <pc:sldMk cId="0" sldId="311"/>
        </pc:sldMkLst>
        <pc:spChg chg="mod">
          <ac:chgData name="Salgado, Jason" userId="6009bde1-8098-496e-9129-6c56b7315bc5" providerId="ADAL" clId="{B03A024A-2980-4CF4-8BAC-19B0CAF16169}" dt="2025-02-18T14:52:49.226" v="4" actId="1076"/>
          <ac:spMkLst>
            <pc:docMk/>
            <pc:sldMk cId="0" sldId="311"/>
            <ac:spMk id="548" creationId="{00000000-0000-0000-0000-000000000000}"/>
          </ac:spMkLst>
        </pc:spChg>
        <pc:spChg chg="mod">
          <ac:chgData name="Salgado, Jason" userId="6009bde1-8098-496e-9129-6c56b7315bc5" providerId="ADAL" clId="{B03A024A-2980-4CF4-8BAC-19B0CAF16169}" dt="2025-02-18T14:52:41.441" v="3" actId="1076"/>
          <ac:spMkLst>
            <pc:docMk/>
            <pc:sldMk cId="0" sldId="311"/>
            <ac:spMk id="549" creationId="{00000000-0000-0000-0000-000000000000}"/>
          </ac:spMkLst>
        </pc:spChg>
        <pc:spChg chg="mod">
          <ac:chgData name="Salgado, Jason" userId="6009bde1-8098-496e-9129-6c56b7315bc5" providerId="ADAL" clId="{B03A024A-2980-4CF4-8BAC-19B0CAF16169}" dt="2025-02-18T14:53:06.108" v="7" actId="1076"/>
          <ac:spMkLst>
            <pc:docMk/>
            <pc:sldMk cId="0" sldId="311"/>
            <ac:spMk id="550" creationId="{00000000-0000-0000-0000-000000000000}"/>
          </ac:spMkLst>
        </pc:spChg>
      </pc:sldChg>
    </pc:docChg>
  </pc:docChgLst>
  <pc:docChgLst>
    <pc:chgData name="Salgado, Jason" userId="6009bde1-8098-496e-9129-6c56b7315bc5" providerId="ADAL" clId="{BC20BE13-262B-9045-B301-435E54BDD3C1}"/>
    <pc:docChg chg="undo custSel modSld">
      <pc:chgData name="Salgado, Jason" userId="6009bde1-8098-496e-9129-6c56b7315bc5" providerId="ADAL" clId="{BC20BE13-262B-9045-B301-435E54BDD3C1}" dt="2025-02-21T14:57:14.736" v="64" actId="20577"/>
      <pc:docMkLst>
        <pc:docMk/>
      </pc:docMkLst>
      <pc:sldChg chg="modSp mod">
        <pc:chgData name="Salgado, Jason" userId="6009bde1-8098-496e-9129-6c56b7315bc5" providerId="ADAL" clId="{BC20BE13-262B-9045-B301-435E54BDD3C1}" dt="2025-02-17T20:15:09.742" v="49" actId="1076"/>
        <pc:sldMkLst>
          <pc:docMk/>
          <pc:sldMk cId="0" sldId="256"/>
        </pc:sldMkLst>
        <pc:spChg chg="mod">
          <ac:chgData name="Salgado, Jason" userId="6009bde1-8098-496e-9129-6c56b7315bc5" providerId="ADAL" clId="{BC20BE13-262B-9045-B301-435E54BDD3C1}" dt="2025-02-17T20:15:09.742" v="49" actId="1076"/>
          <ac:spMkLst>
            <pc:docMk/>
            <pc:sldMk cId="0" sldId="256"/>
            <ac:spMk id="83" creationId="{00000000-0000-0000-0000-000000000000}"/>
          </ac:spMkLst>
        </pc:spChg>
        <pc:spChg chg="mod">
          <ac:chgData name="Salgado, Jason" userId="6009bde1-8098-496e-9129-6c56b7315bc5" providerId="ADAL" clId="{BC20BE13-262B-9045-B301-435E54BDD3C1}" dt="2025-02-17T20:15:06.711" v="48" actId="1076"/>
          <ac:spMkLst>
            <pc:docMk/>
            <pc:sldMk cId="0" sldId="256"/>
            <ac:spMk id="84" creationId="{00000000-0000-0000-0000-000000000000}"/>
          </ac:spMkLst>
        </pc:spChg>
      </pc:sldChg>
      <pc:sldChg chg="modSp mod">
        <pc:chgData name="Salgado, Jason" userId="6009bde1-8098-496e-9129-6c56b7315bc5" providerId="ADAL" clId="{BC20BE13-262B-9045-B301-435E54BDD3C1}" dt="2025-02-17T20:10:56.317" v="18" actId="404"/>
        <pc:sldMkLst>
          <pc:docMk/>
          <pc:sldMk cId="0" sldId="260"/>
        </pc:sldMkLst>
        <pc:spChg chg="mod">
          <ac:chgData name="Salgado, Jason" userId="6009bde1-8098-496e-9129-6c56b7315bc5" providerId="ADAL" clId="{BC20BE13-262B-9045-B301-435E54BDD3C1}" dt="2025-02-17T20:10:56.317" v="18" actId="404"/>
          <ac:spMkLst>
            <pc:docMk/>
            <pc:sldMk cId="0" sldId="260"/>
            <ac:spMk id="114" creationId="{00000000-0000-0000-0000-000000000000}"/>
          </ac:spMkLst>
        </pc:spChg>
      </pc:sldChg>
      <pc:sldChg chg="modSp mod">
        <pc:chgData name="Salgado, Jason" userId="6009bde1-8098-496e-9129-6c56b7315bc5" providerId="ADAL" clId="{BC20BE13-262B-9045-B301-435E54BDD3C1}" dt="2025-02-17T20:10:45.445" v="14" actId="1076"/>
        <pc:sldMkLst>
          <pc:docMk/>
          <pc:sldMk cId="0" sldId="261"/>
        </pc:sldMkLst>
        <pc:spChg chg="mod">
          <ac:chgData name="Salgado, Jason" userId="6009bde1-8098-496e-9129-6c56b7315bc5" providerId="ADAL" clId="{BC20BE13-262B-9045-B301-435E54BDD3C1}" dt="2025-02-17T20:10:45.445" v="14" actId="1076"/>
          <ac:spMkLst>
            <pc:docMk/>
            <pc:sldMk cId="0" sldId="261"/>
            <ac:spMk id="127" creationId="{00000000-0000-0000-0000-000000000000}"/>
          </ac:spMkLst>
        </pc:spChg>
        <pc:spChg chg="mod">
          <ac:chgData name="Salgado, Jason" userId="6009bde1-8098-496e-9129-6c56b7315bc5" providerId="ADAL" clId="{BC20BE13-262B-9045-B301-435E54BDD3C1}" dt="2025-02-17T20:06:39.985" v="12" actId="1076"/>
          <ac:spMkLst>
            <pc:docMk/>
            <pc:sldMk cId="0" sldId="261"/>
            <ac:spMk id="129" creationId="{00000000-0000-0000-0000-000000000000}"/>
          </ac:spMkLst>
        </pc:spChg>
        <pc:spChg chg="mod">
          <ac:chgData name="Salgado, Jason" userId="6009bde1-8098-496e-9129-6c56b7315bc5" providerId="ADAL" clId="{BC20BE13-262B-9045-B301-435E54BDD3C1}" dt="2025-02-17T20:06:15.272" v="3" actId="14100"/>
          <ac:spMkLst>
            <pc:docMk/>
            <pc:sldMk cId="0" sldId="261"/>
            <ac:spMk id="131" creationId="{00000000-0000-0000-0000-000000000000}"/>
          </ac:spMkLst>
        </pc:spChg>
      </pc:sldChg>
      <pc:sldChg chg="modSp mod">
        <pc:chgData name="Salgado, Jason" userId="6009bde1-8098-496e-9129-6c56b7315bc5" providerId="ADAL" clId="{BC20BE13-262B-9045-B301-435E54BDD3C1}" dt="2025-02-21T14:57:14.736" v="64" actId="20577"/>
        <pc:sldMkLst>
          <pc:docMk/>
          <pc:sldMk cId="0" sldId="265"/>
        </pc:sldMkLst>
        <pc:spChg chg="mod">
          <ac:chgData name="Salgado, Jason" userId="6009bde1-8098-496e-9129-6c56b7315bc5" providerId="ADAL" clId="{BC20BE13-262B-9045-B301-435E54BDD3C1}" dt="2025-02-21T14:57:14.736" v="64" actId="20577"/>
          <ac:spMkLst>
            <pc:docMk/>
            <pc:sldMk cId="0" sldId="265"/>
            <ac:spMk id="163" creationId="{00000000-0000-0000-0000-000000000000}"/>
          </ac:spMkLst>
        </pc:spChg>
      </pc:sldChg>
      <pc:sldChg chg="modSp mod">
        <pc:chgData name="Salgado, Jason" userId="6009bde1-8098-496e-9129-6c56b7315bc5" providerId="ADAL" clId="{BC20BE13-262B-9045-B301-435E54BDD3C1}" dt="2025-02-17T20:12:01.800" v="39" actId="1076"/>
        <pc:sldMkLst>
          <pc:docMk/>
          <pc:sldMk cId="0" sldId="271"/>
        </pc:sldMkLst>
        <pc:spChg chg="mod">
          <ac:chgData name="Salgado, Jason" userId="6009bde1-8098-496e-9129-6c56b7315bc5" providerId="ADAL" clId="{BC20BE13-262B-9045-B301-435E54BDD3C1}" dt="2025-02-17T20:11:59.514" v="38" actId="1076"/>
          <ac:spMkLst>
            <pc:docMk/>
            <pc:sldMk cId="0" sldId="271"/>
            <ac:spMk id="212" creationId="{00000000-0000-0000-0000-000000000000}"/>
          </ac:spMkLst>
        </pc:spChg>
        <pc:spChg chg="mod">
          <ac:chgData name="Salgado, Jason" userId="6009bde1-8098-496e-9129-6c56b7315bc5" providerId="ADAL" clId="{BC20BE13-262B-9045-B301-435E54BDD3C1}" dt="2025-02-17T20:12:01.800" v="39" actId="1076"/>
          <ac:spMkLst>
            <pc:docMk/>
            <pc:sldMk cId="0" sldId="271"/>
            <ac:spMk id="213" creationId="{00000000-0000-0000-0000-000000000000}"/>
          </ac:spMkLst>
        </pc:spChg>
      </pc:sldChg>
      <pc:sldChg chg="modSp mod">
        <pc:chgData name="Salgado, Jason" userId="6009bde1-8098-496e-9129-6c56b7315bc5" providerId="ADAL" clId="{BC20BE13-262B-9045-B301-435E54BDD3C1}" dt="2025-02-17T20:14:01.782" v="46" actId="20577"/>
        <pc:sldMkLst>
          <pc:docMk/>
          <pc:sldMk cId="0" sldId="288"/>
        </pc:sldMkLst>
        <pc:spChg chg="mod">
          <ac:chgData name="Salgado, Jason" userId="6009bde1-8098-496e-9129-6c56b7315bc5" providerId="ADAL" clId="{BC20BE13-262B-9045-B301-435E54BDD3C1}" dt="2025-02-17T20:14:01.782" v="46" actId="20577"/>
          <ac:spMkLst>
            <pc:docMk/>
            <pc:sldMk cId="0" sldId="288"/>
            <ac:spMk id="351" creationId="{00000000-0000-0000-0000-000000000000}"/>
          </ac:spMkLst>
        </pc:spChg>
      </pc:sldChg>
      <pc:sldChg chg="modSp mod">
        <pc:chgData name="Salgado, Jason" userId="6009bde1-8098-496e-9129-6c56b7315bc5" providerId="ADAL" clId="{BC20BE13-262B-9045-B301-435E54BDD3C1}" dt="2025-02-17T20:19:04.594" v="50" actId="120"/>
        <pc:sldMkLst>
          <pc:docMk/>
          <pc:sldMk cId="0" sldId="316"/>
        </pc:sldMkLst>
        <pc:spChg chg="mod">
          <ac:chgData name="Salgado, Jason" userId="6009bde1-8098-496e-9129-6c56b7315bc5" providerId="ADAL" clId="{BC20BE13-262B-9045-B301-435E54BDD3C1}" dt="2025-02-17T20:19:04.594" v="50" actId="120"/>
          <ac:spMkLst>
            <pc:docMk/>
            <pc:sldMk cId="0" sldId="316"/>
            <ac:spMk id="590"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2"/>
            <a:ext cx="3037841" cy="464820"/>
          </a:xfrm>
          <a:prstGeom prst="rect">
            <a:avLst/>
          </a:prstGeom>
          <a:noFill/>
          <a:ln>
            <a:noFill/>
          </a:ln>
        </p:spPr>
        <p:txBody>
          <a:bodyPr spcFirstLastPara="1" wrap="square" lIns="93150" tIns="46575" rIns="93150" bIns="46575"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4" name="Google Shape;4;n"/>
          <p:cNvSpPr txBox="1">
            <a:spLocks noGrp="1"/>
          </p:cNvSpPr>
          <p:nvPr>
            <p:ph type="dt" idx="10"/>
          </p:nvPr>
        </p:nvSpPr>
        <p:spPr>
          <a:xfrm>
            <a:off x="3970939" y="2"/>
            <a:ext cx="3037841" cy="464820"/>
          </a:xfrm>
          <a:prstGeom prst="rect">
            <a:avLst/>
          </a:prstGeom>
          <a:noFill/>
          <a:ln>
            <a:noFill/>
          </a:ln>
        </p:spPr>
        <p:txBody>
          <a:bodyPr spcFirstLastPara="1" wrap="square" lIns="93150" tIns="46575" rIns="93150" bIns="46575"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5" name="Google Shape;5;n"/>
          <p:cNvSpPr>
            <a:spLocks noGrp="1" noRot="1" noChangeAspect="1"/>
          </p:cNvSpPr>
          <p:nvPr>
            <p:ph type="sldImg" idx="3"/>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1040" y="4415793"/>
            <a:ext cx="5608320" cy="4183380"/>
          </a:xfrm>
          <a:prstGeom prst="rect">
            <a:avLst/>
          </a:prstGeom>
          <a:noFill/>
          <a:ln>
            <a:noFill/>
          </a:ln>
        </p:spPr>
        <p:txBody>
          <a:bodyPr spcFirstLastPara="1" wrap="square" lIns="93150" tIns="46575" rIns="93150" bIns="46575"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829969"/>
            <a:ext cx="3037841" cy="464820"/>
          </a:xfrm>
          <a:prstGeom prst="rect">
            <a:avLst/>
          </a:prstGeom>
          <a:noFill/>
          <a:ln>
            <a:noFill/>
          </a:ln>
        </p:spPr>
        <p:txBody>
          <a:bodyPr spcFirstLastPara="1" wrap="square" lIns="93150" tIns="46575" rIns="93150" bIns="46575"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8" name="Google Shape;8;n"/>
          <p:cNvSpPr txBox="1">
            <a:spLocks noGrp="1"/>
          </p:cNvSpPr>
          <p:nvPr>
            <p:ph type="sldNum" idx="12"/>
          </p:nvPr>
        </p:nvSpPr>
        <p:spPr>
          <a:xfrm>
            <a:off x="3970939" y="8829969"/>
            <a:ext cx="3037841" cy="464820"/>
          </a:xfrm>
          <a:prstGeom prst="rect">
            <a:avLst/>
          </a:prstGeom>
          <a:noFill/>
          <a:ln>
            <a:noFill/>
          </a:ln>
        </p:spPr>
        <p:txBody>
          <a:bodyPr spcFirstLastPara="1" wrap="square" lIns="93150" tIns="46575" rIns="93150" bIns="46575"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dirty="0">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p1: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80" name="Google Shape;80;p1:notes"/>
          <p:cNvSpPr txBox="1">
            <a:spLocks noGrp="1"/>
          </p:cNvSpPr>
          <p:nvPr>
            <p:ph type="body" idx="1"/>
          </p:nvPr>
        </p:nvSpPr>
        <p:spPr>
          <a:xfrm>
            <a:off x="701040" y="4415793"/>
            <a:ext cx="5608320" cy="418338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
        <p:nvSpPr>
          <p:cNvPr id="81" name="Google Shape;81;p1:notes"/>
          <p:cNvSpPr txBox="1">
            <a:spLocks noGrp="1"/>
          </p:cNvSpPr>
          <p:nvPr>
            <p:ph type="hdr" idx="3"/>
          </p:nvPr>
        </p:nvSpPr>
        <p:spPr>
          <a:xfrm>
            <a:off x="0" y="2"/>
            <a:ext cx="3037841" cy="46482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p10: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59" name="Google Shape;159;p10:notes"/>
          <p:cNvSpPr txBox="1">
            <a:spLocks noGrp="1"/>
          </p:cNvSpPr>
          <p:nvPr>
            <p:ph type="body" idx="1"/>
          </p:nvPr>
        </p:nvSpPr>
        <p:spPr>
          <a:xfrm>
            <a:off x="701040" y="4415793"/>
            <a:ext cx="5608320" cy="418338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
        <p:nvSpPr>
          <p:cNvPr id="160" name="Google Shape;160;p10:notes"/>
          <p:cNvSpPr txBox="1">
            <a:spLocks noGrp="1"/>
          </p:cNvSpPr>
          <p:nvPr>
            <p:ph type="hdr" idx="3"/>
          </p:nvPr>
        </p:nvSpPr>
        <p:spPr>
          <a:xfrm>
            <a:off x="0" y="2"/>
            <a:ext cx="3037841" cy="46482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p11: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7" name="Google Shape;167;p11:notes"/>
          <p:cNvSpPr txBox="1">
            <a:spLocks noGrp="1"/>
          </p:cNvSpPr>
          <p:nvPr>
            <p:ph type="body" idx="1"/>
          </p:nvPr>
        </p:nvSpPr>
        <p:spPr>
          <a:xfrm>
            <a:off x="701040" y="4415793"/>
            <a:ext cx="5608320" cy="418338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
        <p:nvSpPr>
          <p:cNvPr id="168" name="Google Shape;168;p11:notes"/>
          <p:cNvSpPr txBox="1">
            <a:spLocks noGrp="1"/>
          </p:cNvSpPr>
          <p:nvPr>
            <p:ph type="hdr" idx="3"/>
          </p:nvPr>
        </p:nvSpPr>
        <p:spPr>
          <a:xfrm>
            <a:off x="0" y="2"/>
            <a:ext cx="3037841" cy="46482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p12: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75" name="Google Shape;175;p12:notes"/>
          <p:cNvSpPr txBox="1">
            <a:spLocks noGrp="1"/>
          </p:cNvSpPr>
          <p:nvPr>
            <p:ph type="body" idx="1"/>
          </p:nvPr>
        </p:nvSpPr>
        <p:spPr>
          <a:xfrm>
            <a:off x="701040" y="4415793"/>
            <a:ext cx="5608320" cy="418338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
        <p:nvSpPr>
          <p:cNvPr id="176" name="Google Shape;176;p12:notes"/>
          <p:cNvSpPr txBox="1">
            <a:spLocks noGrp="1"/>
          </p:cNvSpPr>
          <p:nvPr>
            <p:ph type="hdr" idx="3"/>
          </p:nvPr>
        </p:nvSpPr>
        <p:spPr>
          <a:xfrm>
            <a:off x="0" y="2"/>
            <a:ext cx="3037841" cy="46482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p13: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83" name="Google Shape;183;p13:notes"/>
          <p:cNvSpPr txBox="1">
            <a:spLocks noGrp="1"/>
          </p:cNvSpPr>
          <p:nvPr>
            <p:ph type="body" idx="1"/>
          </p:nvPr>
        </p:nvSpPr>
        <p:spPr>
          <a:xfrm>
            <a:off x="701040" y="4415793"/>
            <a:ext cx="5608320" cy="418338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
        <p:nvSpPr>
          <p:cNvPr id="184" name="Google Shape;184;p13:notes"/>
          <p:cNvSpPr txBox="1">
            <a:spLocks noGrp="1"/>
          </p:cNvSpPr>
          <p:nvPr>
            <p:ph type="hdr" idx="3"/>
          </p:nvPr>
        </p:nvSpPr>
        <p:spPr>
          <a:xfrm>
            <a:off x="0" y="2"/>
            <a:ext cx="3037841" cy="46482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14: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91" name="Google Shape;191;p14:notes"/>
          <p:cNvSpPr txBox="1">
            <a:spLocks noGrp="1"/>
          </p:cNvSpPr>
          <p:nvPr>
            <p:ph type="body" idx="1"/>
          </p:nvPr>
        </p:nvSpPr>
        <p:spPr>
          <a:xfrm>
            <a:off x="701040" y="4415793"/>
            <a:ext cx="5608320" cy="418338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
        <p:nvSpPr>
          <p:cNvPr id="192" name="Google Shape;192;p14:notes"/>
          <p:cNvSpPr txBox="1">
            <a:spLocks noGrp="1"/>
          </p:cNvSpPr>
          <p:nvPr>
            <p:ph type="hdr" idx="3"/>
          </p:nvPr>
        </p:nvSpPr>
        <p:spPr>
          <a:xfrm>
            <a:off x="0" y="2"/>
            <a:ext cx="3037841" cy="46482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p15: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00" name="Google Shape;200;p15:notes"/>
          <p:cNvSpPr txBox="1">
            <a:spLocks noGrp="1"/>
          </p:cNvSpPr>
          <p:nvPr>
            <p:ph type="body" idx="1"/>
          </p:nvPr>
        </p:nvSpPr>
        <p:spPr>
          <a:xfrm>
            <a:off x="701040" y="4415793"/>
            <a:ext cx="5608320" cy="4183380"/>
          </a:xfrm>
          <a:prstGeom prst="rect">
            <a:avLst/>
          </a:prstGeom>
          <a:noFill/>
          <a:ln>
            <a:noFill/>
          </a:ln>
        </p:spPr>
        <p:txBody>
          <a:bodyPr spcFirstLastPara="1" wrap="square" lIns="93150" tIns="46575" rIns="93150" bIns="46575"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US" dirty="0"/>
              <a:t>Relevant to mention only if there’s a lingering appeal pending for a client:  Period was tolled during pandemic, and the 20 weeks started in December 2021 when notices went out. </a:t>
            </a:r>
            <a:endParaRPr dirty="0"/>
          </a:p>
          <a:p>
            <a:pPr marL="0" lvl="0" indent="0" algn="l" rtl="0">
              <a:spcBef>
                <a:spcPts val="0"/>
              </a:spcBef>
              <a:spcAft>
                <a:spcPts val="0"/>
              </a:spcAft>
              <a:buNone/>
            </a:pPr>
            <a:endParaRPr dirty="0"/>
          </a:p>
        </p:txBody>
      </p:sp>
      <p:sp>
        <p:nvSpPr>
          <p:cNvPr id="201" name="Google Shape;201;p15:notes"/>
          <p:cNvSpPr txBox="1">
            <a:spLocks noGrp="1"/>
          </p:cNvSpPr>
          <p:nvPr>
            <p:ph type="hdr" idx="3"/>
          </p:nvPr>
        </p:nvSpPr>
        <p:spPr>
          <a:xfrm>
            <a:off x="0" y="2"/>
            <a:ext cx="3037841" cy="46482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p16: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08" name="Google Shape;208;p16:notes"/>
          <p:cNvSpPr txBox="1">
            <a:spLocks noGrp="1"/>
          </p:cNvSpPr>
          <p:nvPr>
            <p:ph type="body" idx="1"/>
          </p:nvPr>
        </p:nvSpPr>
        <p:spPr>
          <a:xfrm>
            <a:off x="701040" y="4415793"/>
            <a:ext cx="5608320" cy="418338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
        <p:nvSpPr>
          <p:cNvPr id="209" name="Google Shape;209;p16:notes"/>
          <p:cNvSpPr txBox="1">
            <a:spLocks noGrp="1"/>
          </p:cNvSpPr>
          <p:nvPr>
            <p:ph type="hdr" idx="3"/>
          </p:nvPr>
        </p:nvSpPr>
        <p:spPr>
          <a:xfrm>
            <a:off x="0" y="2"/>
            <a:ext cx="3037841" cy="46482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Google Shape;216;p17: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17" name="Google Shape;217;p17:notes"/>
          <p:cNvSpPr txBox="1">
            <a:spLocks noGrp="1"/>
          </p:cNvSpPr>
          <p:nvPr>
            <p:ph type="body" idx="1"/>
          </p:nvPr>
        </p:nvSpPr>
        <p:spPr>
          <a:xfrm>
            <a:off x="701040" y="4415793"/>
            <a:ext cx="5608320" cy="418338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
        <p:nvSpPr>
          <p:cNvPr id="218" name="Google Shape;218;p17:notes"/>
          <p:cNvSpPr txBox="1">
            <a:spLocks noGrp="1"/>
          </p:cNvSpPr>
          <p:nvPr>
            <p:ph type="hdr" idx="3"/>
          </p:nvPr>
        </p:nvSpPr>
        <p:spPr>
          <a:xfrm>
            <a:off x="0" y="2"/>
            <a:ext cx="3037841" cy="46482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Google Shape;227;p18: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8" name="Google Shape;228;p18:notes"/>
          <p:cNvSpPr txBox="1">
            <a:spLocks noGrp="1"/>
          </p:cNvSpPr>
          <p:nvPr>
            <p:ph type="body" idx="1"/>
          </p:nvPr>
        </p:nvSpPr>
        <p:spPr>
          <a:xfrm>
            <a:off x="701040" y="4415793"/>
            <a:ext cx="5608320" cy="4183380"/>
          </a:xfrm>
          <a:prstGeom prst="rect">
            <a:avLst/>
          </a:prstGeom>
          <a:noFill/>
          <a:ln>
            <a:noFill/>
          </a:ln>
        </p:spPr>
        <p:txBody>
          <a:bodyPr spcFirstLastPara="1" wrap="square" lIns="93150" tIns="46575" rIns="93150" bIns="46575"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US" sz="1200" dirty="0"/>
              <a:t>Luciano v. Malmborg, Director of the Div. of Unemployment Assistance [522], Suffolk Superior Court, CA No. 07-4285C, 2008, a lawsuit challenging DUA’s failure to provide LEP claimants with notices in their primary language, was settled by agreement in December 2014, available at https://www.masslegalservices.org/system/files/library/Luciano2014.pdf [523]. </a:t>
            </a:r>
            <a:r>
              <a:rPr lang="en-US" dirty="0"/>
              <a:t>Under the agreement, DUA created a separate Multilingual Services Unit that trains staff in LEP issues; translates all DUA notices into the nine languages mandated under the statute; and periodically reviews the percentage of people who speak or read a language and translates all notices into any language spoken by at least 10,000 residents in the state. </a:t>
            </a:r>
            <a:endParaRPr dirty="0"/>
          </a:p>
        </p:txBody>
      </p:sp>
      <p:sp>
        <p:nvSpPr>
          <p:cNvPr id="229" name="Google Shape;229;p18:notes"/>
          <p:cNvSpPr txBox="1">
            <a:spLocks noGrp="1"/>
          </p:cNvSpPr>
          <p:nvPr>
            <p:ph type="hdr" idx="3"/>
          </p:nvPr>
        </p:nvSpPr>
        <p:spPr>
          <a:xfrm>
            <a:off x="0" y="2"/>
            <a:ext cx="3037841" cy="46482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Google Shape;234;p19: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5" name="Google Shape;235;p19:notes"/>
          <p:cNvSpPr txBox="1">
            <a:spLocks noGrp="1"/>
          </p:cNvSpPr>
          <p:nvPr>
            <p:ph type="body" idx="1"/>
          </p:nvPr>
        </p:nvSpPr>
        <p:spPr>
          <a:xfrm>
            <a:off x="701040" y="4415793"/>
            <a:ext cx="5608320" cy="418338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r>
              <a:rPr lang="en-US" dirty="0"/>
              <a:t>DUA is no longer using the facial recognition component of ID.me. </a:t>
            </a:r>
            <a:endParaRPr dirty="0"/>
          </a:p>
        </p:txBody>
      </p:sp>
      <p:sp>
        <p:nvSpPr>
          <p:cNvPr id="236" name="Google Shape;236;p19:notes"/>
          <p:cNvSpPr txBox="1">
            <a:spLocks noGrp="1"/>
          </p:cNvSpPr>
          <p:nvPr>
            <p:ph type="hdr" idx="3"/>
          </p:nvPr>
        </p:nvSpPr>
        <p:spPr>
          <a:xfrm>
            <a:off x="0" y="2"/>
            <a:ext cx="3037841" cy="46482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2: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87" name="Google Shape;87;p2:notes"/>
          <p:cNvSpPr txBox="1">
            <a:spLocks noGrp="1"/>
          </p:cNvSpPr>
          <p:nvPr>
            <p:ph type="body" idx="1"/>
          </p:nvPr>
        </p:nvSpPr>
        <p:spPr>
          <a:xfrm>
            <a:off x="701040" y="4415793"/>
            <a:ext cx="5608320" cy="418338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
        <p:nvSpPr>
          <p:cNvPr id="88" name="Google Shape;88;p2:notes"/>
          <p:cNvSpPr txBox="1">
            <a:spLocks noGrp="1"/>
          </p:cNvSpPr>
          <p:nvPr>
            <p:ph type="hdr" idx="3"/>
          </p:nvPr>
        </p:nvSpPr>
        <p:spPr>
          <a:xfrm>
            <a:off x="0" y="2"/>
            <a:ext cx="3037841" cy="46482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a:extLst>
            <a:ext uri="{FF2B5EF4-FFF2-40B4-BE49-F238E27FC236}">
              <a16:creationId xmlns:a16="http://schemas.microsoft.com/office/drawing/2014/main" id="{9CE28B4C-0A42-ECE8-27DB-5E59D377E189}"/>
            </a:ext>
          </a:extLst>
        </p:cNvPr>
        <p:cNvGrpSpPr/>
        <p:nvPr/>
      </p:nvGrpSpPr>
      <p:grpSpPr>
        <a:xfrm>
          <a:off x="0" y="0"/>
          <a:ext cx="0" cy="0"/>
          <a:chOff x="0" y="0"/>
          <a:chExt cx="0" cy="0"/>
        </a:xfrm>
      </p:grpSpPr>
      <p:sp>
        <p:nvSpPr>
          <p:cNvPr id="234" name="Google Shape;234;p19:notes">
            <a:extLst>
              <a:ext uri="{FF2B5EF4-FFF2-40B4-BE49-F238E27FC236}">
                <a16:creationId xmlns:a16="http://schemas.microsoft.com/office/drawing/2014/main" id="{EF376353-AC7D-52F1-F134-314EF89D6C03}"/>
              </a:ext>
            </a:extLst>
          </p:cNvPr>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5" name="Google Shape;235;p19:notes">
            <a:extLst>
              <a:ext uri="{FF2B5EF4-FFF2-40B4-BE49-F238E27FC236}">
                <a16:creationId xmlns:a16="http://schemas.microsoft.com/office/drawing/2014/main" id="{0D9C8387-8A2F-375F-B652-952C447080E3}"/>
              </a:ext>
            </a:extLst>
          </p:cNvPr>
          <p:cNvSpPr txBox="1">
            <a:spLocks noGrp="1"/>
          </p:cNvSpPr>
          <p:nvPr>
            <p:ph type="body" idx="1"/>
          </p:nvPr>
        </p:nvSpPr>
        <p:spPr>
          <a:xfrm>
            <a:off x="701040" y="4415793"/>
            <a:ext cx="5608320" cy="418338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r>
              <a:rPr lang="en-US" dirty="0"/>
              <a:t>DUA is no longer using the facial recognition component of ID.me. </a:t>
            </a:r>
            <a:endParaRPr dirty="0"/>
          </a:p>
        </p:txBody>
      </p:sp>
      <p:sp>
        <p:nvSpPr>
          <p:cNvPr id="236" name="Google Shape;236;p19:notes">
            <a:extLst>
              <a:ext uri="{FF2B5EF4-FFF2-40B4-BE49-F238E27FC236}">
                <a16:creationId xmlns:a16="http://schemas.microsoft.com/office/drawing/2014/main" id="{F0B4EF3D-4E36-85CD-BA14-C3DF68DAE585}"/>
              </a:ext>
            </a:extLst>
          </p:cNvPr>
          <p:cNvSpPr txBox="1">
            <a:spLocks noGrp="1"/>
          </p:cNvSpPr>
          <p:nvPr>
            <p:ph type="hdr" idx="3"/>
          </p:nvPr>
        </p:nvSpPr>
        <p:spPr>
          <a:xfrm>
            <a:off x="0" y="2"/>
            <a:ext cx="3037841" cy="46482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1720690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Google Shape;242;p20: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3" name="Google Shape;243;p20:notes"/>
          <p:cNvSpPr txBox="1">
            <a:spLocks noGrp="1"/>
          </p:cNvSpPr>
          <p:nvPr>
            <p:ph type="body" idx="1"/>
          </p:nvPr>
        </p:nvSpPr>
        <p:spPr>
          <a:xfrm>
            <a:off x="701040" y="4415793"/>
            <a:ext cx="5608320" cy="418338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
        <p:nvSpPr>
          <p:cNvPr id="244" name="Google Shape;244;p20:notes"/>
          <p:cNvSpPr txBox="1">
            <a:spLocks noGrp="1"/>
          </p:cNvSpPr>
          <p:nvPr>
            <p:ph type="hdr" idx="3"/>
          </p:nvPr>
        </p:nvSpPr>
        <p:spPr>
          <a:xfrm>
            <a:off x="0" y="2"/>
            <a:ext cx="3037841" cy="46482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Google Shape;250;p21: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51" name="Google Shape;251;p21:notes"/>
          <p:cNvSpPr txBox="1">
            <a:spLocks noGrp="1"/>
          </p:cNvSpPr>
          <p:nvPr>
            <p:ph type="body" idx="1"/>
          </p:nvPr>
        </p:nvSpPr>
        <p:spPr>
          <a:xfrm>
            <a:off x="701040" y="4415793"/>
            <a:ext cx="5608320" cy="418338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
        <p:nvSpPr>
          <p:cNvPr id="252" name="Google Shape;252;p21:notes"/>
          <p:cNvSpPr txBox="1">
            <a:spLocks noGrp="1"/>
          </p:cNvSpPr>
          <p:nvPr>
            <p:ph type="hdr" idx="3"/>
          </p:nvPr>
        </p:nvSpPr>
        <p:spPr>
          <a:xfrm>
            <a:off x="0" y="2"/>
            <a:ext cx="3037841" cy="46482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Google Shape;258;p22: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59" name="Google Shape;259;p22:notes"/>
          <p:cNvSpPr txBox="1">
            <a:spLocks noGrp="1"/>
          </p:cNvSpPr>
          <p:nvPr>
            <p:ph type="body" idx="1"/>
          </p:nvPr>
        </p:nvSpPr>
        <p:spPr>
          <a:xfrm>
            <a:off x="701040" y="4415793"/>
            <a:ext cx="5608320" cy="418338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
        <p:nvSpPr>
          <p:cNvPr id="260" name="Google Shape;260;p22:notes"/>
          <p:cNvSpPr txBox="1">
            <a:spLocks noGrp="1"/>
          </p:cNvSpPr>
          <p:nvPr>
            <p:ph type="hdr" idx="3"/>
          </p:nvPr>
        </p:nvSpPr>
        <p:spPr>
          <a:xfrm>
            <a:off x="0" y="2"/>
            <a:ext cx="3037841" cy="46482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4"/>
        <p:cNvGrpSpPr/>
        <p:nvPr/>
      </p:nvGrpSpPr>
      <p:grpSpPr>
        <a:xfrm>
          <a:off x="0" y="0"/>
          <a:ext cx="0" cy="0"/>
          <a:chOff x="0" y="0"/>
          <a:chExt cx="0" cy="0"/>
        </a:xfrm>
      </p:grpSpPr>
      <p:sp>
        <p:nvSpPr>
          <p:cNvPr id="265" name="Google Shape;265;p23: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66" name="Google Shape;266;p23:notes"/>
          <p:cNvSpPr txBox="1">
            <a:spLocks noGrp="1"/>
          </p:cNvSpPr>
          <p:nvPr>
            <p:ph type="body" idx="1"/>
          </p:nvPr>
        </p:nvSpPr>
        <p:spPr>
          <a:xfrm>
            <a:off x="701040" y="4415793"/>
            <a:ext cx="5608320" cy="418338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
        <p:nvSpPr>
          <p:cNvPr id="267" name="Google Shape;267;p23:notes"/>
          <p:cNvSpPr txBox="1">
            <a:spLocks noGrp="1"/>
          </p:cNvSpPr>
          <p:nvPr>
            <p:ph type="hdr" idx="3"/>
          </p:nvPr>
        </p:nvSpPr>
        <p:spPr>
          <a:xfrm>
            <a:off x="0" y="2"/>
            <a:ext cx="3037841" cy="46482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
        <p:cNvGrpSpPr/>
        <p:nvPr/>
      </p:nvGrpSpPr>
      <p:grpSpPr>
        <a:xfrm>
          <a:off x="0" y="0"/>
          <a:ext cx="0" cy="0"/>
          <a:chOff x="0" y="0"/>
          <a:chExt cx="0" cy="0"/>
        </a:xfrm>
      </p:grpSpPr>
      <p:sp>
        <p:nvSpPr>
          <p:cNvPr id="273" name="Google Shape;273;p24: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4" name="Google Shape;274;p24:notes"/>
          <p:cNvSpPr txBox="1">
            <a:spLocks noGrp="1"/>
          </p:cNvSpPr>
          <p:nvPr>
            <p:ph type="body" idx="1"/>
          </p:nvPr>
        </p:nvSpPr>
        <p:spPr>
          <a:xfrm>
            <a:off x="701040" y="4415793"/>
            <a:ext cx="5608320" cy="418338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
        <p:nvSpPr>
          <p:cNvPr id="275" name="Google Shape;275;p24:notes"/>
          <p:cNvSpPr txBox="1">
            <a:spLocks noGrp="1"/>
          </p:cNvSpPr>
          <p:nvPr>
            <p:ph type="hdr" idx="3"/>
          </p:nvPr>
        </p:nvSpPr>
        <p:spPr>
          <a:xfrm>
            <a:off x="0" y="2"/>
            <a:ext cx="3037841" cy="46482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0"/>
        <p:cNvGrpSpPr/>
        <p:nvPr/>
      </p:nvGrpSpPr>
      <p:grpSpPr>
        <a:xfrm>
          <a:off x="0" y="0"/>
          <a:ext cx="0" cy="0"/>
          <a:chOff x="0" y="0"/>
          <a:chExt cx="0" cy="0"/>
        </a:xfrm>
      </p:grpSpPr>
      <p:sp>
        <p:nvSpPr>
          <p:cNvPr id="281" name="Google Shape;281;p25: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82" name="Google Shape;282;p25:notes"/>
          <p:cNvSpPr txBox="1">
            <a:spLocks noGrp="1"/>
          </p:cNvSpPr>
          <p:nvPr>
            <p:ph type="body" idx="1"/>
          </p:nvPr>
        </p:nvSpPr>
        <p:spPr>
          <a:xfrm>
            <a:off x="701040" y="4415793"/>
            <a:ext cx="5608320" cy="418338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
        <p:nvSpPr>
          <p:cNvPr id="283" name="Google Shape;283;p25:notes"/>
          <p:cNvSpPr txBox="1">
            <a:spLocks noGrp="1"/>
          </p:cNvSpPr>
          <p:nvPr>
            <p:ph type="hdr" idx="3"/>
          </p:nvPr>
        </p:nvSpPr>
        <p:spPr>
          <a:xfrm>
            <a:off x="0" y="2"/>
            <a:ext cx="3037841" cy="46482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8"/>
        <p:cNvGrpSpPr/>
        <p:nvPr/>
      </p:nvGrpSpPr>
      <p:grpSpPr>
        <a:xfrm>
          <a:off x="0" y="0"/>
          <a:ext cx="0" cy="0"/>
          <a:chOff x="0" y="0"/>
          <a:chExt cx="0" cy="0"/>
        </a:xfrm>
      </p:grpSpPr>
      <p:sp>
        <p:nvSpPr>
          <p:cNvPr id="289" name="Google Shape;289;p26: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90" name="Google Shape;290;p26:notes"/>
          <p:cNvSpPr txBox="1">
            <a:spLocks noGrp="1"/>
          </p:cNvSpPr>
          <p:nvPr>
            <p:ph type="body" idx="1"/>
          </p:nvPr>
        </p:nvSpPr>
        <p:spPr>
          <a:xfrm>
            <a:off x="701040" y="4415793"/>
            <a:ext cx="5608320" cy="418338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
        <p:nvSpPr>
          <p:cNvPr id="291" name="Google Shape;291;p26:notes"/>
          <p:cNvSpPr txBox="1">
            <a:spLocks noGrp="1"/>
          </p:cNvSpPr>
          <p:nvPr>
            <p:ph type="hdr" idx="3"/>
          </p:nvPr>
        </p:nvSpPr>
        <p:spPr>
          <a:xfrm>
            <a:off x="0" y="2"/>
            <a:ext cx="3037841" cy="46482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6"/>
        <p:cNvGrpSpPr/>
        <p:nvPr/>
      </p:nvGrpSpPr>
      <p:grpSpPr>
        <a:xfrm>
          <a:off x="0" y="0"/>
          <a:ext cx="0" cy="0"/>
          <a:chOff x="0" y="0"/>
          <a:chExt cx="0" cy="0"/>
        </a:xfrm>
      </p:grpSpPr>
      <p:sp>
        <p:nvSpPr>
          <p:cNvPr id="297" name="Google Shape;297;p27: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98" name="Google Shape;298;p27:notes"/>
          <p:cNvSpPr txBox="1">
            <a:spLocks noGrp="1"/>
          </p:cNvSpPr>
          <p:nvPr>
            <p:ph type="body" idx="1"/>
          </p:nvPr>
        </p:nvSpPr>
        <p:spPr>
          <a:xfrm>
            <a:off x="701040" y="4415793"/>
            <a:ext cx="5608320" cy="418338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
        <p:nvSpPr>
          <p:cNvPr id="299" name="Google Shape;299;p27:notes"/>
          <p:cNvSpPr txBox="1">
            <a:spLocks noGrp="1"/>
          </p:cNvSpPr>
          <p:nvPr>
            <p:ph type="hdr" idx="3"/>
          </p:nvPr>
        </p:nvSpPr>
        <p:spPr>
          <a:xfrm>
            <a:off x="0" y="2"/>
            <a:ext cx="3037841" cy="46482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5"/>
        <p:cNvGrpSpPr/>
        <p:nvPr/>
      </p:nvGrpSpPr>
      <p:grpSpPr>
        <a:xfrm>
          <a:off x="0" y="0"/>
          <a:ext cx="0" cy="0"/>
          <a:chOff x="0" y="0"/>
          <a:chExt cx="0" cy="0"/>
        </a:xfrm>
      </p:grpSpPr>
      <p:sp>
        <p:nvSpPr>
          <p:cNvPr id="306" name="Google Shape;306;p28: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07" name="Google Shape;307;p28:notes"/>
          <p:cNvSpPr txBox="1">
            <a:spLocks noGrp="1"/>
          </p:cNvSpPr>
          <p:nvPr>
            <p:ph type="body" idx="1"/>
          </p:nvPr>
        </p:nvSpPr>
        <p:spPr>
          <a:xfrm>
            <a:off x="701040" y="4415793"/>
            <a:ext cx="5608320" cy="418338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
        <p:nvSpPr>
          <p:cNvPr id="308" name="Google Shape;308;p28:notes"/>
          <p:cNvSpPr txBox="1">
            <a:spLocks noGrp="1"/>
          </p:cNvSpPr>
          <p:nvPr>
            <p:ph type="hdr" idx="3"/>
          </p:nvPr>
        </p:nvSpPr>
        <p:spPr>
          <a:xfrm>
            <a:off x="0" y="2"/>
            <a:ext cx="3037841" cy="46482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3: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4" name="Google Shape;94;p3:notes"/>
          <p:cNvSpPr txBox="1">
            <a:spLocks noGrp="1"/>
          </p:cNvSpPr>
          <p:nvPr>
            <p:ph type="body" idx="1"/>
          </p:nvPr>
        </p:nvSpPr>
        <p:spPr>
          <a:xfrm>
            <a:off x="701040" y="4415793"/>
            <a:ext cx="5608320" cy="418338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
        <p:nvSpPr>
          <p:cNvPr id="95" name="Google Shape;95;p3:notes"/>
          <p:cNvSpPr txBox="1">
            <a:spLocks noGrp="1"/>
          </p:cNvSpPr>
          <p:nvPr>
            <p:ph type="hdr" idx="3"/>
          </p:nvPr>
        </p:nvSpPr>
        <p:spPr>
          <a:xfrm>
            <a:off x="0" y="2"/>
            <a:ext cx="3037841" cy="46482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3"/>
        <p:cNvGrpSpPr/>
        <p:nvPr/>
      </p:nvGrpSpPr>
      <p:grpSpPr>
        <a:xfrm>
          <a:off x="0" y="0"/>
          <a:ext cx="0" cy="0"/>
          <a:chOff x="0" y="0"/>
          <a:chExt cx="0" cy="0"/>
        </a:xfrm>
      </p:grpSpPr>
      <p:sp>
        <p:nvSpPr>
          <p:cNvPr id="314" name="Google Shape;314;p29: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15" name="Google Shape;315;p29:notes"/>
          <p:cNvSpPr txBox="1">
            <a:spLocks noGrp="1"/>
          </p:cNvSpPr>
          <p:nvPr>
            <p:ph type="body" idx="1"/>
          </p:nvPr>
        </p:nvSpPr>
        <p:spPr>
          <a:xfrm>
            <a:off x="701040" y="4415793"/>
            <a:ext cx="5608320" cy="418338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
        <p:nvSpPr>
          <p:cNvPr id="316" name="Google Shape;316;p29:notes"/>
          <p:cNvSpPr txBox="1">
            <a:spLocks noGrp="1"/>
          </p:cNvSpPr>
          <p:nvPr>
            <p:ph type="hdr" idx="3"/>
          </p:nvPr>
        </p:nvSpPr>
        <p:spPr>
          <a:xfrm>
            <a:off x="0" y="2"/>
            <a:ext cx="3037841" cy="46482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1"/>
        <p:cNvGrpSpPr/>
        <p:nvPr/>
      </p:nvGrpSpPr>
      <p:grpSpPr>
        <a:xfrm>
          <a:off x="0" y="0"/>
          <a:ext cx="0" cy="0"/>
          <a:chOff x="0" y="0"/>
          <a:chExt cx="0" cy="0"/>
        </a:xfrm>
      </p:grpSpPr>
      <p:sp>
        <p:nvSpPr>
          <p:cNvPr id="322" name="Google Shape;322;p30: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23" name="Google Shape;323;p30:notes"/>
          <p:cNvSpPr txBox="1">
            <a:spLocks noGrp="1"/>
          </p:cNvSpPr>
          <p:nvPr>
            <p:ph type="body" idx="1"/>
          </p:nvPr>
        </p:nvSpPr>
        <p:spPr>
          <a:xfrm>
            <a:off x="701040" y="4415793"/>
            <a:ext cx="5608320" cy="418338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
        <p:nvSpPr>
          <p:cNvPr id="324" name="Google Shape;324;p30:notes"/>
          <p:cNvSpPr txBox="1">
            <a:spLocks noGrp="1"/>
          </p:cNvSpPr>
          <p:nvPr>
            <p:ph type="hdr" idx="3"/>
          </p:nvPr>
        </p:nvSpPr>
        <p:spPr>
          <a:xfrm>
            <a:off x="0" y="2"/>
            <a:ext cx="3037841" cy="46482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9"/>
        <p:cNvGrpSpPr/>
        <p:nvPr/>
      </p:nvGrpSpPr>
      <p:grpSpPr>
        <a:xfrm>
          <a:off x="0" y="0"/>
          <a:ext cx="0" cy="0"/>
          <a:chOff x="0" y="0"/>
          <a:chExt cx="0" cy="0"/>
        </a:xfrm>
      </p:grpSpPr>
      <p:sp>
        <p:nvSpPr>
          <p:cNvPr id="330" name="Google Shape;330;p31: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31" name="Google Shape;331;p31:notes"/>
          <p:cNvSpPr txBox="1">
            <a:spLocks noGrp="1"/>
          </p:cNvSpPr>
          <p:nvPr>
            <p:ph type="body" idx="1"/>
          </p:nvPr>
        </p:nvSpPr>
        <p:spPr>
          <a:xfrm>
            <a:off x="701040" y="4415793"/>
            <a:ext cx="5608320" cy="418338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
        <p:nvSpPr>
          <p:cNvPr id="332" name="Google Shape;332;p31:notes"/>
          <p:cNvSpPr txBox="1">
            <a:spLocks noGrp="1"/>
          </p:cNvSpPr>
          <p:nvPr>
            <p:ph type="hdr" idx="3"/>
          </p:nvPr>
        </p:nvSpPr>
        <p:spPr>
          <a:xfrm>
            <a:off x="0" y="2"/>
            <a:ext cx="3037841" cy="46482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7"/>
        <p:cNvGrpSpPr/>
        <p:nvPr/>
      </p:nvGrpSpPr>
      <p:grpSpPr>
        <a:xfrm>
          <a:off x="0" y="0"/>
          <a:ext cx="0" cy="0"/>
          <a:chOff x="0" y="0"/>
          <a:chExt cx="0" cy="0"/>
        </a:xfrm>
      </p:grpSpPr>
      <p:sp>
        <p:nvSpPr>
          <p:cNvPr id="338" name="Google Shape;338;p32: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39" name="Google Shape;339;p32:notes"/>
          <p:cNvSpPr txBox="1">
            <a:spLocks noGrp="1"/>
          </p:cNvSpPr>
          <p:nvPr>
            <p:ph type="body" idx="1"/>
          </p:nvPr>
        </p:nvSpPr>
        <p:spPr>
          <a:xfrm>
            <a:off x="701040" y="4415793"/>
            <a:ext cx="5608320" cy="418338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
        <p:nvSpPr>
          <p:cNvPr id="340" name="Google Shape;340;p32:notes"/>
          <p:cNvSpPr txBox="1">
            <a:spLocks noGrp="1"/>
          </p:cNvSpPr>
          <p:nvPr>
            <p:ph type="hdr" idx="3"/>
          </p:nvPr>
        </p:nvSpPr>
        <p:spPr>
          <a:xfrm>
            <a:off x="0" y="2"/>
            <a:ext cx="3037841" cy="46482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6"/>
        <p:cNvGrpSpPr/>
        <p:nvPr/>
      </p:nvGrpSpPr>
      <p:grpSpPr>
        <a:xfrm>
          <a:off x="0" y="0"/>
          <a:ext cx="0" cy="0"/>
          <a:chOff x="0" y="0"/>
          <a:chExt cx="0" cy="0"/>
        </a:xfrm>
      </p:grpSpPr>
      <p:sp>
        <p:nvSpPr>
          <p:cNvPr id="347" name="Google Shape;347;p33: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48" name="Google Shape;348;p33:notes"/>
          <p:cNvSpPr txBox="1">
            <a:spLocks noGrp="1"/>
          </p:cNvSpPr>
          <p:nvPr>
            <p:ph type="body" idx="1"/>
          </p:nvPr>
        </p:nvSpPr>
        <p:spPr>
          <a:xfrm>
            <a:off x="701040" y="4415793"/>
            <a:ext cx="5608320" cy="418338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
        <p:nvSpPr>
          <p:cNvPr id="349" name="Google Shape;349;p33:notes"/>
          <p:cNvSpPr txBox="1">
            <a:spLocks noGrp="1"/>
          </p:cNvSpPr>
          <p:nvPr>
            <p:ph type="hdr" idx="3"/>
          </p:nvPr>
        </p:nvSpPr>
        <p:spPr>
          <a:xfrm>
            <a:off x="0" y="2"/>
            <a:ext cx="3037841" cy="46482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4"/>
        <p:cNvGrpSpPr/>
        <p:nvPr/>
      </p:nvGrpSpPr>
      <p:grpSpPr>
        <a:xfrm>
          <a:off x="0" y="0"/>
          <a:ext cx="0" cy="0"/>
          <a:chOff x="0" y="0"/>
          <a:chExt cx="0" cy="0"/>
        </a:xfrm>
      </p:grpSpPr>
      <p:sp>
        <p:nvSpPr>
          <p:cNvPr id="355" name="Google Shape;355;p34: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56" name="Google Shape;356;p34:notes"/>
          <p:cNvSpPr txBox="1">
            <a:spLocks noGrp="1"/>
          </p:cNvSpPr>
          <p:nvPr>
            <p:ph type="body" idx="1"/>
          </p:nvPr>
        </p:nvSpPr>
        <p:spPr>
          <a:xfrm>
            <a:off x="701040" y="4415793"/>
            <a:ext cx="5608320" cy="418338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
        <p:nvSpPr>
          <p:cNvPr id="357" name="Google Shape;357;p34:notes"/>
          <p:cNvSpPr txBox="1">
            <a:spLocks noGrp="1"/>
          </p:cNvSpPr>
          <p:nvPr>
            <p:ph type="hdr" idx="3"/>
          </p:nvPr>
        </p:nvSpPr>
        <p:spPr>
          <a:xfrm>
            <a:off x="0" y="2"/>
            <a:ext cx="3037841" cy="46482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2"/>
        <p:cNvGrpSpPr/>
        <p:nvPr/>
      </p:nvGrpSpPr>
      <p:grpSpPr>
        <a:xfrm>
          <a:off x="0" y="0"/>
          <a:ext cx="0" cy="0"/>
          <a:chOff x="0" y="0"/>
          <a:chExt cx="0" cy="0"/>
        </a:xfrm>
      </p:grpSpPr>
      <p:sp>
        <p:nvSpPr>
          <p:cNvPr id="363" name="Google Shape;363;p35: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64" name="Google Shape;364;p35:notes"/>
          <p:cNvSpPr txBox="1">
            <a:spLocks noGrp="1"/>
          </p:cNvSpPr>
          <p:nvPr>
            <p:ph type="body" idx="1"/>
          </p:nvPr>
        </p:nvSpPr>
        <p:spPr>
          <a:xfrm>
            <a:off x="701040" y="4415793"/>
            <a:ext cx="5608320" cy="418338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
        <p:nvSpPr>
          <p:cNvPr id="365" name="Google Shape;365;p35:notes"/>
          <p:cNvSpPr txBox="1">
            <a:spLocks noGrp="1"/>
          </p:cNvSpPr>
          <p:nvPr>
            <p:ph type="hdr" idx="3"/>
          </p:nvPr>
        </p:nvSpPr>
        <p:spPr>
          <a:xfrm>
            <a:off x="0" y="2"/>
            <a:ext cx="3037841" cy="46482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0"/>
        <p:cNvGrpSpPr/>
        <p:nvPr/>
      </p:nvGrpSpPr>
      <p:grpSpPr>
        <a:xfrm>
          <a:off x="0" y="0"/>
          <a:ext cx="0" cy="0"/>
          <a:chOff x="0" y="0"/>
          <a:chExt cx="0" cy="0"/>
        </a:xfrm>
      </p:grpSpPr>
      <p:sp>
        <p:nvSpPr>
          <p:cNvPr id="371" name="Google Shape;371;p36: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72" name="Google Shape;372;p36:notes"/>
          <p:cNvSpPr txBox="1">
            <a:spLocks noGrp="1"/>
          </p:cNvSpPr>
          <p:nvPr>
            <p:ph type="body" idx="1"/>
          </p:nvPr>
        </p:nvSpPr>
        <p:spPr>
          <a:xfrm>
            <a:off x="701040" y="4415793"/>
            <a:ext cx="5608320" cy="418338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
        <p:nvSpPr>
          <p:cNvPr id="373" name="Google Shape;373;p36:notes"/>
          <p:cNvSpPr txBox="1">
            <a:spLocks noGrp="1"/>
          </p:cNvSpPr>
          <p:nvPr>
            <p:ph type="hdr" idx="3"/>
          </p:nvPr>
        </p:nvSpPr>
        <p:spPr>
          <a:xfrm>
            <a:off x="0" y="2"/>
            <a:ext cx="3037841" cy="46482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8"/>
        <p:cNvGrpSpPr/>
        <p:nvPr/>
      </p:nvGrpSpPr>
      <p:grpSpPr>
        <a:xfrm>
          <a:off x="0" y="0"/>
          <a:ext cx="0" cy="0"/>
          <a:chOff x="0" y="0"/>
          <a:chExt cx="0" cy="0"/>
        </a:xfrm>
      </p:grpSpPr>
      <p:sp>
        <p:nvSpPr>
          <p:cNvPr id="379" name="Google Shape;379;p37: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80" name="Google Shape;380;p37:notes"/>
          <p:cNvSpPr txBox="1">
            <a:spLocks noGrp="1"/>
          </p:cNvSpPr>
          <p:nvPr>
            <p:ph type="body" idx="1"/>
          </p:nvPr>
        </p:nvSpPr>
        <p:spPr>
          <a:xfrm>
            <a:off x="701040" y="4415793"/>
            <a:ext cx="5608320" cy="418338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
        <p:nvSpPr>
          <p:cNvPr id="381" name="Google Shape;381;p37:notes"/>
          <p:cNvSpPr txBox="1">
            <a:spLocks noGrp="1"/>
          </p:cNvSpPr>
          <p:nvPr>
            <p:ph type="hdr" idx="3"/>
          </p:nvPr>
        </p:nvSpPr>
        <p:spPr>
          <a:xfrm>
            <a:off x="0" y="2"/>
            <a:ext cx="3037841" cy="46482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5"/>
        <p:cNvGrpSpPr/>
        <p:nvPr/>
      </p:nvGrpSpPr>
      <p:grpSpPr>
        <a:xfrm>
          <a:off x="0" y="0"/>
          <a:ext cx="0" cy="0"/>
          <a:chOff x="0" y="0"/>
          <a:chExt cx="0" cy="0"/>
        </a:xfrm>
      </p:grpSpPr>
      <p:sp>
        <p:nvSpPr>
          <p:cNvPr id="386" name="Google Shape;386;p38: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87" name="Google Shape;387;p38:notes"/>
          <p:cNvSpPr txBox="1">
            <a:spLocks noGrp="1"/>
          </p:cNvSpPr>
          <p:nvPr>
            <p:ph type="body" idx="1"/>
          </p:nvPr>
        </p:nvSpPr>
        <p:spPr>
          <a:xfrm>
            <a:off x="701040" y="4415793"/>
            <a:ext cx="5608320" cy="418338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sz="2400" dirty="0"/>
          </a:p>
        </p:txBody>
      </p:sp>
      <p:sp>
        <p:nvSpPr>
          <p:cNvPr id="388" name="Google Shape;388;p38:notes"/>
          <p:cNvSpPr txBox="1">
            <a:spLocks noGrp="1"/>
          </p:cNvSpPr>
          <p:nvPr>
            <p:ph type="hdr" idx="3"/>
          </p:nvPr>
        </p:nvSpPr>
        <p:spPr>
          <a:xfrm>
            <a:off x="0" y="2"/>
            <a:ext cx="3037841" cy="46482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4: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02" name="Google Shape;102;p4:notes"/>
          <p:cNvSpPr txBox="1">
            <a:spLocks noGrp="1"/>
          </p:cNvSpPr>
          <p:nvPr>
            <p:ph type="body" idx="1"/>
          </p:nvPr>
        </p:nvSpPr>
        <p:spPr>
          <a:xfrm>
            <a:off x="701040" y="4415793"/>
            <a:ext cx="5608320" cy="418338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
        <p:nvSpPr>
          <p:cNvPr id="103" name="Google Shape;103;p4:notes"/>
          <p:cNvSpPr txBox="1">
            <a:spLocks noGrp="1"/>
          </p:cNvSpPr>
          <p:nvPr>
            <p:ph type="hdr" idx="3"/>
          </p:nvPr>
        </p:nvSpPr>
        <p:spPr>
          <a:xfrm>
            <a:off x="0" y="2"/>
            <a:ext cx="3037841" cy="46482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4"/>
        <p:cNvGrpSpPr/>
        <p:nvPr/>
      </p:nvGrpSpPr>
      <p:grpSpPr>
        <a:xfrm>
          <a:off x="0" y="0"/>
          <a:ext cx="0" cy="0"/>
          <a:chOff x="0" y="0"/>
          <a:chExt cx="0" cy="0"/>
        </a:xfrm>
      </p:grpSpPr>
      <p:sp>
        <p:nvSpPr>
          <p:cNvPr id="395" name="Google Shape;395;p39: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96" name="Google Shape;396;p39:notes"/>
          <p:cNvSpPr txBox="1">
            <a:spLocks noGrp="1"/>
          </p:cNvSpPr>
          <p:nvPr>
            <p:ph type="body" idx="1"/>
          </p:nvPr>
        </p:nvSpPr>
        <p:spPr>
          <a:xfrm>
            <a:off x="701040" y="4415793"/>
            <a:ext cx="5608320" cy="418338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
        <p:nvSpPr>
          <p:cNvPr id="397" name="Google Shape;397;p39:notes"/>
          <p:cNvSpPr txBox="1">
            <a:spLocks noGrp="1"/>
          </p:cNvSpPr>
          <p:nvPr>
            <p:ph type="hdr" idx="3"/>
          </p:nvPr>
        </p:nvSpPr>
        <p:spPr>
          <a:xfrm>
            <a:off x="0" y="2"/>
            <a:ext cx="3037841" cy="46482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40: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04" name="Google Shape;404;p40:notes"/>
          <p:cNvSpPr txBox="1">
            <a:spLocks noGrp="1"/>
          </p:cNvSpPr>
          <p:nvPr>
            <p:ph type="body" idx="1"/>
          </p:nvPr>
        </p:nvSpPr>
        <p:spPr>
          <a:xfrm>
            <a:off x="701040" y="4415793"/>
            <a:ext cx="5608320" cy="418338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r>
              <a:rPr lang="en-US" dirty="0"/>
              <a:t>Duty, if any, to provide opposing party with proposed claimant exhibits, especially if the exhibits are from the employer’s personnel file for the claimant, or the employer’s discharge letter.</a:t>
            </a:r>
            <a:endParaRPr dirty="0"/>
          </a:p>
        </p:txBody>
      </p:sp>
      <p:sp>
        <p:nvSpPr>
          <p:cNvPr id="405" name="Google Shape;405;p40:notes"/>
          <p:cNvSpPr txBox="1">
            <a:spLocks noGrp="1"/>
          </p:cNvSpPr>
          <p:nvPr>
            <p:ph type="hdr" idx="3"/>
          </p:nvPr>
        </p:nvSpPr>
        <p:spPr>
          <a:xfrm>
            <a:off x="0" y="2"/>
            <a:ext cx="3037841" cy="46482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3"/>
        <p:cNvGrpSpPr/>
        <p:nvPr/>
      </p:nvGrpSpPr>
      <p:grpSpPr>
        <a:xfrm>
          <a:off x="0" y="0"/>
          <a:ext cx="0" cy="0"/>
          <a:chOff x="0" y="0"/>
          <a:chExt cx="0" cy="0"/>
        </a:xfrm>
      </p:grpSpPr>
      <p:sp>
        <p:nvSpPr>
          <p:cNvPr id="414" name="Google Shape;414;p41: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15" name="Google Shape;415;p41:notes"/>
          <p:cNvSpPr txBox="1">
            <a:spLocks noGrp="1"/>
          </p:cNvSpPr>
          <p:nvPr>
            <p:ph type="body" idx="1"/>
          </p:nvPr>
        </p:nvSpPr>
        <p:spPr>
          <a:xfrm>
            <a:off x="701040" y="4415793"/>
            <a:ext cx="5608320" cy="418338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
        <p:nvSpPr>
          <p:cNvPr id="416" name="Google Shape;416;p41:notes"/>
          <p:cNvSpPr txBox="1">
            <a:spLocks noGrp="1"/>
          </p:cNvSpPr>
          <p:nvPr>
            <p:ph type="hdr" idx="3"/>
          </p:nvPr>
        </p:nvSpPr>
        <p:spPr>
          <a:xfrm>
            <a:off x="0" y="2"/>
            <a:ext cx="3037841" cy="46482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0"/>
        <p:cNvGrpSpPr/>
        <p:nvPr/>
      </p:nvGrpSpPr>
      <p:grpSpPr>
        <a:xfrm>
          <a:off x="0" y="0"/>
          <a:ext cx="0" cy="0"/>
          <a:chOff x="0" y="0"/>
          <a:chExt cx="0" cy="0"/>
        </a:xfrm>
      </p:grpSpPr>
      <p:sp>
        <p:nvSpPr>
          <p:cNvPr id="421" name="Google Shape;421;p42: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22" name="Google Shape;422;p42:notes"/>
          <p:cNvSpPr txBox="1">
            <a:spLocks noGrp="1"/>
          </p:cNvSpPr>
          <p:nvPr>
            <p:ph type="body" idx="1"/>
          </p:nvPr>
        </p:nvSpPr>
        <p:spPr>
          <a:xfrm>
            <a:off x="701040" y="4415793"/>
            <a:ext cx="5608320" cy="418338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
        <p:nvSpPr>
          <p:cNvPr id="423" name="Google Shape;423;p42:notes"/>
          <p:cNvSpPr txBox="1">
            <a:spLocks noGrp="1"/>
          </p:cNvSpPr>
          <p:nvPr>
            <p:ph type="hdr" idx="3"/>
          </p:nvPr>
        </p:nvSpPr>
        <p:spPr>
          <a:xfrm>
            <a:off x="0" y="2"/>
            <a:ext cx="3037841" cy="46482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9"/>
        <p:cNvGrpSpPr/>
        <p:nvPr/>
      </p:nvGrpSpPr>
      <p:grpSpPr>
        <a:xfrm>
          <a:off x="0" y="0"/>
          <a:ext cx="0" cy="0"/>
          <a:chOff x="0" y="0"/>
          <a:chExt cx="0" cy="0"/>
        </a:xfrm>
      </p:grpSpPr>
      <p:sp>
        <p:nvSpPr>
          <p:cNvPr id="430" name="Google Shape;430;p43: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31" name="Google Shape;431;p43:notes"/>
          <p:cNvSpPr txBox="1">
            <a:spLocks noGrp="1"/>
          </p:cNvSpPr>
          <p:nvPr>
            <p:ph type="body" idx="1"/>
          </p:nvPr>
        </p:nvSpPr>
        <p:spPr>
          <a:xfrm>
            <a:off x="701040" y="4415793"/>
            <a:ext cx="5608320" cy="418338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
        <p:nvSpPr>
          <p:cNvPr id="432" name="Google Shape;432;p43:notes"/>
          <p:cNvSpPr txBox="1">
            <a:spLocks noGrp="1"/>
          </p:cNvSpPr>
          <p:nvPr>
            <p:ph type="hdr" idx="3"/>
          </p:nvPr>
        </p:nvSpPr>
        <p:spPr>
          <a:xfrm>
            <a:off x="0" y="2"/>
            <a:ext cx="3037841" cy="46482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9"/>
        <p:cNvGrpSpPr/>
        <p:nvPr/>
      </p:nvGrpSpPr>
      <p:grpSpPr>
        <a:xfrm>
          <a:off x="0" y="0"/>
          <a:ext cx="0" cy="0"/>
          <a:chOff x="0" y="0"/>
          <a:chExt cx="0" cy="0"/>
        </a:xfrm>
      </p:grpSpPr>
      <p:sp>
        <p:nvSpPr>
          <p:cNvPr id="440" name="Google Shape;440;p44: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41" name="Google Shape;441;p44:notes"/>
          <p:cNvSpPr txBox="1">
            <a:spLocks noGrp="1"/>
          </p:cNvSpPr>
          <p:nvPr>
            <p:ph type="body" idx="1"/>
          </p:nvPr>
        </p:nvSpPr>
        <p:spPr>
          <a:xfrm>
            <a:off x="701040" y="4415793"/>
            <a:ext cx="5608320" cy="418338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
        <p:nvSpPr>
          <p:cNvPr id="442" name="Google Shape;442;p44:notes"/>
          <p:cNvSpPr txBox="1">
            <a:spLocks noGrp="1"/>
          </p:cNvSpPr>
          <p:nvPr>
            <p:ph type="hdr" idx="3"/>
          </p:nvPr>
        </p:nvSpPr>
        <p:spPr>
          <a:xfrm>
            <a:off x="0" y="2"/>
            <a:ext cx="3037841" cy="46482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9"/>
        <p:cNvGrpSpPr/>
        <p:nvPr/>
      </p:nvGrpSpPr>
      <p:grpSpPr>
        <a:xfrm>
          <a:off x="0" y="0"/>
          <a:ext cx="0" cy="0"/>
          <a:chOff x="0" y="0"/>
          <a:chExt cx="0" cy="0"/>
        </a:xfrm>
      </p:grpSpPr>
      <p:sp>
        <p:nvSpPr>
          <p:cNvPr id="450" name="Google Shape;450;p45: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51" name="Google Shape;451;p45:notes"/>
          <p:cNvSpPr txBox="1">
            <a:spLocks noGrp="1"/>
          </p:cNvSpPr>
          <p:nvPr>
            <p:ph type="body" idx="1"/>
          </p:nvPr>
        </p:nvSpPr>
        <p:spPr>
          <a:xfrm>
            <a:off x="701040" y="4415793"/>
            <a:ext cx="5608320" cy="418338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sz="2400" dirty="0"/>
          </a:p>
        </p:txBody>
      </p:sp>
      <p:sp>
        <p:nvSpPr>
          <p:cNvPr id="452" name="Google Shape;452;p45:notes"/>
          <p:cNvSpPr txBox="1">
            <a:spLocks noGrp="1"/>
          </p:cNvSpPr>
          <p:nvPr>
            <p:ph type="hdr" idx="3"/>
          </p:nvPr>
        </p:nvSpPr>
        <p:spPr>
          <a:xfrm>
            <a:off x="0" y="2"/>
            <a:ext cx="3037841" cy="46482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8"/>
        <p:cNvGrpSpPr/>
        <p:nvPr/>
      </p:nvGrpSpPr>
      <p:grpSpPr>
        <a:xfrm>
          <a:off x="0" y="0"/>
          <a:ext cx="0" cy="0"/>
          <a:chOff x="0" y="0"/>
          <a:chExt cx="0" cy="0"/>
        </a:xfrm>
      </p:grpSpPr>
      <p:sp>
        <p:nvSpPr>
          <p:cNvPr id="459" name="Google Shape;459;p46: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60" name="Google Shape;460;p46:notes"/>
          <p:cNvSpPr txBox="1">
            <a:spLocks noGrp="1"/>
          </p:cNvSpPr>
          <p:nvPr>
            <p:ph type="body" idx="1"/>
          </p:nvPr>
        </p:nvSpPr>
        <p:spPr>
          <a:xfrm>
            <a:off x="701040" y="4415793"/>
            <a:ext cx="5608320" cy="418338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
        <p:nvSpPr>
          <p:cNvPr id="461" name="Google Shape;461;p46:notes"/>
          <p:cNvSpPr txBox="1">
            <a:spLocks noGrp="1"/>
          </p:cNvSpPr>
          <p:nvPr>
            <p:ph type="hdr" idx="3"/>
          </p:nvPr>
        </p:nvSpPr>
        <p:spPr>
          <a:xfrm>
            <a:off x="0" y="2"/>
            <a:ext cx="3037841" cy="46482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7"/>
        <p:cNvGrpSpPr/>
        <p:nvPr/>
      </p:nvGrpSpPr>
      <p:grpSpPr>
        <a:xfrm>
          <a:off x="0" y="0"/>
          <a:ext cx="0" cy="0"/>
          <a:chOff x="0" y="0"/>
          <a:chExt cx="0" cy="0"/>
        </a:xfrm>
      </p:grpSpPr>
      <p:sp>
        <p:nvSpPr>
          <p:cNvPr id="468" name="Google Shape;468;p47: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69" name="Google Shape;469;p47:notes"/>
          <p:cNvSpPr txBox="1">
            <a:spLocks noGrp="1"/>
          </p:cNvSpPr>
          <p:nvPr>
            <p:ph type="body" idx="1"/>
          </p:nvPr>
        </p:nvSpPr>
        <p:spPr>
          <a:xfrm>
            <a:off x="701040" y="4415793"/>
            <a:ext cx="5608320" cy="418338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sz="2400" dirty="0"/>
          </a:p>
        </p:txBody>
      </p:sp>
      <p:sp>
        <p:nvSpPr>
          <p:cNvPr id="470" name="Google Shape;470;p47:notes"/>
          <p:cNvSpPr txBox="1">
            <a:spLocks noGrp="1"/>
          </p:cNvSpPr>
          <p:nvPr>
            <p:ph type="hdr" idx="3"/>
          </p:nvPr>
        </p:nvSpPr>
        <p:spPr>
          <a:xfrm>
            <a:off x="0" y="2"/>
            <a:ext cx="3037841" cy="46482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6"/>
        <p:cNvGrpSpPr/>
        <p:nvPr/>
      </p:nvGrpSpPr>
      <p:grpSpPr>
        <a:xfrm>
          <a:off x="0" y="0"/>
          <a:ext cx="0" cy="0"/>
          <a:chOff x="0" y="0"/>
          <a:chExt cx="0" cy="0"/>
        </a:xfrm>
      </p:grpSpPr>
      <p:sp>
        <p:nvSpPr>
          <p:cNvPr id="477" name="Google Shape;477;p48: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78" name="Google Shape;478;p48:notes"/>
          <p:cNvSpPr txBox="1">
            <a:spLocks noGrp="1"/>
          </p:cNvSpPr>
          <p:nvPr>
            <p:ph type="body" idx="1"/>
          </p:nvPr>
        </p:nvSpPr>
        <p:spPr>
          <a:xfrm>
            <a:off x="701040" y="4415793"/>
            <a:ext cx="5608320" cy="418338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
        <p:nvSpPr>
          <p:cNvPr id="479" name="Google Shape;479;p48:notes"/>
          <p:cNvSpPr txBox="1">
            <a:spLocks noGrp="1"/>
          </p:cNvSpPr>
          <p:nvPr>
            <p:ph type="hdr" idx="3"/>
          </p:nvPr>
        </p:nvSpPr>
        <p:spPr>
          <a:xfrm>
            <a:off x="0" y="2"/>
            <a:ext cx="3037841" cy="46482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6: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18" name="Google Shape;118;p6:notes"/>
          <p:cNvSpPr txBox="1">
            <a:spLocks noGrp="1"/>
          </p:cNvSpPr>
          <p:nvPr>
            <p:ph type="body" idx="1"/>
          </p:nvPr>
        </p:nvSpPr>
        <p:spPr>
          <a:xfrm>
            <a:off x="701040" y="4415793"/>
            <a:ext cx="5608320" cy="418338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
        <p:nvSpPr>
          <p:cNvPr id="119" name="Google Shape;119;p6:notes"/>
          <p:cNvSpPr txBox="1">
            <a:spLocks noGrp="1"/>
          </p:cNvSpPr>
          <p:nvPr>
            <p:ph type="hdr" idx="3"/>
          </p:nvPr>
        </p:nvSpPr>
        <p:spPr>
          <a:xfrm>
            <a:off x="0" y="2"/>
            <a:ext cx="3037841" cy="46482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5"/>
        <p:cNvGrpSpPr/>
        <p:nvPr/>
      </p:nvGrpSpPr>
      <p:grpSpPr>
        <a:xfrm>
          <a:off x="0" y="0"/>
          <a:ext cx="0" cy="0"/>
          <a:chOff x="0" y="0"/>
          <a:chExt cx="0" cy="0"/>
        </a:xfrm>
      </p:grpSpPr>
      <p:sp>
        <p:nvSpPr>
          <p:cNvPr id="486" name="Google Shape;486;p49: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87" name="Google Shape;487;p49:notes"/>
          <p:cNvSpPr txBox="1">
            <a:spLocks noGrp="1"/>
          </p:cNvSpPr>
          <p:nvPr>
            <p:ph type="body" idx="1"/>
          </p:nvPr>
        </p:nvSpPr>
        <p:spPr>
          <a:xfrm>
            <a:off x="701040" y="4415793"/>
            <a:ext cx="5608320" cy="418338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
        <p:nvSpPr>
          <p:cNvPr id="488" name="Google Shape;488;p49:notes"/>
          <p:cNvSpPr txBox="1">
            <a:spLocks noGrp="1"/>
          </p:cNvSpPr>
          <p:nvPr>
            <p:ph type="hdr" idx="3"/>
          </p:nvPr>
        </p:nvSpPr>
        <p:spPr>
          <a:xfrm>
            <a:off x="0" y="2"/>
            <a:ext cx="3037841" cy="46482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4"/>
        <p:cNvGrpSpPr/>
        <p:nvPr/>
      </p:nvGrpSpPr>
      <p:grpSpPr>
        <a:xfrm>
          <a:off x="0" y="0"/>
          <a:ext cx="0" cy="0"/>
          <a:chOff x="0" y="0"/>
          <a:chExt cx="0" cy="0"/>
        </a:xfrm>
      </p:grpSpPr>
      <p:sp>
        <p:nvSpPr>
          <p:cNvPr id="495" name="Google Shape;495;p50: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96" name="Google Shape;496;p50:notes"/>
          <p:cNvSpPr txBox="1">
            <a:spLocks noGrp="1"/>
          </p:cNvSpPr>
          <p:nvPr>
            <p:ph type="body" idx="1"/>
          </p:nvPr>
        </p:nvSpPr>
        <p:spPr>
          <a:xfrm>
            <a:off x="701040" y="4415793"/>
            <a:ext cx="5608320" cy="418338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
        <p:nvSpPr>
          <p:cNvPr id="497" name="Google Shape;497;p50:notes"/>
          <p:cNvSpPr txBox="1">
            <a:spLocks noGrp="1"/>
          </p:cNvSpPr>
          <p:nvPr>
            <p:ph type="hdr" idx="3"/>
          </p:nvPr>
        </p:nvSpPr>
        <p:spPr>
          <a:xfrm>
            <a:off x="0" y="2"/>
            <a:ext cx="3037841" cy="46482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1"/>
        <p:cNvGrpSpPr/>
        <p:nvPr/>
      </p:nvGrpSpPr>
      <p:grpSpPr>
        <a:xfrm>
          <a:off x="0" y="0"/>
          <a:ext cx="0" cy="0"/>
          <a:chOff x="0" y="0"/>
          <a:chExt cx="0" cy="0"/>
        </a:xfrm>
      </p:grpSpPr>
      <p:sp>
        <p:nvSpPr>
          <p:cNvPr id="502" name="Google Shape;502;p51: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503" name="Google Shape;503;p51:notes"/>
          <p:cNvSpPr txBox="1">
            <a:spLocks noGrp="1"/>
          </p:cNvSpPr>
          <p:nvPr>
            <p:ph type="body" idx="1"/>
          </p:nvPr>
        </p:nvSpPr>
        <p:spPr>
          <a:xfrm>
            <a:off x="701040" y="4415793"/>
            <a:ext cx="5608320" cy="418338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
        <p:nvSpPr>
          <p:cNvPr id="504" name="Google Shape;504;p51:notes"/>
          <p:cNvSpPr txBox="1">
            <a:spLocks noGrp="1"/>
          </p:cNvSpPr>
          <p:nvPr>
            <p:ph type="hdr" idx="3"/>
          </p:nvPr>
        </p:nvSpPr>
        <p:spPr>
          <a:xfrm>
            <a:off x="0" y="2"/>
            <a:ext cx="3037841" cy="46482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1"/>
        <p:cNvGrpSpPr/>
        <p:nvPr/>
      </p:nvGrpSpPr>
      <p:grpSpPr>
        <a:xfrm>
          <a:off x="0" y="0"/>
          <a:ext cx="0" cy="0"/>
          <a:chOff x="0" y="0"/>
          <a:chExt cx="0" cy="0"/>
        </a:xfrm>
      </p:grpSpPr>
      <p:sp>
        <p:nvSpPr>
          <p:cNvPr id="512" name="Google Shape;512;p52: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513" name="Google Shape;513;p52:notes"/>
          <p:cNvSpPr txBox="1">
            <a:spLocks noGrp="1"/>
          </p:cNvSpPr>
          <p:nvPr>
            <p:ph type="body" idx="1"/>
          </p:nvPr>
        </p:nvSpPr>
        <p:spPr>
          <a:xfrm>
            <a:off x="701040" y="4415793"/>
            <a:ext cx="5608320" cy="418338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
        <p:nvSpPr>
          <p:cNvPr id="514" name="Google Shape;514;p52:notes"/>
          <p:cNvSpPr txBox="1">
            <a:spLocks noGrp="1"/>
          </p:cNvSpPr>
          <p:nvPr>
            <p:ph type="hdr" idx="3"/>
          </p:nvPr>
        </p:nvSpPr>
        <p:spPr>
          <a:xfrm>
            <a:off x="0" y="2"/>
            <a:ext cx="3037841" cy="46482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9"/>
        <p:cNvGrpSpPr/>
        <p:nvPr/>
      </p:nvGrpSpPr>
      <p:grpSpPr>
        <a:xfrm>
          <a:off x="0" y="0"/>
          <a:ext cx="0" cy="0"/>
          <a:chOff x="0" y="0"/>
          <a:chExt cx="0" cy="0"/>
        </a:xfrm>
      </p:grpSpPr>
      <p:sp>
        <p:nvSpPr>
          <p:cNvPr id="520" name="Google Shape;520;p53: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521" name="Google Shape;521;p53:notes"/>
          <p:cNvSpPr txBox="1">
            <a:spLocks noGrp="1"/>
          </p:cNvSpPr>
          <p:nvPr>
            <p:ph type="body" idx="1"/>
          </p:nvPr>
        </p:nvSpPr>
        <p:spPr>
          <a:xfrm>
            <a:off x="701040" y="4415793"/>
            <a:ext cx="5608320" cy="418338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
        <p:nvSpPr>
          <p:cNvPr id="522" name="Google Shape;522;p53:notes"/>
          <p:cNvSpPr txBox="1">
            <a:spLocks noGrp="1"/>
          </p:cNvSpPr>
          <p:nvPr>
            <p:ph type="hdr" idx="3"/>
          </p:nvPr>
        </p:nvSpPr>
        <p:spPr>
          <a:xfrm>
            <a:off x="0" y="2"/>
            <a:ext cx="3037841" cy="46482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7"/>
        <p:cNvGrpSpPr/>
        <p:nvPr/>
      </p:nvGrpSpPr>
      <p:grpSpPr>
        <a:xfrm>
          <a:off x="0" y="0"/>
          <a:ext cx="0" cy="0"/>
          <a:chOff x="0" y="0"/>
          <a:chExt cx="0" cy="0"/>
        </a:xfrm>
      </p:grpSpPr>
      <p:sp>
        <p:nvSpPr>
          <p:cNvPr id="528" name="Google Shape;528;p54: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529" name="Google Shape;529;p54:notes"/>
          <p:cNvSpPr txBox="1">
            <a:spLocks noGrp="1"/>
          </p:cNvSpPr>
          <p:nvPr>
            <p:ph type="body" idx="1"/>
          </p:nvPr>
        </p:nvSpPr>
        <p:spPr>
          <a:xfrm>
            <a:off x="701040" y="4415793"/>
            <a:ext cx="5608320" cy="418338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
        <p:nvSpPr>
          <p:cNvPr id="530" name="Google Shape;530;p54:notes"/>
          <p:cNvSpPr txBox="1">
            <a:spLocks noGrp="1"/>
          </p:cNvSpPr>
          <p:nvPr>
            <p:ph type="hdr" idx="3"/>
          </p:nvPr>
        </p:nvSpPr>
        <p:spPr>
          <a:xfrm>
            <a:off x="0" y="2"/>
            <a:ext cx="3037841" cy="46482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5"/>
        <p:cNvGrpSpPr/>
        <p:nvPr/>
      </p:nvGrpSpPr>
      <p:grpSpPr>
        <a:xfrm>
          <a:off x="0" y="0"/>
          <a:ext cx="0" cy="0"/>
          <a:chOff x="0" y="0"/>
          <a:chExt cx="0" cy="0"/>
        </a:xfrm>
      </p:grpSpPr>
      <p:sp>
        <p:nvSpPr>
          <p:cNvPr id="536" name="Google Shape;536;p55: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537" name="Google Shape;537;p55:notes"/>
          <p:cNvSpPr txBox="1">
            <a:spLocks noGrp="1"/>
          </p:cNvSpPr>
          <p:nvPr>
            <p:ph type="body" idx="1"/>
          </p:nvPr>
        </p:nvSpPr>
        <p:spPr>
          <a:xfrm>
            <a:off x="701040" y="4415793"/>
            <a:ext cx="5608320" cy="418338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r>
              <a:rPr lang="en-US" dirty="0"/>
              <a:t>All of these are examples of conduct found non-disqualifying</a:t>
            </a:r>
            <a:endParaRPr dirty="0"/>
          </a:p>
        </p:txBody>
      </p:sp>
      <p:sp>
        <p:nvSpPr>
          <p:cNvPr id="538" name="Google Shape;538;p55:notes"/>
          <p:cNvSpPr txBox="1">
            <a:spLocks noGrp="1"/>
          </p:cNvSpPr>
          <p:nvPr>
            <p:ph type="hdr" idx="3"/>
          </p:nvPr>
        </p:nvSpPr>
        <p:spPr>
          <a:xfrm>
            <a:off x="0" y="2"/>
            <a:ext cx="3037841" cy="46482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3"/>
        <p:cNvGrpSpPr/>
        <p:nvPr/>
      </p:nvGrpSpPr>
      <p:grpSpPr>
        <a:xfrm>
          <a:off x="0" y="0"/>
          <a:ext cx="0" cy="0"/>
          <a:chOff x="0" y="0"/>
          <a:chExt cx="0" cy="0"/>
        </a:xfrm>
      </p:grpSpPr>
      <p:sp>
        <p:nvSpPr>
          <p:cNvPr id="544" name="Google Shape;544;p56: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545" name="Google Shape;545;p56:notes"/>
          <p:cNvSpPr txBox="1">
            <a:spLocks noGrp="1"/>
          </p:cNvSpPr>
          <p:nvPr>
            <p:ph type="body" idx="1"/>
          </p:nvPr>
        </p:nvSpPr>
        <p:spPr>
          <a:xfrm>
            <a:off x="701040" y="4415793"/>
            <a:ext cx="5608320" cy="418338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
        <p:nvSpPr>
          <p:cNvPr id="546" name="Google Shape;546;p56:notes"/>
          <p:cNvSpPr txBox="1">
            <a:spLocks noGrp="1"/>
          </p:cNvSpPr>
          <p:nvPr>
            <p:ph type="hdr" idx="3"/>
          </p:nvPr>
        </p:nvSpPr>
        <p:spPr>
          <a:xfrm>
            <a:off x="0" y="2"/>
            <a:ext cx="3037841" cy="46482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2"/>
        <p:cNvGrpSpPr/>
        <p:nvPr/>
      </p:nvGrpSpPr>
      <p:grpSpPr>
        <a:xfrm>
          <a:off x="0" y="0"/>
          <a:ext cx="0" cy="0"/>
          <a:chOff x="0" y="0"/>
          <a:chExt cx="0" cy="0"/>
        </a:xfrm>
      </p:grpSpPr>
      <p:sp>
        <p:nvSpPr>
          <p:cNvPr id="553" name="Google Shape;553;p57: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554" name="Google Shape;554;p57:notes"/>
          <p:cNvSpPr txBox="1">
            <a:spLocks noGrp="1"/>
          </p:cNvSpPr>
          <p:nvPr>
            <p:ph type="body" idx="1"/>
          </p:nvPr>
        </p:nvSpPr>
        <p:spPr>
          <a:xfrm>
            <a:off x="701040" y="4415793"/>
            <a:ext cx="5608320" cy="418338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
        <p:nvSpPr>
          <p:cNvPr id="555" name="Google Shape;555;p57:notes"/>
          <p:cNvSpPr txBox="1">
            <a:spLocks noGrp="1"/>
          </p:cNvSpPr>
          <p:nvPr>
            <p:ph type="hdr" idx="3"/>
          </p:nvPr>
        </p:nvSpPr>
        <p:spPr>
          <a:xfrm>
            <a:off x="0" y="2"/>
            <a:ext cx="3037841" cy="46482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0"/>
        <p:cNvGrpSpPr/>
        <p:nvPr/>
      </p:nvGrpSpPr>
      <p:grpSpPr>
        <a:xfrm>
          <a:off x="0" y="0"/>
          <a:ext cx="0" cy="0"/>
          <a:chOff x="0" y="0"/>
          <a:chExt cx="0" cy="0"/>
        </a:xfrm>
      </p:grpSpPr>
      <p:sp>
        <p:nvSpPr>
          <p:cNvPr id="561" name="Google Shape;561;p58: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562" name="Google Shape;562;p58:notes"/>
          <p:cNvSpPr txBox="1">
            <a:spLocks noGrp="1"/>
          </p:cNvSpPr>
          <p:nvPr>
            <p:ph type="body" idx="1"/>
          </p:nvPr>
        </p:nvSpPr>
        <p:spPr>
          <a:xfrm>
            <a:off x="701040" y="4415793"/>
            <a:ext cx="5608320" cy="4183380"/>
          </a:xfrm>
          <a:prstGeom prst="rect">
            <a:avLst/>
          </a:prstGeom>
          <a:noFill/>
          <a:ln>
            <a:noFill/>
          </a:ln>
        </p:spPr>
        <p:txBody>
          <a:bodyPr spcFirstLastPara="1" wrap="square" lIns="93150" tIns="46575" rIns="93150" bIns="465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Examples of cases where a claimant was deemed eligible when incapable of performing job preservation efforts include</a:t>
            </a:r>
            <a:r>
              <a:rPr lang="en-US" sz="1200" dirty="0"/>
              <a:t> BR-110773 (1/27/10), BR-0015 9657 00 (5/17/16), and BR-0078 6340 04 (5/30/23) </a:t>
            </a:r>
          </a:p>
          <a:p>
            <a:pPr marL="0" lvl="0" indent="0" algn="l" rtl="0">
              <a:spcBef>
                <a:spcPts val="0"/>
              </a:spcBef>
              <a:spcAft>
                <a:spcPts val="0"/>
              </a:spcAft>
              <a:buNone/>
            </a:pPr>
            <a:endParaRPr dirty="0"/>
          </a:p>
        </p:txBody>
      </p:sp>
      <p:sp>
        <p:nvSpPr>
          <p:cNvPr id="563" name="Google Shape;563;p58:notes"/>
          <p:cNvSpPr txBox="1">
            <a:spLocks noGrp="1"/>
          </p:cNvSpPr>
          <p:nvPr>
            <p:ph type="hdr" idx="3"/>
          </p:nvPr>
        </p:nvSpPr>
        <p:spPr>
          <a:xfrm>
            <a:off x="0" y="2"/>
            <a:ext cx="3037841" cy="46482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10" name="Google Shape;110;p5:notes"/>
          <p:cNvSpPr txBox="1">
            <a:spLocks noGrp="1"/>
          </p:cNvSpPr>
          <p:nvPr>
            <p:ph type="body" idx="1"/>
          </p:nvPr>
        </p:nvSpPr>
        <p:spPr>
          <a:xfrm>
            <a:off x="701040" y="4415793"/>
            <a:ext cx="5608320" cy="418338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
        <p:nvSpPr>
          <p:cNvPr id="111" name="Google Shape;111;p5:notes"/>
          <p:cNvSpPr txBox="1">
            <a:spLocks noGrp="1"/>
          </p:cNvSpPr>
          <p:nvPr>
            <p:ph type="hdr" idx="3"/>
          </p:nvPr>
        </p:nvSpPr>
        <p:spPr>
          <a:xfrm>
            <a:off x="0" y="2"/>
            <a:ext cx="3037841" cy="46482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8"/>
        <p:cNvGrpSpPr/>
        <p:nvPr/>
      </p:nvGrpSpPr>
      <p:grpSpPr>
        <a:xfrm>
          <a:off x="0" y="0"/>
          <a:ext cx="0" cy="0"/>
          <a:chOff x="0" y="0"/>
          <a:chExt cx="0" cy="0"/>
        </a:xfrm>
      </p:grpSpPr>
      <p:sp>
        <p:nvSpPr>
          <p:cNvPr id="569" name="Google Shape;569;p59: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570" name="Google Shape;570;p59:notes"/>
          <p:cNvSpPr txBox="1">
            <a:spLocks noGrp="1"/>
          </p:cNvSpPr>
          <p:nvPr>
            <p:ph type="body" idx="1"/>
          </p:nvPr>
        </p:nvSpPr>
        <p:spPr>
          <a:xfrm>
            <a:off x="701040" y="4415793"/>
            <a:ext cx="5608320" cy="418338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
        <p:nvSpPr>
          <p:cNvPr id="571" name="Google Shape;571;p59:notes"/>
          <p:cNvSpPr txBox="1">
            <a:spLocks noGrp="1"/>
          </p:cNvSpPr>
          <p:nvPr>
            <p:ph type="hdr" idx="3"/>
          </p:nvPr>
        </p:nvSpPr>
        <p:spPr>
          <a:xfrm>
            <a:off x="0" y="2"/>
            <a:ext cx="3037841" cy="46482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6"/>
        <p:cNvGrpSpPr/>
        <p:nvPr/>
      </p:nvGrpSpPr>
      <p:grpSpPr>
        <a:xfrm>
          <a:off x="0" y="0"/>
          <a:ext cx="0" cy="0"/>
          <a:chOff x="0" y="0"/>
          <a:chExt cx="0" cy="0"/>
        </a:xfrm>
      </p:grpSpPr>
      <p:sp>
        <p:nvSpPr>
          <p:cNvPr id="577" name="Google Shape;577;p60: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578" name="Google Shape;578;p60:notes"/>
          <p:cNvSpPr txBox="1">
            <a:spLocks noGrp="1"/>
          </p:cNvSpPr>
          <p:nvPr>
            <p:ph type="body" idx="1"/>
          </p:nvPr>
        </p:nvSpPr>
        <p:spPr>
          <a:xfrm>
            <a:off x="701040" y="4415793"/>
            <a:ext cx="5608320" cy="418338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r>
              <a:rPr lang="en-US" dirty="0"/>
              <a:t>All of these are examples of quits found to be non-disqualifying. </a:t>
            </a:r>
            <a:endParaRPr dirty="0"/>
          </a:p>
        </p:txBody>
      </p:sp>
      <p:sp>
        <p:nvSpPr>
          <p:cNvPr id="579" name="Google Shape;579;p60:notes"/>
          <p:cNvSpPr txBox="1">
            <a:spLocks noGrp="1"/>
          </p:cNvSpPr>
          <p:nvPr>
            <p:ph type="hdr" idx="3"/>
          </p:nvPr>
        </p:nvSpPr>
        <p:spPr>
          <a:xfrm>
            <a:off x="0" y="2"/>
            <a:ext cx="3037841" cy="46482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4"/>
        <p:cNvGrpSpPr/>
        <p:nvPr/>
      </p:nvGrpSpPr>
      <p:grpSpPr>
        <a:xfrm>
          <a:off x="0" y="0"/>
          <a:ext cx="0" cy="0"/>
          <a:chOff x="0" y="0"/>
          <a:chExt cx="0" cy="0"/>
        </a:xfrm>
      </p:grpSpPr>
      <p:sp>
        <p:nvSpPr>
          <p:cNvPr id="585" name="Google Shape;585;p61: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86" name="Google Shape;586;p61:notes"/>
          <p:cNvSpPr txBox="1">
            <a:spLocks noGrp="1"/>
          </p:cNvSpPr>
          <p:nvPr>
            <p:ph type="body" idx="1"/>
          </p:nvPr>
        </p:nvSpPr>
        <p:spPr>
          <a:xfrm>
            <a:off x="701040" y="4415793"/>
            <a:ext cx="5608320" cy="418338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
        <p:nvSpPr>
          <p:cNvPr id="587" name="Google Shape;587;p61:notes"/>
          <p:cNvSpPr txBox="1">
            <a:spLocks noGrp="1"/>
          </p:cNvSpPr>
          <p:nvPr>
            <p:ph type="hdr" idx="3"/>
          </p:nvPr>
        </p:nvSpPr>
        <p:spPr>
          <a:xfrm>
            <a:off x="0" y="2"/>
            <a:ext cx="3037841" cy="46482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7: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35" name="Google Shape;135;p7:notes"/>
          <p:cNvSpPr txBox="1">
            <a:spLocks noGrp="1"/>
          </p:cNvSpPr>
          <p:nvPr>
            <p:ph type="body" idx="1"/>
          </p:nvPr>
        </p:nvSpPr>
        <p:spPr>
          <a:xfrm>
            <a:off x="701040" y="4415793"/>
            <a:ext cx="5608320" cy="418338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
        <p:nvSpPr>
          <p:cNvPr id="136" name="Google Shape;136;p7:notes"/>
          <p:cNvSpPr txBox="1">
            <a:spLocks noGrp="1"/>
          </p:cNvSpPr>
          <p:nvPr>
            <p:ph type="hdr" idx="3"/>
          </p:nvPr>
        </p:nvSpPr>
        <p:spPr>
          <a:xfrm>
            <a:off x="0" y="2"/>
            <a:ext cx="3037841" cy="46482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8: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43" name="Google Shape;143;p8:notes"/>
          <p:cNvSpPr txBox="1">
            <a:spLocks noGrp="1"/>
          </p:cNvSpPr>
          <p:nvPr>
            <p:ph type="body" idx="1"/>
          </p:nvPr>
        </p:nvSpPr>
        <p:spPr>
          <a:xfrm>
            <a:off x="701040" y="4415793"/>
            <a:ext cx="5608320" cy="418338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
        <p:nvSpPr>
          <p:cNvPr id="144" name="Google Shape;144;p8:notes"/>
          <p:cNvSpPr txBox="1">
            <a:spLocks noGrp="1"/>
          </p:cNvSpPr>
          <p:nvPr>
            <p:ph type="hdr" idx="3"/>
          </p:nvPr>
        </p:nvSpPr>
        <p:spPr>
          <a:xfrm>
            <a:off x="0" y="2"/>
            <a:ext cx="3037841" cy="46482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p9: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51" name="Google Shape;151;p9:notes"/>
          <p:cNvSpPr txBox="1">
            <a:spLocks noGrp="1"/>
          </p:cNvSpPr>
          <p:nvPr>
            <p:ph type="body" idx="1"/>
          </p:nvPr>
        </p:nvSpPr>
        <p:spPr>
          <a:xfrm>
            <a:off x="701040" y="4415793"/>
            <a:ext cx="5608320" cy="418338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
        <p:nvSpPr>
          <p:cNvPr id="152" name="Google Shape;152;p9:notes"/>
          <p:cNvSpPr txBox="1">
            <a:spLocks noGrp="1"/>
          </p:cNvSpPr>
          <p:nvPr>
            <p:ph type="hdr" idx="3"/>
          </p:nvPr>
        </p:nvSpPr>
        <p:spPr>
          <a:xfrm>
            <a:off x="0" y="2"/>
            <a:ext cx="3037841" cy="46482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6"/>
        <p:cNvGrpSpPr/>
        <p:nvPr/>
      </p:nvGrpSpPr>
      <p:grpSpPr>
        <a:xfrm>
          <a:off x="0" y="0"/>
          <a:ext cx="0" cy="0"/>
          <a:chOff x="0" y="0"/>
          <a:chExt cx="0" cy="0"/>
        </a:xfrm>
      </p:grpSpPr>
      <p:sp>
        <p:nvSpPr>
          <p:cNvPr id="17" name="Google Shape;17;p63"/>
          <p:cNvSpPr txBox="1">
            <a:spLocks noGrp="1"/>
          </p:cNvSpPr>
          <p:nvPr>
            <p:ph type="title"/>
          </p:nvPr>
        </p:nvSpPr>
        <p:spPr>
          <a:xfrm>
            <a:off x="1524000" y="1524000"/>
            <a:ext cx="8229600" cy="1139825"/>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b="1">
                <a:solidFill>
                  <a:srgbClr val="C00000"/>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63"/>
          <p:cNvSpPr txBox="1">
            <a:spLocks noGrp="1"/>
          </p:cNvSpPr>
          <p:nvPr>
            <p:ph type="body" idx="1"/>
          </p:nvPr>
        </p:nvSpPr>
        <p:spPr>
          <a:xfrm>
            <a:off x="457200" y="2327275"/>
            <a:ext cx="8229600" cy="4530725"/>
          </a:xfrm>
          <a:prstGeom prst="rect">
            <a:avLst/>
          </a:prstGeom>
          <a:noFill/>
          <a:ln>
            <a:noFill/>
          </a:ln>
        </p:spPr>
        <p:txBody>
          <a:bodyPr spcFirstLastPara="1" wrap="square" lIns="91425" tIns="45700" rIns="91425" bIns="45700" anchor="t" anchorCtr="0">
            <a:noAutofit/>
          </a:bodyPr>
          <a:lstStyle>
            <a:lvl1pPr marL="457200" lvl="0" indent="-302895" algn="l">
              <a:spcBef>
                <a:spcPts val="360"/>
              </a:spcBef>
              <a:spcAft>
                <a:spcPts val="0"/>
              </a:spcAft>
              <a:buSzPts val="1170"/>
              <a:buChar char="■"/>
              <a:defRPr/>
            </a:lvl1pPr>
            <a:lvl2pPr marL="914400" lvl="1" indent="-297180" algn="l">
              <a:spcBef>
                <a:spcPts val="360"/>
              </a:spcBef>
              <a:spcAft>
                <a:spcPts val="0"/>
              </a:spcAft>
              <a:buSzPts val="1080"/>
              <a:buChar char="❑"/>
              <a:defRPr/>
            </a:lvl2pPr>
            <a:lvl3pPr marL="1371600" lvl="2" indent="-302894" algn="l">
              <a:spcBef>
                <a:spcPts val="360"/>
              </a:spcBef>
              <a:spcAft>
                <a:spcPts val="0"/>
              </a:spcAft>
              <a:buSzPts val="1170"/>
              <a:buChar char="■"/>
              <a:defRPr/>
            </a:lvl3pPr>
            <a:lvl4pPr marL="1828800" lvl="3" indent="-308610" algn="l">
              <a:spcBef>
                <a:spcPts val="360"/>
              </a:spcBef>
              <a:spcAft>
                <a:spcPts val="0"/>
              </a:spcAft>
              <a:buSzPts val="1260"/>
              <a:buChar char="❑"/>
              <a:defRPr/>
            </a:lvl4pPr>
            <a:lvl5pPr marL="2286000" lvl="4" indent="-314325" algn="l">
              <a:spcBef>
                <a:spcPts val="360"/>
              </a:spcBef>
              <a:spcAft>
                <a:spcPts val="0"/>
              </a:spcAft>
              <a:buSzPts val="1350"/>
              <a:buChar char="▪"/>
              <a:defRPr/>
            </a:lvl5pPr>
            <a:lvl6pPr marL="2743200" lvl="5" indent="-314325" algn="l">
              <a:spcBef>
                <a:spcPts val="360"/>
              </a:spcBef>
              <a:spcAft>
                <a:spcPts val="0"/>
              </a:spcAft>
              <a:buSzPts val="1350"/>
              <a:buChar char="▪"/>
              <a:defRPr/>
            </a:lvl6pPr>
            <a:lvl7pPr marL="3200400" lvl="6" indent="-314325" algn="l">
              <a:spcBef>
                <a:spcPts val="360"/>
              </a:spcBef>
              <a:spcAft>
                <a:spcPts val="0"/>
              </a:spcAft>
              <a:buSzPts val="1350"/>
              <a:buChar char="▪"/>
              <a:defRPr/>
            </a:lvl7pPr>
            <a:lvl8pPr marL="3657600" lvl="7" indent="-314325" algn="l">
              <a:spcBef>
                <a:spcPts val="360"/>
              </a:spcBef>
              <a:spcAft>
                <a:spcPts val="0"/>
              </a:spcAft>
              <a:buSzPts val="1350"/>
              <a:buChar char="▪"/>
              <a:defRPr/>
            </a:lvl8pPr>
            <a:lvl9pPr marL="4114800" lvl="8" indent="-314325" algn="l">
              <a:spcBef>
                <a:spcPts val="360"/>
              </a:spcBef>
              <a:spcAft>
                <a:spcPts val="0"/>
              </a:spcAft>
              <a:buSzPts val="1350"/>
              <a:buChar char="▪"/>
              <a:defRPr/>
            </a:lvl9pPr>
          </a:lstStyle>
          <a:p>
            <a:endParaRPr/>
          </a:p>
        </p:txBody>
      </p:sp>
      <p:sp>
        <p:nvSpPr>
          <p:cNvPr id="19" name="Google Shape;19;p63"/>
          <p:cNvSpPr txBox="1">
            <a:spLocks noGrp="1"/>
          </p:cNvSpPr>
          <p:nvPr>
            <p:ph type="dt" idx="10"/>
          </p:nvPr>
        </p:nvSpPr>
        <p:spPr>
          <a:xfrm>
            <a:off x="249381" y="6264275"/>
            <a:ext cx="2133600" cy="45720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0" name="Google Shape;20;p63"/>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dirty="0"/>
          </a:p>
        </p:txBody>
      </p:sp>
      <p:sp>
        <p:nvSpPr>
          <p:cNvPr id="21" name="Google Shape;21;p6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200">
                <a:solidFill>
                  <a:srgbClr val="888888"/>
                </a:solidFill>
                <a:latin typeface="Arial"/>
                <a:ea typeface="Arial"/>
                <a:cs typeface="Arial"/>
                <a:sym typeface="Arial"/>
              </a:defRPr>
            </a:lvl1pPr>
            <a:lvl2pPr marL="0" lvl="1" indent="0" algn="r">
              <a:spcBef>
                <a:spcPts val="0"/>
              </a:spcBef>
              <a:buNone/>
              <a:defRPr sz="1200">
                <a:solidFill>
                  <a:srgbClr val="888888"/>
                </a:solidFill>
                <a:latin typeface="Arial"/>
                <a:ea typeface="Arial"/>
                <a:cs typeface="Arial"/>
                <a:sym typeface="Arial"/>
              </a:defRPr>
            </a:lvl2pPr>
            <a:lvl3pPr marL="0" lvl="2" indent="0" algn="r">
              <a:spcBef>
                <a:spcPts val="0"/>
              </a:spcBef>
              <a:buNone/>
              <a:defRPr sz="1200">
                <a:solidFill>
                  <a:srgbClr val="888888"/>
                </a:solidFill>
                <a:latin typeface="Arial"/>
                <a:ea typeface="Arial"/>
                <a:cs typeface="Arial"/>
                <a:sym typeface="Arial"/>
              </a:defRPr>
            </a:lvl3pPr>
            <a:lvl4pPr marL="0" lvl="3" indent="0" algn="r">
              <a:spcBef>
                <a:spcPts val="0"/>
              </a:spcBef>
              <a:buNone/>
              <a:defRPr sz="1200">
                <a:solidFill>
                  <a:srgbClr val="888888"/>
                </a:solidFill>
                <a:latin typeface="Arial"/>
                <a:ea typeface="Arial"/>
                <a:cs typeface="Arial"/>
                <a:sym typeface="Arial"/>
              </a:defRPr>
            </a:lvl4pPr>
            <a:lvl5pPr marL="0" lvl="4" indent="0" algn="r">
              <a:spcBef>
                <a:spcPts val="0"/>
              </a:spcBef>
              <a:buNone/>
              <a:defRPr sz="1200">
                <a:solidFill>
                  <a:srgbClr val="888888"/>
                </a:solidFill>
                <a:latin typeface="Arial"/>
                <a:ea typeface="Arial"/>
                <a:cs typeface="Arial"/>
                <a:sym typeface="Arial"/>
              </a:defRPr>
            </a:lvl5pPr>
            <a:lvl6pPr marL="0" lvl="5" indent="0" algn="r">
              <a:spcBef>
                <a:spcPts val="0"/>
              </a:spcBef>
              <a:buNone/>
              <a:defRPr sz="1200">
                <a:solidFill>
                  <a:srgbClr val="888888"/>
                </a:solidFill>
                <a:latin typeface="Arial"/>
                <a:ea typeface="Arial"/>
                <a:cs typeface="Arial"/>
                <a:sym typeface="Arial"/>
              </a:defRPr>
            </a:lvl6pPr>
            <a:lvl7pPr marL="0" lvl="6" indent="0" algn="r">
              <a:spcBef>
                <a:spcPts val="0"/>
              </a:spcBef>
              <a:buNone/>
              <a:defRPr sz="1200">
                <a:solidFill>
                  <a:srgbClr val="888888"/>
                </a:solidFill>
                <a:latin typeface="Arial"/>
                <a:ea typeface="Arial"/>
                <a:cs typeface="Arial"/>
                <a:sym typeface="Arial"/>
              </a:defRPr>
            </a:lvl7pPr>
            <a:lvl8pPr marL="0" lvl="7" indent="0" algn="r">
              <a:spcBef>
                <a:spcPts val="0"/>
              </a:spcBef>
              <a:buNone/>
              <a:defRPr sz="1200">
                <a:solidFill>
                  <a:srgbClr val="888888"/>
                </a:solidFill>
                <a:latin typeface="Arial"/>
                <a:ea typeface="Arial"/>
                <a:cs typeface="Arial"/>
                <a:sym typeface="Arial"/>
              </a:defRPr>
            </a:lvl8pPr>
            <a:lvl9pPr marL="0" lvl="8" indent="0" algn="r">
              <a:spcBef>
                <a:spcPts val="0"/>
              </a:spcBef>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2"/>
        <p:cNvGrpSpPr/>
        <p:nvPr/>
      </p:nvGrpSpPr>
      <p:grpSpPr>
        <a:xfrm>
          <a:off x="0" y="0"/>
          <a:ext cx="0" cy="0"/>
          <a:chOff x="0" y="0"/>
          <a:chExt cx="0" cy="0"/>
        </a:xfrm>
      </p:grpSpPr>
      <p:sp>
        <p:nvSpPr>
          <p:cNvPr id="73" name="Google Shape;73;p72"/>
          <p:cNvSpPr txBox="1">
            <a:spLocks noGrp="1"/>
          </p:cNvSpPr>
          <p:nvPr>
            <p:ph type="title"/>
          </p:nvPr>
        </p:nvSpPr>
        <p:spPr>
          <a:xfrm rot="5400000">
            <a:off x="4731544" y="2175669"/>
            <a:ext cx="5853112" cy="205740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72"/>
          <p:cNvSpPr txBox="1">
            <a:spLocks noGrp="1"/>
          </p:cNvSpPr>
          <p:nvPr>
            <p:ph type="body" idx="1"/>
          </p:nvPr>
        </p:nvSpPr>
        <p:spPr>
          <a:xfrm rot="5400000">
            <a:off x="540544" y="194469"/>
            <a:ext cx="5853112" cy="6019800"/>
          </a:xfrm>
          <a:prstGeom prst="rect">
            <a:avLst/>
          </a:prstGeom>
          <a:noFill/>
          <a:ln>
            <a:noFill/>
          </a:ln>
        </p:spPr>
        <p:txBody>
          <a:bodyPr spcFirstLastPara="1" wrap="square" lIns="91425" tIns="45700" rIns="91425" bIns="45700" anchor="t" anchorCtr="0">
            <a:noAutofit/>
          </a:bodyPr>
          <a:lstStyle>
            <a:lvl1pPr marL="457200" lvl="0" indent="-302895" algn="l">
              <a:spcBef>
                <a:spcPts val="360"/>
              </a:spcBef>
              <a:spcAft>
                <a:spcPts val="0"/>
              </a:spcAft>
              <a:buSzPts val="1170"/>
              <a:buChar char="■"/>
              <a:defRPr/>
            </a:lvl1pPr>
            <a:lvl2pPr marL="914400" lvl="1" indent="-297180" algn="l">
              <a:spcBef>
                <a:spcPts val="360"/>
              </a:spcBef>
              <a:spcAft>
                <a:spcPts val="0"/>
              </a:spcAft>
              <a:buSzPts val="1080"/>
              <a:buChar char="❑"/>
              <a:defRPr/>
            </a:lvl2pPr>
            <a:lvl3pPr marL="1371600" lvl="2" indent="-302894" algn="l">
              <a:spcBef>
                <a:spcPts val="360"/>
              </a:spcBef>
              <a:spcAft>
                <a:spcPts val="0"/>
              </a:spcAft>
              <a:buSzPts val="1170"/>
              <a:buChar char="■"/>
              <a:defRPr/>
            </a:lvl3pPr>
            <a:lvl4pPr marL="1828800" lvl="3" indent="-308610" algn="l">
              <a:spcBef>
                <a:spcPts val="360"/>
              </a:spcBef>
              <a:spcAft>
                <a:spcPts val="0"/>
              </a:spcAft>
              <a:buSzPts val="1260"/>
              <a:buChar char="❑"/>
              <a:defRPr/>
            </a:lvl4pPr>
            <a:lvl5pPr marL="2286000" lvl="4" indent="-314325" algn="l">
              <a:spcBef>
                <a:spcPts val="360"/>
              </a:spcBef>
              <a:spcAft>
                <a:spcPts val="0"/>
              </a:spcAft>
              <a:buSzPts val="1350"/>
              <a:buChar char="▪"/>
              <a:defRPr/>
            </a:lvl5pPr>
            <a:lvl6pPr marL="2743200" lvl="5" indent="-314325" algn="l">
              <a:spcBef>
                <a:spcPts val="360"/>
              </a:spcBef>
              <a:spcAft>
                <a:spcPts val="0"/>
              </a:spcAft>
              <a:buSzPts val="1350"/>
              <a:buChar char="▪"/>
              <a:defRPr/>
            </a:lvl6pPr>
            <a:lvl7pPr marL="3200400" lvl="6" indent="-314325" algn="l">
              <a:spcBef>
                <a:spcPts val="360"/>
              </a:spcBef>
              <a:spcAft>
                <a:spcPts val="0"/>
              </a:spcAft>
              <a:buSzPts val="1350"/>
              <a:buChar char="▪"/>
              <a:defRPr/>
            </a:lvl7pPr>
            <a:lvl8pPr marL="3657600" lvl="7" indent="-314325" algn="l">
              <a:spcBef>
                <a:spcPts val="360"/>
              </a:spcBef>
              <a:spcAft>
                <a:spcPts val="0"/>
              </a:spcAft>
              <a:buSzPts val="1350"/>
              <a:buChar char="▪"/>
              <a:defRPr/>
            </a:lvl8pPr>
            <a:lvl9pPr marL="4114800" lvl="8" indent="-314325" algn="l">
              <a:spcBef>
                <a:spcPts val="360"/>
              </a:spcBef>
              <a:spcAft>
                <a:spcPts val="0"/>
              </a:spcAft>
              <a:buSzPts val="1350"/>
              <a:buChar char="▪"/>
              <a:defRPr/>
            </a:lvl9pPr>
          </a:lstStyle>
          <a:p>
            <a:endParaRPr/>
          </a:p>
        </p:txBody>
      </p:sp>
      <p:sp>
        <p:nvSpPr>
          <p:cNvPr id="75" name="Google Shape;75;p72"/>
          <p:cNvSpPr txBox="1">
            <a:spLocks noGrp="1"/>
          </p:cNvSpPr>
          <p:nvPr>
            <p:ph type="dt" idx="10"/>
          </p:nvPr>
        </p:nvSpPr>
        <p:spPr>
          <a:xfrm>
            <a:off x="249381" y="6264275"/>
            <a:ext cx="2133600" cy="45720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6" name="Google Shape;76;p72"/>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dirty="0"/>
          </a:p>
        </p:txBody>
      </p:sp>
      <p:sp>
        <p:nvSpPr>
          <p:cNvPr id="77" name="Google Shape;77;p7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200">
                <a:solidFill>
                  <a:srgbClr val="888888"/>
                </a:solidFill>
                <a:latin typeface="Arial"/>
                <a:ea typeface="Arial"/>
                <a:cs typeface="Arial"/>
                <a:sym typeface="Arial"/>
              </a:defRPr>
            </a:lvl1pPr>
            <a:lvl2pPr marL="0" lvl="1" indent="0" algn="r">
              <a:spcBef>
                <a:spcPts val="0"/>
              </a:spcBef>
              <a:buNone/>
              <a:defRPr sz="1200">
                <a:solidFill>
                  <a:srgbClr val="888888"/>
                </a:solidFill>
                <a:latin typeface="Arial"/>
                <a:ea typeface="Arial"/>
                <a:cs typeface="Arial"/>
                <a:sym typeface="Arial"/>
              </a:defRPr>
            </a:lvl2pPr>
            <a:lvl3pPr marL="0" lvl="2" indent="0" algn="r">
              <a:spcBef>
                <a:spcPts val="0"/>
              </a:spcBef>
              <a:buNone/>
              <a:defRPr sz="1200">
                <a:solidFill>
                  <a:srgbClr val="888888"/>
                </a:solidFill>
                <a:latin typeface="Arial"/>
                <a:ea typeface="Arial"/>
                <a:cs typeface="Arial"/>
                <a:sym typeface="Arial"/>
              </a:defRPr>
            </a:lvl3pPr>
            <a:lvl4pPr marL="0" lvl="3" indent="0" algn="r">
              <a:spcBef>
                <a:spcPts val="0"/>
              </a:spcBef>
              <a:buNone/>
              <a:defRPr sz="1200">
                <a:solidFill>
                  <a:srgbClr val="888888"/>
                </a:solidFill>
                <a:latin typeface="Arial"/>
                <a:ea typeface="Arial"/>
                <a:cs typeface="Arial"/>
                <a:sym typeface="Arial"/>
              </a:defRPr>
            </a:lvl4pPr>
            <a:lvl5pPr marL="0" lvl="4" indent="0" algn="r">
              <a:spcBef>
                <a:spcPts val="0"/>
              </a:spcBef>
              <a:buNone/>
              <a:defRPr sz="1200">
                <a:solidFill>
                  <a:srgbClr val="888888"/>
                </a:solidFill>
                <a:latin typeface="Arial"/>
                <a:ea typeface="Arial"/>
                <a:cs typeface="Arial"/>
                <a:sym typeface="Arial"/>
              </a:defRPr>
            </a:lvl5pPr>
            <a:lvl6pPr marL="0" lvl="5" indent="0" algn="r">
              <a:spcBef>
                <a:spcPts val="0"/>
              </a:spcBef>
              <a:buNone/>
              <a:defRPr sz="1200">
                <a:solidFill>
                  <a:srgbClr val="888888"/>
                </a:solidFill>
                <a:latin typeface="Arial"/>
                <a:ea typeface="Arial"/>
                <a:cs typeface="Arial"/>
                <a:sym typeface="Arial"/>
              </a:defRPr>
            </a:lvl6pPr>
            <a:lvl7pPr marL="0" lvl="6" indent="0" algn="r">
              <a:spcBef>
                <a:spcPts val="0"/>
              </a:spcBef>
              <a:buNone/>
              <a:defRPr sz="1200">
                <a:solidFill>
                  <a:srgbClr val="888888"/>
                </a:solidFill>
                <a:latin typeface="Arial"/>
                <a:ea typeface="Arial"/>
                <a:cs typeface="Arial"/>
                <a:sym typeface="Arial"/>
              </a:defRPr>
            </a:lvl7pPr>
            <a:lvl8pPr marL="0" lvl="7" indent="0" algn="r">
              <a:spcBef>
                <a:spcPts val="0"/>
              </a:spcBef>
              <a:buNone/>
              <a:defRPr sz="1200">
                <a:solidFill>
                  <a:srgbClr val="888888"/>
                </a:solidFill>
                <a:latin typeface="Arial"/>
                <a:ea typeface="Arial"/>
                <a:cs typeface="Arial"/>
                <a:sym typeface="Arial"/>
              </a:defRPr>
            </a:lvl8pPr>
            <a:lvl9pPr marL="0" lvl="8" indent="0" algn="r">
              <a:spcBef>
                <a:spcPts val="0"/>
              </a:spcBef>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2"/>
        <p:cNvGrpSpPr/>
        <p:nvPr/>
      </p:nvGrpSpPr>
      <p:grpSpPr>
        <a:xfrm>
          <a:off x="0" y="0"/>
          <a:ext cx="0" cy="0"/>
          <a:chOff x="0" y="0"/>
          <a:chExt cx="0" cy="0"/>
        </a:xfrm>
      </p:grpSpPr>
      <p:sp>
        <p:nvSpPr>
          <p:cNvPr id="23" name="Google Shape;23;p64"/>
          <p:cNvSpPr txBox="1">
            <a:spLocks noGrp="1"/>
          </p:cNvSpPr>
          <p:nvPr>
            <p:ph type="dt" idx="10"/>
          </p:nvPr>
        </p:nvSpPr>
        <p:spPr>
          <a:xfrm>
            <a:off x="249381" y="6264275"/>
            <a:ext cx="2133600" cy="45720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4" name="Google Shape;24;p64"/>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dirty="0"/>
          </a:p>
        </p:txBody>
      </p:sp>
      <p:sp>
        <p:nvSpPr>
          <p:cNvPr id="25" name="Google Shape;25;p6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200">
                <a:solidFill>
                  <a:srgbClr val="888888"/>
                </a:solidFill>
                <a:latin typeface="Arial"/>
                <a:ea typeface="Arial"/>
                <a:cs typeface="Arial"/>
                <a:sym typeface="Arial"/>
              </a:defRPr>
            </a:lvl1pPr>
            <a:lvl2pPr marL="0" lvl="1" indent="0" algn="r">
              <a:spcBef>
                <a:spcPts val="0"/>
              </a:spcBef>
              <a:buNone/>
              <a:defRPr sz="1200">
                <a:solidFill>
                  <a:srgbClr val="888888"/>
                </a:solidFill>
                <a:latin typeface="Arial"/>
                <a:ea typeface="Arial"/>
                <a:cs typeface="Arial"/>
                <a:sym typeface="Arial"/>
              </a:defRPr>
            </a:lvl2pPr>
            <a:lvl3pPr marL="0" lvl="2" indent="0" algn="r">
              <a:spcBef>
                <a:spcPts val="0"/>
              </a:spcBef>
              <a:buNone/>
              <a:defRPr sz="1200">
                <a:solidFill>
                  <a:srgbClr val="888888"/>
                </a:solidFill>
                <a:latin typeface="Arial"/>
                <a:ea typeface="Arial"/>
                <a:cs typeface="Arial"/>
                <a:sym typeface="Arial"/>
              </a:defRPr>
            </a:lvl3pPr>
            <a:lvl4pPr marL="0" lvl="3" indent="0" algn="r">
              <a:spcBef>
                <a:spcPts val="0"/>
              </a:spcBef>
              <a:buNone/>
              <a:defRPr sz="1200">
                <a:solidFill>
                  <a:srgbClr val="888888"/>
                </a:solidFill>
                <a:latin typeface="Arial"/>
                <a:ea typeface="Arial"/>
                <a:cs typeface="Arial"/>
                <a:sym typeface="Arial"/>
              </a:defRPr>
            </a:lvl4pPr>
            <a:lvl5pPr marL="0" lvl="4" indent="0" algn="r">
              <a:spcBef>
                <a:spcPts val="0"/>
              </a:spcBef>
              <a:buNone/>
              <a:defRPr sz="1200">
                <a:solidFill>
                  <a:srgbClr val="888888"/>
                </a:solidFill>
                <a:latin typeface="Arial"/>
                <a:ea typeface="Arial"/>
                <a:cs typeface="Arial"/>
                <a:sym typeface="Arial"/>
              </a:defRPr>
            </a:lvl5pPr>
            <a:lvl6pPr marL="0" lvl="5" indent="0" algn="r">
              <a:spcBef>
                <a:spcPts val="0"/>
              </a:spcBef>
              <a:buNone/>
              <a:defRPr sz="1200">
                <a:solidFill>
                  <a:srgbClr val="888888"/>
                </a:solidFill>
                <a:latin typeface="Arial"/>
                <a:ea typeface="Arial"/>
                <a:cs typeface="Arial"/>
                <a:sym typeface="Arial"/>
              </a:defRPr>
            </a:lvl6pPr>
            <a:lvl7pPr marL="0" lvl="6" indent="0" algn="r">
              <a:spcBef>
                <a:spcPts val="0"/>
              </a:spcBef>
              <a:buNone/>
              <a:defRPr sz="1200">
                <a:solidFill>
                  <a:srgbClr val="888888"/>
                </a:solidFill>
                <a:latin typeface="Arial"/>
                <a:ea typeface="Arial"/>
                <a:cs typeface="Arial"/>
                <a:sym typeface="Arial"/>
              </a:defRPr>
            </a:lvl7pPr>
            <a:lvl8pPr marL="0" lvl="7" indent="0" algn="r">
              <a:spcBef>
                <a:spcPts val="0"/>
              </a:spcBef>
              <a:buNone/>
              <a:defRPr sz="1200">
                <a:solidFill>
                  <a:srgbClr val="888888"/>
                </a:solidFill>
                <a:latin typeface="Arial"/>
                <a:ea typeface="Arial"/>
                <a:cs typeface="Arial"/>
                <a:sym typeface="Arial"/>
              </a:defRPr>
            </a:lvl8pPr>
            <a:lvl9pPr marL="0" lvl="8" indent="0" algn="r">
              <a:spcBef>
                <a:spcPts val="0"/>
              </a:spcBef>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6"/>
        <p:cNvGrpSpPr/>
        <p:nvPr/>
      </p:nvGrpSpPr>
      <p:grpSpPr>
        <a:xfrm>
          <a:off x="0" y="0"/>
          <a:ext cx="0" cy="0"/>
          <a:chOff x="0" y="0"/>
          <a:chExt cx="0" cy="0"/>
        </a:xfrm>
      </p:grpSpPr>
      <p:sp>
        <p:nvSpPr>
          <p:cNvPr id="27" name="Google Shape;27;p65"/>
          <p:cNvSpPr txBox="1">
            <a:spLocks noGrp="1"/>
          </p:cNvSpPr>
          <p:nvPr>
            <p:ph type="title"/>
          </p:nvPr>
        </p:nvSpPr>
        <p:spPr>
          <a:xfrm>
            <a:off x="457200" y="1554625"/>
            <a:ext cx="8229600" cy="1139825"/>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65"/>
          <p:cNvSpPr txBox="1">
            <a:spLocks noGrp="1"/>
          </p:cNvSpPr>
          <p:nvPr>
            <p:ph type="dt" idx="10"/>
          </p:nvPr>
        </p:nvSpPr>
        <p:spPr>
          <a:xfrm>
            <a:off x="249381" y="6264275"/>
            <a:ext cx="2133600" cy="45720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9" name="Google Shape;29;p65"/>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dirty="0"/>
          </a:p>
        </p:txBody>
      </p:sp>
      <p:sp>
        <p:nvSpPr>
          <p:cNvPr id="30" name="Google Shape;30;p6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200">
                <a:solidFill>
                  <a:srgbClr val="888888"/>
                </a:solidFill>
                <a:latin typeface="Arial"/>
                <a:ea typeface="Arial"/>
                <a:cs typeface="Arial"/>
                <a:sym typeface="Arial"/>
              </a:defRPr>
            </a:lvl1pPr>
            <a:lvl2pPr marL="0" lvl="1" indent="0" algn="r">
              <a:spcBef>
                <a:spcPts val="0"/>
              </a:spcBef>
              <a:buNone/>
              <a:defRPr sz="1200">
                <a:solidFill>
                  <a:srgbClr val="888888"/>
                </a:solidFill>
                <a:latin typeface="Arial"/>
                <a:ea typeface="Arial"/>
                <a:cs typeface="Arial"/>
                <a:sym typeface="Arial"/>
              </a:defRPr>
            </a:lvl2pPr>
            <a:lvl3pPr marL="0" lvl="2" indent="0" algn="r">
              <a:spcBef>
                <a:spcPts val="0"/>
              </a:spcBef>
              <a:buNone/>
              <a:defRPr sz="1200">
                <a:solidFill>
                  <a:srgbClr val="888888"/>
                </a:solidFill>
                <a:latin typeface="Arial"/>
                <a:ea typeface="Arial"/>
                <a:cs typeface="Arial"/>
                <a:sym typeface="Arial"/>
              </a:defRPr>
            </a:lvl3pPr>
            <a:lvl4pPr marL="0" lvl="3" indent="0" algn="r">
              <a:spcBef>
                <a:spcPts val="0"/>
              </a:spcBef>
              <a:buNone/>
              <a:defRPr sz="1200">
                <a:solidFill>
                  <a:srgbClr val="888888"/>
                </a:solidFill>
                <a:latin typeface="Arial"/>
                <a:ea typeface="Arial"/>
                <a:cs typeface="Arial"/>
                <a:sym typeface="Arial"/>
              </a:defRPr>
            </a:lvl4pPr>
            <a:lvl5pPr marL="0" lvl="4" indent="0" algn="r">
              <a:spcBef>
                <a:spcPts val="0"/>
              </a:spcBef>
              <a:buNone/>
              <a:defRPr sz="1200">
                <a:solidFill>
                  <a:srgbClr val="888888"/>
                </a:solidFill>
                <a:latin typeface="Arial"/>
                <a:ea typeface="Arial"/>
                <a:cs typeface="Arial"/>
                <a:sym typeface="Arial"/>
              </a:defRPr>
            </a:lvl5pPr>
            <a:lvl6pPr marL="0" lvl="5" indent="0" algn="r">
              <a:spcBef>
                <a:spcPts val="0"/>
              </a:spcBef>
              <a:buNone/>
              <a:defRPr sz="1200">
                <a:solidFill>
                  <a:srgbClr val="888888"/>
                </a:solidFill>
                <a:latin typeface="Arial"/>
                <a:ea typeface="Arial"/>
                <a:cs typeface="Arial"/>
                <a:sym typeface="Arial"/>
              </a:defRPr>
            </a:lvl6pPr>
            <a:lvl7pPr marL="0" lvl="6" indent="0" algn="r">
              <a:spcBef>
                <a:spcPts val="0"/>
              </a:spcBef>
              <a:buNone/>
              <a:defRPr sz="1200">
                <a:solidFill>
                  <a:srgbClr val="888888"/>
                </a:solidFill>
                <a:latin typeface="Arial"/>
                <a:ea typeface="Arial"/>
                <a:cs typeface="Arial"/>
                <a:sym typeface="Arial"/>
              </a:defRPr>
            </a:lvl7pPr>
            <a:lvl8pPr marL="0" lvl="7" indent="0" algn="r">
              <a:spcBef>
                <a:spcPts val="0"/>
              </a:spcBef>
              <a:buNone/>
              <a:defRPr sz="1200">
                <a:solidFill>
                  <a:srgbClr val="888888"/>
                </a:solidFill>
                <a:latin typeface="Arial"/>
                <a:ea typeface="Arial"/>
                <a:cs typeface="Arial"/>
                <a:sym typeface="Arial"/>
              </a:defRPr>
            </a:lvl8pPr>
            <a:lvl9pPr marL="0" lvl="8" indent="0" algn="r">
              <a:spcBef>
                <a:spcPts val="0"/>
              </a:spcBef>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1"/>
        <p:cNvGrpSpPr/>
        <p:nvPr/>
      </p:nvGrpSpPr>
      <p:grpSpPr>
        <a:xfrm>
          <a:off x="0" y="0"/>
          <a:ext cx="0" cy="0"/>
          <a:chOff x="0" y="0"/>
          <a:chExt cx="0" cy="0"/>
        </a:xfrm>
      </p:grpSpPr>
      <p:sp>
        <p:nvSpPr>
          <p:cNvPr id="32" name="Google Shape;32;p66"/>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4000" b="1"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 name="Google Shape;33;p66"/>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SzPts val="1300"/>
              <a:buNone/>
              <a:defRPr sz="2000"/>
            </a:lvl1pPr>
            <a:lvl2pPr marL="914400" lvl="1" indent="-228600" algn="l">
              <a:spcBef>
                <a:spcPts val="360"/>
              </a:spcBef>
              <a:spcAft>
                <a:spcPts val="0"/>
              </a:spcAft>
              <a:buSzPts val="1080"/>
              <a:buNone/>
              <a:defRPr sz="1800"/>
            </a:lvl2pPr>
            <a:lvl3pPr marL="1371600" lvl="2" indent="-228600" algn="l">
              <a:spcBef>
                <a:spcPts val="320"/>
              </a:spcBef>
              <a:spcAft>
                <a:spcPts val="0"/>
              </a:spcAft>
              <a:buSzPts val="1040"/>
              <a:buNone/>
              <a:defRPr sz="1600"/>
            </a:lvl3pPr>
            <a:lvl4pPr marL="1828800" lvl="3" indent="-228600" algn="l">
              <a:spcBef>
                <a:spcPts val="280"/>
              </a:spcBef>
              <a:spcAft>
                <a:spcPts val="0"/>
              </a:spcAft>
              <a:buSzPts val="980"/>
              <a:buNone/>
              <a:defRPr sz="1400"/>
            </a:lvl4pPr>
            <a:lvl5pPr marL="2286000" lvl="4" indent="-228600" algn="l">
              <a:spcBef>
                <a:spcPts val="280"/>
              </a:spcBef>
              <a:spcAft>
                <a:spcPts val="0"/>
              </a:spcAft>
              <a:buSzPts val="1050"/>
              <a:buNone/>
              <a:defRPr sz="1400"/>
            </a:lvl5pPr>
            <a:lvl6pPr marL="2743200" lvl="5" indent="-228600" algn="l">
              <a:spcBef>
                <a:spcPts val="280"/>
              </a:spcBef>
              <a:spcAft>
                <a:spcPts val="0"/>
              </a:spcAft>
              <a:buSzPts val="1050"/>
              <a:buNone/>
              <a:defRPr sz="1400"/>
            </a:lvl6pPr>
            <a:lvl7pPr marL="3200400" lvl="6" indent="-228600" algn="l">
              <a:spcBef>
                <a:spcPts val="280"/>
              </a:spcBef>
              <a:spcAft>
                <a:spcPts val="0"/>
              </a:spcAft>
              <a:buSzPts val="1050"/>
              <a:buNone/>
              <a:defRPr sz="1400"/>
            </a:lvl7pPr>
            <a:lvl8pPr marL="3657600" lvl="7" indent="-228600" algn="l">
              <a:spcBef>
                <a:spcPts val="280"/>
              </a:spcBef>
              <a:spcAft>
                <a:spcPts val="0"/>
              </a:spcAft>
              <a:buSzPts val="1050"/>
              <a:buNone/>
              <a:defRPr sz="1400"/>
            </a:lvl8pPr>
            <a:lvl9pPr marL="4114800" lvl="8" indent="-228600" algn="l">
              <a:spcBef>
                <a:spcPts val="280"/>
              </a:spcBef>
              <a:spcAft>
                <a:spcPts val="0"/>
              </a:spcAft>
              <a:buSzPts val="1050"/>
              <a:buNone/>
              <a:defRPr sz="1400"/>
            </a:lvl9pPr>
          </a:lstStyle>
          <a:p>
            <a:endParaRPr/>
          </a:p>
        </p:txBody>
      </p:sp>
      <p:sp>
        <p:nvSpPr>
          <p:cNvPr id="34" name="Google Shape;34;p66"/>
          <p:cNvSpPr txBox="1">
            <a:spLocks noGrp="1"/>
          </p:cNvSpPr>
          <p:nvPr>
            <p:ph type="dt" idx="10"/>
          </p:nvPr>
        </p:nvSpPr>
        <p:spPr>
          <a:xfrm>
            <a:off x="249381" y="6264275"/>
            <a:ext cx="2133600" cy="45720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5" name="Google Shape;35;p66"/>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dirty="0"/>
          </a:p>
        </p:txBody>
      </p:sp>
      <p:sp>
        <p:nvSpPr>
          <p:cNvPr id="36" name="Google Shape;36;p6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200">
                <a:solidFill>
                  <a:srgbClr val="888888"/>
                </a:solidFill>
                <a:latin typeface="Arial"/>
                <a:ea typeface="Arial"/>
                <a:cs typeface="Arial"/>
                <a:sym typeface="Arial"/>
              </a:defRPr>
            </a:lvl1pPr>
            <a:lvl2pPr marL="0" lvl="1" indent="0" algn="r">
              <a:spcBef>
                <a:spcPts val="0"/>
              </a:spcBef>
              <a:buNone/>
              <a:defRPr sz="1200">
                <a:solidFill>
                  <a:srgbClr val="888888"/>
                </a:solidFill>
                <a:latin typeface="Arial"/>
                <a:ea typeface="Arial"/>
                <a:cs typeface="Arial"/>
                <a:sym typeface="Arial"/>
              </a:defRPr>
            </a:lvl2pPr>
            <a:lvl3pPr marL="0" lvl="2" indent="0" algn="r">
              <a:spcBef>
                <a:spcPts val="0"/>
              </a:spcBef>
              <a:buNone/>
              <a:defRPr sz="1200">
                <a:solidFill>
                  <a:srgbClr val="888888"/>
                </a:solidFill>
                <a:latin typeface="Arial"/>
                <a:ea typeface="Arial"/>
                <a:cs typeface="Arial"/>
                <a:sym typeface="Arial"/>
              </a:defRPr>
            </a:lvl3pPr>
            <a:lvl4pPr marL="0" lvl="3" indent="0" algn="r">
              <a:spcBef>
                <a:spcPts val="0"/>
              </a:spcBef>
              <a:buNone/>
              <a:defRPr sz="1200">
                <a:solidFill>
                  <a:srgbClr val="888888"/>
                </a:solidFill>
                <a:latin typeface="Arial"/>
                <a:ea typeface="Arial"/>
                <a:cs typeface="Arial"/>
                <a:sym typeface="Arial"/>
              </a:defRPr>
            </a:lvl4pPr>
            <a:lvl5pPr marL="0" lvl="4" indent="0" algn="r">
              <a:spcBef>
                <a:spcPts val="0"/>
              </a:spcBef>
              <a:buNone/>
              <a:defRPr sz="1200">
                <a:solidFill>
                  <a:srgbClr val="888888"/>
                </a:solidFill>
                <a:latin typeface="Arial"/>
                <a:ea typeface="Arial"/>
                <a:cs typeface="Arial"/>
                <a:sym typeface="Arial"/>
              </a:defRPr>
            </a:lvl5pPr>
            <a:lvl6pPr marL="0" lvl="5" indent="0" algn="r">
              <a:spcBef>
                <a:spcPts val="0"/>
              </a:spcBef>
              <a:buNone/>
              <a:defRPr sz="1200">
                <a:solidFill>
                  <a:srgbClr val="888888"/>
                </a:solidFill>
                <a:latin typeface="Arial"/>
                <a:ea typeface="Arial"/>
                <a:cs typeface="Arial"/>
                <a:sym typeface="Arial"/>
              </a:defRPr>
            </a:lvl6pPr>
            <a:lvl7pPr marL="0" lvl="6" indent="0" algn="r">
              <a:spcBef>
                <a:spcPts val="0"/>
              </a:spcBef>
              <a:buNone/>
              <a:defRPr sz="1200">
                <a:solidFill>
                  <a:srgbClr val="888888"/>
                </a:solidFill>
                <a:latin typeface="Arial"/>
                <a:ea typeface="Arial"/>
                <a:cs typeface="Arial"/>
                <a:sym typeface="Arial"/>
              </a:defRPr>
            </a:lvl7pPr>
            <a:lvl8pPr marL="0" lvl="7" indent="0" algn="r">
              <a:spcBef>
                <a:spcPts val="0"/>
              </a:spcBef>
              <a:buNone/>
              <a:defRPr sz="1200">
                <a:solidFill>
                  <a:srgbClr val="888888"/>
                </a:solidFill>
                <a:latin typeface="Arial"/>
                <a:ea typeface="Arial"/>
                <a:cs typeface="Arial"/>
                <a:sym typeface="Arial"/>
              </a:defRPr>
            </a:lvl8pPr>
            <a:lvl9pPr marL="0" lvl="8" indent="0" algn="r">
              <a:spcBef>
                <a:spcPts val="0"/>
              </a:spcBef>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7"/>
        <p:cNvGrpSpPr/>
        <p:nvPr/>
      </p:nvGrpSpPr>
      <p:grpSpPr>
        <a:xfrm>
          <a:off x="0" y="0"/>
          <a:ext cx="0" cy="0"/>
          <a:chOff x="0" y="0"/>
          <a:chExt cx="0" cy="0"/>
        </a:xfrm>
      </p:grpSpPr>
      <p:sp>
        <p:nvSpPr>
          <p:cNvPr id="38" name="Google Shape;38;p67"/>
          <p:cNvSpPr txBox="1">
            <a:spLocks noGrp="1"/>
          </p:cNvSpPr>
          <p:nvPr>
            <p:ph type="title"/>
          </p:nvPr>
        </p:nvSpPr>
        <p:spPr>
          <a:xfrm>
            <a:off x="457200" y="1554625"/>
            <a:ext cx="8229600" cy="1139825"/>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7"/>
          <p:cNvSpPr txBox="1">
            <a:spLocks noGrp="1"/>
          </p:cNvSpPr>
          <p:nvPr>
            <p:ph type="body" idx="1"/>
          </p:nvPr>
        </p:nvSpPr>
        <p:spPr>
          <a:xfrm>
            <a:off x="457200" y="1600200"/>
            <a:ext cx="4038600" cy="4530725"/>
          </a:xfrm>
          <a:prstGeom prst="rect">
            <a:avLst/>
          </a:prstGeom>
          <a:noFill/>
          <a:ln>
            <a:noFill/>
          </a:ln>
        </p:spPr>
        <p:txBody>
          <a:bodyPr spcFirstLastPara="1" wrap="square" lIns="91425" tIns="45700" rIns="91425" bIns="45700" anchor="t" anchorCtr="0">
            <a:noAutofit/>
          </a:bodyPr>
          <a:lstStyle>
            <a:lvl1pPr marL="457200" lvl="0" indent="-344170" algn="l">
              <a:spcBef>
                <a:spcPts val="560"/>
              </a:spcBef>
              <a:spcAft>
                <a:spcPts val="0"/>
              </a:spcAft>
              <a:buSzPts val="1820"/>
              <a:buChar char="■"/>
              <a:defRPr sz="2800"/>
            </a:lvl1pPr>
            <a:lvl2pPr marL="914400" lvl="1" indent="-320040" algn="l">
              <a:spcBef>
                <a:spcPts val="480"/>
              </a:spcBef>
              <a:spcAft>
                <a:spcPts val="0"/>
              </a:spcAft>
              <a:buSzPts val="1440"/>
              <a:buChar char="❑"/>
              <a:defRPr sz="2400"/>
            </a:lvl2pPr>
            <a:lvl3pPr marL="1371600" lvl="2" indent="-311150" algn="l">
              <a:spcBef>
                <a:spcPts val="400"/>
              </a:spcBef>
              <a:spcAft>
                <a:spcPts val="0"/>
              </a:spcAft>
              <a:buSzPts val="1300"/>
              <a:buChar char="■"/>
              <a:defRPr sz="2000"/>
            </a:lvl3pPr>
            <a:lvl4pPr marL="1828800" lvl="3" indent="-308610" algn="l">
              <a:spcBef>
                <a:spcPts val="360"/>
              </a:spcBef>
              <a:spcAft>
                <a:spcPts val="0"/>
              </a:spcAft>
              <a:buSzPts val="1260"/>
              <a:buChar char="❑"/>
              <a:defRPr sz="1800"/>
            </a:lvl4pPr>
            <a:lvl5pPr marL="2286000" lvl="4" indent="-314325" algn="l">
              <a:spcBef>
                <a:spcPts val="360"/>
              </a:spcBef>
              <a:spcAft>
                <a:spcPts val="0"/>
              </a:spcAft>
              <a:buSzPts val="1350"/>
              <a:buChar char="▪"/>
              <a:defRPr sz="1800"/>
            </a:lvl5pPr>
            <a:lvl6pPr marL="2743200" lvl="5" indent="-314325" algn="l">
              <a:spcBef>
                <a:spcPts val="360"/>
              </a:spcBef>
              <a:spcAft>
                <a:spcPts val="0"/>
              </a:spcAft>
              <a:buSzPts val="1350"/>
              <a:buChar char="▪"/>
              <a:defRPr sz="1800"/>
            </a:lvl6pPr>
            <a:lvl7pPr marL="3200400" lvl="6" indent="-314325" algn="l">
              <a:spcBef>
                <a:spcPts val="360"/>
              </a:spcBef>
              <a:spcAft>
                <a:spcPts val="0"/>
              </a:spcAft>
              <a:buSzPts val="1350"/>
              <a:buChar char="▪"/>
              <a:defRPr sz="1800"/>
            </a:lvl7pPr>
            <a:lvl8pPr marL="3657600" lvl="7" indent="-314325" algn="l">
              <a:spcBef>
                <a:spcPts val="360"/>
              </a:spcBef>
              <a:spcAft>
                <a:spcPts val="0"/>
              </a:spcAft>
              <a:buSzPts val="1350"/>
              <a:buChar char="▪"/>
              <a:defRPr sz="1800"/>
            </a:lvl8pPr>
            <a:lvl9pPr marL="4114800" lvl="8" indent="-314325" algn="l">
              <a:spcBef>
                <a:spcPts val="360"/>
              </a:spcBef>
              <a:spcAft>
                <a:spcPts val="0"/>
              </a:spcAft>
              <a:buSzPts val="1350"/>
              <a:buChar char="▪"/>
              <a:defRPr sz="1800"/>
            </a:lvl9pPr>
          </a:lstStyle>
          <a:p>
            <a:endParaRPr/>
          </a:p>
        </p:txBody>
      </p:sp>
      <p:sp>
        <p:nvSpPr>
          <p:cNvPr id="40" name="Google Shape;40;p67"/>
          <p:cNvSpPr txBox="1">
            <a:spLocks noGrp="1"/>
          </p:cNvSpPr>
          <p:nvPr>
            <p:ph type="body" idx="2"/>
          </p:nvPr>
        </p:nvSpPr>
        <p:spPr>
          <a:xfrm>
            <a:off x="4648200" y="1600200"/>
            <a:ext cx="4038600" cy="4530725"/>
          </a:xfrm>
          <a:prstGeom prst="rect">
            <a:avLst/>
          </a:prstGeom>
          <a:noFill/>
          <a:ln>
            <a:noFill/>
          </a:ln>
        </p:spPr>
        <p:txBody>
          <a:bodyPr spcFirstLastPara="1" wrap="square" lIns="91425" tIns="45700" rIns="91425" bIns="45700" anchor="t" anchorCtr="0">
            <a:noAutofit/>
          </a:bodyPr>
          <a:lstStyle>
            <a:lvl1pPr marL="457200" lvl="0" indent="-344170" algn="l">
              <a:spcBef>
                <a:spcPts val="560"/>
              </a:spcBef>
              <a:spcAft>
                <a:spcPts val="0"/>
              </a:spcAft>
              <a:buSzPts val="1820"/>
              <a:buChar char="■"/>
              <a:defRPr sz="2800"/>
            </a:lvl1pPr>
            <a:lvl2pPr marL="914400" lvl="1" indent="-320040" algn="l">
              <a:spcBef>
                <a:spcPts val="480"/>
              </a:spcBef>
              <a:spcAft>
                <a:spcPts val="0"/>
              </a:spcAft>
              <a:buSzPts val="1440"/>
              <a:buChar char="❑"/>
              <a:defRPr sz="2400"/>
            </a:lvl2pPr>
            <a:lvl3pPr marL="1371600" lvl="2" indent="-311150" algn="l">
              <a:spcBef>
                <a:spcPts val="400"/>
              </a:spcBef>
              <a:spcAft>
                <a:spcPts val="0"/>
              </a:spcAft>
              <a:buSzPts val="1300"/>
              <a:buChar char="■"/>
              <a:defRPr sz="2000"/>
            </a:lvl3pPr>
            <a:lvl4pPr marL="1828800" lvl="3" indent="-308610" algn="l">
              <a:spcBef>
                <a:spcPts val="360"/>
              </a:spcBef>
              <a:spcAft>
                <a:spcPts val="0"/>
              </a:spcAft>
              <a:buSzPts val="1260"/>
              <a:buChar char="❑"/>
              <a:defRPr sz="1800"/>
            </a:lvl4pPr>
            <a:lvl5pPr marL="2286000" lvl="4" indent="-314325" algn="l">
              <a:spcBef>
                <a:spcPts val="360"/>
              </a:spcBef>
              <a:spcAft>
                <a:spcPts val="0"/>
              </a:spcAft>
              <a:buSzPts val="1350"/>
              <a:buChar char="▪"/>
              <a:defRPr sz="1800"/>
            </a:lvl5pPr>
            <a:lvl6pPr marL="2743200" lvl="5" indent="-314325" algn="l">
              <a:spcBef>
                <a:spcPts val="360"/>
              </a:spcBef>
              <a:spcAft>
                <a:spcPts val="0"/>
              </a:spcAft>
              <a:buSzPts val="1350"/>
              <a:buChar char="▪"/>
              <a:defRPr sz="1800"/>
            </a:lvl6pPr>
            <a:lvl7pPr marL="3200400" lvl="6" indent="-314325" algn="l">
              <a:spcBef>
                <a:spcPts val="360"/>
              </a:spcBef>
              <a:spcAft>
                <a:spcPts val="0"/>
              </a:spcAft>
              <a:buSzPts val="1350"/>
              <a:buChar char="▪"/>
              <a:defRPr sz="1800"/>
            </a:lvl7pPr>
            <a:lvl8pPr marL="3657600" lvl="7" indent="-314325" algn="l">
              <a:spcBef>
                <a:spcPts val="360"/>
              </a:spcBef>
              <a:spcAft>
                <a:spcPts val="0"/>
              </a:spcAft>
              <a:buSzPts val="1350"/>
              <a:buChar char="▪"/>
              <a:defRPr sz="1800"/>
            </a:lvl8pPr>
            <a:lvl9pPr marL="4114800" lvl="8" indent="-314325" algn="l">
              <a:spcBef>
                <a:spcPts val="360"/>
              </a:spcBef>
              <a:spcAft>
                <a:spcPts val="0"/>
              </a:spcAft>
              <a:buSzPts val="1350"/>
              <a:buChar char="▪"/>
              <a:defRPr sz="1800"/>
            </a:lvl9pPr>
          </a:lstStyle>
          <a:p>
            <a:endParaRPr/>
          </a:p>
        </p:txBody>
      </p:sp>
      <p:sp>
        <p:nvSpPr>
          <p:cNvPr id="41" name="Google Shape;41;p67"/>
          <p:cNvSpPr txBox="1">
            <a:spLocks noGrp="1"/>
          </p:cNvSpPr>
          <p:nvPr>
            <p:ph type="dt" idx="10"/>
          </p:nvPr>
        </p:nvSpPr>
        <p:spPr>
          <a:xfrm>
            <a:off x="249381" y="6264275"/>
            <a:ext cx="2133600" cy="45720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2" name="Google Shape;42;p67"/>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3"/>
        <p:cNvGrpSpPr/>
        <p:nvPr/>
      </p:nvGrpSpPr>
      <p:grpSpPr>
        <a:xfrm>
          <a:off x="0" y="0"/>
          <a:ext cx="0" cy="0"/>
          <a:chOff x="0" y="0"/>
          <a:chExt cx="0" cy="0"/>
        </a:xfrm>
      </p:grpSpPr>
      <p:sp>
        <p:nvSpPr>
          <p:cNvPr id="44" name="Google Shape;44;p6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68"/>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SzPts val="1560"/>
              <a:buNone/>
              <a:defRPr sz="2400" b="1"/>
            </a:lvl1pPr>
            <a:lvl2pPr marL="914400" lvl="1" indent="-228600" algn="l">
              <a:spcBef>
                <a:spcPts val="400"/>
              </a:spcBef>
              <a:spcAft>
                <a:spcPts val="0"/>
              </a:spcAft>
              <a:buSzPts val="1200"/>
              <a:buNone/>
              <a:defRPr sz="2000" b="1"/>
            </a:lvl2pPr>
            <a:lvl3pPr marL="1371600" lvl="2" indent="-228600" algn="l">
              <a:spcBef>
                <a:spcPts val="360"/>
              </a:spcBef>
              <a:spcAft>
                <a:spcPts val="0"/>
              </a:spcAft>
              <a:buSzPts val="1170"/>
              <a:buNone/>
              <a:defRPr sz="1800" b="1"/>
            </a:lvl3pPr>
            <a:lvl4pPr marL="1828800" lvl="3" indent="-228600" algn="l">
              <a:spcBef>
                <a:spcPts val="320"/>
              </a:spcBef>
              <a:spcAft>
                <a:spcPts val="0"/>
              </a:spcAft>
              <a:buSzPts val="1120"/>
              <a:buNone/>
              <a:defRPr sz="1600" b="1"/>
            </a:lvl4pPr>
            <a:lvl5pPr marL="2286000" lvl="4" indent="-228600" algn="l">
              <a:spcBef>
                <a:spcPts val="320"/>
              </a:spcBef>
              <a:spcAft>
                <a:spcPts val="0"/>
              </a:spcAft>
              <a:buSzPts val="1200"/>
              <a:buNone/>
              <a:defRPr sz="1600" b="1"/>
            </a:lvl5pPr>
            <a:lvl6pPr marL="2743200" lvl="5" indent="-228600" algn="l">
              <a:spcBef>
                <a:spcPts val="320"/>
              </a:spcBef>
              <a:spcAft>
                <a:spcPts val="0"/>
              </a:spcAft>
              <a:buSzPts val="1200"/>
              <a:buNone/>
              <a:defRPr sz="1600" b="1"/>
            </a:lvl6pPr>
            <a:lvl7pPr marL="3200400" lvl="6" indent="-228600" algn="l">
              <a:spcBef>
                <a:spcPts val="320"/>
              </a:spcBef>
              <a:spcAft>
                <a:spcPts val="0"/>
              </a:spcAft>
              <a:buSzPts val="1200"/>
              <a:buNone/>
              <a:defRPr sz="1600" b="1"/>
            </a:lvl7pPr>
            <a:lvl8pPr marL="3657600" lvl="7" indent="-228600" algn="l">
              <a:spcBef>
                <a:spcPts val="320"/>
              </a:spcBef>
              <a:spcAft>
                <a:spcPts val="0"/>
              </a:spcAft>
              <a:buSzPts val="1200"/>
              <a:buNone/>
              <a:defRPr sz="1600" b="1"/>
            </a:lvl8pPr>
            <a:lvl9pPr marL="4114800" lvl="8" indent="-228600" algn="l">
              <a:spcBef>
                <a:spcPts val="320"/>
              </a:spcBef>
              <a:spcAft>
                <a:spcPts val="0"/>
              </a:spcAft>
              <a:buSzPts val="1200"/>
              <a:buNone/>
              <a:defRPr sz="1600" b="1"/>
            </a:lvl9pPr>
          </a:lstStyle>
          <a:p>
            <a:endParaRPr/>
          </a:p>
        </p:txBody>
      </p:sp>
      <p:sp>
        <p:nvSpPr>
          <p:cNvPr id="46" name="Google Shape;46;p68"/>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Autofit/>
          </a:bodyPr>
          <a:lstStyle>
            <a:lvl1pPr marL="457200" lvl="0" indent="-327660" algn="l">
              <a:spcBef>
                <a:spcPts val="480"/>
              </a:spcBef>
              <a:spcAft>
                <a:spcPts val="0"/>
              </a:spcAft>
              <a:buSzPts val="1560"/>
              <a:buChar char="■"/>
              <a:defRPr sz="2400"/>
            </a:lvl1pPr>
            <a:lvl2pPr marL="914400" lvl="1" indent="-304800" algn="l">
              <a:spcBef>
                <a:spcPts val="400"/>
              </a:spcBef>
              <a:spcAft>
                <a:spcPts val="0"/>
              </a:spcAft>
              <a:buSzPts val="1200"/>
              <a:buChar char="❑"/>
              <a:defRPr sz="2000"/>
            </a:lvl2pPr>
            <a:lvl3pPr marL="1371600" lvl="2" indent="-302894" algn="l">
              <a:spcBef>
                <a:spcPts val="360"/>
              </a:spcBef>
              <a:spcAft>
                <a:spcPts val="0"/>
              </a:spcAft>
              <a:buSzPts val="1170"/>
              <a:buChar char="■"/>
              <a:defRPr sz="1800"/>
            </a:lvl3pPr>
            <a:lvl4pPr marL="1828800" lvl="3" indent="-299719" algn="l">
              <a:spcBef>
                <a:spcPts val="320"/>
              </a:spcBef>
              <a:spcAft>
                <a:spcPts val="0"/>
              </a:spcAft>
              <a:buSzPts val="1120"/>
              <a:buChar char="❑"/>
              <a:defRPr sz="1600"/>
            </a:lvl4pPr>
            <a:lvl5pPr marL="2286000" lvl="4" indent="-304800" algn="l">
              <a:spcBef>
                <a:spcPts val="320"/>
              </a:spcBef>
              <a:spcAft>
                <a:spcPts val="0"/>
              </a:spcAft>
              <a:buSzPts val="1200"/>
              <a:buChar char="▪"/>
              <a:defRPr sz="1600"/>
            </a:lvl5pPr>
            <a:lvl6pPr marL="2743200" lvl="5" indent="-304800" algn="l">
              <a:spcBef>
                <a:spcPts val="320"/>
              </a:spcBef>
              <a:spcAft>
                <a:spcPts val="0"/>
              </a:spcAft>
              <a:buSzPts val="1200"/>
              <a:buChar char="▪"/>
              <a:defRPr sz="1600"/>
            </a:lvl6pPr>
            <a:lvl7pPr marL="3200400" lvl="6" indent="-304800" algn="l">
              <a:spcBef>
                <a:spcPts val="320"/>
              </a:spcBef>
              <a:spcAft>
                <a:spcPts val="0"/>
              </a:spcAft>
              <a:buSzPts val="1200"/>
              <a:buChar char="▪"/>
              <a:defRPr sz="1600"/>
            </a:lvl7pPr>
            <a:lvl8pPr marL="3657600" lvl="7" indent="-304800" algn="l">
              <a:spcBef>
                <a:spcPts val="320"/>
              </a:spcBef>
              <a:spcAft>
                <a:spcPts val="0"/>
              </a:spcAft>
              <a:buSzPts val="1200"/>
              <a:buChar char="▪"/>
              <a:defRPr sz="1600"/>
            </a:lvl8pPr>
            <a:lvl9pPr marL="4114800" lvl="8" indent="-304800" algn="l">
              <a:spcBef>
                <a:spcPts val="320"/>
              </a:spcBef>
              <a:spcAft>
                <a:spcPts val="0"/>
              </a:spcAft>
              <a:buSzPts val="1200"/>
              <a:buChar char="▪"/>
              <a:defRPr sz="1600"/>
            </a:lvl9pPr>
          </a:lstStyle>
          <a:p>
            <a:endParaRPr/>
          </a:p>
        </p:txBody>
      </p:sp>
      <p:sp>
        <p:nvSpPr>
          <p:cNvPr id="47" name="Google Shape;47;p68"/>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SzPts val="1560"/>
              <a:buNone/>
              <a:defRPr sz="2400" b="1"/>
            </a:lvl1pPr>
            <a:lvl2pPr marL="914400" lvl="1" indent="-228600" algn="l">
              <a:spcBef>
                <a:spcPts val="400"/>
              </a:spcBef>
              <a:spcAft>
                <a:spcPts val="0"/>
              </a:spcAft>
              <a:buSzPts val="1200"/>
              <a:buNone/>
              <a:defRPr sz="2000" b="1"/>
            </a:lvl2pPr>
            <a:lvl3pPr marL="1371600" lvl="2" indent="-228600" algn="l">
              <a:spcBef>
                <a:spcPts val="360"/>
              </a:spcBef>
              <a:spcAft>
                <a:spcPts val="0"/>
              </a:spcAft>
              <a:buSzPts val="1170"/>
              <a:buNone/>
              <a:defRPr sz="1800" b="1"/>
            </a:lvl3pPr>
            <a:lvl4pPr marL="1828800" lvl="3" indent="-228600" algn="l">
              <a:spcBef>
                <a:spcPts val="320"/>
              </a:spcBef>
              <a:spcAft>
                <a:spcPts val="0"/>
              </a:spcAft>
              <a:buSzPts val="1120"/>
              <a:buNone/>
              <a:defRPr sz="1600" b="1"/>
            </a:lvl4pPr>
            <a:lvl5pPr marL="2286000" lvl="4" indent="-228600" algn="l">
              <a:spcBef>
                <a:spcPts val="320"/>
              </a:spcBef>
              <a:spcAft>
                <a:spcPts val="0"/>
              </a:spcAft>
              <a:buSzPts val="1200"/>
              <a:buNone/>
              <a:defRPr sz="1600" b="1"/>
            </a:lvl5pPr>
            <a:lvl6pPr marL="2743200" lvl="5" indent="-228600" algn="l">
              <a:spcBef>
                <a:spcPts val="320"/>
              </a:spcBef>
              <a:spcAft>
                <a:spcPts val="0"/>
              </a:spcAft>
              <a:buSzPts val="1200"/>
              <a:buNone/>
              <a:defRPr sz="1600" b="1"/>
            </a:lvl6pPr>
            <a:lvl7pPr marL="3200400" lvl="6" indent="-228600" algn="l">
              <a:spcBef>
                <a:spcPts val="320"/>
              </a:spcBef>
              <a:spcAft>
                <a:spcPts val="0"/>
              </a:spcAft>
              <a:buSzPts val="1200"/>
              <a:buNone/>
              <a:defRPr sz="1600" b="1"/>
            </a:lvl7pPr>
            <a:lvl8pPr marL="3657600" lvl="7" indent="-228600" algn="l">
              <a:spcBef>
                <a:spcPts val="320"/>
              </a:spcBef>
              <a:spcAft>
                <a:spcPts val="0"/>
              </a:spcAft>
              <a:buSzPts val="1200"/>
              <a:buNone/>
              <a:defRPr sz="1600" b="1"/>
            </a:lvl8pPr>
            <a:lvl9pPr marL="4114800" lvl="8" indent="-228600" algn="l">
              <a:spcBef>
                <a:spcPts val="320"/>
              </a:spcBef>
              <a:spcAft>
                <a:spcPts val="0"/>
              </a:spcAft>
              <a:buSzPts val="1200"/>
              <a:buNone/>
              <a:defRPr sz="1600" b="1"/>
            </a:lvl9pPr>
          </a:lstStyle>
          <a:p>
            <a:endParaRPr/>
          </a:p>
        </p:txBody>
      </p:sp>
      <p:sp>
        <p:nvSpPr>
          <p:cNvPr id="48" name="Google Shape;48;p68"/>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Autofit/>
          </a:bodyPr>
          <a:lstStyle>
            <a:lvl1pPr marL="457200" lvl="0" indent="-327660" algn="l">
              <a:spcBef>
                <a:spcPts val="480"/>
              </a:spcBef>
              <a:spcAft>
                <a:spcPts val="0"/>
              </a:spcAft>
              <a:buSzPts val="1560"/>
              <a:buChar char="■"/>
              <a:defRPr sz="2400"/>
            </a:lvl1pPr>
            <a:lvl2pPr marL="914400" lvl="1" indent="-304800" algn="l">
              <a:spcBef>
                <a:spcPts val="400"/>
              </a:spcBef>
              <a:spcAft>
                <a:spcPts val="0"/>
              </a:spcAft>
              <a:buSzPts val="1200"/>
              <a:buChar char="❑"/>
              <a:defRPr sz="2000"/>
            </a:lvl2pPr>
            <a:lvl3pPr marL="1371600" lvl="2" indent="-302894" algn="l">
              <a:spcBef>
                <a:spcPts val="360"/>
              </a:spcBef>
              <a:spcAft>
                <a:spcPts val="0"/>
              </a:spcAft>
              <a:buSzPts val="1170"/>
              <a:buChar char="■"/>
              <a:defRPr sz="1800"/>
            </a:lvl3pPr>
            <a:lvl4pPr marL="1828800" lvl="3" indent="-299719" algn="l">
              <a:spcBef>
                <a:spcPts val="320"/>
              </a:spcBef>
              <a:spcAft>
                <a:spcPts val="0"/>
              </a:spcAft>
              <a:buSzPts val="1120"/>
              <a:buChar char="❑"/>
              <a:defRPr sz="1600"/>
            </a:lvl4pPr>
            <a:lvl5pPr marL="2286000" lvl="4" indent="-304800" algn="l">
              <a:spcBef>
                <a:spcPts val="320"/>
              </a:spcBef>
              <a:spcAft>
                <a:spcPts val="0"/>
              </a:spcAft>
              <a:buSzPts val="1200"/>
              <a:buChar char="▪"/>
              <a:defRPr sz="1600"/>
            </a:lvl5pPr>
            <a:lvl6pPr marL="2743200" lvl="5" indent="-304800" algn="l">
              <a:spcBef>
                <a:spcPts val="320"/>
              </a:spcBef>
              <a:spcAft>
                <a:spcPts val="0"/>
              </a:spcAft>
              <a:buSzPts val="1200"/>
              <a:buChar char="▪"/>
              <a:defRPr sz="1600"/>
            </a:lvl6pPr>
            <a:lvl7pPr marL="3200400" lvl="6" indent="-304800" algn="l">
              <a:spcBef>
                <a:spcPts val="320"/>
              </a:spcBef>
              <a:spcAft>
                <a:spcPts val="0"/>
              </a:spcAft>
              <a:buSzPts val="1200"/>
              <a:buChar char="▪"/>
              <a:defRPr sz="1600"/>
            </a:lvl7pPr>
            <a:lvl8pPr marL="3657600" lvl="7" indent="-304800" algn="l">
              <a:spcBef>
                <a:spcPts val="320"/>
              </a:spcBef>
              <a:spcAft>
                <a:spcPts val="0"/>
              </a:spcAft>
              <a:buSzPts val="1200"/>
              <a:buChar char="▪"/>
              <a:defRPr sz="1600"/>
            </a:lvl8pPr>
            <a:lvl9pPr marL="4114800" lvl="8" indent="-304800" algn="l">
              <a:spcBef>
                <a:spcPts val="320"/>
              </a:spcBef>
              <a:spcAft>
                <a:spcPts val="0"/>
              </a:spcAft>
              <a:buSzPts val="1200"/>
              <a:buChar char="▪"/>
              <a:defRPr sz="1600"/>
            </a:lvl9pPr>
          </a:lstStyle>
          <a:p>
            <a:endParaRPr/>
          </a:p>
        </p:txBody>
      </p:sp>
      <p:sp>
        <p:nvSpPr>
          <p:cNvPr id="49" name="Google Shape;49;p68"/>
          <p:cNvSpPr txBox="1">
            <a:spLocks noGrp="1"/>
          </p:cNvSpPr>
          <p:nvPr>
            <p:ph type="dt" idx="10"/>
          </p:nvPr>
        </p:nvSpPr>
        <p:spPr>
          <a:xfrm>
            <a:off x="249381" y="6264275"/>
            <a:ext cx="2133600" cy="45720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0" name="Google Shape;50;p68"/>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dirty="0"/>
          </a:p>
        </p:txBody>
      </p:sp>
      <p:sp>
        <p:nvSpPr>
          <p:cNvPr id="51" name="Google Shape;51;p6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200">
                <a:solidFill>
                  <a:srgbClr val="888888"/>
                </a:solidFill>
                <a:latin typeface="Arial"/>
                <a:ea typeface="Arial"/>
                <a:cs typeface="Arial"/>
                <a:sym typeface="Arial"/>
              </a:defRPr>
            </a:lvl1pPr>
            <a:lvl2pPr marL="0" lvl="1" indent="0" algn="r">
              <a:spcBef>
                <a:spcPts val="0"/>
              </a:spcBef>
              <a:buNone/>
              <a:defRPr sz="1200">
                <a:solidFill>
                  <a:srgbClr val="888888"/>
                </a:solidFill>
                <a:latin typeface="Arial"/>
                <a:ea typeface="Arial"/>
                <a:cs typeface="Arial"/>
                <a:sym typeface="Arial"/>
              </a:defRPr>
            </a:lvl2pPr>
            <a:lvl3pPr marL="0" lvl="2" indent="0" algn="r">
              <a:spcBef>
                <a:spcPts val="0"/>
              </a:spcBef>
              <a:buNone/>
              <a:defRPr sz="1200">
                <a:solidFill>
                  <a:srgbClr val="888888"/>
                </a:solidFill>
                <a:latin typeface="Arial"/>
                <a:ea typeface="Arial"/>
                <a:cs typeface="Arial"/>
                <a:sym typeface="Arial"/>
              </a:defRPr>
            </a:lvl3pPr>
            <a:lvl4pPr marL="0" lvl="3" indent="0" algn="r">
              <a:spcBef>
                <a:spcPts val="0"/>
              </a:spcBef>
              <a:buNone/>
              <a:defRPr sz="1200">
                <a:solidFill>
                  <a:srgbClr val="888888"/>
                </a:solidFill>
                <a:latin typeface="Arial"/>
                <a:ea typeface="Arial"/>
                <a:cs typeface="Arial"/>
                <a:sym typeface="Arial"/>
              </a:defRPr>
            </a:lvl4pPr>
            <a:lvl5pPr marL="0" lvl="4" indent="0" algn="r">
              <a:spcBef>
                <a:spcPts val="0"/>
              </a:spcBef>
              <a:buNone/>
              <a:defRPr sz="1200">
                <a:solidFill>
                  <a:srgbClr val="888888"/>
                </a:solidFill>
                <a:latin typeface="Arial"/>
                <a:ea typeface="Arial"/>
                <a:cs typeface="Arial"/>
                <a:sym typeface="Arial"/>
              </a:defRPr>
            </a:lvl5pPr>
            <a:lvl6pPr marL="0" lvl="5" indent="0" algn="r">
              <a:spcBef>
                <a:spcPts val="0"/>
              </a:spcBef>
              <a:buNone/>
              <a:defRPr sz="1200">
                <a:solidFill>
                  <a:srgbClr val="888888"/>
                </a:solidFill>
                <a:latin typeface="Arial"/>
                <a:ea typeface="Arial"/>
                <a:cs typeface="Arial"/>
                <a:sym typeface="Arial"/>
              </a:defRPr>
            </a:lvl6pPr>
            <a:lvl7pPr marL="0" lvl="6" indent="0" algn="r">
              <a:spcBef>
                <a:spcPts val="0"/>
              </a:spcBef>
              <a:buNone/>
              <a:defRPr sz="1200">
                <a:solidFill>
                  <a:srgbClr val="888888"/>
                </a:solidFill>
                <a:latin typeface="Arial"/>
                <a:ea typeface="Arial"/>
                <a:cs typeface="Arial"/>
                <a:sym typeface="Arial"/>
              </a:defRPr>
            </a:lvl7pPr>
            <a:lvl8pPr marL="0" lvl="7" indent="0" algn="r">
              <a:spcBef>
                <a:spcPts val="0"/>
              </a:spcBef>
              <a:buNone/>
              <a:defRPr sz="1200">
                <a:solidFill>
                  <a:srgbClr val="888888"/>
                </a:solidFill>
                <a:latin typeface="Arial"/>
                <a:ea typeface="Arial"/>
                <a:cs typeface="Arial"/>
                <a:sym typeface="Arial"/>
              </a:defRPr>
            </a:lvl8pPr>
            <a:lvl9pPr marL="0" lvl="8" indent="0" algn="r">
              <a:spcBef>
                <a:spcPts val="0"/>
              </a:spcBef>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2"/>
        <p:cNvGrpSpPr/>
        <p:nvPr/>
      </p:nvGrpSpPr>
      <p:grpSpPr>
        <a:xfrm>
          <a:off x="0" y="0"/>
          <a:ext cx="0" cy="0"/>
          <a:chOff x="0" y="0"/>
          <a:chExt cx="0" cy="0"/>
        </a:xfrm>
      </p:grpSpPr>
      <p:sp>
        <p:nvSpPr>
          <p:cNvPr id="53" name="Google Shape;53;p6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6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Autofit/>
          </a:bodyPr>
          <a:lstStyle>
            <a:lvl1pPr marL="457200" lvl="0" indent="-360680" algn="l">
              <a:spcBef>
                <a:spcPts val="640"/>
              </a:spcBef>
              <a:spcAft>
                <a:spcPts val="0"/>
              </a:spcAft>
              <a:buSzPts val="2080"/>
              <a:buChar char="■"/>
              <a:defRPr sz="3200"/>
            </a:lvl1pPr>
            <a:lvl2pPr marL="914400" lvl="1" indent="-335280" algn="l">
              <a:spcBef>
                <a:spcPts val="560"/>
              </a:spcBef>
              <a:spcAft>
                <a:spcPts val="0"/>
              </a:spcAft>
              <a:buSzPts val="1680"/>
              <a:buChar char="❑"/>
              <a:defRPr sz="2800"/>
            </a:lvl2pPr>
            <a:lvl3pPr marL="1371600" lvl="2" indent="-327660" algn="l">
              <a:spcBef>
                <a:spcPts val="480"/>
              </a:spcBef>
              <a:spcAft>
                <a:spcPts val="0"/>
              </a:spcAft>
              <a:buSzPts val="1560"/>
              <a:buChar char="■"/>
              <a:defRPr sz="2400"/>
            </a:lvl3pPr>
            <a:lvl4pPr marL="1828800" lvl="3" indent="-317500" algn="l">
              <a:spcBef>
                <a:spcPts val="400"/>
              </a:spcBef>
              <a:spcAft>
                <a:spcPts val="0"/>
              </a:spcAft>
              <a:buSzPts val="1400"/>
              <a:buChar char="❑"/>
              <a:defRPr sz="2000"/>
            </a:lvl4pPr>
            <a:lvl5pPr marL="2286000" lvl="4" indent="-323850" algn="l">
              <a:spcBef>
                <a:spcPts val="400"/>
              </a:spcBef>
              <a:spcAft>
                <a:spcPts val="0"/>
              </a:spcAft>
              <a:buSzPts val="1500"/>
              <a:buChar char="▪"/>
              <a:defRPr sz="2000"/>
            </a:lvl5pPr>
            <a:lvl6pPr marL="2743200" lvl="5" indent="-323850" algn="l">
              <a:spcBef>
                <a:spcPts val="400"/>
              </a:spcBef>
              <a:spcAft>
                <a:spcPts val="0"/>
              </a:spcAft>
              <a:buSzPts val="1500"/>
              <a:buChar char="▪"/>
              <a:defRPr sz="2000"/>
            </a:lvl6pPr>
            <a:lvl7pPr marL="3200400" lvl="6" indent="-323850" algn="l">
              <a:spcBef>
                <a:spcPts val="400"/>
              </a:spcBef>
              <a:spcAft>
                <a:spcPts val="0"/>
              </a:spcAft>
              <a:buSzPts val="1500"/>
              <a:buChar char="▪"/>
              <a:defRPr sz="2000"/>
            </a:lvl7pPr>
            <a:lvl8pPr marL="3657600" lvl="7" indent="-323850" algn="l">
              <a:spcBef>
                <a:spcPts val="400"/>
              </a:spcBef>
              <a:spcAft>
                <a:spcPts val="0"/>
              </a:spcAft>
              <a:buSzPts val="1500"/>
              <a:buChar char="▪"/>
              <a:defRPr sz="2000"/>
            </a:lvl8pPr>
            <a:lvl9pPr marL="4114800" lvl="8" indent="-323850" algn="l">
              <a:spcBef>
                <a:spcPts val="400"/>
              </a:spcBef>
              <a:spcAft>
                <a:spcPts val="0"/>
              </a:spcAft>
              <a:buSzPts val="1500"/>
              <a:buChar char="▪"/>
              <a:defRPr sz="2000"/>
            </a:lvl9pPr>
          </a:lstStyle>
          <a:p>
            <a:endParaRPr/>
          </a:p>
        </p:txBody>
      </p:sp>
      <p:sp>
        <p:nvSpPr>
          <p:cNvPr id="55" name="Google Shape;55;p6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SzPts val="910"/>
              <a:buNone/>
              <a:defRPr sz="1400"/>
            </a:lvl1pPr>
            <a:lvl2pPr marL="914400" lvl="1" indent="-228600" algn="l">
              <a:spcBef>
                <a:spcPts val="240"/>
              </a:spcBef>
              <a:spcAft>
                <a:spcPts val="0"/>
              </a:spcAft>
              <a:buSzPts val="720"/>
              <a:buNone/>
              <a:defRPr sz="1200"/>
            </a:lvl2pPr>
            <a:lvl3pPr marL="1371600" lvl="2" indent="-228600" algn="l">
              <a:spcBef>
                <a:spcPts val="200"/>
              </a:spcBef>
              <a:spcAft>
                <a:spcPts val="0"/>
              </a:spcAft>
              <a:buSzPts val="650"/>
              <a:buNone/>
              <a:defRPr sz="1000"/>
            </a:lvl3pPr>
            <a:lvl4pPr marL="1828800" lvl="3" indent="-228600" algn="l">
              <a:spcBef>
                <a:spcPts val="180"/>
              </a:spcBef>
              <a:spcAft>
                <a:spcPts val="0"/>
              </a:spcAft>
              <a:buSzPts val="630"/>
              <a:buNone/>
              <a:defRPr sz="900"/>
            </a:lvl4pPr>
            <a:lvl5pPr marL="2286000" lvl="4" indent="-228600" algn="l">
              <a:spcBef>
                <a:spcPts val="180"/>
              </a:spcBef>
              <a:spcAft>
                <a:spcPts val="0"/>
              </a:spcAft>
              <a:buSzPts val="675"/>
              <a:buNone/>
              <a:defRPr sz="900"/>
            </a:lvl5pPr>
            <a:lvl6pPr marL="2743200" lvl="5" indent="-228600" algn="l">
              <a:spcBef>
                <a:spcPts val="180"/>
              </a:spcBef>
              <a:spcAft>
                <a:spcPts val="0"/>
              </a:spcAft>
              <a:buSzPts val="675"/>
              <a:buNone/>
              <a:defRPr sz="900"/>
            </a:lvl6pPr>
            <a:lvl7pPr marL="3200400" lvl="6" indent="-228600" algn="l">
              <a:spcBef>
                <a:spcPts val="180"/>
              </a:spcBef>
              <a:spcAft>
                <a:spcPts val="0"/>
              </a:spcAft>
              <a:buSzPts val="675"/>
              <a:buNone/>
              <a:defRPr sz="900"/>
            </a:lvl7pPr>
            <a:lvl8pPr marL="3657600" lvl="7" indent="-228600" algn="l">
              <a:spcBef>
                <a:spcPts val="180"/>
              </a:spcBef>
              <a:spcAft>
                <a:spcPts val="0"/>
              </a:spcAft>
              <a:buSzPts val="675"/>
              <a:buNone/>
              <a:defRPr sz="900"/>
            </a:lvl8pPr>
            <a:lvl9pPr marL="4114800" lvl="8" indent="-228600" algn="l">
              <a:spcBef>
                <a:spcPts val="180"/>
              </a:spcBef>
              <a:spcAft>
                <a:spcPts val="0"/>
              </a:spcAft>
              <a:buSzPts val="675"/>
              <a:buNone/>
              <a:defRPr sz="900"/>
            </a:lvl9pPr>
          </a:lstStyle>
          <a:p>
            <a:endParaRPr/>
          </a:p>
        </p:txBody>
      </p:sp>
      <p:sp>
        <p:nvSpPr>
          <p:cNvPr id="56" name="Google Shape;56;p69"/>
          <p:cNvSpPr txBox="1">
            <a:spLocks noGrp="1"/>
          </p:cNvSpPr>
          <p:nvPr>
            <p:ph type="dt" idx="10"/>
          </p:nvPr>
        </p:nvSpPr>
        <p:spPr>
          <a:xfrm>
            <a:off x="249381" y="6264275"/>
            <a:ext cx="2133600" cy="45720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7" name="Google Shape;57;p69"/>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dirty="0"/>
          </a:p>
        </p:txBody>
      </p:sp>
      <p:sp>
        <p:nvSpPr>
          <p:cNvPr id="58" name="Google Shape;58;p6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200">
                <a:solidFill>
                  <a:srgbClr val="888888"/>
                </a:solidFill>
                <a:latin typeface="Arial"/>
                <a:ea typeface="Arial"/>
                <a:cs typeface="Arial"/>
                <a:sym typeface="Arial"/>
              </a:defRPr>
            </a:lvl1pPr>
            <a:lvl2pPr marL="0" lvl="1" indent="0" algn="r">
              <a:spcBef>
                <a:spcPts val="0"/>
              </a:spcBef>
              <a:buNone/>
              <a:defRPr sz="1200">
                <a:solidFill>
                  <a:srgbClr val="888888"/>
                </a:solidFill>
                <a:latin typeface="Arial"/>
                <a:ea typeface="Arial"/>
                <a:cs typeface="Arial"/>
                <a:sym typeface="Arial"/>
              </a:defRPr>
            </a:lvl2pPr>
            <a:lvl3pPr marL="0" lvl="2" indent="0" algn="r">
              <a:spcBef>
                <a:spcPts val="0"/>
              </a:spcBef>
              <a:buNone/>
              <a:defRPr sz="1200">
                <a:solidFill>
                  <a:srgbClr val="888888"/>
                </a:solidFill>
                <a:latin typeface="Arial"/>
                <a:ea typeface="Arial"/>
                <a:cs typeface="Arial"/>
                <a:sym typeface="Arial"/>
              </a:defRPr>
            </a:lvl3pPr>
            <a:lvl4pPr marL="0" lvl="3" indent="0" algn="r">
              <a:spcBef>
                <a:spcPts val="0"/>
              </a:spcBef>
              <a:buNone/>
              <a:defRPr sz="1200">
                <a:solidFill>
                  <a:srgbClr val="888888"/>
                </a:solidFill>
                <a:latin typeface="Arial"/>
                <a:ea typeface="Arial"/>
                <a:cs typeface="Arial"/>
                <a:sym typeface="Arial"/>
              </a:defRPr>
            </a:lvl4pPr>
            <a:lvl5pPr marL="0" lvl="4" indent="0" algn="r">
              <a:spcBef>
                <a:spcPts val="0"/>
              </a:spcBef>
              <a:buNone/>
              <a:defRPr sz="1200">
                <a:solidFill>
                  <a:srgbClr val="888888"/>
                </a:solidFill>
                <a:latin typeface="Arial"/>
                <a:ea typeface="Arial"/>
                <a:cs typeface="Arial"/>
                <a:sym typeface="Arial"/>
              </a:defRPr>
            </a:lvl5pPr>
            <a:lvl6pPr marL="0" lvl="5" indent="0" algn="r">
              <a:spcBef>
                <a:spcPts val="0"/>
              </a:spcBef>
              <a:buNone/>
              <a:defRPr sz="1200">
                <a:solidFill>
                  <a:srgbClr val="888888"/>
                </a:solidFill>
                <a:latin typeface="Arial"/>
                <a:ea typeface="Arial"/>
                <a:cs typeface="Arial"/>
                <a:sym typeface="Arial"/>
              </a:defRPr>
            </a:lvl6pPr>
            <a:lvl7pPr marL="0" lvl="6" indent="0" algn="r">
              <a:spcBef>
                <a:spcPts val="0"/>
              </a:spcBef>
              <a:buNone/>
              <a:defRPr sz="1200">
                <a:solidFill>
                  <a:srgbClr val="888888"/>
                </a:solidFill>
                <a:latin typeface="Arial"/>
                <a:ea typeface="Arial"/>
                <a:cs typeface="Arial"/>
                <a:sym typeface="Arial"/>
              </a:defRPr>
            </a:lvl7pPr>
            <a:lvl8pPr marL="0" lvl="7" indent="0" algn="r">
              <a:spcBef>
                <a:spcPts val="0"/>
              </a:spcBef>
              <a:buNone/>
              <a:defRPr sz="1200">
                <a:solidFill>
                  <a:srgbClr val="888888"/>
                </a:solidFill>
                <a:latin typeface="Arial"/>
                <a:ea typeface="Arial"/>
                <a:cs typeface="Arial"/>
                <a:sym typeface="Arial"/>
              </a:defRPr>
            </a:lvl8pPr>
            <a:lvl9pPr marL="0" lvl="8" indent="0" algn="r">
              <a:spcBef>
                <a:spcPts val="0"/>
              </a:spcBef>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9"/>
        <p:cNvGrpSpPr/>
        <p:nvPr/>
      </p:nvGrpSpPr>
      <p:grpSpPr>
        <a:xfrm>
          <a:off x="0" y="0"/>
          <a:ext cx="0" cy="0"/>
          <a:chOff x="0" y="0"/>
          <a:chExt cx="0" cy="0"/>
        </a:xfrm>
      </p:grpSpPr>
      <p:sp>
        <p:nvSpPr>
          <p:cNvPr id="60" name="Google Shape;60;p70"/>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70"/>
          <p:cNvSpPr>
            <a:spLocks noGrp="1"/>
          </p:cNvSpPr>
          <p:nvPr>
            <p:ph type="pic" idx="2"/>
          </p:nvPr>
        </p:nvSpPr>
        <p:spPr>
          <a:xfrm>
            <a:off x="1792288" y="612775"/>
            <a:ext cx="5486400" cy="4114800"/>
          </a:xfrm>
          <a:prstGeom prst="rect">
            <a:avLst/>
          </a:prstGeom>
          <a:noFill/>
          <a:ln>
            <a:noFill/>
          </a:ln>
        </p:spPr>
      </p:sp>
      <p:sp>
        <p:nvSpPr>
          <p:cNvPr id="62" name="Google Shape;62;p70"/>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SzPts val="910"/>
              <a:buNone/>
              <a:defRPr sz="1400"/>
            </a:lvl1pPr>
            <a:lvl2pPr marL="914400" lvl="1" indent="-228600" algn="l">
              <a:spcBef>
                <a:spcPts val="240"/>
              </a:spcBef>
              <a:spcAft>
                <a:spcPts val="0"/>
              </a:spcAft>
              <a:buSzPts val="720"/>
              <a:buNone/>
              <a:defRPr sz="1200"/>
            </a:lvl2pPr>
            <a:lvl3pPr marL="1371600" lvl="2" indent="-228600" algn="l">
              <a:spcBef>
                <a:spcPts val="200"/>
              </a:spcBef>
              <a:spcAft>
                <a:spcPts val="0"/>
              </a:spcAft>
              <a:buSzPts val="650"/>
              <a:buNone/>
              <a:defRPr sz="1000"/>
            </a:lvl3pPr>
            <a:lvl4pPr marL="1828800" lvl="3" indent="-228600" algn="l">
              <a:spcBef>
                <a:spcPts val="180"/>
              </a:spcBef>
              <a:spcAft>
                <a:spcPts val="0"/>
              </a:spcAft>
              <a:buSzPts val="630"/>
              <a:buNone/>
              <a:defRPr sz="900"/>
            </a:lvl4pPr>
            <a:lvl5pPr marL="2286000" lvl="4" indent="-228600" algn="l">
              <a:spcBef>
                <a:spcPts val="180"/>
              </a:spcBef>
              <a:spcAft>
                <a:spcPts val="0"/>
              </a:spcAft>
              <a:buSzPts val="675"/>
              <a:buNone/>
              <a:defRPr sz="900"/>
            </a:lvl5pPr>
            <a:lvl6pPr marL="2743200" lvl="5" indent="-228600" algn="l">
              <a:spcBef>
                <a:spcPts val="180"/>
              </a:spcBef>
              <a:spcAft>
                <a:spcPts val="0"/>
              </a:spcAft>
              <a:buSzPts val="675"/>
              <a:buNone/>
              <a:defRPr sz="900"/>
            </a:lvl6pPr>
            <a:lvl7pPr marL="3200400" lvl="6" indent="-228600" algn="l">
              <a:spcBef>
                <a:spcPts val="180"/>
              </a:spcBef>
              <a:spcAft>
                <a:spcPts val="0"/>
              </a:spcAft>
              <a:buSzPts val="675"/>
              <a:buNone/>
              <a:defRPr sz="900"/>
            </a:lvl7pPr>
            <a:lvl8pPr marL="3657600" lvl="7" indent="-228600" algn="l">
              <a:spcBef>
                <a:spcPts val="180"/>
              </a:spcBef>
              <a:spcAft>
                <a:spcPts val="0"/>
              </a:spcAft>
              <a:buSzPts val="675"/>
              <a:buNone/>
              <a:defRPr sz="900"/>
            </a:lvl8pPr>
            <a:lvl9pPr marL="4114800" lvl="8" indent="-228600" algn="l">
              <a:spcBef>
                <a:spcPts val="180"/>
              </a:spcBef>
              <a:spcAft>
                <a:spcPts val="0"/>
              </a:spcAft>
              <a:buSzPts val="675"/>
              <a:buNone/>
              <a:defRPr sz="900"/>
            </a:lvl9pPr>
          </a:lstStyle>
          <a:p>
            <a:endParaRPr/>
          </a:p>
        </p:txBody>
      </p:sp>
      <p:sp>
        <p:nvSpPr>
          <p:cNvPr id="63" name="Google Shape;63;p70"/>
          <p:cNvSpPr txBox="1">
            <a:spLocks noGrp="1"/>
          </p:cNvSpPr>
          <p:nvPr>
            <p:ph type="dt" idx="10"/>
          </p:nvPr>
        </p:nvSpPr>
        <p:spPr>
          <a:xfrm>
            <a:off x="249381" y="6264275"/>
            <a:ext cx="2133600" cy="45720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4" name="Google Shape;64;p70"/>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dirty="0"/>
          </a:p>
        </p:txBody>
      </p:sp>
      <p:sp>
        <p:nvSpPr>
          <p:cNvPr id="65" name="Google Shape;65;p7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200">
                <a:solidFill>
                  <a:srgbClr val="888888"/>
                </a:solidFill>
                <a:latin typeface="Arial"/>
                <a:ea typeface="Arial"/>
                <a:cs typeface="Arial"/>
                <a:sym typeface="Arial"/>
              </a:defRPr>
            </a:lvl1pPr>
            <a:lvl2pPr marL="0" lvl="1" indent="0" algn="r">
              <a:spcBef>
                <a:spcPts val="0"/>
              </a:spcBef>
              <a:buNone/>
              <a:defRPr sz="1200">
                <a:solidFill>
                  <a:srgbClr val="888888"/>
                </a:solidFill>
                <a:latin typeface="Arial"/>
                <a:ea typeface="Arial"/>
                <a:cs typeface="Arial"/>
                <a:sym typeface="Arial"/>
              </a:defRPr>
            </a:lvl2pPr>
            <a:lvl3pPr marL="0" lvl="2" indent="0" algn="r">
              <a:spcBef>
                <a:spcPts val="0"/>
              </a:spcBef>
              <a:buNone/>
              <a:defRPr sz="1200">
                <a:solidFill>
                  <a:srgbClr val="888888"/>
                </a:solidFill>
                <a:latin typeface="Arial"/>
                <a:ea typeface="Arial"/>
                <a:cs typeface="Arial"/>
                <a:sym typeface="Arial"/>
              </a:defRPr>
            </a:lvl3pPr>
            <a:lvl4pPr marL="0" lvl="3" indent="0" algn="r">
              <a:spcBef>
                <a:spcPts val="0"/>
              </a:spcBef>
              <a:buNone/>
              <a:defRPr sz="1200">
                <a:solidFill>
                  <a:srgbClr val="888888"/>
                </a:solidFill>
                <a:latin typeface="Arial"/>
                <a:ea typeface="Arial"/>
                <a:cs typeface="Arial"/>
                <a:sym typeface="Arial"/>
              </a:defRPr>
            </a:lvl4pPr>
            <a:lvl5pPr marL="0" lvl="4" indent="0" algn="r">
              <a:spcBef>
                <a:spcPts val="0"/>
              </a:spcBef>
              <a:buNone/>
              <a:defRPr sz="1200">
                <a:solidFill>
                  <a:srgbClr val="888888"/>
                </a:solidFill>
                <a:latin typeface="Arial"/>
                <a:ea typeface="Arial"/>
                <a:cs typeface="Arial"/>
                <a:sym typeface="Arial"/>
              </a:defRPr>
            </a:lvl5pPr>
            <a:lvl6pPr marL="0" lvl="5" indent="0" algn="r">
              <a:spcBef>
                <a:spcPts val="0"/>
              </a:spcBef>
              <a:buNone/>
              <a:defRPr sz="1200">
                <a:solidFill>
                  <a:srgbClr val="888888"/>
                </a:solidFill>
                <a:latin typeface="Arial"/>
                <a:ea typeface="Arial"/>
                <a:cs typeface="Arial"/>
                <a:sym typeface="Arial"/>
              </a:defRPr>
            </a:lvl6pPr>
            <a:lvl7pPr marL="0" lvl="6" indent="0" algn="r">
              <a:spcBef>
                <a:spcPts val="0"/>
              </a:spcBef>
              <a:buNone/>
              <a:defRPr sz="1200">
                <a:solidFill>
                  <a:srgbClr val="888888"/>
                </a:solidFill>
                <a:latin typeface="Arial"/>
                <a:ea typeface="Arial"/>
                <a:cs typeface="Arial"/>
                <a:sym typeface="Arial"/>
              </a:defRPr>
            </a:lvl7pPr>
            <a:lvl8pPr marL="0" lvl="7" indent="0" algn="r">
              <a:spcBef>
                <a:spcPts val="0"/>
              </a:spcBef>
              <a:buNone/>
              <a:defRPr sz="1200">
                <a:solidFill>
                  <a:srgbClr val="888888"/>
                </a:solidFill>
                <a:latin typeface="Arial"/>
                <a:ea typeface="Arial"/>
                <a:cs typeface="Arial"/>
                <a:sym typeface="Arial"/>
              </a:defRPr>
            </a:lvl8pPr>
            <a:lvl9pPr marL="0" lvl="8" indent="0" algn="r">
              <a:spcBef>
                <a:spcPts val="0"/>
              </a:spcBef>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6"/>
        <p:cNvGrpSpPr/>
        <p:nvPr/>
      </p:nvGrpSpPr>
      <p:grpSpPr>
        <a:xfrm>
          <a:off x="0" y="0"/>
          <a:ext cx="0" cy="0"/>
          <a:chOff x="0" y="0"/>
          <a:chExt cx="0" cy="0"/>
        </a:xfrm>
      </p:grpSpPr>
      <p:sp>
        <p:nvSpPr>
          <p:cNvPr id="67" name="Google Shape;67;p71"/>
          <p:cNvSpPr txBox="1">
            <a:spLocks noGrp="1"/>
          </p:cNvSpPr>
          <p:nvPr>
            <p:ph type="title"/>
          </p:nvPr>
        </p:nvSpPr>
        <p:spPr>
          <a:xfrm>
            <a:off x="457200" y="1554625"/>
            <a:ext cx="8229600" cy="1139825"/>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71"/>
          <p:cNvSpPr txBox="1">
            <a:spLocks noGrp="1"/>
          </p:cNvSpPr>
          <p:nvPr>
            <p:ph type="body" idx="1"/>
          </p:nvPr>
        </p:nvSpPr>
        <p:spPr>
          <a:xfrm rot="5400000">
            <a:off x="2694189" y="251028"/>
            <a:ext cx="3549188" cy="8436033"/>
          </a:xfrm>
          <a:prstGeom prst="rect">
            <a:avLst/>
          </a:prstGeom>
          <a:noFill/>
          <a:ln>
            <a:noFill/>
          </a:ln>
        </p:spPr>
        <p:txBody>
          <a:bodyPr spcFirstLastPara="1" wrap="square" lIns="91425" tIns="45700" rIns="91425" bIns="45700" anchor="t" anchorCtr="0">
            <a:noAutofit/>
          </a:bodyPr>
          <a:lstStyle>
            <a:lvl1pPr marL="457200" lvl="0" indent="-302895" algn="l">
              <a:spcBef>
                <a:spcPts val="360"/>
              </a:spcBef>
              <a:spcAft>
                <a:spcPts val="0"/>
              </a:spcAft>
              <a:buSzPts val="1170"/>
              <a:buChar char="■"/>
              <a:defRPr/>
            </a:lvl1pPr>
            <a:lvl2pPr marL="914400" lvl="1" indent="-297180" algn="l">
              <a:spcBef>
                <a:spcPts val="360"/>
              </a:spcBef>
              <a:spcAft>
                <a:spcPts val="0"/>
              </a:spcAft>
              <a:buSzPts val="1080"/>
              <a:buChar char="❑"/>
              <a:defRPr/>
            </a:lvl2pPr>
            <a:lvl3pPr marL="1371600" lvl="2" indent="-302894" algn="l">
              <a:spcBef>
                <a:spcPts val="360"/>
              </a:spcBef>
              <a:spcAft>
                <a:spcPts val="0"/>
              </a:spcAft>
              <a:buSzPts val="1170"/>
              <a:buChar char="■"/>
              <a:defRPr/>
            </a:lvl3pPr>
            <a:lvl4pPr marL="1828800" lvl="3" indent="-308610" algn="l">
              <a:spcBef>
                <a:spcPts val="360"/>
              </a:spcBef>
              <a:spcAft>
                <a:spcPts val="0"/>
              </a:spcAft>
              <a:buSzPts val="1260"/>
              <a:buChar char="❑"/>
              <a:defRPr/>
            </a:lvl4pPr>
            <a:lvl5pPr marL="2286000" lvl="4" indent="-314325" algn="l">
              <a:spcBef>
                <a:spcPts val="360"/>
              </a:spcBef>
              <a:spcAft>
                <a:spcPts val="0"/>
              </a:spcAft>
              <a:buSzPts val="1350"/>
              <a:buChar char="▪"/>
              <a:defRPr/>
            </a:lvl5pPr>
            <a:lvl6pPr marL="2743200" lvl="5" indent="-314325" algn="l">
              <a:spcBef>
                <a:spcPts val="360"/>
              </a:spcBef>
              <a:spcAft>
                <a:spcPts val="0"/>
              </a:spcAft>
              <a:buSzPts val="1350"/>
              <a:buChar char="▪"/>
              <a:defRPr/>
            </a:lvl6pPr>
            <a:lvl7pPr marL="3200400" lvl="6" indent="-314325" algn="l">
              <a:spcBef>
                <a:spcPts val="360"/>
              </a:spcBef>
              <a:spcAft>
                <a:spcPts val="0"/>
              </a:spcAft>
              <a:buSzPts val="1350"/>
              <a:buChar char="▪"/>
              <a:defRPr/>
            </a:lvl7pPr>
            <a:lvl8pPr marL="3657600" lvl="7" indent="-314325" algn="l">
              <a:spcBef>
                <a:spcPts val="360"/>
              </a:spcBef>
              <a:spcAft>
                <a:spcPts val="0"/>
              </a:spcAft>
              <a:buSzPts val="1350"/>
              <a:buChar char="▪"/>
              <a:defRPr/>
            </a:lvl8pPr>
            <a:lvl9pPr marL="4114800" lvl="8" indent="-314325" algn="l">
              <a:spcBef>
                <a:spcPts val="360"/>
              </a:spcBef>
              <a:spcAft>
                <a:spcPts val="0"/>
              </a:spcAft>
              <a:buSzPts val="1350"/>
              <a:buChar char="▪"/>
              <a:defRPr/>
            </a:lvl9pPr>
          </a:lstStyle>
          <a:p>
            <a:endParaRPr/>
          </a:p>
        </p:txBody>
      </p:sp>
      <p:sp>
        <p:nvSpPr>
          <p:cNvPr id="69" name="Google Shape;69;p71"/>
          <p:cNvSpPr txBox="1">
            <a:spLocks noGrp="1"/>
          </p:cNvSpPr>
          <p:nvPr>
            <p:ph type="dt" idx="10"/>
          </p:nvPr>
        </p:nvSpPr>
        <p:spPr>
          <a:xfrm>
            <a:off x="249381" y="6264275"/>
            <a:ext cx="2133600" cy="45720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0" name="Google Shape;70;p71"/>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dirty="0"/>
          </a:p>
        </p:txBody>
      </p:sp>
      <p:sp>
        <p:nvSpPr>
          <p:cNvPr id="71" name="Google Shape;71;p7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200">
                <a:solidFill>
                  <a:srgbClr val="888888"/>
                </a:solidFill>
                <a:latin typeface="Arial"/>
                <a:ea typeface="Arial"/>
                <a:cs typeface="Arial"/>
                <a:sym typeface="Arial"/>
              </a:defRPr>
            </a:lvl1pPr>
            <a:lvl2pPr marL="0" lvl="1" indent="0" algn="r">
              <a:spcBef>
                <a:spcPts val="0"/>
              </a:spcBef>
              <a:buNone/>
              <a:defRPr sz="1200">
                <a:solidFill>
                  <a:srgbClr val="888888"/>
                </a:solidFill>
                <a:latin typeface="Arial"/>
                <a:ea typeface="Arial"/>
                <a:cs typeface="Arial"/>
                <a:sym typeface="Arial"/>
              </a:defRPr>
            </a:lvl2pPr>
            <a:lvl3pPr marL="0" lvl="2" indent="0" algn="r">
              <a:spcBef>
                <a:spcPts val="0"/>
              </a:spcBef>
              <a:buNone/>
              <a:defRPr sz="1200">
                <a:solidFill>
                  <a:srgbClr val="888888"/>
                </a:solidFill>
                <a:latin typeface="Arial"/>
                <a:ea typeface="Arial"/>
                <a:cs typeface="Arial"/>
                <a:sym typeface="Arial"/>
              </a:defRPr>
            </a:lvl3pPr>
            <a:lvl4pPr marL="0" lvl="3" indent="0" algn="r">
              <a:spcBef>
                <a:spcPts val="0"/>
              </a:spcBef>
              <a:buNone/>
              <a:defRPr sz="1200">
                <a:solidFill>
                  <a:srgbClr val="888888"/>
                </a:solidFill>
                <a:latin typeface="Arial"/>
                <a:ea typeface="Arial"/>
                <a:cs typeface="Arial"/>
                <a:sym typeface="Arial"/>
              </a:defRPr>
            </a:lvl4pPr>
            <a:lvl5pPr marL="0" lvl="4" indent="0" algn="r">
              <a:spcBef>
                <a:spcPts val="0"/>
              </a:spcBef>
              <a:buNone/>
              <a:defRPr sz="1200">
                <a:solidFill>
                  <a:srgbClr val="888888"/>
                </a:solidFill>
                <a:latin typeface="Arial"/>
                <a:ea typeface="Arial"/>
                <a:cs typeface="Arial"/>
                <a:sym typeface="Arial"/>
              </a:defRPr>
            </a:lvl5pPr>
            <a:lvl6pPr marL="0" lvl="5" indent="0" algn="r">
              <a:spcBef>
                <a:spcPts val="0"/>
              </a:spcBef>
              <a:buNone/>
              <a:defRPr sz="1200">
                <a:solidFill>
                  <a:srgbClr val="888888"/>
                </a:solidFill>
                <a:latin typeface="Arial"/>
                <a:ea typeface="Arial"/>
                <a:cs typeface="Arial"/>
                <a:sym typeface="Arial"/>
              </a:defRPr>
            </a:lvl6pPr>
            <a:lvl7pPr marL="0" lvl="6" indent="0" algn="r">
              <a:spcBef>
                <a:spcPts val="0"/>
              </a:spcBef>
              <a:buNone/>
              <a:defRPr sz="1200">
                <a:solidFill>
                  <a:srgbClr val="888888"/>
                </a:solidFill>
                <a:latin typeface="Arial"/>
                <a:ea typeface="Arial"/>
                <a:cs typeface="Arial"/>
                <a:sym typeface="Arial"/>
              </a:defRPr>
            </a:lvl7pPr>
            <a:lvl8pPr marL="0" lvl="7" indent="0" algn="r">
              <a:spcBef>
                <a:spcPts val="0"/>
              </a:spcBef>
              <a:buNone/>
              <a:defRPr sz="1200">
                <a:solidFill>
                  <a:srgbClr val="888888"/>
                </a:solidFill>
                <a:latin typeface="Arial"/>
                <a:ea typeface="Arial"/>
                <a:cs typeface="Arial"/>
                <a:sym typeface="Arial"/>
              </a:defRPr>
            </a:lvl8pPr>
            <a:lvl9pPr marL="0" lvl="8" indent="0" algn="r">
              <a:spcBef>
                <a:spcPts val="0"/>
              </a:spcBef>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gi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AAAAAA"/>
            </a:gs>
            <a:gs pos="16000">
              <a:srgbClr val="FEFEFE"/>
            </a:gs>
            <a:gs pos="100000">
              <a:schemeClr val="accent3"/>
            </a:gs>
          </a:gsLst>
          <a:lin ang="16200000" scaled="0"/>
        </a:gradFill>
        <a:effectLst/>
      </p:bgPr>
    </p:bg>
    <p:spTree>
      <p:nvGrpSpPr>
        <p:cNvPr id="1" name="Shape 9"/>
        <p:cNvGrpSpPr/>
        <p:nvPr/>
      </p:nvGrpSpPr>
      <p:grpSpPr>
        <a:xfrm>
          <a:off x="0" y="0"/>
          <a:ext cx="0" cy="0"/>
          <a:chOff x="0" y="0"/>
          <a:chExt cx="0" cy="0"/>
        </a:xfrm>
      </p:grpSpPr>
      <p:sp>
        <p:nvSpPr>
          <p:cNvPr id="10" name="Google Shape;10;p62"/>
          <p:cNvSpPr txBox="1">
            <a:spLocks noGrp="1"/>
          </p:cNvSpPr>
          <p:nvPr>
            <p:ph type="title"/>
          </p:nvPr>
        </p:nvSpPr>
        <p:spPr>
          <a:xfrm>
            <a:off x="457200" y="1554625"/>
            <a:ext cx="8229600" cy="1139825"/>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3200" b="1" i="0" u="none" strike="noStrike" cap="none">
                <a:solidFill>
                  <a:srgbClr val="C00000"/>
                </a:solidFill>
                <a:latin typeface="Arial"/>
                <a:ea typeface="Arial"/>
                <a:cs typeface="Arial"/>
                <a:sym typeface="Arial"/>
              </a:defRPr>
            </a:lvl1pPr>
            <a:lvl2pPr marR="0" lvl="1" algn="l" rtl="0">
              <a:spcBef>
                <a:spcPts val="0"/>
              </a:spcBef>
              <a:spcAft>
                <a:spcPts val="0"/>
              </a:spcAft>
              <a:buSzPts val="1400"/>
              <a:buNone/>
              <a:defRPr sz="4200" b="0" i="0" u="none" strike="noStrike" cap="none">
                <a:solidFill>
                  <a:schemeClr val="dk2"/>
                </a:solidFill>
                <a:latin typeface="Garamond"/>
                <a:ea typeface="Garamond"/>
                <a:cs typeface="Garamond"/>
                <a:sym typeface="Garamond"/>
              </a:defRPr>
            </a:lvl2pPr>
            <a:lvl3pPr marR="0" lvl="2" algn="l" rtl="0">
              <a:spcBef>
                <a:spcPts val="0"/>
              </a:spcBef>
              <a:spcAft>
                <a:spcPts val="0"/>
              </a:spcAft>
              <a:buSzPts val="1400"/>
              <a:buNone/>
              <a:defRPr sz="4200" b="0" i="0" u="none" strike="noStrike" cap="none">
                <a:solidFill>
                  <a:schemeClr val="dk2"/>
                </a:solidFill>
                <a:latin typeface="Garamond"/>
                <a:ea typeface="Garamond"/>
                <a:cs typeface="Garamond"/>
                <a:sym typeface="Garamond"/>
              </a:defRPr>
            </a:lvl3pPr>
            <a:lvl4pPr marR="0" lvl="3" algn="l" rtl="0">
              <a:spcBef>
                <a:spcPts val="0"/>
              </a:spcBef>
              <a:spcAft>
                <a:spcPts val="0"/>
              </a:spcAft>
              <a:buSzPts val="1400"/>
              <a:buNone/>
              <a:defRPr sz="4200" b="0" i="0" u="none" strike="noStrike" cap="none">
                <a:solidFill>
                  <a:schemeClr val="dk2"/>
                </a:solidFill>
                <a:latin typeface="Garamond"/>
                <a:ea typeface="Garamond"/>
                <a:cs typeface="Garamond"/>
                <a:sym typeface="Garamond"/>
              </a:defRPr>
            </a:lvl4pPr>
            <a:lvl5pPr marR="0" lvl="4" algn="l" rtl="0">
              <a:spcBef>
                <a:spcPts val="0"/>
              </a:spcBef>
              <a:spcAft>
                <a:spcPts val="0"/>
              </a:spcAft>
              <a:buSzPts val="1400"/>
              <a:buNone/>
              <a:defRPr sz="4200" b="0" i="0" u="none" strike="noStrike" cap="none">
                <a:solidFill>
                  <a:schemeClr val="dk2"/>
                </a:solidFill>
                <a:latin typeface="Garamond"/>
                <a:ea typeface="Garamond"/>
                <a:cs typeface="Garamond"/>
                <a:sym typeface="Garamond"/>
              </a:defRPr>
            </a:lvl5pPr>
            <a:lvl6pPr marR="0" lvl="5" algn="l" rtl="0">
              <a:spcBef>
                <a:spcPts val="0"/>
              </a:spcBef>
              <a:spcAft>
                <a:spcPts val="0"/>
              </a:spcAft>
              <a:buSzPts val="1400"/>
              <a:buNone/>
              <a:defRPr sz="4200" b="0" i="0" u="none" strike="noStrike" cap="none">
                <a:solidFill>
                  <a:schemeClr val="dk2"/>
                </a:solidFill>
                <a:latin typeface="Garamond"/>
                <a:ea typeface="Garamond"/>
                <a:cs typeface="Garamond"/>
                <a:sym typeface="Garamond"/>
              </a:defRPr>
            </a:lvl6pPr>
            <a:lvl7pPr marR="0" lvl="6" algn="l" rtl="0">
              <a:spcBef>
                <a:spcPts val="0"/>
              </a:spcBef>
              <a:spcAft>
                <a:spcPts val="0"/>
              </a:spcAft>
              <a:buSzPts val="1400"/>
              <a:buNone/>
              <a:defRPr sz="4200" b="0" i="0" u="none" strike="noStrike" cap="none">
                <a:solidFill>
                  <a:schemeClr val="dk2"/>
                </a:solidFill>
                <a:latin typeface="Garamond"/>
                <a:ea typeface="Garamond"/>
                <a:cs typeface="Garamond"/>
                <a:sym typeface="Garamond"/>
              </a:defRPr>
            </a:lvl7pPr>
            <a:lvl8pPr marR="0" lvl="7" algn="l" rtl="0">
              <a:spcBef>
                <a:spcPts val="0"/>
              </a:spcBef>
              <a:spcAft>
                <a:spcPts val="0"/>
              </a:spcAft>
              <a:buSzPts val="1400"/>
              <a:buNone/>
              <a:defRPr sz="4200" b="0" i="0" u="none" strike="noStrike" cap="none">
                <a:solidFill>
                  <a:schemeClr val="dk2"/>
                </a:solidFill>
                <a:latin typeface="Garamond"/>
                <a:ea typeface="Garamond"/>
                <a:cs typeface="Garamond"/>
                <a:sym typeface="Garamond"/>
              </a:defRPr>
            </a:lvl8pPr>
            <a:lvl9pPr marR="0" lvl="8" algn="l" rtl="0">
              <a:spcBef>
                <a:spcPts val="0"/>
              </a:spcBef>
              <a:spcAft>
                <a:spcPts val="0"/>
              </a:spcAft>
              <a:buSzPts val="1400"/>
              <a:buNone/>
              <a:defRPr sz="4200" b="0" i="0" u="none" strike="noStrike" cap="none">
                <a:solidFill>
                  <a:schemeClr val="dk2"/>
                </a:solidFill>
                <a:latin typeface="Garamond"/>
                <a:ea typeface="Garamond"/>
                <a:cs typeface="Garamond"/>
                <a:sym typeface="Garamond"/>
              </a:defRPr>
            </a:lvl9pPr>
          </a:lstStyle>
          <a:p>
            <a:endParaRPr/>
          </a:p>
        </p:txBody>
      </p:sp>
      <p:sp>
        <p:nvSpPr>
          <p:cNvPr id="11" name="Google Shape;11;p62"/>
          <p:cNvSpPr txBox="1">
            <a:spLocks noGrp="1"/>
          </p:cNvSpPr>
          <p:nvPr>
            <p:ph type="body" idx="1"/>
          </p:nvPr>
        </p:nvSpPr>
        <p:spPr>
          <a:xfrm>
            <a:off x="250766" y="2694451"/>
            <a:ext cx="8436033" cy="3549188"/>
          </a:xfrm>
          <a:prstGeom prst="rect">
            <a:avLst/>
          </a:prstGeom>
          <a:noFill/>
          <a:ln>
            <a:noFill/>
          </a:ln>
        </p:spPr>
        <p:txBody>
          <a:bodyPr spcFirstLastPara="1" wrap="square" lIns="91425" tIns="45700" rIns="91425" bIns="45700" anchor="t" anchorCtr="0">
            <a:noAutofit/>
          </a:bodyPr>
          <a:lstStyle>
            <a:lvl1pPr marL="457200" marR="0" lvl="0" indent="-352425" algn="l" rtl="0">
              <a:spcBef>
                <a:spcPts val="600"/>
              </a:spcBef>
              <a:spcAft>
                <a:spcPts val="0"/>
              </a:spcAft>
              <a:buClr>
                <a:schemeClr val="accent1"/>
              </a:buClr>
              <a:buSzPts val="1950"/>
              <a:buFont typeface="Noto Sans Symbols"/>
              <a:buChar char="■"/>
              <a:defRPr sz="3000" b="0" i="0" u="none" strike="noStrike" cap="none">
                <a:solidFill>
                  <a:schemeClr val="dk1"/>
                </a:solidFill>
                <a:latin typeface="Arial"/>
                <a:ea typeface="Arial"/>
                <a:cs typeface="Arial"/>
                <a:sym typeface="Arial"/>
              </a:defRPr>
            </a:lvl1pPr>
            <a:lvl2pPr marL="914400" marR="0" lvl="1" indent="-327660" algn="l" rtl="0">
              <a:spcBef>
                <a:spcPts val="520"/>
              </a:spcBef>
              <a:spcAft>
                <a:spcPts val="0"/>
              </a:spcAft>
              <a:buClr>
                <a:schemeClr val="accent2"/>
              </a:buClr>
              <a:buSzPts val="1560"/>
              <a:buFont typeface="Noto Sans Symbols"/>
              <a:buChar char="❑"/>
              <a:defRPr sz="2600" b="0" i="0" u="none" strike="noStrike" cap="none">
                <a:solidFill>
                  <a:schemeClr val="dk1"/>
                </a:solidFill>
                <a:latin typeface="Arial"/>
                <a:ea typeface="Arial"/>
                <a:cs typeface="Arial"/>
                <a:sym typeface="Arial"/>
              </a:defRPr>
            </a:lvl2pPr>
            <a:lvl3pPr marL="1371600" marR="0" lvl="2" indent="-319405" algn="l" rtl="0">
              <a:spcBef>
                <a:spcPts val="440"/>
              </a:spcBef>
              <a:spcAft>
                <a:spcPts val="0"/>
              </a:spcAft>
              <a:buClr>
                <a:schemeClr val="accent1"/>
              </a:buClr>
              <a:buSzPts val="1430"/>
              <a:buFont typeface="Noto Sans Symbols"/>
              <a:buChar char="■"/>
              <a:defRPr sz="2200" b="0" i="0" u="none" strike="noStrike" cap="none">
                <a:solidFill>
                  <a:schemeClr val="dk1"/>
                </a:solidFill>
                <a:latin typeface="Arial"/>
                <a:ea typeface="Arial"/>
                <a:cs typeface="Arial"/>
                <a:sym typeface="Arial"/>
              </a:defRPr>
            </a:lvl3pPr>
            <a:lvl4pPr marL="1828800" marR="0" lvl="3" indent="-317500" algn="l" rtl="0">
              <a:spcBef>
                <a:spcPts val="400"/>
              </a:spcBef>
              <a:spcAft>
                <a:spcPts val="0"/>
              </a:spcAft>
              <a:buClr>
                <a:schemeClr val="accent2"/>
              </a:buClr>
              <a:buSzPts val="1400"/>
              <a:buFont typeface="Noto Sans Symbols"/>
              <a:buChar char="❑"/>
              <a:defRPr sz="2000" b="0" i="0" u="none" strike="noStrike" cap="none">
                <a:solidFill>
                  <a:schemeClr val="dk1"/>
                </a:solidFill>
                <a:latin typeface="Arial"/>
                <a:ea typeface="Arial"/>
                <a:cs typeface="Arial"/>
                <a:sym typeface="Arial"/>
              </a:defRPr>
            </a:lvl4pPr>
            <a:lvl5pPr marL="2286000" marR="0" lvl="4" indent="-323850" algn="l" rtl="0">
              <a:spcBef>
                <a:spcPts val="400"/>
              </a:spcBef>
              <a:spcAft>
                <a:spcPts val="0"/>
              </a:spcAft>
              <a:buClr>
                <a:schemeClr val="accent1"/>
              </a:buClr>
              <a:buSzPts val="1500"/>
              <a:buFont typeface="Noto Sans Symbols"/>
              <a:buChar char="▪"/>
              <a:defRPr sz="2000" b="0" i="0" u="none" strike="noStrike" cap="none">
                <a:solidFill>
                  <a:schemeClr val="dk1"/>
                </a:solidFill>
                <a:latin typeface="Arial"/>
                <a:ea typeface="Arial"/>
                <a:cs typeface="Arial"/>
                <a:sym typeface="Arial"/>
              </a:defRPr>
            </a:lvl5pPr>
            <a:lvl6pPr marL="2743200" marR="0" lvl="5" indent="-323850" algn="l" rtl="0">
              <a:spcBef>
                <a:spcPts val="400"/>
              </a:spcBef>
              <a:spcAft>
                <a:spcPts val="0"/>
              </a:spcAft>
              <a:buClr>
                <a:schemeClr val="accent1"/>
              </a:buClr>
              <a:buSzPts val="1500"/>
              <a:buFont typeface="Noto Sans Symbols"/>
              <a:buChar char="▪"/>
              <a:defRPr sz="2000" b="0" i="0" u="none" strike="noStrike" cap="none">
                <a:solidFill>
                  <a:schemeClr val="dk1"/>
                </a:solidFill>
                <a:latin typeface="Arial"/>
                <a:ea typeface="Arial"/>
                <a:cs typeface="Arial"/>
                <a:sym typeface="Arial"/>
              </a:defRPr>
            </a:lvl6pPr>
            <a:lvl7pPr marL="3200400" marR="0" lvl="6" indent="-323850" algn="l" rtl="0">
              <a:spcBef>
                <a:spcPts val="400"/>
              </a:spcBef>
              <a:spcAft>
                <a:spcPts val="0"/>
              </a:spcAft>
              <a:buClr>
                <a:schemeClr val="accent1"/>
              </a:buClr>
              <a:buSzPts val="1500"/>
              <a:buFont typeface="Noto Sans Symbols"/>
              <a:buChar char="▪"/>
              <a:defRPr sz="2000" b="0" i="0" u="none" strike="noStrike" cap="none">
                <a:solidFill>
                  <a:schemeClr val="dk1"/>
                </a:solidFill>
                <a:latin typeface="Arial"/>
                <a:ea typeface="Arial"/>
                <a:cs typeface="Arial"/>
                <a:sym typeface="Arial"/>
              </a:defRPr>
            </a:lvl7pPr>
            <a:lvl8pPr marL="3657600" marR="0" lvl="7" indent="-323850" algn="l" rtl="0">
              <a:spcBef>
                <a:spcPts val="400"/>
              </a:spcBef>
              <a:spcAft>
                <a:spcPts val="0"/>
              </a:spcAft>
              <a:buClr>
                <a:schemeClr val="accent1"/>
              </a:buClr>
              <a:buSzPts val="1500"/>
              <a:buFont typeface="Noto Sans Symbols"/>
              <a:buChar char="▪"/>
              <a:defRPr sz="2000" b="0" i="0" u="none" strike="noStrike" cap="none">
                <a:solidFill>
                  <a:schemeClr val="dk1"/>
                </a:solidFill>
                <a:latin typeface="Arial"/>
                <a:ea typeface="Arial"/>
                <a:cs typeface="Arial"/>
                <a:sym typeface="Arial"/>
              </a:defRPr>
            </a:lvl8pPr>
            <a:lvl9pPr marL="4114800" marR="0" lvl="8" indent="-323850" algn="l" rtl="0">
              <a:spcBef>
                <a:spcPts val="400"/>
              </a:spcBef>
              <a:spcAft>
                <a:spcPts val="0"/>
              </a:spcAft>
              <a:buClr>
                <a:schemeClr val="accent1"/>
              </a:buClr>
              <a:buSzPts val="1500"/>
              <a:buFont typeface="Noto Sans Symbols"/>
              <a:buChar char="▪"/>
              <a:defRPr sz="2000" b="0" i="0" u="none" strike="noStrike" cap="none">
                <a:solidFill>
                  <a:schemeClr val="dk1"/>
                </a:solidFill>
                <a:latin typeface="Arial"/>
                <a:ea typeface="Arial"/>
                <a:cs typeface="Arial"/>
                <a:sym typeface="Arial"/>
              </a:defRPr>
            </a:lvl9pPr>
          </a:lstStyle>
          <a:p>
            <a:endParaRPr/>
          </a:p>
        </p:txBody>
      </p:sp>
      <p:sp>
        <p:nvSpPr>
          <p:cNvPr id="12" name="Google Shape;12;p62"/>
          <p:cNvSpPr txBox="1">
            <a:spLocks noGrp="1"/>
          </p:cNvSpPr>
          <p:nvPr>
            <p:ph type="dt" idx="10"/>
          </p:nvPr>
        </p:nvSpPr>
        <p:spPr>
          <a:xfrm>
            <a:off x="249381" y="6264275"/>
            <a:ext cx="21336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Garamond"/>
                <a:ea typeface="Garamond"/>
                <a:cs typeface="Garamond"/>
                <a:sym typeface="Garamond"/>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dirty="0"/>
          </a:p>
        </p:txBody>
      </p:sp>
      <p:sp>
        <p:nvSpPr>
          <p:cNvPr id="13" name="Google Shape;13;p6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Arial"/>
                <a:ea typeface="Arial"/>
                <a:cs typeface="Arial"/>
                <a:sym typeface="Arial"/>
              </a:defRPr>
            </a:lvl1pPr>
            <a:lvl2pPr marL="0" marR="0" lvl="1" indent="0" algn="r" rtl="0">
              <a:spcBef>
                <a:spcPts val="0"/>
              </a:spcBef>
              <a:buNone/>
              <a:defRPr sz="1200" b="0" i="0" u="none" strike="noStrike" cap="none">
                <a:solidFill>
                  <a:srgbClr val="888888"/>
                </a:solidFill>
                <a:latin typeface="Arial"/>
                <a:ea typeface="Arial"/>
                <a:cs typeface="Arial"/>
                <a:sym typeface="Arial"/>
              </a:defRPr>
            </a:lvl2pPr>
            <a:lvl3pPr marL="0" marR="0" lvl="2" indent="0" algn="r" rtl="0">
              <a:spcBef>
                <a:spcPts val="0"/>
              </a:spcBef>
              <a:buNone/>
              <a:defRPr sz="1200" b="0" i="0" u="none" strike="noStrike" cap="none">
                <a:solidFill>
                  <a:srgbClr val="888888"/>
                </a:solidFill>
                <a:latin typeface="Arial"/>
                <a:ea typeface="Arial"/>
                <a:cs typeface="Arial"/>
                <a:sym typeface="Arial"/>
              </a:defRPr>
            </a:lvl3pPr>
            <a:lvl4pPr marL="0" marR="0" lvl="3" indent="0" algn="r" rtl="0">
              <a:spcBef>
                <a:spcPts val="0"/>
              </a:spcBef>
              <a:buNone/>
              <a:defRPr sz="1200" b="0" i="0" u="none" strike="noStrike" cap="none">
                <a:solidFill>
                  <a:srgbClr val="888888"/>
                </a:solidFill>
                <a:latin typeface="Arial"/>
                <a:ea typeface="Arial"/>
                <a:cs typeface="Arial"/>
                <a:sym typeface="Arial"/>
              </a:defRPr>
            </a:lvl4pPr>
            <a:lvl5pPr marL="0" marR="0" lvl="4" indent="0" algn="r" rtl="0">
              <a:spcBef>
                <a:spcPts val="0"/>
              </a:spcBef>
              <a:buNone/>
              <a:defRPr sz="1200" b="0" i="0" u="none" strike="noStrike" cap="none">
                <a:solidFill>
                  <a:srgbClr val="888888"/>
                </a:solidFill>
                <a:latin typeface="Arial"/>
                <a:ea typeface="Arial"/>
                <a:cs typeface="Arial"/>
                <a:sym typeface="Arial"/>
              </a:defRPr>
            </a:lvl5pPr>
            <a:lvl6pPr marL="0" marR="0" lvl="5" indent="0" algn="r" rtl="0">
              <a:spcBef>
                <a:spcPts val="0"/>
              </a:spcBef>
              <a:buNone/>
              <a:defRPr sz="1200" b="0" i="0" u="none" strike="noStrike" cap="none">
                <a:solidFill>
                  <a:srgbClr val="888888"/>
                </a:solidFill>
                <a:latin typeface="Arial"/>
                <a:ea typeface="Arial"/>
                <a:cs typeface="Arial"/>
                <a:sym typeface="Arial"/>
              </a:defRPr>
            </a:lvl6pPr>
            <a:lvl7pPr marL="0" marR="0" lvl="6" indent="0" algn="r" rtl="0">
              <a:spcBef>
                <a:spcPts val="0"/>
              </a:spcBef>
              <a:buNone/>
              <a:defRPr sz="1200" b="0" i="0" u="none" strike="noStrike" cap="none">
                <a:solidFill>
                  <a:srgbClr val="888888"/>
                </a:solidFill>
                <a:latin typeface="Arial"/>
                <a:ea typeface="Arial"/>
                <a:cs typeface="Arial"/>
                <a:sym typeface="Arial"/>
              </a:defRPr>
            </a:lvl7pPr>
            <a:lvl8pPr marL="0" marR="0" lvl="7" indent="0" algn="r" rtl="0">
              <a:spcBef>
                <a:spcPts val="0"/>
              </a:spcBef>
              <a:buNone/>
              <a:defRPr sz="1200" b="0" i="0" u="none" strike="noStrike" cap="none">
                <a:solidFill>
                  <a:srgbClr val="888888"/>
                </a:solidFill>
                <a:latin typeface="Arial"/>
                <a:ea typeface="Arial"/>
                <a:cs typeface="Arial"/>
                <a:sym typeface="Arial"/>
              </a:defRPr>
            </a:lvl8pPr>
            <a:lvl9pPr marL="0" marR="0" lvl="8" indent="0" algn="r" rtl="0">
              <a:spcBef>
                <a:spcPts val="0"/>
              </a:spcBef>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
        <p:nvSpPr>
          <p:cNvPr id="14" name="Google Shape;14;p62"/>
          <p:cNvSpPr/>
          <p:nvPr/>
        </p:nvSpPr>
        <p:spPr>
          <a:xfrm>
            <a:off x="0" y="0"/>
            <a:ext cx="9144000" cy="0"/>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endParaRPr sz="1800" dirty="0">
              <a:solidFill>
                <a:schemeClr val="dk1"/>
              </a:solidFill>
              <a:latin typeface="Arial"/>
              <a:ea typeface="Arial"/>
              <a:cs typeface="Arial"/>
              <a:sym typeface="Arial"/>
            </a:endParaRPr>
          </a:p>
        </p:txBody>
      </p:sp>
      <p:pic>
        <p:nvPicPr>
          <p:cNvPr id="15" name="Google Shape;15;p62" descr="Home"/>
          <p:cNvPicPr preferRelativeResize="0"/>
          <p:nvPr/>
        </p:nvPicPr>
        <p:blipFill rotWithShape="1">
          <a:blip r:embed="rId12">
            <a:alphaModFix/>
          </a:blip>
          <a:srcRect/>
          <a:stretch/>
        </p:blipFill>
        <p:spPr>
          <a:xfrm>
            <a:off x="381000" y="49211"/>
            <a:ext cx="3060700" cy="1130300"/>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mass.gov/info-details/how-your-unemployment-benefits-are-determined"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mass.gov/dua/webcert"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www.mass.gov/forms/unemployment-fraud-reporting-form"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uscis.gov/eadautoextend"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s://masslrf.org/en/home"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8" Type="http://schemas.openxmlformats.org/officeDocument/2006/relationships/hyperlink" Target="https://www.dol.gov/general/topic/unemployment-insurance" TargetMode="External"/><Relationship Id="rId3" Type="http://schemas.openxmlformats.org/officeDocument/2006/relationships/hyperlink" Target="https://www.mass.gov/lists/unemployment-insurance-policy-performance-memos" TargetMode="External"/><Relationship Id="rId7" Type="http://schemas.openxmlformats.org/officeDocument/2006/relationships/hyperlink" Target="http://www.mass.gov/dua/bor"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www.masslegalservices.org/content/2023-unemployment-advocacy-guide" TargetMode="External"/><Relationship Id="rId11" Type="http://schemas.openxmlformats.org/officeDocument/2006/relationships/hyperlink" Target="http://www.masslegalhelp.org/" TargetMode="External"/><Relationship Id="rId5" Type="http://schemas.openxmlformats.org/officeDocument/2006/relationships/hyperlink" Target="https://www.masslegalservices.org/content/dua-adjudication-handbook" TargetMode="External"/><Relationship Id="rId10" Type="http://schemas.openxmlformats.org/officeDocument/2006/relationships/hyperlink" Target="http://www.masslrf.org/" TargetMode="External"/><Relationship Id="rId4" Type="http://schemas.openxmlformats.org/officeDocument/2006/relationships/hyperlink" Target="https://www.dol.gov/agencies/eta/advisories" TargetMode="External"/><Relationship Id="rId9" Type="http://schemas.openxmlformats.org/officeDocument/2006/relationships/hyperlink" Target="http://www.masslegalservices.org/"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mass.gov/info-details/welcome-to-the-boston-re-employment-center-rec"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www.dol.gov/agencies/whd/flsa" TargetMode="External"/><Relationship Id="rId3" Type="http://schemas.openxmlformats.org/officeDocument/2006/relationships/hyperlink" Target="https://www.masslegalservices.org/content/ui-part-vii-covid-19-ui-measures" TargetMode="External"/><Relationship Id="rId7" Type="http://schemas.openxmlformats.org/officeDocument/2006/relationships/hyperlink" Target="https://www.mass.gov/orgs/the-attorney-generals-fair-labor-division"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www.mass.gov/info-details/earned-sick-time" TargetMode="External"/><Relationship Id="rId5" Type="http://schemas.openxmlformats.org/officeDocument/2006/relationships/hyperlink" Target="https://www.mass.gov/orgs/department-of-family-and-medical-leave" TargetMode="External"/><Relationship Id="rId10" Type="http://schemas.openxmlformats.org/officeDocument/2006/relationships/hyperlink" Target="https://www.mass.gov/workers-compensation-for-injured-workers" TargetMode="External"/><Relationship Id="rId4" Type="http://schemas.openxmlformats.org/officeDocument/2006/relationships/hyperlink" Target="https://oui.doleta.gov/unemploy/docs/factsheet/UCFE_FactSheet.pdf" TargetMode="External"/><Relationship Id="rId9" Type="http://schemas.openxmlformats.org/officeDocument/2006/relationships/hyperlink" Target="https://www.mass.gov/orgs/massachusetts-commission-against-discrimination" TargetMode="Externa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www.mass.gov/orgs/board-of-review"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www.mass.gov/doc/202112-redeterminations-under-ss-sec-71-121521/download"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mailto:mdelapaz@mass.gov" TargetMode="External"/><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mailto:jsalgado@gbls.org" TargetMode="External"/><Relationship Id="rId2" Type="http://schemas.openxmlformats.org/officeDocument/2006/relationships/notesSlide" Target="../notesSlides/notesSlide62.xml"/><Relationship Id="rId1" Type="http://schemas.openxmlformats.org/officeDocument/2006/relationships/slideLayout" Target="../slideLayouts/slideLayout1.xml"/><Relationship Id="rId4" Type="http://schemas.openxmlformats.org/officeDocument/2006/relationships/hyperlink" Target="mailto:rmacaneney@cla-ma.org"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AAAAAA"/>
            </a:gs>
            <a:gs pos="16000">
              <a:schemeClr val="lt1"/>
            </a:gs>
            <a:gs pos="100000">
              <a:schemeClr val="accent3"/>
            </a:gs>
          </a:gsLst>
          <a:lin ang="16200000" scaled="0"/>
        </a:gradFill>
        <a:effectLst/>
      </p:bgPr>
    </p:bg>
    <p:spTree>
      <p:nvGrpSpPr>
        <p:cNvPr id="1" name="Shape 82"/>
        <p:cNvGrpSpPr/>
        <p:nvPr/>
      </p:nvGrpSpPr>
      <p:grpSpPr>
        <a:xfrm>
          <a:off x="0" y="0"/>
          <a:ext cx="0" cy="0"/>
          <a:chOff x="0" y="0"/>
          <a:chExt cx="0" cy="0"/>
        </a:xfrm>
      </p:grpSpPr>
      <p:sp>
        <p:nvSpPr>
          <p:cNvPr id="83" name="Google Shape;83;p1"/>
          <p:cNvSpPr txBox="1">
            <a:spLocks noGrp="1"/>
          </p:cNvSpPr>
          <p:nvPr>
            <p:ph type="title"/>
          </p:nvPr>
        </p:nvSpPr>
        <p:spPr>
          <a:xfrm>
            <a:off x="266700" y="1242391"/>
            <a:ext cx="8610600" cy="137160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None/>
            </a:pPr>
            <a:br>
              <a:rPr lang="en-US" sz="3200" b="1" dirty="0">
                <a:solidFill>
                  <a:srgbClr val="C00000"/>
                </a:solidFill>
                <a:latin typeface="Arial"/>
                <a:ea typeface="Arial"/>
                <a:cs typeface="Arial"/>
                <a:sym typeface="Arial"/>
              </a:rPr>
            </a:br>
            <a:r>
              <a:rPr lang="en-US" dirty="0"/>
              <a:t>SPRING</a:t>
            </a:r>
            <a:r>
              <a:rPr lang="en-US" sz="3600" b="1" dirty="0">
                <a:solidFill>
                  <a:srgbClr val="C00000"/>
                </a:solidFill>
                <a:latin typeface="Arial"/>
                <a:ea typeface="Arial"/>
                <a:cs typeface="Arial"/>
                <a:sym typeface="Arial"/>
              </a:rPr>
              <a:t> 2025</a:t>
            </a:r>
            <a:br>
              <a:rPr lang="en-US" sz="3200" b="1" dirty="0">
                <a:solidFill>
                  <a:srgbClr val="C00000"/>
                </a:solidFill>
                <a:latin typeface="Arial"/>
                <a:ea typeface="Arial"/>
                <a:cs typeface="Arial"/>
                <a:sym typeface="Arial"/>
              </a:rPr>
            </a:br>
            <a:r>
              <a:rPr lang="en-US" sz="3200" b="1" dirty="0">
                <a:solidFill>
                  <a:srgbClr val="C00000"/>
                </a:solidFill>
                <a:latin typeface="Arial"/>
                <a:ea typeface="Arial"/>
                <a:cs typeface="Arial"/>
                <a:sym typeface="Arial"/>
              </a:rPr>
              <a:t> </a:t>
            </a:r>
            <a:br>
              <a:rPr lang="en-US" sz="3200" b="1" dirty="0">
                <a:solidFill>
                  <a:srgbClr val="C00000"/>
                </a:solidFill>
                <a:latin typeface="Arial"/>
                <a:ea typeface="Arial"/>
                <a:cs typeface="Arial"/>
                <a:sym typeface="Arial"/>
              </a:rPr>
            </a:br>
            <a:br>
              <a:rPr lang="en-US" sz="3200" b="1" dirty="0">
                <a:solidFill>
                  <a:srgbClr val="C00000"/>
                </a:solidFill>
                <a:latin typeface="Arial"/>
                <a:ea typeface="Arial"/>
                <a:cs typeface="Arial"/>
                <a:sym typeface="Arial"/>
              </a:rPr>
            </a:br>
            <a:br>
              <a:rPr lang="en-US" sz="3200" b="1" dirty="0">
                <a:solidFill>
                  <a:srgbClr val="C00000"/>
                </a:solidFill>
                <a:latin typeface="Arial"/>
                <a:ea typeface="Arial"/>
                <a:cs typeface="Arial"/>
                <a:sym typeface="Arial"/>
              </a:rPr>
            </a:br>
            <a:endParaRPr sz="3200" b="1" dirty="0">
              <a:solidFill>
                <a:srgbClr val="C00000"/>
              </a:solidFill>
              <a:latin typeface="Arial"/>
              <a:ea typeface="Arial"/>
              <a:cs typeface="Arial"/>
              <a:sym typeface="Arial"/>
            </a:endParaRPr>
          </a:p>
        </p:txBody>
      </p:sp>
      <p:sp>
        <p:nvSpPr>
          <p:cNvPr id="84" name="Google Shape;84;p1"/>
          <p:cNvSpPr txBox="1">
            <a:spLocks noGrp="1"/>
          </p:cNvSpPr>
          <p:nvPr>
            <p:ph type="body" idx="1"/>
          </p:nvPr>
        </p:nvSpPr>
        <p:spPr>
          <a:xfrm>
            <a:off x="457200" y="2461591"/>
            <a:ext cx="8229600" cy="4343400"/>
          </a:xfrm>
          <a:prstGeom prst="rect">
            <a:avLst/>
          </a:prstGeom>
          <a:noFill/>
          <a:ln>
            <a:noFill/>
          </a:ln>
        </p:spPr>
        <p:txBody>
          <a:bodyPr spcFirstLastPara="1" wrap="square" lIns="91425" tIns="45700" rIns="91425" bIns="45700" anchor="t" anchorCtr="0">
            <a:noAutofit/>
          </a:bodyPr>
          <a:lstStyle/>
          <a:p>
            <a:pPr marL="342900" lvl="0" indent="-342900" algn="ctr" rtl="0">
              <a:spcBef>
                <a:spcPts val="0"/>
              </a:spcBef>
              <a:spcAft>
                <a:spcPts val="0"/>
              </a:spcAft>
              <a:buSzPts val="2080"/>
              <a:buFont typeface="Noto Sans Symbols"/>
              <a:buNone/>
            </a:pPr>
            <a:r>
              <a:rPr lang="en-US" sz="3200" b="1" dirty="0"/>
              <a:t>Unemployment Insurance</a:t>
            </a:r>
            <a:br>
              <a:rPr lang="en-US" sz="3200" b="1" dirty="0"/>
            </a:br>
            <a:endParaRPr sz="3200" b="1" dirty="0"/>
          </a:p>
          <a:p>
            <a:pPr marL="342900" lvl="0" indent="-342900" algn="ctr" rtl="0">
              <a:spcBef>
                <a:spcPts val="640"/>
              </a:spcBef>
              <a:spcAft>
                <a:spcPts val="0"/>
              </a:spcAft>
              <a:buSzPts val="2080"/>
              <a:buFont typeface="Noto Sans Symbols"/>
              <a:buNone/>
            </a:pPr>
            <a:r>
              <a:rPr lang="en-US" sz="3200" b="1" dirty="0"/>
              <a:t>Helping Out-of-Work Clients Navigate </a:t>
            </a:r>
            <a:endParaRPr dirty="0"/>
          </a:p>
          <a:p>
            <a:pPr marL="342900" lvl="0" indent="-342900" algn="ctr" rtl="0">
              <a:spcBef>
                <a:spcPts val="640"/>
              </a:spcBef>
              <a:spcAft>
                <a:spcPts val="0"/>
              </a:spcAft>
              <a:buSzPts val="2080"/>
              <a:buFont typeface="Noto Sans Symbols"/>
              <a:buNone/>
            </a:pPr>
            <a:r>
              <a:rPr lang="en-US" sz="3200" b="1" dirty="0"/>
              <a:t>the Unemployment Insurance System</a:t>
            </a:r>
            <a:endParaRPr dirty="0"/>
          </a:p>
          <a:p>
            <a:pPr marL="342900" lvl="0" indent="-342900" algn="ctr" rtl="0">
              <a:spcBef>
                <a:spcPts val="720"/>
              </a:spcBef>
              <a:spcAft>
                <a:spcPts val="0"/>
              </a:spcAft>
              <a:buSzPts val="2340"/>
              <a:buFont typeface="Noto Sans Symbols"/>
              <a:buNone/>
            </a:pPr>
            <a:endParaRPr sz="3600" b="1" dirty="0"/>
          </a:p>
          <a:p>
            <a:pPr marL="342900" lvl="0" indent="-342900" algn="ctr" rtl="0">
              <a:spcBef>
                <a:spcPts val="560"/>
              </a:spcBef>
              <a:spcAft>
                <a:spcPts val="0"/>
              </a:spcAft>
              <a:buSzPts val="1820"/>
              <a:buFont typeface="Noto Sans Symbols"/>
              <a:buNone/>
            </a:pPr>
            <a:endParaRPr sz="2800" b="1" dirty="0"/>
          </a:p>
          <a:p>
            <a:pPr marL="342900" lvl="0" indent="-342900" algn="ctr" rtl="0">
              <a:spcBef>
                <a:spcPts val="560"/>
              </a:spcBef>
              <a:spcAft>
                <a:spcPts val="0"/>
              </a:spcAft>
              <a:buSzPts val="1820"/>
              <a:buFont typeface="Noto Sans Symbols"/>
              <a:buNone/>
            </a:pPr>
            <a:endParaRPr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4" name="Google Shape;164;p10"/>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10</a:t>
            </a:fld>
            <a:endParaRPr dirty="0"/>
          </a:p>
        </p:txBody>
      </p:sp>
      <p:sp>
        <p:nvSpPr>
          <p:cNvPr id="162" name="Google Shape;162;p10"/>
          <p:cNvSpPr txBox="1">
            <a:spLocks noGrp="1"/>
          </p:cNvSpPr>
          <p:nvPr>
            <p:ph type="title" idx="4294967295"/>
          </p:nvPr>
        </p:nvSpPr>
        <p:spPr>
          <a:xfrm>
            <a:off x="952500" y="1066799"/>
            <a:ext cx="7239000" cy="836613"/>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2800" b="1" dirty="0"/>
              <a:t>Financial Eligibility: Benefit Amounts</a:t>
            </a:r>
            <a:endParaRPr dirty="0"/>
          </a:p>
        </p:txBody>
      </p:sp>
      <p:sp>
        <p:nvSpPr>
          <p:cNvPr id="163" name="Google Shape;163;p10"/>
          <p:cNvSpPr txBox="1">
            <a:spLocks noGrp="1"/>
          </p:cNvSpPr>
          <p:nvPr>
            <p:ph type="body" idx="4294967295"/>
          </p:nvPr>
        </p:nvSpPr>
        <p:spPr>
          <a:xfrm>
            <a:off x="472863" y="1793353"/>
            <a:ext cx="8198273" cy="4856163"/>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rgbClr val="C00000"/>
              </a:buClr>
              <a:buSzPts val="1170"/>
              <a:buChar char="■"/>
            </a:pPr>
            <a:r>
              <a:rPr lang="en-US" sz="1800" dirty="0"/>
              <a:t>Weekly Benefit Amount (WBA): About ½ average weekly gross wages </a:t>
            </a:r>
            <a:endParaRPr dirty="0"/>
          </a:p>
          <a:p>
            <a:pPr marL="669925" lvl="1" indent="-325438" algn="l" rtl="0">
              <a:spcBef>
                <a:spcPts val="360"/>
              </a:spcBef>
              <a:spcAft>
                <a:spcPts val="0"/>
              </a:spcAft>
              <a:buClr>
                <a:srgbClr val="C00000"/>
              </a:buClr>
              <a:buSzPts val="1080"/>
              <a:buChar char="❑"/>
            </a:pPr>
            <a:r>
              <a:rPr lang="en-US" sz="1800" dirty="0"/>
              <a:t>Up to maximum set annually on October 1</a:t>
            </a:r>
            <a:r>
              <a:rPr lang="en-US" sz="1800" baseline="30000" dirty="0"/>
              <a:t>st</a:t>
            </a:r>
            <a:r>
              <a:rPr lang="en-US" sz="1800" dirty="0"/>
              <a:t> (now $1,051 per week); and </a:t>
            </a:r>
            <a:endParaRPr dirty="0"/>
          </a:p>
          <a:p>
            <a:pPr marL="669925" lvl="1" indent="-325438" algn="l" rtl="0">
              <a:spcBef>
                <a:spcPts val="360"/>
              </a:spcBef>
              <a:spcAft>
                <a:spcPts val="0"/>
              </a:spcAft>
              <a:buClr>
                <a:srgbClr val="C00000"/>
              </a:buClr>
              <a:buSzPts val="1080"/>
              <a:buChar char="❑"/>
            </a:pPr>
            <a:r>
              <a:rPr lang="en-US" sz="1800" dirty="0"/>
              <a:t>Allowance of $25 per dependent child (as of Dec. 2022, no longer capped) </a:t>
            </a:r>
            <a:endParaRPr dirty="0"/>
          </a:p>
          <a:p>
            <a:pPr marL="344487" lvl="1" indent="0" algn="l" rtl="0">
              <a:spcBef>
                <a:spcPts val="360"/>
              </a:spcBef>
              <a:spcAft>
                <a:spcPts val="0"/>
              </a:spcAft>
              <a:buClr>
                <a:srgbClr val="C00000"/>
              </a:buClr>
              <a:buSzPts val="1080"/>
              <a:buNone/>
            </a:pPr>
            <a:endParaRPr sz="1800" dirty="0"/>
          </a:p>
          <a:p>
            <a:pPr marL="342900" lvl="0" indent="-342900" algn="l" rtl="0">
              <a:lnSpc>
                <a:spcPct val="90000"/>
              </a:lnSpc>
              <a:spcBef>
                <a:spcPts val="360"/>
              </a:spcBef>
              <a:spcAft>
                <a:spcPts val="0"/>
              </a:spcAft>
              <a:buClr>
                <a:srgbClr val="C00000"/>
              </a:buClr>
              <a:buSzPts val="1170"/>
              <a:buChar char="■"/>
            </a:pPr>
            <a:r>
              <a:rPr lang="en-US" sz="1800" dirty="0"/>
              <a:t>Base Period &amp; Benefit Year</a:t>
            </a:r>
            <a:endParaRPr lang="en-US" dirty="0"/>
          </a:p>
          <a:p>
            <a:pPr marL="669925" lvl="1" indent="-325438" algn="l" rtl="0">
              <a:lnSpc>
                <a:spcPct val="90000"/>
              </a:lnSpc>
              <a:spcBef>
                <a:spcPts val="360"/>
              </a:spcBef>
              <a:spcAft>
                <a:spcPts val="0"/>
              </a:spcAft>
              <a:buClr>
                <a:srgbClr val="C00000"/>
              </a:buClr>
              <a:buSzPts val="1080"/>
              <a:buChar char="❑"/>
            </a:pPr>
            <a:r>
              <a:rPr lang="en-US" sz="1800" dirty="0"/>
              <a:t>Base Period: time period used to calculate financial eligibility and benefit amount, generally last four completed calendar quarters prior to the claim </a:t>
            </a:r>
            <a:endParaRPr lang="en-US" dirty="0"/>
          </a:p>
          <a:p>
            <a:pPr marL="669925" lvl="1" indent="-325438" algn="l" rtl="0">
              <a:lnSpc>
                <a:spcPct val="90000"/>
              </a:lnSpc>
              <a:spcBef>
                <a:spcPts val="360"/>
              </a:spcBef>
              <a:spcAft>
                <a:spcPts val="0"/>
              </a:spcAft>
              <a:buClr>
                <a:srgbClr val="C00000"/>
              </a:buClr>
              <a:buSzPts val="1080"/>
              <a:buChar char="❑"/>
            </a:pPr>
            <a:r>
              <a:rPr lang="en-US" sz="1800" dirty="0"/>
              <a:t>Benefit Year: the 52 weeks following the effective date of your claim</a:t>
            </a:r>
            <a:endParaRPr dirty="0"/>
          </a:p>
          <a:p>
            <a:pPr marL="342900" lvl="0" indent="-268605" algn="l" rtl="0">
              <a:spcBef>
                <a:spcPts val="360"/>
              </a:spcBef>
              <a:spcAft>
                <a:spcPts val="0"/>
              </a:spcAft>
              <a:buClr>
                <a:srgbClr val="C00000"/>
              </a:buClr>
              <a:buSzPts val="1170"/>
              <a:buNone/>
            </a:pPr>
            <a:endParaRPr sz="1800" dirty="0"/>
          </a:p>
          <a:p>
            <a:pPr marL="342900" lvl="0" indent="-342900" algn="l" rtl="0">
              <a:spcBef>
                <a:spcPts val="360"/>
              </a:spcBef>
              <a:spcAft>
                <a:spcPts val="0"/>
              </a:spcAft>
              <a:buClr>
                <a:srgbClr val="C00000"/>
              </a:buClr>
              <a:buSzPts val="1170"/>
              <a:buChar char="■"/>
            </a:pPr>
            <a:r>
              <a:rPr lang="en-US" sz="1800" dirty="0"/>
              <a:t>For more information on weekly benefit calculations, see Guide, Q.4, and Appendix C.  See also DUA website on benefit calculations at </a:t>
            </a:r>
            <a:r>
              <a:rPr lang="en-US" sz="1800" u="sng" dirty="0">
                <a:solidFill>
                  <a:schemeClr val="hlink"/>
                </a:solidFill>
                <a:hlinkClick r:id="rId3"/>
              </a:rPr>
              <a:t>https://www.mass.gov/info-details/how-your-unemployment-benefits-are-determined</a:t>
            </a:r>
            <a:endParaRPr sz="1800" dirty="0"/>
          </a:p>
          <a:p>
            <a:pPr marL="0" lvl="0" indent="0" algn="l" rtl="0">
              <a:spcBef>
                <a:spcPts val="360"/>
              </a:spcBef>
              <a:spcAft>
                <a:spcPts val="0"/>
              </a:spcAft>
              <a:buClr>
                <a:srgbClr val="C00000"/>
              </a:buClr>
              <a:buSzPts val="1170"/>
              <a:buNone/>
            </a:pPr>
            <a:r>
              <a:rPr lang="en-US" sz="1800" dirty="0"/>
              <a:t>	</a:t>
            </a: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2" name="Google Shape;172;p11"/>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11</a:t>
            </a:fld>
            <a:endParaRPr dirty="0"/>
          </a:p>
        </p:txBody>
      </p:sp>
      <p:sp>
        <p:nvSpPr>
          <p:cNvPr id="170" name="Google Shape;170;p11"/>
          <p:cNvSpPr txBox="1">
            <a:spLocks noGrp="1"/>
          </p:cNvSpPr>
          <p:nvPr>
            <p:ph type="title" idx="4294967295"/>
          </p:nvPr>
        </p:nvSpPr>
        <p:spPr>
          <a:xfrm>
            <a:off x="457200" y="1105619"/>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2800" b="1" dirty="0"/>
              <a:t>Financial Eligibility: Duration of Benefits</a:t>
            </a:r>
            <a:endParaRPr dirty="0"/>
          </a:p>
        </p:txBody>
      </p:sp>
      <p:sp>
        <p:nvSpPr>
          <p:cNvPr id="171" name="Google Shape;171;p11"/>
          <p:cNvSpPr txBox="1">
            <a:spLocks noGrp="1"/>
          </p:cNvSpPr>
          <p:nvPr>
            <p:ph type="body" idx="4294967295"/>
          </p:nvPr>
        </p:nvSpPr>
        <p:spPr>
          <a:xfrm>
            <a:off x="685800" y="2134122"/>
            <a:ext cx="7772400" cy="43434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rgbClr val="C00000"/>
              </a:buClr>
              <a:buSzPts val="1170"/>
              <a:buChar char="■"/>
            </a:pPr>
            <a:r>
              <a:rPr lang="en-US" sz="1800" dirty="0"/>
              <a:t>State UI may last up to a maximum of 26 weeks </a:t>
            </a:r>
            <a:endParaRPr dirty="0"/>
          </a:p>
          <a:p>
            <a:pPr marL="669925" lvl="1" indent="-325438" algn="l" rtl="0">
              <a:spcBef>
                <a:spcPts val="360"/>
              </a:spcBef>
              <a:spcAft>
                <a:spcPts val="0"/>
              </a:spcAft>
              <a:buClr>
                <a:srgbClr val="C00000"/>
              </a:buClr>
              <a:buSzPts val="1080"/>
              <a:buChar char="❑"/>
            </a:pPr>
            <a:r>
              <a:rPr lang="en-US" sz="1800" dirty="0"/>
              <a:t>May be less if work income fluctuated or worked less than a year</a:t>
            </a:r>
            <a:endParaRPr dirty="0"/>
          </a:p>
          <a:p>
            <a:pPr marL="669925" lvl="1" indent="-325438" algn="l" rtl="0">
              <a:spcBef>
                <a:spcPts val="360"/>
              </a:spcBef>
              <a:spcAft>
                <a:spcPts val="0"/>
              </a:spcAft>
              <a:buClr>
                <a:srgbClr val="C00000"/>
              </a:buClr>
              <a:buSzPts val="1080"/>
              <a:buChar char="❑"/>
            </a:pPr>
            <a:r>
              <a:rPr lang="en-US" sz="1800" dirty="0"/>
              <a:t>Will go back to a maximum of 30 weeks if:  </a:t>
            </a:r>
            <a:endParaRPr dirty="0"/>
          </a:p>
          <a:p>
            <a:pPr marL="1022350" lvl="2" indent="-350838" algn="l" rtl="0">
              <a:spcBef>
                <a:spcPts val="320"/>
              </a:spcBef>
              <a:spcAft>
                <a:spcPts val="0"/>
              </a:spcAft>
              <a:buClr>
                <a:srgbClr val="C00000"/>
              </a:buClr>
              <a:buSzPts val="1040"/>
              <a:buChar char="■"/>
            </a:pPr>
            <a:r>
              <a:rPr lang="en-US" sz="1600" dirty="0"/>
              <a:t>Federal unemployment benefits are no longer available, and </a:t>
            </a:r>
            <a:endParaRPr dirty="0"/>
          </a:p>
          <a:p>
            <a:pPr marL="1022350" lvl="2" indent="-350838" algn="l" rtl="0">
              <a:spcBef>
                <a:spcPts val="320"/>
              </a:spcBef>
              <a:spcAft>
                <a:spcPts val="0"/>
              </a:spcAft>
              <a:buClr>
                <a:srgbClr val="C00000"/>
              </a:buClr>
              <a:buSzPts val="1040"/>
              <a:buChar char="■"/>
            </a:pPr>
            <a:r>
              <a:rPr lang="en-US" sz="1600" dirty="0"/>
              <a:t>Unemployment rate is 5.1% or more in any MA region or hits 100,000 in claims</a:t>
            </a:r>
            <a:endParaRPr dirty="0"/>
          </a:p>
          <a:p>
            <a:pPr marL="669925" lvl="1" indent="-325438" algn="l" rtl="0">
              <a:spcBef>
                <a:spcPts val="360"/>
              </a:spcBef>
              <a:spcAft>
                <a:spcPts val="0"/>
              </a:spcAft>
              <a:buClr>
                <a:srgbClr val="C00000"/>
              </a:buClr>
              <a:buSzPts val="1080"/>
              <a:buNone/>
            </a:pPr>
            <a:endParaRPr sz="1800" dirty="0"/>
          </a:p>
          <a:p>
            <a:pPr marL="342900" lvl="0" indent="-342900" algn="l" rtl="0">
              <a:spcBef>
                <a:spcPts val="360"/>
              </a:spcBef>
              <a:spcAft>
                <a:spcPts val="0"/>
              </a:spcAft>
              <a:buClr>
                <a:srgbClr val="C00000"/>
              </a:buClr>
              <a:buSzPts val="1170"/>
              <a:buChar char="■"/>
            </a:pPr>
            <a:r>
              <a:rPr lang="en-US" sz="1800" dirty="0"/>
              <a:t>UI may be extended </a:t>
            </a:r>
            <a:endParaRPr dirty="0"/>
          </a:p>
          <a:p>
            <a:pPr marL="669925" lvl="1" indent="-325438" algn="l" rtl="0">
              <a:spcBef>
                <a:spcPts val="360"/>
              </a:spcBef>
              <a:spcAft>
                <a:spcPts val="0"/>
              </a:spcAft>
              <a:buClr>
                <a:srgbClr val="C00000"/>
              </a:buClr>
              <a:buSzPts val="1080"/>
              <a:buChar char="❑"/>
            </a:pPr>
            <a:r>
              <a:rPr lang="en-US" sz="1800" dirty="0"/>
              <a:t>To participate in DUA-approved training for up to 26 additional weeks (Section 30 / Training Opportunities Program)</a:t>
            </a:r>
            <a:endParaRPr dirty="0"/>
          </a:p>
          <a:p>
            <a:pPr marL="669925" lvl="1" indent="-325438" algn="l" rtl="0">
              <a:spcBef>
                <a:spcPts val="360"/>
              </a:spcBef>
              <a:spcAft>
                <a:spcPts val="0"/>
              </a:spcAft>
              <a:buClr>
                <a:srgbClr val="C00000"/>
              </a:buClr>
              <a:buSzPts val="1080"/>
              <a:buChar char="❑"/>
            </a:pPr>
            <a:r>
              <a:rPr lang="en-US" sz="1800" dirty="0"/>
              <a:t>By federal extended benefits during a recession. </a:t>
            </a:r>
            <a:endParaRPr dirty="0"/>
          </a:p>
          <a:p>
            <a:pPr marL="344487" lvl="1" indent="0" algn="l" rtl="0">
              <a:spcBef>
                <a:spcPts val="360"/>
              </a:spcBef>
              <a:spcAft>
                <a:spcPts val="0"/>
              </a:spcAft>
              <a:buClr>
                <a:srgbClr val="C00000"/>
              </a:buClr>
              <a:buSzPts val="1080"/>
              <a:buNone/>
            </a:pPr>
            <a:endParaRPr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80" name="Google Shape;180;p12"/>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12</a:t>
            </a:fld>
            <a:endParaRPr dirty="0"/>
          </a:p>
        </p:txBody>
      </p:sp>
      <p:sp>
        <p:nvSpPr>
          <p:cNvPr id="178" name="Google Shape;178;p12"/>
          <p:cNvSpPr txBox="1">
            <a:spLocks noGrp="1"/>
          </p:cNvSpPr>
          <p:nvPr>
            <p:ph type="title" idx="4294967295"/>
          </p:nvPr>
        </p:nvSpPr>
        <p:spPr>
          <a:xfrm>
            <a:off x="457200" y="1142096"/>
            <a:ext cx="8229600" cy="63817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2800" b="1" dirty="0"/>
              <a:t>Is UI Taxable?</a:t>
            </a:r>
            <a:endParaRPr dirty="0"/>
          </a:p>
        </p:txBody>
      </p:sp>
      <p:sp>
        <p:nvSpPr>
          <p:cNvPr id="179" name="Google Shape;179;p12"/>
          <p:cNvSpPr txBox="1">
            <a:spLocks noGrp="1"/>
          </p:cNvSpPr>
          <p:nvPr>
            <p:ph type="body" idx="4294967295"/>
          </p:nvPr>
        </p:nvSpPr>
        <p:spPr>
          <a:xfrm>
            <a:off x="652462" y="1780271"/>
            <a:ext cx="7839075" cy="5076825"/>
          </a:xfrm>
          <a:prstGeom prst="rect">
            <a:avLst/>
          </a:prstGeom>
          <a:noFill/>
          <a:ln>
            <a:noFill/>
          </a:ln>
        </p:spPr>
        <p:txBody>
          <a:bodyPr spcFirstLastPara="1" wrap="square" lIns="91425" tIns="45700" rIns="91425" bIns="45700" anchor="t" anchorCtr="0">
            <a:noAutofit/>
          </a:bodyPr>
          <a:lstStyle/>
          <a:p>
            <a:pPr marL="342900" lvl="0" indent="-342900" algn="l" rtl="0">
              <a:lnSpc>
                <a:spcPct val="95000"/>
              </a:lnSpc>
              <a:spcBef>
                <a:spcPts val="0"/>
              </a:spcBef>
              <a:spcAft>
                <a:spcPts val="0"/>
              </a:spcAft>
              <a:buClr>
                <a:srgbClr val="C00000"/>
              </a:buClr>
              <a:buSzPts val="1170"/>
              <a:buChar char="■"/>
            </a:pPr>
            <a:r>
              <a:rPr lang="en-US" sz="1800" dirty="0"/>
              <a:t>Yes.  Claimants may request withholding, otherwise will be responsible for federal and state income taxes at tax time.</a:t>
            </a:r>
            <a:endParaRPr dirty="0"/>
          </a:p>
          <a:p>
            <a:pPr marL="342900" lvl="0" indent="-268605" algn="l" rtl="0">
              <a:lnSpc>
                <a:spcPct val="95000"/>
              </a:lnSpc>
              <a:spcBef>
                <a:spcPts val="360"/>
              </a:spcBef>
              <a:spcAft>
                <a:spcPts val="0"/>
              </a:spcAft>
              <a:buClr>
                <a:srgbClr val="C00000"/>
              </a:buClr>
              <a:buSzPts val="1170"/>
              <a:buNone/>
            </a:pPr>
            <a:endParaRPr sz="1800" dirty="0"/>
          </a:p>
          <a:p>
            <a:pPr marL="342900" lvl="0" indent="-342900" algn="l" rtl="0">
              <a:lnSpc>
                <a:spcPct val="95000"/>
              </a:lnSpc>
              <a:spcBef>
                <a:spcPts val="360"/>
              </a:spcBef>
              <a:spcAft>
                <a:spcPts val="0"/>
              </a:spcAft>
              <a:buClr>
                <a:srgbClr val="C00000"/>
              </a:buClr>
              <a:buSzPts val="1170"/>
              <a:buChar char="■"/>
            </a:pPr>
            <a:r>
              <a:rPr lang="en-US" sz="1800" dirty="0"/>
              <a:t>10% federal and 5% state income tax rates applied.</a:t>
            </a:r>
            <a:endParaRPr dirty="0"/>
          </a:p>
          <a:p>
            <a:pPr marL="342900" lvl="0" indent="-268605" algn="l" rtl="0">
              <a:lnSpc>
                <a:spcPct val="95000"/>
              </a:lnSpc>
              <a:spcBef>
                <a:spcPts val="360"/>
              </a:spcBef>
              <a:spcAft>
                <a:spcPts val="0"/>
              </a:spcAft>
              <a:buClr>
                <a:srgbClr val="C00000"/>
              </a:buClr>
              <a:buSzPts val="1170"/>
              <a:buNone/>
            </a:pPr>
            <a:endParaRPr sz="1800" dirty="0"/>
          </a:p>
          <a:p>
            <a:pPr marL="342900" lvl="0" indent="-342900" algn="l" rtl="0">
              <a:lnSpc>
                <a:spcPct val="95000"/>
              </a:lnSpc>
              <a:spcBef>
                <a:spcPts val="360"/>
              </a:spcBef>
              <a:spcAft>
                <a:spcPts val="0"/>
              </a:spcAft>
              <a:buClr>
                <a:srgbClr val="C00000"/>
              </a:buClr>
              <a:buSzPts val="1170"/>
              <a:buChar char="■"/>
            </a:pPr>
            <a:r>
              <a:rPr lang="en-US" sz="1800" dirty="0"/>
              <a:t>DUA sends out 1099-G, available at </a:t>
            </a:r>
            <a:r>
              <a:rPr lang="en-US" sz="1800" u="sng" dirty="0">
                <a:solidFill>
                  <a:schemeClr val="hlink"/>
                </a:solidFill>
                <a:hlinkClick r:id="rId3"/>
              </a:rPr>
              <a:t>www.mass.gov/dua/webcert</a:t>
            </a:r>
            <a:r>
              <a:rPr lang="en-US" sz="1800" dirty="0"/>
              <a:t>, call 617-626-5647, or request through UI Online at </a:t>
            </a:r>
            <a:r>
              <a:rPr lang="en-US" sz="1800" b="1" dirty="0"/>
              <a:t>View and Request 1099G.</a:t>
            </a:r>
            <a:endParaRPr dirty="0"/>
          </a:p>
          <a:p>
            <a:pPr marL="342900" lvl="0" indent="-268605" algn="l" rtl="0">
              <a:lnSpc>
                <a:spcPct val="95000"/>
              </a:lnSpc>
              <a:spcBef>
                <a:spcPts val="360"/>
              </a:spcBef>
              <a:spcAft>
                <a:spcPts val="0"/>
              </a:spcAft>
              <a:buClr>
                <a:srgbClr val="C00000"/>
              </a:buClr>
              <a:buSzPts val="1170"/>
              <a:buNone/>
            </a:pPr>
            <a:endParaRPr sz="1800" b="1" dirty="0"/>
          </a:p>
          <a:p>
            <a:pPr marL="342900" lvl="0" indent="-342900" algn="l" rtl="0">
              <a:lnSpc>
                <a:spcPct val="95000"/>
              </a:lnSpc>
              <a:spcBef>
                <a:spcPts val="360"/>
              </a:spcBef>
              <a:spcAft>
                <a:spcPts val="0"/>
              </a:spcAft>
              <a:buClr>
                <a:srgbClr val="C00000"/>
              </a:buClr>
              <a:buSzPts val="1170"/>
              <a:buChar char="■"/>
            </a:pPr>
            <a:r>
              <a:rPr lang="en-US" sz="1800" dirty="0"/>
              <a:t>If a person received a 1099-G from DUA but did not receive UI or PUA benefits, they should complete the fraud reporting form at </a:t>
            </a:r>
            <a:r>
              <a:rPr lang="en-US" sz="1800" u="sng" dirty="0">
                <a:solidFill>
                  <a:schemeClr val="hlink"/>
                </a:solidFill>
                <a:hlinkClick r:id="rId4"/>
              </a:rPr>
              <a:t>https://www.mass.gov/forms/unemployment-fraud-reporting-form</a:t>
            </a:r>
            <a:r>
              <a:rPr lang="en-US" sz="1800" dirty="0"/>
              <a:t> </a:t>
            </a:r>
            <a:endParaRPr sz="1400" dirty="0"/>
          </a:p>
          <a:p>
            <a:pPr marL="0" lvl="0" indent="0" algn="l" rtl="0">
              <a:lnSpc>
                <a:spcPct val="95000"/>
              </a:lnSpc>
              <a:spcBef>
                <a:spcPts val="360"/>
              </a:spcBef>
              <a:spcAft>
                <a:spcPts val="0"/>
              </a:spcAft>
              <a:buClr>
                <a:srgbClr val="C00000"/>
              </a:buClr>
              <a:buSzPts val="1170"/>
              <a:buNone/>
            </a:pPr>
            <a:endParaRPr sz="1800" dirty="0"/>
          </a:p>
          <a:p>
            <a:pPr marL="0" lvl="0" indent="0" algn="l" rtl="0">
              <a:lnSpc>
                <a:spcPct val="95000"/>
              </a:lnSpc>
              <a:spcBef>
                <a:spcPts val="360"/>
              </a:spcBef>
              <a:spcAft>
                <a:spcPts val="0"/>
              </a:spcAft>
              <a:buClr>
                <a:srgbClr val="C00000"/>
              </a:buClr>
              <a:buSzPts val="1170"/>
              <a:buNone/>
            </a:pPr>
            <a:endParaRPr sz="1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8" name="Google Shape;188;p13"/>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13</a:t>
            </a:fld>
            <a:endParaRPr dirty="0"/>
          </a:p>
        </p:txBody>
      </p:sp>
      <p:sp>
        <p:nvSpPr>
          <p:cNvPr id="186" name="Google Shape;186;p13"/>
          <p:cNvSpPr txBox="1">
            <a:spLocks noGrp="1"/>
          </p:cNvSpPr>
          <p:nvPr>
            <p:ph type="title" idx="4294967295"/>
          </p:nvPr>
        </p:nvSpPr>
        <p:spPr>
          <a:xfrm>
            <a:off x="329406" y="1169698"/>
            <a:ext cx="8485188" cy="111125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2400" b="1" dirty="0"/>
              <a:t>Partial Unemployment</a:t>
            </a:r>
            <a:endParaRPr sz="2800" dirty="0"/>
          </a:p>
        </p:txBody>
      </p:sp>
      <p:sp>
        <p:nvSpPr>
          <p:cNvPr id="187" name="Google Shape;187;p13"/>
          <p:cNvSpPr txBox="1">
            <a:spLocks noGrp="1"/>
          </p:cNvSpPr>
          <p:nvPr>
            <p:ph type="body" idx="4294967295"/>
          </p:nvPr>
        </p:nvSpPr>
        <p:spPr>
          <a:xfrm>
            <a:off x="152400" y="2027237"/>
            <a:ext cx="8839200" cy="4694238"/>
          </a:xfrm>
          <a:prstGeom prst="rect">
            <a:avLst/>
          </a:prstGeom>
          <a:noFill/>
          <a:ln>
            <a:noFill/>
          </a:ln>
        </p:spPr>
        <p:txBody>
          <a:bodyPr spcFirstLastPara="1" wrap="square" lIns="91425" tIns="45700" rIns="91425" bIns="45700" anchor="t" anchorCtr="0">
            <a:noAutofit/>
          </a:bodyPr>
          <a:lstStyle/>
          <a:p>
            <a:pPr marL="342900" lvl="0" indent="-342900" algn="l" rtl="0">
              <a:lnSpc>
                <a:spcPct val="80000"/>
              </a:lnSpc>
              <a:spcBef>
                <a:spcPts val="0"/>
              </a:spcBef>
              <a:spcAft>
                <a:spcPts val="0"/>
              </a:spcAft>
              <a:buClr>
                <a:srgbClr val="C00000"/>
              </a:buClr>
              <a:buSzPts val="1170"/>
              <a:buChar char="■"/>
            </a:pPr>
            <a:r>
              <a:rPr lang="en-US" sz="1800" dirty="0"/>
              <a:t>A claimant can earn up to 1/3 of the weekly benefit amount (WBA) without losing any UI benefit. This 1/3 amount is called the </a:t>
            </a:r>
            <a:r>
              <a:rPr lang="en-US" sz="1800" b="1" dirty="0"/>
              <a:t>earnings disregard.</a:t>
            </a:r>
            <a:endParaRPr sz="1800" dirty="0"/>
          </a:p>
          <a:p>
            <a:pPr marL="669925" lvl="1" indent="-325438" algn="l" rtl="0">
              <a:lnSpc>
                <a:spcPct val="80000"/>
              </a:lnSpc>
              <a:spcBef>
                <a:spcPts val="360"/>
              </a:spcBef>
              <a:spcAft>
                <a:spcPts val="0"/>
              </a:spcAft>
              <a:buClr>
                <a:srgbClr val="C00000"/>
              </a:buClr>
              <a:buSzPts val="1080"/>
              <a:buChar char="❑"/>
            </a:pPr>
            <a:r>
              <a:rPr lang="en-US" sz="1800" dirty="0"/>
              <a:t>Any additional part time earnings above this 1/3 amount are deducted from the UI benefit. </a:t>
            </a:r>
            <a:endParaRPr dirty="0"/>
          </a:p>
          <a:p>
            <a:pPr marL="344487" lvl="1" indent="0" algn="l" rtl="0">
              <a:lnSpc>
                <a:spcPct val="80000"/>
              </a:lnSpc>
              <a:spcBef>
                <a:spcPts val="360"/>
              </a:spcBef>
              <a:spcAft>
                <a:spcPts val="0"/>
              </a:spcAft>
              <a:buClr>
                <a:srgbClr val="C00000"/>
              </a:buClr>
              <a:buSzPts val="1080"/>
              <a:buNone/>
            </a:pPr>
            <a:endParaRPr sz="1800" dirty="0"/>
          </a:p>
          <a:p>
            <a:pPr marL="669925" lvl="1" indent="-325438" algn="l" rtl="0">
              <a:lnSpc>
                <a:spcPct val="80000"/>
              </a:lnSpc>
              <a:spcBef>
                <a:spcPts val="360"/>
              </a:spcBef>
              <a:spcAft>
                <a:spcPts val="0"/>
              </a:spcAft>
              <a:buClr>
                <a:srgbClr val="C00000"/>
              </a:buClr>
              <a:buSzPts val="1080"/>
              <a:buChar char="❑"/>
            </a:pPr>
            <a:r>
              <a:rPr lang="en-US" sz="1800" dirty="0"/>
              <a:t>If total earnings equal or exceed 133% of WBA, no longer eligible for UI.  </a:t>
            </a:r>
            <a:endParaRPr dirty="0"/>
          </a:p>
          <a:p>
            <a:pPr marL="1022350" lvl="2" indent="-350838" algn="l" rtl="0">
              <a:lnSpc>
                <a:spcPct val="80000"/>
              </a:lnSpc>
              <a:spcBef>
                <a:spcPts val="280"/>
              </a:spcBef>
              <a:spcAft>
                <a:spcPts val="0"/>
              </a:spcAft>
              <a:buClr>
                <a:srgbClr val="C00000"/>
              </a:buClr>
              <a:buSzPts val="910"/>
              <a:buChar char="■"/>
            </a:pPr>
            <a:r>
              <a:rPr lang="en-US" sz="1400" dirty="0"/>
              <a:t>Example: If Mary has a WBA of $100, she can earn up to $33 each week with no impact to her WBA. If Mary earns $35, her WBA will be reduced dollar for dollar over the $33, by $2, to $98.</a:t>
            </a:r>
            <a:endParaRPr dirty="0"/>
          </a:p>
          <a:p>
            <a:pPr marL="1022350" lvl="2" indent="-350838" algn="l" rtl="0">
              <a:lnSpc>
                <a:spcPct val="80000"/>
              </a:lnSpc>
              <a:spcBef>
                <a:spcPts val="280"/>
              </a:spcBef>
              <a:spcAft>
                <a:spcPts val="0"/>
              </a:spcAft>
              <a:buClr>
                <a:srgbClr val="C00000"/>
              </a:buClr>
              <a:buSzPts val="910"/>
              <a:buChar char="■"/>
            </a:pPr>
            <a:r>
              <a:rPr lang="en-US" sz="1400" dirty="0"/>
              <a:t>If Mary earns $132 per week, she will get $1 in UI benefits.</a:t>
            </a:r>
            <a:endParaRPr dirty="0"/>
          </a:p>
          <a:p>
            <a:pPr marL="1022350" lvl="2" indent="-350838" algn="l" rtl="0">
              <a:lnSpc>
                <a:spcPct val="80000"/>
              </a:lnSpc>
              <a:spcBef>
                <a:spcPts val="280"/>
              </a:spcBef>
              <a:spcAft>
                <a:spcPts val="0"/>
              </a:spcAft>
              <a:buClr>
                <a:srgbClr val="C00000"/>
              </a:buClr>
              <a:buSzPts val="910"/>
              <a:buChar char="■"/>
            </a:pPr>
            <a:r>
              <a:rPr lang="en-US" sz="1400" dirty="0"/>
              <a:t>If Mary earns more than $133 per week, she will be disqualified from receiving benefits.</a:t>
            </a:r>
            <a:endParaRPr dirty="0"/>
          </a:p>
          <a:p>
            <a:pPr marL="1022350" lvl="2" indent="-293053" algn="l" rtl="0">
              <a:lnSpc>
                <a:spcPct val="80000"/>
              </a:lnSpc>
              <a:spcBef>
                <a:spcPts val="280"/>
              </a:spcBef>
              <a:spcAft>
                <a:spcPts val="0"/>
              </a:spcAft>
              <a:buSzPts val="910"/>
              <a:buNone/>
            </a:pPr>
            <a:endParaRPr sz="1400" dirty="0"/>
          </a:p>
          <a:p>
            <a:pPr marL="342900" lvl="0" indent="-342900" algn="l" rtl="0">
              <a:lnSpc>
                <a:spcPct val="80000"/>
              </a:lnSpc>
              <a:spcBef>
                <a:spcPts val="360"/>
              </a:spcBef>
              <a:spcAft>
                <a:spcPts val="0"/>
              </a:spcAft>
              <a:buClr>
                <a:srgbClr val="C00000"/>
              </a:buClr>
              <a:buSzPts val="1170"/>
              <a:buChar char="■"/>
            </a:pPr>
            <a:r>
              <a:rPr lang="en-US" sz="1800" b="1" dirty="0"/>
              <a:t>Claimants must report any earnings. </a:t>
            </a:r>
            <a:br>
              <a:rPr lang="en-US" sz="1800" b="1" dirty="0"/>
            </a:br>
            <a:endParaRPr sz="1800" dirty="0"/>
          </a:p>
          <a:p>
            <a:pPr marL="669925" lvl="1" indent="-325438" algn="l" rtl="0">
              <a:lnSpc>
                <a:spcPct val="80000"/>
              </a:lnSpc>
              <a:spcBef>
                <a:spcPts val="360"/>
              </a:spcBef>
              <a:spcAft>
                <a:spcPts val="0"/>
              </a:spcAft>
              <a:buClr>
                <a:srgbClr val="C00000"/>
              </a:buClr>
              <a:buSzPts val="1080"/>
              <a:buChar char="❑"/>
            </a:pPr>
            <a:r>
              <a:rPr lang="en-US" sz="1800" dirty="0"/>
              <a:t>DUA does a cross match with DOR and can discover earnings. </a:t>
            </a:r>
          </a:p>
          <a:p>
            <a:pPr marL="669925" lvl="1" indent="-325438" algn="l" rtl="0">
              <a:lnSpc>
                <a:spcPct val="80000"/>
              </a:lnSpc>
              <a:spcBef>
                <a:spcPts val="360"/>
              </a:spcBef>
              <a:spcAft>
                <a:spcPts val="0"/>
              </a:spcAft>
              <a:buClr>
                <a:srgbClr val="C00000"/>
              </a:buClr>
              <a:buSzPts val="1080"/>
              <a:buChar char="❑"/>
            </a:pPr>
            <a:r>
              <a:rPr lang="en-US" sz="1800" dirty="0"/>
              <a:t>Earnings must be reported when they are earned, not paid (even if paid bi-weekly)</a:t>
            </a:r>
            <a:endParaRPr dirty="0"/>
          </a:p>
          <a:p>
            <a:pPr marL="344487" lvl="1" indent="0" algn="l" rtl="0">
              <a:lnSpc>
                <a:spcPct val="80000"/>
              </a:lnSpc>
              <a:spcBef>
                <a:spcPts val="360"/>
              </a:spcBef>
              <a:spcAft>
                <a:spcPts val="0"/>
              </a:spcAft>
              <a:buSzPts val="1080"/>
              <a:buNone/>
            </a:pPr>
            <a:endParaRPr sz="1800" dirty="0"/>
          </a:p>
          <a:p>
            <a:pPr marL="342900" lvl="0" indent="-342900" algn="l" rtl="0">
              <a:lnSpc>
                <a:spcPct val="80000"/>
              </a:lnSpc>
              <a:spcBef>
                <a:spcPts val="360"/>
              </a:spcBef>
              <a:spcAft>
                <a:spcPts val="0"/>
              </a:spcAft>
              <a:buClr>
                <a:srgbClr val="C00000"/>
              </a:buClr>
              <a:buSzPts val="1170"/>
              <a:buChar char="■"/>
            </a:pPr>
            <a:r>
              <a:rPr lang="en-US" sz="1800" dirty="0"/>
              <a:t>UI benefits may be reduced when a claimant, who takes a part-time job while receiving UI, leaves that job for a disqualifying reason. </a:t>
            </a:r>
            <a:r>
              <a:rPr lang="en-US" sz="1800" i="1" dirty="0"/>
              <a:t>Guide, Q. 45, 49  </a:t>
            </a:r>
            <a:endParaRPr dirty="0"/>
          </a:p>
          <a:p>
            <a:pPr marL="342900" lvl="0" indent="-342900" algn="l" rtl="0">
              <a:lnSpc>
                <a:spcPct val="80000"/>
              </a:lnSpc>
              <a:spcBef>
                <a:spcPts val="360"/>
              </a:spcBef>
              <a:spcAft>
                <a:spcPts val="0"/>
              </a:spcAft>
              <a:buSzPts val="1170"/>
              <a:buFont typeface="Noto Sans Symbols"/>
              <a:buNone/>
            </a:pPr>
            <a:endParaRPr sz="1800" i="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7" name="Google Shape;197;p14"/>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14</a:t>
            </a:fld>
            <a:endParaRPr dirty="0"/>
          </a:p>
        </p:txBody>
      </p:sp>
      <p:sp>
        <p:nvSpPr>
          <p:cNvPr id="194" name="Google Shape;194;p14"/>
          <p:cNvSpPr txBox="1">
            <a:spLocks noGrp="1"/>
          </p:cNvSpPr>
          <p:nvPr>
            <p:ph type="title" idx="4294967295"/>
          </p:nvPr>
        </p:nvSpPr>
        <p:spPr>
          <a:xfrm>
            <a:off x="206375" y="1185208"/>
            <a:ext cx="8731250" cy="9017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2800" b="1" dirty="0"/>
              <a:t>Availability and Work Search: Suitable Work</a:t>
            </a:r>
            <a:br>
              <a:rPr lang="en-US" sz="2800" b="1" dirty="0"/>
            </a:br>
            <a:endParaRPr sz="2800" b="1" dirty="0"/>
          </a:p>
        </p:txBody>
      </p:sp>
      <p:sp>
        <p:nvSpPr>
          <p:cNvPr id="195" name="Google Shape;195;p14"/>
          <p:cNvSpPr txBox="1">
            <a:spLocks noGrp="1"/>
          </p:cNvSpPr>
          <p:nvPr>
            <p:ph type="body" idx="4294967295"/>
          </p:nvPr>
        </p:nvSpPr>
        <p:spPr>
          <a:xfrm>
            <a:off x="373493" y="1771024"/>
            <a:ext cx="8397014" cy="4585326"/>
          </a:xfrm>
          <a:prstGeom prst="rect">
            <a:avLst/>
          </a:prstGeom>
          <a:noFill/>
          <a:ln>
            <a:noFill/>
          </a:ln>
        </p:spPr>
        <p:txBody>
          <a:bodyPr spcFirstLastPara="1" wrap="square" lIns="91425" tIns="45700" rIns="91425" bIns="45700" anchor="t" anchorCtr="0">
            <a:noAutofit/>
          </a:bodyPr>
          <a:lstStyle/>
          <a:p>
            <a:pPr marL="0" indent="0">
              <a:lnSpc>
                <a:spcPct val="80000"/>
              </a:lnSpc>
              <a:spcBef>
                <a:spcPts val="0"/>
              </a:spcBef>
              <a:buClr>
                <a:srgbClr val="C00000"/>
              </a:buClr>
              <a:buSzPts val="1170"/>
              <a:buNone/>
            </a:pPr>
            <a:r>
              <a:rPr lang="en-US" sz="1800" dirty="0">
                <a:solidFill>
                  <a:srgbClr val="000000"/>
                </a:solidFill>
                <a:latin typeface="Arial"/>
                <a:ea typeface="Arial"/>
                <a:cs typeface="Arial"/>
                <a:sym typeface="Arial"/>
              </a:rPr>
              <a:t>Claimants only need to search for </a:t>
            </a:r>
            <a:r>
              <a:rPr lang="en-US" sz="1800" b="1" dirty="0">
                <a:solidFill>
                  <a:srgbClr val="000000"/>
                </a:solidFill>
                <a:latin typeface="Arial"/>
                <a:ea typeface="Arial"/>
                <a:cs typeface="Arial"/>
                <a:sym typeface="Arial"/>
              </a:rPr>
              <a:t>suitable </a:t>
            </a:r>
            <a:r>
              <a:rPr lang="en-US" sz="1800" dirty="0">
                <a:solidFill>
                  <a:srgbClr val="000000"/>
                </a:solidFill>
                <a:latin typeface="Arial"/>
                <a:ea typeface="Arial"/>
                <a:cs typeface="Arial"/>
                <a:sym typeface="Arial"/>
              </a:rPr>
              <a:t>work. A job is </a:t>
            </a:r>
            <a:r>
              <a:rPr lang="en-US" sz="1800" b="1" dirty="0">
                <a:solidFill>
                  <a:srgbClr val="000000"/>
                </a:solidFill>
                <a:latin typeface="Arial"/>
                <a:ea typeface="Arial"/>
                <a:cs typeface="Arial"/>
                <a:sym typeface="Arial"/>
              </a:rPr>
              <a:t>not suitable </a:t>
            </a:r>
            <a:r>
              <a:rPr lang="en-US" sz="1800" dirty="0">
                <a:solidFill>
                  <a:srgbClr val="000000"/>
                </a:solidFill>
                <a:latin typeface="Arial"/>
                <a:ea typeface="Arial"/>
                <a:cs typeface="Arial"/>
                <a:sym typeface="Arial"/>
              </a:rPr>
              <a:t>if it: </a:t>
            </a:r>
            <a:endParaRPr lang="en-US" sz="1000" dirty="0"/>
          </a:p>
          <a:p>
            <a:pPr marL="342900" lvl="0" indent="-342900" algn="l" rtl="0">
              <a:lnSpc>
                <a:spcPct val="80000"/>
              </a:lnSpc>
              <a:spcBef>
                <a:spcPts val="0"/>
              </a:spcBef>
              <a:spcAft>
                <a:spcPts val="0"/>
              </a:spcAft>
              <a:buClr>
                <a:srgbClr val="C00000"/>
              </a:buClr>
              <a:buSzPts val="1170"/>
              <a:buChar char="■"/>
            </a:pPr>
            <a:endParaRPr lang="en-US" sz="1800" dirty="0"/>
          </a:p>
          <a:p>
            <a:pPr marL="342900" lvl="0" indent="-342900" algn="l" rtl="0">
              <a:lnSpc>
                <a:spcPct val="80000"/>
              </a:lnSpc>
              <a:spcBef>
                <a:spcPts val="0"/>
              </a:spcBef>
              <a:spcAft>
                <a:spcPts val="0"/>
              </a:spcAft>
              <a:buClr>
                <a:srgbClr val="C00000"/>
              </a:buClr>
              <a:buSzPts val="1170"/>
              <a:buChar char="■"/>
            </a:pPr>
            <a:r>
              <a:rPr lang="en-US" sz="1800" dirty="0"/>
              <a:t>Is detrimental to health, safety, or morals;</a:t>
            </a:r>
            <a:endParaRPr dirty="0"/>
          </a:p>
          <a:p>
            <a:pPr marL="0" lvl="0" indent="0" algn="l" rtl="0">
              <a:lnSpc>
                <a:spcPct val="80000"/>
              </a:lnSpc>
              <a:spcBef>
                <a:spcPts val="360"/>
              </a:spcBef>
              <a:spcAft>
                <a:spcPts val="0"/>
              </a:spcAft>
              <a:buClr>
                <a:srgbClr val="C00000"/>
              </a:buClr>
              <a:buSzPts val="1170"/>
              <a:buNone/>
            </a:pPr>
            <a:endParaRPr sz="1800" dirty="0"/>
          </a:p>
          <a:p>
            <a:pPr marL="342900" lvl="0" indent="-342900" algn="l" rtl="0">
              <a:lnSpc>
                <a:spcPct val="80000"/>
              </a:lnSpc>
              <a:spcBef>
                <a:spcPts val="360"/>
              </a:spcBef>
              <a:spcAft>
                <a:spcPts val="0"/>
              </a:spcAft>
              <a:buClr>
                <a:srgbClr val="C00000"/>
              </a:buClr>
              <a:buSzPts val="1170"/>
              <a:buChar char="■"/>
            </a:pPr>
            <a:r>
              <a:rPr lang="en-US" sz="1800" dirty="0"/>
              <a:t>Doesn’t fit employee’s training or experience;</a:t>
            </a:r>
            <a:endParaRPr dirty="0"/>
          </a:p>
          <a:p>
            <a:pPr marL="0" lvl="0" indent="0" algn="l" rtl="0">
              <a:lnSpc>
                <a:spcPct val="80000"/>
              </a:lnSpc>
              <a:spcBef>
                <a:spcPts val="360"/>
              </a:spcBef>
              <a:spcAft>
                <a:spcPts val="0"/>
              </a:spcAft>
              <a:buClr>
                <a:srgbClr val="C00000"/>
              </a:buClr>
              <a:buSzPts val="1170"/>
              <a:buNone/>
            </a:pPr>
            <a:endParaRPr sz="1800" dirty="0"/>
          </a:p>
          <a:p>
            <a:pPr marL="342900" lvl="0" indent="-342900" algn="l" rtl="0">
              <a:lnSpc>
                <a:spcPct val="80000"/>
              </a:lnSpc>
              <a:spcBef>
                <a:spcPts val="360"/>
              </a:spcBef>
              <a:spcAft>
                <a:spcPts val="0"/>
              </a:spcAft>
              <a:buClr>
                <a:srgbClr val="C00000"/>
              </a:buClr>
              <a:buSzPts val="1170"/>
              <a:buChar char="■"/>
            </a:pPr>
            <a:r>
              <a:rPr lang="en-US" sz="1800" dirty="0"/>
              <a:t>Has worse pay, hours and benefits or doesn’t meet the </a:t>
            </a:r>
            <a:r>
              <a:rPr lang="en-US" sz="1800" b="1" dirty="0"/>
              <a:t>prevailing conditions of work test;</a:t>
            </a:r>
            <a:r>
              <a:rPr lang="en-US" sz="1800" dirty="0"/>
              <a:t> </a:t>
            </a:r>
            <a:r>
              <a:rPr lang="en-US" sz="1800" i="1" dirty="0"/>
              <a:t>Guide, Q. 8</a:t>
            </a:r>
            <a:endParaRPr sz="1800" b="1" dirty="0"/>
          </a:p>
          <a:p>
            <a:pPr marL="0" lvl="0" indent="0" algn="l" rtl="0">
              <a:lnSpc>
                <a:spcPct val="80000"/>
              </a:lnSpc>
              <a:spcBef>
                <a:spcPts val="360"/>
              </a:spcBef>
              <a:spcAft>
                <a:spcPts val="0"/>
              </a:spcAft>
              <a:buClr>
                <a:srgbClr val="C00000"/>
              </a:buClr>
              <a:buSzPts val="1170"/>
              <a:buNone/>
            </a:pPr>
            <a:endParaRPr sz="1800" b="1" dirty="0"/>
          </a:p>
          <a:p>
            <a:pPr marL="342900" lvl="0" indent="-342900" algn="l" rtl="0">
              <a:lnSpc>
                <a:spcPct val="80000"/>
              </a:lnSpc>
              <a:spcBef>
                <a:spcPts val="360"/>
              </a:spcBef>
              <a:spcAft>
                <a:spcPts val="0"/>
              </a:spcAft>
              <a:buClr>
                <a:srgbClr val="C00000"/>
              </a:buClr>
              <a:buSzPts val="1170"/>
              <a:buChar char="■"/>
            </a:pPr>
            <a:r>
              <a:rPr lang="en-US" sz="1800" dirty="0"/>
              <a:t>Requires an unreasonable commute; or</a:t>
            </a:r>
            <a:endParaRPr dirty="0"/>
          </a:p>
          <a:p>
            <a:pPr marL="0" lvl="0" indent="0" algn="l" rtl="0">
              <a:lnSpc>
                <a:spcPct val="80000"/>
              </a:lnSpc>
              <a:spcBef>
                <a:spcPts val="360"/>
              </a:spcBef>
              <a:spcAft>
                <a:spcPts val="0"/>
              </a:spcAft>
              <a:buClr>
                <a:srgbClr val="C00000"/>
              </a:buClr>
              <a:buSzPts val="1170"/>
              <a:buNone/>
            </a:pPr>
            <a:endParaRPr sz="1800" dirty="0"/>
          </a:p>
          <a:p>
            <a:pPr marL="342900" lvl="0" indent="-342900" algn="l" rtl="0">
              <a:lnSpc>
                <a:spcPct val="80000"/>
              </a:lnSpc>
              <a:spcBef>
                <a:spcPts val="360"/>
              </a:spcBef>
              <a:spcAft>
                <a:spcPts val="0"/>
              </a:spcAft>
              <a:buClr>
                <a:srgbClr val="C00000"/>
              </a:buClr>
              <a:buSzPts val="1170"/>
              <a:buChar char="■"/>
            </a:pPr>
            <a:r>
              <a:rPr lang="en-US" sz="1800" dirty="0"/>
              <a:t>Is vacant directly due to strike, lockout, or other labor dispute or requires joining union or limits joining or retaining membership in a union.</a:t>
            </a:r>
            <a:endParaRPr dirty="0"/>
          </a:p>
          <a:p>
            <a:pPr marL="0" lvl="0" indent="0" algn="l" rtl="0">
              <a:lnSpc>
                <a:spcPct val="80000"/>
              </a:lnSpc>
              <a:spcBef>
                <a:spcPts val="360"/>
              </a:spcBef>
              <a:spcAft>
                <a:spcPts val="0"/>
              </a:spcAft>
              <a:buClr>
                <a:srgbClr val="C00000"/>
              </a:buClr>
              <a:buSzPts val="1170"/>
              <a:buNone/>
            </a:pPr>
            <a:endParaRPr sz="1800" dirty="0"/>
          </a:p>
          <a:p>
            <a:pPr marL="342900" lvl="0" indent="-342900" algn="l" rtl="0">
              <a:lnSpc>
                <a:spcPct val="80000"/>
              </a:lnSpc>
              <a:spcBef>
                <a:spcPts val="360"/>
              </a:spcBef>
              <a:spcAft>
                <a:spcPts val="0"/>
              </a:spcAft>
              <a:buClr>
                <a:srgbClr val="C00000"/>
              </a:buClr>
              <a:buSzPts val="1170"/>
              <a:buChar char="■"/>
            </a:pPr>
            <a:r>
              <a:rPr lang="en-US" sz="1800" dirty="0"/>
              <a:t>Special rules apply for Domestic Violence situations, </a:t>
            </a:r>
            <a:r>
              <a:rPr lang="en-US" sz="1800" i="1" dirty="0"/>
              <a:t>Guide, Q. 8 &amp; 33</a:t>
            </a:r>
            <a:endParaRPr dirty="0"/>
          </a:p>
          <a:p>
            <a:pPr marL="0" lvl="0" indent="0" algn="l" rtl="0">
              <a:lnSpc>
                <a:spcPct val="80000"/>
              </a:lnSpc>
              <a:spcBef>
                <a:spcPts val="360"/>
              </a:spcBef>
              <a:spcAft>
                <a:spcPts val="0"/>
              </a:spcAft>
              <a:buClr>
                <a:srgbClr val="C00000"/>
              </a:buClr>
              <a:buSzPts val="1170"/>
              <a:buNone/>
            </a:pPr>
            <a:endParaRPr sz="1800" i="1" dirty="0"/>
          </a:p>
          <a:p>
            <a:pPr marL="342900" lvl="0" indent="-268605" algn="l" rtl="0">
              <a:lnSpc>
                <a:spcPct val="80000"/>
              </a:lnSpc>
              <a:spcBef>
                <a:spcPts val="360"/>
              </a:spcBef>
              <a:spcAft>
                <a:spcPts val="0"/>
              </a:spcAft>
              <a:buClr>
                <a:srgbClr val="C00000"/>
              </a:buClr>
              <a:buSzPts val="1170"/>
              <a:buNone/>
            </a:pPr>
            <a:endParaRPr sz="1800" i="1" dirty="0"/>
          </a:p>
          <a:p>
            <a:pPr marL="342900" lvl="0" indent="-268605" algn="l" rtl="0">
              <a:lnSpc>
                <a:spcPct val="80000"/>
              </a:lnSpc>
              <a:spcBef>
                <a:spcPts val="360"/>
              </a:spcBef>
              <a:spcAft>
                <a:spcPts val="0"/>
              </a:spcAft>
              <a:buSzPts val="1170"/>
              <a:buNone/>
            </a:pPr>
            <a:endParaRPr sz="1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5" name="Google Shape;205;p15"/>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15</a:t>
            </a:fld>
            <a:endParaRPr dirty="0"/>
          </a:p>
        </p:txBody>
      </p:sp>
      <p:sp>
        <p:nvSpPr>
          <p:cNvPr id="203" name="Google Shape;203;p15"/>
          <p:cNvSpPr txBox="1">
            <a:spLocks noGrp="1"/>
          </p:cNvSpPr>
          <p:nvPr>
            <p:ph type="title" idx="4294967295"/>
          </p:nvPr>
        </p:nvSpPr>
        <p:spPr>
          <a:xfrm>
            <a:off x="457200" y="1133475"/>
            <a:ext cx="8229600" cy="4953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2800" b="1" dirty="0"/>
              <a:t>Training Opportunitie</a:t>
            </a:r>
            <a:r>
              <a:rPr lang="en-US" sz="2800" dirty="0"/>
              <a:t>s Program </a:t>
            </a:r>
            <a:endParaRPr sz="4000" dirty="0"/>
          </a:p>
        </p:txBody>
      </p:sp>
      <p:sp>
        <p:nvSpPr>
          <p:cNvPr id="204" name="Google Shape;204;p15"/>
          <p:cNvSpPr txBox="1">
            <a:spLocks noGrp="1"/>
          </p:cNvSpPr>
          <p:nvPr>
            <p:ph type="body" idx="4294967295"/>
          </p:nvPr>
        </p:nvSpPr>
        <p:spPr>
          <a:xfrm>
            <a:off x="191612" y="1628775"/>
            <a:ext cx="8760775" cy="5119687"/>
          </a:xfrm>
          <a:prstGeom prst="rect">
            <a:avLst/>
          </a:prstGeom>
          <a:noFill/>
          <a:ln>
            <a:noFill/>
          </a:ln>
        </p:spPr>
        <p:txBody>
          <a:bodyPr spcFirstLastPara="1" wrap="square" lIns="91425" tIns="45700" rIns="91425" bIns="45700" anchor="t" anchorCtr="0">
            <a:noAutofit/>
          </a:bodyPr>
          <a:lstStyle/>
          <a:p>
            <a:pPr marL="342900" lvl="0" indent="-342900" algn="l" rtl="0">
              <a:lnSpc>
                <a:spcPct val="85000"/>
              </a:lnSpc>
              <a:spcBef>
                <a:spcPts val="0"/>
              </a:spcBef>
              <a:spcAft>
                <a:spcPts val="0"/>
              </a:spcAft>
              <a:buClr>
                <a:srgbClr val="C00000"/>
              </a:buClr>
              <a:buSzPts val="1170"/>
              <a:buChar char="■"/>
            </a:pPr>
            <a:r>
              <a:rPr lang="en-US" sz="1800" dirty="0"/>
              <a:t>Claimants may participate in DUA-approved training programs while receiving UI benefits. Must use a DUA Training Opportunities Program (“TOP”) application. (G.L. c. 151A, § 30). Call 617-626-5375 or request TOP application via UI Online account.</a:t>
            </a:r>
            <a:endParaRPr lang="en-US" dirty="0"/>
          </a:p>
          <a:p>
            <a:pPr marL="0" lvl="0" indent="0" algn="l" rtl="0">
              <a:lnSpc>
                <a:spcPct val="85000"/>
              </a:lnSpc>
              <a:spcBef>
                <a:spcPts val="360"/>
              </a:spcBef>
              <a:spcAft>
                <a:spcPts val="0"/>
              </a:spcAft>
              <a:buClr>
                <a:srgbClr val="C00000"/>
              </a:buClr>
              <a:buSzPts val="1170"/>
              <a:buNone/>
            </a:pPr>
            <a:endParaRPr lang="en-US" sz="1800" b="1" dirty="0"/>
          </a:p>
          <a:p>
            <a:pPr marL="342900" lvl="0" indent="-342900" algn="l" rtl="0">
              <a:lnSpc>
                <a:spcPct val="85000"/>
              </a:lnSpc>
              <a:spcBef>
                <a:spcPts val="360"/>
              </a:spcBef>
              <a:spcAft>
                <a:spcPts val="0"/>
              </a:spcAft>
              <a:buClr>
                <a:srgbClr val="C00000"/>
              </a:buClr>
              <a:buSzPts val="1170"/>
              <a:buChar char="■"/>
            </a:pPr>
            <a:r>
              <a:rPr lang="en-US" sz="1800" dirty="0"/>
              <a:t>Training program: must generally be able to complete in a maximum of 2 years; or 3 years for ESOL/Basic combined with vocational training; stand-alone ESOL is approved.</a:t>
            </a:r>
            <a:endParaRPr dirty="0"/>
          </a:p>
          <a:p>
            <a:pPr marL="342900" lvl="0" indent="-268605" algn="l" rtl="0">
              <a:lnSpc>
                <a:spcPct val="85000"/>
              </a:lnSpc>
              <a:spcBef>
                <a:spcPts val="360"/>
              </a:spcBef>
              <a:spcAft>
                <a:spcPts val="0"/>
              </a:spcAft>
              <a:buClr>
                <a:srgbClr val="C00000"/>
              </a:buClr>
              <a:buSzPts val="1170"/>
              <a:buNone/>
            </a:pPr>
            <a:endParaRPr sz="1800" dirty="0"/>
          </a:p>
          <a:p>
            <a:pPr marL="342900" lvl="0" indent="-342900" algn="l" rtl="0">
              <a:lnSpc>
                <a:spcPct val="85000"/>
              </a:lnSpc>
              <a:spcBef>
                <a:spcPts val="360"/>
              </a:spcBef>
              <a:spcAft>
                <a:spcPts val="0"/>
              </a:spcAft>
              <a:buClr>
                <a:srgbClr val="C00000"/>
              </a:buClr>
              <a:buSzPts val="1170"/>
              <a:buChar char="■"/>
            </a:pPr>
            <a:r>
              <a:rPr lang="en-US" sz="1800" dirty="0"/>
              <a:t>Job search requirement waived while in training.</a:t>
            </a:r>
            <a:endParaRPr dirty="0"/>
          </a:p>
          <a:p>
            <a:pPr marL="342900" lvl="0" indent="-268605" algn="l" rtl="0">
              <a:lnSpc>
                <a:spcPct val="85000"/>
              </a:lnSpc>
              <a:spcBef>
                <a:spcPts val="360"/>
              </a:spcBef>
              <a:spcAft>
                <a:spcPts val="0"/>
              </a:spcAft>
              <a:buClr>
                <a:srgbClr val="C00000"/>
              </a:buClr>
              <a:buSzPts val="1170"/>
              <a:buNone/>
            </a:pPr>
            <a:endParaRPr sz="1800" dirty="0"/>
          </a:p>
          <a:p>
            <a:pPr marL="342900" lvl="0" indent="-342900" algn="l" rtl="0">
              <a:lnSpc>
                <a:spcPct val="85000"/>
              </a:lnSpc>
              <a:spcBef>
                <a:spcPts val="360"/>
              </a:spcBef>
              <a:spcAft>
                <a:spcPts val="0"/>
              </a:spcAft>
              <a:buClr>
                <a:srgbClr val="C00000"/>
              </a:buClr>
              <a:buSzPts val="1170"/>
              <a:buChar char="■"/>
            </a:pPr>
            <a:r>
              <a:rPr lang="en-US" sz="1800" dirty="0"/>
              <a:t>Can get up to 26 weeks additional weeks of UI while participating in training. </a:t>
            </a:r>
            <a:endParaRPr dirty="0"/>
          </a:p>
          <a:p>
            <a:pPr marL="342900" lvl="1" indent="-268605" algn="l" rtl="0">
              <a:lnSpc>
                <a:spcPct val="85000"/>
              </a:lnSpc>
              <a:spcBef>
                <a:spcPts val="360"/>
              </a:spcBef>
              <a:spcAft>
                <a:spcPts val="0"/>
              </a:spcAft>
              <a:buClr>
                <a:srgbClr val="C00000"/>
              </a:buClr>
              <a:buSzPts val="1170"/>
              <a:buFont typeface="Noto Sans Symbols"/>
              <a:buNone/>
            </a:pPr>
            <a:endParaRPr sz="1800" dirty="0"/>
          </a:p>
          <a:p>
            <a:pPr marL="342900" lvl="0" indent="-342900" algn="l" rtl="0">
              <a:lnSpc>
                <a:spcPct val="85000"/>
              </a:lnSpc>
              <a:spcBef>
                <a:spcPts val="360"/>
              </a:spcBef>
              <a:spcAft>
                <a:spcPts val="0"/>
              </a:spcAft>
              <a:buClr>
                <a:srgbClr val="C00000"/>
              </a:buClr>
              <a:buSzPts val="1170"/>
              <a:buChar char="■"/>
            </a:pPr>
            <a:r>
              <a:rPr lang="en-US" sz="1800" dirty="0"/>
              <a:t>Extended UI for training: must apply for training w/in 20 weeks of a new or continued approved claim, unless tolled or waived for good cause; if UI denial reversed, 20 weeks starts running 1 week after the reversal. </a:t>
            </a:r>
            <a:r>
              <a:rPr lang="en-US" sz="1800" i="1" dirty="0"/>
              <a:t>Guide, Q. 48, 53 </a:t>
            </a:r>
            <a:endParaRPr dirty="0"/>
          </a:p>
          <a:p>
            <a:pPr marL="342900" lvl="0" indent="-342900" algn="l" rtl="0">
              <a:lnSpc>
                <a:spcPct val="85000"/>
              </a:lnSpc>
              <a:spcBef>
                <a:spcPts val="360"/>
              </a:spcBef>
              <a:spcAft>
                <a:spcPts val="0"/>
              </a:spcAft>
              <a:buClr>
                <a:srgbClr val="C00000"/>
              </a:buClr>
              <a:buSzPts val="1170"/>
              <a:buChar char="■"/>
            </a:pPr>
            <a:endParaRPr lang="en-US" sz="1800" dirty="0"/>
          </a:p>
          <a:p>
            <a:pPr marL="342900" lvl="0" indent="-342900" algn="l" rtl="0">
              <a:lnSpc>
                <a:spcPct val="85000"/>
              </a:lnSpc>
              <a:spcBef>
                <a:spcPts val="360"/>
              </a:spcBef>
              <a:spcAft>
                <a:spcPts val="0"/>
              </a:spcAft>
              <a:buClr>
                <a:srgbClr val="C00000"/>
              </a:buClr>
              <a:buSzPts val="1170"/>
              <a:buChar char="■"/>
            </a:pPr>
            <a:r>
              <a:rPr lang="en-US" sz="1800" dirty="0"/>
              <a:t>Cannot receive any extra federal benefits during weeks receiving section 30 extended training benefits</a:t>
            </a:r>
            <a:endParaRPr dirty="0"/>
          </a:p>
          <a:p>
            <a:pPr marL="342900" lvl="0" indent="-342900" algn="l" rtl="0">
              <a:lnSpc>
                <a:spcPct val="85000"/>
              </a:lnSpc>
              <a:spcBef>
                <a:spcPts val="360"/>
              </a:spcBef>
              <a:spcAft>
                <a:spcPts val="0"/>
              </a:spcAft>
              <a:buSzPts val="1170"/>
              <a:buNone/>
            </a:pPr>
            <a:r>
              <a:rPr lang="en-US" sz="1800" i="1" dirty="0"/>
              <a:t>							</a:t>
            </a:r>
            <a:endParaRP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16"/>
          <p:cNvSpPr txBox="1"/>
          <p:nvPr/>
        </p:nvSpPr>
        <p:spPr>
          <a:xfrm>
            <a:off x="1295400" y="2201863"/>
            <a:ext cx="7162800" cy="4572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2400" dirty="0">
              <a:solidFill>
                <a:srgbClr val="000000"/>
              </a:solidFill>
              <a:latin typeface="Times New Roman"/>
              <a:ea typeface="Times New Roman"/>
              <a:cs typeface="Times New Roman"/>
              <a:sym typeface="Times New Roman"/>
            </a:endParaRPr>
          </a:p>
        </p:txBody>
      </p:sp>
      <p:sp>
        <p:nvSpPr>
          <p:cNvPr id="212" name="Google Shape;212;p16"/>
          <p:cNvSpPr txBox="1"/>
          <p:nvPr/>
        </p:nvSpPr>
        <p:spPr>
          <a:xfrm>
            <a:off x="762000" y="1930184"/>
            <a:ext cx="8229600" cy="5632271"/>
          </a:xfrm>
          <a:prstGeom prst="rect">
            <a:avLst/>
          </a:prstGeom>
          <a:noFill/>
          <a:ln>
            <a:noFill/>
          </a:ln>
        </p:spPr>
        <p:txBody>
          <a:bodyPr spcFirstLastPara="1" wrap="square" lIns="91425" tIns="45700" rIns="91425" bIns="45700" anchor="t" anchorCtr="0">
            <a:spAutoFit/>
          </a:bodyPr>
          <a:lstStyle/>
          <a:p>
            <a:pPr marL="457200" marR="0" lvl="0" indent="-457200" algn="l" rtl="0">
              <a:spcBef>
                <a:spcPts val="0"/>
              </a:spcBef>
              <a:spcAft>
                <a:spcPts val="0"/>
              </a:spcAft>
              <a:buNone/>
            </a:pPr>
            <a:r>
              <a:rPr lang="en-US" sz="1800" b="0" dirty="0">
                <a:solidFill>
                  <a:srgbClr val="000000"/>
                </a:solidFill>
                <a:latin typeface="Arial"/>
                <a:ea typeface="Arial"/>
                <a:cs typeface="Arial"/>
                <a:sym typeface="Arial"/>
              </a:rPr>
              <a:t>Claimants must be work authorized to collect UI</a:t>
            </a:r>
            <a:r>
              <a:rPr lang="en-US" sz="1800" dirty="0"/>
              <a:t>. </a:t>
            </a:r>
            <a:endParaRPr dirty="0"/>
          </a:p>
          <a:p>
            <a:pPr marR="0" lvl="0" algn="l" rtl="0">
              <a:spcBef>
                <a:spcPts val="900"/>
              </a:spcBef>
              <a:spcAft>
                <a:spcPts val="0"/>
              </a:spcAft>
              <a:buClr>
                <a:srgbClr val="C00000"/>
              </a:buClr>
              <a:buSzPts val="1800"/>
            </a:pPr>
            <a:r>
              <a:rPr lang="en-US" sz="1800" b="0" dirty="0">
                <a:solidFill>
                  <a:srgbClr val="000000"/>
                </a:solidFill>
                <a:latin typeface="Arial"/>
                <a:ea typeface="Arial"/>
                <a:cs typeface="Arial"/>
                <a:sym typeface="Arial"/>
              </a:rPr>
              <a:t>Different requirements in </a:t>
            </a:r>
            <a:r>
              <a:rPr lang="en-US" sz="1800" b="1" dirty="0">
                <a:solidFill>
                  <a:srgbClr val="000000"/>
                </a:solidFill>
                <a:latin typeface="Arial"/>
                <a:ea typeface="Arial"/>
                <a:cs typeface="Arial"/>
                <a:sym typeface="Arial"/>
              </a:rPr>
              <a:t>benefit year and base period: </a:t>
            </a:r>
            <a:endParaRPr dirty="0"/>
          </a:p>
          <a:p>
            <a:pPr marL="457200" indent="-457200">
              <a:spcBef>
                <a:spcPts val="900"/>
              </a:spcBef>
              <a:buClr>
                <a:srgbClr val="C00000"/>
              </a:buClr>
              <a:buSzPts val="1800"/>
              <a:buFont typeface="Wingdings" pitchFamily="2" charset="2"/>
              <a:buChar char="§"/>
            </a:pPr>
            <a:r>
              <a:rPr lang="en-US" sz="1800" b="1" dirty="0">
                <a:solidFill>
                  <a:srgbClr val="000000"/>
                </a:solidFill>
                <a:latin typeface="Arial"/>
                <a:ea typeface="Arial"/>
                <a:cs typeface="Arial"/>
                <a:sym typeface="Arial"/>
              </a:rPr>
              <a:t>Benefit year </a:t>
            </a:r>
            <a:r>
              <a:rPr lang="en-US" sz="1800" b="0" dirty="0">
                <a:solidFill>
                  <a:srgbClr val="000000"/>
                </a:solidFill>
                <a:latin typeface="Arial"/>
                <a:ea typeface="Arial"/>
                <a:cs typeface="Arial"/>
                <a:sym typeface="Arial"/>
              </a:rPr>
              <a:t>- must prove work authorization to be considered available for work and collect UI during th</a:t>
            </a:r>
            <a:r>
              <a:rPr lang="en-US" sz="1800" dirty="0"/>
              <a:t>e benefit year </a:t>
            </a:r>
            <a:endParaRPr lang="en-US" sz="1800" b="1" dirty="0">
              <a:solidFill>
                <a:srgbClr val="000000"/>
              </a:solidFill>
              <a:latin typeface="Arial"/>
              <a:ea typeface="Arial"/>
              <a:cs typeface="Arial"/>
              <a:sym typeface="Arial"/>
            </a:endParaRPr>
          </a:p>
          <a:p>
            <a:pPr marL="457200" marR="0" lvl="0" indent="-457200" algn="l" rtl="0">
              <a:spcBef>
                <a:spcPts val="900"/>
              </a:spcBef>
              <a:spcAft>
                <a:spcPts val="0"/>
              </a:spcAft>
              <a:buClr>
                <a:srgbClr val="C00000"/>
              </a:buClr>
              <a:buSzPts val="1800"/>
              <a:buFont typeface="Wingdings" pitchFamily="2" charset="2"/>
              <a:buChar char="§"/>
            </a:pPr>
            <a:r>
              <a:rPr lang="en-US" sz="1800" b="1" dirty="0">
                <a:solidFill>
                  <a:srgbClr val="000000"/>
                </a:solidFill>
                <a:latin typeface="Arial"/>
                <a:ea typeface="Arial"/>
                <a:cs typeface="Arial"/>
                <a:sym typeface="Arial"/>
              </a:rPr>
              <a:t>Base period</a:t>
            </a:r>
            <a:r>
              <a:rPr lang="en-US" sz="1800" b="0" dirty="0">
                <a:solidFill>
                  <a:srgbClr val="000000"/>
                </a:solidFill>
                <a:latin typeface="Arial"/>
                <a:ea typeface="Arial"/>
                <a:cs typeface="Arial"/>
                <a:sym typeface="Arial"/>
              </a:rPr>
              <a:t> – must be work authorized for base period wages to count toward financial eligibility.</a:t>
            </a:r>
          </a:p>
          <a:p>
            <a:pPr marR="0" lvl="0" algn="l" rtl="0">
              <a:spcBef>
                <a:spcPts val="900"/>
              </a:spcBef>
              <a:spcAft>
                <a:spcPts val="0"/>
              </a:spcAft>
              <a:buClr>
                <a:srgbClr val="C00000"/>
              </a:buClr>
              <a:buSzPts val="1800"/>
            </a:pPr>
            <a:r>
              <a:rPr lang="en-US" sz="1800" b="0" dirty="0">
                <a:solidFill>
                  <a:srgbClr val="000000"/>
                </a:solidFill>
                <a:latin typeface="Arial"/>
                <a:ea typeface="Arial"/>
                <a:cs typeface="Arial"/>
                <a:sym typeface="Arial"/>
              </a:rPr>
              <a:t>Three categories: </a:t>
            </a:r>
            <a:endParaRPr lang="en-US" dirty="0"/>
          </a:p>
          <a:p>
            <a:pPr marL="1143000" marR="0" lvl="2" indent="-228600" algn="l" rtl="0">
              <a:spcBef>
                <a:spcPts val="900"/>
              </a:spcBef>
              <a:spcAft>
                <a:spcPts val="0"/>
              </a:spcAft>
              <a:buClr>
                <a:srgbClr val="C00000"/>
              </a:buClr>
              <a:buSzPts val="1080"/>
              <a:buFont typeface="Noto Sans Symbols"/>
              <a:buChar char="❑"/>
            </a:pPr>
            <a:r>
              <a:rPr lang="en-US" sz="1800" b="0" i="0" u="none" strike="noStrike" cap="none" dirty="0">
                <a:solidFill>
                  <a:srgbClr val="000000"/>
                </a:solidFill>
                <a:latin typeface="Arial"/>
                <a:ea typeface="Arial"/>
                <a:cs typeface="Arial"/>
                <a:sym typeface="Arial"/>
              </a:rPr>
              <a:t>Lawfully admitted for permanent residence at time of work, </a:t>
            </a:r>
            <a:endParaRPr dirty="0"/>
          </a:p>
          <a:p>
            <a:pPr marL="1143000" marR="0" lvl="2" indent="-228600" algn="l" rtl="0">
              <a:spcBef>
                <a:spcPts val="900"/>
              </a:spcBef>
              <a:spcAft>
                <a:spcPts val="0"/>
              </a:spcAft>
              <a:buClr>
                <a:srgbClr val="C00000"/>
              </a:buClr>
              <a:buSzPts val="1080"/>
              <a:buFont typeface="Noto Sans Symbols"/>
              <a:buChar char="❑"/>
            </a:pPr>
            <a:r>
              <a:rPr lang="en-US" sz="1800" b="0" i="0" u="none" strike="noStrike" cap="none" dirty="0">
                <a:solidFill>
                  <a:srgbClr val="000000"/>
                </a:solidFill>
                <a:latin typeface="Arial"/>
                <a:ea typeface="Arial"/>
                <a:cs typeface="Arial"/>
                <a:sym typeface="Arial"/>
              </a:rPr>
              <a:t>Lawfully present to work, or </a:t>
            </a:r>
            <a:endParaRPr dirty="0"/>
          </a:p>
          <a:p>
            <a:pPr marL="1143000" marR="0" lvl="2" indent="-228600" algn="l" rtl="0">
              <a:spcBef>
                <a:spcPts val="900"/>
              </a:spcBef>
              <a:spcAft>
                <a:spcPts val="0"/>
              </a:spcAft>
              <a:buClr>
                <a:srgbClr val="C00000"/>
              </a:buClr>
              <a:buSzPts val="1080"/>
              <a:buFont typeface="Noto Sans Symbols"/>
              <a:buChar char="❑"/>
            </a:pPr>
            <a:r>
              <a:rPr lang="en-US" sz="1800" b="0" i="0" u="none" strike="noStrike" cap="none" dirty="0">
                <a:solidFill>
                  <a:srgbClr val="000000"/>
                </a:solidFill>
                <a:latin typeface="Arial"/>
                <a:ea typeface="Arial"/>
                <a:cs typeface="Arial"/>
                <a:sym typeface="Arial"/>
              </a:rPr>
              <a:t>PRUCOL (permanently residing under color of law) </a:t>
            </a:r>
            <a:endParaRPr lang="en-US" dirty="0"/>
          </a:p>
          <a:p>
            <a:pPr marL="914400" marR="0" lvl="2" algn="l" rtl="0">
              <a:spcBef>
                <a:spcPts val="900"/>
              </a:spcBef>
              <a:spcAft>
                <a:spcPts val="0"/>
              </a:spcAft>
              <a:buClr>
                <a:srgbClr val="C00000"/>
              </a:buClr>
              <a:buSzPts val="1080"/>
            </a:pPr>
            <a:endParaRPr lang="en-US" sz="600" b="0" i="0" u="none" strike="noStrike" cap="none" dirty="0">
              <a:solidFill>
                <a:srgbClr val="000000"/>
              </a:solidFill>
              <a:latin typeface="Arial"/>
              <a:ea typeface="Arial"/>
              <a:cs typeface="Arial"/>
              <a:sym typeface="Arial"/>
            </a:endParaRPr>
          </a:p>
          <a:p>
            <a:pPr lvl="1">
              <a:spcBef>
                <a:spcPts val="900"/>
              </a:spcBef>
            </a:pPr>
            <a:r>
              <a:rPr lang="en-US" sz="1800" b="0" i="1" u="none" strike="noStrike" cap="none" dirty="0">
                <a:solidFill>
                  <a:srgbClr val="000000"/>
                </a:solidFill>
                <a:latin typeface="Arial"/>
                <a:ea typeface="Arial"/>
                <a:cs typeface="Arial"/>
                <a:sym typeface="Arial"/>
              </a:rPr>
              <a:t>See </a:t>
            </a:r>
            <a:r>
              <a:rPr lang="en-US" sz="1800" b="0" i="0" u="none" strike="noStrike" cap="none" dirty="0">
                <a:solidFill>
                  <a:srgbClr val="000000"/>
                </a:solidFill>
                <a:latin typeface="Arial"/>
                <a:ea typeface="Arial"/>
                <a:cs typeface="Arial"/>
                <a:sym typeface="Arial"/>
              </a:rPr>
              <a:t>26 U.S.C. 3304(a)(14)(A); G.L. c. 151A, § 25(h), </a:t>
            </a:r>
            <a:r>
              <a:rPr lang="en-US" sz="1800" i="1" dirty="0"/>
              <a:t>UI </a:t>
            </a:r>
            <a:r>
              <a:rPr lang="en-US" sz="1800" b="0" i="1" u="none" strike="noStrike" cap="none" dirty="0">
                <a:solidFill>
                  <a:srgbClr val="000000"/>
                </a:solidFill>
                <a:latin typeface="Arial"/>
                <a:ea typeface="Arial"/>
                <a:cs typeface="Arial"/>
                <a:sym typeface="Arial"/>
              </a:rPr>
              <a:t>Guide, Q. 51</a:t>
            </a:r>
            <a:endParaRPr dirty="0"/>
          </a:p>
          <a:p>
            <a:pPr marL="457200" marR="0" lvl="1" indent="0" algn="l" rtl="0">
              <a:spcBef>
                <a:spcPts val="900"/>
              </a:spcBef>
              <a:spcAft>
                <a:spcPts val="0"/>
              </a:spcAft>
              <a:buNone/>
            </a:pPr>
            <a:endParaRPr sz="1800" b="0" i="0" u="none" strike="noStrike" cap="none" dirty="0">
              <a:solidFill>
                <a:srgbClr val="FFCC66"/>
              </a:solidFill>
              <a:latin typeface="Arial"/>
              <a:ea typeface="Arial"/>
              <a:cs typeface="Arial"/>
              <a:sym typeface="Arial"/>
            </a:endParaRPr>
          </a:p>
          <a:p>
            <a:pPr marL="914400" marR="0" lvl="1" indent="-342900" algn="l" rtl="0">
              <a:spcBef>
                <a:spcPts val="900"/>
              </a:spcBef>
              <a:spcAft>
                <a:spcPts val="0"/>
              </a:spcAft>
              <a:buClr>
                <a:schemeClr val="dk2"/>
              </a:buClr>
              <a:buSzPts val="1800"/>
              <a:buFont typeface="Arial"/>
              <a:buNone/>
            </a:pPr>
            <a:endParaRPr sz="1800" b="0" i="0" u="none" strike="noStrike" cap="none" dirty="0">
              <a:solidFill>
                <a:srgbClr val="FFCC66"/>
              </a:solidFill>
              <a:latin typeface="Arial"/>
              <a:ea typeface="Arial"/>
              <a:cs typeface="Arial"/>
              <a:sym typeface="Arial"/>
            </a:endParaRPr>
          </a:p>
          <a:p>
            <a:pPr marL="457200" marR="0" lvl="0" indent="-457200" algn="ctr" rtl="0">
              <a:spcBef>
                <a:spcPts val="900"/>
              </a:spcBef>
              <a:spcAft>
                <a:spcPts val="0"/>
              </a:spcAft>
              <a:buNone/>
            </a:pPr>
            <a:endParaRPr sz="1800" b="0" i="1" dirty="0">
              <a:solidFill>
                <a:srgbClr val="000000"/>
              </a:solidFill>
              <a:latin typeface="Arial"/>
              <a:ea typeface="Arial"/>
              <a:cs typeface="Arial"/>
              <a:sym typeface="Arial"/>
            </a:endParaRPr>
          </a:p>
        </p:txBody>
      </p:sp>
      <p:sp>
        <p:nvSpPr>
          <p:cNvPr id="213" name="Google Shape;213;p16"/>
          <p:cNvSpPr txBox="1"/>
          <p:nvPr/>
        </p:nvSpPr>
        <p:spPr>
          <a:xfrm>
            <a:off x="1905000" y="1303607"/>
            <a:ext cx="5334000" cy="52322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800" b="1" dirty="0">
                <a:solidFill>
                  <a:srgbClr val="C00000"/>
                </a:solidFill>
                <a:latin typeface="Arial"/>
                <a:ea typeface="Arial"/>
                <a:cs typeface="Arial"/>
                <a:sym typeface="Arial"/>
              </a:rPr>
              <a:t>Non-Citizens</a:t>
            </a:r>
            <a:endParaRPr dirty="0"/>
          </a:p>
        </p:txBody>
      </p:sp>
      <p:sp>
        <p:nvSpPr>
          <p:cNvPr id="214" name="Google Shape;214;p16"/>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16</a:t>
            </a:fld>
            <a:endParaRP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p17"/>
          <p:cNvSpPr/>
          <p:nvPr/>
        </p:nvSpPr>
        <p:spPr>
          <a:xfrm>
            <a:off x="1135380" y="304800"/>
            <a:ext cx="7772400" cy="1459345"/>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4400" dirty="0">
              <a:solidFill>
                <a:srgbClr val="006633"/>
              </a:solidFill>
              <a:latin typeface="Arial"/>
              <a:ea typeface="Arial"/>
              <a:cs typeface="Arial"/>
              <a:sym typeface="Arial"/>
            </a:endParaRPr>
          </a:p>
        </p:txBody>
      </p:sp>
      <p:sp>
        <p:nvSpPr>
          <p:cNvPr id="221" name="Google Shape;221;p17"/>
          <p:cNvSpPr txBox="1"/>
          <p:nvPr/>
        </p:nvSpPr>
        <p:spPr>
          <a:xfrm>
            <a:off x="419099" y="1930341"/>
            <a:ext cx="8305800" cy="43088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200" b="1" dirty="0">
                <a:solidFill>
                  <a:schemeClr val="dk1"/>
                </a:solidFill>
                <a:latin typeface="Arial"/>
                <a:ea typeface="Arial"/>
                <a:cs typeface="Arial"/>
                <a:sym typeface="Arial"/>
              </a:rPr>
              <a:t>Systematic Alien Verification of Entitlement (SAVE)</a:t>
            </a:r>
            <a:endParaRPr dirty="0"/>
          </a:p>
        </p:txBody>
      </p:sp>
      <p:sp>
        <p:nvSpPr>
          <p:cNvPr id="222" name="Google Shape;222;p17"/>
          <p:cNvSpPr/>
          <p:nvPr/>
        </p:nvSpPr>
        <p:spPr>
          <a:xfrm>
            <a:off x="114299" y="2416503"/>
            <a:ext cx="8915401" cy="4747963"/>
          </a:xfrm>
          <a:prstGeom prst="rect">
            <a:avLst/>
          </a:prstGeom>
          <a:noFill/>
          <a:ln>
            <a:noFill/>
          </a:ln>
        </p:spPr>
        <p:txBody>
          <a:bodyPr spcFirstLastPara="1" wrap="square" lIns="91425" tIns="45700" rIns="91425" bIns="45700" anchor="t" anchorCtr="0">
            <a:noAutofit/>
          </a:bodyPr>
          <a:lstStyle/>
          <a:p>
            <a:pPr marL="800100" marR="0" lvl="1" indent="-342900" algn="l" rtl="0">
              <a:spcBef>
                <a:spcPts val="0"/>
              </a:spcBef>
              <a:spcAft>
                <a:spcPts val="0"/>
              </a:spcAft>
              <a:buClr>
                <a:srgbClr val="C00000"/>
              </a:buClr>
              <a:buSzPts val="1800"/>
              <a:buFont typeface="Wingdings" pitchFamily="2" charset="2"/>
              <a:buChar char="§"/>
            </a:pPr>
            <a:r>
              <a:rPr lang="en-US" sz="1800" b="0" i="0" u="none" strike="noStrike" cap="none" dirty="0">
                <a:solidFill>
                  <a:srgbClr val="000000"/>
                </a:solidFill>
                <a:latin typeface="Arial"/>
                <a:ea typeface="Arial"/>
                <a:cs typeface="Arial"/>
                <a:sym typeface="Arial"/>
              </a:rPr>
              <a:t>Must provide A# and document verifying work authorization – same documents as I-9 (identity and work authorization)</a:t>
            </a:r>
            <a:endParaRPr dirty="0"/>
          </a:p>
          <a:p>
            <a:pPr marL="1257300" marR="0" lvl="2" indent="-342900" algn="l" rtl="0">
              <a:spcBef>
                <a:spcPts val="360"/>
              </a:spcBef>
              <a:spcAft>
                <a:spcPts val="0"/>
              </a:spcAft>
              <a:buClr>
                <a:srgbClr val="C00000"/>
              </a:buClr>
              <a:buSzPts val="1800"/>
              <a:buFont typeface="Wingdings" pitchFamily="2" charset="2"/>
              <a:buChar char="§"/>
            </a:pPr>
            <a:r>
              <a:rPr lang="en-US" sz="1800" b="0" i="0" u="none" strike="noStrike" cap="none" dirty="0">
                <a:solidFill>
                  <a:srgbClr val="000000"/>
                </a:solidFill>
                <a:latin typeface="Arial"/>
                <a:ea typeface="Arial"/>
                <a:cs typeface="Arial"/>
                <a:sym typeface="Arial"/>
              </a:rPr>
              <a:t>DUA checks ICE database through SAVE - </a:t>
            </a:r>
            <a:r>
              <a:rPr lang="en-US" sz="1800" b="1" i="0" u="none" strike="noStrike" cap="none" dirty="0">
                <a:solidFill>
                  <a:srgbClr val="000000"/>
                </a:solidFill>
                <a:latin typeface="Arial"/>
                <a:ea typeface="Arial"/>
                <a:cs typeface="Arial"/>
                <a:sym typeface="Arial"/>
              </a:rPr>
              <a:t>primary verification</a:t>
            </a:r>
            <a:endParaRPr dirty="0"/>
          </a:p>
          <a:p>
            <a:pPr marL="1257300" marR="0" lvl="2" indent="-342900" algn="l" rtl="0">
              <a:spcBef>
                <a:spcPts val="360"/>
              </a:spcBef>
              <a:spcAft>
                <a:spcPts val="0"/>
              </a:spcAft>
              <a:buClr>
                <a:srgbClr val="C00000"/>
              </a:buClr>
              <a:buSzPts val="1800"/>
              <a:buFont typeface="Wingdings" pitchFamily="2" charset="2"/>
              <a:buChar char="§"/>
            </a:pPr>
            <a:r>
              <a:rPr lang="en-US" sz="1800" b="0" i="0" u="none" strike="noStrike" cap="none" dirty="0">
                <a:solidFill>
                  <a:srgbClr val="000000"/>
                </a:solidFill>
                <a:latin typeface="Arial"/>
                <a:ea typeface="Arial"/>
                <a:cs typeface="Arial"/>
                <a:sym typeface="Arial"/>
              </a:rPr>
              <a:t>If problem with verification -  photocopies of documents sent to ICE </a:t>
            </a:r>
            <a:r>
              <a:rPr lang="en-US" sz="1800" b="1" i="0" u="none" strike="noStrike" cap="none" dirty="0">
                <a:solidFill>
                  <a:srgbClr val="000000"/>
                </a:solidFill>
                <a:latin typeface="Arial"/>
                <a:ea typeface="Arial"/>
                <a:cs typeface="Arial"/>
                <a:sym typeface="Arial"/>
              </a:rPr>
              <a:t>secondary verification</a:t>
            </a:r>
            <a:br>
              <a:rPr lang="en-US" sz="1800" b="1" i="0" u="none" strike="noStrike" cap="none" dirty="0">
                <a:solidFill>
                  <a:srgbClr val="000000"/>
                </a:solidFill>
                <a:latin typeface="Arial"/>
                <a:ea typeface="Arial"/>
                <a:cs typeface="Arial"/>
                <a:sym typeface="Arial"/>
              </a:rPr>
            </a:br>
            <a:endParaRPr sz="1800" b="0" i="0" u="none" strike="noStrike" cap="none" dirty="0">
              <a:solidFill>
                <a:srgbClr val="000000"/>
              </a:solidFill>
              <a:latin typeface="Arial"/>
              <a:ea typeface="Arial"/>
              <a:cs typeface="Arial"/>
              <a:sym typeface="Arial"/>
            </a:endParaRPr>
          </a:p>
          <a:p>
            <a:pPr marL="800100" marR="0" lvl="1" indent="-342900" algn="l" rtl="0">
              <a:spcBef>
                <a:spcPts val="360"/>
              </a:spcBef>
              <a:spcAft>
                <a:spcPts val="0"/>
              </a:spcAft>
              <a:buClr>
                <a:srgbClr val="C00000"/>
              </a:buClr>
              <a:buSzPts val="1800"/>
              <a:buFont typeface="Wingdings" pitchFamily="2" charset="2"/>
              <a:buChar char="§"/>
            </a:pPr>
            <a:r>
              <a:rPr lang="en-US" sz="1800" b="1" i="0" u="none" strike="noStrike" cap="none" dirty="0">
                <a:solidFill>
                  <a:srgbClr val="000000"/>
                </a:solidFill>
                <a:latin typeface="Arial"/>
                <a:ea typeface="Arial"/>
                <a:cs typeface="Arial"/>
                <a:sym typeface="Arial"/>
              </a:rPr>
              <a:t>UI must be paid during verification</a:t>
            </a:r>
            <a:br>
              <a:rPr lang="en-US" sz="1800" b="1" i="0" u="none" strike="noStrike" cap="none" dirty="0">
                <a:solidFill>
                  <a:srgbClr val="000000"/>
                </a:solidFill>
                <a:latin typeface="Arial"/>
                <a:ea typeface="Arial"/>
                <a:cs typeface="Arial"/>
                <a:sym typeface="Arial"/>
              </a:rPr>
            </a:br>
            <a:endParaRPr sz="1800" b="1" i="0" u="none" strike="noStrike" cap="none" dirty="0">
              <a:solidFill>
                <a:srgbClr val="000000"/>
              </a:solidFill>
              <a:latin typeface="Arial"/>
              <a:ea typeface="Arial"/>
              <a:cs typeface="Arial"/>
              <a:sym typeface="Arial"/>
            </a:endParaRPr>
          </a:p>
          <a:p>
            <a:pPr marL="800100" marR="0" lvl="1" indent="-342900" algn="l" rtl="0">
              <a:spcBef>
                <a:spcPts val="360"/>
              </a:spcBef>
              <a:spcAft>
                <a:spcPts val="0"/>
              </a:spcAft>
              <a:buClr>
                <a:srgbClr val="C00000"/>
              </a:buClr>
              <a:buSzPts val="1800"/>
              <a:buFont typeface="Wingdings" pitchFamily="2" charset="2"/>
              <a:buChar char="§"/>
            </a:pPr>
            <a:r>
              <a:rPr lang="en-US" sz="1800" b="0" i="0" u="none" strike="noStrike" cap="none" dirty="0">
                <a:solidFill>
                  <a:srgbClr val="000000"/>
                </a:solidFill>
                <a:latin typeface="Arial"/>
                <a:ea typeface="Arial"/>
                <a:cs typeface="Arial"/>
                <a:sym typeface="Arial"/>
              </a:rPr>
              <a:t>For certain categories of work authorization, extensions beyond dates listed on EAD cards have been granted through DHS regulations. Be sure to check USCIS website: </a:t>
            </a:r>
            <a:r>
              <a:rPr lang="en-US" sz="1800" b="0" i="0" u="sng" strike="noStrike" cap="none" dirty="0">
                <a:solidFill>
                  <a:srgbClr val="000000"/>
                </a:solidFill>
                <a:latin typeface="Arial"/>
                <a:ea typeface="Arial"/>
                <a:cs typeface="Arial"/>
                <a:sym typeface="Arial"/>
                <a:hlinkClick r:id="rId3">
                  <a:extLst>
                    <a:ext uri="{A12FA001-AC4F-418D-AE19-62706E023703}">
                      <ahyp:hlinkClr xmlns:ahyp="http://schemas.microsoft.com/office/drawing/2018/hyperlinkcolor" val="tx"/>
                    </a:ext>
                  </a:extLst>
                </a:hlinkClick>
              </a:rPr>
              <a:t>https://www.uscis.gov/eadautoextend</a:t>
            </a:r>
            <a:r>
              <a:rPr lang="en-US" sz="1800" b="0" i="0" u="none" strike="noStrike" cap="none" dirty="0">
                <a:solidFill>
                  <a:srgbClr val="000000"/>
                </a:solidFill>
                <a:latin typeface="Arial"/>
                <a:ea typeface="Arial"/>
                <a:cs typeface="Arial"/>
                <a:sym typeface="Arial"/>
              </a:rPr>
              <a:t> </a:t>
            </a:r>
            <a:endParaRPr dirty="0"/>
          </a:p>
          <a:p>
            <a:pPr marL="857250" marR="0" lvl="1" indent="-285750" algn="l" rtl="0">
              <a:spcBef>
                <a:spcPts val="360"/>
              </a:spcBef>
              <a:spcAft>
                <a:spcPts val="0"/>
              </a:spcAft>
              <a:buClr>
                <a:srgbClr val="C00000"/>
              </a:buClr>
              <a:buSzPts val="1800"/>
              <a:buFont typeface="Wingdings" pitchFamily="2" charset="2"/>
              <a:buChar char="§"/>
            </a:pPr>
            <a:endParaRPr sz="1800" b="0" i="0" u="none" strike="noStrike" cap="none" dirty="0">
              <a:solidFill>
                <a:srgbClr val="000000"/>
              </a:solidFill>
              <a:latin typeface="Arial"/>
              <a:ea typeface="Arial"/>
              <a:cs typeface="Arial"/>
              <a:sym typeface="Arial"/>
            </a:endParaRPr>
          </a:p>
          <a:p>
            <a:pPr marL="800100" marR="0" lvl="1" indent="-342900" algn="l" rtl="0">
              <a:spcBef>
                <a:spcPts val="360"/>
              </a:spcBef>
              <a:spcAft>
                <a:spcPts val="0"/>
              </a:spcAft>
              <a:buClr>
                <a:srgbClr val="C00000"/>
              </a:buClr>
              <a:buSzPts val="1800"/>
              <a:buFont typeface="Wingdings" pitchFamily="2" charset="2"/>
              <a:buChar char="§"/>
            </a:pPr>
            <a:r>
              <a:rPr lang="en-US" sz="1800" b="0" i="0" u="none" strike="noStrike" cap="none" dirty="0">
                <a:solidFill>
                  <a:srgbClr val="000000"/>
                </a:solidFill>
                <a:latin typeface="Arial"/>
                <a:ea typeface="Arial"/>
                <a:cs typeface="Arial"/>
                <a:sym typeface="Arial"/>
              </a:rPr>
              <a:t>Questions on immigration issues?  Find the legal aid office that covers your region at:  </a:t>
            </a:r>
            <a:r>
              <a:rPr lang="en-US" sz="1800" b="0" i="0" u="sng" strike="noStrike" cap="none" dirty="0">
                <a:solidFill>
                  <a:srgbClr val="000000"/>
                </a:solidFill>
                <a:latin typeface="Arial"/>
                <a:ea typeface="Arial"/>
                <a:cs typeface="Arial"/>
                <a:sym typeface="Arial"/>
                <a:hlinkClick r:id="rId4">
                  <a:extLst>
                    <a:ext uri="{A12FA001-AC4F-418D-AE19-62706E023703}">
                      <ahyp:hlinkClr xmlns:ahyp="http://schemas.microsoft.com/office/drawing/2018/hyperlinkcolor" val="tx"/>
                    </a:ext>
                  </a:extLst>
                </a:hlinkClick>
              </a:rPr>
              <a:t>https://masslrf.org/en/home</a:t>
            </a:r>
            <a:r>
              <a:rPr lang="en-US" sz="1800" b="0" i="0" u="none" strike="noStrike" cap="none" dirty="0">
                <a:solidFill>
                  <a:srgbClr val="000000"/>
                </a:solidFill>
                <a:latin typeface="Arial"/>
                <a:ea typeface="Arial"/>
                <a:cs typeface="Arial"/>
                <a:sym typeface="Arial"/>
              </a:rPr>
              <a:t> </a:t>
            </a:r>
            <a:endParaRPr dirty="0"/>
          </a:p>
        </p:txBody>
      </p:sp>
      <p:sp>
        <p:nvSpPr>
          <p:cNvPr id="223" name="Google Shape;223;p17"/>
          <p:cNvSpPr/>
          <p:nvPr/>
        </p:nvSpPr>
        <p:spPr>
          <a:xfrm>
            <a:off x="852667" y="1351847"/>
            <a:ext cx="6201697" cy="799340"/>
          </a:xfrm>
          <a:prstGeom prst="rect">
            <a:avLst/>
          </a:prstGeom>
        </p:spPr>
        <p:txBody>
          <a:bodyPr/>
          <a:lstStyle/>
          <a:p>
            <a:endParaRPr lang="en-US" dirty="0"/>
          </a:p>
        </p:txBody>
      </p:sp>
      <p:sp>
        <p:nvSpPr>
          <p:cNvPr id="224" name="Google Shape;224;p17"/>
          <p:cNvSpPr txBox="1"/>
          <p:nvPr/>
        </p:nvSpPr>
        <p:spPr>
          <a:xfrm>
            <a:off x="2019299" y="1351847"/>
            <a:ext cx="5105400" cy="52322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800" b="1" dirty="0">
                <a:solidFill>
                  <a:srgbClr val="C00000"/>
                </a:solidFill>
                <a:latin typeface="Arial"/>
                <a:ea typeface="Arial"/>
                <a:cs typeface="Arial"/>
                <a:sym typeface="Arial"/>
              </a:rPr>
              <a:t>Non-Citizens</a:t>
            </a:r>
            <a:endParaRPr dirty="0"/>
          </a:p>
        </p:txBody>
      </p:sp>
      <p:sp>
        <p:nvSpPr>
          <p:cNvPr id="225" name="Google Shape;225;p17"/>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17</a:t>
            </a:fld>
            <a:endParaRP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1" name="Google Shape;231;p18"/>
          <p:cNvSpPr txBox="1">
            <a:spLocks noGrp="1"/>
          </p:cNvSpPr>
          <p:nvPr>
            <p:ph type="title"/>
          </p:nvPr>
        </p:nvSpPr>
        <p:spPr>
          <a:xfrm>
            <a:off x="609600" y="1228163"/>
            <a:ext cx="8229600" cy="837484"/>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None/>
            </a:pPr>
            <a:r>
              <a:rPr lang="en-US" sz="2800" b="1" dirty="0"/>
              <a:t>Limited English Proficient Claimants</a:t>
            </a:r>
            <a:endParaRPr dirty="0"/>
          </a:p>
        </p:txBody>
      </p:sp>
      <p:sp>
        <p:nvSpPr>
          <p:cNvPr id="232" name="Google Shape;232;p18"/>
          <p:cNvSpPr txBox="1">
            <a:spLocks noGrp="1"/>
          </p:cNvSpPr>
          <p:nvPr>
            <p:ph type="body" idx="1"/>
          </p:nvPr>
        </p:nvSpPr>
        <p:spPr>
          <a:xfrm>
            <a:off x="419100" y="1876788"/>
            <a:ext cx="8610600" cy="4453808"/>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rgbClr val="C00000"/>
              </a:buClr>
              <a:buSzPts val="1170"/>
              <a:buChar char="■"/>
            </a:pPr>
            <a:r>
              <a:rPr lang="en-US" sz="1800" i="1" dirty="0"/>
              <a:t>Luciano</a:t>
            </a:r>
            <a:r>
              <a:rPr lang="en-US" sz="1800" dirty="0"/>
              <a:t> settlement created changes for LEP claimants.</a:t>
            </a:r>
            <a:endParaRPr dirty="0"/>
          </a:p>
          <a:p>
            <a:pPr marL="0" lvl="0" indent="0" algn="l" rtl="0">
              <a:spcBef>
                <a:spcPts val="360"/>
              </a:spcBef>
              <a:spcAft>
                <a:spcPts val="0"/>
              </a:spcAft>
              <a:buClr>
                <a:srgbClr val="C00000"/>
              </a:buClr>
              <a:buSzPts val="1170"/>
              <a:buNone/>
            </a:pPr>
            <a:endParaRPr sz="1800" dirty="0"/>
          </a:p>
          <a:p>
            <a:pPr marL="342900" lvl="0" indent="-342900" algn="l" rtl="0">
              <a:spcBef>
                <a:spcPts val="360"/>
              </a:spcBef>
              <a:spcAft>
                <a:spcPts val="0"/>
              </a:spcAft>
              <a:buClr>
                <a:srgbClr val="C00000"/>
              </a:buClr>
              <a:buSzPts val="1170"/>
              <a:buChar char="■"/>
            </a:pPr>
            <a:r>
              <a:rPr lang="en-US" sz="1800" dirty="0"/>
              <a:t>Claimant’s primary language preference must be designated at application or updated thereafter on UI Online or contacting DUA. </a:t>
            </a:r>
            <a:br>
              <a:rPr lang="en-US" sz="1800" dirty="0"/>
            </a:br>
            <a:endParaRPr sz="1800" dirty="0"/>
          </a:p>
          <a:p>
            <a:pPr marL="342900" lvl="0" indent="-342900" algn="l" rtl="0">
              <a:spcBef>
                <a:spcPts val="360"/>
              </a:spcBef>
              <a:spcAft>
                <a:spcPts val="0"/>
              </a:spcAft>
              <a:buClr>
                <a:srgbClr val="C00000"/>
              </a:buClr>
              <a:buSzPts val="1170"/>
              <a:buChar char="■"/>
            </a:pPr>
            <a:r>
              <a:rPr lang="en-US" sz="1800" dirty="0"/>
              <a:t>Instructions on how to contact DUA are provided in the Adjudicator’s Questionnaires in Spanish, Chinese, Haitian Creole, French, Italian, Portuguese, Vietnamese, Laotian, Khmer, and Russian, G.L. c. 151A, § 62A(d)(iii) (law requiring languages).</a:t>
            </a:r>
            <a:endParaRPr dirty="0"/>
          </a:p>
          <a:p>
            <a:pPr marL="0" lvl="0" indent="0" algn="l" rtl="0">
              <a:spcBef>
                <a:spcPts val="360"/>
              </a:spcBef>
              <a:spcAft>
                <a:spcPts val="0"/>
              </a:spcAft>
              <a:buClr>
                <a:srgbClr val="C00000"/>
              </a:buClr>
              <a:buSzPts val="1170"/>
              <a:buNone/>
            </a:pPr>
            <a:endParaRPr sz="1800" dirty="0"/>
          </a:p>
          <a:p>
            <a:pPr marL="342900" lvl="0" indent="-342900" algn="l" rtl="0">
              <a:spcBef>
                <a:spcPts val="360"/>
              </a:spcBef>
              <a:spcAft>
                <a:spcPts val="0"/>
              </a:spcAft>
              <a:buClr>
                <a:srgbClr val="C00000"/>
              </a:buClr>
              <a:buSzPts val="1170"/>
              <a:buChar char="■"/>
            </a:pPr>
            <a:r>
              <a:rPr lang="en-US" sz="1800" dirty="0"/>
              <a:t>LEP claimants can get 60 days or more to appeal UI denial if information is not in preferred language, 430 CMR 4.13(4) (even if not a listed language), AH c.1, § 4E, </a:t>
            </a:r>
            <a:r>
              <a:rPr lang="en-US" sz="1800" i="1" dirty="0"/>
              <a:t>UI Guide Q. 52</a:t>
            </a:r>
            <a:endParaRPr sz="1800" dirty="0"/>
          </a:p>
          <a:p>
            <a:pPr marL="0" lvl="0" indent="0" algn="l" rtl="0">
              <a:spcBef>
                <a:spcPts val="360"/>
              </a:spcBef>
              <a:spcAft>
                <a:spcPts val="0"/>
              </a:spcAft>
              <a:buClr>
                <a:srgbClr val="C00000"/>
              </a:buClr>
              <a:buSzPts val="1170"/>
              <a:buNone/>
            </a:pPr>
            <a:r>
              <a:rPr lang="en-US" sz="1800" dirty="0"/>
              <a:t>					</a:t>
            </a:r>
            <a:endParaRPr dirty="0"/>
          </a:p>
          <a:p>
            <a:pPr marL="0" lvl="0" indent="0" algn="l" rtl="0">
              <a:spcBef>
                <a:spcPts val="360"/>
              </a:spcBef>
              <a:spcAft>
                <a:spcPts val="0"/>
              </a:spcAft>
              <a:buSzPts val="1170"/>
              <a:buNone/>
            </a:pPr>
            <a:endParaRPr sz="1800" dirty="0"/>
          </a:p>
          <a:p>
            <a:pPr marL="0" lvl="0" indent="0" algn="l" rtl="0">
              <a:spcBef>
                <a:spcPts val="360"/>
              </a:spcBef>
              <a:spcAft>
                <a:spcPts val="0"/>
              </a:spcAft>
              <a:buSzPts val="1170"/>
              <a:buNone/>
            </a:pPr>
            <a:r>
              <a:rPr lang="en-US" sz="1800" dirty="0"/>
              <a:t>		</a:t>
            </a:r>
            <a:endParaRPr sz="1800" i="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p19"/>
          <p:cNvSpPr txBox="1">
            <a:spLocks noGrp="1"/>
          </p:cNvSpPr>
          <p:nvPr>
            <p:ph type="title"/>
          </p:nvPr>
        </p:nvSpPr>
        <p:spPr>
          <a:xfrm>
            <a:off x="381000" y="1219200"/>
            <a:ext cx="8229600" cy="582507"/>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None/>
            </a:pPr>
            <a:r>
              <a:rPr lang="en-US" sz="2800" dirty="0"/>
              <a:t>Identity Verification</a:t>
            </a:r>
            <a:endParaRPr sz="2400" dirty="0"/>
          </a:p>
        </p:txBody>
      </p:sp>
      <p:sp>
        <p:nvSpPr>
          <p:cNvPr id="240" name="Google Shape;240;p19"/>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19</a:t>
            </a:fld>
            <a:endParaRPr dirty="0"/>
          </a:p>
        </p:txBody>
      </p:sp>
      <p:sp>
        <p:nvSpPr>
          <p:cNvPr id="239" name="Google Shape;239;p19"/>
          <p:cNvSpPr txBox="1"/>
          <p:nvPr/>
        </p:nvSpPr>
        <p:spPr>
          <a:xfrm>
            <a:off x="381000" y="1801707"/>
            <a:ext cx="8305800" cy="5570715"/>
          </a:xfrm>
          <a:prstGeom prst="rect">
            <a:avLst/>
          </a:prstGeom>
          <a:noFill/>
          <a:ln>
            <a:noFill/>
          </a:ln>
        </p:spPr>
        <p:txBody>
          <a:bodyPr spcFirstLastPara="1" wrap="square" lIns="91425" tIns="45700" rIns="91425" bIns="45700" anchor="t" anchorCtr="0">
            <a:spAutoFit/>
          </a:bodyPr>
          <a:lstStyle/>
          <a:p>
            <a:pPr marL="285750" marR="0" lvl="0" indent="-285750" algn="l" rtl="0">
              <a:spcBef>
                <a:spcPts val="0"/>
              </a:spcBef>
              <a:spcAft>
                <a:spcPts val="0"/>
              </a:spcAft>
              <a:buClr>
                <a:srgbClr val="C00000"/>
              </a:buClr>
              <a:buFont typeface="Wingdings" pitchFamily="2" charset="2"/>
              <a:buChar char="§"/>
            </a:pPr>
            <a:r>
              <a:rPr lang="en-US" sz="1600" dirty="0"/>
              <a:t>DUA is now verifying most claimant’s identities through internal data analytics. Claimants who “pass” identity verification through data analytics will proceed with their claims automatically. </a:t>
            </a:r>
            <a:br>
              <a:rPr lang="en-US" sz="1600" dirty="0"/>
            </a:br>
            <a:endParaRPr lang="en-US" sz="1600" dirty="0"/>
          </a:p>
          <a:p>
            <a:pPr marL="285750" marR="0" lvl="0" indent="-285750" algn="l" rtl="0">
              <a:spcBef>
                <a:spcPts val="0"/>
              </a:spcBef>
              <a:spcAft>
                <a:spcPts val="0"/>
              </a:spcAft>
              <a:buClr>
                <a:srgbClr val="C00000"/>
              </a:buClr>
              <a:buFont typeface="Wingdings" pitchFamily="2" charset="2"/>
              <a:buChar char="§"/>
            </a:pPr>
            <a:r>
              <a:rPr lang="en-US" sz="1600" dirty="0"/>
              <a:t>DUA requires some claimants to verify their identities by bringing their identity verification documents in-person to a U.S. Postal Service (USPS) location. Claimants will receive a notice in their UI Online inbox or by mail with instructions and a 7-day deadline. Claimants with accessibility needs should contact DUA at 877-626-6800 for alternative options. Login.gov is no longer an option for identity verification. </a:t>
            </a:r>
          </a:p>
          <a:p>
            <a:pPr marL="285750" marR="0" lvl="0" indent="-285750" algn="l" rtl="0">
              <a:spcBef>
                <a:spcPts val="0"/>
              </a:spcBef>
              <a:spcAft>
                <a:spcPts val="0"/>
              </a:spcAft>
              <a:buClr>
                <a:srgbClr val="C00000"/>
              </a:buClr>
              <a:buFont typeface="Wingdings" pitchFamily="2" charset="2"/>
              <a:buChar char="§"/>
            </a:pPr>
            <a:endParaRPr lang="en-US" sz="1600" dirty="0"/>
          </a:p>
          <a:p>
            <a:pPr marL="285750" marR="0" lvl="0" indent="-285750" algn="l" rtl="0">
              <a:spcBef>
                <a:spcPts val="0"/>
              </a:spcBef>
              <a:spcAft>
                <a:spcPts val="0"/>
              </a:spcAft>
              <a:buClr>
                <a:srgbClr val="C00000"/>
              </a:buClr>
              <a:buFont typeface="Wingdings" pitchFamily="2" charset="2"/>
              <a:buChar char="§"/>
            </a:pPr>
            <a:r>
              <a:rPr lang="en-US" sz="1600" dirty="0"/>
              <a:t>Some claimants may automatically receive notices of disqualification on the identity verification issue when filing their claims. </a:t>
            </a:r>
          </a:p>
          <a:p>
            <a:pPr marL="285750" marR="0" lvl="0" indent="-285750" algn="l" rtl="0">
              <a:spcBef>
                <a:spcPts val="0"/>
              </a:spcBef>
              <a:spcAft>
                <a:spcPts val="0"/>
              </a:spcAft>
              <a:buClr>
                <a:srgbClr val="C00000"/>
              </a:buClr>
              <a:buFont typeface="Wingdings" pitchFamily="2" charset="2"/>
              <a:buChar char="§"/>
            </a:pPr>
            <a:endParaRPr lang="en-US" sz="1600" dirty="0"/>
          </a:p>
          <a:p>
            <a:pPr marL="285750" marR="0" lvl="0" indent="-285750" algn="l" rtl="0">
              <a:spcBef>
                <a:spcPts val="0"/>
              </a:spcBef>
              <a:spcAft>
                <a:spcPts val="0"/>
              </a:spcAft>
              <a:buClr>
                <a:srgbClr val="C00000"/>
              </a:buClr>
              <a:buFont typeface="Wingdings" pitchFamily="2" charset="2"/>
              <a:buChar char="§"/>
            </a:pPr>
            <a:r>
              <a:rPr lang="en-US" sz="1600" dirty="0"/>
              <a:t>Claimants who automatically receive disqualifications or do not meet the deadline for verification at USPS may file an appeal or seek redetermination of the identity verification issue. </a:t>
            </a:r>
          </a:p>
          <a:p>
            <a:pPr marL="285750" marR="0" lvl="0" indent="-285750" algn="l" rtl="0">
              <a:spcBef>
                <a:spcPts val="0"/>
              </a:spcBef>
              <a:spcAft>
                <a:spcPts val="0"/>
              </a:spcAft>
              <a:buClr>
                <a:srgbClr val="C00000"/>
              </a:buClr>
              <a:buFont typeface="Wingdings" pitchFamily="2" charset="2"/>
              <a:buChar char="§"/>
            </a:pPr>
            <a:endParaRPr lang="en-US" sz="1600" dirty="0"/>
          </a:p>
          <a:p>
            <a:pPr marL="285750" marR="0" lvl="0" indent="-285750" algn="l" rtl="0">
              <a:spcBef>
                <a:spcPts val="0"/>
              </a:spcBef>
              <a:spcAft>
                <a:spcPts val="0"/>
              </a:spcAft>
              <a:buClr>
                <a:srgbClr val="C00000"/>
              </a:buClr>
              <a:buFont typeface="Wingdings" pitchFamily="2" charset="2"/>
              <a:buChar char="§"/>
            </a:pPr>
            <a:r>
              <a:rPr lang="en-US" sz="1600" dirty="0"/>
              <a:t>After the claimant files an appeal, DUA may issue an “order to show cause” with instructions for submitting identity verification documents to DUA for redetermination of the issue. </a:t>
            </a:r>
          </a:p>
          <a:p>
            <a:pPr marR="0" lvl="0" algn="l" rtl="0">
              <a:spcBef>
                <a:spcPts val="0"/>
              </a:spcBef>
              <a:spcAft>
                <a:spcPts val="0"/>
              </a:spcAft>
              <a:buClr>
                <a:srgbClr val="C00000"/>
              </a:buClr>
            </a:pPr>
            <a:endParaRPr lang="en-US" sz="1800" dirty="0"/>
          </a:p>
          <a:p>
            <a:pPr marR="0" lvl="0" algn="l" rtl="0">
              <a:spcBef>
                <a:spcPts val="0"/>
              </a:spcBef>
              <a:spcAft>
                <a:spcPts val="0"/>
              </a:spcAft>
              <a:buClr>
                <a:srgbClr val="C00000"/>
              </a:buClr>
            </a:pPr>
            <a:endParaRPr lang="en-US" sz="1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2"/>
          <p:cNvSpPr txBox="1">
            <a:spLocks noGrp="1"/>
          </p:cNvSpPr>
          <p:nvPr>
            <p:ph type="title" idx="4294967295"/>
          </p:nvPr>
        </p:nvSpPr>
        <p:spPr>
          <a:xfrm>
            <a:off x="190500" y="1076783"/>
            <a:ext cx="8763000" cy="762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2400" b="1" dirty="0">
                <a:solidFill>
                  <a:srgbClr val="C00000"/>
                </a:solidFill>
                <a:latin typeface="Arial"/>
                <a:ea typeface="Arial"/>
                <a:cs typeface="Arial"/>
                <a:sym typeface="Arial"/>
              </a:rPr>
              <a:t>Resources on UI Law</a:t>
            </a:r>
            <a:endParaRPr sz="2800" dirty="0"/>
          </a:p>
        </p:txBody>
      </p:sp>
      <p:sp>
        <p:nvSpPr>
          <p:cNvPr id="91" name="Google Shape;91;p2"/>
          <p:cNvSpPr txBox="1">
            <a:spLocks noGrp="1"/>
          </p:cNvSpPr>
          <p:nvPr>
            <p:ph type="body" idx="4294967295"/>
          </p:nvPr>
        </p:nvSpPr>
        <p:spPr>
          <a:xfrm>
            <a:off x="38100" y="1610109"/>
            <a:ext cx="9067800" cy="5118100"/>
          </a:xfrm>
          <a:prstGeom prst="rect">
            <a:avLst/>
          </a:prstGeom>
          <a:noFill/>
          <a:ln>
            <a:noFill/>
          </a:ln>
        </p:spPr>
        <p:txBody>
          <a:bodyPr spcFirstLastPara="1" wrap="square" lIns="91425" tIns="45700" rIns="91425" bIns="45700" anchor="t" anchorCtr="0">
            <a:noAutofit/>
          </a:bodyPr>
          <a:lstStyle/>
          <a:p>
            <a:pPr marL="342900" indent="-342900">
              <a:lnSpc>
                <a:spcPct val="85000"/>
              </a:lnSpc>
              <a:spcBef>
                <a:spcPts val="360"/>
              </a:spcBef>
              <a:spcAft>
                <a:spcPts val="300"/>
              </a:spcAft>
              <a:buClr>
                <a:srgbClr val="C00000"/>
              </a:buClr>
              <a:buSzPts val="1170"/>
            </a:pPr>
            <a:r>
              <a:rPr lang="en-US" sz="1700" dirty="0"/>
              <a:t>State UI law: G.L. c. 151A (UI statute); 430 CMR (UI regulations)</a:t>
            </a:r>
          </a:p>
          <a:p>
            <a:pPr marL="342900" indent="-342900">
              <a:lnSpc>
                <a:spcPct val="85000"/>
              </a:lnSpc>
              <a:spcBef>
                <a:spcPts val="360"/>
              </a:spcBef>
              <a:spcAft>
                <a:spcPts val="300"/>
              </a:spcAft>
              <a:buClr>
                <a:srgbClr val="C00000"/>
              </a:buClr>
              <a:buSzPts val="1170"/>
            </a:pPr>
            <a:r>
              <a:rPr lang="en-US" sz="1700" dirty="0"/>
              <a:t>State Administrative Procedure: G.L. c. 30A (State Administrative Procedure Act): 801 CMR 1.02 (Informal/Fair Hearings Rules)</a:t>
            </a:r>
            <a:endParaRPr sz="1700" dirty="0"/>
          </a:p>
          <a:p>
            <a:pPr marL="342900" lvl="0" indent="-342900" algn="l" rtl="0">
              <a:lnSpc>
                <a:spcPct val="85000"/>
              </a:lnSpc>
              <a:spcBef>
                <a:spcPts val="360"/>
              </a:spcBef>
              <a:spcAft>
                <a:spcPts val="300"/>
              </a:spcAft>
              <a:buClr>
                <a:srgbClr val="C00000"/>
              </a:buClr>
              <a:buSzPts val="1170"/>
              <a:buChar char="■"/>
            </a:pPr>
            <a:r>
              <a:rPr lang="en-US" sz="1700" dirty="0"/>
              <a:t>Federal law: 26 U.S.C. 3301 (Federal Unemployment Tax Act)</a:t>
            </a:r>
            <a:r>
              <a:rPr lang="en-US" sz="1700" i="1" dirty="0"/>
              <a:t>; </a:t>
            </a:r>
            <a:r>
              <a:rPr lang="en-US" sz="1700" dirty="0"/>
              <a:t>42 U.S.C. 501 (Social Security Act)  </a:t>
            </a:r>
            <a:endParaRPr sz="1700" dirty="0"/>
          </a:p>
          <a:p>
            <a:pPr marL="342900" lvl="0" indent="-342900" algn="l" rtl="0">
              <a:lnSpc>
                <a:spcPct val="85000"/>
              </a:lnSpc>
              <a:spcBef>
                <a:spcPts val="360"/>
              </a:spcBef>
              <a:spcAft>
                <a:spcPts val="300"/>
              </a:spcAft>
              <a:buClr>
                <a:srgbClr val="C00000"/>
              </a:buClr>
              <a:buSzPts val="1170"/>
              <a:buChar char="■"/>
            </a:pPr>
            <a:r>
              <a:rPr lang="en-US" sz="1700" dirty="0"/>
              <a:t>DUA Unemployment Insurance Policy and Performance (UIPP) Memos (</a:t>
            </a:r>
            <a:r>
              <a:rPr lang="en-US" sz="1700" u="sng" dirty="0">
                <a:solidFill>
                  <a:schemeClr val="hlink"/>
                </a:solidFill>
                <a:hlinkClick r:id="rId3"/>
              </a:rPr>
              <a:t>https://www.mass.gov/lists/unemployment-insurance-policy-performance-memos</a:t>
            </a:r>
            <a:r>
              <a:rPr lang="en-US" sz="1700" dirty="0"/>
              <a:t>)</a:t>
            </a:r>
          </a:p>
          <a:p>
            <a:pPr marL="342900" lvl="0" indent="-342900" algn="l" rtl="0">
              <a:lnSpc>
                <a:spcPct val="85000"/>
              </a:lnSpc>
              <a:spcBef>
                <a:spcPts val="360"/>
              </a:spcBef>
              <a:spcAft>
                <a:spcPts val="300"/>
              </a:spcAft>
              <a:buClr>
                <a:srgbClr val="C00000"/>
              </a:buClr>
              <a:buSzPts val="1170"/>
              <a:buChar char="■"/>
            </a:pPr>
            <a:r>
              <a:rPr lang="en-US" sz="1700" dirty="0"/>
              <a:t>U.S. DOL Employment and Training Administration Advisories (</a:t>
            </a:r>
            <a:r>
              <a:rPr lang="en-US" sz="1700" dirty="0">
                <a:hlinkClick r:id="rId4"/>
              </a:rPr>
              <a:t>https://www.dol.gov/agencies/eta/advisories</a:t>
            </a:r>
            <a:r>
              <a:rPr lang="en-US" sz="1700" dirty="0"/>
              <a:t>). </a:t>
            </a:r>
            <a:endParaRPr sz="1700" dirty="0"/>
          </a:p>
          <a:p>
            <a:pPr marL="342900" lvl="0" indent="-342900" algn="l" rtl="0">
              <a:lnSpc>
                <a:spcPct val="85000"/>
              </a:lnSpc>
              <a:spcBef>
                <a:spcPts val="360"/>
              </a:spcBef>
              <a:spcAft>
                <a:spcPts val="300"/>
              </a:spcAft>
              <a:buClr>
                <a:srgbClr val="C00000"/>
              </a:buClr>
              <a:buSzPts val="1170"/>
              <a:buChar char="■"/>
            </a:pPr>
            <a:r>
              <a:rPr lang="en-US" sz="1700" dirty="0"/>
              <a:t>DUA Adjudication Handbook (AH) (</a:t>
            </a:r>
            <a:r>
              <a:rPr lang="en-US" sz="1700" u="sng" dirty="0">
                <a:solidFill>
                  <a:schemeClr val="hlink"/>
                </a:solidFill>
                <a:hlinkClick r:id="rId5"/>
              </a:rPr>
              <a:t>https://www.masslegalservices.org/content/dua-adjudication-handbook</a:t>
            </a:r>
            <a:r>
              <a:rPr lang="en-US" sz="1700" dirty="0"/>
              <a:t>) </a:t>
            </a:r>
            <a:endParaRPr sz="1700" dirty="0"/>
          </a:p>
          <a:p>
            <a:pPr marL="342900" lvl="0" indent="-342900" algn="l" rtl="0">
              <a:lnSpc>
                <a:spcPct val="85000"/>
              </a:lnSpc>
              <a:spcBef>
                <a:spcPts val="360"/>
              </a:spcBef>
              <a:spcAft>
                <a:spcPts val="300"/>
              </a:spcAft>
              <a:buClr>
                <a:srgbClr val="C00000"/>
              </a:buClr>
              <a:buSzPts val="1170"/>
              <a:buChar char="■"/>
            </a:pPr>
            <a:r>
              <a:rPr lang="en-US" sz="1700" dirty="0"/>
              <a:t>Massachusetts Unemployment Insurance Advocacy Guide:  </a:t>
            </a:r>
            <a:r>
              <a:rPr lang="en-US" sz="1700" u="sng" dirty="0">
                <a:solidFill>
                  <a:schemeClr val="hlink"/>
                </a:solidFill>
                <a:hlinkClick r:id="rId6"/>
              </a:rPr>
              <a:t>https://www.masslegalservices.org/content/2023-unemployment-advocacy-guide</a:t>
            </a:r>
            <a:r>
              <a:rPr lang="en-US" sz="1700" dirty="0"/>
              <a:t> </a:t>
            </a:r>
            <a:endParaRPr sz="1700" dirty="0"/>
          </a:p>
          <a:p>
            <a:pPr marL="342900" lvl="0" indent="-342900" algn="l" rtl="0">
              <a:lnSpc>
                <a:spcPct val="85000"/>
              </a:lnSpc>
              <a:spcBef>
                <a:spcPts val="360"/>
              </a:spcBef>
              <a:spcAft>
                <a:spcPts val="300"/>
              </a:spcAft>
              <a:buClr>
                <a:srgbClr val="C00000"/>
              </a:buClr>
              <a:buSzPts val="1170"/>
              <a:buChar char="■"/>
            </a:pPr>
            <a:r>
              <a:rPr lang="en-US" sz="1700" dirty="0"/>
              <a:t>DUA website: </a:t>
            </a:r>
            <a:r>
              <a:rPr lang="en-US" sz="1700" u="sng" dirty="0">
                <a:solidFill>
                  <a:schemeClr val="hlink"/>
                </a:solidFill>
              </a:rPr>
              <a:t>www.mass.gov/org/department-of-unemployment-assistance</a:t>
            </a:r>
            <a:endParaRPr sz="1700" dirty="0"/>
          </a:p>
          <a:p>
            <a:pPr marL="342900" lvl="0" indent="-342900" algn="l" rtl="0">
              <a:lnSpc>
                <a:spcPct val="85000"/>
              </a:lnSpc>
              <a:spcBef>
                <a:spcPts val="360"/>
              </a:spcBef>
              <a:spcAft>
                <a:spcPts val="300"/>
              </a:spcAft>
              <a:buClr>
                <a:srgbClr val="C00000"/>
              </a:buClr>
              <a:buSzPts val="1170"/>
              <a:buChar char="■"/>
            </a:pPr>
            <a:r>
              <a:rPr lang="en-US" sz="1700" dirty="0"/>
              <a:t>Board of Review Decisions: </a:t>
            </a:r>
            <a:r>
              <a:rPr lang="en-US" sz="1700" u="sng" dirty="0">
                <a:solidFill>
                  <a:schemeClr val="hlink"/>
                </a:solidFill>
                <a:hlinkClick r:id="rId7"/>
              </a:rPr>
              <a:t>www.mass.gov/dua/bor</a:t>
            </a:r>
            <a:endParaRPr sz="1700" dirty="0"/>
          </a:p>
          <a:p>
            <a:pPr marL="342900" lvl="0" indent="-342900" algn="l" rtl="0">
              <a:lnSpc>
                <a:spcPct val="85000"/>
              </a:lnSpc>
              <a:spcBef>
                <a:spcPts val="360"/>
              </a:spcBef>
              <a:spcAft>
                <a:spcPts val="300"/>
              </a:spcAft>
              <a:buClr>
                <a:srgbClr val="C00000"/>
              </a:buClr>
              <a:buSzPts val="1170"/>
              <a:buChar char="■"/>
            </a:pPr>
            <a:r>
              <a:rPr lang="en-US" sz="1700" dirty="0"/>
              <a:t>U.S. DOL website: </a:t>
            </a:r>
            <a:r>
              <a:rPr lang="en-US" sz="1700" u="sng" dirty="0">
                <a:solidFill>
                  <a:schemeClr val="hlink"/>
                </a:solidFill>
                <a:hlinkClick r:id="rId8"/>
              </a:rPr>
              <a:t>https://www.dol.gov/general/topic/unemployment-insurance</a:t>
            </a:r>
            <a:endParaRPr sz="1700" dirty="0"/>
          </a:p>
          <a:p>
            <a:pPr marL="342900" lvl="0" indent="-342900" algn="l" rtl="0">
              <a:lnSpc>
                <a:spcPct val="85000"/>
              </a:lnSpc>
              <a:spcBef>
                <a:spcPts val="360"/>
              </a:spcBef>
              <a:spcAft>
                <a:spcPts val="300"/>
              </a:spcAft>
              <a:buClr>
                <a:srgbClr val="C00000"/>
              </a:buClr>
              <a:buSzPts val="1170"/>
              <a:buChar char="■"/>
            </a:pPr>
            <a:r>
              <a:rPr lang="en-US" sz="1700" dirty="0"/>
              <a:t>Legal Services Website: </a:t>
            </a:r>
            <a:r>
              <a:rPr lang="en-US" sz="1700" u="sng" dirty="0">
                <a:solidFill>
                  <a:schemeClr val="hlink"/>
                </a:solidFill>
                <a:hlinkClick r:id="rId9"/>
              </a:rPr>
              <a:t>www.masslegalservices.org</a:t>
            </a:r>
            <a:endParaRPr lang="en-US" sz="1700" u="sng" dirty="0">
              <a:solidFill>
                <a:schemeClr val="hlink"/>
              </a:solidFill>
            </a:endParaRPr>
          </a:p>
          <a:p>
            <a:pPr marL="342900" lvl="0" indent="-342900" algn="l" rtl="0">
              <a:lnSpc>
                <a:spcPct val="85000"/>
              </a:lnSpc>
              <a:spcBef>
                <a:spcPts val="360"/>
              </a:spcBef>
              <a:spcAft>
                <a:spcPts val="300"/>
              </a:spcAft>
              <a:buClr>
                <a:srgbClr val="C00000"/>
              </a:buClr>
              <a:buSzPts val="1170"/>
              <a:buChar char="■"/>
            </a:pPr>
            <a:r>
              <a:rPr lang="en-US" sz="1700" dirty="0"/>
              <a:t>Mass Legal Resource Finder: </a:t>
            </a:r>
            <a:r>
              <a:rPr lang="en-US" sz="1700" u="sng" dirty="0">
                <a:solidFill>
                  <a:schemeClr val="hlink"/>
                </a:solidFill>
                <a:hlinkClick r:id="rId10"/>
              </a:rPr>
              <a:t>www.masslrf.org</a:t>
            </a:r>
            <a:r>
              <a:rPr lang="en-US" sz="1700" dirty="0"/>
              <a:t> and </a:t>
            </a:r>
            <a:r>
              <a:rPr lang="en-US" sz="1700" u="sng" dirty="0">
                <a:solidFill>
                  <a:schemeClr val="hlink"/>
                </a:solidFill>
                <a:hlinkClick r:id="rId11"/>
              </a:rPr>
              <a:t>www.masslegalhelp.org</a:t>
            </a:r>
            <a:r>
              <a:rPr lang="en-US" sz="1700" dirty="0"/>
              <a:t>	</a:t>
            </a:r>
            <a:r>
              <a:rPr lang="en-US" sz="1800" dirty="0"/>
              <a:t>	</a:t>
            </a:r>
            <a:endParaRPr sz="1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37">
          <a:extLst>
            <a:ext uri="{FF2B5EF4-FFF2-40B4-BE49-F238E27FC236}">
              <a16:creationId xmlns:a16="http://schemas.microsoft.com/office/drawing/2014/main" id="{FB6A432C-D9A5-67B3-8A8E-E22C091C61E9}"/>
            </a:ext>
          </a:extLst>
        </p:cNvPr>
        <p:cNvGrpSpPr/>
        <p:nvPr/>
      </p:nvGrpSpPr>
      <p:grpSpPr>
        <a:xfrm>
          <a:off x="0" y="0"/>
          <a:ext cx="0" cy="0"/>
          <a:chOff x="0" y="0"/>
          <a:chExt cx="0" cy="0"/>
        </a:xfrm>
      </p:grpSpPr>
      <p:sp>
        <p:nvSpPr>
          <p:cNvPr id="238" name="Google Shape;238;p19">
            <a:extLst>
              <a:ext uri="{FF2B5EF4-FFF2-40B4-BE49-F238E27FC236}">
                <a16:creationId xmlns:a16="http://schemas.microsoft.com/office/drawing/2014/main" id="{E7061EC1-238D-0846-6952-CAF8CEAD5055}"/>
              </a:ext>
            </a:extLst>
          </p:cNvPr>
          <p:cNvSpPr txBox="1">
            <a:spLocks noGrp="1"/>
          </p:cNvSpPr>
          <p:nvPr>
            <p:ph type="title"/>
          </p:nvPr>
        </p:nvSpPr>
        <p:spPr>
          <a:xfrm>
            <a:off x="381000" y="1219200"/>
            <a:ext cx="8229600" cy="582507"/>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None/>
            </a:pPr>
            <a:r>
              <a:rPr lang="en-US" sz="2400" dirty="0"/>
              <a:t>Identity Verification: Documentation</a:t>
            </a:r>
            <a:endParaRPr sz="2000" dirty="0"/>
          </a:p>
        </p:txBody>
      </p:sp>
      <p:sp>
        <p:nvSpPr>
          <p:cNvPr id="240" name="Google Shape;240;p19">
            <a:extLst>
              <a:ext uri="{FF2B5EF4-FFF2-40B4-BE49-F238E27FC236}">
                <a16:creationId xmlns:a16="http://schemas.microsoft.com/office/drawing/2014/main" id="{002ECF0B-4E11-BD71-D83F-D580A70145A7}"/>
              </a:ext>
            </a:extLst>
          </p:cNvPr>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20</a:t>
            </a:fld>
            <a:endParaRPr dirty="0"/>
          </a:p>
        </p:txBody>
      </p:sp>
      <p:sp>
        <p:nvSpPr>
          <p:cNvPr id="239" name="Google Shape;239;p19">
            <a:extLst>
              <a:ext uri="{FF2B5EF4-FFF2-40B4-BE49-F238E27FC236}">
                <a16:creationId xmlns:a16="http://schemas.microsoft.com/office/drawing/2014/main" id="{A3B84971-0FF2-C4D7-2CB7-01ACD5556935}"/>
              </a:ext>
            </a:extLst>
          </p:cNvPr>
          <p:cNvSpPr txBox="1"/>
          <p:nvPr/>
        </p:nvSpPr>
        <p:spPr>
          <a:xfrm>
            <a:off x="380999" y="1673014"/>
            <a:ext cx="8573347" cy="5201384"/>
          </a:xfrm>
          <a:prstGeom prst="rect">
            <a:avLst/>
          </a:prstGeom>
          <a:noFill/>
          <a:ln>
            <a:noFill/>
          </a:ln>
        </p:spPr>
        <p:txBody>
          <a:bodyPr spcFirstLastPara="1" wrap="square" lIns="91425" tIns="45700" rIns="91425" bIns="45700" anchor="t" anchorCtr="0">
            <a:spAutoFit/>
          </a:bodyPr>
          <a:lstStyle/>
          <a:p>
            <a:pPr marL="285750" marR="0" lvl="0" indent="-285750" algn="l" rtl="0">
              <a:spcBef>
                <a:spcPts val="0"/>
              </a:spcBef>
              <a:spcAft>
                <a:spcPts val="0"/>
              </a:spcAft>
              <a:buClr>
                <a:srgbClr val="C00000"/>
              </a:buClr>
              <a:buFont typeface="Wingdings" pitchFamily="2" charset="2"/>
              <a:buChar char="§"/>
            </a:pPr>
            <a:r>
              <a:rPr lang="en-US" sz="1600" dirty="0"/>
              <a:t>Claimants asked to verify their identity in-person at USPS or by submitting documents to DUA must submit the following: </a:t>
            </a:r>
            <a:br>
              <a:rPr lang="en-US" sz="1600" dirty="0"/>
            </a:br>
            <a:endParaRPr lang="en-US" sz="1600" dirty="0"/>
          </a:p>
          <a:p>
            <a:pPr marL="285750" marR="0" lvl="0" indent="-285750" algn="l" rtl="0">
              <a:spcBef>
                <a:spcPts val="0"/>
              </a:spcBef>
              <a:spcAft>
                <a:spcPts val="0"/>
              </a:spcAft>
              <a:buClr>
                <a:srgbClr val="C00000"/>
              </a:buClr>
              <a:buFont typeface="Wingdings" pitchFamily="2" charset="2"/>
              <a:buChar char="§"/>
            </a:pPr>
            <a:r>
              <a:rPr lang="en-US" sz="1600" dirty="0"/>
              <a:t>Color copies of the front and back of a government-issued photo ID. Examples include: </a:t>
            </a:r>
          </a:p>
          <a:p>
            <a:pPr marL="560070" lvl="5" indent="-285750">
              <a:buClr>
                <a:srgbClr val="C00000"/>
              </a:buClr>
              <a:buFont typeface="Wingdings" pitchFamily="2" charset="2"/>
              <a:buChar char="§"/>
            </a:pPr>
            <a:r>
              <a:rPr lang="en-US" dirty="0"/>
              <a:t>State Driver’s License or State ID </a:t>
            </a:r>
          </a:p>
          <a:p>
            <a:pPr marL="560070" lvl="5" indent="-285750">
              <a:buClr>
                <a:srgbClr val="C00000"/>
              </a:buClr>
              <a:buFont typeface="Wingdings" pitchFamily="2" charset="2"/>
              <a:buChar char="§"/>
            </a:pPr>
            <a:r>
              <a:rPr lang="en-US" dirty="0"/>
              <a:t>Passport picture page </a:t>
            </a:r>
          </a:p>
          <a:p>
            <a:pPr marL="560070" lvl="5" indent="-285750">
              <a:buClr>
                <a:srgbClr val="C00000"/>
              </a:buClr>
              <a:buFont typeface="Wingdings" pitchFamily="2" charset="2"/>
              <a:buChar char="§"/>
            </a:pPr>
            <a:r>
              <a:rPr lang="en-US" dirty="0"/>
              <a:t>Permanent Resident Card </a:t>
            </a:r>
          </a:p>
          <a:p>
            <a:pPr marL="560070" lvl="5" indent="-285750">
              <a:buClr>
                <a:srgbClr val="C00000"/>
              </a:buClr>
              <a:buFont typeface="Wingdings" pitchFamily="2" charset="2"/>
              <a:buChar char="§"/>
            </a:pPr>
            <a:r>
              <a:rPr lang="en-US" dirty="0"/>
              <a:t>Other government-issued documentation including name, date of birth, and a photo</a:t>
            </a:r>
            <a:r>
              <a:rPr lang="en-US" sz="1600" dirty="0"/>
              <a:t>. </a:t>
            </a:r>
          </a:p>
          <a:p>
            <a:pPr marL="560070" lvl="5" indent="-285750">
              <a:buClr>
                <a:srgbClr val="C00000"/>
              </a:buClr>
              <a:buFont typeface="Wingdings" pitchFamily="2" charset="2"/>
              <a:buChar char="§"/>
            </a:pPr>
            <a:endParaRPr lang="en-US" sz="1600" dirty="0"/>
          </a:p>
          <a:p>
            <a:pPr marL="285750" lvl="5" indent="-285750">
              <a:buClr>
                <a:srgbClr val="C00000"/>
              </a:buClr>
              <a:buFont typeface="Wingdings" pitchFamily="2" charset="2"/>
              <a:buChar char="§"/>
            </a:pPr>
            <a:r>
              <a:rPr lang="en-US" sz="1600" dirty="0"/>
              <a:t>Color copies of a document with the claimant’s name and full social security number. Examples include: </a:t>
            </a:r>
          </a:p>
          <a:p>
            <a:pPr marL="560070" lvl="5" indent="-285750">
              <a:buClr>
                <a:srgbClr val="C00000"/>
              </a:buClr>
              <a:buFont typeface="Wingdings" pitchFamily="2" charset="2"/>
              <a:buChar char="§"/>
            </a:pPr>
            <a:r>
              <a:rPr lang="en-US" dirty="0"/>
              <a:t>Social Security Card (front and back) </a:t>
            </a:r>
          </a:p>
          <a:p>
            <a:pPr marL="560070" lvl="5" indent="-285750">
              <a:buClr>
                <a:srgbClr val="C00000"/>
              </a:buClr>
              <a:buFont typeface="Wingdings" pitchFamily="2" charset="2"/>
              <a:buChar char="§"/>
            </a:pPr>
            <a:r>
              <a:rPr lang="en-US" dirty="0"/>
              <a:t>A tax form or paystub from a recent employer with a full SSN </a:t>
            </a:r>
          </a:p>
          <a:p>
            <a:pPr marL="560070" lvl="5" indent="-285750">
              <a:buClr>
                <a:srgbClr val="C00000"/>
              </a:buClr>
              <a:buFont typeface="Wingdings" pitchFamily="2" charset="2"/>
              <a:buChar char="§"/>
            </a:pPr>
            <a:r>
              <a:rPr lang="en-US" dirty="0"/>
              <a:t>Form DD214 with full SSN </a:t>
            </a:r>
          </a:p>
          <a:p>
            <a:pPr marL="560070" lvl="5" indent="-285750">
              <a:buClr>
                <a:srgbClr val="C00000"/>
              </a:buClr>
              <a:buFont typeface="Wingdings" pitchFamily="2" charset="2"/>
              <a:buChar char="§"/>
            </a:pPr>
            <a:r>
              <a:rPr lang="en-US" dirty="0"/>
              <a:t>Form NGB 22 with full SSN </a:t>
            </a:r>
            <a:br>
              <a:rPr lang="en-US" dirty="0"/>
            </a:br>
            <a:endParaRPr lang="en-US" dirty="0"/>
          </a:p>
          <a:p>
            <a:pPr marL="285750" lvl="2" indent="-285750">
              <a:buClr>
                <a:srgbClr val="C00000"/>
              </a:buClr>
              <a:buFont typeface="Wingdings" pitchFamily="2" charset="2"/>
              <a:buChar char="§"/>
            </a:pPr>
            <a:r>
              <a:rPr lang="en-US" sz="1600" dirty="0"/>
              <a:t>If the claimant’s current address does not match the address on the photo ID, proof of residential address. Examples include: </a:t>
            </a:r>
          </a:p>
          <a:p>
            <a:pPr marL="560070" lvl="2" indent="-285750">
              <a:buClr>
                <a:srgbClr val="C00000"/>
              </a:buClr>
              <a:buFont typeface="Wingdings" pitchFamily="2" charset="2"/>
              <a:buChar char="§"/>
            </a:pPr>
            <a:r>
              <a:rPr lang="en-US" dirty="0"/>
              <a:t>Utility bills </a:t>
            </a:r>
          </a:p>
          <a:p>
            <a:pPr marL="560070" lvl="2" indent="-285750">
              <a:buClr>
                <a:srgbClr val="C00000"/>
              </a:buClr>
              <a:buFont typeface="Wingdings" pitchFamily="2" charset="2"/>
              <a:buChar char="§"/>
            </a:pPr>
            <a:r>
              <a:rPr lang="en-US" dirty="0"/>
              <a:t>Mortgage or rent statement, rental agreement </a:t>
            </a:r>
          </a:p>
          <a:p>
            <a:pPr marL="560070" lvl="2" indent="-285750">
              <a:buClr>
                <a:srgbClr val="C00000"/>
              </a:buClr>
              <a:buFont typeface="Wingdings" pitchFamily="2" charset="2"/>
              <a:buChar char="§"/>
            </a:pPr>
            <a:r>
              <a:rPr lang="en-US" dirty="0"/>
              <a:t>Bank statement </a:t>
            </a:r>
          </a:p>
          <a:p>
            <a:pPr marR="0" lvl="0" algn="l" rtl="0">
              <a:spcBef>
                <a:spcPts val="0"/>
              </a:spcBef>
              <a:spcAft>
                <a:spcPts val="0"/>
              </a:spcAft>
              <a:buClr>
                <a:srgbClr val="C00000"/>
              </a:buClr>
            </a:pPr>
            <a:endParaRPr lang="en-US" sz="1800" dirty="0"/>
          </a:p>
        </p:txBody>
      </p:sp>
    </p:spTree>
    <p:extLst>
      <p:ext uri="{BB962C8B-B14F-4D97-AF65-F5344CB8AC3E}">
        <p14:creationId xmlns:p14="http://schemas.microsoft.com/office/powerpoint/2010/main" val="24053096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45"/>
        <p:cNvGrpSpPr/>
        <p:nvPr/>
      </p:nvGrpSpPr>
      <p:grpSpPr>
        <a:xfrm>
          <a:off x="0" y="0"/>
          <a:ext cx="0" cy="0"/>
          <a:chOff x="0" y="0"/>
          <a:chExt cx="0" cy="0"/>
        </a:xfrm>
      </p:grpSpPr>
      <p:sp>
        <p:nvSpPr>
          <p:cNvPr id="246" name="Google Shape;246;p20"/>
          <p:cNvSpPr txBox="1">
            <a:spLocks noGrp="1"/>
          </p:cNvSpPr>
          <p:nvPr>
            <p:ph type="title"/>
          </p:nvPr>
        </p:nvSpPr>
        <p:spPr>
          <a:xfrm>
            <a:off x="495300" y="1570861"/>
            <a:ext cx="8229600" cy="1139825"/>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None/>
            </a:pPr>
            <a:r>
              <a:rPr lang="en-US" dirty="0"/>
              <a:t>Important Advice for Claimants When No Longer Claiming UI</a:t>
            </a:r>
            <a:endParaRPr dirty="0"/>
          </a:p>
        </p:txBody>
      </p:sp>
      <p:sp>
        <p:nvSpPr>
          <p:cNvPr id="247" name="Google Shape;247;p20"/>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21</a:t>
            </a:fld>
            <a:endParaRPr dirty="0"/>
          </a:p>
        </p:txBody>
      </p:sp>
      <p:sp>
        <p:nvSpPr>
          <p:cNvPr id="248" name="Google Shape;248;p20"/>
          <p:cNvSpPr txBox="1"/>
          <p:nvPr/>
        </p:nvSpPr>
        <p:spPr>
          <a:xfrm>
            <a:off x="609600" y="2971800"/>
            <a:ext cx="8001000" cy="3385502"/>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rgbClr val="C00000"/>
              </a:buClr>
              <a:buSzPts val="2000"/>
              <a:buFont typeface="Wingdings" pitchFamily="2" charset="2"/>
              <a:buChar char="§"/>
            </a:pPr>
            <a:r>
              <a:rPr lang="en-US" sz="2000" dirty="0">
                <a:solidFill>
                  <a:schemeClr val="dk1"/>
                </a:solidFill>
                <a:latin typeface="Arial"/>
                <a:ea typeface="Arial"/>
                <a:cs typeface="Arial"/>
                <a:sym typeface="Arial"/>
              </a:rPr>
              <a:t>Even when you </a:t>
            </a:r>
            <a:r>
              <a:rPr lang="en-US" sz="2000" b="1" dirty="0">
                <a:solidFill>
                  <a:schemeClr val="dk1"/>
                </a:solidFill>
                <a:latin typeface="Arial"/>
                <a:ea typeface="Arial"/>
                <a:cs typeface="Arial"/>
                <a:sym typeface="Arial"/>
              </a:rPr>
              <a:t>stop</a:t>
            </a:r>
            <a:r>
              <a:rPr lang="en-US" sz="2000" dirty="0">
                <a:solidFill>
                  <a:schemeClr val="dk1"/>
                </a:solidFill>
                <a:latin typeface="Arial"/>
                <a:ea typeface="Arial"/>
                <a:cs typeface="Arial"/>
                <a:sym typeface="Arial"/>
              </a:rPr>
              <a:t> collecting unemployment benefits, you should continue </a:t>
            </a:r>
            <a:r>
              <a:rPr lang="en-US" sz="2000" dirty="0">
                <a:solidFill>
                  <a:schemeClr val="dk1"/>
                </a:solidFill>
              </a:rPr>
              <a:t>monitoring your UI Online account, and consider changing </a:t>
            </a:r>
            <a:r>
              <a:rPr lang="en-US" sz="2000" dirty="0">
                <a:solidFill>
                  <a:schemeClr val="dk1"/>
                </a:solidFill>
                <a:latin typeface="Arial"/>
                <a:ea typeface="Arial"/>
                <a:cs typeface="Arial"/>
                <a:sym typeface="Arial"/>
              </a:rPr>
              <a:t>your notification preference to </a:t>
            </a:r>
            <a:r>
              <a:rPr lang="en-US" sz="2000" b="1" dirty="0">
                <a:solidFill>
                  <a:schemeClr val="dk1"/>
                </a:solidFill>
                <a:latin typeface="Arial"/>
                <a:ea typeface="Arial"/>
                <a:cs typeface="Arial"/>
                <a:sym typeface="Arial"/>
              </a:rPr>
              <a:t>U.S. Mail</a:t>
            </a:r>
            <a:r>
              <a:rPr lang="en-US" sz="2000" dirty="0">
                <a:solidFill>
                  <a:schemeClr val="dk1"/>
                </a:solidFill>
                <a:latin typeface="Arial"/>
                <a:ea typeface="Arial"/>
                <a:cs typeface="Arial"/>
                <a:sym typeface="Arial"/>
              </a:rPr>
              <a:t>. </a:t>
            </a:r>
            <a:br>
              <a:rPr lang="en-US" sz="2000" dirty="0">
                <a:solidFill>
                  <a:schemeClr val="dk1"/>
                </a:solidFill>
                <a:latin typeface="Arial"/>
                <a:ea typeface="Arial"/>
                <a:cs typeface="Arial"/>
                <a:sym typeface="Arial"/>
              </a:rPr>
            </a:br>
            <a:endParaRPr dirty="0"/>
          </a:p>
          <a:p>
            <a:pPr marL="342900" marR="0" lvl="0" indent="-342900" algn="l" rtl="0">
              <a:spcBef>
                <a:spcPts val="0"/>
              </a:spcBef>
              <a:spcAft>
                <a:spcPts val="0"/>
              </a:spcAft>
              <a:buClr>
                <a:srgbClr val="C00000"/>
              </a:buClr>
              <a:buSzPts val="2000"/>
              <a:buFont typeface="Wingdings" pitchFamily="2" charset="2"/>
              <a:buChar char="§"/>
            </a:pPr>
            <a:r>
              <a:rPr lang="en-US" sz="2000" dirty="0">
                <a:solidFill>
                  <a:schemeClr val="dk1"/>
                </a:solidFill>
                <a:latin typeface="Arial" panose="020B0604020202020204" pitchFamily="34" charset="0"/>
                <a:cs typeface="Arial" panose="020B0604020202020204" pitchFamily="34" charset="0"/>
                <a:sym typeface="Arial"/>
              </a:rPr>
              <a:t>DUA may send important notices, including notices of disqualification or overpayments, even </a:t>
            </a:r>
            <a:r>
              <a:rPr lang="en-US" sz="2000" b="1" dirty="0">
                <a:solidFill>
                  <a:schemeClr val="dk1"/>
                </a:solidFill>
                <a:latin typeface="Arial" panose="020B0604020202020204" pitchFamily="34" charset="0"/>
                <a:cs typeface="Arial" panose="020B0604020202020204" pitchFamily="34" charset="0"/>
                <a:sym typeface="Arial"/>
              </a:rPr>
              <a:t>after</a:t>
            </a:r>
            <a:r>
              <a:rPr lang="en-US" sz="2000" dirty="0">
                <a:solidFill>
                  <a:schemeClr val="dk1"/>
                </a:solidFill>
                <a:latin typeface="Arial" panose="020B0604020202020204" pitchFamily="34" charset="0"/>
                <a:cs typeface="Arial" panose="020B0604020202020204" pitchFamily="34" charset="0"/>
                <a:sym typeface="Arial"/>
              </a:rPr>
              <a:t> you stop collecting UI benefits. </a:t>
            </a:r>
            <a:r>
              <a:rPr lang="en-US" sz="2000" b="1" dirty="0">
                <a:solidFill>
                  <a:srgbClr val="201F1E"/>
                </a:solidFill>
                <a:latin typeface="Arial" panose="020B0604020202020204" pitchFamily="34" charset="0"/>
                <a:ea typeface="Quattrocento Sans"/>
                <a:cs typeface="Arial" panose="020B0604020202020204" pitchFamily="34" charset="0"/>
                <a:sym typeface="Quattrocento Sans"/>
              </a:rPr>
              <a:t>With appeal deadlines as brief as 10 days, you may end up unable to challenge these costly determinations. </a:t>
            </a:r>
            <a:br>
              <a:rPr lang="en-US" sz="2000" b="1" dirty="0">
                <a:solidFill>
                  <a:srgbClr val="201F1E"/>
                </a:solidFill>
                <a:latin typeface="Arial" panose="020B0604020202020204" pitchFamily="34" charset="0"/>
                <a:ea typeface="Quattrocento Sans"/>
                <a:cs typeface="Arial" panose="020B0604020202020204" pitchFamily="34" charset="0"/>
                <a:sym typeface="Quattrocento Sans"/>
              </a:rPr>
            </a:br>
            <a:endParaRPr sz="2000" b="1" dirty="0">
              <a:solidFill>
                <a:schemeClr val="dk1"/>
              </a:solidFill>
              <a:latin typeface="Arial" panose="020B0604020202020204" pitchFamily="34" charset="0"/>
              <a:cs typeface="Arial" panose="020B0604020202020204" pitchFamily="34" charset="0"/>
              <a:sym typeface="Arial"/>
            </a:endParaRPr>
          </a:p>
          <a:p>
            <a:pPr marL="342900" marR="0" lvl="0" indent="-342900" algn="l" rtl="0">
              <a:spcBef>
                <a:spcPts val="0"/>
              </a:spcBef>
              <a:spcAft>
                <a:spcPts val="0"/>
              </a:spcAft>
              <a:buClr>
                <a:srgbClr val="C00000"/>
              </a:buClr>
              <a:buSzPts val="2000"/>
              <a:buFont typeface="Wingdings" pitchFamily="2" charset="2"/>
              <a:buChar char="§"/>
            </a:pPr>
            <a:r>
              <a:rPr lang="en-US" sz="2000" dirty="0">
                <a:solidFill>
                  <a:schemeClr val="dk1"/>
                </a:solidFill>
                <a:latin typeface="Arial"/>
                <a:ea typeface="Arial"/>
                <a:cs typeface="Arial"/>
                <a:sym typeface="Arial"/>
              </a:rPr>
              <a:t>If you later move, you must update your mailing address with DUA so that notices sent by U.S. Mail will reach you timely.</a:t>
            </a:r>
            <a:endParaRPr sz="2000" dirty="0">
              <a:solidFill>
                <a:schemeClr val="dk1"/>
              </a:solidFill>
              <a:latin typeface="Arial"/>
              <a:ea typeface="Arial"/>
              <a:cs typeface="Arial"/>
              <a:sym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53"/>
        <p:cNvGrpSpPr/>
        <p:nvPr/>
      </p:nvGrpSpPr>
      <p:grpSpPr>
        <a:xfrm>
          <a:off x="0" y="0"/>
          <a:ext cx="0" cy="0"/>
          <a:chOff x="0" y="0"/>
          <a:chExt cx="0" cy="0"/>
        </a:xfrm>
      </p:grpSpPr>
      <p:sp>
        <p:nvSpPr>
          <p:cNvPr id="254" name="Google Shape;254;p21"/>
          <p:cNvSpPr txBox="1">
            <a:spLocks noGrp="1"/>
          </p:cNvSpPr>
          <p:nvPr>
            <p:ph type="title"/>
          </p:nvPr>
        </p:nvSpPr>
        <p:spPr>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None/>
            </a:pPr>
            <a:r>
              <a:rPr lang="en-US" dirty="0"/>
              <a:t>UI Modernization Update</a:t>
            </a:r>
            <a:endParaRPr dirty="0"/>
          </a:p>
        </p:txBody>
      </p:sp>
      <p:sp>
        <p:nvSpPr>
          <p:cNvPr id="255" name="Google Shape;255;p21"/>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22</a:t>
            </a:fld>
            <a:endParaRPr dirty="0"/>
          </a:p>
        </p:txBody>
      </p:sp>
      <p:sp>
        <p:nvSpPr>
          <p:cNvPr id="256" name="Google Shape;256;p21"/>
          <p:cNvSpPr txBox="1"/>
          <p:nvPr/>
        </p:nvSpPr>
        <p:spPr>
          <a:xfrm>
            <a:off x="571500" y="2362200"/>
            <a:ext cx="8001000" cy="4924385"/>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rgbClr val="C00000"/>
              </a:buClr>
              <a:buSzPts val="2000"/>
              <a:buFont typeface="Wingdings" pitchFamily="2" charset="2"/>
              <a:buChar char="§"/>
            </a:pPr>
            <a:r>
              <a:rPr lang="en-US" sz="2000" dirty="0">
                <a:solidFill>
                  <a:schemeClr val="dk1"/>
                </a:solidFill>
                <a:latin typeface="Arial"/>
                <a:ea typeface="Arial"/>
                <a:cs typeface="Arial"/>
                <a:sym typeface="Arial"/>
              </a:rPr>
              <a:t>DUA is in the process of re-modernizing its inaccessible UI Online system. </a:t>
            </a:r>
            <a:endParaRPr dirty="0"/>
          </a:p>
          <a:p>
            <a:pPr marL="469900" marR="0" lvl="0" indent="-342900" algn="l" rtl="0">
              <a:spcBef>
                <a:spcPts val="0"/>
              </a:spcBef>
              <a:spcAft>
                <a:spcPts val="0"/>
              </a:spcAft>
              <a:buClr>
                <a:srgbClr val="C00000"/>
              </a:buClr>
              <a:buSzPts val="2000"/>
              <a:buFont typeface="Wingdings" pitchFamily="2" charset="2"/>
              <a:buChar char="§"/>
            </a:pPr>
            <a:endParaRPr sz="2000" dirty="0">
              <a:solidFill>
                <a:schemeClr val="dk1"/>
              </a:solidFill>
              <a:latin typeface="Arial"/>
              <a:ea typeface="Arial"/>
              <a:cs typeface="Arial"/>
              <a:sym typeface="Arial"/>
            </a:endParaRPr>
          </a:p>
          <a:p>
            <a:pPr marL="342900" marR="0" lvl="0" indent="-342900" algn="l" rtl="0">
              <a:spcBef>
                <a:spcPts val="0"/>
              </a:spcBef>
              <a:spcAft>
                <a:spcPts val="0"/>
              </a:spcAft>
              <a:buClr>
                <a:srgbClr val="C00000"/>
              </a:buClr>
              <a:buSzPts val="2000"/>
              <a:buFont typeface="Wingdings" pitchFamily="2" charset="2"/>
              <a:buChar char="§"/>
            </a:pPr>
            <a:r>
              <a:rPr lang="en-US" sz="2000" dirty="0">
                <a:solidFill>
                  <a:schemeClr val="dk1"/>
                </a:solidFill>
                <a:latin typeface="Arial"/>
                <a:ea typeface="Arial"/>
                <a:cs typeface="Arial"/>
                <a:sym typeface="Arial"/>
              </a:rPr>
              <a:t>Revenue portion of the program rolled out Fall 2024 </a:t>
            </a:r>
            <a:endParaRPr dirty="0"/>
          </a:p>
          <a:p>
            <a:pPr marL="469900" marR="0" lvl="0" indent="-342900" algn="l" rtl="0">
              <a:spcBef>
                <a:spcPts val="0"/>
              </a:spcBef>
              <a:spcAft>
                <a:spcPts val="0"/>
              </a:spcAft>
              <a:buClr>
                <a:srgbClr val="C00000"/>
              </a:buClr>
              <a:buSzPts val="2000"/>
              <a:buFont typeface="Wingdings" pitchFamily="2" charset="2"/>
              <a:buChar char="§"/>
            </a:pPr>
            <a:endParaRPr sz="2000" dirty="0">
              <a:solidFill>
                <a:schemeClr val="dk1"/>
              </a:solidFill>
              <a:latin typeface="Arial"/>
              <a:ea typeface="Arial"/>
              <a:cs typeface="Arial"/>
              <a:sym typeface="Arial"/>
            </a:endParaRPr>
          </a:p>
          <a:p>
            <a:pPr marL="342900" marR="0" lvl="0" indent="-342900" algn="l" rtl="0">
              <a:spcBef>
                <a:spcPts val="0"/>
              </a:spcBef>
              <a:spcAft>
                <a:spcPts val="0"/>
              </a:spcAft>
              <a:buClr>
                <a:srgbClr val="C00000"/>
              </a:buClr>
              <a:buSzPts val="2000"/>
              <a:buFont typeface="Wingdings" pitchFamily="2" charset="2"/>
              <a:buChar char="§"/>
            </a:pPr>
            <a:r>
              <a:rPr lang="en-US" sz="2000" dirty="0">
                <a:solidFill>
                  <a:schemeClr val="dk1"/>
                </a:solidFill>
                <a:latin typeface="Arial"/>
                <a:ea typeface="Arial"/>
                <a:cs typeface="Arial"/>
                <a:sym typeface="Arial"/>
              </a:rPr>
              <a:t>Claimant portal expected May 6, 2025, available in both English and Spanish</a:t>
            </a:r>
            <a:br>
              <a:rPr lang="en-US" sz="2000" dirty="0">
                <a:solidFill>
                  <a:schemeClr val="dk1"/>
                </a:solidFill>
                <a:latin typeface="Arial"/>
                <a:ea typeface="Arial"/>
                <a:cs typeface="Arial"/>
                <a:sym typeface="Arial"/>
              </a:rPr>
            </a:br>
            <a:endParaRPr lang="en-US" sz="2000" dirty="0">
              <a:solidFill>
                <a:schemeClr val="dk1"/>
              </a:solidFill>
              <a:latin typeface="Arial"/>
              <a:ea typeface="Arial"/>
              <a:cs typeface="Arial"/>
              <a:sym typeface="Arial"/>
            </a:endParaRPr>
          </a:p>
          <a:p>
            <a:pPr marL="342900" marR="0" lvl="0" indent="-342900" algn="l" rtl="0">
              <a:spcBef>
                <a:spcPts val="0"/>
              </a:spcBef>
              <a:spcAft>
                <a:spcPts val="0"/>
              </a:spcAft>
              <a:buClr>
                <a:srgbClr val="C00000"/>
              </a:buClr>
              <a:buSzPts val="2000"/>
              <a:buFont typeface="Wingdings" pitchFamily="2" charset="2"/>
              <a:buChar char="§"/>
            </a:pPr>
            <a:r>
              <a:rPr lang="en-US" sz="2000" dirty="0">
                <a:solidFill>
                  <a:schemeClr val="dk1"/>
                </a:solidFill>
              </a:rPr>
              <a:t>Will require use of single sign on with a MyMassGov account (my.masss.gov) </a:t>
            </a:r>
            <a:endParaRPr lang="en-US" sz="2000" dirty="0">
              <a:solidFill>
                <a:schemeClr val="dk1"/>
              </a:solidFill>
              <a:latin typeface="Arial"/>
              <a:ea typeface="Arial"/>
              <a:cs typeface="Arial"/>
              <a:sym typeface="Arial"/>
            </a:endParaRPr>
          </a:p>
          <a:p>
            <a:pPr marL="342900" marR="0" lvl="0" indent="-342900" algn="l" rtl="0">
              <a:spcBef>
                <a:spcPts val="0"/>
              </a:spcBef>
              <a:spcAft>
                <a:spcPts val="0"/>
              </a:spcAft>
              <a:buClr>
                <a:srgbClr val="C00000"/>
              </a:buClr>
              <a:buSzPts val="2000"/>
              <a:buFont typeface="Wingdings" pitchFamily="2" charset="2"/>
              <a:buChar char="§"/>
            </a:pPr>
            <a:endParaRPr lang="en-US" sz="2000" dirty="0">
              <a:solidFill>
                <a:schemeClr val="dk1"/>
              </a:solidFill>
              <a:latin typeface="Arial"/>
              <a:ea typeface="Arial"/>
              <a:cs typeface="Arial"/>
              <a:sym typeface="Arial"/>
            </a:endParaRPr>
          </a:p>
          <a:p>
            <a:pPr marL="342900" marR="0" lvl="0" indent="-342900" algn="l" rtl="0">
              <a:spcBef>
                <a:spcPts val="0"/>
              </a:spcBef>
              <a:spcAft>
                <a:spcPts val="0"/>
              </a:spcAft>
              <a:buClr>
                <a:srgbClr val="C00000"/>
              </a:buClr>
              <a:buSzPts val="2000"/>
              <a:buFont typeface="Wingdings" pitchFamily="2" charset="2"/>
              <a:buChar char="§"/>
            </a:pPr>
            <a:r>
              <a:rPr lang="en-US" sz="2000" dirty="0">
                <a:solidFill>
                  <a:schemeClr val="dk1"/>
                </a:solidFill>
                <a:latin typeface="Arial"/>
                <a:ea typeface="Arial"/>
                <a:cs typeface="Arial"/>
                <a:sym typeface="Arial"/>
              </a:rPr>
              <a:t>Will require claimants with active claims on UI Online to switch over to the new portal</a:t>
            </a:r>
          </a:p>
          <a:p>
            <a:pPr marR="0" lvl="0" algn="l" rtl="0">
              <a:spcBef>
                <a:spcPts val="0"/>
              </a:spcBef>
              <a:spcAft>
                <a:spcPts val="0"/>
              </a:spcAft>
              <a:buClr>
                <a:srgbClr val="C00000"/>
              </a:buClr>
              <a:buSzPts val="2000"/>
            </a:pPr>
            <a:endParaRPr dirty="0"/>
          </a:p>
          <a:p>
            <a:pPr marL="342900" marR="0" lvl="0" indent="-215900" algn="l" rtl="0">
              <a:spcBef>
                <a:spcPts val="0"/>
              </a:spcBef>
              <a:spcAft>
                <a:spcPts val="0"/>
              </a:spcAft>
              <a:buClr>
                <a:srgbClr val="C00000"/>
              </a:buClr>
              <a:buSzPts val="2000"/>
              <a:buFont typeface="Noto Sans Symbols"/>
              <a:buNone/>
            </a:pPr>
            <a:endParaRPr sz="2000" dirty="0">
              <a:solidFill>
                <a:schemeClr val="dk1"/>
              </a:solidFill>
              <a:latin typeface="Arial"/>
              <a:ea typeface="Arial"/>
              <a:cs typeface="Arial"/>
              <a:sym typeface="Arial"/>
            </a:endParaRPr>
          </a:p>
          <a:p>
            <a:pPr marL="342900" marR="0" lvl="0" indent="-215900" algn="l" rtl="0">
              <a:spcBef>
                <a:spcPts val="0"/>
              </a:spcBef>
              <a:spcAft>
                <a:spcPts val="0"/>
              </a:spcAft>
              <a:buClr>
                <a:srgbClr val="C00000"/>
              </a:buClr>
              <a:buSzPts val="2000"/>
              <a:buFont typeface="Noto Sans Symbols"/>
              <a:buNone/>
            </a:pPr>
            <a:endParaRPr lang="en-US" sz="2000" dirty="0">
              <a:solidFill>
                <a:schemeClr val="dk1"/>
              </a:solidFill>
              <a:latin typeface="Arial"/>
              <a:ea typeface="Arial"/>
              <a:cs typeface="Arial"/>
              <a:sym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61"/>
        <p:cNvGrpSpPr/>
        <p:nvPr/>
      </p:nvGrpSpPr>
      <p:grpSpPr>
        <a:xfrm>
          <a:off x="0" y="0"/>
          <a:ext cx="0" cy="0"/>
          <a:chOff x="0" y="0"/>
          <a:chExt cx="0" cy="0"/>
        </a:xfrm>
      </p:grpSpPr>
      <p:sp>
        <p:nvSpPr>
          <p:cNvPr id="263" name="Google Shape;263;p22"/>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23</a:t>
            </a:fld>
            <a:endParaRPr dirty="0"/>
          </a:p>
        </p:txBody>
      </p:sp>
      <p:sp>
        <p:nvSpPr>
          <p:cNvPr id="262" name="Google Shape;262;p22"/>
          <p:cNvSpPr txBox="1">
            <a:spLocks noGrp="1"/>
          </p:cNvSpPr>
          <p:nvPr>
            <p:ph type="body" idx="4294967295"/>
          </p:nvPr>
        </p:nvSpPr>
        <p:spPr>
          <a:xfrm>
            <a:off x="0" y="2693988"/>
            <a:ext cx="8512175" cy="1855787"/>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3000"/>
              <a:buFont typeface="Arial"/>
              <a:buNone/>
            </a:pPr>
            <a:r>
              <a:rPr lang="en-US" dirty="0"/>
              <a:t>	</a:t>
            </a:r>
            <a:r>
              <a:rPr lang="en-US" sz="4000" b="1" i="0" u="none" strike="noStrike" cap="none" dirty="0">
                <a:solidFill>
                  <a:srgbClr val="C00000"/>
                </a:solidFill>
                <a:latin typeface="Arial"/>
                <a:ea typeface="Arial"/>
                <a:cs typeface="Arial"/>
                <a:sym typeface="Arial"/>
              </a:rPr>
              <a:t>Sequence of a Claim</a:t>
            </a:r>
            <a:endParaRPr dirty="0"/>
          </a:p>
          <a:p>
            <a:pPr marL="342900" lvl="0" indent="-342900" algn="l" rtl="0">
              <a:spcBef>
                <a:spcPts val="600"/>
              </a:spcBef>
              <a:spcAft>
                <a:spcPts val="0"/>
              </a:spcAft>
              <a:buSzPts val="1950"/>
              <a:buFont typeface="Noto Sans Symbols"/>
              <a:buNone/>
            </a:pPr>
            <a:endParaRP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sp>
        <p:nvSpPr>
          <p:cNvPr id="271" name="Google Shape;271;p23"/>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24</a:t>
            </a:fld>
            <a:endParaRPr dirty="0"/>
          </a:p>
        </p:txBody>
      </p:sp>
      <p:sp>
        <p:nvSpPr>
          <p:cNvPr id="269" name="Google Shape;269;p23"/>
          <p:cNvSpPr txBox="1">
            <a:spLocks noGrp="1"/>
          </p:cNvSpPr>
          <p:nvPr>
            <p:ph type="title" idx="4294967295"/>
          </p:nvPr>
        </p:nvSpPr>
        <p:spPr>
          <a:xfrm>
            <a:off x="1600200" y="1226072"/>
            <a:ext cx="5943600" cy="731838"/>
          </a:xfrm>
          <a:prstGeom prst="rect">
            <a:avLst/>
          </a:prstGeom>
          <a:noFill/>
          <a:ln>
            <a:noFill/>
          </a:ln>
        </p:spPr>
        <p:txBody>
          <a:bodyPr spcFirstLastPara="1" wrap="square" lIns="91425" tIns="45700" rIns="91425" bIns="45700" anchor="ctr" anchorCtr="0">
            <a:noAutofit/>
          </a:bodyPr>
          <a:lstStyle/>
          <a:p>
            <a:pPr marL="0" lvl="0" indent="0" rtl="0">
              <a:spcBef>
                <a:spcPts val="0"/>
              </a:spcBef>
              <a:spcAft>
                <a:spcPts val="0"/>
              </a:spcAft>
              <a:buNone/>
            </a:pPr>
            <a:r>
              <a:rPr lang="en-US" sz="2800" b="1" dirty="0"/>
              <a:t>Step #1 Applying for UI</a:t>
            </a:r>
            <a:endParaRPr dirty="0"/>
          </a:p>
        </p:txBody>
      </p:sp>
      <p:sp>
        <p:nvSpPr>
          <p:cNvPr id="270" name="Google Shape;270;p23"/>
          <p:cNvSpPr txBox="1">
            <a:spLocks noGrp="1"/>
          </p:cNvSpPr>
          <p:nvPr>
            <p:ph type="body" idx="4294967295"/>
          </p:nvPr>
        </p:nvSpPr>
        <p:spPr>
          <a:xfrm>
            <a:off x="533400" y="2093553"/>
            <a:ext cx="8077200" cy="469265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rgbClr val="C00000"/>
              </a:buClr>
              <a:buSzPts val="1170"/>
              <a:buChar char="■"/>
            </a:pPr>
            <a:r>
              <a:rPr lang="en-US" sz="2000" dirty="0"/>
              <a:t>File claim or check claim status with DUA</a:t>
            </a:r>
            <a:endParaRPr sz="3200" dirty="0"/>
          </a:p>
          <a:p>
            <a:pPr marL="669925" lvl="1" indent="-325438" algn="l" rtl="0">
              <a:spcBef>
                <a:spcPts val="360"/>
              </a:spcBef>
              <a:spcAft>
                <a:spcPts val="0"/>
              </a:spcAft>
              <a:buClr>
                <a:srgbClr val="C00000"/>
              </a:buClr>
              <a:buSzPts val="1080"/>
              <a:buChar char="❑"/>
            </a:pPr>
            <a:r>
              <a:rPr lang="en-US" sz="1800" dirty="0"/>
              <a:t>UI Online (https://www.mass.gov/how-to/apply-for-unemployment-benefits) </a:t>
            </a:r>
            <a:r>
              <a:rPr lang="en-US" sz="1800" i="1" dirty="0"/>
              <a:t>Guide, Q. 1</a:t>
            </a:r>
            <a:r>
              <a:rPr lang="en-US" sz="1800" dirty="0"/>
              <a:t>. New claimant portal expected May 2025</a:t>
            </a:r>
            <a:endParaRPr dirty="0"/>
          </a:p>
          <a:p>
            <a:pPr marL="669925" lvl="1" indent="-325438" algn="l" rtl="0">
              <a:spcBef>
                <a:spcPts val="360"/>
              </a:spcBef>
              <a:spcAft>
                <a:spcPts val="0"/>
              </a:spcAft>
              <a:buClr>
                <a:srgbClr val="C00000"/>
              </a:buClr>
              <a:buSzPts val="1080"/>
              <a:buChar char="❑"/>
            </a:pPr>
            <a:r>
              <a:rPr lang="en-US" sz="1800" dirty="0"/>
              <a:t>UI Online computer access – English only, not mobile-friendly</a:t>
            </a:r>
            <a:endParaRPr dirty="0"/>
          </a:p>
          <a:p>
            <a:pPr marL="669925" lvl="1" indent="-325438" algn="l" rtl="0">
              <a:spcBef>
                <a:spcPts val="360"/>
              </a:spcBef>
              <a:spcAft>
                <a:spcPts val="0"/>
              </a:spcAft>
              <a:buClr>
                <a:srgbClr val="C00000"/>
              </a:buClr>
              <a:buSzPts val="1080"/>
              <a:buChar char="❑"/>
            </a:pPr>
            <a:r>
              <a:rPr lang="en-US" sz="1800" dirty="0"/>
              <a:t>If  U.S. mail chosen for notifications, will not</a:t>
            </a:r>
            <a:r>
              <a:rPr lang="en-US" sz="1800" b="1" dirty="0"/>
              <a:t> </a:t>
            </a:r>
            <a:r>
              <a:rPr lang="en-US" sz="1800" dirty="0"/>
              <a:t>get email reminders; if email chosen, will not get U.S. mail notices. Notices not accessible on all smartphone or tablet models.  Must disable pop-up blocker.</a:t>
            </a:r>
            <a:endParaRPr dirty="0"/>
          </a:p>
          <a:p>
            <a:pPr marL="669925" lvl="1" indent="-325438" algn="l" rtl="0">
              <a:spcBef>
                <a:spcPts val="360"/>
              </a:spcBef>
              <a:spcAft>
                <a:spcPts val="0"/>
              </a:spcAft>
              <a:buClr>
                <a:srgbClr val="C00000"/>
              </a:buClr>
              <a:buSzPts val="1080"/>
              <a:buChar char="❑"/>
            </a:pPr>
            <a:r>
              <a:rPr lang="en-US" sz="1800" dirty="0"/>
              <a:t>DUA Call Center: 877-626-6800 (open weekdays 8:30 a.m. to 4:30 p.m.)</a:t>
            </a:r>
          </a:p>
          <a:p>
            <a:pPr marL="669925" lvl="1" indent="-325438" algn="l" rtl="0">
              <a:spcBef>
                <a:spcPts val="360"/>
              </a:spcBef>
              <a:spcAft>
                <a:spcPts val="0"/>
              </a:spcAft>
              <a:buClr>
                <a:srgbClr val="C00000"/>
              </a:buClr>
              <a:buSzPts val="1080"/>
              <a:buChar char="❑"/>
            </a:pPr>
            <a:r>
              <a:rPr lang="en-US" sz="1800" dirty="0"/>
              <a:t>In-person assistance: by appointment at DUA Re-Employment Center (</a:t>
            </a:r>
            <a:r>
              <a:rPr lang="en-US" sz="1800" dirty="0">
                <a:hlinkClick r:id="rId3"/>
              </a:rPr>
              <a:t>https://www.mass.gov/info-details/welcome-to-the-boston-re-employment-center-rec</a:t>
            </a:r>
            <a:r>
              <a:rPr lang="en-US" sz="1800" dirty="0"/>
              <a:t>) </a:t>
            </a:r>
          </a:p>
          <a:p>
            <a:pPr marL="669925" lvl="1" indent="-325438" algn="l" rtl="0">
              <a:spcBef>
                <a:spcPts val="360"/>
              </a:spcBef>
              <a:spcAft>
                <a:spcPts val="0"/>
              </a:spcAft>
              <a:buClr>
                <a:srgbClr val="C00000"/>
              </a:buClr>
              <a:buSzPts val="1080"/>
              <a:buChar char="❑"/>
            </a:pPr>
            <a:r>
              <a:rPr lang="en-US" sz="1800" dirty="0"/>
              <a:t>Default payment method is by debit card, claimant must choose direct deposit. </a:t>
            </a:r>
          </a:p>
          <a:p>
            <a:pPr marL="669925" lvl="1" indent="-325438" algn="l" rtl="0">
              <a:spcBef>
                <a:spcPts val="360"/>
              </a:spcBef>
              <a:spcAft>
                <a:spcPts val="0"/>
              </a:spcAft>
              <a:buClr>
                <a:srgbClr val="C00000"/>
              </a:buClr>
              <a:buSzPts val="1080"/>
              <a:buChar char="❑"/>
            </a:pPr>
            <a:endParaRPr dirty="0"/>
          </a:p>
          <a:p>
            <a:pPr marL="669925" lvl="1" indent="-256858" algn="l" rtl="0">
              <a:spcBef>
                <a:spcPts val="360"/>
              </a:spcBef>
              <a:spcAft>
                <a:spcPts val="0"/>
              </a:spcAft>
              <a:buClr>
                <a:srgbClr val="C00000"/>
              </a:buClr>
              <a:buSzPts val="1080"/>
              <a:buNone/>
            </a:pPr>
            <a:endParaRPr sz="1800" dirty="0"/>
          </a:p>
          <a:p>
            <a:pPr marL="344487" lvl="1" indent="0" algn="l" rtl="0">
              <a:spcBef>
                <a:spcPts val="360"/>
              </a:spcBef>
              <a:spcAft>
                <a:spcPts val="0"/>
              </a:spcAft>
              <a:buSzPts val="1080"/>
              <a:buNone/>
            </a:pPr>
            <a:endParaRPr sz="18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Google Shape;277;p24"/>
          <p:cNvSpPr/>
          <p:nvPr/>
        </p:nvSpPr>
        <p:spPr>
          <a:xfrm>
            <a:off x="2288617" y="1309203"/>
            <a:ext cx="4566763" cy="52322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800" b="1" dirty="0">
                <a:solidFill>
                  <a:srgbClr val="C00000"/>
                </a:solidFill>
                <a:latin typeface="Arial"/>
                <a:ea typeface="Arial"/>
                <a:cs typeface="Arial"/>
                <a:sym typeface="Arial"/>
              </a:rPr>
              <a:t>Step #2 Ensuring Access </a:t>
            </a:r>
            <a:endParaRPr dirty="0"/>
          </a:p>
        </p:txBody>
      </p:sp>
      <p:sp>
        <p:nvSpPr>
          <p:cNvPr id="278" name="Google Shape;278;p24"/>
          <p:cNvSpPr txBox="1"/>
          <p:nvPr/>
        </p:nvSpPr>
        <p:spPr>
          <a:xfrm>
            <a:off x="647699" y="2219066"/>
            <a:ext cx="7848600" cy="3887218"/>
          </a:xfrm>
          <a:prstGeom prst="rect">
            <a:avLst/>
          </a:prstGeom>
          <a:noFill/>
          <a:ln>
            <a:noFill/>
          </a:ln>
        </p:spPr>
        <p:txBody>
          <a:bodyPr spcFirstLastPara="1" wrap="square" lIns="91425" tIns="45700" rIns="91425" bIns="45700" anchor="t" anchorCtr="0">
            <a:spAutoFit/>
          </a:bodyPr>
          <a:lstStyle/>
          <a:p>
            <a:pPr marL="342900" marR="0" lvl="0" indent="-342900" algn="l" rtl="0">
              <a:lnSpc>
                <a:spcPct val="90000"/>
              </a:lnSpc>
              <a:spcBef>
                <a:spcPts val="0"/>
              </a:spcBef>
              <a:spcAft>
                <a:spcPts val="0"/>
              </a:spcAft>
              <a:buClr>
                <a:srgbClr val="C00000"/>
              </a:buClr>
              <a:buSzPts val="1170"/>
              <a:buFont typeface="Noto Sans Symbols"/>
              <a:buChar char="■"/>
            </a:pPr>
            <a:r>
              <a:rPr lang="en-US" sz="1800" dirty="0">
                <a:solidFill>
                  <a:srgbClr val="000000"/>
                </a:solidFill>
                <a:latin typeface="Arial"/>
                <a:ea typeface="Arial"/>
                <a:cs typeface="Arial"/>
                <a:sym typeface="Arial"/>
              </a:rPr>
              <a:t>UI Online is an English-only system. </a:t>
            </a:r>
            <a:endParaRPr dirty="0"/>
          </a:p>
          <a:p>
            <a:pPr marL="0" marR="0" lvl="0" indent="0" algn="l" rtl="0">
              <a:lnSpc>
                <a:spcPct val="90000"/>
              </a:lnSpc>
              <a:spcBef>
                <a:spcPts val="360"/>
              </a:spcBef>
              <a:spcAft>
                <a:spcPts val="0"/>
              </a:spcAft>
              <a:buNone/>
            </a:pPr>
            <a:endParaRPr sz="1800" dirty="0">
              <a:solidFill>
                <a:srgbClr val="000000"/>
              </a:solidFill>
              <a:latin typeface="Arial"/>
              <a:ea typeface="Arial"/>
              <a:cs typeface="Arial"/>
              <a:sym typeface="Arial"/>
            </a:endParaRPr>
          </a:p>
          <a:p>
            <a:pPr marL="342900" marR="0" lvl="0" indent="-342900" algn="l" rtl="0">
              <a:lnSpc>
                <a:spcPct val="90000"/>
              </a:lnSpc>
              <a:spcBef>
                <a:spcPts val="360"/>
              </a:spcBef>
              <a:spcAft>
                <a:spcPts val="0"/>
              </a:spcAft>
              <a:buClr>
                <a:srgbClr val="C00000"/>
              </a:buClr>
              <a:buSzPts val="1170"/>
              <a:buFont typeface="Noto Sans Symbols"/>
              <a:buChar char="■"/>
            </a:pPr>
            <a:r>
              <a:rPr lang="en-US" sz="1800" dirty="0">
                <a:solidFill>
                  <a:srgbClr val="000000"/>
                </a:solidFill>
                <a:latin typeface="Arial"/>
                <a:ea typeface="Arial"/>
                <a:cs typeface="Arial"/>
                <a:sym typeface="Arial"/>
              </a:rPr>
              <a:t>UI Online inaccessible for claimants who do not: </a:t>
            </a:r>
            <a:endParaRPr dirty="0"/>
          </a:p>
          <a:p>
            <a:pPr marL="800100" marR="0" lvl="1" indent="-342900" algn="l" rtl="0">
              <a:lnSpc>
                <a:spcPct val="90000"/>
              </a:lnSpc>
              <a:spcBef>
                <a:spcPts val="360"/>
              </a:spcBef>
              <a:spcAft>
                <a:spcPts val="0"/>
              </a:spcAft>
              <a:buClr>
                <a:srgbClr val="C00000"/>
              </a:buClr>
              <a:buSzPts val="1170"/>
              <a:buFont typeface="Noto Sans Symbols"/>
              <a:buChar char="■"/>
            </a:pPr>
            <a:r>
              <a:rPr lang="en-US" sz="1800" b="0" i="0" u="none" strike="noStrike" cap="none" dirty="0">
                <a:solidFill>
                  <a:srgbClr val="000000"/>
                </a:solidFill>
                <a:latin typeface="Arial"/>
                <a:ea typeface="Arial"/>
                <a:cs typeface="Arial"/>
                <a:sym typeface="Arial"/>
              </a:rPr>
              <a:t>speak English, </a:t>
            </a:r>
            <a:endParaRPr dirty="0"/>
          </a:p>
          <a:p>
            <a:pPr marL="800100" marR="0" lvl="1" indent="-342900" algn="l" rtl="0">
              <a:lnSpc>
                <a:spcPct val="90000"/>
              </a:lnSpc>
              <a:spcBef>
                <a:spcPts val="360"/>
              </a:spcBef>
              <a:spcAft>
                <a:spcPts val="0"/>
              </a:spcAft>
              <a:buClr>
                <a:srgbClr val="C00000"/>
              </a:buClr>
              <a:buSzPts val="1170"/>
              <a:buFont typeface="Noto Sans Symbols"/>
              <a:buChar char="■"/>
            </a:pPr>
            <a:r>
              <a:rPr lang="en-US" sz="1800" b="0" i="0" u="none" strike="noStrike" cap="none" dirty="0">
                <a:solidFill>
                  <a:srgbClr val="000000"/>
                </a:solidFill>
                <a:latin typeface="Arial"/>
                <a:ea typeface="Arial"/>
                <a:cs typeface="Arial"/>
                <a:sym typeface="Arial"/>
              </a:rPr>
              <a:t>have high-level reading skills, </a:t>
            </a:r>
            <a:endParaRPr dirty="0"/>
          </a:p>
          <a:p>
            <a:pPr marL="800100" marR="0" lvl="1" indent="-342900" algn="l" rtl="0">
              <a:lnSpc>
                <a:spcPct val="90000"/>
              </a:lnSpc>
              <a:spcBef>
                <a:spcPts val="360"/>
              </a:spcBef>
              <a:spcAft>
                <a:spcPts val="0"/>
              </a:spcAft>
              <a:buClr>
                <a:srgbClr val="C00000"/>
              </a:buClr>
              <a:buSzPts val="1170"/>
              <a:buFont typeface="Noto Sans Symbols"/>
              <a:buChar char="■"/>
            </a:pPr>
            <a:r>
              <a:rPr lang="en-US" sz="1800" b="0" i="0" u="none" strike="noStrike" cap="none" dirty="0">
                <a:solidFill>
                  <a:srgbClr val="000000"/>
                </a:solidFill>
                <a:latin typeface="Arial"/>
                <a:ea typeface="Arial"/>
                <a:cs typeface="Arial"/>
                <a:sym typeface="Arial"/>
              </a:rPr>
              <a:t>have computer skills, or</a:t>
            </a:r>
            <a:endParaRPr dirty="0"/>
          </a:p>
          <a:p>
            <a:pPr marL="800100" marR="0" lvl="1" indent="-342900" algn="l" rtl="0">
              <a:lnSpc>
                <a:spcPct val="90000"/>
              </a:lnSpc>
              <a:spcBef>
                <a:spcPts val="360"/>
              </a:spcBef>
              <a:spcAft>
                <a:spcPts val="0"/>
              </a:spcAft>
              <a:buClr>
                <a:srgbClr val="C00000"/>
              </a:buClr>
              <a:buSzPts val="1170"/>
              <a:buFont typeface="Noto Sans Symbols"/>
              <a:buChar char="■"/>
            </a:pPr>
            <a:r>
              <a:rPr lang="en-US" sz="1800" b="0" i="0" u="none" strike="noStrike" cap="none" dirty="0">
                <a:solidFill>
                  <a:srgbClr val="000000"/>
                </a:solidFill>
                <a:latin typeface="Arial"/>
                <a:ea typeface="Arial"/>
                <a:cs typeface="Arial"/>
                <a:sym typeface="Arial"/>
              </a:rPr>
              <a:t>have regular and reliable computer access.</a:t>
            </a:r>
            <a:endParaRPr dirty="0"/>
          </a:p>
          <a:p>
            <a:pPr marL="0" marR="0" lvl="0" indent="0" algn="l" rtl="0">
              <a:lnSpc>
                <a:spcPct val="90000"/>
              </a:lnSpc>
              <a:spcBef>
                <a:spcPts val="360"/>
              </a:spcBef>
              <a:spcAft>
                <a:spcPts val="0"/>
              </a:spcAft>
              <a:buNone/>
            </a:pPr>
            <a:endParaRPr sz="1800" dirty="0">
              <a:solidFill>
                <a:srgbClr val="000000"/>
              </a:solidFill>
              <a:latin typeface="Arial"/>
              <a:ea typeface="Arial"/>
              <a:cs typeface="Arial"/>
              <a:sym typeface="Arial"/>
            </a:endParaRPr>
          </a:p>
          <a:p>
            <a:pPr marL="342900" marR="0" lvl="0" indent="-342900" algn="l" rtl="0">
              <a:lnSpc>
                <a:spcPct val="90000"/>
              </a:lnSpc>
              <a:spcBef>
                <a:spcPts val="360"/>
              </a:spcBef>
              <a:spcAft>
                <a:spcPts val="0"/>
              </a:spcAft>
              <a:buClr>
                <a:srgbClr val="C00000"/>
              </a:buClr>
              <a:buSzPts val="1170"/>
              <a:buFont typeface="Noto Sans Symbols"/>
              <a:buChar char="■"/>
            </a:pPr>
            <a:r>
              <a:rPr lang="en-US" sz="1800" dirty="0">
                <a:solidFill>
                  <a:srgbClr val="000000"/>
                </a:solidFill>
                <a:latin typeface="Arial"/>
                <a:ea typeface="Arial"/>
                <a:cs typeface="Arial"/>
                <a:sym typeface="Arial"/>
              </a:rPr>
              <a:t>DUA acknowledges that many important notices are not accessible through smart phones. </a:t>
            </a:r>
            <a:br>
              <a:rPr lang="en-US" sz="1800" dirty="0">
                <a:solidFill>
                  <a:srgbClr val="000000"/>
                </a:solidFill>
                <a:latin typeface="Arial"/>
                <a:ea typeface="Arial"/>
                <a:cs typeface="Arial"/>
                <a:sym typeface="Arial"/>
              </a:rPr>
            </a:br>
            <a:r>
              <a:rPr lang="en-US" sz="1800" dirty="0">
                <a:solidFill>
                  <a:srgbClr val="000000"/>
                </a:solidFill>
                <a:latin typeface="Arial"/>
                <a:ea typeface="Arial"/>
                <a:cs typeface="Arial"/>
                <a:sym typeface="Arial"/>
              </a:rPr>
              <a:t> </a:t>
            </a:r>
            <a:endParaRPr dirty="0"/>
          </a:p>
          <a:p>
            <a:pPr marL="0" marR="0" lvl="0" indent="0" algn="l" rtl="0">
              <a:lnSpc>
                <a:spcPct val="90000"/>
              </a:lnSpc>
              <a:spcBef>
                <a:spcPts val="360"/>
              </a:spcBef>
              <a:spcAft>
                <a:spcPts val="0"/>
              </a:spcAft>
              <a:buNone/>
            </a:pPr>
            <a:endParaRPr sz="1800" i="1" dirty="0">
              <a:solidFill>
                <a:srgbClr val="000000"/>
              </a:solidFill>
              <a:latin typeface="Arial"/>
              <a:ea typeface="Arial"/>
              <a:cs typeface="Arial"/>
              <a:sym typeface="Arial"/>
            </a:endParaRPr>
          </a:p>
          <a:p>
            <a:pPr marL="0" marR="0" lvl="0" indent="0" algn="l" rtl="0">
              <a:lnSpc>
                <a:spcPct val="90000"/>
              </a:lnSpc>
              <a:spcBef>
                <a:spcPts val="360"/>
              </a:spcBef>
              <a:spcAft>
                <a:spcPts val="0"/>
              </a:spcAft>
              <a:buNone/>
            </a:pPr>
            <a:r>
              <a:rPr lang="en-US" sz="1800" i="1" dirty="0">
                <a:solidFill>
                  <a:srgbClr val="000000"/>
                </a:solidFill>
                <a:latin typeface="Arial"/>
                <a:ea typeface="Arial"/>
                <a:cs typeface="Arial"/>
                <a:sym typeface="Arial"/>
              </a:rPr>
              <a:t>							Guide, Q. 1</a:t>
            </a:r>
            <a:endParaRPr sz="1800" dirty="0">
              <a:solidFill>
                <a:srgbClr val="000000"/>
              </a:solidFill>
              <a:latin typeface="Arial"/>
              <a:ea typeface="Arial"/>
              <a:cs typeface="Arial"/>
              <a:sym typeface="Arial"/>
            </a:endParaRPr>
          </a:p>
        </p:txBody>
      </p:sp>
      <p:sp>
        <p:nvSpPr>
          <p:cNvPr id="279" name="Google Shape;279;p24"/>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25</a:t>
            </a:fld>
            <a:endParaRP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84"/>
        <p:cNvGrpSpPr/>
        <p:nvPr/>
      </p:nvGrpSpPr>
      <p:grpSpPr>
        <a:xfrm>
          <a:off x="0" y="0"/>
          <a:ext cx="0" cy="0"/>
          <a:chOff x="0" y="0"/>
          <a:chExt cx="0" cy="0"/>
        </a:xfrm>
      </p:grpSpPr>
      <p:sp>
        <p:nvSpPr>
          <p:cNvPr id="287" name="Google Shape;287;p25"/>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26</a:t>
            </a:fld>
            <a:endParaRPr dirty="0"/>
          </a:p>
        </p:txBody>
      </p:sp>
      <p:sp>
        <p:nvSpPr>
          <p:cNvPr id="285" name="Google Shape;285;p25"/>
          <p:cNvSpPr txBox="1">
            <a:spLocks noGrp="1"/>
          </p:cNvSpPr>
          <p:nvPr>
            <p:ph type="title" idx="4294967295"/>
          </p:nvPr>
        </p:nvSpPr>
        <p:spPr>
          <a:xfrm>
            <a:off x="457200" y="1255353"/>
            <a:ext cx="8229600" cy="11398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2800" b="1" dirty="0"/>
              <a:t>Step #3 Certifying for Benefits and Establishing Earlier UI Eligibility Dates</a:t>
            </a:r>
            <a:br>
              <a:rPr lang="en-US" sz="2800" b="1" dirty="0"/>
            </a:br>
            <a:endParaRPr sz="2800" b="1" dirty="0"/>
          </a:p>
        </p:txBody>
      </p:sp>
      <p:sp>
        <p:nvSpPr>
          <p:cNvPr id="286" name="Google Shape;286;p25"/>
          <p:cNvSpPr txBox="1">
            <a:spLocks noGrp="1"/>
          </p:cNvSpPr>
          <p:nvPr>
            <p:ph type="body" idx="4294967295"/>
          </p:nvPr>
        </p:nvSpPr>
        <p:spPr>
          <a:xfrm>
            <a:off x="341312" y="2127864"/>
            <a:ext cx="8461375" cy="4495800"/>
          </a:xfrm>
          <a:prstGeom prst="rect">
            <a:avLst/>
          </a:prstGeom>
          <a:noFill/>
          <a:ln>
            <a:noFill/>
          </a:ln>
        </p:spPr>
        <p:txBody>
          <a:bodyPr spcFirstLastPara="1" wrap="square" lIns="91425" tIns="45700" rIns="91425" bIns="45700" anchor="t" anchorCtr="0">
            <a:noAutofit/>
          </a:bodyPr>
          <a:lstStyle/>
          <a:p>
            <a:pPr marL="342900" lvl="0" indent="-323850" algn="l" rtl="0">
              <a:lnSpc>
                <a:spcPct val="90000"/>
              </a:lnSpc>
              <a:spcBef>
                <a:spcPts val="0"/>
              </a:spcBef>
              <a:spcAft>
                <a:spcPts val="0"/>
              </a:spcAft>
              <a:buClr>
                <a:srgbClr val="C00000"/>
              </a:buClr>
              <a:buSzPct val="100000"/>
              <a:buChar char="■"/>
            </a:pPr>
            <a:r>
              <a:rPr lang="en-US" sz="1500" dirty="0"/>
              <a:t>Claimants must certify </a:t>
            </a:r>
            <a:r>
              <a:rPr lang="en-US" sz="1500" b="1" dirty="0"/>
              <a:t>every week </a:t>
            </a:r>
            <a:r>
              <a:rPr lang="en-US" sz="1500" dirty="0"/>
              <a:t>via English-only UI Online or TeleCert (multilingual).</a:t>
            </a:r>
            <a:endParaRPr sz="2700" dirty="0"/>
          </a:p>
          <a:p>
            <a:pPr marL="342900" lvl="0" indent="-268605" algn="l" rtl="0">
              <a:lnSpc>
                <a:spcPct val="90000"/>
              </a:lnSpc>
              <a:spcBef>
                <a:spcPts val="360"/>
              </a:spcBef>
              <a:spcAft>
                <a:spcPts val="0"/>
              </a:spcAft>
              <a:buClr>
                <a:srgbClr val="C00000"/>
              </a:buClr>
              <a:buSzPct val="100000"/>
              <a:buNone/>
            </a:pPr>
            <a:endParaRPr sz="1500" dirty="0"/>
          </a:p>
          <a:p>
            <a:pPr marL="342900" lvl="0" indent="-323850" algn="l" rtl="0">
              <a:lnSpc>
                <a:spcPct val="90000"/>
              </a:lnSpc>
              <a:spcBef>
                <a:spcPts val="360"/>
              </a:spcBef>
              <a:spcAft>
                <a:spcPts val="0"/>
              </a:spcAft>
              <a:buClr>
                <a:srgbClr val="C00000"/>
              </a:buClr>
              <a:buSzPct val="100000"/>
              <a:buChar char="■"/>
            </a:pPr>
            <a:r>
              <a:rPr lang="en-US" sz="1500" dirty="0"/>
              <a:t>Claimants must certify weekly </a:t>
            </a:r>
            <a:r>
              <a:rPr lang="en-US" sz="1500" b="1" dirty="0"/>
              <a:t>even while DUA investigates the claim or if initially denied.</a:t>
            </a:r>
            <a:endParaRPr sz="2700" dirty="0"/>
          </a:p>
          <a:p>
            <a:pPr marL="342900" lvl="0" indent="-268605" algn="l" rtl="0">
              <a:lnSpc>
                <a:spcPct val="90000"/>
              </a:lnSpc>
              <a:spcBef>
                <a:spcPts val="360"/>
              </a:spcBef>
              <a:spcAft>
                <a:spcPts val="0"/>
              </a:spcAft>
              <a:buSzPct val="100000"/>
              <a:buNone/>
            </a:pPr>
            <a:endParaRPr sz="1500" b="1" dirty="0"/>
          </a:p>
          <a:p>
            <a:pPr marL="342900" lvl="0" indent="-323850" algn="l" rtl="0">
              <a:lnSpc>
                <a:spcPct val="90000"/>
              </a:lnSpc>
              <a:spcBef>
                <a:spcPts val="360"/>
              </a:spcBef>
              <a:spcAft>
                <a:spcPts val="0"/>
              </a:spcAft>
              <a:buClr>
                <a:srgbClr val="C00000"/>
              </a:buClr>
              <a:buSzPct val="100000"/>
              <a:buChar char="■"/>
            </a:pPr>
            <a:r>
              <a:rPr lang="en-US" sz="1500" dirty="0"/>
              <a:t>Work search consists of 3 work search contacts per week. Claimants should keep work search log in case DUA requests copy. </a:t>
            </a:r>
          </a:p>
          <a:p>
            <a:pPr marL="19050" lvl="0" indent="0" algn="l" rtl="0">
              <a:lnSpc>
                <a:spcPct val="90000"/>
              </a:lnSpc>
              <a:spcBef>
                <a:spcPts val="360"/>
              </a:spcBef>
              <a:spcAft>
                <a:spcPts val="0"/>
              </a:spcAft>
              <a:buClr>
                <a:srgbClr val="C00000"/>
              </a:buClr>
              <a:buSzPct val="100000"/>
              <a:buNone/>
            </a:pPr>
            <a:endParaRPr lang="en-US" sz="1500" dirty="0"/>
          </a:p>
          <a:p>
            <a:pPr marL="342900" indent="-323850">
              <a:lnSpc>
                <a:spcPct val="90000"/>
              </a:lnSpc>
              <a:spcBef>
                <a:spcPts val="360"/>
              </a:spcBef>
              <a:buClr>
                <a:srgbClr val="C00000"/>
              </a:buClr>
              <a:buSzPct val="100000"/>
            </a:pPr>
            <a:r>
              <a:rPr lang="en-US" sz="1600" dirty="0"/>
              <a:t>If claimant did not file for UI after separating from work, it may be possible to </a:t>
            </a:r>
            <a:r>
              <a:rPr lang="en-US" sz="1600" b="1" dirty="0"/>
              <a:t>predate</a:t>
            </a:r>
            <a:r>
              <a:rPr lang="en-US" sz="1600" dirty="0"/>
              <a:t> claim: </a:t>
            </a:r>
            <a:endParaRPr sz="1500" dirty="0"/>
          </a:p>
          <a:p>
            <a:pPr marL="669925" lvl="1" indent="-300672" algn="l" rtl="0">
              <a:lnSpc>
                <a:spcPct val="90000"/>
              </a:lnSpc>
              <a:spcBef>
                <a:spcPts val="360"/>
              </a:spcBef>
              <a:spcAft>
                <a:spcPts val="0"/>
              </a:spcAft>
              <a:buClr>
                <a:srgbClr val="C00000"/>
              </a:buClr>
              <a:buSzPts val="1170"/>
              <a:buFont typeface="Wingdings" pitchFamily="2" charset="2"/>
              <a:buChar char="q"/>
            </a:pPr>
            <a:r>
              <a:rPr lang="en-US" sz="1500" dirty="0"/>
              <a:t>Claimants are entitled to an automatic predate if their employer failed to provide them adequate information in writing about their right to file for UI. G.L. c. 151A, 62A(g)</a:t>
            </a:r>
            <a:br>
              <a:rPr lang="en-US" sz="1500" dirty="0"/>
            </a:br>
            <a:endParaRPr lang="en-US" sz="1500" dirty="0"/>
          </a:p>
          <a:p>
            <a:pPr marL="669925" lvl="1" indent="-300672">
              <a:lnSpc>
                <a:spcPct val="90000"/>
              </a:lnSpc>
              <a:spcBef>
                <a:spcPts val="360"/>
              </a:spcBef>
              <a:buClr>
                <a:srgbClr val="C00000"/>
              </a:buClr>
              <a:buSzPts val="1170"/>
              <a:buFont typeface="Wingdings" pitchFamily="2" charset="2"/>
              <a:buChar char="q"/>
            </a:pPr>
            <a:r>
              <a:rPr lang="en-US" sz="1500" dirty="0"/>
              <a:t>A claimant is deemed to have initiated their claim for UI benefits on the first day they contact or attempt to contact DUA, whether or not they can speak to a DUA representative at the time. G.L. c. 151A, § 62A(f). </a:t>
            </a:r>
            <a:br>
              <a:rPr lang="en-US" sz="1500" dirty="0"/>
            </a:br>
            <a:endParaRPr lang="en-US" sz="1500" b="1" dirty="0"/>
          </a:p>
          <a:p>
            <a:pPr marL="669925" lvl="1" indent="-300672" algn="l" rtl="0">
              <a:lnSpc>
                <a:spcPct val="90000"/>
              </a:lnSpc>
              <a:spcBef>
                <a:spcPts val="360"/>
              </a:spcBef>
              <a:spcAft>
                <a:spcPts val="0"/>
              </a:spcAft>
              <a:buClr>
                <a:srgbClr val="C00000"/>
              </a:buClr>
              <a:buSzPts val="1170"/>
              <a:buFont typeface="Wingdings" pitchFamily="2" charset="2"/>
              <a:buChar char="q"/>
            </a:pPr>
            <a:r>
              <a:rPr lang="en-US" sz="1500" dirty="0"/>
              <a:t>A claimant may also have their claim predated for good cause</a:t>
            </a:r>
            <a:r>
              <a:rPr lang="en-US" sz="1500" b="1" dirty="0"/>
              <a:t>, </a:t>
            </a:r>
            <a:r>
              <a:rPr lang="en-US" sz="1500" dirty="0"/>
              <a:t>including</a:t>
            </a:r>
            <a:r>
              <a:rPr lang="en-US" sz="1500" b="1" dirty="0"/>
              <a:t> </a:t>
            </a:r>
            <a:r>
              <a:rPr lang="en-US" sz="1500" dirty="0"/>
              <a:t>an inability to apply due to high call volume, inability to reach a career center, illness, death in the family, or other compelling reasons. </a:t>
            </a:r>
            <a:endParaRPr sz="15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92"/>
        <p:cNvGrpSpPr/>
        <p:nvPr/>
      </p:nvGrpSpPr>
      <p:grpSpPr>
        <a:xfrm>
          <a:off x="0" y="0"/>
          <a:ext cx="0" cy="0"/>
          <a:chOff x="0" y="0"/>
          <a:chExt cx="0" cy="0"/>
        </a:xfrm>
      </p:grpSpPr>
      <p:sp>
        <p:nvSpPr>
          <p:cNvPr id="295" name="Google Shape;295;p26"/>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27</a:t>
            </a:fld>
            <a:endParaRPr dirty="0"/>
          </a:p>
        </p:txBody>
      </p:sp>
      <p:sp>
        <p:nvSpPr>
          <p:cNvPr id="293" name="Google Shape;293;p26"/>
          <p:cNvSpPr txBox="1">
            <a:spLocks noGrp="1"/>
          </p:cNvSpPr>
          <p:nvPr>
            <p:ph type="title" idx="4294967295"/>
          </p:nvPr>
        </p:nvSpPr>
        <p:spPr>
          <a:xfrm>
            <a:off x="304800" y="1548342"/>
            <a:ext cx="8534400" cy="517525"/>
          </a:xfrm>
          <a:prstGeom prst="rect">
            <a:avLst/>
          </a:prstGeom>
          <a:noFill/>
          <a:ln>
            <a:noFill/>
          </a:ln>
        </p:spPr>
        <p:txBody>
          <a:bodyPr spcFirstLastPara="1" wrap="square" lIns="92075" tIns="46025" rIns="92075" bIns="46025" anchor="b" anchorCtr="0">
            <a:noAutofit/>
          </a:bodyPr>
          <a:lstStyle/>
          <a:p>
            <a:pPr marL="0" lvl="0" indent="0" algn="ctr" rtl="0">
              <a:spcBef>
                <a:spcPts val="0"/>
              </a:spcBef>
              <a:spcAft>
                <a:spcPts val="0"/>
              </a:spcAft>
              <a:buNone/>
            </a:pPr>
            <a:r>
              <a:rPr lang="en-US" sz="2800" b="1" dirty="0"/>
              <a:t>Step #4 Employer’s Response</a:t>
            </a:r>
            <a:endParaRPr dirty="0"/>
          </a:p>
        </p:txBody>
      </p:sp>
      <p:sp>
        <p:nvSpPr>
          <p:cNvPr id="294" name="Google Shape;294;p26"/>
          <p:cNvSpPr txBox="1">
            <a:spLocks noGrp="1"/>
          </p:cNvSpPr>
          <p:nvPr>
            <p:ph type="body" idx="4294967295"/>
          </p:nvPr>
        </p:nvSpPr>
        <p:spPr>
          <a:xfrm>
            <a:off x="457200" y="2301875"/>
            <a:ext cx="8229600" cy="4419600"/>
          </a:xfrm>
          <a:prstGeom prst="rect">
            <a:avLst/>
          </a:prstGeom>
          <a:noFill/>
          <a:ln>
            <a:noFill/>
          </a:ln>
        </p:spPr>
        <p:txBody>
          <a:bodyPr spcFirstLastPara="1" wrap="square" lIns="92075" tIns="46025" rIns="92075" bIns="46025" anchor="t" anchorCtr="0">
            <a:noAutofit/>
          </a:bodyPr>
          <a:lstStyle/>
          <a:p>
            <a:pPr marL="342900" lvl="0" indent="-342900" algn="l" rtl="0">
              <a:lnSpc>
                <a:spcPct val="90000"/>
              </a:lnSpc>
              <a:spcBef>
                <a:spcPts val="0"/>
              </a:spcBef>
              <a:spcAft>
                <a:spcPts val="0"/>
              </a:spcAft>
              <a:buClr>
                <a:srgbClr val="C00000"/>
              </a:buClr>
              <a:buSzPts val="1170"/>
              <a:buChar char="■"/>
            </a:pPr>
            <a:r>
              <a:rPr lang="en-US" sz="1800" dirty="0"/>
              <a:t>After claimant files application with DUA online or by telephone, DUA</a:t>
            </a:r>
            <a:r>
              <a:rPr lang="en-US" sz="1800" b="1" dirty="0"/>
              <a:t> </a:t>
            </a:r>
            <a:r>
              <a:rPr lang="en-US" sz="1800" dirty="0"/>
              <a:t>notifies base period employers of claim.</a:t>
            </a:r>
            <a:endParaRPr dirty="0"/>
          </a:p>
          <a:p>
            <a:pPr marL="0" lvl="0" indent="0" algn="l" rtl="0">
              <a:lnSpc>
                <a:spcPct val="90000"/>
              </a:lnSpc>
              <a:spcBef>
                <a:spcPts val="360"/>
              </a:spcBef>
              <a:spcAft>
                <a:spcPts val="0"/>
              </a:spcAft>
              <a:buSzPts val="1170"/>
              <a:buNone/>
            </a:pPr>
            <a:r>
              <a:rPr lang="en-US" sz="1800" dirty="0"/>
              <a:t> </a:t>
            </a:r>
            <a:endParaRPr sz="1800" b="1" dirty="0"/>
          </a:p>
          <a:p>
            <a:pPr marL="342900" lvl="0" indent="-342900" algn="l" rtl="0">
              <a:lnSpc>
                <a:spcPct val="90000"/>
              </a:lnSpc>
              <a:spcBef>
                <a:spcPts val="360"/>
              </a:spcBef>
              <a:spcAft>
                <a:spcPts val="0"/>
              </a:spcAft>
              <a:buClr>
                <a:srgbClr val="C00000"/>
              </a:buClr>
              <a:buSzPts val="1170"/>
              <a:buChar char="■"/>
            </a:pPr>
            <a:r>
              <a:rPr lang="en-US" sz="1800" dirty="0"/>
              <a:t>Employer</a:t>
            </a:r>
            <a:r>
              <a:rPr lang="en-US" sz="1800" b="1" dirty="0"/>
              <a:t> </a:t>
            </a:r>
            <a:r>
              <a:rPr lang="en-US" sz="1800" dirty="0"/>
              <a:t>has 10 days to respond </a:t>
            </a:r>
            <a:endParaRPr sz="1800" b="1" dirty="0"/>
          </a:p>
          <a:p>
            <a:pPr marL="669925" lvl="1" indent="-325438" algn="l" rtl="0">
              <a:lnSpc>
                <a:spcPct val="90000"/>
              </a:lnSpc>
              <a:spcBef>
                <a:spcPts val="360"/>
              </a:spcBef>
              <a:spcAft>
                <a:spcPts val="0"/>
              </a:spcAft>
              <a:buClr>
                <a:srgbClr val="C00000"/>
              </a:buClr>
              <a:buSzPts val="1080"/>
              <a:buChar char="❑"/>
            </a:pPr>
            <a:r>
              <a:rPr lang="en-US" sz="1800" dirty="0"/>
              <a:t>If employer doesn’t timely respond or if response does not provide supporting facts, it loses party status (can’t cross examine or appeal) unless it had good cause. G.L. c. 151A, § 38. </a:t>
            </a:r>
            <a:br>
              <a:rPr lang="en-US" sz="1800" dirty="0"/>
            </a:br>
            <a:endParaRPr lang="en-US" sz="1800" dirty="0"/>
          </a:p>
          <a:p>
            <a:pPr marL="669925" lvl="1" indent="-325438" algn="l" rtl="0">
              <a:lnSpc>
                <a:spcPct val="90000"/>
              </a:lnSpc>
              <a:spcBef>
                <a:spcPts val="360"/>
              </a:spcBef>
              <a:spcAft>
                <a:spcPts val="0"/>
              </a:spcAft>
              <a:buClr>
                <a:srgbClr val="C00000"/>
              </a:buClr>
              <a:buSzPts val="1080"/>
              <a:buChar char="❑"/>
            </a:pPr>
            <a:r>
              <a:rPr lang="en-US" sz="1800" dirty="0"/>
              <a:t>If an employer does not provide DUA a claimant’s wage information when requested, DUA must establish the claim based on the claimant’s own statement of wages. 430 CMR 5.04(3). </a:t>
            </a:r>
            <a:br>
              <a:rPr lang="en-US" sz="1800" dirty="0"/>
            </a:br>
            <a:endParaRPr dirty="0"/>
          </a:p>
          <a:p>
            <a:pPr marL="669925" lvl="1" indent="-325438" algn="l" rtl="0">
              <a:lnSpc>
                <a:spcPct val="90000"/>
              </a:lnSpc>
              <a:spcBef>
                <a:spcPts val="360"/>
              </a:spcBef>
              <a:spcAft>
                <a:spcPts val="0"/>
              </a:spcAft>
              <a:buClr>
                <a:srgbClr val="C00000"/>
              </a:buClr>
              <a:buSzPts val="1080"/>
              <a:buChar char="❑"/>
            </a:pPr>
            <a:r>
              <a:rPr lang="en-US" sz="1800" dirty="0"/>
              <a:t>Watch out for responses by employer agents such as USC or Equifax.</a:t>
            </a:r>
            <a:endParaRPr dirty="0"/>
          </a:p>
          <a:p>
            <a:pPr marL="1022350" lvl="2" indent="-350838" algn="l" rtl="0">
              <a:lnSpc>
                <a:spcPct val="90000"/>
              </a:lnSpc>
              <a:spcBef>
                <a:spcPts val="360"/>
              </a:spcBef>
              <a:spcAft>
                <a:spcPts val="0"/>
              </a:spcAft>
              <a:buSzPts val="1170"/>
              <a:buFont typeface="Noto Sans Symbols"/>
              <a:buNone/>
            </a:pPr>
            <a:endParaRPr sz="18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00"/>
        <p:cNvGrpSpPr/>
        <p:nvPr/>
      </p:nvGrpSpPr>
      <p:grpSpPr>
        <a:xfrm>
          <a:off x="0" y="0"/>
          <a:ext cx="0" cy="0"/>
          <a:chOff x="0" y="0"/>
          <a:chExt cx="0" cy="0"/>
        </a:xfrm>
      </p:grpSpPr>
      <p:sp>
        <p:nvSpPr>
          <p:cNvPr id="304" name="Google Shape;304;p27"/>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28</a:t>
            </a:fld>
            <a:endParaRPr dirty="0"/>
          </a:p>
        </p:txBody>
      </p:sp>
      <p:sp>
        <p:nvSpPr>
          <p:cNvPr id="301" name="Google Shape;301;p27"/>
          <p:cNvSpPr txBox="1">
            <a:spLocks noGrp="1"/>
          </p:cNvSpPr>
          <p:nvPr>
            <p:ph type="title" idx="4294967295"/>
          </p:nvPr>
        </p:nvSpPr>
        <p:spPr>
          <a:xfrm>
            <a:off x="228600" y="1389979"/>
            <a:ext cx="8686800" cy="685800"/>
          </a:xfrm>
          <a:prstGeom prst="rect">
            <a:avLst/>
          </a:prstGeom>
          <a:noFill/>
          <a:ln>
            <a:noFill/>
          </a:ln>
        </p:spPr>
        <p:txBody>
          <a:bodyPr spcFirstLastPara="1" wrap="square" lIns="92075" tIns="46025" rIns="92075" bIns="46025" anchor="b" anchorCtr="0">
            <a:noAutofit/>
          </a:bodyPr>
          <a:lstStyle/>
          <a:p>
            <a:pPr marL="0" lvl="0" indent="0" algn="ctr" rtl="0">
              <a:spcBef>
                <a:spcPts val="0"/>
              </a:spcBef>
              <a:spcAft>
                <a:spcPts val="0"/>
              </a:spcAft>
              <a:buNone/>
            </a:pPr>
            <a:r>
              <a:rPr lang="en-US" sz="2800" b="1" dirty="0"/>
              <a:t>Step #5 DUA’s Response</a:t>
            </a:r>
            <a:endParaRPr dirty="0"/>
          </a:p>
        </p:txBody>
      </p:sp>
      <p:sp>
        <p:nvSpPr>
          <p:cNvPr id="302" name="Google Shape;302;p27"/>
          <p:cNvSpPr txBox="1">
            <a:spLocks noGrp="1"/>
          </p:cNvSpPr>
          <p:nvPr>
            <p:ph type="body" idx="4294967295"/>
          </p:nvPr>
        </p:nvSpPr>
        <p:spPr>
          <a:xfrm>
            <a:off x="599863" y="2199889"/>
            <a:ext cx="7944273" cy="3810000"/>
          </a:xfrm>
          <a:prstGeom prst="rect">
            <a:avLst/>
          </a:prstGeom>
          <a:noFill/>
          <a:ln>
            <a:noFill/>
          </a:ln>
        </p:spPr>
        <p:txBody>
          <a:bodyPr spcFirstLastPara="1" wrap="square" lIns="92075" tIns="46025" rIns="92075" bIns="46025" anchor="t" anchorCtr="0">
            <a:noAutofit/>
          </a:bodyPr>
          <a:lstStyle/>
          <a:p>
            <a:pPr marL="342900" lvl="0" indent="-293370" algn="l" rtl="0">
              <a:lnSpc>
                <a:spcPct val="95000"/>
              </a:lnSpc>
              <a:spcBef>
                <a:spcPts val="360"/>
              </a:spcBef>
              <a:spcAft>
                <a:spcPts val="0"/>
              </a:spcAft>
              <a:buClr>
                <a:srgbClr val="C00000"/>
              </a:buClr>
              <a:buSzPts val="1170"/>
              <a:buChar char="■"/>
            </a:pPr>
            <a:r>
              <a:rPr lang="en-US" sz="1800" dirty="0"/>
              <a:t>DUA</a:t>
            </a:r>
            <a:r>
              <a:rPr lang="en-US" sz="1800" b="1" dirty="0"/>
              <a:t> </a:t>
            </a:r>
            <a:r>
              <a:rPr lang="en-US" sz="1800" dirty="0"/>
              <a:t>makes a monetary eligibility determination assessing whether the claimant is financially eligible or </a:t>
            </a:r>
          </a:p>
          <a:p>
            <a:pPr marL="800100" lvl="1" indent="-293370">
              <a:lnSpc>
                <a:spcPct val="95000"/>
              </a:lnSpc>
              <a:spcBef>
                <a:spcPts val="360"/>
              </a:spcBef>
              <a:buClr>
                <a:srgbClr val="C00000"/>
              </a:buClr>
              <a:buSzPts val="1170"/>
              <a:buChar char="■"/>
            </a:pPr>
            <a:r>
              <a:rPr lang="en-US" sz="1400" b="1" dirty="0"/>
              <a:t>Check for missing base period wages or employers</a:t>
            </a:r>
            <a:r>
              <a:rPr lang="en-US" sz="1400" dirty="0"/>
              <a:t>. If wages are missing, submit a wage correction request using the including “wage and employer correction sheet.”</a:t>
            </a:r>
          </a:p>
          <a:p>
            <a:pPr marL="800100" lvl="1" indent="-293370">
              <a:lnSpc>
                <a:spcPct val="95000"/>
              </a:lnSpc>
              <a:spcBef>
                <a:spcPts val="360"/>
              </a:spcBef>
              <a:buClr>
                <a:srgbClr val="C00000"/>
              </a:buClr>
              <a:buSzPts val="1170"/>
              <a:buChar char="■"/>
            </a:pPr>
            <a:r>
              <a:rPr lang="en-US" sz="1400" dirty="0"/>
              <a:t>Adding missing wages may make the claimant financially eligible for benefits or eligible for a higher weekly benefit amount and total benefit credit. </a:t>
            </a:r>
            <a:endParaRPr sz="1400" b="1" dirty="0"/>
          </a:p>
          <a:p>
            <a:pPr marL="342900" lvl="0" indent="0" algn="l" rtl="0">
              <a:lnSpc>
                <a:spcPct val="95000"/>
              </a:lnSpc>
              <a:spcBef>
                <a:spcPts val="0"/>
              </a:spcBef>
              <a:spcAft>
                <a:spcPts val="0"/>
              </a:spcAft>
              <a:buNone/>
            </a:pPr>
            <a:endParaRPr sz="1800" b="1" dirty="0"/>
          </a:p>
          <a:p>
            <a:pPr marL="342900" lvl="0" indent="-342900" algn="l" rtl="0">
              <a:lnSpc>
                <a:spcPct val="95000"/>
              </a:lnSpc>
              <a:spcBef>
                <a:spcPts val="0"/>
              </a:spcBef>
              <a:spcAft>
                <a:spcPts val="0"/>
              </a:spcAft>
              <a:buClr>
                <a:srgbClr val="C00000"/>
              </a:buClr>
              <a:buSzPts val="1170"/>
              <a:buChar char="■"/>
            </a:pPr>
            <a:r>
              <a:rPr lang="en-US" sz="1800" dirty="0"/>
              <a:t>DUA may request additional separation information from employer and the claimant. </a:t>
            </a:r>
            <a:endParaRPr sz="1800" dirty="0"/>
          </a:p>
          <a:p>
            <a:pPr marL="0" lvl="0" indent="0" algn="l" rtl="0">
              <a:lnSpc>
                <a:spcPct val="95000"/>
              </a:lnSpc>
              <a:spcBef>
                <a:spcPts val="360"/>
              </a:spcBef>
              <a:spcAft>
                <a:spcPts val="0"/>
              </a:spcAft>
              <a:buSzPts val="1170"/>
              <a:buNone/>
            </a:pPr>
            <a:endParaRPr sz="1800" dirty="0"/>
          </a:p>
          <a:p>
            <a:pPr marL="342900" lvl="0" indent="-342900" algn="l" rtl="0">
              <a:lnSpc>
                <a:spcPct val="95000"/>
              </a:lnSpc>
              <a:spcBef>
                <a:spcPts val="360"/>
              </a:spcBef>
              <a:spcAft>
                <a:spcPts val="0"/>
              </a:spcAft>
              <a:buClr>
                <a:srgbClr val="C00000"/>
              </a:buClr>
              <a:buSzPts val="1170"/>
              <a:buChar char="■"/>
            </a:pPr>
            <a:r>
              <a:rPr lang="en-US" sz="1800" dirty="0"/>
              <a:t>DUA issues a Notice of Disqualification to the claimant, </a:t>
            </a:r>
            <a:r>
              <a:rPr lang="en-US" sz="1800" b="1" dirty="0"/>
              <a:t>or</a:t>
            </a:r>
            <a:endParaRPr dirty="0"/>
          </a:p>
          <a:p>
            <a:pPr marL="0" lvl="0" indent="0" algn="l" rtl="0">
              <a:lnSpc>
                <a:spcPct val="95000"/>
              </a:lnSpc>
              <a:spcBef>
                <a:spcPts val="360"/>
              </a:spcBef>
              <a:spcAft>
                <a:spcPts val="0"/>
              </a:spcAft>
              <a:buSzPts val="1170"/>
              <a:buNone/>
            </a:pPr>
            <a:endParaRPr sz="1800" dirty="0"/>
          </a:p>
          <a:p>
            <a:pPr marL="342900" lvl="0" indent="-342900" algn="l" rtl="0">
              <a:lnSpc>
                <a:spcPct val="95000"/>
              </a:lnSpc>
              <a:spcBef>
                <a:spcPts val="360"/>
              </a:spcBef>
              <a:spcAft>
                <a:spcPts val="0"/>
              </a:spcAft>
              <a:buClr>
                <a:srgbClr val="C00000"/>
              </a:buClr>
              <a:buSzPts val="1170"/>
              <a:buChar char="■"/>
            </a:pPr>
            <a:r>
              <a:rPr lang="en-US" sz="1800" dirty="0"/>
              <a:t>DUA issues a Notice of Approval of the claim and pays UI. </a:t>
            </a:r>
            <a:endParaRPr dirty="0"/>
          </a:p>
          <a:p>
            <a:pPr marL="0" lvl="0" indent="0" algn="l" rtl="0">
              <a:lnSpc>
                <a:spcPct val="95000"/>
              </a:lnSpc>
              <a:spcBef>
                <a:spcPts val="360"/>
              </a:spcBef>
              <a:spcAft>
                <a:spcPts val="0"/>
              </a:spcAft>
              <a:buSzPts val="1170"/>
              <a:buNone/>
            </a:pPr>
            <a:endParaRPr sz="18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09"/>
        <p:cNvGrpSpPr/>
        <p:nvPr/>
      </p:nvGrpSpPr>
      <p:grpSpPr>
        <a:xfrm>
          <a:off x="0" y="0"/>
          <a:ext cx="0" cy="0"/>
          <a:chOff x="0" y="0"/>
          <a:chExt cx="0" cy="0"/>
        </a:xfrm>
      </p:grpSpPr>
      <p:sp>
        <p:nvSpPr>
          <p:cNvPr id="312" name="Google Shape;312;p28"/>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29</a:t>
            </a:fld>
            <a:endParaRPr dirty="0"/>
          </a:p>
        </p:txBody>
      </p:sp>
      <p:sp>
        <p:nvSpPr>
          <p:cNvPr id="310" name="Google Shape;310;p28"/>
          <p:cNvSpPr txBox="1">
            <a:spLocks noGrp="1"/>
          </p:cNvSpPr>
          <p:nvPr>
            <p:ph type="title" idx="4294967295"/>
          </p:nvPr>
        </p:nvSpPr>
        <p:spPr>
          <a:xfrm>
            <a:off x="457200" y="1466110"/>
            <a:ext cx="8229600" cy="11398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2800" b="1" dirty="0"/>
              <a:t>Step #6 Claimant’s Statement</a:t>
            </a:r>
            <a:endParaRPr dirty="0"/>
          </a:p>
        </p:txBody>
      </p:sp>
      <p:sp>
        <p:nvSpPr>
          <p:cNvPr id="311" name="Google Shape;311;p28"/>
          <p:cNvSpPr txBox="1">
            <a:spLocks noGrp="1"/>
          </p:cNvSpPr>
          <p:nvPr>
            <p:ph type="body" idx="4294967295"/>
          </p:nvPr>
        </p:nvSpPr>
        <p:spPr>
          <a:xfrm>
            <a:off x="354012" y="2373313"/>
            <a:ext cx="8435975" cy="3581400"/>
          </a:xfrm>
          <a:prstGeom prst="rect">
            <a:avLst/>
          </a:prstGeom>
          <a:noFill/>
          <a:ln>
            <a:noFill/>
          </a:ln>
        </p:spPr>
        <p:txBody>
          <a:bodyPr spcFirstLastPara="1" wrap="square" lIns="91425" tIns="45700" rIns="91425" bIns="45700" anchor="t" anchorCtr="0">
            <a:noAutofit/>
          </a:bodyPr>
          <a:lstStyle/>
          <a:p>
            <a:pPr marL="342900" lvl="0" indent="-342900" algn="ctr" rtl="0">
              <a:spcBef>
                <a:spcPts val="0"/>
              </a:spcBef>
              <a:spcAft>
                <a:spcPts val="0"/>
              </a:spcAft>
              <a:buSzPts val="1170"/>
              <a:buFont typeface="Noto Sans Symbols"/>
              <a:buNone/>
            </a:pPr>
            <a:endParaRPr sz="1800" dirty="0"/>
          </a:p>
          <a:p>
            <a:pPr marL="342900" lvl="0" indent="-342900" algn="l" rtl="0">
              <a:spcBef>
                <a:spcPts val="360"/>
              </a:spcBef>
              <a:spcAft>
                <a:spcPts val="0"/>
              </a:spcAft>
              <a:buClr>
                <a:srgbClr val="C00000"/>
              </a:buClr>
              <a:buSzPts val="1170"/>
              <a:buChar char="■"/>
            </a:pPr>
            <a:r>
              <a:rPr lang="en-US" sz="1800" dirty="0"/>
              <a:t>If possible, assist the claimant answer questionnaires via UI Online or by phone. </a:t>
            </a:r>
            <a:endParaRPr dirty="0"/>
          </a:p>
          <a:p>
            <a:pPr marL="342900" lvl="0" indent="-342900" algn="l" rtl="0">
              <a:spcBef>
                <a:spcPts val="360"/>
              </a:spcBef>
              <a:spcAft>
                <a:spcPts val="0"/>
              </a:spcAft>
              <a:buSzPts val="1170"/>
              <a:buFont typeface="Noto Sans Symbols"/>
              <a:buNone/>
            </a:pPr>
            <a:endParaRPr sz="1800" dirty="0"/>
          </a:p>
          <a:p>
            <a:pPr marL="342900" lvl="0" indent="-342900" algn="l" rtl="0">
              <a:spcBef>
                <a:spcPts val="360"/>
              </a:spcBef>
              <a:spcAft>
                <a:spcPts val="0"/>
              </a:spcAft>
              <a:buClr>
                <a:srgbClr val="C00000"/>
              </a:buClr>
              <a:buSzPts val="1170"/>
              <a:buChar char="■"/>
            </a:pPr>
            <a:r>
              <a:rPr lang="en-US" sz="1800" dirty="0"/>
              <a:t>Claimants may receive multiple questionnaires.</a:t>
            </a:r>
            <a:endParaRPr dirty="0"/>
          </a:p>
          <a:p>
            <a:pPr marL="342900" lvl="0" indent="-268605" algn="l" rtl="0">
              <a:spcBef>
                <a:spcPts val="360"/>
              </a:spcBef>
              <a:spcAft>
                <a:spcPts val="0"/>
              </a:spcAft>
              <a:buClr>
                <a:srgbClr val="C00000"/>
              </a:buClr>
              <a:buSzPts val="1170"/>
              <a:buNone/>
            </a:pPr>
            <a:endParaRPr sz="1800" dirty="0"/>
          </a:p>
          <a:p>
            <a:pPr marL="342900" lvl="0" indent="-342900" algn="l" rtl="0">
              <a:spcBef>
                <a:spcPts val="360"/>
              </a:spcBef>
              <a:spcAft>
                <a:spcPts val="0"/>
              </a:spcAft>
              <a:buClr>
                <a:srgbClr val="C00000"/>
              </a:buClr>
              <a:buSzPts val="1170"/>
              <a:buChar char="■"/>
            </a:pPr>
            <a:r>
              <a:rPr lang="en-US" sz="1800" dirty="0"/>
              <a:t>Help with chronology, relevant facts, state of mind, and uploading supporting documents (on UI Online, must be in PDF format)</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3"/>
          <p:cNvSpPr/>
          <p:nvPr/>
        </p:nvSpPr>
        <p:spPr>
          <a:xfrm>
            <a:off x="270314" y="1647995"/>
            <a:ext cx="8603369" cy="5481460"/>
          </a:xfrm>
          <a:prstGeom prst="rect">
            <a:avLst/>
          </a:prstGeom>
          <a:noFill/>
          <a:ln>
            <a:noFill/>
          </a:ln>
        </p:spPr>
        <p:txBody>
          <a:bodyPr spcFirstLastPara="1" wrap="square" lIns="91425" tIns="45700" rIns="91425" bIns="45700" anchor="t" anchorCtr="0">
            <a:spAutoFit/>
          </a:bodyPr>
          <a:lstStyle/>
          <a:p>
            <a:pPr marL="342900" indent="-342900">
              <a:lnSpc>
                <a:spcPct val="85000"/>
              </a:lnSpc>
              <a:buClr>
                <a:srgbClr val="C00000"/>
              </a:buClr>
              <a:buSzPts val="1040"/>
              <a:buFont typeface="Noto Sans Symbols"/>
              <a:buChar char="■"/>
            </a:pPr>
            <a:r>
              <a:rPr lang="en-US" sz="1600" dirty="0">
                <a:solidFill>
                  <a:srgbClr val="000000"/>
                </a:solidFill>
                <a:latin typeface="Arial"/>
                <a:ea typeface="Arial"/>
                <a:cs typeface="Arial"/>
                <a:sym typeface="Arial"/>
              </a:rPr>
              <a:t>COVID-19 UI programs (PUA, PEUC, FPUC, MEUC) ended in 2021, but pending cases and overpayments may still implicate these programs. </a:t>
            </a:r>
            <a:r>
              <a:rPr lang="en-US" sz="1600" i="1" dirty="0">
                <a:solidFill>
                  <a:srgbClr val="000000"/>
                </a:solidFill>
                <a:latin typeface="Arial"/>
                <a:ea typeface="Arial"/>
                <a:cs typeface="Arial"/>
                <a:sym typeface="Arial"/>
              </a:rPr>
              <a:t>See </a:t>
            </a:r>
            <a:r>
              <a:rPr lang="en-US" sz="1600" dirty="0">
                <a:solidFill>
                  <a:srgbClr val="000000"/>
                </a:solidFill>
                <a:latin typeface="Arial"/>
                <a:ea typeface="Arial"/>
                <a:cs typeface="Arial"/>
                <a:sym typeface="Arial"/>
              </a:rPr>
              <a:t>UI Guide, Part VII: </a:t>
            </a:r>
            <a:r>
              <a:rPr lang="en-US" sz="1600" dirty="0">
                <a:solidFill>
                  <a:srgbClr val="0070C0"/>
                </a:solidFill>
                <a:hlinkClick r:id="rId3"/>
              </a:rPr>
              <a:t>https://www.masslegalservices.org/content/ui-part-vii-covid-19-ui-measur</a:t>
            </a:r>
            <a:r>
              <a:rPr lang="en-US" sz="1600" u="sng" dirty="0">
                <a:solidFill>
                  <a:srgbClr val="0070C0"/>
                </a:solidFill>
                <a:hlinkClick r:id="rId3"/>
              </a:rPr>
              <a:t>es</a:t>
            </a:r>
            <a:r>
              <a:rPr lang="en-US" sz="1600" u="sng" dirty="0">
                <a:solidFill>
                  <a:srgbClr val="0070C0"/>
                </a:solidFill>
              </a:rPr>
              <a:t> </a:t>
            </a:r>
            <a:br>
              <a:rPr lang="en-US" sz="1600" u="sng" dirty="0">
                <a:solidFill>
                  <a:srgbClr val="0070C0"/>
                </a:solidFill>
              </a:rPr>
            </a:br>
            <a:endParaRPr lang="en-US" sz="1600" u="sng" dirty="0">
              <a:solidFill>
                <a:srgbClr val="0070C0"/>
              </a:solidFill>
            </a:endParaRPr>
          </a:p>
          <a:p>
            <a:pPr marL="342900" indent="-342900">
              <a:lnSpc>
                <a:spcPct val="85000"/>
              </a:lnSpc>
              <a:buClr>
                <a:srgbClr val="C00000"/>
              </a:buClr>
              <a:buSzPts val="1040"/>
              <a:buFont typeface="Noto Sans Symbols"/>
              <a:buChar char="■"/>
            </a:pPr>
            <a:r>
              <a:rPr lang="en-US" sz="1600" dirty="0">
                <a:solidFill>
                  <a:srgbClr val="000000"/>
                </a:solidFill>
                <a:latin typeface="Arial"/>
                <a:ea typeface="Arial"/>
                <a:cs typeface="Arial"/>
                <a:sym typeface="Arial"/>
              </a:rPr>
              <a:t>Unemployment Compensation for Federa</a:t>
            </a:r>
            <a:r>
              <a:rPr lang="en-US" sz="1600" dirty="0"/>
              <a:t>l Employees (UCFE): </a:t>
            </a:r>
            <a:r>
              <a:rPr lang="en-US" sz="1600" dirty="0">
                <a:hlinkClick r:id="rId4"/>
              </a:rPr>
              <a:t>https://oui.doleta.gov/unemploy/docs/factsheet/UCFE_FactSheet.pdf</a:t>
            </a:r>
            <a:r>
              <a:rPr lang="en-US" sz="1600" dirty="0"/>
              <a:t> </a:t>
            </a:r>
            <a:br>
              <a:rPr lang="en-US" sz="1600" dirty="0">
                <a:solidFill>
                  <a:srgbClr val="000000"/>
                </a:solidFill>
                <a:latin typeface="Arial"/>
                <a:ea typeface="Arial"/>
                <a:cs typeface="Arial"/>
                <a:sym typeface="Arial"/>
              </a:rPr>
            </a:br>
            <a:endParaRPr lang="en-US" sz="1600" dirty="0">
              <a:solidFill>
                <a:srgbClr val="000000"/>
              </a:solidFill>
              <a:latin typeface="Arial"/>
              <a:ea typeface="Arial"/>
              <a:cs typeface="Arial"/>
              <a:sym typeface="Arial"/>
            </a:endParaRPr>
          </a:p>
          <a:p>
            <a:pPr marL="342900" marR="0" lvl="0" indent="-342900" algn="l" rtl="0">
              <a:lnSpc>
                <a:spcPct val="85000"/>
              </a:lnSpc>
              <a:spcBef>
                <a:spcPts val="0"/>
              </a:spcBef>
              <a:spcAft>
                <a:spcPts val="0"/>
              </a:spcAft>
              <a:buClr>
                <a:srgbClr val="C00000"/>
              </a:buClr>
              <a:buSzPts val="1040"/>
              <a:buFont typeface="Noto Sans Symbols"/>
              <a:buChar char="■"/>
            </a:pPr>
            <a:r>
              <a:rPr lang="en-US" sz="1600" dirty="0"/>
              <a:t>MA Paid Family and Medical Leave (G.L. c. 175M; 458 CMR 2.00): </a:t>
            </a:r>
            <a:r>
              <a:rPr lang="en-US" sz="1600" dirty="0">
                <a:hlinkClick r:id="rId5"/>
              </a:rPr>
              <a:t>https://www.mass.gov/orgs/department-of-family-and-medical-leave</a:t>
            </a:r>
            <a:br>
              <a:rPr lang="en-US" sz="1600" dirty="0"/>
            </a:br>
            <a:r>
              <a:rPr lang="en-US" sz="1600" dirty="0"/>
              <a:t> </a:t>
            </a:r>
          </a:p>
          <a:p>
            <a:pPr marL="342900" marR="0" lvl="0" indent="-342900" algn="l" rtl="0">
              <a:lnSpc>
                <a:spcPct val="85000"/>
              </a:lnSpc>
              <a:spcBef>
                <a:spcPts val="0"/>
              </a:spcBef>
              <a:spcAft>
                <a:spcPts val="0"/>
              </a:spcAft>
              <a:buClr>
                <a:srgbClr val="C00000"/>
              </a:buClr>
              <a:buSzPts val="1040"/>
              <a:buFont typeface="Noto Sans Symbols"/>
              <a:buChar char="■"/>
            </a:pPr>
            <a:r>
              <a:rPr lang="en-US" sz="1600" dirty="0">
                <a:solidFill>
                  <a:schemeClr val="dk1"/>
                </a:solidFill>
              </a:rPr>
              <a:t>MA Earned Sick Time (G.L. c. 149, 148C; 940 CMR 33.00): </a:t>
            </a:r>
            <a:r>
              <a:rPr lang="en-US" sz="1600" dirty="0">
                <a:solidFill>
                  <a:schemeClr val="dk1"/>
                </a:solidFill>
                <a:hlinkClick r:id="rId6"/>
              </a:rPr>
              <a:t>https://www.mass.gov/info-details/earned-sick-time</a:t>
            </a:r>
            <a:r>
              <a:rPr lang="en-US" sz="1600" dirty="0">
                <a:solidFill>
                  <a:schemeClr val="dk1"/>
                </a:solidFill>
              </a:rPr>
              <a:t> </a:t>
            </a:r>
            <a:br>
              <a:rPr lang="en-US" sz="1600" dirty="0">
                <a:solidFill>
                  <a:schemeClr val="dk1"/>
                </a:solidFill>
              </a:rPr>
            </a:br>
            <a:endParaRPr lang="en-US" sz="1600" dirty="0">
              <a:solidFill>
                <a:schemeClr val="dk1"/>
              </a:solidFill>
            </a:endParaRPr>
          </a:p>
          <a:p>
            <a:pPr marL="342900" marR="0" lvl="0" indent="-342900" algn="l" rtl="0">
              <a:lnSpc>
                <a:spcPct val="85000"/>
              </a:lnSpc>
              <a:spcBef>
                <a:spcPts val="0"/>
              </a:spcBef>
              <a:spcAft>
                <a:spcPts val="0"/>
              </a:spcAft>
              <a:buClr>
                <a:srgbClr val="C00000"/>
              </a:buClr>
              <a:buSzPts val="1040"/>
              <a:buFont typeface="Noto Sans Symbols"/>
              <a:buChar char="■"/>
            </a:pPr>
            <a:r>
              <a:rPr lang="en-US" sz="1600" dirty="0">
                <a:solidFill>
                  <a:schemeClr val="dk1"/>
                </a:solidFill>
              </a:rPr>
              <a:t>MA Wage and Hour Laws (G.L. c. 149 (timely payment, prevailing wage, employee status), G.L. c. 151 (minimum wage and overtime); 454 CMR 27.00): </a:t>
            </a:r>
            <a:r>
              <a:rPr lang="en-US" sz="1600" dirty="0">
                <a:solidFill>
                  <a:schemeClr val="dk1"/>
                </a:solidFill>
                <a:hlinkClick r:id="rId7"/>
              </a:rPr>
              <a:t>https://www.mass.gov/orgs/the-attorney-generals-fair-labor-division</a:t>
            </a:r>
            <a:r>
              <a:rPr lang="en-US" sz="1600" dirty="0">
                <a:solidFill>
                  <a:schemeClr val="dk1"/>
                </a:solidFill>
              </a:rPr>
              <a:t> </a:t>
            </a:r>
            <a:br>
              <a:rPr lang="en-US" sz="1600" dirty="0">
                <a:solidFill>
                  <a:schemeClr val="dk1"/>
                </a:solidFill>
              </a:rPr>
            </a:br>
            <a:endParaRPr lang="en-US" sz="1600" dirty="0">
              <a:solidFill>
                <a:schemeClr val="dk1"/>
              </a:solidFill>
            </a:endParaRPr>
          </a:p>
          <a:p>
            <a:pPr marL="342900" marR="0" lvl="0" indent="-342900" algn="l" rtl="0">
              <a:lnSpc>
                <a:spcPct val="85000"/>
              </a:lnSpc>
              <a:spcBef>
                <a:spcPts val="0"/>
              </a:spcBef>
              <a:spcAft>
                <a:spcPts val="0"/>
              </a:spcAft>
              <a:buClr>
                <a:srgbClr val="C00000"/>
              </a:buClr>
              <a:buSzPts val="1040"/>
              <a:buFont typeface="Noto Sans Symbols"/>
              <a:buChar char="■"/>
            </a:pPr>
            <a:r>
              <a:rPr lang="en-US" sz="1600" dirty="0">
                <a:solidFill>
                  <a:schemeClr val="dk1"/>
                </a:solidFill>
                <a:latin typeface="Arial"/>
                <a:ea typeface="Arial"/>
                <a:cs typeface="Arial"/>
                <a:sym typeface="Arial"/>
              </a:rPr>
              <a:t>Federal Wage and Hour Laws (Fair Labor Standards Act, 29 U.S.C., Ch. 8): </a:t>
            </a:r>
            <a:r>
              <a:rPr lang="en-US" sz="1600" dirty="0">
                <a:solidFill>
                  <a:schemeClr val="dk1"/>
                </a:solidFill>
                <a:latin typeface="Arial"/>
                <a:ea typeface="Arial"/>
                <a:cs typeface="Arial"/>
                <a:sym typeface="Arial"/>
                <a:hlinkClick r:id="rId8"/>
              </a:rPr>
              <a:t>https://www.dol.gov/agencies/whd/flsa</a:t>
            </a:r>
            <a:r>
              <a:rPr lang="en-US" sz="1600" dirty="0">
                <a:solidFill>
                  <a:schemeClr val="dk1"/>
                </a:solidFill>
                <a:latin typeface="Arial"/>
                <a:ea typeface="Arial"/>
                <a:cs typeface="Arial"/>
                <a:sym typeface="Arial"/>
              </a:rPr>
              <a:t> </a:t>
            </a:r>
          </a:p>
          <a:p>
            <a:pPr marL="342900" marR="0" lvl="0" indent="-342900" algn="l" rtl="0">
              <a:lnSpc>
                <a:spcPct val="85000"/>
              </a:lnSpc>
              <a:spcBef>
                <a:spcPts val="0"/>
              </a:spcBef>
              <a:spcAft>
                <a:spcPts val="0"/>
              </a:spcAft>
              <a:buClr>
                <a:srgbClr val="C00000"/>
              </a:buClr>
              <a:buSzPts val="1040"/>
              <a:buFont typeface="Noto Sans Symbols"/>
              <a:buChar char="■"/>
            </a:pPr>
            <a:endParaRPr lang="en-US" sz="1600" dirty="0">
              <a:solidFill>
                <a:schemeClr val="dk1"/>
              </a:solidFill>
              <a:latin typeface="Arial"/>
              <a:ea typeface="Arial"/>
              <a:cs typeface="Arial"/>
              <a:sym typeface="Arial"/>
            </a:endParaRPr>
          </a:p>
          <a:p>
            <a:pPr marL="342900" marR="0" lvl="0" indent="-342900" algn="l" rtl="0">
              <a:lnSpc>
                <a:spcPct val="85000"/>
              </a:lnSpc>
              <a:spcBef>
                <a:spcPts val="0"/>
              </a:spcBef>
              <a:spcAft>
                <a:spcPts val="0"/>
              </a:spcAft>
              <a:buClr>
                <a:srgbClr val="C00000"/>
              </a:buClr>
              <a:buSzPts val="1040"/>
              <a:buFont typeface="Noto Sans Symbols"/>
              <a:buChar char="■"/>
            </a:pPr>
            <a:r>
              <a:rPr lang="en-US" sz="1600" dirty="0">
                <a:solidFill>
                  <a:schemeClr val="dk1"/>
                </a:solidFill>
              </a:rPr>
              <a:t>MA Anti-Discrimination Laws (G.L. c. 151B): </a:t>
            </a:r>
            <a:r>
              <a:rPr lang="en-US" sz="1600" dirty="0">
                <a:solidFill>
                  <a:schemeClr val="dk1"/>
                </a:solidFill>
                <a:hlinkClick r:id="rId9"/>
              </a:rPr>
              <a:t>https://www.mass.gov/orgs/massachusetts-commission-against-discrimination</a:t>
            </a:r>
            <a:br>
              <a:rPr lang="en-US" sz="1600" dirty="0">
                <a:solidFill>
                  <a:schemeClr val="dk1"/>
                </a:solidFill>
              </a:rPr>
            </a:br>
            <a:endParaRPr lang="en-US" sz="1600" dirty="0">
              <a:solidFill>
                <a:schemeClr val="dk1"/>
              </a:solidFill>
            </a:endParaRPr>
          </a:p>
          <a:p>
            <a:pPr marL="342900" marR="0" lvl="0" indent="-342900" algn="l" rtl="0">
              <a:lnSpc>
                <a:spcPct val="85000"/>
              </a:lnSpc>
              <a:spcBef>
                <a:spcPts val="0"/>
              </a:spcBef>
              <a:spcAft>
                <a:spcPts val="0"/>
              </a:spcAft>
              <a:buClr>
                <a:srgbClr val="C00000"/>
              </a:buClr>
              <a:buSzPts val="1040"/>
              <a:buFont typeface="Noto Sans Symbols"/>
              <a:buChar char="■"/>
            </a:pPr>
            <a:r>
              <a:rPr lang="en-US" sz="1600" dirty="0">
                <a:solidFill>
                  <a:schemeClr val="dk1"/>
                </a:solidFill>
                <a:latin typeface="Arial"/>
                <a:ea typeface="Arial"/>
                <a:cs typeface="Arial"/>
                <a:sym typeface="Arial"/>
              </a:rPr>
              <a:t>MA Workers’ Compensation (G.L. c. 152): </a:t>
            </a:r>
            <a:r>
              <a:rPr lang="en-US" sz="1600" dirty="0">
                <a:solidFill>
                  <a:schemeClr val="dk1"/>
                </a:solidFill>
                <a:latin typeface="Arial"/>
                <a:ea typeface="Arial"/>
                <a:cs typeface="Arial"/>
                <a:sym typeface="Arial"/>
                <a:hlinkClick r:id="rId10"/>
              </a:rPr>
              <a:t>https://www.mass.gov/workers-compensation-for-injured-workers</a:t>
            </a:r>
            <a:r>
              <a:rPr lang="en-US" sz="1600" dirty="0">
                <a:solidFill>
                  <a:schemeClr val="dk1"/>
                </a:solidFill>
                <a:latin typeface="Arial"/>
                <a:ea typeface="Arial"/>
                <a:cs typeface="Arial"/>
                <a:sym typeface="Arial"/>
              </a:rPr>
              <a:t> </a:t>
            </a:r>
            <a:endParaRPr sz="1600" dirty="0">
              <a:solidFill>
                <a:schemeClr val="dk1"/>
              </a:solidFill>
              <a:latin typeface="Arial"/>
              <a:ea typeface="Arial"/>
              <a:cs typeface="Arial"/>
              <a:sym typeface="Arial"/>
            </a:endParaRPr>
          </a:p>
        </p:txBody>
      </p:sp>
      <p:sp>
        <p:nvSpPr>
          <p:cNvPr id="98" name="Google Shape;98;p3"/>
          <p:cNvSpPr txBox="1"/>
          <p:nvPr/>
        </p:nvSpPr>
        <p:spPr>
          <a:xfrm>
            <a:off x="685799" y="1219200"/>
            <a:ext cx="7772400" cy="461624"/>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400" b="1" dirty="0">
                <a:solidFill>
                  <a:srgbClr val="C00000"/>
                </a:solidFill>
                <a:latin typeface="Arial"/>
                <a:ea typeface="Arial"/>
                <a:cs typeface="Arial"/>
                <a:sym typeface="Arial"/>
              </a:rPr>
              <a:t>Additional Legal Resources</a:t>
            </a:r>
            <a:endParaRPr sz="2400" dirty="0">
              <a:solidFill>
                <a:schemeClr val="dk1"/>
              </a:solidFill>
              <a:latin typeface="Arial"/>
              <a:ea typeface="Arial"/>
              <a:cs typeface="Arial"/>
              <a:sym typeface="Arial"/>
            </a:endParaRPr>
          </a:p>
        </p:txBody>
      </p:sp>
      <p:sp>
        <p:nvSpPr>
          <p:cNvPr id="99" name="Google Shape;99;p3"/>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3</a:t>
            </a:fld>
            <a:endParaRP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17"/>
        <p:cNvGrpSpPr/>
        <p:nvPr/>
      </p:nvGrpSpPr>
      <p:grpSpPr>
        <a:xfrm>
          <a:off x="0" y="0"/>
          <a:ext cx="0" cy="0"/>
          <a:chOff x="0" y="0"/>
          <a:chExt cx="0" cy="0"/>
        </a:xfrm>
      </p:grpSpPr>
      <p:sp>
        <p:nvSpPr>
          <p:cNvPr id="320" name="Google Shape;320;p29"/>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30</a:t>
            </a:fld>
            <a:endParaRPr dirty="0"/>
          </a:p>
        </p:txBody>
      </p:sp>
      <p:sp>
        <p:nvSpPr>
          <p:cNvPr id="318" name="Google Shape;318;p29"/>
          <p:cNvSpPr txBox="1">
            <a:spLocks noGrp="1"/>
          </p:cNvSpPr>
          <p:nvPr>
            <p:ph type="title" idx="4294967295"/>
          </p:nvPr>
        </p:nvSpPr>
        <p:spPr>
          <a:xfrm>
            <a:off x="495300" y="1570673"/>
            <a:ext cx="8153400" cy="9413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2800" b="1" dirty="0"/>
              <a:t>Step #7 Employer’s Statement</a:t>
            </a:r>
            <a:endParaRPr dirty="0"/>
          </a:p>
        </p:txBody>
      </p:sp>
      <p:sp>
        <p:nvSpPr>
          <p:cNvPr id="319" name="Google Shape;319;p29"/>
          <p:cNvSpPr txBox="1">
            <a:spLocks noGrp="1"/>
          </p:cNvSpPr>
          <p:nvPr>
            <p:ph type="body" idx="4294967295"/>
          </p:nvPr>
        </p:nvSpPr>
        <p:spPr>
          <a:xfrm>
            <a:off x="304800" y="2362200"/>
            <a:ext cx="8534400" cy="4495800"/>
          </a:xfrm>
          <a:prstGeom prst="rect">
            <a:avLst/>
          </a:prstGeom>
          <a:noFill/>
          <a:ln>
            <a:noFill/>
          </a:ln>
        </p:spPr>
        <p:txBody>
          <a:bodyPr spcFirstLastPara="1" wrap="square" lIns="91425" tIns="45700" rIns="91425" bIns="45700" anchor="t" anchorCtr="0">
            <a:noAutofit/>
          </a:bodyPr>
          <a:lstStyle/>
          <a:p>
            <a:pPr marL="342900" lvl="0" indent="-268605" algn="l" rtl="0">
              <a:spcBef>
                <a:spcPts val="0"/>
              </a:spcBef>
              <a:spcAft>
                <a:spcPts val="0"/>
              </a:spcAft>
              <a:buClr>
                <a:srgbClr val="C00000"/>
              </a:buClr>
              <a:buSzPts val="1170"/>
              <a:buNone/>
            </a:pPr>
            <a:endParaRPr sz="1800" dirty="0"/>
          </a:p>
          <a:p>
            <a:pPr marL="342900" lvl="0" indent="-342900" algn="l" rtl="0">
              <a:spcBef>
                <a:spcPts val="360"/>
              </a:spcBef>
              <a:spcAft>
                <a:spcPts val="0"/>
              </a:spcAft>
              <a:buClr>
                <a:srgbClr val="C00000"/>
              </a:buClr>
              <a:buSzPts val="1170"/>
              <a:buChar char="■"/>
            </a:pPr>
            <a:r>
              <a:rPr lang="en-US" sz="1800" dirty="0"/>
              <a:t>Employers often outsource UI functions to companies who may have no first-hand knowledge of what occurred at workplace (such as UTC or Equifax).</a:t>
            </a:r>
            <a:endParaRPr dirty="0"/>
          </a:p>
          <a:p>
            <a:pPr marL="0" lvl="0" indent="0" algn="l" rtl="0">
              <a:spcBef>
                <a:spcPts val="360"/>
              </a:spcBef>
              <a:spcAft>
                <a:spcPts val="0"/>
              </a:spcAft>
              <a:buSzPts val="1170"/>
              <a:buNone/>
            </a:pPr>
            <a:endParaRPr sz="1800" dirty="0"/>
          </a:p>
          <a:p>
            <a:pPr marL="342900" lvl="0" indent="-342900" algn="l" rtl="0">
              <a:spcBef>
                <a:spcPts val="360"/>
              </a:spcBef>
              <a:spcAft>
                <a:spcPts val="0"/>
              </a:spcAft>
              <a:buClr>
                <a:srgbClr val="C00000"/>
              </a:buClr>
              <a:buSzPts val="1170"/>
              <a:buChar char="■"/>
            </a:pPr>
            <a:r>
              <a:rPr lang="en-US" sz="1800" dirty="0"/>
              <a:t>UI Online favors employer agents or HR personnel who know right </a:t>
            </a:r>
            <a:r>
              <a:rPr lang="en-US" sz="1800" b="1" dirty="0"/>
              <a:t>buzzwords</a:t>
            </a:r>
            <a:r>
              <a:rPr lang="en-US" sz="1800" dirty="0"/>
              <a:t> and as repeat users can navigate the online system more easily.</a:t>
            </a:r>
            <a:endParaRPr dirty="0"/>
          </a:p>
          <a:p>
            <a:pPr marL="342900" lvl="0" indent="-268605" algn="l" rtl="0">
              <a:spcBef>
                <a:spcPts val="360"/>
              </a:spcBef>
              <a:spcAft>
                <a:spcPts val="0"/>
              </a:spcAft>
              <a:buClr>
                <a:srgbClr val="C00000"/>
              </a:buClr>
              <a:buSzPts val="1170"/>
              <a:buNone/>
            </a:pPr>
            <a:endParaRPr sz="1800" dirty="0"/>
          </a:p>
          <a:p>
            <a:pPr marL="342900" lvl="0" indent="-342900" algn="l" rtl="0">
              <a:spcBef>
                <a:spcPts val="360"/>
              </a:spcBef>
              <a:spcAft>
                <a:spcPts val="0"/>
              </a:spcAft>
              <a:buClr>
                <a:srgbClr val="C00000"/>
              </a:buClr>
              <a:buSzPts val="1170"/>
              <a:buChar char="■"/>
            </a:pPr>
            <a:r>
              <a:rPr lang="en-US" sz="1800" dirty="0"/>
              <a:t>Employer must swear to truth of statement under pains and penalties of perjury.  430 CMR 5.02 (8)</a:t>
            </a:r>
            <a:endParaRPr dirty="0"/>
          </a:p>
          <a:p>
            <a:pPr marL="342900" lvl="0" indent="-342900" algn="l" rtl="0">
              <a:spcBef>
                <a:spcPts val="360"/>
              </a:spcBef>
              <a:spcAft>
                <a:spcPts val="0"/>
              </a:spcAft>
              <a:buSzPts val="1170"/>
              <a:buFont typeface="Noto Sans Symbols"/>
              <a:buNone/>
            </a:pPr>
            <a:endParaRPr sz="18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25"/>
        <p:cNvGrpSpPr/>
        <p:nvPr/>
      </p:nvGrpSpPr>
      <p:grpSpPr>
        <a:xfrm>
          <a:off x="0" y="0"/>
          <a:ext cx="0" cy="0"/>
          <a:chOff x="0" y="0"/>
          <a:chExt cx="0" cy="0"/>
        </a:xfrm>
      </p:grpSpPr>
      <p:sp>
        <p:nvSpPr>
          <p:cNvPr id="328" name="Google Shape;328;p30"/>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31</a:t>
            </a:fld>
            <a:endParaRPr dirty="0"/>
          </a:p>
        </p:txBody>
      </p:sp>
      <p:sp>
        <p:nvSpPr>
          <p:cNvPr id="326" name="Google Shape;326;p30"/>
          <p:cNvSpPr txBox="1">
            <a:spLocks noGrp="1"/>
          </p:cNvSpPr>
          <p:nvPr>
            <p:ph type="title" idx="4294967295"/>
          </p:nvPr>
        </p:nvSpPr>
        <p:spPr>
          <a:xfrm>
            <a:off x="609600" y="1113896"/>
            <a:ext cx="7924800" cy="12192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2800" b="1" dirty="0"/>
              <a:t>Step #8 Appeal to Hearings Department</a:t>
            </a:r>
            <a:endParaRPr dirty="0"/>
          </a:p>
        </p:txBody>
      </p:sp>
      <p:sp>
        <p:nvSpPr>
          <p:cNvPr id="327" name="Google Shape;327;p30"/>
          <p:cNvSpPr txBox="1">
            <a:spLocks noGrp="1"/>
          </p:cNvSpPr>
          <p:nvPr>
            <p:ph type="body" idx="4294967295"/>
          </p:nvPr>
        </p:nvSpPr>
        <p:spPr>
          <a:xfrm>
            <a:off x="152400" y="2135293"/>
            <a:ext cx="8839200" cy="40386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1170"/>
              <a:buNone/>
            </a:pPr>
            <a:endParaRPr sz="1800" dirty="0"/>
          </a:p>
          <a:p>
            <a:pPr marL="342900" lvl="0" indent="-342900" algn="l" rtl="0">
              <a:lnSpc>
                <a:spcPct val="90000"/>
              </a:lnSpc>
              <a:spcBef>
                <a:spcPts val="360"/>
              </a:spcBef>
              <a:spcAft>
                <a:spcPts val="0"/>
              </a:spcAft>
              <a:buClr>
                <a:srgbClr val="C00000"/>
              </a:buClr>
              <a:buSzPts val="1170"/>
              <a:buChar char="■"/>
            </a:pPr>
            <a:r>
              <a:rPr lang="en-US" sz="1800" dirty="0"/>
              <a:t>If UI denied, </a:t>
            </a:r>
            <a:r>
              <a:rPr lang="en-US" sz="1800" b="1" dirty="0"/>
              <a:t>claimant</a:t>
            </a:r>
            <a:r>
              <a:rPr lang="en-US" sz="1800" dirty="0"/>
              <a:t> has </a:t>
            </a:r>
            <a:r>
              <a:rPr lang="en-US" sz="1800" b="1" dirty="0"/>
              <a:t>10 days</a:t>
            </a:r>
            <a:r>
              <a:rPr lang="en-US" sz="1800" dirty="0"/>
              <a:t> to request hearing; 30 days if good cause; beyond 30 days if “justification”; 60+ days if LEP provisions are violated. If UI granted, </a:t>
            </a:r>
            <a:r>
              <a:rPr lang="en-US" sz="1800" b="1" dirty="0"/>
              <a:t>employer</a:t>
            </a:r>
            <a:r>
              <a:rPr lang="en-US" sz="1800" dirty="0"/>
              <a:t> has 10 days to appeal; 30 days if good cause. </a:t>
            </a:r>
            <a:r>
              <a:rPr lang="en-US" sz="1800" i="1" dirty="0"/>
              <a:t>UI Guide, Q. 52, 55 </a:t>
            </a:r>
            <a:r>
              <a:rPr lang="en-US" sz="1800" dirty="0"/>
              <a:t> </a:t>
            </a:r>
            <a:endParaRPr dirty="0"/>
          </a:p>
          <a:p>
            <a:pPr marL="0" lvl="0" indent="0" algn="l" rtl="0">
              <a:lnSpc>
                <a:spcPct val="90000"/>
              </a:lnSpc>
              <a:spcBef>
                <a:spcPts val="360"/>
              </a:spcBef>
              <a:spcAft>
                <a:spcPts val="0"/>
              </a:spcAft>
              <a:buSzPts val="1170"/>
              <a:buNone/>
            </a:pPr>
            <a:endParaRPr sz="1800" dirty="0"/>
          </a:p>
          <a:p>
            <a:pPr marL="342900" lvl="0" indent="-342900" algn="l" rtl="0">
              <a:lnSpc>
                <a:spcPct val="90000"/>
              </a:lnSpc>
              <a:spcBef>
                <a:spcPts val="360"/>
              </a:spcBef>
              <a:spcAft>
                <a:spcPts val="0"/>
              </a:spcAft>
              <a:buClr>
                <a:srgbClr val="C00000"/>
              </a:buClr>
              <a:buSzPts val="1170"/>
              <a:buChar char="■"/>
            </a:pPr>
            <a:r>
              <a:rPr lang="en-US" sz="1800" dirty="0"/>
              <a:t>Appeals can be requested via UI Online or U.S. Mail. Once the hearing is scheduled, the appeal case folder is made available through UI Online.  DUA will send the appeal case folder for telephone and virtual hearings to the UI Online inbox and by mail if chosen as the claimant’s communication preference. </a:t>
            </a:r>
            <a:endParaRPr dirty="0"/>
          </a:p>
          <a:p>
            <a:pPr marL="0" lvl="0" indent="0" algn="l" rtl="0">
              <a:lnSpc>
                <a:spcPct val="90000"/>
              </a:lnSpc>
              <a:spcBef>
                <a:spcPts val="360"/>
              </a:spcBef>
              <a:spcAft>
                <a:spcPts val="0"/>
              </a:spcAft>
              <a:buSzPts val="1170"/>
              <a:buNone/>
            </a:pPr>
            <a:endParaRPr sz="1800" dirty="0"/>
          </a:p>
          <a:p>
            <a:pPr marL="342900" lvl="0" indent="-342900" algn="l" rtl="0">
              <a:lnSpc>
                <a:spcPct val="90000"/>
              </a:lnSpc>
              <a:spcBef>
                <a:spcPts val="360"/>
              </a:spcBef>
              <a:spcAft>
                <a:spcPts val="0"/>
              </a:spcAft>
              <a:buClr>
                <a:srgbClr val="C00000"/>
              </a:buClr>
              <a:buSzPts val="1170"/>
              <a:buChar char="■"/>
            </a:pPr>
            <a:r>
              <a:rPr lang="en-US" sz="1800" dirty="0"/>
              <a:t>Representing your client at the hearing is the focus of the next section of the training.  </a:t>
            </a:r>
            <a:endParaRPr dirty="0"/>
          </a:p>
          <a:p>
            <a:pPr marL="342900" lvl="0" indent="-268605" algn="l" rtl="0">
              <a:lnSpc>
                <a:spcPct val="90000"/>
              </a:lnSpc>
              <a:spcBef>
                <a:spcPts val="360"/>
              </a:spcBef>
              <a:spcAft>
                <a:spcPts val="0"/>
              </a:spcAft>
              <a:buSzPts val="1170"/>
              <a:buNone/>
            </a:pPr>
            <a:endParaRPr sz="1800" dirty="0"/>
          </a:p>
          <a:p>
            <a:pPr marL="0" lvl="0" indent="0" algn="l" rtl="0">
              <a:lnSpc>
                <a:spcPct val="90000"/>
              </a:lnSpc>
              <a:spcBef>
                <a:spcPts val="360"/>
              </a:spcBef>
              <a:spcAft>
                <a:spcPts val="0"/>
              </a:spcAft>
              <a:buSzPts val="1170"/>
              <a:buNone/>
            </a:pPr>
            <a:r>
              <a:rPr lang="en-US" sz="1800" dirty="0"/>
              <a:t>	</a:t>
            </a:r>
            <a:endParaRPr sz="1800" i="1" dirty="0"/>
          </a:p>
          <a:p>
            <a:pPr marL="669925" lvl="1" indent="-325438" algn="l" rtl="0">
              <a:lnSpc>
                <a:spcPct val="90000"/>
              </a:lnSpc>
              <a:spcBef>
                <a:spcPts val="360"/>
              </a:spcBef>
              <a:spcAft>
                <a:spcPts val="0"/>
              </a:spcAft>
              <a:buSzPts val="1080"/>
              <a:buFont typeface="Noto Sans Symbols"/>
              <a:buNone/>
            </a:pPr>
            <a:r>
              <a:rPr lang="en-US" sz="1800" dirty="0"/>
              <a:t>    </a:t>
            </a:r>
            <a:endParaRP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333"/>
        <p:cNvGrpSpPr/>
        <p:nvPr/>
      </p:nvGrpSpPr>
      <p:grpSpPr>
        <a:xfrm>
          <a:off x="0" y="0"/>
          <a:ext cx="0" cy="0"/>
          <a:chOff x="0" y="0"/>
          <a:chExt cx="0" cy="0"/>
        </a:xfrm>
      </p:grpSpPr>
      <p:sp>
        <p:nvSpPr>
          <p:cNvPr id="336" name="Google Shape;336;p31"/>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32</a:t>
            </a:fld>
            <a:endParaRPr dirty="0"/>
          </a:p>
        </p:txBody>
      </p:sp>
      <p:sp>
        <p:nvSpPr>
          <p:cNvPr id="334" name="Google Shape;334;p31"/>
          <p:cNvSpPr txBox="1">
            <a:spLocks noGrp="1"/>
          </p:cNvSpPr>
          <p:nvPr>
            <p:ph type="title" idx="4294967295"/>
          </p:nvPr>
        </p:nvSpPr>
        <p:spPr>
          <a:xfrm>
            <a:off x="419893" y="777875"/>
            <a:ext cx="8304213" cy="1219200"/>
          </a:xfrm>
          <a:prstGeom prst="rect">
            <a:avLst/>
          </a:prstGeom>
          <a:noFill/>
          <a:ln>
            <a:noFill/>
          </a:ln>
        </p:spPr>
        <p:txBody>
          <a:bodyPr spcFirstLastPara="1" wrap="square" lIns="92075" tIns="46025" rIns="92075" bIns="46025" anchor="b" anchorCtr="0">
            <a:noAutofit/>
          </a:bodyPr>
          <a:lstStyle/>
          <a:p>
            <a:pPr marL="0" lvl="0" indent="0" algn="ctr" rtl="0">
              <a:spcBef>
                <a:spcPts val="0"/>
              </a:spcBef>
              <a:spcAft>
                <a:spcPts val="0"/>
              </a:spcAft>
              <a:buNone/>
            </a:pPr>
            <a:r>
              <a:rPr lang="en-US" sz="2800" b="1" dirty="0"/>
              <a:t>Step #9 The DUA Hearing</a:t>
            </a:r>
            <a:endParaRPr dirty="0"/>
          </a:p>
        </p:txBody>
      </p:sp>
      <p:sp>
        <p:nvSpPr>
          <p:cNvPr id="335" name="Google Shape;335;p31"/>
          <p:cNvSpPr txBox="1">
            <a:spLocks noGrp="1"/>
          </p:cNvSpPr>
          <p:nvPr>
            <p:ph type="body" idx="4294967295"/>
          </p:nvPr>
        </p:nvSpPr>
        <p:spPr>
          <a:xfrm>
            <a:off x="571499" y="2079413"/>
            <a:ext cx="8001000" cy="4724400"/>
          </a:xfrm>
          <a:prstGeom prst="rect">
            <a:avLst/>
          </a:prstGeom>
          <a:noFill/>
          <a:ln>
            <a:noFill/>
          </a:ln>
        </p:spPr>
        <p:txBody>
          <a:bodyPr spcFirstLastPara="1" wrap="square" lIns="92075" tIns="46025" rIns="92075" bIns="46025" anchor="t" anchorCtr="0">
            <a:noAutofit/>
          </a:bodyPr>
          <a:lstStyle/>
          <a:p>
            <a:pPr marL="669925" lvl="1" indent="-256858" algn="l" rtl="0">
              <a:lnSpc>
                <a:spcPct val="80000"/>
              </a:lnSpc>
              <a:spcBef>
                <a:spcPts val="0"/>
              </a:spcBef>
              <a:spcAft>
                <a:spcPts val="0"/>
              </a:spcAft>
              <a:buSzPts val="1080"/>
              <a:buNone/>
            </a:pPr>
            <a:endParaRPr sz="1800" b="1" dirty="0"/>
          </a:p>
          <a:p>
            <a:pPr marL="342900" lvl="0" indent="-342900" algn="l" rtl="0">
              <a:lnSpc>
                <a:spcPct val="80000"/>
              </a:lnSpc>
              <a:spcBef>
                <a:spcPts val="360"/>
              </a:spcBef>
              <a:spcAft>
                <a:spcPts val="0"/>
              </a:spcAft>
              <a:buClr>
                <a:srgbClr val="C00000"/>
              </a:buClr>
              <a:buSzPts val="1170"/>
              <a:buChar char="■"/>
            </a:pPr>
            <a:r>
              <a:rPr lang="en-US" sz="1800" dirty="0"/>
              <a:t>DUA</a:t>
            </a:r>
            <a:r>
              <a:rPr lang="en-US" sz="1800" b="1" dirty="0"/>
              <a:t> </a:t>
            </a:r>
            <a:r>
              <a:rPr lang="en-US" sz="1800" dirty="0"/>
              <a:t>will send a hearing notice at least 10 days before the scheduled hearing. Request for postponement must be made 1 week before hearing, unless serious emergency.</a:t>
            </a:r>
            <a:endParaRPr dirty="0"/>
          </a:p>
          <a:p>
            <a:pPr marL="0" lvl="0" indent="0" algn="l" rtl="0">
              <a:lnSpc>
                <a:spcPct val="80000"/>
              </a:lnSpc>
              <a:spcBef>
                <a:spcPts val="360"/>
              </a:spcBef>
              <a:spcAft>
                <a:spcPts val="0"/>
              </a:spcAft>
              <a:buSzPts val="1170"/>
              <a:buNone/>
            </a:pPr>
            <a:r>
              <a:rPr lang="en-US" sz="1800" dirty="0"/>
              <a:t> </a:t>
            </a:r>
            <a:endParaRPr dirty="0"/>
          </a:p>
          <a:p>
            <a:pPr marL="342900" lvl="0" indent="-342900" algn="l" rtl="0">
              <a:lnSpc>
                <a:spcPct val="80000"/>
              </a:lnSpc>
              <a:spcBef>
                <a:spcPts val="360"/>
              </a:spcBef>
              <a:spcAft>
                <a:spcPts val="0"/>
              </a:spcAft>
              <a:buClr>
                <a:srgbClr val="C00000"/>
              </a:buClr>
              <a:buSzPts val="1170"/>
              <a:buChar char="■"/>
            </a:pPr>
            <a:r>
              <a:rPr lang="en-US" sz="1800" dirty="0"/>
              <a:t>DUA</a:t>
            </a:r>
            <a:r>
              <a:rPr lang="en-US" sz="1800" b="1" dirty="0"/>
              <a:t> </a:t>
            </a:r>
            <a:r>
              <a:rPr lang="en-US" sz="1800" dirty="0"/>
              <a:t>holds the administrative hearing. Most are held by phone or virtually (Webex). In-person hearings may still be requested or scheduled for certain issues. </a:t>
            </a:r>
            <a:endParaRPr dirty="0"/>
          </a:p>
          <a:p>
            <a:pPr marL="0" lvl="0" indent="0" algn="l" rtl="0">
              <a:lnSpc>
                <a:spcPct val="80000"/>
              </a:lnSpc>
              <a:spcBef>
                <a:spcPts val="360"/>
              </a:spcBef>
              <a:spcAft>
                <a:spcPts val="0"/>
              </a:spcAft>
              <a:buSzPts val="1170"/>
              <a:buNone/>
            </a:pPr>
            <a:endParaRPr sz="1800" b="1" dirty="0"/>
          </a:p>
          <a:p>
            <a:pPr marL="342900" lvl="0" indent="-342900" algn="l" rtl="0">
              <a:lnSpc>
                <a:spcPct val="80000"/>
              </a:lnSpc>
              <a:spcBef>
                <a:spcPts val="360"/>
              </a:spcBef>
              <a:spcAft>
                <a:spcPts val="0"/>
              </a:spcAft>
              <a:buClr>
                <a:srgbClr val="C00000"/>
              </a:buClr>
              <a:buSzPts val="1170"/>
              <a:buChar char="■"/>
            </a:pPr>
            <a:r>
              <a:rPr lang="en-US" sz="1800" dirty="0"/>
              <a:t>DUA</a:t>
            </a:r>
            <a:r>
              <a:rPr lang="en-US" sz="1800" b="1" dirty="0"/>
              <a:t> </a:t>
            </a:r>
            <a:r>
              <a:rPr lang="en-US" sz="1800" dirty="0"/>
              <a:t>issues a hearing decision to claimant, and only to advocates providing full representation (DUA full rep release filed, or UI online notice of full rep made at time of appeal).</a:t>
            </a:r>
            <a:endParaRPr dirty="0"/>
          </a:p>
          <a:p>
            <a:pPr marL="0" lvl="0" indent="0" algn="l" rtl="0">
              <a:lnSpc>
                <a:spcPct val="80000"/>
              </a:lnSpc>
              <a:spcBef>
                <a:spcPts val="360"/>
              </a:spcBef>
              <a:spcAft>
                <a:spcPts val="0"/>
              </a:spcAft>
              <a:buSzPts val="1170"/>
              <a:buNone/>
            </a:pPr>
            <a:endParaRPr sz="1800" dirty="0"/>
          </a:p>
          <a:p>
            <a:pPr marL="342900" lvl="0" indent="-342900" algn="l" rtl="0">
              <a:lnSpc>
                <a:spcPct val="80000"/>
              </a:lnSpc>
              <a:spcBef>
                <a:spcPts val="360"/>
              </a:spcBef>
              <a:spcAft>
                <a:spcPts val="0"/>
              </a:spcAft>
              <a:buClr>
                <a:srgbClr val="C00000"/>
              </a:buClr>
              <a:buSzPts val="1170"/>
              <a:buChar char="■"/>
            </a:pPr>
            <a:r>
              <a:rPr lang="en-US" sz="1800" dirty="0"/>
              <a:t>Losing party has </a:t>
            </a:r>
            <a:r>
              <a:rPr lang="en-US" sz="1800" b="1" dirty="0"/>
              <a:t>30</a:t>
            </a:r>
            <a:r>
              <a:rPr lang="en-US" sz="1800" dirty="0"/>
              <a:t> days to appeal to </a:t>
            </a:r>
            <a:r>
              <a:rPr lang="en-US" sz="1800" b="1" dirty="0"/>
              <a:t>Board of Review </a:t>
            </a:r>
            <a:r>
              <a:rPr lang="en-US" sz="1800" dirty="0"/>
              <a:t>by fax, mail (post mark date), or UI Online. </a:t>
            </a:r>
            <a:br>
              <a:rPr lang="en-US" sz="1800" dirty="0"/>
            </a:br>
            <a:endParaRPr sz="1800" i="1" dirty="0"/>
          </a:p>
          <a:p>
            <a:pPr marL="342900" lvl="0" indent="-342900" algn="l" rtl="0">
              <a:lnSpc>
                <a:spcPct val="80000"/>
              </a:lnSpc>
              <a:spcBef>
                <a:spcPts val="360"/>
              </a:spcBef>
              <a:spcAft>
                <a:spcPts val="0"/>
              </a:spcAft>
              <a:buClr>
                <a:srgbClr val="C00000"/>
              </a:buClr>
              <a:buSzPts val="1170"/>
              <a:buChar char="■"/>
            </a:pPr>
            <a:r>
              <a:rPr lang="en-US" sz="1800" dirty="0"/>
              <a:t>If you lack resources to file the appeal to the Board, can advise claimant to file appeal </a:t>
            </a:r>
            <a:r>
              <a:rPr lang="en-US" sz="1800" i="1" dirty="0"/>
              <a:t>pro se</a:t>
            </a:r>
            <a:r>
              <a:rPr lang="en-US" sz="1800" dirty="0"/>
              <a:t>.  </a:t>
            </a:r>
            <a:endParaRPr dirty="0"/>
          </a:p>
          <a:p>
            <a:pPr marL="669925" lvl="1" indent="-325438" algn="l" rtl="0">
              <a:lnSpc>
                <a:spcPct val="80000"/>
              </a:lnSpc>
              <a:spcBef>
                <a:spcPts val="360"/>
              </a:spcBef>
              <a:spcAft>
                <a:spcPts val="0"/>
              </a:spcAft>
              <a:buSzPts val="1080"/>
              <a:buFont typeface="Noto Sans Symbols"/>
              <a:buNone/>
            </a:pPr>
            <a:endParaRPr sz="1800" i="1" dirty="0"/>
          </a:p>
          <a:p>
            <a:pPr marL="669925" lvl="1" indent="-325438" algn="l" rtl="0">
              <a:lnSpc>
                <a:spcPct val="80000"/>
              </a:lnSpc>
              <a:spcBef>
                <a:spcPts val="360"/>
              </a:spcBef>
              <a:spcAft>
                <a:spcPts val="0"/>
              </a:spcAft>
              <a:buSzPts val="1080"/>
              <a:buFont typeface="Noto Sans Symbols"/>
              <a:buNone/>
            </a:pPr>
            <a:endParaRPr sz="18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41"/>
        <p:cNvGrpSpPr/>
        <p:nvPr/>
      </p:nvGrpSpPr>
      <p:grpSpPr>
        <a:xfrm>
          <a:off x="0" y="0"/>
          <a:ext cx="0" cy="0"/>
          <a:chOff x="0" y="0"/>
          <a:chExt cx="0" cy="0"/>
        </a:xfrm>
      </p:grpSpPr>
      <p:sp>
        <p:nvSpPr>
          <p:cNvPr id="345" name="Google Shape;345;p32"/>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33</a:t>
            </a:fld>
            <a:endParaRPr dirty="0"/>
          </a:p>
        </p:txBody>
      </p:sp>
      <p:sp>
        <p:nvSpPr>
          <p:cNvPr id="342" name="Google Shape;342;p32"/>
          <p:cNvSpPr txBox="1">
            <a:spLocks noGrp="1"/>
          </p:cNvSpPr>
          <p:nvPr>
            <p:ph type="title" idx="4294967295"/>
          </p:nvPr>
        </p:nvSpPr>
        <p:spPr>
          <a:xfrm>
            <a:off x="495299" y="929481"/>
            <a:ext cx="8153400" cy="990600"/>
          </a:xfrm>
          <a:prstGeom prst="rect">
            <a:avLst/>
          </a:prstGeom>
          <a:noFill/>
          <a:ln>
            <a:noFill/>
          </a:ln>
        </p:spPr>
        <p:txBody>
          <a:bodyPr spcFirstLastPara="1" wrap="square" lIns="92075" tIns="46025" rIns="92075" bIns="46025" anchor="b" anchorCtr="0">
            <a:noAutofit/>
          </a:bodyPr>
          <a:lstStyle/>
          <a:p>
            <a:pPr marL="0" lvl="0" indent="0" algn="ctr" rtl="0">
              <a:spcBef>
                <a:spcPts val="0"/>
              </a:spcBef>
              <a:spcAft>
                <a:spcPts val="0"/>
              </a:spcAft>
              <a:buNone/>
            </a:pPr>
            <a:r>
              <a:rPr lang="en-US" sz="2800" b="1" dirty="0"/>
              <a:t>Step #10 Board of Review</a:t>
            </a:r>
            <a:endParaRPr dirty="0"/>
          </a:p>
        </p:txBody>
      </p:sp>
      <p:sp>
        <p:nvSpPr>
          <p:cNvPr id="343" name="Google Shape;343;p32"/>
          <p:cNvSpPr txBox="1">
            <a:spLocks noGrp="1"/>
          </p:cNvSpPr>
          <p:nvPr>
            <p:ph type="body" idx="4294967295"/>
          </p:nvPr>
        </p:nvSpPr>
        <p:spPr>
          <a:xfrm>
            <a:off x="223758" y="2128413"/>
            <a:ext cx="8696482" cy="4428173"/>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Clr>
                <a:srgbClr val="C00000"/>
              </a:buClr>
              <a:buSzPts val="1170"/>
              <a:buNone/>
            </a:pPr>
            <a:r>
              <a:rPr lang="en-US" sz="1800" b="1" dirty="0"/>
              <a:t>After receiving an appeal, the Board may: </a:t>
            </a:r>
            <a:br>
              <a:rPr lang="en-US" sz="1800" b="1" dirty="0"/>
            </a:br>
            <a:endParaRPr lang="en-US" sz="1800" b="1" dirty="0"/>
          </a:p>
          <a:p>
            <a:pPr marL="342900" lvl="0" indent="-342900" algn="l" rtl="0">
              <a:spcBef>
                <a:spcPts val="0"/>
              </a:spcBef>
              <a:spcAft>
                <a:spcPts val="0"/>
              </a:spcAft>
              <a:buClr>
                <a:srgbClr val="C00000"/>
              </a:buClr>
              <a:buSzPts val="1170"/>
              <a:buChar char="■"/>
            </a:pPr>
            <a:r>
              <a:rPr lang="en-US" sz="1800" dirty="0"/>
              <a:t>Deny further review; </a:t>
            </a:r>
            <a:endParaRPr dirty="0"/>
          </a:p>
          <a:p>
            <a:pPr marL="342900" lvl="0" indent="-342900" algn="l" rtl="0">
              <a:spcBef>
                <a:spcPts val="360"/>
              </a:spcBef>
              <a:spcAft>
                <a:spcPts val="0"/>
              </a:spcAft>
              <a:buClr>
                <a:srgbClr val="C00000"/>
              </a:buClr>
              <a:buSzPts val="1170"/>
              <a:buChar char="■"/>
            </a:pPr>
            <a:r>
              <a:rPr lang="en-US" sz="1800" dirty="0"/>
              <a:t>Do nothing: The appeal is deemed denied after 21 days. Court appeal is due within 30 days of date Board denies further review or date decision deemed denied if no response. </a:t>
            </a:r>
            <a:r>
              <a:rPr lang="en-US" sz="1800" i="1" dirty="0"/>
              <a:t>See </a:t>
            </a:r>
            <a:r>
              <a:rPr lang="en-US" sz="1800" dirty="0"/>
              <a:t>G.L. c. 151A, § 42. </a:t>
            </a:r>
            <a:endParaRPr dirty="0"/>
          </a:p>
          <a:p>
            <a:pPr marL="342900" lvl="0" indent="-342900" algn="l" rtl="0">
              <a:spcBef>
                <a:spcPts val="360"/>
              </a:spcBef>
              <a:spcAft>
                <a:spcPts val="0"/>
              </a:spcAft>
              <a:buClr>
                <a:srgbClr val="C00000"/>
              </a:buClr>
              <a:buSzPts val="1170"/>
              <a:buChar char="■"/>
            </a:pPr>
            <a:r>
              <a:rPr lang="en-US" sz="1800" dirty="0"/>
              <a:t>Allow the application for review and remand to DUA for additional findings, or for a new hearing;</a:t>
            </a:r>
            <a:endParaRPr dirty="0"/>
          </a:p>
          <a:p>
            <a:pPr marL="342900" lvl="0" indent="-342900" algn="l" rtl="0">
              <a:spcBef>
                <a:spcPts val="360"/>
              </a:spcBef>
              <a:spcAft>
                <a:spcPts val="0"/>
              </a:spcAft>
              <a:buClr>
                <a:srgbClr val="C00000"/>
              </a:buClr>
              <a:buSzPts val="1170"/>
              <a:buChar char="■"/>
            </a:pPr>
            <a:r>
              <a:rPr lang="en-US" sz="1800" dirty="0"/>
              <a:t>Allow the application for review and issue its own decision affirming or reversing hearing decision; or </a:t>
            </a:r>
            <a:endParaRPr dirty="0"/>
          </a:p>
          <a:p>
            <a:pPr marL="342900" lvl="0" indent="-342900" algn="l" rtl="0">
              <a:spcBef>
                <a:spcPts val="360"/>
              </a:spcBef>
              <a:spcAft>
                <a:spcPts val="0"/>
              </a:spcAft>
              <a:buClr>
                <a:srgbClr val="C00000"/>
              </a:buClr>
              <a:buSzPts val="1170"/>
              <a:buChar char="■"/>
            </a:pPr>
            <a:r>
              <a:rPr lang="en-US" sz="1800" dirty="0"/>
              <a:t>Allow the application for review and hold its own hearing. G.L. c. 151A, § 41</a:t>
            </a:r>
            <a:endParaRPr dirty="0"/>
          </a:p>
          <a:p>
            <a:pPr marL="0" lvl="0" indent="0" algn="l" rtl="0">
              <a:spcBef>
                <a:spcPts val="360"/>
              </a:spcBef>
              <a:spcAft>
                <a:spcPts val="0"/>
              </a:spcAft>
              <a:buClr>
                <a:srgbClr val="C00000"/>
              </a:buClr>
              <a:buSzPts val="1170"/>
              <a:buNone/>
            </a:pPr>
            <a:endParaRPr sz="1800" dirty="0"/>
          </a:p>
          <a:p>
            <a:pPr marL="0" lvl="0" indent="0" algn="l" rtl="0">
              <a:spcBef>
                <a:spcPts val="360"/>
              </a:spcBef>
              <a:spcAft>
                <a:spcPts val="0"/>
              </a:spcAft>
              <a:buClr>
                <a:srgbClr val="C00000"/>
              </a:buClr>
              <a:buSzPts val="1170"/>
              <a:buNone/>
            </a:pPr>
            <a:r>
              <a:rPr lang="en-US" sz="1800" dirty="0"/>
              <a:t>The Board posts all the decisions is has issued since 2017 and certain decisions it designates </a:t>
            </a:r>
            <a:r>
              <a:rPr lang="en-US" sz="1800" b="1" dirty="0"/>
              <a:t>key decisions </a:t>
            </a:r>
            <a:r>
              <a:rPr lang="en-US" sz="1800" dirty="0"/>
              <a:t>online</a:t>
            </a:r>
            <a:r>
              <a:rPr lang="en-US" sz="1800" b="1" dirty="0"/>
              <a:t>: </a:t>
            </a:r>
            <a:r>
              <a:rPr lang="en-US" sz="1800" dirty="0">
                <a:hlinkClick r:id="rId3"/>
              </a:rPr>
              <a:t>https://www.mass.gov/orgs/board-of-review</a:t>
            </a:r>
            <a:r>
              <a:rPr lang="en-US" sz="1800" dirty="0"/>
              <a:t> </a:t>
            </a:r>
            <a:endParaRPr dirty="0"/>
          </a:p>
          <a:p>
            <a:pPr marL="342900" lvl="0" indent="-342900" algn="l" rtl="0">
              <a:spcBef>
                <a:spcPts val="360"/>
              </a:spcBef>
              <a:spcAft>
                <a:spcPts val="0"/>
              </a:spcAft>
              <a:buSzPts val="1170"/>
              <a:buFont typeface="Noto Sans Symbols"/>
              <a:buNone/>
            </a:pPr>
            <a:r>
              <a:rPr lang="en-US" sz="1800" dirty="0"/>
              <a:t>								</a:t>
            </a:r>
            <a:endParaRP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50"/>
        <p:cNvGrpSpPr/>
        <p:nvPr/>
      </p:nvGrpSpPr>
      <p:grpSpPr>
        <a:xfrm>
          <a:off x="0" y="0"/>
          <a:ext cx="0" cy="0"/>
          <a:chOff x="0" y="0"/>
          <a:chExt cx="0" cy="0"/>
        </a:xfrm>
      </p:grpSpPr>
      <p:sp>
        <p:nvSpPr>
          <p:cNvPr id="353" name="Google Shape;353;p33"/>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34</a:t>
            </a:fld>
            <a:endParaRPr dirty="0"/>
          </a:p>
        </p:txBody>
      </p:sp>
      <p:sp>
        <p:nvSpPr>
          <p:cNvPr id="351" name="Google Shape;351;p33"/>
          <p:cNvSpPr txBox="1">
            <a:spLocks noGrp="1"/>
          </p:cNvSpPr>
          <p:nvPr>
            <p:ph type="title" idx="4294967295"/>
          </p:nvPr>
        </p:nvSpPr>
        <p:spPr>
          <a:xfrm>
            <a:off x="609600" y="990600"/>
            <a:ext cx="7924800" cy="1143000"/>
          </a:xfrm>
          <a:prstGeom prst="rect">
            <a:avLst/>
          </a:prstGeom>
          <a:noFill/>
          <a:ln>
            <a:noFill/>
          </a:ln>
        </p:spPr>
        <p:txBody>
          <a:bodyPr spcFirstLastPara="1" wrap="square" lIns="92075" tIns="46025" rIns="92075" bIns="46025" anchor="b" anchorCtr="0">
            <a:noAutofit/>
          </a:bodyPr>
          <a:lstStyle/>
          <a:p>
            <a:pPr marL="0" lvl="0" indent="0" algn="ctr" rtl="0">
              <a:spcBef>
                <a:spcPts val="0"/>
              </a:spcBef>
              <a:spcAft>
                <a:spcPts val="0"/>
              </a:spcAft>
              <a:buNone/>
            </a:pPr>
            <a:r>
              <a:rPr lang="en-US" sz="2800" b="1" dirty="0"/>
              <a:t>Step #11 Appeal to Court</a:t>
            </a:r>
            <a:endParaRPr dirty="0"/>
          </a:p>
        </p:txBody>
      </p:sp>
      <p:sp>
        <p:nvSpPr>
          <p:cNvPr id="352" name="Google Shape;352;p33"/>
          <p:cNvSpPr txBox="1">
            <a:spLocks noGrp="1"/>
          </p:cNvSpPr>
          <p:nvPr>
            <p:ph type="body" idx="4294967295"/>
          </p:nvPr>
        </p:nvSpPr>
        <p:spPr>
          <a:xfrm>
            <a:off x="135466" y="2350346"/>
            <a:ext cx="8873067" cy="4425950"/>
          </a:xfrm>
          <a:prstGeom prst="rect">
            <a:avLst/>
          </a:prstGeom>
          <a:noFill/>
          <a:ln>
            <a:noFill/>
          </a:ln>
        </p:spPr>
        <p:txBody>
          <a:bodyPr spcFirstLastPara="1" wrap="square" lIns="92075" tIns="46025" rIns="92075" bIns="46025" anchor="t" anchorCtr="0">
            <a:noAutofit/>
          </a:bodyPr>
          <a:lstStyle/>
          <a:p>
            <a:pPr marL="342900" lvl="0" indent="-342900" algn="l" rtl="0">
              <a:lnSpc>
                <a:spcPct val="95000"/>
              </a:lnSpc>
              <a:spcBef>
                <a:spcPts val="0"/>
              </a:spcBef>
              <a:spcAft>
                <a:spcPts val="0"/>
              </a:spcAft>
              <a:buClr>
                <a:srgbClr val="C00000"/>
              </a:buClr>
              <a:buSzPts val="1170"/>
              <a:buChar char="■"/>
            </a:pPr>
            <a:r>
              <a:rPr lang="en-US" sz="1800" dirty="0"/>
              <a:t>Following a Board of Review decision, the losing party may appeal to state District Court, which must </a:t>
            </a:r>
            <a:r>
              <a:rPr lang="en-US" sz="1800" b="1" dirty="0"/>
              <a:t>receive</a:t>
            </a:r>
            <a:r>
              <a:rPr lang="en-US" sz="1800" dirty="0"/>
              <a:t> the complaint within </a:t>
            </a:r>
            <a:r>
              <a:rPr lang="en-US" sz="1800" b="1" dirty="0"/>
              <a:t>30 days </a:t>
            </a:r>
            <a:r>
              <a:rPr lang="en-US" sz="1800" dirty="0"/>
              <a:t>of the Board of Review’s decision (or date on which Board appeal deemed denied).</a:t>
            </a:r>
            <a:endParaRPr dirty="0"/>
          </a:p>
          <a:p>
            <a:pPr marL="669925" lvl="1" indent="-325438" algn="l" rtl="0">
              <a:lnSpc>
                <a:spcPct val="90000"/>
              </a:lnSpc>
              <a:spcBef>
                <a:spcPts val="360"/>
              </a:spcBef>
              <a:spcAft>
                <a:spcPts val="0"/>
              </a:spcAft>
              <a:buClr>
                <a:srgbClr val="C00000"/>
              </a:buClr>
              <a:buSzPts val="1080"/>
              <a:buChar char="❑"/>
            </a:pPr>
            <a:r>
              <a:rPr lang="en-US" sz="1800" dirty="0"/>
              <a:t>Claimant, employer and DUA are all parties (unless single party issue) – must serve complaint within </a:t>
            </a:r>
            <a:r>
              <a:rPr lang="en-US" sz="1800" b="1" dirty="0"/>
              <a:t>7 days</a:t>
            </a:r>
            <a:r>
              <a:rPr lang="en-US" sz="1800" dirty="0"/>
              <a:t> of Court filing by certified mail, return receipt requested. G.L. c. 151A, § 42.</a:t>
            </a:r>
            <a:endParaRPr dirty="0"/>
          </a:p>
          <a:p>
            <a:pPr marL="669925" lvl="1" indent="-325438" algn="l" rtl="0">
              <a:lnSpc>
                <a:spcPct val="90000"/>
              </a:lnSpc>
              <a:spcBef>
                <a:spcPts val="360"/>
              </a:spcBef>
              <a:spcAft>
                <a:spcPts val="0"/>
              </a:spcAft>
              <a:buSzPts val="1080"/>
              <a:buFont typeface="Noto Sans Symbols"/>
              <a:buNone/>
            </a:pPr>
            <a:endParaRPr sz="1800" dirty="0"/>
          </a:p>
          <a:p>
            <a:pPr marL="342900" lvl="0" indent="-342900" algn="l" rtl="0">
              <a:lnSpc>
                <a:spcPct val="95000"/>
              </a:lnSpc>
              <a:spcBef>
                <a:spcPts val="360"/>
              </a:spcBef>
              <a:spcAft>
                <a:spcPts val="0"/>
              </a:spcAft>
              <a:buClr>
                <a:srgbClr val="C00000"/>
              </a:buClr>
              <a:buSzPts val="1170"/>
              <a:buChar char="■"/>
            </a:pPr>
            <a:r>
              <a:rPr lang="en-US" sz="1800" b="1" dirty="0"/>
              <a:t>District Court</a:t>
            </a:r>
            <a:r>
              <a:rPr lang="en-US" sz="1800" dirty="0"/>
              <a:t> decision can be appealed to </a:t>
            </a:r>
            <a:r>
              <a:rPr lang="en-US" sz="1800" b="1" dirty="0"/>
              <a:t>Appeals Court</a:t>
            </a:r>
            <a:r>
              <a:rPr lang="en-US" sz="1800" dirty="0"/>
              <a:t> and then to </a:t>
            </a:r>
            <a:r>
              <a:rPr lang="en-US" sz="1800" b="1" dirty="0"/>
              <a:t>Supreme Judicial Court (by cert).</a:t>
            </a:r>
            <a:endParaRPr dirty="0"/>
          </a:p>
          <a:p>
            <a:pPr marL="669925" lvl="1" indent="-325438" algn="l" rtl="0">
              <a:lnSpc>
                <a:spcPct val="90000"/>
              </a:lnSpc>
              <a:spcBef>
                <a:spcPts val="360"/>
              </a:spcBef>
              <a:spcAft>
                <a:spcPts val="0"/>
              </a:spcAft>
              <a:buClr>
                <a:srgbClr val="C00000"/>
              </a:buClr>
              <a:buSzPts val="1080"/>
              <a:buChar char="❑"/>
            </a:pPr>
            <a:r>
              <a:rPr lang="en-US" sz="1800" dirty="0"/>
              <a:t>Claimants denied UI must </a:t>
            </a:r>
            <a:r>
              <a:rPr lang="en-US" sz="1800" b="1" dirty="0"/>
              <a:t>continue to certify </a:t>
            </a:r>
            <a:r>
              <a:rPr lang="en-US" sz="1800" dirty="0"/>
              <a:t>their eligibility during appeal process for duration of their benefit year and while extended federal benefits would be available to the claimant to get retro UI.</a:t>
            </a:r>
            <a:endParaRPr dirty="0"/>
          </a:p>
          <a:p>
            <a:pPr marL="344487" lvl="1" indent="0" algn="l" rtl="0">
              <a:lnSpc>
                <a:spcPct val="90000"/>
              </a:lnSpc>
              <a:spcBef>
                <a:spcPts val="360"/>
              </a:spcBef>
              <a:spcAft>
                <a:spcPts val="0"/>
              </a:spcAft>
              <a:buSzPts val="1080"/>
              <a:buNone/>
            </a:pPr>
            <a:endParaRPr sz="1800" dirty="0"/>
          </a:p>
          <a:p>
            <a:pPr marL="344487" lvl="1" indent="0" algn="l" rtl="0">
              <a:lnSpc>
                <a:spcPct val="90000"/>
              </a:lnSpc>
              <a:spcBef>
                <a:spcPts val="360"/>
              </a:spcBef>
              <a:spcAft>
                <a:spcPts val="0"/>
              </a:spcAft>
              <a:buSzPts val="1080"/>
              <a:buNone/>
            </a:pPr>
            <a:r>
              <a:rPr lang="en-US" sz="1800" dirty="0"/>
              <a:t>							</a:t>
            </a:r>
            <a:r>
              <a:rPr lang="en-US" sz="1800" i="1" dirty="0"/>
              <a:t>UI Guide, Q. 64</a:t>
            </a:r>
            <a:endParaRPr sz="18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358"/>
        <p:cNvGrpSpPr/>
        <p:nvPr/>
      </p:nvGrpSpPr>
      <p:grpSpPr>
        <a:xfrm>
          <a:off x="0" y="0"/>
          <a:ext cx="0" cy="0"/>
          <a:chOff x="0" y="0"/>
          <a:chExt cx="0" cy="0"/>
        </a:xfrm>
      </p:grpSpPr>
      <p:sp>
        <p:nvSpPr>
          <p:cNvPr id="361" name="Google Shape;361;p34"/>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35</a:t>
            </a:fld>
            <a:endParaRPr dirty="0"/>
          </a:p>
        </p:txBody>
      </p:sp>
      <p:sp>
        <p:nvSpPr>
          <p:cNvPr id="359" name="Google Shape;359;p34"/>
          <p:cNvSpPr txBox="1">
            <a:spLocks noGrp="1"/>
          </p:cNvSpPr>
          <p:nvPr>
            <p:ph type="title" idx="4294967295"/>
          </p:nvPr>
        </p:nvSpPr>
        <p:spPr>
          <a:xfrm>
            <a:off x="533400" y="881380"/>
            <a:ext cx="8077200" cy="9874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2800" b="1" dirty="0"/>
              <a:t>Reconsideration and Redetermination</a:t>
            </a:r>
            <a:endParaRPr dirty="0"/>
          </a:p>
        </p:txBody>
      </p:sp>
      <p:sp>
        <p:nvSpPr>
          <p:cNvPr id="360" name="Google Shape;360;p34"/>
          <p:cNvSpPr txBox="1">
            <a:spLocks noGrp="1"/>
          </p:cNvSpPr>
          <p:nvPr>
            <p:ph type="body" idx="4294967295"/>
          </p:nvPr>
        </p:nvSpPr>
        <p:spPr>
          <a:xfrm>
            <a:off x="351790" y="1730586"/>
            <a:ext cx="8440420" cy="5181600"/>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rgbClr val="C00000"/>
              </a:buClr>
              <a:buSzPts val="1170"/>
              <a:buChar char="■"/>
            </a:pPr>
            <a:r>
              <a:rPr lang="en-US" sz="1800" dirty="0"/>
              <a:t>Remedy if time for appeal expired and not more than 1 year since the most recent decision.</a:t>
            </a:r>
            <a:endParaRPr dirty="0"/>
          </a:p>
          <a:p>
            <a:pPr marL="0" lvl="0" indent="0" algn="l" rtl="0">
              <a:lnSpc>
                <a:spcPct val="90000"/>
              </a:lnSpc>
              <a:spcBef>
                <a:spcPts val="360"/>
              </a:spcBef>
              <a:spcAft>
                <a:spcPts val="0"/>
              </a:spcAft>
              <a:buSzPts val="1170"/>
              <a:buNone/>
            </a:pPr>
            <a:endParaRPr sz="1800" dirty="0"/>
          </a:p>
          <a:p>
            <a:pPr marL="342900" lvl="0" indent="-342900" algn="l" rtl="0">
              <a:lnSpc>
                <a:spcPct val="90000"/>
              </a:lnSpc>
              <a:spcBef>
                <a:spcPts val="360"/>
              </a:spcBef>
              <a:spcAft>
                <a:spcPts val="0"/>
              </a:spcAft>
              <a:buClr>
                <a:srgbClr val="C00000"/>
              </a:buClr>
              <a:buSzPts val="1170"/>
              <a:buChar char="■"/>
            </a:pPr>
            <a:r>
              <a:rPr lang="en-US" sz="1800" dirty="0"/>
              <a:t>Letter to DUA Director requesting reconsideration under G.L. 151A, § 71. </a:t>
            </a:r>
            <a:endParaRPr dirty="0"/>
          </a:p>
          <a:p>
            <a:pPr marL="0" lvl="0" indent="0" algn="l" rtl="0">
              <a:lnSpc>
                <a:spcPct val="90000"/>
              </a:lnSpc>
              <a:spcBef>
                <a:spcPts val="360"/>
              </a:spcBef>
              <a:spcAft>
                <a:spcPts val="0"/>
              </a:spcAft>
              <a:buSzPts val="1170"/>
              <a:buNone/>
            </a:pPr>
            <a:endParaRPr sz="1800" dirty="0"/>
          </a:p>
          <a:p>
            <a:pPr marL="342900" lvl="0" indent="-342900" algn="l" rtl="0">
              <a:lnSpc>
                <a:spcPct val="90000"/>
              </a:lnSpc>
              <a:spcBef>
                <a:spcPts val="360"/>
              </a:spcBef>
              <a:spcAft>
                <a:spcPts val="0"/>
              </a:spcAft>
              <a:buClr>
                <a:srgbClr val="C00000"/>
              </a:buClr>
              <a:buSzPts val="1170"/>
              <a:buChar char="■"/>
            </a:pPr>
            <a:r>
              <a:rPr lang="en-US" sz="1800" dirty="0"/>
              <a:t>Decision to reconsider is discretionary. No right to appeal DUA’s decision not to reconsider a determination. </a:t>
            </a:r>
            <a:endParaRPr dirty="0"/>
          </a:p>
          <a:p>
            <a:pPr marL="0" lvl="0" indent="0" algn="l" rtl="0">
              <a:lnSpc>
                <a:spcPct val="90000"/>
              </a:lnSpc>
              <a:spcBef>
                <a:spcPts val="360"/>
              </a:spcBef>
              <a:spcAft>
                <a:spcPts val="0"/>
              </a:spcAft>
              <a:buSzPts val="1170"/>
              <a:buNone/>
            </a:pPr>
            <a:endParaRPr sz="1800" dirty="0"/>
          </a:p>
          <a:p>
            <a:pPr marL="342900" lvl="0" indent="-342900" algn="l" rtl="0">
              <a:lnSpc>
                <a:spcPct val="90000"/>
              </a:lnSpc>
              <a:spcBef>
                <a:spcPts val="360"/>
              </a:spcBef>
              <a:spcAft>
                <a:spcPts val="0"/>
              </a:spcAft>
              <a:buClr>
                <a:srgbClr val="C00000"/>
              </a:buClr>
              <a:buSzPts val="1170"/>
              <a:buChar char="■"/>
            </a:pPr>
            <a:r>
              <a:rPr lang="en-US" sz="1800" dirty="0"/>
              <a:t>If DUA initiates redetermination (1 year from original decision or 4 years from original decision if fault/fraud), it must notify claimant and provide an opportunity for an interview </a:t>
            </a:r>
            <a:r>
              <a:rPr lang="en-US" sz="1800" b="1" dirty="0"/>
              <a:t>before benefits are stopped; DUA’s failure to do so has been deemed legally erroneous. </a:t>
            </a:r>
            <a:r>
              <a:rPr lang="en-US" sz="1800" i="1" dirty="0"/>
              <a:t>Marrero v. DUA</a:t>
            </a:r>
            <a:r>
              <a:rPr lang="en-US" sz="1800" dirty="0"/>
              <a:t>, Worcester Sup. Ct. Docket # 2085-cv-00937. </a:t>
            </a:r>
            <a:r>
              <a:rPr lang="en-US" sz="1800" i="1" dirty="0"/>
              <a:t>See</a:t>
            </a:r>
            <a:r>
              <a:rPr lang="en-US" sz="1800" dirty="0"/>
              <a:t> updated regulations 430 CMR 11.00 </a:t>
            </a:r>
            <a:endParaRPr dirty="0"/>
          </a:p>
          <a:p>
            <a:pPr marL="342900" lvl="0" indent="-268605" algn="l" rtl="0">
              <a:lnSpc>
                <a:spcPct val="90000"/>
              </a:lnSpc>
              <a:spcBef>
                <a:spcPts val="360"/>
              </a:spcBef>
              <a:spcAft>
                <a:spcPts val="0"/>
              </a:spcAft>
              <a:buClr>
                <a:srgbClr val="C00000"/>
              </a:buClr>
              <a:buSzPts val="1170"/>
              <a:buNone/>
            </a:pPr>
            <a:endParaRPr sz="1800" dirty="0"/>
          </a:p>
          <a:p>
            <a:pPr marL="342900" lvl="0" indent="-342900" algn="l" rtl="0">
              <a:lnSpc>
                <a:spcPct val="90000"/>
              </a:lnSpc>
              <a:spcBef>
                <a:spcPts val="360"/>
              </a:spcBef>
              <a:spcAft>
                <a:spcPts val="0"/>
              </a:spcAft>
              <a:buClr>
                <a:srgbClr val="C00000"/>
              </a:buClr>
              <a:buSzPts val="1170"/>
              <a:buChar char="■"/>
            </a:pPr>
            <a:r>
              <a:rPr lang="en-US" sz="1800" dirty="0"/>
              <a:t>Statute of limitations for § 71 redeterminations begins on </a:t>
            </a:r>
            <a:r>
              <a:rPr lang="en-US" sz="1800" b="1" dirty="0"/>
              <a:t>date of first payment</a:t>
            </a:r>
            <a:r>
              <a:rPr lang="en-US" sz="1800" dirty="0"/>
              <a:t> for any issue which must be decided favorably for payment to issue, regardless of whether DUA issued a written determination. See </a:t>
            </a:r>
            <a:r>
              <a:rPr lang="en-US" sz="1800" u="sng" dirty="0">
                <a:solidFill>
                  <a:schemeClr val="hlink"/>
                </a:solidFill>
                <a:hlinkClick r:id="rId3"/>
              </a:rPr>
              <a:t>UIPP 2021.12</a:t>
            </a:r>
            <a:r>
              <a:rPr lang="en-US" sz="1800" dirty="0"/>
              <a:t>.</a:t>
            </a:r>
            <a:endParaRPr sz="18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366"/>
        <p:cNvGrpSpPr/>
        <p:nvPr/>
      </p:nvGrpSpPr>
      <p:grpSpPr>
        <a:xfrm>
          <a:off x="0" y="0"/>
          <a:ext cx="0" cy="0"/>
          <a:chOff x="0" y="0"/>
          <a:chExt cx="0" cy="0"/>
        </a:xfrm>
      </p:grpSpPr>
      <p:sp>
        <p:nvSpPr>
          <p:cNvPr id="369" name="Google Shape;369;p35"/>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36</a:t>
            </a:fld>
            <a:endParaRPr dirty="0"/>
          </a:p>
        </p:txBody>
      </p:sp>
      <p:sp>
        <p:nvSpPr>
          <p:cNvPr id="367" name="Google Shape;367;p35"/>
          <p:cNvSpPr txBox="1">
            <a:spLocks noGrp="1"/>
          </p:cNvSpPr>
          <p:nvPr>
            <p:ph type="title" idx="4294967295"/>
          </p:nvPr>
        </p:nvSpPr>
        <p:spPr>
          <a:xfrm>
            <a:off x="990600" y="1138237"/>
            <a:ext cx="7162800" cy="11398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2800" b="1" dirty="0"/>
              <a:t>Waiver of Overpayment</a:t>
            </a:r>
            <a:endParaRPr dirty="0"/>
          </a:p>
        </p:txBody>
      </p:sp>
      <p:sp>
        <p:nvSpPr>
          <p:cNvPr id="368" name="Google Shape;368;p35"/>
          <p:cNvSpPr txBox="1">
            <a:spLocks noGrp="1"/>
          </p:cNvSpPr>
          <p:nvPr>
            <p:ph type="body" idx="4294967295"/>
          </p:nvPr>
        </p:nvSpPr>
        <p:spPr>
          <a:xfrm>
            <a:off x="304800" y="2073275"/>
            <a:ext cx="8534400" cy="4283075"/>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rgbClr val="C00000"/>
              </a:buClr>
              <a:buSzPts val="1170"/>
              <a:buFont typeface="Noto Sans Symbols"/>
              <a:buChar char="■"/>
            </a:pPr>
            <a:r>
              <a:rPr lang="en-US" sz="1800" dirty="0"/>
              <a:t>A claimant may be eligible for a waiver of an overpayment if:</a:t>
            </a:r>
            <a:endParaRPr dirty="0"/>
          </a:p>
          <a:p>
            <a:pPr marL="669925" lvl="1" indent="-325438" algn="l" rtl="0">
              <a:spcBef>
                <a:spcPts val="360"/>
              </a:spcBef>
              <a:spcAft>
                <a:spcPts val="0"/>
              </a:spcAft>
              <a:buClr>
                <a:srgbClr val="C00000"/>
              </a:buClr>
              <a:buSzPts val="1080"/>
              <a:buChar char="❑"/>
            </a:pPr>
            <a:r>
              <a:rPr lang="en-US" sz="1800" dirty="0"/>
              <a:t>DUA has not determined that the claimant was at “fault” for the overpayment, and</a:t>
            </a:r>
            <a:endParaRPr dirty="0"/>
          </a:p>
          <a:p>
            <a:pPr marL="669925" lvl="1" indent="-325438" algn="l" rtl="0">
              <a:spcBef>
                <a:spcPts val="360"/>
              </a:spcBef>
              <a:spcAft>
                <a:spcPts val="0"/>
              </a:spcAft>
              <a:buClr>
                <a:srgbClr val="C00000"/>
              </a:buClr>
              <a:buSzPts val="1080"/>
              <a:buChar char="❑"/>
            </a:pPr>
            <a:r>
              <a:rPr lang="en-US" sz="1800" dirty="0"/>
              <a:t>Repaying the money would:</a:t>
            </a:r>
            <a:endParaRPr dirty="0"/>
          </a:p>
          <a:p>
            <a:pPr marL="1022350" lvl="2" indent="-350838" algn="l" rtl="0">
              <a:lnSpc>
                <a:spcPct val="80000"/>
              </a:lnSpc>
              <a:spcBef>
                <a:spcPts val="360"/>
              </a:spcBef>
              <a:spcAft>
                <a:spcPts val="0"/>
              </a:spcAft>
              <a:buClr>
                <a:srgbClr val="C00000"/>
              </a:buClr>
              <a:buSzPts val="1170"/>
              <a:buChar char="■"/>
            </a:pPr>
            <a:r>
              <a:rPr lang="en-US" sz="1800" dirty="0"/>
              <a:t>Defeat the purpose of benefits – repayment would deprive the individual of income for ordinary and necessary living expenses, </a:t>
            </a:r>
            <a:r>
              <a:rPr lang="en-US" sz="1800" b="1" dirty="0"/>
              <a:t>or </a:t>
            </a:r>
            <a:br>
              <a:rPr lang="en-US" sz="1800" b="1" dirty="0"/>
            </a:br>
            <a:endParaRPr dirty="0"/>
          </a:p>
          <a:p>
            <a:pPr marL="1022350" lvl="2" indent="-350838" algn="l" rtl="0">
              <a:lnSpc>
                <a:spcPct val="80000"/>
              </a:lnSpc>
              <a:spcBef>
                <a:spcPts val="360"/>
              </a:spcBef>
              <a:spcAft>
                <a:spcPts val="0"/>
              </a:spcAft>
              <a:buClr>
                <a:srgbClr val="C00000"/>
              </a:buClr>
              <a:buSzPts val="1170"/>
              <a:buChar char="■"/>
            </a:pPr>
            <a:r>
              <a:rPr lang="en-US" sz="1800" dirty="0"/>
              <a:t>Be “against equity and good conscience” – claimant relinquished a valuable right or changed position for worst in reliance on UI benefits.  Financial situation is irrelevant.</a:t>
            </a:r>
            <a:br>
              <a:rPr lang="en-US" sz="1800" dirty="0"/>
            </a:br>
            <a:endParaRPr dirty="0"/>
          </a:p>
          <a:p>
            <a:pPr marL="1022350" lvl="2" indent="-350838" algn="l" rtl="0">
              <a:lnSpc>
                <a:spcPct val="80000"/>
              </a:lnSpc>
              <a:spcBef>
                <a:spcPts val="360"/>
              </a:spcBef>
              <a:spcAft>
                <a:spcPts val="0"/>
              </a:spcAft>
              <a:buClr>
                <a:srgbClr val="C00000"/>
              </a:buClr>
              <a:buSzPts val="1170"/>
              <a:buChar char="■"/>
            </a:pPr>
            <a:r>
              <a:rPr lang="en-US" sz="1800" dirty="0"/>
              <a:t>Under </a:t>
            </a:r>
            <a:r>
              <a:rPr lang="en-US" sz="1800" i="1" dirty="0"/>
              <a:t>Castillo </a:t>
            </a:r>
            <a:r>
              <a:rPr lang="en-US" sz="1800" dirty="0"/>
              <a:t>settlement, EAEDC and SSI recipients get presumption that they are eligible for waiver.  430 CMR 6.05(3)(b). </a:t>
            </a:r>
            <a:br>
              <a:rPr lang="en-US" sz="1800" dirty="0"/>
            </a:br>
            <a:endParaRPr dirty="0"/>
          </a:p>
          <a:p>
            <a:pPr marL="1022350" lvl="2" indent="-350838" algn="l" rtl="0">
              <a:lnSpc>
                <a:spcPct val="80000"/>
              </a:lnSpc>
              <a:spcBef>
                <a:spcPts val="360"/>
              </a:spcBef>
              <a:spcAft>
                <a:spcPts val="0"/>
              </a:spcAft>
              <a:buClr>
                <a:srgbClr val="C00000"/>
              </a:buClr>
              <a:buSzPts val="1170"/>
              <a:buChar char="■"/>
            </a:pPr>
            <a:r>
              <a:rPr lang="en-US" sz="1800" dirty="0"/>
              <a:t>See G.L. c. 151A, § 69; 430 CMR 6.00 </a:t>
            </a:r>
            <a:r>
              <a:rPr lang="en-US" sz="1800" i="1" dirty="0"/>
              <a:t>et seq.;</a:t>
            </a:r>
            <a:r>
              <a:rPr lang="en-US" sz="1800" b="1" i="1" dirty="0"/>
              <a:t> </a:t>
            </a:r>
            <a:r>
              <a:rPr lang="en-US" sz="1800" i="1" dirty="0"/>
              <a:t>Guide, Q. 62</a:t>
            </a:r>
            <a:endParaRPr sz="1800" b="1" i="1" dirty="0"/>
          </a:p>
          <a:p>
            <a:pPr marL="342900" lvl="0" indent="-342900" algn="l" rtl="0">
              <a:lnSpc>
                <a:spcPct val="80000"/>
              </a:lnSpc>
              <a:spcBef>
                <a:spcPts val="360"/>
              </a:spcBef>
              <a:spcAft>
                <a:spcPts val="0"/>
              </a:spcAft>
              <a:buSzPts val="1170"/>
              <a:buFont typeface="Noto Sans Symbols"/>
              <a:buNone/>
            </a:pPr>
            <a:endParaRPr sz="1800" b="1" i="1" dirty="0"/>
          </a:p>
          <a:p>
            <a:pPr marL="342900" lvl="0" indent="-342900" algn="l" rtl="0">
              <a:lnSpc>
                <a:spcPct val="80000"/>
              </a:lnSpc>
              <a:spcBef>
                <a:spcPts val="360"/>
              </a:spcBef>
              <a:spcAft>
                <a:spcPts val="0"/>
              </a:spcAft>
              <a:buSzPts val="1170"/>
              <a:buFont typeface="Noto Sans Symbols"/>
              <a:buNone/>
            </a:pPr>
            <a:endParaRPr sz="18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374"/>
        <p:cNvGrpSpPr/>
        <p:nvPr/>
      </p:nvGrpSpPr>
      <p:grpSpPr>
        <a:xfrm>
          <a:off x="0" y="0"/>
          <a:ext cx="0" cy="0"/>
          <a:chOff x="0" y="0"/>
          <a:chExt cx="0" cy="0"/>
        </a:xfrm>
      </p:grpSpPr>
      <p:sp>
        <p:nvSpPr>
          <p:cNvPr id="377" name="Google Shape;377;p36"/>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37</a:t>
            </a:fld>
            <a:endParaRPr dirty="0"/>
          </a:p>
        </p:txBody>
      </p:sp>
      <p:sp>
        <p:nvSpPr>
          <p:cNvPr id="375" name="Google Shape;375;p36"/>
          <p:cNvSpPr txBox="1">
            <a:spLocks noGrp="1"/>
          </p:cNvSpPr>
          <p:nvPr>
            <p:ph type="title" idx="4294967295"/>
          </p:nvPr>
        </p:nvSpPr>
        <p:spPr>
          <a:xfrm>
            <a:off x="876300" y="959380"/>
            <a:ext cx="7239000" cy="11398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2800" dirty="0"/>
              <a:t>Requirements for findings of fault</a:t>
            </a:r>
            <a:endParaRPr dirty="0"/>
          </a:p>
        </p:txBody>
      </p:sp>
      <p:sp>
        <p:nvSpPr>
          <p:cNvPr id="376" name="Google Shape;376;p36"/>
          <p:cNvSpPr txBox="1">
            <a:spLocks noGrp="1"/>
          </p:cNvSpPr>
          <p:nvPr>
            <p:ph type="body" idx="4294967295"/>
          </p:nvPr>
        </p:nvSpPr>
        <p:spPr>
          <a:xfrm>
            <a:off x="76200" y="1781386"/>
            <a:ext cx="8991600" cy="452755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rgbClr val="C00000"/>
              </a:buClr>
              <a:buSzPts val="1170"/>
              <a:buChar char="■"/>
            </a:pPr>
            <a:r>
              <a:rPr lang="en-US" sz="1800" dirty="0"/>
              <a:t>Waiver available only if no finding of fault or fraud on part of the claimant</a:t>
            </a:r>
          </a:p>
          <a:p>
            <a:pPr marL="342900" lvl="0" indent="-342900" algn="l" rtl="0">
              <a:spcBef>
                <a:spcPts val="0"/>
              </a:spcBef>
              <a:spcAft>
                <a:spcPts val="0"/>
              </a:spcAft>
              <a:buClr>
                <a:srgbClr val="C00000"/>
              </a:buClr>
              <a:buSzPts val="1170"/>
              <a:buChar char="■"/>
            </a:pPr>
            <a:r>
              <a:rPr lang="en-US" sz="1800" dirty="0"/>
              <a:t>A finding of fault or fraud requires evidence that the claimant: intentionally provided false information, or intentionally withheld information for the purpose of receiving UI benefits. 430 CMR 6.03, </a:t>
            </a:r>
            <a:r>
              <a:rPr lang="en-US" sz="1800" i="1" dirty="0"/>
              <a:t>UI Guide,</a:t>
            </a:r>
            <a:r>
              <a:rPr lang="en-US" sz="1800" dirty="0"/>
              <a:t> Q. 54.</a:t>
            </a:r>
          </a:p>
          <a:p>
            <a:pPr marL="342900" lvl="0" indent="-342900" algn="l" rtl="0">
              <a:spcBef>
                <a:spcPts val="360"/>
              </a:spcBef>
              <a:spcAft>
                <a:spcPts val="0"/>
              </a:spcAft>
              <a:buClr>
                <a:srgbClr val="C00000"/>
              </a:buClr>
              <a:buSzPts val="1170"/>
              <a:buChar char="■"/>
            </a:pPr>
            <a:r>
              <a:rPr lang="en-US" sz="1800" dirty="0"/>
              <a:t>Examine whether DUA’s determination of fault contains sufficient individualized findings: </a:t>
            </a:r>
          </a:p>
          <a:p>
            <a:pPr marL="800100" lvl="1" indent="-342900">
              <a:spcBef>
                <a:spcPts val="360"/>
              </a:spcBef>
              <a:buClr>
                <a:srgbClr val="C00000"/>
              </a:buClr>
              <a:buSzPts val="1170"/>
              <a:buChar char="■"/>
            </a:pPr>
            <a:r>
              <a:rPr lang="en-US" sz="1400" dirty="0"/>
              <a:t>Under </a:t>
            </a:r>
            <a:r>
              <a:rPr lang="en-US" sz="1400" i="1" dirty="0"/>
              <a:t>Brugman </a:t>
            </a:r>
            <a:r>
              <a:rPr lang="en-US" sz="1400" dirty="0"/>
              <a:t>settlement, DUA must make specific findings identifying each material fact for which DUA claims the individual knowingly failed to furnish accurate information, the basis for the determination that there such a failure, and the basis for the concluding that the individual knew or reasonably should have known of the failure. </a:t>
            </a:r>
            <a:endParaRPr dirty="0"/>
          </a:p>
          <a:p>
            <a:pPr marL="342900" lvl="0" indent="-342900" algn="l" rtl="0">
              <a:spcBef>
                <a:spcPts val="360"/>
              </a:spcBef>
              <a:spcAft>
                <a:spcPts val="0"/>
              </a:spcAft>
              <a:buClr>
                <a:srgbClr val="C00000"/>
              </a:buClr>
              <a:buSzPts val="1170"/>
              <a:buChar char="■"/>
            </a:pPr>
            <a:r>
              <a:rPr lang="en-US" sz="1800" dirty="0"/>
              <a:t>Did claimant have </a:t>
            </a:r>
            <a:r>
              <a:rPr lang="en-US" sz="1800" b="1" dirty="0"/>
              <a:t>capacity</a:t>
            </a:r>
            <a:r>
              <a:rPr lang="en-US" sz="1800" dirty="0"/>
              <a:t> to commit fraud? Consider age, intelligence, physical, mental, educational, and linguistic limitations, including facility with English.  </a:t>
            </a:r>
            <a:endParaRPr dirty="0"/>
          </a:p>
          <a:p>
            <a:pPr marL="342900" lvl="0" indent="-342900" algn="l" rtl="0">
              <a:spcBef>
                <a:spcPts val="360"/>
              </a:spcBef>
              <a:spcAft>
                <a:spcPts val="0"/>
              </a:spcAft>
              <a:buClr>
                <a:srgbClr val="C00000"/>
              </a:buClr>
              <a:buSzPts val="1170"/>
              <a:buChar char="■"/>
            </a:pPr>
            <a:r>
              <a:rPr lang="en-US" sz="1800" dirty="0"/>
              <a:t>Did claimant make a </a:t>
            </a:r>
            <a:r>
              <a:rPr lang="en-US" sz="1800" b="1" dirty="0"/>
              <a:t>good faith mistake of fact?</a:t>
            </a:r>
            <a:endParaRPr sz="1800" dirty="0"/>
          </a:p>
          <a:p>
            <a:pPr marL="342900" lvl="0" indent="-342900" algn="l" rtl="0">
              <a:spcBef>
                <a:spcPts val="360"/>
              </a:spcBef>
              <a:spcAft>
                <a:spcPts val="0"/>
              </a:spcAft>
              <a:buClr>
                <a:srgbClr val="C00000"/>
              </a:buClr>
              <a:buSzPts val="1170"/>
              <a:buChar char="■"/>
            </a:pPr>
            <a:r>
              <a:rPr lang="en-US" sz="1800" dirty="0"/>
              <a:t>If LEP, must be informed in primary language. G.L. c. 151A, § 25(j).</a:t>
            </a:r>
            <a:endParaRPr dirty="0"/>
          </a:p>
          <a:p>
            <a:pPr marL="342900" lvl="0" indent="-342900" algn="l" rtl="0">
              <a:spcBef>
                <a:spcPts val="360"/>
              </a:spcBef>
              <a:spcAft>
                <a:spcPts val="0"/>
              </a:spcAft>
              <a:buClr>
                <a:srgbClr val="C00000"/>
              </a:buClr>
              <a:buSzPts val="1170"/>
              <a:buChar char="■"/>
            </a:pPr>
            <a:r>
              <a:rPr lang="en-US" sz="1800" dirty="0"/>
              <a:t>If no intent, challenge through hearing or redetermination.</a:t>
            </a:r>
            <a:br>
              <a:rPr lang="en-US" dirty="0"/>
            </a:br>
            <a:endParaRPr sz="1800" dirty="0"/>
          </a:p>
          <a:p>
            <a:pPr marL="0" lvl="0" indent="0" algn="l" rtl="0">
              <a:spcBef>
                <a:spcPts val="360"/>
              </a:spcBef>
              <a:spcAft>
                <a:spcPts val="0"/>
              </a:spcAft>
              <a:buSzPts val="1170"/>
              <a:buNone/>
            </a:pPr>
            <a:endParaRPr sz="1800" dirty="0"/>
          </a:p>
          <a:p>
            <a:pPr marL="0" lvl="0" indent="0" algn="l" rtl="0">
              <a:spcBef>
                <a:spcPts val="360"/>
              </a:spcBef>
              <a:spcAft>
                <a:spcPts val="0"/>
              </a:spcAft>
              <a:buSzPts val="1170"/>
              <a:buNone/>
            </a:pPr>
            <a:r>
              <a:rPr lang="en-US" sz="1800" i="1" dirty="0"/>
              <a:t>	</a:t>
            </a:r>
            <a:endParaRPr dirty="0"/>
          </a:p>
          <a:p>
            <a:pPr marL="0" lvl="0" indent="0" algn="l" rtl="0">
              <a:spcBef>
                <a:spcPts val="360"/>
              </a:spcBef>
              <a:spcAft>
                <a:spcPts val="0"/>
              </a:spcAft>
              <a:buSzPts val="1170"/>
              <a:buNone/>
            </a:pPr>
            <a:endParaRPr sz="18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382"/>
        <p:cNvGrpSpPr/>
        <p:nvPr/>
      </p:nvGrpSpPr>
      <p:grpSpPr>
        <a:xfrm>
          <a:off x="0" y="0"/>
          <a:ext cx="0" cy="0"/>
          <a:chOff x="0" y="0"/>
          <a:chExt cx="0" cy="0"/>
        </a:xfrm>
      </p:grpSpPr>
      <p:sp>
        <p:nvSpPr>
          <p:cNvPr id="383" name="Google Shape;383;p37"/>
          <p:cNvSpPr txBox="1"/>
          <p:nvPr/>
        </p:nvSpPr>
        <p:spPr>
          <a:xfrm>
            <a:off x="381000" y="1600200"/>
            <a:ext cx="8229600" cy="1139825"/>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dirty="0">
                <a:solidFill>
                  <a:srgbClr val="C00000"/>
                </a:solidFill>
                <a:latin typeface="Arial"/>
                <a:ea typeface="Arial"/>
                <a:cs typeface="Arial"/>
                <a:sym typeface="Arial"/>
              </a:rPr>
              <a:t>The DUA Hearing</a:t>
            </a:r>
            <a:endParaRPr dirty="0"/>
          </a:p>
        </p:txBody>
      </p:sp>
      <p:sp>
        <p:nvSpPr>
          <p:cNvPr id="384" name="Google Shape;384;p37"/>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38</a:t>
            </a:fld>
            <a:endParaRP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389"/>
        <p:cNvGrpSpPr/>
        <p:nvPr/>
      </p:nvGrpSpPr>
      <p:grpSpPr>
        <a:xfrm>
          <a:off x="0" y="0"/>
          <a:ext cx="0" cy="0"/>
          <a:chOff x="0" y="0"/>
          <a:chExt cx="0" cy="0"/>
        </a:xfrm>
      </p:grpSpPr>
      <p:sp>
        <p:nvSpPr>
          <p:cNvPr id="393" name="Google Shape;393;p38"/>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39</a:t>
            </a:fld>
            <a:endParaRPr dirty="0"/>
          </a:p>
        </p:txBody>
      </p:sp>
      <p:sp>
        <p:nvSpPr>
          <p:cNvPr id="390" name="Google Shape;390;p38"/>
          <p:cNvSpPr txBox="1">
            <a:spLocks noGrp="1"/>
          </p:cNvSpPr>
          <p:nvPr>
            <p:ph type="body" idx="4294967295"/>
          </p:nvPr>
        </p:nvSpPr>
        <p:spPr>
          <a:xfrm>
            <a:off x="266700" y="2273191"/>
            <a:ext cx="8610600" cy="3843128"/>
          </a:xfrm>
          <a:prstGeom prst="rect">
            <a:avLst/>
          </a:prstGeom>
          <a:noFill/>
          <a:ln>
            <a:noFill/>
          </a:ln>
        </p:spPr>
        <p:txBody>
          <a:bodyPr spcFirstLastPara="1" wrap="square" lIns="92075" tIns="46025" rIns="92075" bIns="46025" anchor="t" anchorCtr="0">
            <a:noAutofit/>
          </a:bodyPr>
          <a:lstStyle/>
          <a:p>
            <a:pPr marL="342900" lvl="0" indent="-342900" algn="l" rtl="0">
              <a:lnSpc>
                <a:spcPct val="90000"/>
              </a:lnSpc>
              <a:spcBef>
                <a:spcPts val="0"/>
              </a:spcBef>
              <a:spcAft>
                <a:spcPts val="0"/>
              </a:spcAft>
              <a:buClr>
                <a:srgbClr val="C00000"/>
              </a:buClr>
              <a:buSzPts val="1170"/>
              <a:buChar char="■"/>
            </a:pPr>
            <a:r>
              <a:rPr lang="en-US" sz="1800" b="1" dirty="0"/>
              <a:t>Agency:</a:t>
            </a:r>
            <a:r>
              <a:rPr lang="en-US" sz="1800" dirty="0"/>
              <a:t> DUA Hearings Department</a:t>
            </a:r>
            <a:endParaRPr dirty="0"/>
          </a:p>
          <a:p>
            <a:pPr marL="0" lvl="0" indent="0" algn="l" rtl="0">
              <a:lnSpc>
                <a:spcPct val="90000"/>
              </a:lnSpc>
              <a:spcBef>
                <a:spcPts val="360"/>
              </a:spcBef>
              <a:spcAft>
                <a:spcPts val="0"/>
              </a:spcAft>
              <a:buClr>
                <a:srgbClr val="C00000"/>
              </a:buClr>
              <a:buSzPts val="1170"/>
              <a:buNone/>
            </a:pPr>
            <a:endParaRPr sz="1800" dirty="0"/>
          </a:p>
          <a:p>
            <a:pPr marL="342900" lvl="0" indent="-342900" algn="l" rtl="0">
              <a:lnSpc>
                <a:spcPct val="90000"/>
              </a:lnSpc>
              <a:spcBef>
                <a:spcPts val="360"/>
              </a:spcBef>
              <a:spcAft>
                <a:spcPts val="0"/>
              </a:spcAft>
              <a:buClr>
                <a:srgbClr val="C00000"/>
              </a:buClr>
              <a:buSzPts val="1170"/>
              <a:buChar char="■"/>
            </a:pPr>
            <a:r>
              <a:rPr lang="en-US" sz="1800" b="1" dirty="0"/>
              <a:t>Hearing Officer: </a:t>
            </a:r>
            <a:r>
              <a:rPr lang="en-US" sz="1800" dirty="0"/>
              <a:t>Review Examiner</a:t>
            </a:r>
            <a:endParaRPr dirty="0"/>
          </a:p>
          <a:p>
            <a:pPr marL="0" lvl="0" indent="0" algn="l" rtl="0">
              <a:lnSpc>
                <a:spcPct val="90000"/>
              </a:lnSpc>
              <a:spcBef>
                <a:spcPts val="360"/>
              </a:spcBef>
              <a:spcAft>
                <a:spcPts val="0"/>
              </a:spcAft>
              <a:buClr>
                <a:srgbClr val="C00000"/>
              </a:buClr>
              <a:buSzPts val="1170"/>
              <a:buNone/>
            </a:pPr>
            <a:endParaRPr sz="1800" dirty="0"/>
          </a:p>
          <a:p>
            <a:pPr marL="342900" lvl="0" indent="-342900" algn="l" rtl="0">
              <a:lnSpc>
                <a:spcPct val="90000"/>
              </a:lnSpc>
              <a:spcBef>
                <a:spcPts val="360"/>
              </a:spcBef>
              <a:spcAft>
                <a:spcPts val="0"/>
              </a:spcAft>
              <a:buClr>
                <a:srgbClr val="C00000"/>
              </a:buClr>
              <a:buSzPts val="1170"/>
              <a:buChar char="■"/>
            </a:pPr>
            <a:r>
              <a:rPr lang="en-US" sz="1800" b="1" dirty="0"/>
              <a:t>Parties:</a:t>
            </a:r>
            <a:r>
              <a:rPr lang="en-US" sz="1800" dirty="0"/>
              <a:t> Claimant and Employer, unless single party issue</a:t>
            </a:r>
            <a:br>
              <a:rPr lang="en-US" sz="1800" dirty="0"/>
            </a:br>
            <a:endParaRPr lang="en-US" sz="1800" dirty="0"/>
          </a:p>
          <a:p>
            <a:pPr marL="342900" indent="-342900">
              <a:lnSpc>
                <a:spcPct val="90000"/>
              </a:lnSpc>
              <a:spcBef>
                <a:spcPts val="360"/>
              </a:spcBef>
              <a:buClr>
                <a:srgbClr val="C00000"/>
              </a:buClr>
              <a:buSzPts val="1170"/>
            </a:pPr>
            <a:r>
              <a:rPr lang="en-US" sz="1800" b="1" dirty="0"/>
              <a:t>Format: </a:t>
            </a:r>
            <a:r>
              <a:rPr lang="en-US" sz="1800" dirty="0"/>
              <a:t>Most hearings are now conducted by phone or virtually (Webex). In-person hearings may be requested or scheduled by default for certain issues like identity verification appeals. </a:t>
            </a:r>
            <a:br>
              <a:rPr lang="en-US" sz="1800" dirty="0"/>
            </a:br>
            <a:endParaRPr lang="en-US" sz="1800" dirty="0"/>
          </a:p>
          <a:p>
            <a:pPr marL="342900" indent="-342900">
              <a:lnSpc>
                <a:spcPct val="90000"/>
              </a:lnSpc>
              <a:spcBef>
                <a:spcPts val="360"/>
              </a:spcBef>
              <a:buClr>
                <a:srgbClr val="C00000"/>
              </a:buClr>
              <a:buSzPts val="1170"/>
            </a:pPr>
            <a:r>
              <a:rPr lang="en-US" sz="1800" b="1" dirty="0"/>
              <a:t>Procedures</a:t>
            </a:r>
            <a:r>
              <a:rPr lang="en-US" sz="1800" dirty="0"/>
              <a:t>: G.L. c. 151A, § 39; Informal / Fair Hearings Rules: G.L. c. 151A, § 30A; 801 CMR 1.02.  </a:t>
            </a:r>
            <a:endParaRPr dirty="0"/>
          </a:p>
        </p:txBody>
      </p:sp>
      <p:sp>
        <p:nvSpPr>
          <p:cNvPr id="392" name="Google Shape;392;p38"/>
          <p:cNvSpPr txBox="1"/>
          <p:nvPr/>
        </p:nvSpPr>
        <p:spPr>
          <a:xfrm>
            <a:off x="457200" y="1122682"/>
            <a:ext cx="8229600" cy="1249781"/>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dirty="0">
                <a:solidFill>
                  <a:srgbClr val="C00000"/>
                </a:solidFill>
                <a:latin typeface="Arial"/>
                <a:ea typeface="Arial"/>
                <a:cs typeface="Arial"/>
                <a:sym typeface="Arial"/>
              </a:rPr>
              <a:t>The DUA Hearing #1</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7" name="Google Shape;107;p4"/>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4</a:t>
            </a:fld>
            <a:endParaRPr dirty="0"/>
          </a:p>
        </p:txBody>
      </p:sp>
      <p:sp>
        <p:nvSpPr>
          <p:cNvPr id="105" name="Google Shape;105;p4"/>
          <p:cNvSpPr txBox="1">
            <a:spLocks noGrp="1"/>
          </p:cNvSpPr>
          <p:nvPr>
            <p:ph type="title" idx="4294967295"/>
          </p:nvPr>
        </p:nvSpPr>
        <p:spPr>
          <a:xfrm>
            <a:off x="241300" y="990600"/>
            <a:ext cx="8902700" cy="6096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br>
              <a:rPr lang="en-US" sz="2800" b="1" dirty="0"/>
            </a:br>
            <a:br>
              <a:rPr lang="en-US" sz="2800" b="1" dirty="0"/>
            </a:br>
            <a:r>
              <a:rPr lang="en-US" sz="2800" b="1" dirty="0"/>
              <a:t>What Is Unemployment Insurance (UI)?</a:t>
            </a:r>
            <a:r>
              <a:rPr lang="en-US" sz="2800" dirty="0">
                <a:solidFill>
                  <a:schemeClr val="dk1"/>
                </a:solidFill>
              </a:rPr>
              <a:t> </a:t>
            </a:r>
            <a:endParaRPr sz="2800" u="sng" dirty="0">
              <a:solidFill>
                <a:schemeClr val="dk1"/>
              </a:solidFill>
            </a:endParaRPr>
          </a:p>
        </p:txBody>
      </p:sp>
      <p:sp>
        <p:nvSpPr>
          <p:cNvPr id="106" name="Google Shape;106;p4"/>
          <p:cNvSpPr txBox="1">
            <a:spLocks noGrp="1"/>
          </p:cNvSpPr>
          <p:nvPr>
            <p:ph type="body" idx="4294967295"/>
          </p:nvPr>
        </p:nvSpPr>
        <p:spPr>
          <a:xfrm>
            <a:off x="457200" y="2286800"/>
            <a:ext cx="8229600" cy="3930650"/>
          </a:xfrm>
          <a:prstGeom prst="rect">
            <a:avLst/>
          </a:prstGeom>
          <a:noFill/>
          <a:ln>
            <a:noFill/>
          </a:ln>
        </p:spPr>
        <p:txBody>
          <a:bodyPr spcFirstLastPara="1" wrap="square" lIns="91425" tIns="45700" rIns="91425" bIns="45700" anchor="t" anchorCtr="0">
            <a:noAutofit/>
          </a:bodyPr>
          <a:lstStyle/>
          <a:p>
            <a:pPr marL="342900" lvl="0" indent="-342900" algn="l" rtl="0">
              <a:lnSpc>
                <a:spcPct val="85000"/>
              </a:lnSpc>
              <a:spcBef>
                <a:spcPts val="0"/>
              </a:spcBef>
              <a:spcAft>
                <a:spcPts val="0"/>
              </a:spcAft>
              <a:buClr>
                <a:srgbClr val="C00000"/>
              </a:buClr>
              <a:buSzPts val="1170"/>
              <a:buChar char="■"/>
            </a:pPr>
            <a:r>
              <a:rPr lang="en-US" sz="1800" dirty="0"/>
              <a:t>Non-means tested cash assistance program established in 1935.</a:t>
            </a:r>
            <a:endParaRPr dirty="0"/>
          </a:p>
          <a:p>
            <a:pPr marL="342900" lvl="0" indent="-342900" algn="l" rtl="0">
              <a:lnSpc>
                <a:spcPct val="85000"/>
              </a:lnSpc>
              <a:spcBef>
                <a:spcPts val="360"/>
              </a:spcBef>
              <a:spcAft>
                <a:spcPts val="0"/>
              </a:spcAft>
              <a:buSzPts val="1170"/>
              <a:buFont typeface="Noto Sans Symbols"/>
              <a:buNone/>
            </a:pPr>
            <a:endParaRPr sz="1800" dirty="0"/>
          </a:p>
          <a:p>
            <a:pPr marL="342900" lvl="0" indent="-342900" algn="l" rtl="0">
              <a:lnSpc>
                <a:spcPct val="85000"/>
              </a:lnSpc>
              <a:spcBef>
                <a:spcPts val="360"/>
              </a:spcBef>
              <a:spcAft>
                <a:spcPts val="0"/>
              </a:spcAft>
              <a:buClr>
                <a:srgbClr val="C00000"/>
              </a:buClr>
              <a:buSzPts val="1170"/>
              <a:buChar char="■"/>
            </a:pPr>
            <a:r>
              <a:rPr lang="en-US" sz="1800" dirty="0"/>
              <a:t>UI is a joint state-federal program. States administer separate UI programs and set benefit amounts, duration, and disqualification criteria, but follow guidelines set by federal law. </a:t>
            </a:r>
            <a:endParaRPr dirty="0"/>
          </a:p>
          <a:p>
            <a:pPr marL="342900" lvl="0" indent="-268605" algn="l" rtl="0">
              <a:lnSpc>
                <a:spcPct val="85000"/>
              </a:lnSpc>
              <a:spcBef>
                <a:spcPts val="360"/>
              </a:spcBef>
              <a:spcAft>
                <a:spcPts val="0"/>
              </a:spcAft>
              <a:buClr>
                <a:srgbClr val="C00000"/>
              </a:buClr>
              <a:buSzPts val="1170"/>
              <a:buNone/>
            </a:pPr>
            <a:endParaRPr sz="1800" dirty="0"/>
          </a:p>
          <a:p>
            <a:pPr marL="342900" lvl="0" indent="-342900" algn="l" rtl="0">
              <a:lnSpc>
                <a:spcPct val="85000"/>
              </a:lnSpc>
              <a:spcBef>
                <a:spcPts val="360"/>
              </a:spcBef>
              <a:spcAft>
                <a:spcPts val="0"/>
              </a:spcAft>
              <a:buClr>
                <a:srgbClr val="C00000"/>
              </a:buClr>
              <a:buSzPts val="1170"/>
              <a:buChar char="■"/>
            </a:pPr>
            <a:r>
              <a:rPr lang="en-US" sz="1800" dirty="0"/>
              <a:t>UI is the first line of defense in a recession.</a:t>
            </a:r>
            <a:endParaRPr dirty="0"/>
          </a:p>
          <a:p>
            <a:pPr marL="0" lvl="0" indent="0" algn="l" rtl="0">
              <a:lnSpc>
                <a:spcPct val="85000"/>
              </a:lnSpc>
              <a:spcBef>
                <a:spcPts val="360"/>
              </a:spcBef>
              <a:spcAft>
                <a:spcPts val="0"/>
              </a:spcAft>
              <a:buClr>
                <a:srgbClr val="C00000"/>
              </a:buClr>
              <a:buSzPts val="1170"/>
              <a:buNone/>
            </a:pPr>
            <a:endParaRPr sz="1800" dirty="0"/>
          </a:p>
          <a:p>
            <a:pPr marL="342900" lvl="0" indent="-342900" algn="l" rtl="0">
              <a:lnSpc>
                <a:spcPct val="85000"/>
              </a:lnSpc>
              <a:spcBef>
                <a:spcPts val="360"/>
              </a:spcBef>
              <a:spcAft>
                <a:spcPts val="0"/>
              </a:spcAft>
              <a:buClr>
                <a:srgbClr val="C00000"/>
              </a:buClr>
              <a:buSzPts val="1170"/>
              <a:buChar char="■"/>
            </a:pPr>
            <a:r>
              <a:rPr lang="en-US" sz="1800" dirty="0"/>
              <a:t>G.L. c. 151A, § 74: the UI law “shall be construed liberally in aid of its purpose, which purpose is to lighten the burden which now falls on the unemployed worker and [their] family.”</a:t>
            </a:r>
            <a:endParaRPr dirty="0"/>
          </a:p>
          <a:p>
            <a:pPr marL="342900" lvl="0" indent="-268605" algn="l" rtl="0">
              <a:lnSpc>
                <a:spcPct val="85000"/>
              </a:lnSpc>
              <a:spcBef>
                <a:spcPts val="360"/>
              </a:spcBef>
              <a:spcAft>
                <a:spcPts val="0"/>
              </a:spcAft>
              <a:buSzPts val="1170"/>
              <a:buNone/>
            </a:pPr>
            <a:endParaRPr sz="18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398"/>
        <p:cNvGrpSpPr/>
        <p:nvPr/>
      </p:nvGrpSpPr>
      <p:grpSpPr>
        <a:xfrm>
          <a:off x="0" y="0"/>
          <a:ext cx="0" cy="0"/>
          <a:chOff x="0" y="0"/>
          <a:chExt cx="0" cy="0"/>
        </a:xfrm>
      </p:grpSpPr>
      <p:sp>
        <p:nvSpPr>
          <p:cNvPr id="401" name="Google Shape;401;p39"/>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40</a:t>
            </a:fld>
            <a:endParaRPr dirty="0"/>
          </a:p>
        </p:txBody>
      </p:sp>
      <p:sp>
        <p:nvSpPr>
          <p:cNvPr id="399" name="Google Shape;399;p39"/>
          <p:cNvSpPr txBox="1">
            <a:spLocks noGrp="1"/>
          </p:cNvSpPr>
          <p:nvPr>
            <p:ph type="body" idx="4294967295"/>
          </p:nvPr>
        </p:nvSpPr>
        <p:spPr>
          <a:xfrm>
            <a:off x="257386" y="2318395"/>
            <a:ext cx="8629227" cy="4114800"/>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360"/>
              </a:spcBef>
              <a:spcAft>
                <a:spcPts val="0"/>
              </a:spcAft>
              <a:buClr>
                <a:srgbClr val="C00000"/>
              </a:buClr>
              <a:buSzPts val="1170"/>
              <a:buChar char="■"/>
            </a:pPr>
            <a:r>
              <a:rPr lang="en-US" sz="1800" dirty="0"/>
              <a:t>Evidence: formal rules of evidence do not apply. See informal fair hearings rules (801 CMR 1.02) </a:t>
            </a:r>
            <a:endParaRPr dirty="0"/>
          </a:p>
          <a:p>
            <a:pPr marL="342900" lvl="0" indent="-342900" algn="l" rtl="0">
              <a:lnSpc>
                <a:spcPct val="90000"/>
              </a:lnSpc>
              <a:spcBef>
                <a:spcPts val="360"/>
              </a:spcBef>
              <a:spcAft>
                <a:spcPts val="0"/>
              </a:spcAft>
              <a:buClr>
                <a:srgbClr val="C00000"/>
              </a:buClr>
              <a:buSzPts val="1170"/>
              <a:buChar char="■"/>
            </a:pPr>
            <a:r>
              <a:rPr lang="en-US" sz="1800" dirty="0"/>
              <a:t>Proceedings: electronically recorded (can request hearing audio if need to appeal to Board of Review) </a:t>
            </a:r>
            <a:endParaRPr dirty="0"/>
          </a:p>
          <a:p>
            <a:pPr marL="342900" lvl="0" indent="-342900" algn="l" rtl="0">
              <a:lnSpc>
                <a:spcPct val="90000"/>
              </a:lnSpc>
              <a:spcBef>
                <a:spcPts val="360"/>
              </a:spcBef>
              <a:spcAft>
                <a:spcPts val="0"/>
              </a:spcAft>
              <a:buClr>
                <a:srgbClr val="C00000"/>
              </a:buClr>
              <a:buSzPts val="1170"/>
              <a:buChar char="■"/>
            </a:pPr>
            <a:r>
              <a:rPr lang="en-US" sz="1800" dirty="0"/>
              <a:t>Discovery: </a:t>
            </a:r>
            <a:endParaRPr dirty="0"/>
          </a:p>
          <a:p>
            <a:pPr marL="669925" lvl="1" indent="-325438" algn="l" rtl="0">
              <a:lnSpc>
                <a:spcPct val="90000"/>
              </a:lnSpc>
              <a:spcBef>
                <a:spcPts val="360"/>
              </a:spcBef>
              <a:spcAft>
                <a:spcPts val="0"/>
              </a:spcAft>
              <a:buClr>
                <a:srgbClr val="C00000"/>
              </a:buClr>
              <a:buSzPts val="1080"/>
              <a:buChar char="❑"/>
            </a:pPr>
            <a:r>
              <a:rPr lang="en-US" sz="1800" dirty="0"/>
              <a:t>Once the hearing is scheduled, DUA will issue a copy of the “appeal case folder” to the UI Online inbox. Claimants who receive notification by mail will have a copy mailed to them. </a:t>
            </a:r>
            <a:endParaRPr dirty="0"/>
          </a:p>
          <a:p>
            <a:pPr marL="669925" lvl="1" indent="-325438" algn="l" rtl="0">
              <a:lnSpc>
                <a:spcPct val="90000"/>
              </a:lnSpc>
              <a:spcBef>
                <a:spcPts val="360"/>
              </a:spcBef>
              <a:spcAft>
                <a:spcPts val="0"/>
              </a:spcAft>
              <a:buClr>
                <a:srgbClr val="C00000"/>
              </a:buClr>
              <a:buSzPts val="1080"/>
              <a:buChar char="❑"/>
            </a:pPr>
            <a:r>
              <a:rPr lang="en-US" sz="1800" dirty="0"/>
              <a:t>Additional evidence may be submitted prior to the hearing by either party online or by mail. </a:t>
            </a:r>
            <a:endParaRPr dirty="0"/>
          </a:p>
          <a:p>
            <a:pPr marL="669925" lvl="1" indent="-325438" algn="l" rtl="0">
              <a:lnSpc>
                <a:spcPct val="90000"/>
              </a:lnSpc>
              <a:spcBef>
                <a:spcPts val="360"/>
              </a:spcBef>
              <a:spcAft>
                <a:spcPts val="0"/>
              </a:spcAft>
              <a:buClr>
                <a:srgbClr val="C00000"/>
              </a:buClr>
              <a:buSzPts val="1080"/>
              <a:buChar char="❑"/>
            </a:pPr>
            <a:r>
              <a:rPr lang="en-US" sz="1800" dirty="0"/>
              <a:t>Personnel Record (G.L. c. 149, § 52C) and Payroll Records (G.L. c. 151, § 15)</a:t>
            </a:r>
            <a:endParaRPr dirty="0"/>
          </a:p>
          <a:p>
            <a:pPr marL="669925" lvl="1" indent="-325438" algn="l" rtl="0">
              <a:lnSpc>
                <a:spcPct val="90000"/>
              </a:lnSpc>
              <a:spcBef>
                <a:spcPts val="360"/>
              </a:spcBef>
              <a:spcAft>
                <a:spcPts val="0"/>
              </a:spcAft>
              <a:buClr>
                <a:srgbClr val="C00000"/>
              </a:buClr>
              <a:buSzPts val="1080"/>
              <a:buChar char="❑"/>
            </a:pPr>
            <a:r>
              <a:rPr lang="en-US" sz="1800" i="1" dirty="0"/>
              <a:t>Request </a:t>
            </a:r>
            <a:r>
              <a:rPr lang="en-US" sz="1800" b="1" i="1" dirty="0"/>
              <a:t>only</a:t>
            </a:r>
            <a:r>
              <a:rPr lang="en-US" sz="1800" b="1" dirty="0"/>
              <a:t> </a:t>
            </a:r>
            <a:r>
              <a:rPr lang="en-US" sz="1800" i="1" dirty="0"/>
              <a:t>if strategic to do so</a:t>
            </a:r>
            <a:endParaRPr dirty="0"/>
          </a:p>
        </p:txBody>
      </p:sp>
      <p:sp>
        <p:nvSpPr>
          <p:cNvPr id="400" name="Google Shape;400;p39"/>
          <p:cNvSpPr txBox="1"/>
          <p:nvPr/>
        </p:nvSpPr>
        <p:spPr>
          <a:xfrm>
            <a:off x="457200" y="1274648"/>
            <a:ext cx="8229600" cy="1139825"/>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dirty="0">
                <a:solidFill>
                  <a:srgbClr val="C00000"/>
                </a:solidFill>
                <a:latin typeface="Arial"/>
                <a:ea typeface="Arial"/>
                <a:cs typeface="Arial"/>
                <a:sym typeface="Arial"/>
              </a:rPr>
              <a:t>The DUA Hearing #2</a:t>
            </a:r>
            <a:endParaRP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406"/>
        <p:cNvGrpSpPr/>
        <p:nvPr/>
      </p:nvGrpSpPr>
      <p:grpSpPr>
        <a:xfrm>
          <a:off x="0" y="0"/>
          <a:ext cx="0" cy="0"/>
          <a:chOff x="0" y="0"/>
          <a:chExt cx="0" cy="0"/>
        </a:xfrm>
      </p:grpSpPr>
      <p:sp>
        <p:nvSpPr>
          <p:cNvPr id="412" name="Google Shape;412;p40"/>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41</a:t>
            </a:fld>
            <a:endParaRPr dirty="0"/>
          </a:p>
        </p:txBody>
      </p:sp>
      <p:sp>
        <p:nvSpPr>
          <p:cNvPr id="407" name="Google Shape;407;p40"/>
          <p:cNvSpPr txBox="1">
            <a:spLocks noGrp="1"/>
          </p:cNvSpPr>
          <p:nvPr>
            <p:ph type="body" idx="4294967295"/>
          </p:nvPr>
        </p:nvSpPr>
        <p:spPr>
          <a:xfrm>
            <a:off x="259503" y="2662238"/>
            <a:ext cx="8624993" cy="3954462"/>
          </a:xfrm>
          <a:prstGeom prst="rect">
            <a:avLst/>
          </a:prstGeom>
          <a:noFill/>
          <a:ln>
            <a:noFill/>
          </a:ln>
        </p:spPr>
        <p:txBody>
          <a:bodyPr spcFirstLastPara="1" wrap="square" lIns="92075" tIns="46025" rIns="92075" bIns="46025" anchor="t" anchorCtr="0">
            <a:noAutofit/>
          </a:bodyPr>
          <a:lstStyle/>
          <a:p>
            <a:pPr marL="342900" lvl="0" indent="-342900" algn="l" rtl="0">
              <a:lnSpc>
                <a:spcPct val="80000"/>
              </a:lnSpc>
              <a:spcBef>
                <a:spcPts val="0"/>
              </a:spcBef>
              <a:spcAft>
                <a:spcPts val="0"/>
              </a:spcAft>
              <a:buClr>
                <a:srgbClr val="C00000"/>
              </a:buClr>
              <a:buSzPts val="1170"/>
              <a:buChar char="■"/>
            </a:pPr>
            <a:r>
              <a:rPr lang="en-US" sz="1800" dirty="0"/>
              <a:t>DUA Request for Information sent to employer</a:t>
            </a:r>
            <a:endParaRPr dirty="0"/>
          </a:p>
          <a:p>
            <a:pPr marL="669925" lvl="1" indent="-325438" algn="l" rtl="0">
              <a:lnSpc>
                <a:spcPct val="80000"/>
              </a:lnSpc>
              <a:spcBef>
                <a:spcPts val="360"/>
              </a:spcBef>
              <a:spcAft>
                <a:spcPts val="0"/>
              </a:spcAft>
              <a:buClr>
                <a:srgbClr val="C00000"/>
              </a:buClr>
              <a:buSzPts val="1080"/>
              <a:buChar char="❑"/>
            </a:pPr>
            <a:r>
              <a:rPr lang="en-US" sz="1800" dirty="0"/>
              <a:t>Examine date for timely return</a:t>
            </a:r>
            <a:br>
              <a:rPr lang="en-US" sz="1800" dirty="0"/>
            </a:br>
            <a:endParaRPr sz="1800" dirty="0"/>
          </a:p>
          <a:p>
            <a:pPr marL="342900" lvl="0" indent="-342900" algn="l" rtl="0">
              <a:lnSpc>
                <a:spcPct val="80000"/>
              </a:lnSpc>
              <a:spcBef>
                <a:spcPts val="360"/>
              </a:spcBef>
              <a:spcAft>
                <a:spcPts val="0"/>
              </a:spcAft>
              <a:buClr>
                <a:srgbClr val="C00000"/>
              </a:buClr>
              <a:buSzPts val="1170"/>
              <a:buChar char="■"/>
            </a:pPr>
            <a:r>
              <a:rPr lang="en-US" sz="1800" dirty="0"/>
              <a:t>DUA’s Initial Determination: Notice of Disqualification or Notice of Approval</a:t>
            </a:r>
            <a:endParaRPr dirty="0"/>
          </a:p>
          <a:p>
            <a:pPr marL="342900" lvl="0" indent="-342900" algn="l" rtl="0">
              <a:lnSpc>
                <a:spcPct val="80000"/>
              </a:lnSpc>
              <a:spcBef>
                <a:spcPts val="360"/>
              </a:spcBef>
              <a:spcAft>
                <a:spcPts val="0"/>
              </a:spcAft>
              <a:buSzPts val="1170"/>
              <a:buFont typeface="Noto Sans Symbols"/>
              <a:buNone/>
            </a:pPr>
            <a:endParaRPr sz="1800" dirty="0"/>
          </a:p>
          <a:p>
            <a:pPr marL="342900" lvl="0" indent="-342900" algn="l" rtl="0">
              <a:lnSpc>
                <a:spcPct val="80000"/>
              </a:lnSpc>
              <a:spcBef>
                <a:spcPts val="360"/>
              </a:spcBef>
              <a:spcAft>
                <a:spcPts val="0"/>
              </a:spcAft>
              <a:buClr>
                <a:srgbClr val="C00000"/>
              </a:buClr>
              <a:buSzPts val="1170"/>
              <a:buChar char="■"/>
            </a:pPr>
            <a:r>
              <a:rPr lang="en-US" sz="1800" dirty="0"/>
              <a:t>Statements from employer and claimant </a:t>
            </a:r>
            <a:endParaRPr dirty="0"/>
          </a:p>
          <a:p>
            <a:pPr marL="669925" lvl="1" indent="-325438" algn="l" rtl="0">
              <a:lnSpc>
                <a:spcPct val="80000"/>
              </a:lnSpc>
              <a:spcBef>
                <a:spcPts val="360"/>
              </a:spcBef>
              <a:spcAft>
                <a:spcPts val="0"/>
              </a:spcAft>
              <a:buClr>
                <a:srgbClr val="C00000"/>
              </a:buClr>
              <a:buSzPts val="1080"/>
              <a:buChar char="❑"/>
            </a:pPr>
            <a:r>
              <a:rPr lang="en-US" sz="1800" dirty="0"/>
              <a:t>Check who submitted employer statement</a:t>
            </a:r>
            <a:br>
              <a:rPr lang="en-US" sz="1800" dirty="0"/>
            </a:br>
            <a:endParaRPr sz="1800" dirty="0"/>
          </a:p>
          <a:p>
            <a:pPr marL="342900" lvl="0" indent="-342900" algn="l" rtl="0">
              <a:lnSpc>
                <a:spcPct val="80000"/>
              </a:lnSpc>
              <a:spcBef>
                <a:spcPts val="360"/>
              </a:spcBef>
              <a:spcAft>
                <a:spcPts val="0"/>
              </a:spcAft>
              <a:buClr>
                <a:srgbClr val="C00000"/>
              </a:buClr>
              <a:buSzPts val="1170"/>
              <a:buChar char="■"/>
            </a:pPr>
            <a:r>
              <a:rPr lang="en-US" sz="1800" dirty="0"/>
              <a:t>Notice of Hearing</a:t>
            </a:r>
            <a:endParaRPr dirty="0"/>
          </a:p>
          <a:p>
            <a:pPr marL="669925" lvl="1" indent="-325438" algn="l" rtl="0">
              <a:lnSpc>
                <a:spcPct val="80000"/>
              </a:lnSpc>
              <a:spcBef>
                <a:spcPts val="360"/>
              </a:spcBef>
              <a:spcAft>
                <a:spcPts val="0"/>
              </a:spcAft>
              <a:buClr>
                <a:srgbClr val="C00000"/>
              </a:buClr>
              <a:buSzPts val="1080"/>
              <a:buChar char="❑"/>
            </a:pPr>
            <a:r>
              <a:rPr lang="en-US" sz="1800" dirty="0"/>
              <a:t>Confirm issues to be heard and the deadline to request a postponement</a:t>
            </a:r>
            <a:br>
              <a:rPr lang="en-US" sz="1800" dirty="0"/>
            </a:br>
            <a:endParaRPr sz="1800" dirty="0"/>
          </a:p>
          <a:p>
            <a:pPr marL="342900" lvl="0" indent="-342900" algn="l" rtl="0">
              <a:lnSpc>
                <a:spcPct val="80000"/>
              </a:lnSpc>
              <a:spcBef>
                <a:spcPts val="360"/>
              </a:spcBef>
              <a:spcAft>
                <a:spcPts val="0"/>
              </a:spcAft>
              <a:buClr>
                <a:srgbClr val="C00000"/>
              </a:buClr>
              <a:buSzPts val="1170"/>
              <a:buChar char="■"/>
            </a:pPr>
            <a:r>
              <a:rPr lang="en-US" sz="1800" dirty="0"/>
              <a:t>Any other documents submitted by parties (if uploaded after DUA generates appeal case folder, copies should be supplied to opposing party prior to hearing). 			</a:t>
            </a:r>
            <a:endParaRPr dirty="0"/>
          </a:p>
        </p:txBody>
      </p:sp>
      <p:sp>
        <p:nvSpPr>
          <p:cNvPr id="408" name="Google Shape;408;p40"/>
          <p:cNvSpPr txBox="1"/>
          <p:nvPr/>
        </p:nvSpPr>
        <p:spPr>
          <a:xfrm>
            <a:off x="2362200" y="1600200"/>
            <a:ext cx="5943600" cy="51911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b="1" dirty="0">
                <a:solidFill>
                  <a:srgbClr val="000000"/>
                </a:solidFill>
                <a:latin typeface="Arial"/>
                <a:ea typeface="Arial"/>
                <a:cs typeface="Arial"/>
                <a:sym typeface="Arial"/>
              </a:rPr>
              <a:t> </a:t>
            </a:r>
            <a:endParaRPr dirty="0"/>
          </a:p>
        </p:txBody>
      </p:sp>
      <p:sp>
        <p:nvSpPr>
          <p:cNvPr id="409" name="Google Shape;409;p40"/>
          <p:cNvSpPr txBox="1"/>
          <p:nvPr/>
        </p:nvSpPr>
        <p:spPr>
          <a:xfrm>
            <a:off x="1219200" y="1752600"/>
            <a:ext cx="7010400" cy="4572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2400" dirty="0">
              <a:solidFill>
                <a:srgbClr val="000000"/>
              </a:solidFill>
              <a:latin typeface="Times New Roman"/>
              <a:ea typeface="Times New Roman"/>
              <a:cs typeface="Times New Roman"/>
              <a:sym typeface="Times New Roman"/>
            </a:endParaRPr>
          </a:p>
        </p:txBody>
      </p:sp>
      <p:sp>
        <p:nvSpPr>
          <p:cNvPr id="410" name="Google Shape;410;p40"/>
          <p:cNvSpPr txBox="1"/>
          <p:nvPr/>
        </p:nvSpPr>
        <p:spPr>
          <a:xfrm>
            <a:off x="1752600" y="2092326"/>
            <a:ext cx="6248400"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200" b="1" dirty="0">
                <a:solidFill>
                  <a:srgbClr val="000000"/>
                </a:solidFill>
                <a:latin typeface="Arial"/>
                <a:ea typeface="Arial"/>
                <a:cs typeface="Arial"/>
                <a:sym typeface="Arial"/>
              </a:rPr>
              <a:t>Review</a:t>
            </a:r>
            <a:r>
              <a:rPr lang="en-US" sz="2400" b="1" dirty="0">
                <a:solidFill>
                  <a:srgbClr val="000000"/>
                </a:solidFill>
                <a:latin typeface="Arial"/>
                <a:ea typeface="Arial"/>
                <a:cs typeface="Arial"/>
                <a:sym typeface="Arial"/>
              </a:rPr>
              <a:t> docs in DUA’s Hearing File</a:t>
            </a:r>
            <a:endParaRPr dirty="0"/>
          </a:p>
        </p:txBody>
      </p:sp>
      <p:sp>
        <p:nvSpPr>
          <p:cNvPr id="411" name="Google Shape;411;p40"/>
          <p:cNvSpPr txBox="1"/>
          <p:nvPr/>
        </p:nvSpPr>
        <p:spPr>
          <a:xfrm>
            <a:off x="457200" y="1182687"/>
            <a:ext cx="8229600" cy="1139825"/>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dirty="0">
                <a:solidFill>
                  <a:srgbClr val="C00000"/>
                </a:solidFill>
                <a:latin typeface="Arial"/>
                <a:ea typeface="Arial"/>
                <a:cs typeface="Arial"/>
                <a:sym typeface="Arial"/>
              </a:rPr>
              <a:t>The DUA Hearing #3</a:t>
            </a:r>
            <a:endParaRP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417"/>
        <p:cNvGrpSpPr/>
        <p:nvPr/>
      </p:nvGrpSpPr>
      <p:grpSpPr>
        <a:xfrm>
          <a:off x="0" y="0"/>
          <a:ext cx="0" cy="0"/>
          <a:chOff x="0" y="0"/>
          <a:chExt cx="0" cy="0"/>
        </a:xfrm>
      </p:grpSpPr>
      <p:sp>
        <p:nvSpPr>
          <p:cNvPr id="418" name="Google Shape;418;p41"/>
          <p:cNvSpPr txBox="1">
            <a:spLocks noGrp="1"/>
          </p:cNvSpPr>
          <p:nvPr>
            <p:ph type="body" idx="1"/>
          </p:nvPr>
        </p:nvSpPr>
        <p:spPr>
          <a:xfrm>
            <a:off x="266700" y="2172122"/>
            <a:ext cx="8610600" cy="4191001"/>
          </a:xfrm>
          <a:prstGeom prst="rect">
            <a:avLst/>
          </a:prstGeom>
          <a:noFill/>
          <a:ln>
            <a:noFill/>
          </a:ln>
        </p:spPr>
        <p:txBody>
          <a:bodyPr spcFirstLastPara="1" wrap="square" lIns="91425" tIns="45700" rIns="91425" bIns="45700" anchor="t" anchorCtr="0">
            <a:noAutofit/>
          </a:bodyPr>
          <a:lstStyle/>
          <a:p>
            <a:pPr marL="342900" lvl="0" indent="-342900" algn="ctr" rtl="0">
              <a:lnSpc>
                <a:spcPct val="80000"/>
              </a:lnSpc>
              <a:spcBef>
                <a:spcPts val="0"/>
              </a:spcBef>
              <a:spcAft>
                <a:spcPts val="0"/>
              </a:spcAft>
              <a:buSzPts val="1430"/>
              <a:buFont typeface="Noto Sans Symbols"/>
              <a:buNone/>
            </a:pPr>
            <a:r>
              <a:rPr lang="en-US" sz="2200" b="1" dirty="0"/>
              <a:t>Claimant Preparation</a:t>
            </a:r>
            <a:br>
              <a:rPr lang="en-US" sz="2200" b="1" dirty="0"/>
            </a:br>
            <a:r>
              <a:rPr lang="en-US" sz="2200" b="1" dirty="0"/>
              <a:t>Develop your theory of case and then:   </a:t>
            </a:r>
            <a:endParaRPr dirty="0"/>
          </a:p>
          <a:p>
            <a:pPr marL="342900" lvl="0" indent="-342900" algn="l" rtl="0">
              <a:lnSpc>
                <a:spcPct val="80000"/>
              </a:lnSpc>
              <a:spcBef>
                <a:spcPts val="360"/>
              </a:spcBef>
              <a:spcAft>
                <a:spcPts val="0"/>
              </a:spcAft>
              <a:buSzPts val="1170"/>
              <a:buFont typeface="Noto Sans Symbols"/>
              <a:buNone/>
            </a:pPr>
            <a:endParaRPr sz="1800" b="1" dirty="0"/>
          </a:p>
          <a:p>
            <a:pPr marL="342900" lvl="0" indent="-342900" algn="l" rtl="0">
              <a:lnSpc>
                <a:spcPct val="80000"/>
              </a:lnSpc>
              <a:spcBef>
                <a:spcPts val="360"/>
              </a:spcBef>
              <a:spcAft>
                <a:spcPts val="0"/>
              </a:spcAft>
              <a:buClr>
                <a:srgbClr val="C00000"/>
              </a:buClr>
              <a:buSzPts val="1170"/>
              <a:buChar char="■"/>
            </a:pPr>
            <a:r>
              <a:rPr lang="en-US" sz="1800" dirty="0"/>
              <a:t>Take the time to thoroughly prepare client </a:t>
            </a:r>
            <a:endParaRPr dirty="0"/>
          </a:p>
          <a:p>
            <a:pPr marL="344487" lvl="1" indent="0" algn="l" rtl="0">
              <a:lnSpc>
                <a:spcPct val="80000"/>
              </a:lnSpc>
              <a:spcBef>
                <a:spcPts val="360"/>
              </a:spcBef>
              <a:spcAft>
                <a:spcPts val="0"/>
              </a:spcAft>
              <a:buClr>
                <a:srgbClr val="C00000"/>
              </a:buClr>
              <a:buSzPts val="1080"/>
              <a:buNone/>
            </a:pPr>
            <a:endParaRPr sz="1800" dirty="0"/>
          </a:p>
          <a:p>
            <a:pPr marL="342900" lvl="0" indent="-342900" algn="l" rtl="0">
              <a:lnSpc>
                <a:spcPct val="80000"/>
              </a:lnSpc>
              <a:spcBef>
                <a:spcPts val="360"/>
              </a:spcBef>
              <a:spcAft>
                <a:spcPts val="0"/>
              </a:spcAft>
              <a:buClr>
                <a:srgbClr val="C00000"/>
              </a:buClr>
              <a:buSzPts val="1170"/>
              <a:buChar char="■"/>
            </a:pPr>
            <a:r>
              <a:rPr lang="en-US" sz="1800" dirty="0"/>
              <a:t>Think about the employer’s best case, how to address it and confront bad facts; explore alternate theories and arguments</a:t>
            </a:r>
            <a:endParaRPr dirty="0"/>
          </a:p>
          <a:p>
            <a:pPr marL="0" lvl="0" indent="0" algn="l" rtl="0">
              <a:lnSpc>
                <a:spcPct val="80000"/>
              </a:lnSpc>
              <a:spcBef>
                <a:spcPts val="360"/>
              </a:spcBef>
              <a:spcAft>
                <a:spcPts val="0"/>
              </a:spcAft>
              <a:buClr>
                <a:srgbClr val="C00000"/>
              </a:buClr>
              <a:buSzPts val="1170"/>
              <a:buNone/>
            </a:pPr>
            <a:endParaRPr sz="1800" dirty="0"/>
          </a:p>
          <a:p>
            <a:pPr marL="342900" lvl="0" indent="-342900" algn="l" rtl="0">
              <a:lnSpc>
                <a:spcPct val="80000"/>
              </a:lnSpc>
              <a:spcBef>
                <a:spcPts val="360"/>
              </a:spcBef>
              <a:spcAft>
                <a:spcPts val="0"/>
              </a:spcAft>
              <a:buClr>
                <a:srgbClr val="C00000"/>
              </a:buClr>
              <a:buSzPts val="1170"/>
              <a:buChar char="■"/>
            </a:pPr>
            <a:r>
              <a:rPr lang="en-US" sz="1800" dirty="0"/>
              <a:t>Prepare direct, cross of employer and potential direct and cross of your client</a:t>
            </a:r>
            <a:endParaRPr dirty="0"/>
          </a:p>
          <a:p>
            <a:pPr marL="344487" lvl="1" indent="0" algn="l" rtl="0">
              <a:lnSpc>
                <a:spcPct val="80000"/>
              </a:lnSpc>
              <a:spcBef>
                <a:spcPts val="360"/>
              </a:spcBef>
              <a:spcAft>
                <a:spcPts val="0"/>
              </a:spcAft>
              <a:buClr>
                <a:srgbClr val="C00000"/>
              </a:buClr>
              <a:buSzPts val="1080"/>
              <a:buNone/>
            </a:pPr>
            <a:endParaRPr sz="1800" dirty="0"/>
          </a:p>
          <a:p>
            <a:pPr marL="342900" lvl="0" indent="-342900" algn="l" rtl="0">
              <a:lnSpc>
                <a:spcPct val="80000"/>
              </a:lnSpc>
              <a:spcBef>
                <a:spcPts val="360"/>
              </a:spcBef>
              <a:spcAft>
                <a:spcPts val="0"/>
              </a:spcAft>
              <a:buClr>
                <a:srgbClr val="C00000"/>
              </a:buClr>
              <a:buSzPts val="1170"/>
              <a:buChar char="■"/>
            </a:pPr>
            <a:r>
              <a:rPr lang="en-US" sz="1800" dirty="0"/>
              <a:t>Describe hearing setting and what to expect at hearing</a:t>
            </a:r>
            <a:endParaRPr dirty="0"/>
          </a:p>
          <a:p>
            <a:pPr marL="0" lvl="0" indent="0" algn="l" rtl="0">
              <a:lnSpc>
                <a:spcPct val="80000"/>
              </a:lnSpc>
              <a:spcBef>
                <a:spcPts val="360"/>
              </a:spcBef>
              <a:spcAft>
                <a:spcPts val="0"/>
              </a:spcAft>
              <a:buClr>
                <a:srgbClr val="C00000"/>
              </a:buClr>
              <a:buSzPts val="1170"/>
              <a:buNone/>
            </a:pPr>
            <a:r>
              <a:rPr lang="en-US" sz="1800" dirty="0"/>
              <a:t>					</a:t>
            </a:r>
            <a:endParaRPr dirty="0"/>
          </a:p>
          <a:p>
            <a:pPr marL="0" lvl="0" indent="0" algn="l" rtl="0">
              <a:lnSpc>
                <a:spcPct val="80000"/>
              </a:lnSpc>
              <a:spcBef>
                <a:spcPts val="360"/>
              </a:spcBef>
              <a:spcAft>
                <a:spcPts val="0"/>
              </a:spcAft>
              <a:buClr>
                <a:srgbClr val="C00000"/>
              </a:buClr>
              <a:buSzPts val="1170"/>
              <a:buNone/>
            </a:pPr>
            <a:endParaRPr sz="1800" dirty="0"/>
          </a:p>
          <a:p>
            <a:pPr marL="0" lvl="0" indent="0" algn="l" rtl="0">
              <a:lnSpc>
                <a:spcPct val="80000"/>
              </a:lnSpc>
              <a:spcBef>
                <a:spcPts val="360"/>
              </a:spcBef>
              <a:spcAft>
                <a:spcPts val="0"/>
              </a:spcAft>
              <a:buClr>
                <a:srgbClr val="C00000"/>
              </a:buClr>
              <a:buSzPts val="1170"/>
              <a:buNone/>
            </a:pPr>
            <a:r>
              <a:rPr lang="en-US" sz="1800" dirty="0"/>
              <a:t>					 </a:t>
            </a:r>
            <a:r>
              <a:rPr lang="en-US" sz="1800" i="1" dirty="0"/>
              <a:t>UI Guide, Q. 59, App. H: Checklist</a:t>
            </a:r>
            <a:endParaRPr sz="1800" dirty="0"/>
          </a:p>
          <a:p>
            <a:pPr marL="342900" lvl="0" indent="-342900" algn="l" rtl="0">
              <a:lnSpc>
                <a:spcPct val="80000"/>
              </a:lnSpc>
              <a:spcBef>
                <a:spcPts val="400"/>
              </a:spcBef>
              <a:spcAft>
                <a:spcPts val="0"/>
              </a:spcAft>
              <a:buSzPts val="1300"/>
              <a:buFont typeface="Noto Sans Symbols"/>
              <a:buNone/>
            </a:pPr>
            <a:endParaRPr sz="2000" dirty="0"/>
          </a:p>
        </p:txBody>
      </p:sp>
      <p:sp>
        <p:nvSpPr>
          <p:cNvPr id="419" name="Google Shape;419;p41"/>
          <p:cNvSpPr txBox="1"/>
          <p:nvPr/>
        </p:nvSpPr>
        <p:spPr>
          <a:xfrm>
            <a:off x="457200" y="1246917"/>
            <a:ext cx="8229600" cy="1139825"/>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dirty="0">
                <a:solidFill>
                  <a:srgbClr val="C00000"/>
                </a:solidFill>
                <a:latin typeface="Arial"/>
                <a:ea typeface="Arial"/>
                <a:cs typeface="Arial"/>
                <a:sym typeface="Arial"/>
              </a:rPr>
              <a:t>The DUA Hearing #4</a:t>
            </a:r>
            <a:endParaRP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424"/>
        <p:cNvGrpSpPr/>
        <p:nvPr/>
      </p:nvGrpSpPr>
      <p:grpSpPr>
        <a:xfrm>
          <a:off x="0" y="0"/>
          <a:ext cx="0" cy="0"/>
          <a:chOff x="0" y="0"/>
          <a:chExt cx="0" cy="0"/>
        </a:xfrm>
      </p:grpSpPr>
      <p:sp>
        <p:nvSpPr>
          <p:cNvPr id="428" name="Google Shape;428;p42"/>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43</a:t>
            </a:fld>
            <a:endParaRPr dirty="0"/>
          </a:p>
        </p:txBody>
      </p:sp>
      <p:sp>
        <p:nvSpPr>
          <p:cNvPr id="425" name="Google Shape;425;p42"/>
          <p:cNvSpPr txBox="1">
            <a:spLocks noGrp="1"/>
          </p:cNvSpPr>
          <p:nvPr>
            <p:ph type="body" idx="4294967295"/>
          </p:nvPr>
        </p:nvSpPr>
        <p:spPr>
          <a:xfrm>
            <a:off x="601556" y="2765028"/>
            <a:ext cx="7940887" cy="34290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rgbClr val="C00000"/>
              </a:buClr>
              <a:buSzPts val="1170"/>
              <a:buChar char="■"/>
            </a:pPr>
            <a:r>
              <a:rPr lang="en-US" sz="1800" dirty="0"/>
              <a:t>Present witnesses</a:t>
            </a:r>
            <a:endParaRPr dirty="0"/>
          </a:p>
          <a:p>
            <a:pPr marL="0" lvl="0" indent="0" algn="l" rtl="0">
              <a:spcBef>
                <a:spcPts val="360"/>
              </a:spcBef>
              <a:spcAft>
                <a:spcPts val="0"/>
              </a:spcAft>
              <a:buSzPts val="1170"/>
              <a:buNone/>
            </a:pPr>
            <a:endParaRPr sz="1800" dirty="0"/>
          </a:p>
          <a:p>
            <a:pPr marL="342900" lvl="0" indent="-342900" algn="l" rtl="0">
              <a:spcBef>
                <a:spcPts val="360"/>
              </a:spcBef>
              <a:spcAft>
                <a:spcPts val="0"/>
              </a:spcAft>
              <a:buClr>
                <a:srgbClr val="C00000"/>
              </a:buClr>
              <a:buSzPts val="1170"/>
              <a:buChar char="■"/>
            </a:pPr>
            <a:r>
              <a:rPr lang="en-US" sz="1800" dirty="0"/>
              <a:t>Cross examine witnesses</a:t>
            </a:r>
            <a:endParaRPr dirty="0"/>
          </a:p>
          <a:p>
            <a:pPr marL="342900" lvl="0" indent="-268605" algn="l" rtl="0">
              <a:spcBef>
                <a:spcPts val="360"/>
              </a:spcBef>
              <a:spcAft>
                <a:spcPts val="0"/>
              </a:spcAft>
              <a:buClr>
                <a:srgbClr val="C00000"/>
              </a:buClr>
              <a:buSzPts val="1170"/>
              <a:buNone/>
            </a:pPr>
            <a:endParaRPr sz="1800" dirty="0"/>
          </a:p>
          <a:p>
            <a:pPr marL="342900" lvl="0" indent="-342900" algn="l" rtl="0">
              <a:spcBef>
                <a:spcPts val="360"/>
              </a:spcBef>
              <a:spcAft>
                <a:spcPts val="0"/>
              </a:spcAft>
              <a:buClr>
                <a:srgbClr val="C00000"/>
              </a:buClr>
              <a:buSzPts val="1170"/>
              <a:buChar char="■"/>
            </a:pPr>
            <a:r>
              <a:rPr lang="en-US" sz="1800" dirty="0"/>
              <a:t>Present testimony</a:t>
            </a:r>
            <a:endParaRPr dirty="0"/>
          </a:p>
          <a:p>
            <a:pPr marL="342900" lvl="0" indent="-342900" algn="l" rtl="0">
              <a:spcBef>
                <a:spcPts val="360"/>
              </a:spcBef>
              <a:spcAft>
                <a:spcPts val="0"/>
              </a:spcAft>
              <a:buSzPts val="1170"/>
              <a:buFont typeface="Noto Sans Symbols"/>
              <a:buNone/>
            </a:pPr>
            <a:endParaRPr sz="1800" dirty="0"/>
          </a:p>
          <a:p>
            <a:pPr marL="342900" lvl="0" indent="-342900" algn="l" rtl="0">
              <a:spcBef>
                <a:spcPts val="360"/>
              </a:spcBef>
              <a:spcAft>
                <a:spcPts val="0"/>
              </a:spcAft>
              <a:buClr>
                <a:srgbClr val="C00000"/>
              </a:buClr>
              <a:buSzPts val="1170"/>
              <a:buChar char="■"/>
            </a:pPr>
            <a:r>
              <a:rPr lang="en-US" sz="1800" dirty="0"/>
              <a:t>Introduce documentary and video evidence</a:t>
            </a:r>
            <a:endParaRPr dirty="0"/>
          </a:p>
          <a:p>
            <a:pPr marL="342900" lvl="0" indent="-268605" algn="l" rtl="0">
              <a:spcBef>
                <a:spcPts val="360"/>
              </a:spcBef>
              <a:spcAft>
                <a:spcPts val="0"/>
              </a:spcAft>
              <a:buSzPts val="1170"/>
              <a:buNone/>
            </a:pPr>
            <a:endParaRPr sz="1800" dirty="0"/>
          </a:p>
          <a:p>
            <a:pPr marL="1681163" lvl="4" indent="-339725" algn="l" rtl="0">
              <a:spcBef>
                <a:spcPts val="360"/>
              </a:spcBef>
              <a:spcAft>
                <a:spcPts val="0"/>
              </a:spcAft>
              <a:buSzPts val="1350"/>
              <a:buFont typeface="Noto Sans Symbols"/>
              <a:buNone/>
            </a:pPr>
            <a:endParaRPr sz="1800" dirty="0"/>
          </a:p>
          <a:p>
            <a:pPr marL="342900" lvl="0" indent="-268605" algn="l" rtl="0">
              <a:spcBef>
                <a:spcPts val="360"/>
              </a:spcBef>
              <a:spcAft>
                <a:spcPts val="0"/>
              </a:spcAft>
              <a:buSzPts val="1170"/>
              <a:buNone/>
            </a:pPr>
            <a:endParaRPr sz="1800" dirty="0"/>
          </a:p>
        </p:txBody>
      </p:sp>
      <p:sp>
        <p:nvSpPr>
          <p:cNvPr id="426" name="Google Shape;426;p42"/>
          <p:cNvSpPr txBox="1"/>
          <p:nvPr/>
        </p:nvSpPr>
        <p:spPr>
          <a:xfrm>
            <a:off x="2630593" y="2171819"/>
            <a:ext cx="3959013" cy="43088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200" b="1" dirty="0">
                <a:solidFill>
                  <a:srgbClr val="000000"/>
                </a:solidFill>
                <a:latin typeface="Arial"/>
                <a:ea typeface="Arial"/>
                <a:cs typeface="Arial"/>
                <a:sym typeface="Arial"/>
              </a:rPr>
              <a:t>Rights and duties of parties</a:t>
            </a:r>
            <a:endParaRPr sz="2200" dirty="0">
              <a:solidFill>
                <a:srgbClr val="000000"/>
              </a:solidFill>
              <a:latin typeface="Times New Roman"/>
              <a:ea typeface="Times New Roman"/>
              <a:cs typeface="Times New Roman"/>
              <a:sym typeface="Times New Roman"/>
            </a:endParaRPr>
          </a:p>
        </p:txBody>
      </p:sp>
      <p:sp>
        <p:nvSpPr>
          <p:cNvPr id="427" name="Google Shape;427;p42"/>
          <p:cNvSpPr txBox="1"/>
          <p:nvPr/>
        </p:nvSpPr>
        <p:spPr>
          <a:xfrm>
            <a:off x="457200" y="1169988"/>
            <a:ext cx="8229600" cy="1139825"/>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dirty="0">
                <a:solidFill>
                  <a:srgbClr val="C00000"/>
                </a:solidFill>
                <a:latin typeface="Arial"/>
                <a:ea typeface="Arial"/>
                <a:cs typeface="Arial"/>
                <a:sym typeface="Arial"/>
              </a:rPr>
              <a:t>The DUA Hearing #5</a:t>
            </a:r>
            <a:endParaRP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433"/>
        <p:cNvGrpSpPr/>
        <p:nvPr/>
      </p:nvGrpSpPr>
      <p:grpSpPr>
        <a:xfrm>
          <a:off x="0" y="0"/>
          <a:ext cx="0" cy="0"/>
          <a:chOff x="0" y="0"/>
          <a:chExt cx="0" cy="0"/>
        </a:xfrm>
      </p:grpSpPr>
      <p:sp>
        <p:nvSpPr>
          <p:cNvPr id="438" name="Google Shape;438;p43"/>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44</a:t>
            </a:fld>
            <a:endParaRPr dirty="0"/>
          </a:p>
        </p:txBody>
      </p:sp>
      <p:sp>
        <p:nvSpPr>
          <p:cNvPr id="434" name="Google Shape;434;p43"/>
          <p:cNvSpPr txBox="1">
            <a:spLocks noGrp="1"/>
          </p:cNvSpPr>
          <p:nvPr>
            <p:ph type="body" idx="4294967295"/>
          </p:nvPr>
        </p:nvSpPr>
        <p:spPr>
          <a:xfrm>
            <a:off x="569118" y="2681430"/>
            <a:ext cx="8005763" cy="3049588"/>
          </a:xfrm>
          <a:prstGeom prst="rect">
            <a:avLst/>
          </a:prstGeom>
          <a:noFill/>
          <a:ln>
            <a:noFill/>
          </a:ln>
        </p:spPr>
        <p:txBody>
          <a:bodyPr spcFirstLastPara="1" wrap="square" lIns="91425" tIns="45700" rIns="91425" bIns="45700" anchor="t" anchorCtr="0">
            <a:noAutofit/>
          </a:bodyPr>
          <a:lstStyle/>
          <a:p>
            <a:pPr marL="342900" lvl="0" indent="-342900" algn="l" rtl="0">
              <a:lnSpc>
                <a:spcPct val="95000"/>
              </a:lnSpc>
              <a:spcBef>
                <a:spcPts val="0"/>
              </a:spcBef>
              <a:spcAft>
                <a:spcPts val="0"/>
              </a:spcAft>
              <a:buClr>
                <a:srgbClr val="C00000"/>
              </a:buClr>
              <a:buSzPts val="1170"/>
              <a:buChar char="■"/>
            </a:pPr>
            <a:r>
              <a:rPr lang="en-US" sz="1800" dirty="0"/>
              <a:t>Use open-ended questions, not leading questions.</a:t>
            </a:r>
            <a:endParaRPr dirty="0"/>
          </a:p>
          <a:p>
            <a:pPr marL="0" lvl="0" indent="0" algn="l" rtl="0">
              <a:lnSpc>
                <a:spcPct val="95000"/>
              </a:lnSpc>
              <a:spcBef>
                <a:spcPts val="360"/>
              </a:spcBef>
              <a:spcAft>
                <a:spcPts val="0"/>
              </a:spcAft>
              <a:buClr>
                <a:srgbClr val="C00000"/>
              </a:buClr>
              <a:buSzPts val="1170"/>
              <a:buNone/>
            </a:pPr>
            <a:endParaRPr sz="1800" dirty="0"/>
          </a:p>
          <a:p>
            <a:pPr marL="342900" lvl="0" indent="-342900" algn="l" rtl="0">
              <a:lnSpc>
                <a:spcPct val="95000"/>
              </a:lnSpc>
              <a:spcBef>
                <a:spcPts val="360"/>
              </a:spcBef>
              <a:spcAft>
                <a:spcPts val="0"/>
              </a:spcAft>
              <a:buClr>
                <a:srgbClr val="C00000"/>
              </a:buClr>
              <a:buSzPts val="1170"/>
              <a:buChar char="■"/>
            </a:pPr>
            <a:r>
              <a:rPr lang="en-US" sz="1800" dirty="0"/>
              <a:t>Tell a story that fits with theory of case. </a:t>
            </a:r>
          </a:p>
          <a:p>
            <a:pPr marL="0" lvl="0" indent="0" algn="l" rtl="0">
              <a:lnSpc>
                <a:spcPct val="95000"/>
              </a:lnSpc>
              <a:spcBef>
                <a:spcPts val="360"/>
              </a:spcBef>
              <a:spcAft>
                <a:spcPts val="0"/>
              </a:spcAft>
              <a:buClr>
                <a:srgbClr val="C00000"/>
              </a:buClr>
              <a:buSzPts val="1170"/>
              <a:buNone/>
            </a:pPr>
            <a:endParaRPr sz="1800" dirty="0"/>
          </a:p>
          <a:p>
            <a:pPr marL="342900" lvl="0" indent="-342900" algn="l" rtl="0">
              <a:lnSpc>
                <a:spcPct val="95000"/>
              </a:lnSpc>
              <a:spcBef>
                <a:spcPts val="360"/>
              </a:spcBef>
              <a:spcAft>
                <a:spcPts val="0"/>
              </a:spcAft>
              <a:buClr>
                <a:srgbClr val="C00000"/>
              </a:buClr>
              <a:buSzPts val="1170"/>
              <a:buChar char="■"/>
            </a:pPr>
            <a:r>
              <a:rPr lang="en-US" sz="1800" dirty="0"/>
              <a:t>Elicit relevant events chronologically, if critical to your case.</a:t>
            </a:r>
            <a:endParaRPr dirty="0"/>
          </a:p>
          <a:p>
            <a:pPr marL="0" lvl="0" indent="0" algn="l" rtl="0">
              <a:lnSpc>
                <a:spcPct val="95000"/>
              </a:lnSpc>
              <a:spcBef>
                <a:spcPts val="360"/>
              </a:spcBef>
              <a:spcAft>
                <a:spcPts val="0"/>
              </a:spcAft>
              <a:buClr>
                <a:srgbClr val="C00000"/>
              </a:buClr>
              <a:buSzPts val="1170"/>
              <a:buNone/>
            </a:pPr>
            <a:endParaRPr sz="1800" dirty="0"/>
          </a:p>
          <a:p>
            <a:pPr marL="342900" lvl="0" indent="-342900" algn="l" rtl="0">
              <a:lnSpc>
                <a:spcPct val="95000"/>
              </a:lnSpc>
              <a:spcBef>
                <a:spcPts val="360"/>
              </a:spcBef>
              <a:spcAft>
                <a:spcPts val="0"/>
              </a:spcAft>
              <a:buClr>
                <a:srgbClr val="C00000"/>
              </a:buClr>
              <a:buSzPts val="1170"/>
              <a:buChar char="■"/>
            </a:pPr>
            <a:r>
              <a:rPr lang="en-US" sz="1800" dirty="0"/>
              <a:t>Do not dwell on unimportant details.</a:t>
            </a:r>
            <a:endParaRPr dirty="0"/>
          </a:p>
          <a:p>
            <a:pPr marL="0" lvl="0" indent="0" algn="l" rtl="0">
              <a:lnSpc>
                <a:spcPct val="95000"/>
              </a:lnSpc>
              <a:spcBef>
                <a:spcPts val="360"/>
              </a:spcBef>
              <a:spcAft>
                <a:spcPts val="0"/>
              </a:spcAft>
              <a:buClr>
                <a:srgbClr val="C00000"/>
              </a:buClr>
              <a:buSzPts val="1170"/>
              <a:buNone/>
            </a:pPr>
            <a:endParaRPr sz="1800" dirty="0"/>
          </a:p>
          <a:p>
            <a:pPr marL="342900" lvl="0" indent="-342900" algn="l" rtl="0">
              <a:lnSpc>
                <a:spcPct val="95000"/>
              </a:lnSpc>
              <a:spcBef>
                <a:spcPts val="360"/>
              </a:spcBef>
              <a:spcAft>
                <a:spcPts val="0"/>
              </a:spcAft>
              <a:buClr>
                <a:srgbClr val="C00000"/>
              </a:buClr>
              <a:buSzPts val="1170"/>
              <a:buChar char="■"/>
            </a:pPr>
            <a:r>
              <a:rPr lang="en-US" sz="1800" dirty="0"/>
              <a:t>Do not interrupt your witness.</a:t>
            </a:r>
            <a:endParaRPr dirty="0"/>
          </a:p>
        </p:txBody>
      </p:sp>
      <p:sp>
        <p:nvSpPr>
          <p:cNvPr id="436" name="Google Shape;436;p43"/>
          <p:cNvSpPr txBox="1"/>
          <p:nvPr/>
        </p:nvSpPr>
        <p:spPr>
          <a:xfrm>
            <a:off x="2438400" y="2044244"/>
            <a:ext cx="4267200" cy="43088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200" b="1" dirty="0">
                <a:solidFill>
                  <a:srgbClr val="000000"/>
                </a:solidFill>
                <a:latin typeface="Arial"/>
                <a:ea typeface="Arial"/>
                <a:cs typeface="Arial"/>
                <a:sym typeface="Arial"/>
              </a:rPr>
              <a:t> Direct Examination </a:t>
            </a:r>
            <a:endParaRPr dirty="0"/>
          </a:p>
        </p:txBody>
      </p:sp>
      <p:sp>
        <p:nvSpPr>
          <p:cNvPr id="437" name="Google Shape;437;p43"/>
          <p:cNvSpPr txBox="1"/>
          <p:nvPr/>
        </p:nvSpPr>
        <p:spPr>
          <a:xfrm>
            <a:off x="457200" y="1129845"/>
            <a:ext cx="8229600" cy="914399"/>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dirty="0">
                <a:solidFill>
                  <a:srgbClr val="C00000"/>
                </a:solidFill>
                <a:latin typeface="Arial"/>
                <a:ea typeface="Arial"/>
                <a:cs typeface="Arial"/>
                <a:sym typeface="Arial"/>
              </a:rPr>
              <a:t>The DUA Hearing #6</a:t>
            </a:r>
            <a:endParaRP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443"/>
        <p:cNvGrpSpPr/>
        <p:nvPr/>
      </p:nvGrpSpPr>
      <p:grpSpPr>
        <a:xfrm>
          <a:off x="0" y="0"/>
          <a:ext cx="0" cy="0"/>
          <a:chOff x="0" y="0"/>
          <a:chExt cx="0" cy="0"/>
        </a:xfrm>
      </p:grpSpPr>
      <p:sp>
        <p:nvSpPr>
          <p:cNvPr id="448" name="Google Shape;448;p44"/>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45</a:t>
            </a:fld>
            <a:endParaRPr dirty="0"/>
          </a:p>
        </p:txBody>
      </p:sp>
      <p:sp>
        <p:nvSpPr>
          <p:cNvPr id="444" name="Google Shape;444;p44"/>
          <p:cNvSpPr txBox="1">
            <a:spLocks noGrp="1"/>
          </p:cNvSpPr>
          <p:nvPr>
            <p:ph type="body" idx="4294967295"/>
          </p:nvPr>
        </p:nvSpPr>
        <p:spPr>
          <a:xfrm>
            <a:off x="538161" y="3181474"/>
            <a:ext cx="8067675" cy="2954337"/>
          </a:xfrm>
          <a:prstGeom prst="rect">
            <a:avLst/>
          </a:prstGeom>
          <a:noFill/>
          <a:ln>
            <a:noFill/>
          </a:ln>
        </p:spPr>
        <p:txBody>
          <a:bodyPr spcFirstLastPara="1" wrap="square" lIns="91425" tIns="45700" rIns="91425" bIns="45700" anchor="t" anchorCtr="0">
            <a:noAutofit/>
          </a:bodyPr>
          <a:lstStyle/>
          <a:p>
            <a:pPr marL="342900" lvl="0" indent="-342900" algn="l" rtl="0">
              <a:lnSpc>
                <a:spcPct val="95000"/>
              </a:lnSpc>
              <a:spcBef>
                <a:spcPts val="0"/>
              </a:spcBef>
              <a:spcAft>
                <a:spcPts val="0"/>
              </a:spcAft>
              <a:buClr>
                <a:srgbClr val="C00000"/>
              </a:buClr>
              <a:buSzPts val="1170"/>
              <a:buChar char="■"/>
            </a:pPr>
            <a:r>
              <a:rPr lang="en-US" sz="1800" dirty="0"/>
              <a:t>Is client able to work?</a:t>
            </a:r>
            <a:endParaRPr dirty="0"/>
          </a:p>
          <a:p>
            <a:pPr marL="0" lvl="0" indent="0" algn="l" rtl="0">
              <a:lnSpc>
                <a:spcPct val="95000"/>
              </a:lnSpc>
              <a:spcBef>
                <a:spcPts val="360"/>
              </a:spcBef>
              <a:spcAft>
                <a:spcPts val="0"/>
              </a:spcAft>
              <a:buSzPts val="1170"/>
              <a:buNone/>
            </a:pPr>
            <a:endParaRPr sz="1800" dirty="0"/>
          </a:p>
          <a:p>
            <a:pPr marL="342900" lvl="0" indent="-342900" algn="l" rtl="0">
              <a:lnSpc>
                <a:spcPct val="95000"/>
              </a:lnSpc>
              <a:spcBef>
                <a:spcPts val="360"/>
              </a:spcBef>
              <a:spcAft>
                <a:spcPts val="0"/>
              </a:spcAft>
              <a:buClr>
                <a:srgbClr val="C00000"/>
              </a:buClr>
              <a:buSzPts val="1170"/>
              <a:buChar char="■"/>
            </a:pPr>
            <a:r>
              <a:rPr lang="en-US" sz="1800" dirty="0"/>
              <a:t>Is client available for work?</a:t>
            </a:r>
            <a:endParaRPr dirty="0"/>
          </a:p>
          <a:p>
            <a:pPr marL="0" lvl="0" indent="0" algn="l" rtl="0">
              <a:lnSpc>
                <a:spcPct val="95000"/>
              </a:lnSpc>
              <a:spcBef>
                <a:spcPts val="360"/>
              </a:spcBef>
              <a:spcAft>
                <a:spcPts val="0"/>
              </a:spcAft>
              <a:buSzPts val="1170"/>
              <a:buNone/>
            </a:pPr>
            <a:endParaRPr sz="1800" dirty="0"/>
          </a:p>
          <a:p>
            <a:pPr marL="342900" lvl="0" indent="-342900" algn="l" rtl="0">
              <a:lnSpc>
                <a:spcPct val="95000"/>
              </a:lnSpc>
              <a:spcBef>
                <a:spcPts val="360"/>
              </a:spcBef>
              <a:spcAft>
                <a:spcPts val="0"/>
              </a:spcAft>
              <a:buClr>
                <a:srgbClr val="C00000"/>
              </a:buClr>
              <a:buSzPts val="1170"/>
              <a:buChar char="■"/>
            </a:pPr>
            <a:r>
              <a:rPr lang="en-US" sz="1800" dirty="0"/>
              <a:t>Is client actively seeking work?</a:t>
            </a:r>
            <a:endParaRPr dirty="0"/>
          </a:p>
          <a:p>
            <a:pPr marL="0" lvl="0" indent="0" algn="l" rtl="0">
              <a:lnSpc>
                <a:spcPct val="95000"/>
              </a:lnSpc>
              <a:spcBef>
                <a:spcPts val="360"/>
              </a:spcBef>
              <a:spcAft>
                <a:spcPts val="0"/>
              </a:spcAft>
              <a:buSzPts val="1170"/>
              <a:buNone/>
            </a:pPr>
            <a:endParaRPr sz="1800" dirty="0"/>
          </a:p>
          <a:p>
            <a:pPr marL="342900" lvl="0" indent="-342900" algn="l" rtl="0">
              <a:lnSpc>
                <a:spcPct val="95000"/>
              </a:lnSpc>
              <a:spcBef>
                <a:spcPts val="360"/>
              </a:spcBef>
              <a:spcAft>
                <a:spcPts val="0"/>
              </a:spcAft>
              <a:buClr>
                <a:srgbClr val="C00000"/>
              </a:buClr>
              <a:buSzPts val="1170"/>
              <a:buChar char="■"/>
            </a:pPr>
            <a:r>
              <a:rPr lang="en-US" sz="1800" dirty="0"/>
              <a:t>Is client keeping track of work search? </a:t>
            </a:r>
            <a:endParaRPr sz="1800" dirty="0"/>
          </a:p>
        </p:txBody>
      </p:sp>
      <p:sp>
        <p:nvSpPr>
          <p:cNvPr id="445" name="Google Shape;445;p44"/>
          <p:cNvSpPr txBox="1"/>
          <p:nvPr/>
        </p:nvSpPr>
        <p:spPr>
          <a:xfrm>
            <a:off x="538161" y="2620095"/>
            <a:ext cx="7162800" cy="43088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200" dirty="0">
                <a:solidFill>
                  <a:srgbClr val="000000"/>
                </a:solidFill>
                <a:latin typeface="Arial"/>
                <a:ea typeface="Arial"/>
                <a:cs typeface="Arial"/>
                <a:sym typeface="Arial"/>
              </a:rPr>
              <a:t>Prepare client for hidden traps: </a:t>
            </a:r>
            <a:endParaRPr sz="2200" dirty="0">
              <a:solidFill>
                <a:srgbClr val="000000"/>
              </a:solidFill>
              <a:latin typeface="Times New Roman"/>
              <a:ea typeface="Times New Roman"/>
              <a:cs typeface="Times New Roman"/>
              <a:sym typeface="Times New Roman"/>
            </a:endParaRPr>
          </a:p>
        </p:txBody>
      </p:sp>
      <p:sp>
        <p:nvSpPr>
          <p:cNvPr id="446" name="Google Shape;446;p44"/>
          <p:cNvSpPr txBox="1"/>
          <p:nvPr/>
        </p:nvSpPr>
        <p:spPr>
          <a:xfrm>
            <a:off x="3086099" y="2058559"/>
            <a:ext cx="2971801" cy="43088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200" b="1" dirty="0">
                <a:solidFill>
                  <a:srgbClr val="000000"/>
                </a:solidFill>
                <a:latin typeface="Arial"/>
                <a:ea typeface="Arial"/>
                <a:cs typeface="Arial"/>
                <a:sym typeface="Arial"/>
              </a:rPr>
              <a:t> Direct Examination </a:t>
            </a:r>
            <a:endParaRPr dirty="0"/>
          </a:p>
        </p:txBody>
      </p:sp>
      <p:sp>
        <p:nvSpPr>
          <p:cNvPr id="447" name="Google Shape;447;p44"/>
          <p:cNvSpPr txBox="1"/>
          <p:nvPr/>
        </p:nvSpPr>
        <p:spPr>
          <a:xfrm>
            <a:off x="457200" y="1092844"/>
            <a:ext cx="8229600" cy="1139825"/>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dirty="0">
                <a:solidFill>
                  <a:srgbClr val="C00000"/>
                </a:solidFill>
                <a:latin typeface="Arial"/>
                <a:ea typeface="Arial"/>
                <a:cs typeface="Arial"/>
                <a:sym typeface="Arial"/>
              </a:rPr>
              <a:t>The DUA Hearing #7</a:t>
            </a:r>
            <a:endParaRP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453"/>
        <p:cNvGrpSpPr/>
        <p:nvPr/>
      </p:nvGrpSpPr>
      <p:grpSpPr>
        <a:xfrm>
          <a:off x="0" y="0"/>
          <a:ext cx="0" cy="0"/>
          <a:chOff x="0" y="0"/>
          <a:chExt cx="0" cy="0"/>
        </a:xfrm>
      </p:grpSpPr>
      <p:sp>
        <p:nvSpPr>
          <p:cNvPr id="457" name="Google Shape;457;p45"/>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46</a:t>
            </a:fld>
            <a:endParaRPr dirty="0"/>
          </a:p>
        </p:txBody>
      </p:sp>
      <p:sp>
        <p:nvSpPr>
          <p:cNvPr id="454" name="Google Shape;454;p45"/>
          <p:cNvSpPr txBox="1">
            <a:spLocks noGrp="1"/>
          </p:cNvSpPr>
          <p:nvPr>
            <p:ph type="body" idx="4294967295"/>
          </p:nvPr>
        </p:nvSpPr>
        <p:spPr>
          <a:xfrm>
            <a:off x="361950" y="2516503"/>
            <a:ext cx="8420100" cy="3887788"/>
          </a:xfrm>
          <a:prstGeom prst="rect">
            <a:avLst/>
          </a:prstGeom>
          <a:noFill/>
          <a:ln>
            <a:noFill/>
          </a:ln>
        </p:spPr>
        <p:txBody>
          <a:bodyPr spcFirstLastPara="1" wrap="square" lIns="91425" tIns="45700" rIns="91425" bIns="45700" anchor="t" anchorCtr="0">
            <a:noAutofit/>
          </a:bodyPr>
          <a:lstStyle/>
          <a:p>
            <a:pPr marL="342900" lvl="0" indent="-342900" algn="l" rtl="0">
              <a:lnSpc>
                <a:spcPct val="95000"/>
              </a:lnSpc>
              <a:spcBef>
                <a:spcPts val="0"/>
              </a:spcBef>
              <a:spcAft>
                <a:spcPts val="0"/>
              </a:spcAft>
              <a:buClr>
                <a:srgbClr val="C00000"/>
              </a:buClr>
              <a:buSzPts val="1170"/>
              <a:buChar char="■"/>
            </a:pPr>
            <a:r>
              <a:rPr lang="en-US" sz="1800" dirty="0"/>
              <a:t>Your client or your witness</a:t>
            </a:r>
            <a:endParaRPr dirty="0"/>
          </a:p>
          <a:p>
            <a:pPr marL="0" lvl="0" indent="0" algn="l" rtl="0">
              <a:lnSpc>
                <a:spcPct val="95000"/>
              </a:lnSpc>
              <a:spcBef>
                <a:spcPts val="360"/>
              </a:spcBef>
              <a:spcAft>
                <a:spcPts val="0"/>
              </a:spcAft>
              <a:buClr>
                <a:srgbClr val="C00000"/>
              </a:buClr>
              <a:buSzPts val="1170"/>
              <a:buNone/>
            </a:pPr>
            <a:endParaRPr sz="1800" dirty="0"/>
          </a:p>
          <a:p>
            <a:pPr marL="342900" lvl="0" indent="-342900" algn="l" rtl="0">
              <a:lnSpc>
                <a:spcPct val="95000"/>
              </a:lnSpc>
              <a:spcBef>
                <a:spcPts val="360"/>
              </a:spcBef>
              <a:spcAft>
                <a:spcPts val="0"/>
              </a:spcAft>
              <a:buClr>
                <a:srgbClr val="C00000"/>
              </a:buClr>
              <a:buSzPts val="1170"/>
              <a:buChar char="■"/>
            </a:pPr>
            <a:r>
              <a:rPr lang="en-US" sz="1800" dirty="0"/>
              <a:t>After your witness is cross-examined, you can re-direct, but only if necessary.</a:t>
            </a:r>
            <a:endParaRPr dirty="0"/>
          </a:p>
          <a:p>
            <a:pPr marL="0" lvl="0" indent="0" algn="l" rtl="0">
              <a:lnSpc>
                <a:spcPct val="95000"/>
              </a:lnSpc>
              <a:spcBef>
                <a:spcPts val="360"/>
              </a:spcBef>
              <a:spcAft>
                <a:spcPts val="0"/>
              </a:spcAft>
              <a:buClr>
                <a:srgbClr val="C00000"/>
              </a:buClr>
              <a:buSzPts val="1170"/>
              <a:buNone/>
            </a:pPr>
            <a:endParaRPr sz="1800" dirty="0"/>
          </a:p>
          <a:p>
            <a:pPr marL="342900" lvl="0" indent="-342900" algn="l" rtl="0">
              <a:lnSpc>
                <a:spcPct val="95000"/>
              </a:lnSpc>
              <a:spcBef>
                <a:spcPts val="360"/>
              </a:spcBef>
              <a:spcAft>
                <a:spcPts val="0"/>
              </a:spcAft>
              <a:buClr>
                <a:srgbClr val="C00000"/>
              </a:buClr>
              <a:buSzPts val="1170"/>
              <a:buChar char="■"/>
            </a:pPr>
            <a:r>
              <a:rPr lang="en-US" sz="1800" dirty="0"/>
              <a:t>Do </a:t>
            </a:r>
            <a:r>
              <a:rPr lang="en-US" sz="1800" b="1" dirty="0"/>
              <a:t>not</a:t>
            </a:r>
            <a:r>
              <a:rPr lang="en-US" sz="1800" dirty="0"/>
              <a:t> use it to bring out nit-picking points.</a:t>
            </a:r>
            <a:endParaRPr dirty="0"/>
          </a:p>
          <a:p>
            <a:pPr marL="0" lvl="0" indent="0" algn="l" rtl="0">
              <a:lnSpc>
                <a:spcPct val="95000"/>
              </a:lnSpc>
              <a:spcBef>
                <a:spcPts val="360"/>
              </a:spcBef>
              <a:spcAft>
                <a:spcPts val="0"/>
              </a:spcAft>
              <a:buClr>
                <a:srgbClr val="C00000"/>
              </a:buClr>
              <a:buSzPts val="1170"/>
              <a:buNone/>
            </a:pPr>
            <a:endParaRPr sz="1800" dirty="0"/>
          </a:p>
          <a:p>
            <a:pPr marL="342900" lvl="0" indent="-342900" algn="l" rtl="0">
              <a:lnSpc>
                <a:spcPct val="95000"/>
              </a:lnSpc>
              <a:spcBef>
                <a:spcPts val="360"/>
              </a:spcBef>
              <a:spcAft>
                <a:spcPts val="0"/>
              </a:spcAft>
              <a:buClr>
                <a:srgbClr val="C00000"/>
              </a:buClr>
              <a:buSzPts val="1170"/>
              <a:buChar char="■"/>
            </a:pPr>
            <a:r>
              <a:rPr lang="en-US" sz="1800" dirty="0"/>
              <a:t>Use your re-direct to: </a:t>
            </a:r>
            <a:endParaRPr dirty="0"/>
          </a:p>
          <a:p>
            <a:pPr marL="669925" lvl="1" indent="-325438" algn="l" rtl="0">
              <a:lnSpc>
                <a:spcPct val="95000"/>
              </a:lnSpc>
              <a:spcBef>
                <a:spcPts val="360"/>
              </a:spcBef>
              <a:spcAft>
                <a:spcPts val="0"/>
              </a:spcAft>
              <a:buClr>
                <a:srgbClr val="C00000"/>
              </a:buClr>
              <a:buSzPts val="1080"/>
              <a:buChar char="❑"/>
            </a:pPr>
            <a:r>
              <a:rPr lang="en-US" sz="1800" dirty="0"/>
              <a:t>Clarify a point;</a:t>
            </a:r>
            <a:endParaRPr dirty="0"/>
          </a:p>
          <a:p>
            <a:pPr marL="669925" lvl="1" indent="-325438" algn="l" rtl="0">
              <a:lnSpc>
                <a:spcPct val="95000"/>
              </a:lnSpc>
              <a:spcBef>
                <a:spcPts val="360"/>
              </a:spcBef>
              <a:spcAft>
                <a:spcPts val="0"/>
              </a:spcAft>
              <a:buClr>
                <a:srgbClr val="C00000"/>
              </a:buClr>
              <a:buSzPts val="1080"/>
              <a:buChar char="❑"/>
            </a:pPr>
            <a:r>
              <a:rPr lang="en-US" sz="1800" dirty="0"/>
              <a:t>Elaborate on a subject (brought out on cross) that helps your client; and/or</a:t>
            </a:r>
            <a:endParaRPr dirty="0"/>
          </a:p>
          <a:p>
            <a:pPr marL="669925" lvl="1" indent="-325438" algn="l" rtl="0">
              <a:lnSpc>
                <a:spcPct val="95000"/>
              </a:lnSpc>
              <a:spcBef>
                <a:spcPts val="360"/>
              </a:spcBef>
              <a:spcAft>
                <a:spcPts val="0"/>
              </a:spcAft>
              <a:buClr>
                <a:srgbClr val="C00000"/>
              </a:buClr>
              <a:buSzPts val="1080"/>
              <a:buChar char="❑"/>
            </a:pPr>
            <a:r>
              <a:rPr lang="en-US" sz="1800" dirty="0"/>
              <a:t>Rehabilitate your witness.</a:t>
            </a:r>
            <a:endParaRPr dirty="0"/>
          </a:p>
        </p:txBody>
      </p:sp>
      <p:sp>
        <p:nvSpPr>
          <p:cNvPr id="455" name="Google Shape;455;p45"/>
          <p:cNvSpPr txBox="1"/>
          <p:nvPr/>
        </p:nvSpPr>
        <p:spPr>
          <a:xfrm>
            <a:off x="2928555" y="1966717"/>
            <a:ext cx="3286890" cy="43088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200" b="1" dirty="0">
                <a:solidFill>
                  <a:srgbClr val="000000"/>
                </a:solidFill>
                <a:latin typeface="Arial"/>
                <a:ea typeface="Arial"/>
                <a:cs typeface="Arial"/>
                <a:sym typeface="Arial"/>
              </a:rPr>
              <a:t>Re-Direct Examination</a:t>
            </a:r>
            <a:endParaRPr dirty="0"/>
          </a:p>
        </p:txBody>
      </p:sp>
      <p:sp>
        <p:nvSpPr>
          <p:cNvPr id="456" name="Google Shape;456;p45"/>
          <p:cNvSpPr txBox="1"/>
          <p:nvPr/>
        </p:nvSpPr>
        <p:spPr>
          <a:xfrm>
            <a:off x="457200" y="1323286"/>
            <a:ext cx="8229600" cy="638819"/>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dirty="0">
                <a:solidFill>
                  <a:srgbClr val="C00000"/>
                </a:solidFill>
                <a:latin typeface="Arial"/>
                <a:ea typeface="Arial"/>
                <a:cs typeface="Arial"/>
                <a:sym typeface="Arial"/>
              </a:rPr>
              <a:t>The DUA Hearing #8</a:t>
            </a:r>
            <a:endParaRP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462"/>
        <p:cNvGrpSpPr/>
        <p:nvPr/>
      </p:nvGrpSpPr>
      <p:grpSpPr>
        <a:xfrm>
          <a:off x="0" y="0"/>
          <a:ext cx="0" cy="0"/>
          <a:chOff x="0" y="0"/>
          <a:chExt cx="0" cy="0"/>
        </a:xfrm>
      </p:grpSpPr>
      <p:sp>
        <p:nvSpPr>
          <p:cNvPr id="466" name="Google Shape;466;p46"/>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47</a:t>
            </a:fld>
            <a:endParaRPr dirty="0"/>
          </a:p>
        </p:txBody>
      </p:sp>
      <p:sp>
        <p:nvSpPr>
          <p:cNvPr id="463" name="Google Shape;463;p46"/>
          <p:cNvSpPr txBox="1">
            <a:spLocks noGrp="1"/>
          </p:cNvSpPr>
          <p:nvPr>
            <p:ph type="body" idx="4294967295"/>
          </p:nvPr>
        </p:nvSpPr>
        <p:spPr>
          <a:xfrm>
            <a:off x="365916" y="2918846"/>
            <a:ext cx="8412163" cy="315595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rgbClr val="C00000"/>
              </a:buClr>
              <a:buSzPts val="1170"/>
              <a:buChar char="■"/>
            </a:pPr>
            <a:r>
              <a:rPr lang="en-US" sz="1800" dirty="0"/>
              <a:t>Did the witness hurt you?</a:t>
            </a:r>
            <a:endParaRPr dirty="0"/>
          </a:p>
          <a:p>
            <a:pPr marL="342900" lvl="0" indent="-342900" algn="l" rtl="0">
              <a:spcBef>
                <a:spcPts val="360"/>
              </a:spcBef>
              <a:spcAft>
                <a:spcPts val="0"/>
              </a:spcAft>
              <a:buClr>
                <a:srgbClr val="C00000"/>
              </a:buClr>
              <a:buSzPts val="1170"/>
              <a:buChar char="■"/>
            </a:pPr>
            <a:r>
              <a:rPr lang="en-US" sz="1800" dirty="0"/>
              <a:t>Do you have evidence the witness contradicted in their direct testimony?</a:t>
            </a:r>
            <a:endParaRPr dirty="0"/>
          </a:p>
          <a:p>
            <a:pPr marL="342900" lvl="0" indent="-342900" algn="l" rtl="0">
              <a:spcBef>
                <a:spcPts val="360"/>
              </a:spcBef>
              <a:spcAft>
                <a:spcPts val="0"/>
              </a:spcAft>
              <a:buClr>
                <a:srgbClr val="C00000"/>
              </a:buClr>
              <a:buSzPts val="1170"/>
              <a:buChar char="■"/>
            </a:pPr>
            <a:r>
              <a:rPr lang="en-US" sz="1800" dirty="0"/>
              <a:t>Do you know how the witness will answer the question?</a:t>
            </a:r>
            <a:endParaRPr dirty="0"/>
          </a:p>
          <a:p>
            <a:pPr marL="342900" lvl="0" indent="-342900" algn="l" rtl="0">
              <a:spcBef>
                <a:spcPts val="360"/>
              </a:spcBef>
              <a:spcAft>
                <a:spcPts val="0"/>
              </a:spcAft>
              <a:buClr>
                <a:srgbClr val="C00000"/>
              </a:buClr>
              <a:buSzPts val="1170"/>
              <a:buChar char="■"/>
            </a:pPr>
            <a:r>
              <a:rPr lang="en-US" sz="1800" b="1" dirty="0"/>
              <a:t>Ask</a:t>
            </a:r>
            <a:r>
              <a:rPr lang="en-US" sz="1800" dirty="0"/>
              <a:t> leading questions that require yes or no answers.</a:t>
            </a:r>
            <a:endParaRPr dirty="0"/>
          </a:p>
          <a:p>
            <a:pPr marL="342900" lvl="0" indent="-342900" algn="l" rtl="0">
              <a:spcBef>
                <a:spcPts val="360"/>
              </a:spcBef>
              <a:spcAft>
                <a:spcPts val="0"/>
              </a:spcAft>
              <a:buClr>
                <a:srgbClr val="C00000"/>
              </a:buClr>
              <a:buSzPts val="1170"/>
              <a:buChar char="■"/>
            </a:pPr>
            <a:r>
              <a:rPr lang="en-US" sz="1800" b="1" dirty="0"/>
              <a:t>Avoid</a:t>
            </a:r>
            <a:r>
              <a:rPr lang="en-US" sz="1800" dirty="0"/>
              <a:t> open-ended questions that allow the witness to ramble or narrate their own tale.</a:t>
            </a:r>
            <a:endParaRPr dirty="0"/>
          </a:p>
          <a:p>
            <a:pPr marL="342900" lvl="0" indent="-342900" algn="l" rtl="0">
              <a:spcBef>
                <a:spcPts val="360"/>
              </a:spcBef>
              <a:spcAft>
                <a:spcPts val="0"/>
              </a:spcAft>
              <a:buClr>
                <a:srgbClr val="C00000"/>
              </a:buClr>
              <a:buSzPts val="1170"/>
              <a:buChar char="■"/>
            </a:pPr>
            <a:r>
              <a:rPr lang="en-US" sz="1800" dirty="0"/>
              <a:t>Do not ask any question that begins with the word </a:t>
            </a:r>
            <a:r>
              <a:rPr lang="en-US" sz="1800" b="1" dirty="0"/>
              <a:t>WHY!</a:t>
            </a:r>
            <a:endParaRPr dirty="0"/>
          </a:p>
        </p:txBody>
      </p:sp>
      <p:sp>
        <p:nvSpPr>
          <p:cNvPr id="464" name="Google Shape;464;p46"/>
          <p:cNvSpPr txBox="1"/>
          <p:nvPr/>
        </p:nvSpPr>
        <p:spPr>
          <a:xfrm>
            <a:off x="1932551" y="2206406"/>
            <a:ext cx="5278895" cy="43088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200" b="1" dirty="0">
                <a:solidFill>
                  <a:srgbClr val="000000"/>
                </a:solidFill>
                <a:latin typeface="Arial"/>
                <a:ea typeface="Arial"/>
                <a:cs typeface="Arial"/>
                <a:sym typeface="Arial"/>
              </a:rPr>
              <a:t>Cross Examination – only if you must!</a:t>
            </a:r>
            <a:endParaRPr dirty="0"/>
          </a:p>
        </p:txBody>
      </p:sp>
      <p:sp>
        <p:nvSpPr>
          <p:cNvPr id="465" name="Google Shape;465;p46"/>
          <p:cNvSpPr txBox="1"/>
          <p:nvPr/>
        </p:nvSpPr>
        <p:spPr>
          <a:xfrm>
            <a:off x="457200" y="1187198"/>
            <a:ext cx="8229600" cy="1139825"/>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dirty="0">
                <a:solidFill>
                  <a:srgbClr val="C00000"/>
                </a:solidFill>
                <a:latin typeface="Arial"/>
                <a:ea typeface="Arial"/>
                <a:cs typeface="Arial"/>
                <a:sym typeface="Arial"/>
              </a:rPr>
              <a:t>The DUA Hearing #9</a:t>
            </a:r>
            <a:endParaRP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471"/>
        <p:cNvGrpSpPr/>
        <p:nvPr/>
      </p:nvGrpSpPr>
      <p:grpSpPr>
        <a:xfrm>
          <a:off x="0" y="0"/>
          <a:ext cx="0" cy="0"/>
          <a:chOff x="0" y="0"/>
          <a:chExt cx="0" cy="0"/>
        </a:xfrm>
      </p:grpSpPr>
      <p:sp>
        <p:nvSpPr>
          <p:cNvPr id="475" name="Google Shape;475;p47"/>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48</a:t>
            </a:fld>
            <a:endParaRPr dirty="0"/>
          </a:p>
        </p:txBody>
      </p:sp>
      <p:sp>
        <p:nvSpPr>
          <p:cNvPr id="472" name="Google Shape;472;p47"/>
          <p:cNvSpPr txBox="1">
            <a:spLocks noGrp="1"/>
          </p:cNvSpPr>
          <p:nvPr>
            <p:ph type="body" idx="4294967295"/>
          </p:nvPr>
        </p:nvSpPr>
        <p:spPr>
          <a:xfrm>
            <a:off x="571500" y="2317750"/>
            <a:ext cx="8001000" cy="4038600"/>
          </a:xfrm>
          <a:prstGeom prst="rect">
            <a:avLst/>
          </a:prstGeom>
          <a:noFill/>
          <a:ln>
            <a:noFill/>
          </a:ln>
        </p:spPr>
        <p:txBody>
          <a:bodyPr spcFirstLastPara="1" wrap="square" lIns="91425" tIns="45700" rIns="91425" bIns="45700" anchor="t" anchorCtr="0">
            <a:noAutofit/>
          </a:bodyPr>
          <a:lstStyle/>
          <a:p>
            <a:pPr marL="342900" lvl="0" indent="-342900" algn="l" rtl="0">
              <a:lnSpc>
                <a:spcPct val="80000"/>
              </a:lnSpc>
              <a:spcBef>
                <a:spcPts val="0"/>
              </a:spcBef>
              <a:spcAft>
                <a:spcPts val="0"/>
              </a:spcAft>
              <a:buClr>
                <a:srgbClr val="C00000"/>
              </a:buClr>
              <a:buSzPts val="1170"/>
              <a:buChar char="■"/>
            </a:pPr>
            <a:r>
              <a:rPr lang="en-US" sz="1800" dirty="0"/>
              <a:t>Relevance</a:t>
            </a:r>
            <a:endParaRPr dirty="0"/>
          </a:p>
          <a:p>
            <a:pPr marL="342900" lvl="0" indent="-342900" algn="l" rtl="0">
              <a:lnSpc>
                <a:spcPct val="80000"/>
              </a:lnSpc>
              <a:spcBef>
                <a:spcPts val="360"/>
              </a:spcBef>
              <a:spcAft>
                <a:spcPts val="0"/>
              </a:spcAft>
              <a:buClr>
                <a:srgbClr val="C00000"/>
              </a:buClr>
              <a:buSzPts val="1170"/>
              <a:buChar char="■"/>
            </a:pPr>
            <a:r>
              <a:rPr lang="en-US" sz="1800" dirty="0"/>
              <a:t>Hearsay</a:t>
            </a:r>
            <a:endParaRPr dirty="0"/>
          </a:p>
          <a:p>
            <a:pPr marL="342900" lvl="0" indent="-342900" algn="l" rtl="0">
              <a:lnSpc>
                <a:spcPct val="80000"/>
              </a:lnSpc>
              <a:spcBef>
                <a:spcPts val="360"/>
              </a:spcBef>
              <a:spcAft>
                <a:spcPts val="0"/>
              </a:spcAft>
              <a:buClr>
                <a:srgbClr val="C00000"/>
              </a:buClr>
              <a:buSzPts val="1170"/>
              <a:buChar char="■"/>
            </a:pPr>
            <a:r>
              <a:rPr lang="en-US" sz="1800" dirty="0"/>
              <a:t>Leading</a:t>
            </a:r>
            <a:endParaRPr dirty="0"/>
          </a:p>
          <a:p>
            <a:pPr marL="342900" lvl="0" indent="-342900" algn="l" rtl="0">
              <a:lnSpc>
                <a:spcPct val="80000"/>
              </a:lnSpc>
              <a:spcBef>
                <a:spcPts val="360"/>
              </a:spcBef>
              <a:spcAft>
                <a:spcPts val="0"/>
              </a:spcAft>
              <a:buClr>
                <a:srgbClr val="C00000"/>
              </a:buClr>
              <a:buSzPts val="1170"/>
              <a:buChar char="■"/>
            </a:pPr>
            <a:r>
              <a:rPr lang="en-US" sz="1800" dirty="0"/>
              <a:t>Compound Question</a:t>
            </a:r>
            <a:endParaRPr dirty="0"/>
          </a:p>
          <a:p>
            <a:pPr marL="342900" lvl="0" indent="-342900" algn="l" rtl="0">
              <a:lnSpc>
                <a:spcPct val="80000"/>
              </a:lnSpc>
              <a:spcBef>
                <a:spcPts val="360"/>
              </a:spcBef>
              <a:spcAft>
                <a:spcPts val="0"/>
              </a:spcAft>
              <a:buClr>
                <a:srgbClr val="C00000"/>
              </a:buClr>
              <a:buSzPts val="1170"/>
              <a:buChar char="■"/>
            </a:pPr>
            <a:r>
              <a:rPr lang="en-US" sz="1800" dirty="0"/>
              <a:t>Badgering</a:t>
            </a:r>
            <a:endParaRPr dirty="0"/>
          </a:p>
          <a:p>
            <a:pPr marL="342900" lvl="0" indent="-342900" algn="l" rtl="0">
              <a:lnSpc>
                <a:spcPct val="80000"/>
              </a:lnSpc>
              <a:spcBef>
                <a:spcPts val="360"/>
              </a:spcBef>
              <a:spcAft>
                <a:spcPts val="0"/>
              </a:spcAft>
              <a:buClr>
                <a:srgbClr val="C00000"/>
              </a:buClr>
              <a:buSzPts val="1170"/>
              <a:buChar char="■"/>
            </a:pPr>
            <a:r>
              <a:rPr lang="en-US" sz="1800" dirty="0"/>
              <a:t>Mischaracterization</a:t>
            </a:r>
            <a:endParaRPr dirty="0"/>
          </a:p>
          <a:p>
            <a:pPr marL="342900" lvl="0" indent="-342900" algn="l" rtl="0">
              <a:lnSpc>
                <a:spcPct val="80000"/>
              </a:lnSpc>
              <a:spcBef>
                <a:spcPts val="360"/>
              </a:spcBef>
              <a:spcAft>
                <a:spcPts val="0"/>
              </a:spcAft>
              <a:buClr>
                <a:srgbClr val="C00000"/>
              </a:buClr>
              <a:buSzPts val="1170"/>
              <a:buChar char="■"/>
            </a:pPr>
            <a:r>
              <a:rPr lang="en-US" sz="1800" dirty="0"/>
              <a:t>Lack of foundation</a:t>
            </a:r>
            <a:endParaRPr dirty="0"/>
          </a:p>
          <a:p>
            <a:pPr marL="342900" lvl="0" indent="-342900" algn="l" rtl="0">
              <a:lnSpc>
                <a:spcPct val="80000"/>
              </a:lnSpc>
              <a:spcBef>
                <a:spcPts val="360"/>
              </a:spcBef>
              <a:spcAft>
                <a:spcPts val="0"/>
              </a:spcAft>
              <a:buClr>
                <a:srgbClr val="C00000"/>
              </a:buClr>
              <a:buSzPts val="1170"/>
              <a:buChar char="■"/>
            </a:pPr>
            <a:r>
              <a:rPr lang="en-US" sz="1800" dirty="0"/>
              <a:t>Argumentative</a:t>
            </a:r>
            <a:endParaRPr sz="1800" dirty="0"/>
          </a:p>
          <a:p>
            <a:pPr marL="342900" lvl="0" indent="-342900" algn="l" rtl="0">
              <a:lnSpc>
                <a:spcPct val="80000"/>
              </a:lnSpc>
              <a:spcBef>
                <a:spcPts val="360"/>
              </a:spcBef>
              <a:spcAft>
                <a:spcPts val="0"/>
              </a:spcAft>
              <a:buClr>
                <a:srgbClr val="C00000"/>
              </a:buClr>
              <a:buSzPts val="1170"/>
              <a:buChar char="■"/>
            </a:pPr>
            <a:r>
              <a:rPr lang="en-US" sz="1800" dirty="0"/>
              <a:t>When introducing a document into evidence: Assess authenticity of document. Is it dated, signed, on letterhead? Is author qualified to make statements in document?</a:t>
            </a:r>
            <a:endParaRPr sz="1800" dirty="0"/>
          </a:p>
          <a:p>
            <a:pPr marL="342900" lvl="0" indent="-342900" algn="l" rtl="0">
              <a:lnSpc>
                <a:spcPct val="80000"/>
              </a:lnSpc>
              <a:spcBef>
                <a:spcPts val="360"/>
              </a:spcBef>
              <a:spcAft>
                <a:spcPts val="0"/>
              </a:spcAft>
              <a:buClr>
                <a:srgbClr val="C00000"/>
              </a:buClr>
              <a:buSzPts val="1170"/>
              <a:buChar char="■"/>
            </a:pPr>
            <a:r>
              <a:rPr lang="en-US" sz="1800" dirty="0"/>
              <a:t>Clarify for the record whether the witness is presenting first-hand or hearsay testimony.</a:t>
            </a:r>
            <a:endParaRPr dirty="0"/>
          </a:p>
          <a:p>
            <a:pPr marL="342900" lvl="0" indent="-342900" algn="l" rtl="0">
              <a:lnSpc>
                <a:spcPct val="80000"/>
              </a:lnSpc>
              <a:spcBef>
                <a:spcPts val="360"/>
              </a:spcBef>
              <a:spcAft>
                <a:spcPts val="0"/>
              </a:spcAft>
              <a:buSzPts val="1170"/>
              <a:buFont typeface="Noto Sans Symbols"/>
              <a:buNone/>
            </a:pPr>
            <a:endParaRPr sz="1800" dirty="0"/>
          </a:p>
        </p:txBody>
      </p:sp>
      <p:sp>
        <p:nvSpPr>
          <p:cNvPr id="473" name="Google Shape;473;p47"/>
          <p:cNvSpPr txBox="1"/>
          <p:nvPr/>
        </p:nvSpPr>
        <p:spPr>
          <a:xfrm>
            <a:off x="2689014" y="1881174"/>
            <a:ext cx="3495040" cy="40011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b="1" dirty="0">
                <a:solidFill>
                  <a:srgbClr val="000000"/>
                </a:solidFill>
                <a:latin typeface="Arial"/>
                <a:ea typeface="Arial"/>
                <a:cs typeface="Arial"/>
                <a:sym typeface="Arial"/>
              </a:rPr>
              <a:t>Objections and Documents</a:t>
            </a:r>
            <a:endParaRPr dirty="0"/>
          </a:p>
        </p:txBody>
      </p:sp>
      <p:sp>
        <p:nvSpPr>
          <p:cNvPr id="474" name="Google Shape;474;p47"/>
          <p:cNvSpPr txBox="1"/>
          <p:nvPr/>
        </p:nvSpPr>
        <p:spPr>
          <a:xfrm>
            <a:off x="321734" y="962026"/>
            <a:ext cx="8229600" cy="990599"/>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dirty="0">
                <a:solidFill>
                  <a:srgbClr val="C00000"/>
                </a:solidFill>
                <a:latin typeface="Arial"/>
                <a:ea typeface="Arial"/>
                <a:cs typeface="Arial"/>
                <a:sym typeface="Arial"/>
              </a:rPr>
              <a:t>The DUA Hearing #10</a:t>
            </a:r>
            <a:endParaRP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480"/>
        <p:cNvGrpSpPr/>
        <p:nvPr/>
      </p:nvGrpSpPr>
      <p:grpSpPr>
        <a:xfrm>
          <a:off x="0" y="0"/>
          <a:ext cx="0" cy="0"/>
          <a:chOff x="0" y="0"/>
          <a:chExt cx="0" cy="0"/>
        </a:xfrm>
      </p:grpSpPr>
      <p:sp>
        <p:nvSpPr>
          <p:cNvPr id="484" name="Google Shape;484;p48"/>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49</a:t>
            </a:fld>
            <a:endParaRPr dirty="0"/>
          </a:p>
        </p:txBody>
      </p:sp>
      <p:sp>
        <p:nvSpPr>
          <p:cNvPr id="481" name="Google Shape;481;p48"/>
          <p:cNvSpPr txBox="1">
            <a:spLocks noGrp="1"/>
          </p:cNvSpPr>
          <p:nvPr>
            <p:ph type="body" idx="4294967295"/>
          </p:nvPr>
        </p:nvSpPr>
        <p:spPr>
          <a:xfrm>
            <a:off x="457200" y="2432054"/>
            <a:ext cx="8229600" cy="3733800"/>
          </a:xfrm>
          <a:prstGeom prst="rect">
            <a:avLst/>
          </a:prstGeom>
          <a:noFill/>
          <a:ln>
            <a:noFill/>
          </a:ln>
        </p:spPr>
        <p:txBody>
          <a:bodyPr spcFirstLastPara="1" wrap="square" lIns="91425" tIns="45700" rIns="91425" bIns="45700" anchor="t" anchorCtr="0">
            <a:noAutofit/>
          </a:bodyPr>
          <a:lstStyle/>
          <a:p>
            <a:pPr marL="669925" lvl="1" indent="-256858" algn="l" rtl="0">
              <a:lnSpc>
                <a:spcPct val="80000"/>
              </a:lnSpc>
              <a:spcBef>
                <a:spcPts val="0"/>
              </a:spcBef>
              <a:spcAft>
                <a:spcPts val="0"/>
              </a:spcAft>
              <a:buSzPts val="1080"/>
              <a:buNone/>
            </a:pPr>
            <a:endParaRPr sz="1800" dirty="0"/>
          </a:p>
          <a:p>
            <a:pPr marL="342900" lvl="0" indent="-342900" algn="l" rtl="0">
              <a:lnSpc>
                <a:spcPct val="80000"/>
              </a:lnSpc>
              <a:spcBef>
                <a:spcPts val="360"/>
              </a:spcBef>
              <a:spcAft>
                <a:spcPts val="0"/>
              </a:spcAft>
              <a:buClr>
                <a:srgbClr val="C00000"/>
              </a:buClr>
              <a:buSzPts val="1170"/>
              <a:buChar char="■"/>
            </a:pPr>
            <a:r>
              <a:rPr lang="en-US" sz="1800" dirty="0"/>
              <a:t>Make it short and to the point.</a:t>
            </a:r>
            <a:endParaRPr dirty="0"/>
          </a:p>
          <a:p>
            <a:pPr marL="0" lvl="0" indent="0" algn="l" rtl="0">
              <a:lnSpc>
                <a:spcPct val="80000"/>
              </a:lnSpc>
              <a:spcBef>
                <a:spcPts val="360"/>
              </a:spcBef>
              <a:spcAft>
                <a:spcPts val="0"/>
              </a:spcAft>
              <a:buClr>
                <a:srgbClr val="C00000"/>
              </a:buClr>
              <a:buSzPts val="1170"/>
              <a:buNone/>
            </a:pPr>
            <a:endParaRPr sz="1800" dirty="0"/>
          </a:p>
          <a:p>
            <a:pPr marL="342900" lvl="0" indent="-342900" algn="l" rtl="0">
              <a:lnSpc>
                <a:spcPct val="80000"/>
              </a:lnSpc>
              <a:spcBef>
                <a:spcPts val="360"/>
              </a:spcBef>
              <a:spcAft>
                <a:spcPts val="0"/>
              </a:spcAft>
              <a:buClr>
                <a:srgbClr val="C00000"/>
              </a:buClr>
              <a:buSzPts val="1170"/>
              <a:buChar char="■"/>
            </a:pPr>
            <a:r>
              <a:rPr lang="en-US" sz="1800" dirty="0"/>
              <a:t>Connect the dots.</a:t>
            </a:r>
            <a:endParaRPr dirty="0"/>
          </a:p>
          <a:p>
            <a:pPr marL="0" lvl="0" indent="0" algn="l" rtl="0">
              <a:lnSpc>
                <a:spcPct val="80000"/>
              </a:lnSpc>
              <a:spcBef>
                <a:spcPts val="360"/>
              </a:spcBef>
              <a:spcAft>
                <a:spcPts val="0"/>
              </a:spcAft>
              <a:buClr>
                <a:srgbClr val="C00000"/>
              </a:buClr>
              <a:buSzPts val="1170"/>
              <a:buNone/>
            </a:pPr>
            <a:endParaRPr sz="1800" dirty="0"/>
          </a:p>
          <a:p>
            <a:pPr marL="342900" lvl="0" indent="-342900" algn="l" rtl="0">
              <a:lnSpc>
                <a:spcPct val="80000"/>
              </a:lnSpc>
              <a:spcBef>
                <a:spcPts val="360"/>
              </a:spcBef>
              <a:spcAft>
                <a:spcPts val="0"/>
              </a:spcAft>
              <a:buClr>
                <a:srgbClr val="C00000"/>
              </a:buClr>
              <a:buSzPts val="1170"/>
              <a:buChar char="■"/>
            </a:pPr>
            <a:r>
              <a:rPr lang="en-US" sz="1800" dirty="0"/>
              <a:t>Highlight the most favorable facts.</a:t>
            </a:r>
            <a:endParaRPr dirty="0"/>
          </a:p>
          <a:p>
            <a:pPr marL="0" lvl="0" indent="0" algn="l" rtl="0">
              <a:lnSpc>
                <a:spcPct val="80000"/>
              </a:lnSpc>
              <a:spcBef>
                <a:spcPts val="360"/>
              </a:spcBef>
              <a:spcAft>
                <a:spcPts val="0"/>
              </a:spcAft>
              <a:buClr>
                <a:srgbClr val="C00000"/>
              </a:buClr>
              <a:buSzPts val="1170"/>
              <a:buNone/>
            </a:pPr>
            <a:endParaRPr sz="1800" dirty="0"/>
          </a:p>
          <a:p>
            <a:pPr marL="342900" lvl="0" indent="-342900" algn="l" rtl="0">
              <a:lnSpc>
                <a:spcPct val="80000"/>
              </a:lnSpc>
              <a:spcBef>
                <a:spcPts val="360"/>
              </a:spcBef>
              <a:spcAft>
                <a:spcPts val="0"/>
              </a:spcAft>
              <a:buClr>
                <a:srgbClr val="C00000"/>
              </a:buClr>
              <a:buSzPts val="1170"/>
              <a:buChar char="■"/>
            </a:pPr>
            <a:r>
              <a:rPr lang="en-US" sz="1800" dirty="0"/>
              <a:t>Do </a:t>
            </a:r>
            <a:r>
              <a:rPr lang="en-US" sz="1800" b="1" dirty="0"/>
              <a:t>not </a:t>
            </a:r>
            <a:r>
              <a:rPr lang="en-US" sz="1800" dirty="0"/>
              <a:t>recite the entire hearing.</a:t>
            </a:r>
            <a:endParaRPr dirty="0"/>
          </a:p>
          <a:p>
            <a:pPr marL="0" lvl="0" indent="0" algn="l" rtl="0">
              <a:lnSpc>
                <a:spcPct val="80000"/>
              </a:lnSpc>
              <a:spcBef>
                <a:spcPts val="360"/>
              </a:spcBef>
              <a:spcAft>
                <a:spcPts val="0"/>
              </a:spcAft>
              <a:buClr>
                <a:srgbClr val="C00000"/>
              </a:buClr>
              <a:buSzPts val="1170"/>
              <a:buNone/>
            </a:pPr>
            <a:endParaRPr sz="1800" dirty="0"/>
          </a:p>
          <a:p>
            <a:pPr marL="342900" lvl="0" indent="-342900" algn="l" rtl="0">
              <a:lnSpc>
                <a:spcPct val="80000"/>
              </a:lnSpc>
              <a:spcBef>
                <a:spcPts val="360"/>
              </a:spcBef>
              <a:spcAft>
                <a:spcPts val="0"/>
              </a:spcAft>
              <a:buClr>
                <a:srgbClr val="C00000"/>
              </a:buClr>
              <a:buSzPts val="1170"/>
              <a:buChar char="■"/>
            </a:pPr>
            <a:r>
              <a:rPr lang="en-US" sz="1800" dirty="0"/>
              <a:t>Submit proposed findings of fact and rulings of law, </a:t>
            </a:r>
            <a:r>
              <a:rPr lang="en-US" sz="1800" i="1" dirty="0"/>
              <a:t>sample at Guide, App. K.</a:t>
            </a:r>
            <a:endParaRPr dirty="0"/>
          </a:p>
          <a:p>
            <a:pPr marL="0" lvl="0" indent="0" algn="l" rtl="0">
              <a:lnSpc>
                <a:spcPct val="80000"/>
              </a:lnSpc>
              <a:spcBef>
                <a:spcPts val="360"/>
              </a:spcBef>
              <a:spcAft>
                <a:spcPts val="0"/>
              </a:spcAft>
              <a:buClr>
                <a:srgbClr val="C00000"/>
              </a:buClr>
              <a:buSzPts val="1170"/>
              <a:buNone/>
            </a:pPr>
            <a:endParaRPr sz="1800" i="1" dirty="0"/>
          </a:p>
          <a:p>
            <a:pPr marL="342900" lvl="0" indent="-342900" algn="l" rtl="0">
              <a:lnSpc>
                <a:spcPct val="80000"/>
              </a:lnSpc>
              <a:spcBef>
                <a:spcPts val="360"/>
              </a:spcBef>
              <a:spcAft>
                <a:spcPts val="0"/>
              </a:spcAft>
              <a:buClr>
                <a:srgbClr val="C00000"/>
              </a:buClr>
              <a:buSzPts val="1170"/>
              <a:buChar char="■"/>
            </a:pPr>
            <a:r>
              <a:rPr lang="en-US" sz="1800" dirty="0"/>
              <a:t>If necessary, ask for 24 hours to submit proposed findings to conform facts to evidence and to add exhibit #s to findings.</a:t>
            </a:r>
            <a:endParaRPr dirty="0"/>
          </a:p>
          <a:p>
            <a:pPr marL="0" lvl="0" indent="0" algn="l" rtl="0">
              <a:lnSpc>
                <a:spcPct val="80000"/>
              </a:lnSpc>
              <a:spcBef>
                <a:spcPts val="360"/>
              </a:spcBef>
              <a:spcAft>
                <a:spcPts val="0"/>
              </a:spcAft>
              <a:buSzPts val="1170"/>
              <a:buNone/>
            </a:pPr>
            <a:r>
              <a:rPr lang="en-US" sz="1800" dirty="0"/>
              <a:t>		</a:t>
            </a:r>
            <a:endParaRPr dirty="0"/>
          </a:p>
          <a:p>
            <a:pPr marL="669925" lvl="1" indent="-325438" algn="l" rtl="0">
              <a:lnSpc>
                <a:spcPct val="80000"/>
              </a:lnSpc>
              <a:spcBef>
                <a:spcPts val="360"/>
              </a:spcBef>
              <a:spcAft>
                <a:spcPts val="0"/>
              </a:spcAft>
              <a:buSzPts val="1080"/>
              <a:buFont typeface="Noto Sans Symbols"/>
              <a:buNone/>
            </a:pPr>
            <a:endParaRPr sz="1800" dirty="0"/>
          </a:p>
        </p:txBody>
      </p:sp>
      <p:sp>
        <p:nvSpPr>
          <p:cNvPr id="482" name="Google Shape;482;p48"/>
          <p:cNvSpPr txBox="1"/>
          <p:nvPr/>
        </p:nvSpPr>
        <p:spPr>
          <a:xfrm>
            <a:off x="3220198" y="2001167"/>
            <a:ext cx="2703604" cy="43088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200" b="1" dirty="0">
                <a:solidFill>
                  <a:srgbClr val="000000"/>
                </a:solidFill>
                <a:latin typeface="Arial"/>
                <a:ea typeface="Arial"/>
                <a:cs typeface="Arial"/>
                <a:sym typeface="Arial"/>
              </a:rPr>
              <a:t>Closing Argument </a:t>
            </a:r>
            <a:endParaRPr dirty="0"/>
          </a:p>
        </p:txBody>
      </p:sp>
      <p:sp>
        <p:nvSpPr>
          <p:cNvPr id="483" name="Google Shape;483;p48"/>
          <p:cNvSpPr txBox="1"/>
          <p:nvPr/>
        </p:nvSpPr>
        <p:spPr>
          <a:xfrm>
            <a:off x="457200" y="1080735"/>
            <a:ext cx="8229600" cy="1139825"/>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dirty="0">
                <a:solidFill>
                  <a:srgbClr val="C00000"/>
                </a:solidFill>
                <a:latin typeface="Arial"/>
                <a:ea typeface="Arial"/>
                <a:cs typeface="Arial"/>
                <a:sym typeface="Arial"/>
              </a:rPr>
              <a:t>The DUA Hearing #11</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AAAAAA"/>
            </a:gs>
            <a:gs pos="55000">
              <a:srgbClr val="FFFFFF"/>
            </a:gs>
            <a:gs pos="100000">
              <a:schemeClr val="accent3"/>
            </a:gs>
          </a:gsLst>
          <a:lin ang="16200000" scaled="0"/>
        </a:gradFill>
        <a:effectLst/>
      </p:bgPr>
    </p:bg>
    <p:spTree>
      <p:nvGrpSpPr>
        <p:cNvPr id="1" name="Shape 120"/>
        <p:cNvGrpSpPr/>
        <p:nvPr/>
      </p:nvGrpSpPr>
      <p:grpSpPr>
        <a:xfrm>
          <a:off x="0" y="0"/>
          <a:ext cx="0" cy="0"/>
          <a:chOff x="0" y="0"/>
          <a:chExt cx="0" cy="0"/>
        </a:xfrm>
      </p:grpSpPr>
      <p:sp>
        <p:nvSpPr>
          <p:cNvPr id="132" name="Google Shape;132;p6"/>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5</a:t>
            </a:fld>
            <a:endParaRPr dirty="0"/>
          </a:p>
        </p:txBody>
      </p:sp>
      <p:sp>
        <p:nvSpPr>
          <p:cNvPr id="121" name="Google Shape;121;p6"/>
          <p:cNvSpPr txBox="1">
            <a:spLocks noGrp="1"/>
          </p:cNvSpPr>
          <p:nvPr>
            <p:ph type="title" idx="4294967295"/>
          </p:nvPr>
        </p:nvSpPr>
        <p:spPr>
          <a:xfrm>
            <a:off x="304800" y="1447800"/>
            <a:ext cx="8839200" cy="12192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2800" b="1" dirty="0"/>
              <a:t>Administration of Unemployment</a:t>
            </a:r>
            <a:br>
              <a:rPr lang="en-US" sz="2800" b="1" dirty="0"/>
            </a:br>
            <a:r>
              <a:rPr lang="en-US" sz="2800" b="1" dirty="0"/>
              <a:t>&amp; Job Training Programs </a:t>
            </a:r>
            <a:endParaRPr dirty="0"/>
          </a:p>
        </p:txBody>
      </p:sp>
      <p:sp>
        <p:nvSpPr>
          <p:cNvPr id="122" name="Google Shape;122;p6"/>
          <p:cNvSpPr txBox="1"/>
          <p:nvPr/>
        </p:nvSpPr>
        <p:spPr>
          <a:xfrm>
            <a:off x="6156325" y="2936875"/>
            <a:ext cx="2225675" cy="4572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2400" dirty="0">
              <a:solidFill>
                <a:srgbClr val="000000"/>
              </a:solidFill>
              <a:latin typeface="Times New Roman"/>
              <a:ea typeface="Times New Roman"/>
              <a:cs typeface="Times New Roman"/>
              <a:sym typeface="Times New Roman"/>
            </a:endParaRPr>
          </a:p>
        </p:txBody>
      </p:sp>
      <p:grpSp>
        <p:nvGrpSpPr>
          <p:cNvPr id="123" name="Google Shape;123;p6"/>
          <p:cNvGrpSpPr/>
          <p:nvPr/>
        </p:nvGrpSpPr>
        <p:grpSpPr>
          <a:xfrm>
            <a:off x="1219642" y="2834900"/>
            <a:ext cx="6388537" cy="3630294"/>
            <a:chOff x="610042" y="91700"/>
            <a:chExt cx="6388537" cy="3630294"/>
          </a:xfrm>
        </p:grpSpPr>
        <p:sp>
          <p:nvSpPr>
            <p:cNvPr id="124" name="Google Shape;124;p6"/>
            <p:cNvSpPr/>
            <p:nvPr/>
          </p:nvSpPr>
          <p:spPr>
            <a:xfrm>
              <a:off x="3921559" y="1375868"/>
              <a:ext cx="1644187" cy="436350"/>
            </a:xfrm>
            <a:custGeom>
              <a:avLst/>
              <a:gdLst/>
              <a:ahLst/>
              <a:cxnLst/>
              <a:rect l="l" t="t" r="r" b="b"/>
              <a:pathLst>
                <a:path w="120000" h="120000" extrusionOk="0">
                  <a:moveTo>
                    <a:pt x="0" y="0"/>
                  </a:moveTo>
                  <a:lnTo>
                    <a:pt x="0" y="47479"/>
                  </a:lnTo>
                  <a:lnTo>
                    <a:pt x="120000" y="47479"/>
                  </a:lnTo>
                  <a:lnTo>
                    <a:pt x="120000" y="120000"/>
                  </a:lnTo>
                </a:path>
              </a:pathLst>
            </a:custGeom>
            <a:noFill/>
            <a:ln w="25400" cap="flat" cmpd="sng">
              <a:solidFill>
                <a:srgbClr val="2F2F2F"/>
              </a:solidFill>
              <a:prstDash val="solid"/>
              <a:round/>
              <a:headEnd type="none" w="sm" len="sm"/>
              <a:tailEnd type="none" w="sm" len="sm"/>
            </a:ln>
          </p:spPr>
          <p:txBody>
            <a:bodyPr/>
            <a:lstStyle/>
            <a:p>
              <a:endParaRPr lang="en-US" dirty="0"/>
            </a:p>
          </p:txBody>
        </p:sp>
        <p:sp>
          <p:nvSpPr>
            <p:cNvPr id="125" name="Google Shape;125;p6"/>
            <p:cNvSpPr/>
            <p:nvPr/>
          </p:nvSpPr>
          <p:spPr>
            <a:xfrm>
              <a:off x="2113461" y="1375868"/>
              <a:ext cx="1808098" cy="436029"/>
            </a:xfrm>
            <a:custGeom>
              <a:avLst/>
              <a:gdLst/>
              <a:ahLst/>
              <a:cxnLst/>
              <a:rect l="l" t="t" r="r" b="b"/>
              <a:pathLst>
                <a:path w="120000" h="120000" extrusionOk="0">
                  <a:moveTo>
                    <a:pt x="120000" y="0"/>
                  </a:moveTo>
                  <a:lnTo>
                    <a:pt x="120000" y="47425"/>
                  </a:lnTo>
                  <a:lnTo>
                    <a:pt x="0" y="47425"/>
                  </a:lnTo>
                  <a:lnTo>
                    <a:pt x="0" y="120000"/>
                  </a:lnTo>
                </a:path>
              </a:pathLst>
            </a:custGeom>
            <a:noFill/>
            <a:ln w="25400" cap="flat" cmpd="sng">
              <a:solidFill>
                <a:srgbClr val="2F2F2F"/>
              </a:solidFill>
              <a:prstDash val="solid"/>
              <a:round/>
              <a:headEnd type="none" w="sm" len="sm"/>
              <a:tailEnd type="none" w="sm" len="sm"/>
            </a:ln>
          </p:spPr>
          <p:txBody>
            <a:bodyPr/>
            <a:lstStyle/>
            <a:p>
              <a:endParaRPr lang="en-US" dirty="0"/>
            </a:p>
          </p:txBody>
        </p:sp>
        <p:sp>
          <p:nvSpPr>
            <p:cNvPr id="126" name="Google Shape;126;p6"/>
            <p:cNvSpPr/>
            <p:nvPr/>
          </p:nvSpPr>
          <p:spPr>
            <a:xfrm>
              <a:off x="2483866" y="91701"/>
              <a:ext cx="2875387" cy="1284167"/>
            </a:xfrm>
            <a:prstGeom prst="rect">
              <a:avLst/>
            </a:prstGeom>
            <a:solidFill>
              <a:srgbClr val="DFDFDF"/>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7" name="Google Shape;127;p6"/>
            <p:cNvSpPr txBox="1"/>
            <p:nvPr/>
          </p:nvSpPr>
          <p:spPr>
            <a:xfrm>
              <a:off x="2483865" y="91700"/>
              <a:ext cx="2875387" cy="1284167"/>
            </a:xfrm>
            <a:prstGeom prst="rect">
              <a:avLst/>
            </a:prstGeom>
            <a:noFill/>
            <a:ln>
              <a:noFill/>
            </a:ln>
          </p:spPr>
          <p:txBody>
            <a:bodyPr spcFirstLastPara="1" wrap="square" lIns="8875" tIns="8875" rIns="8875" bIns="8875" anchor="ctr" anchorCtr="0">
              <a:noAutofit/>
            </a:bodyPr>
            <a:lstStyle/>
            <a:p>
              <a:pPr marL="0" marR="0" lvl="0" indent="0" algn="ctr" rtl="0">
                <a:lnSpc>
                  <a:spcPct val="100000"/>
                </a:lnSpc>
                <a:spcBef>
                  <a:spcPts val="0"/>
                </a:spcBef>
                <a:spcAft>
                  <a:spcPts val="0"/>
                </a:spcAft>
                <a:buClr>
                  <a:schemeClr val="dk1"/>
                </a:buClr>
                <a:buSzPts val="1400"/>
                <a:buFont typeface="Arial"/>
                <a:buNone/>
              </a:pPr>
              <a:r>
                <a:rPr lang="en-US" sz="1400" b="1" i="0" u="none" strike="noStrike" cap="none" dirty="0">
                  <a:solidFill>
                    <a:schemeClr val="dk1"/>
                  </a:solidFill>
                  <a:latin typeface="Arial"/>
                  <a:ea typeface="Arial"/>
                  <a:cs typeface="Arial"/>
                  <a:sym typeface="Arial"/>
                </a:rPr>
                <a:t>Executive Office of Labor &amp; Workforce Development</a:t>
              </a:r>
              <a:br>
                <a:rPr lang="en-US" sz="1400" b="1" i="0" u="none" strike="noStrike" cap="none" dirty="0">
                  <a:solidFill>
                    <a:schemeClr val="dk1"/>
                  </a:solidFill>
                  <a:latin typeface="Arial"/>
                  <a:ea typeface="Arial"/>
                  <a:cs typeface="Arial"/>
                  <a:sym typeface="Arial"/>
                </a:rPr>
              </a:br>
              <a:r>
                <a:rPr lang="en-US" sz="1400" b="1" i="0" u="none" strike="noStrike" cap="none" dirty="0">
                  <a:solidFill>
                    <a:schemeClr val="dk1"/>
                  </a:solidFill>
                  <a:latin typeface="Arial"/>
                  <a:ea typeface="Arial"/>
                  <a:cs typeface="Arial"/>
                  <a:sym typeface="Arial"/>
                </a:rPr>
                <a:t>(EOLWD)</a:t>
              </a:r>
              <a:endParaRPr dirty="0"/>
            </a:p>
          </p:txBody>
        </p:sp>
        <p:sp>
          <p:nvSpPr>
            <p:cNvPr id="128" name="Google Shape;128;p6"/>
            <p:cNvSpPr/>
            <p:nvPr/>
          </p:nvSpPr>
          <p:spPr>
            <a:xfrm>
              <a:off x="610042" y="1811898"/>
              <a:ext cx="3006837" cy="1890964"/>
            </a:xfrm>
            <a:prstGeom prst="rect">
              <a:avLst/>
            </a:prstGeom>
            <a:solidFill>
              <a:srgbClr val="DFDFDF"/>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9" name="Google Shape;129;p6"/>
            <p:cNvSpPr txBox="1"/>
            <p:nvPr/>
          </p:nvSpPr>
          <p:spPr>
            <a:xfrm>
              <a:off x="610042" y="1593992"/>
              <a:ext cx="3006837" cy="1890964"/>
            </a:xfrm>
            <a:prstGeom prst="rect">
              <a:avLst/>
            </a:prstGeom>
            <a:noFill/>
            <a:ln>
              <a:noFill/>
            </a:ln>
          </p:spPr>
          <p:txBody>
            <a:bodyPr spcFirstLastPara="1" wrap="square" lIns="8875" tIns="8875" rIns="8875" bIns="8875" anchor="ctr" anchorCtr="0">
              <a:noAutofit/>
            </a:bodyPr>
            <a:lstStyle/>
            <a:p>
              <a:pPr marL="0" marR="0" lvl="0" indent="0" algn="ctr" rtl="0">
                <a:lnSpc>
                  <a:spcPct val="100000"/>
                </a:lnSpc>
                <a:spcBef>
                  <a:spcPts val="0"/>
                </a:spcBef>
                <a:spcAft>
                  <a:spcPts val="0"/>
                </a:spcAft>
                <a:buClr>
                  <a:schemeClr val="dk1"/>
                </a:buClr>
                <a:buSzPts val="1400"/>
                <a:buFont typeface="Arial"/>
                <a:buNone/>
              </a:pPr>
              <a:endParaRPr lang="en-US" sz="1400" b="1" i="0" u="none" strike="noStrike" cap="none" dirty="0">
                <a:solidFill>
                  <a:schemeClr val="dk1"/>
                </a:solidFill>
                <a:latin typeface="Arial"/>
                <a:ea typeface="Arial"/>
                <a:cs typeface="Arial"/>
                <a:sym typeface="Arial"/>
              </a:endParaRPr>
            </a:p>
            <a:p>
              <a:pPr marL="0" marR="0" lvl="0" indent="0" algn="ctr" rtl="0">
                <a:lnSpc>
                  <a:spcPct val="100000"/>
                </a:lnSpc>
                <a:spcBef>
                  <a:spcPts val="0"/>
                </a:spcBef>
                <a:spcAft>
                  <a:spcPts val="0"/>
                </a:spcAft>
                <a:buClr>
                  <a:schemeClr val="dk1"/>
                </a:buClr>
                <a:buSzPts val="1400"/>
                <a:buFont typeface="Arial"/>
                <a:buNone/>
              </a:pPr>
              <a:r>
                <a:rPr lang="en-US" sz="1400" b="1" i="0" u="none" strike="noStrike" cap="none" dirty="0">
                  <a:solidFill>
                    <a:schemeClr val="dk1"/>
                  </a:solidFill>
                  <a:latin typeface="Arial"/>
                  <a:ea typeface="Arial"/>
                  <a:cs typeface="Arial"/>
                  <a:sym typeface="Arial"/>
                </a:rPr>
                <a:t>Department of</a:t>
              </a:r>
              <a:r>
                <a:rPr lang="en-US" dirty="0"/>
                <a:t> </a:t>
              </a:r>
              <a:r>
                <a:rPr lang="en-US" sz="1400" b="1" i="0" u="none" strike="noStrike" cap="none" dirty="0">
                  <a:solidFill>
                    <a:schemeClr val="dk1"/>
                  </a:solidFill>
                  <a:latin typeface="Arial"/>
                  <a:ea typeface="Arial"/>
                  <a:cs typeface="Arial"/>
                  <a:sym typeface="Arial"/>
                </a:rPr>
                <a:t>Unemployment </a:t>
              </a:r>
              <a:endParaRPr dirty="0"/>
            </a:p>
            <a:p>
              <a:pPr marL="0" marR="0" lvl="0" indent="0" algn="ctr" rtl="0">
                <a:lnSpc>
                  <a:spcPct val="100000"/>
                </a:lnSpc>
                <a:spcBef>
                  <a:spcPts val="0"/>
                </a:spcBef>
                <a:spcAft>
                  <a:spcPts val="0"/>
                </a:spcAft>
                <a:buClr>
                  <a:schemeClr val="dk1"/>
                </a:buClr>
                <a:buSzPts val="1400"/>
                <a:buFont typeface="Arial"/>
                <a:buNone/>
              </a:pPr>
              <a:r>
                <a:rPr lang="en-US" sz="1400" b="1" i="0" u="none" strike="noStrike" cap="none" dirty="0">
                  <a:solidFill>
                    <a:schemeClr val="dk1"/>
                  </a:solidFill>
                  <a:latin typeface="Arial"/>
                  <a:ea typeface="Arial"/>
                  <a:cs typeface="Arial"/>
                  <a:sym typeface="Arial"/>
                </a:rPr>
                <a:t>Assistance (DUA)</a:t>
              </a:r>
              <a:endParaRPr dirty="0"/>
            </a:p>
            <a:p>
              <a:pPr marL="0" marR="0" lvl="0" indent="0" algn="ctr" rtl="0">
                <a:lnSpc>
                  <a:spcPct val="100000"/>
                </a:lnSpc>
                <a:spcBef>
                  <a:spcPts val="0"/>
                </a:spcBef>
                <a:spcAft>
                  <a:spcPts val="0"/>
                </a:spcAft>
                <a:buClr>
                  <a:schemeClr val="dk1"/>
                </a:buClr>
                <a:buSzPts val="1400"/>
                <a:buFont typeface="Arial"/>
                <a:buNone/>
              </a:pPr>
              <a:endParaRPr sz="1400" b="0" i="0" u="none" strike="noStrike" cap="none" dirty="0">
                <a:solidFill>
                  <a:schemeClr val="dk1"/>
                </a:solidFill>
                <a:latin typeface="Arial"/>
                <a:ea typeface="Arial"/>
                <a:cs typeface="Arial"/>
                <a:sym typeface="Arial"/>
              </a:endParaRPr>
            </a:p>
            <a:p>
              <a:pPr marL="0" marR="0" lvl="0" indent="0" algn="ctr" rtl="0">
                <a:lnSpc>
                  <a:spcPct val="100000"/>
                </a:lnSpc>
                <a:spcBef>
                  <a:spcPts val="0"/>
                </a:spcBef>
                <a:spcAft>
                  <a:spcPts val="0"/>
                </a:spcAft>
                <a:buClr>
                  <a:schemeClr val="dk1"/>
                </a:buClr>
                <a:buSzPts val="1400"/>
                <a:buFont typeface="Arial"/>
                <a:buNone/>
              </a:pPr>
              <a:r>
                <a:rPr lang="en-US" sz="1400" b="0" i="0" u="none" strike="noStrike" cap="none" dirty="0">
                  <a:solidFill>
                    <a:schemeClr val="dk1"/>
                  </a:solidFill>
                  <a:latin typeface="Arial"/>
                  <a:ea typeface="Arial"/>
                  <a:cs typeface="Arial"/>
                  <a:sym typeface="Arial"/>
                </a:rPr>
                <a:t>Receives and adjudicates UI claims</a:t>
              </a:r>
            </a:p>
            <a:p>
              <a:pPr marL="0" marR="0" lvl="0" indent="0" algn="ctr" rtl="0">
                <a:lnSpc>
                  <a:spcPct val="100000"/>
                </a:lnSpc>
                <a:spcBef>
                  <a:spcPts val="0"/>
                </a:spcBef>
                <a:spcAft>
                  <a:spcPts val="0"/>
                </a:spcAft>
                <a:buClr>
                  <a:schemeClr val="dk1"/>
                </a:buClr>
                <a:buSzPts val="1400"/>
                <a:buFont typeface="Arial"/>
                <a:buNone/>
              </a:pPr>
              <a:endParaRPr dirty="0"/>
            </a:p>
            <a:p>
              <a:pPr marL="0" marR="0" lvl="0" indent="0" algn="ctr" rtl="0">
                <a:lnSpc>
                  <a:spcPct val="100000"/>
                </a:lnSpc>
                <a:spcBef>
                  <a:spcPts val="0"/>
                </a:spcBef>
                <a:spcAft>
                  <a:spcPts val="0"/>
                </a:spcAft>
                <a:buClr>
                  <a:schemeClr val="dk1"/>
                </a:buClr>
                <a:buSzPts val="1400"/>
                <a:buFont typeface="Arial"/>
                <a:buNone/>
              </a:pPr>
              <a:r>
                <a:rPr lang="en-US" sz="1400" b="0" i="0" u="none" strike="noStrike" cap="none" dirty="0">
                  <a:solidFill>
                    <a:schemeClr val="dk1"/>
                  </a:solidFill>
                  <a:latin typeface="Arial"/>
                  <a:ea typeface="Arial"/>
                  <a:cs typeface="Arial"/>
                  <a:sym typeface="Arial"/>
                </a:rPr>
                <a:t>Approves application for extended UI training benefits</a:t>
              </a:r>
              <a:endParaRPr dirty="0"/>
            </a:p>
          </p:txBody>
        </p:sp>
        <p:sp>
          <p:nvSpPr>
            <p:cNvPr id="130" name="Google Shape;130;p6"/>
            <p:cNvSpPr/>
            <p:nvPr/>
          </p:nvSpPr>
          <p:spPr>
            <a:xfrm>
              <a:off x="4132912" y="1812219"/>
              <a:ext cx="2865667" cy="1909775"/>
            </a:xfrm>
            <a:prstGeom prst="rect">
              <a:avLst/>
            </a:prstGeom>
            <a:solidFill>
              <a:srgbClr val="DFDFDF"/>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1" name="Google Shape;131;p6"/>
            <p:cNvSpPr txBox="1"/>
            <p:nvPr/>
          </p:nvSpPr>
          <p:spPr>
            <a:xfrm>
              <a:off x="4132911" y="1593882"/>
              <a:ext cx="2865667" cy="2128112"/>
            </a:xfrm>
            <a:prstGeom prst="rect">
              <a:avLst/>
            </a:prstGeom>
            <a:noFill/>
            <a:ln>
              <a:noFill/>
            </a:ln>
          </p:spPr>
          <p:txBody>
            <a:bodyPr spcFirstLastPara="1" wrap="square" lIns="8875" tIns="8875" rIns="8875" bIns="8875" anchor="ctr" anchorCtr="0">
              <a:noAutofit/>
            </a:bodyPr>
            <a:lstStyle/>
            <a:p>
              <a:pPr marL="0" marR="0" lvl="0" indent="0" algn="ctr" rtl="0">
                <a:lnSpc>
                  <a:spcPct val="100000"/>
                </a:lnSpc>
                <a:spcBef>
                  <a:spcPts val="0"/>
                </a:spcBef>
                <a:spcAft>
                  <a:spcPts val="0"/>
                </a:spcAft>
                <a:buClr>
                  <a:schemeClr val="dk1"/>
                </a:buClr>
                <a:buSzPts val="1400"/>
                <a:buFont typeface="Arial"/>
                <a:buNone/>
              </a:pPr>
              <a:r>
                <a:rPr lang="en-US" sz="1400" b="1" i="0" u="none" strike="noStrike" cap="none" dirty="0">
                  <a:solidFill>
                    <a:schemeClr val="dk1"/>
                  </a:solidFill>
                  <a:latin typeface="Arial"/>
                  <a:ea typeface="Arial"/>
                  <a:cs typeface="Arial"/>
                  <a:sym typeface="Arial"/>
                </a:rPr>
                <a:t>MassHire Department of</a:t>
              </a:r>
              <a:endParaRPr dirty="0"/>
            </a:p>
            <a:p>
              <a:pPr marL="0" marR="0" lvl="0" indent="0" algn="ctr" rtl="0">
                <a:lnSpc>
                  <a:spcPct val="100000"/>
                </a:lnSpc>
                <a:spcBef>
                  <a:spcPts val="0"/>
                </a:spcBef>
                <a:spcAft>
                  <a:spcPts val="0"/>
                </a:spcAft>
                <a:buClr>
                  <a:schemeClr val="dk1"/>
                </a:buClr>
                <a:buSzPts val="1400"/>
                <a:buFont typeface="Arial"/>
                <a:buNone/>
              </a:pPr>
              <a:r>
                <a:rPr lang="en-US" sz="1400" b="1" i="0" u="none" strike="noStrike" cap="none" dirty="0">
                  <a:solidFill>
                    <a:schemeClr val="dk1"/>
                  </a:solidFill>
                  <a:latin typeface="Arial"/>
                  <a:ea typeface="Arial"/>
                  <a:cs typeface="Arial"/>
                  <a:sym typeface="Arial"/>
                </a:rPr>
                <a:t>Career Services (DCS)</a:t>
              </a:r>
              <a:endParaRPr lang="en-US" b="1" dirty="0">
                <a:solidFill>
                  <a:schemeClr val="dk1"/>
                </a:solidFill>
              </a:endParaRPr>
            </a:p>
            <a:p>
              <a:pPr marL="0" marR="0" lvl="0" indent="0" algn="ctr" rtl="0">
                <a:lnSpc>
                  <a:spcPct val="100000"/>
                </a:lnSpc>
                <a:spcBef>
                  <a:spcPts val="0"/>
                </a:spcBef>
                <a:spcAft>
                  <a:spcPts val="0"/>
                </a:spcAft>
                <a:buClr>
                  <a:schemeClr val="dk1"/>
                </a:buClr>
                <a:buSzPts val="1400"/>
                <a:buFont typeface="Arial"/>
                <a:buNone/>
              </a:pPr>
              <a:endParaRPr sz="1400" b="0" i="0" u="none" strike="noStrike" cap="none" dirty="0">
                <a:solidFill>
                  <a:schemeClr val="dk1"/>
                </a:solidFill>
                <a:latin typeface="Arial"/>
                <a:ea typeface="Arial"/>
                <a:cs typeface="Arial"/>
                <a:sym typeface="Arial"/>
              </a:endParaRPr>
            </a:p>
            <a:p>
              <a:pPr marL="0" marR="0" lvl="0" indent="0" algn="ctr" rtl="0">
                <a:lnSpc>
                  <a:spcPct val="100000"/>
                </a:lnSpc>
                <a:spcBef>
                  <a:spcPts val="0"/>
                </a:spcBef>
                <a:spcAft>
                  <a:spcPts val="0"/>
                </a:spcAft>
                <a:buClr>
                  <a:schemeClr val="dk1"/>
                </a:buClr>
                <a:buSzPts val="1400"/>
                <a:buFont typeface="Arial"/>
                <a:buNone/>
              </a:pPr>
              <a:r>
                <a:rPr lang="en-US" sz="1400" b="0" i="0" u="none" strike="noStrike" cap="none" dirty="0">
                  <a:solidFill>
                    <a:schemeClr val="dk1"/>
                  </a:solidFill>
                  <a:latin typeface="Arial"/>
                  <a:ea typeface="Arial"/>
                  <a:cs typeface="Arial"/>
                  <a:sym typeface="Arial"/>
                </a:rPr>
                <a:t>Approves payment of federal funds for training programs</a:t>
              </a:r>
              <a:br>
                <a:rPr lang="en-US" dirty="0"/>
              </a:br>
              <a:endParaRPr lang="en-US" sz="1400" b="0" i="0" u="none" strike="noStrike" cap="none" dirty="0">
                <a:solidFill>
                  <a:schemeClr val="dk1"/>
                </a:solidFill>
                <a:latin typeface="Arial"/>
                <a:ea typeface="Arial"/>
                <a:cs typeface="Arial"/>
                <a:sym typeface="Arial"/>
              </a:endParaRPr>
            </a:p>
            <a:p>
              <a:pPr marL="0" marR="0" lvl="0" indent="0" algn="ctr" rtl="0">
                <a:lnSpc>
                  <a:spcPct val="100000"/>
                </a:lnSpc>
                <a:spcBef>
                  <a:spcPts val="0"/>
                </a:spcBef>
                <a:spcAft>
                  <a:spcPts val="0"/>
                </a:spcAft>
                <a:buClr>
                  <a:schemeClr val="dk1"/>
                </a:buClr>
                <a:buSzPts val="1400"/>
                <a:buFont typeface="Arial"/>
                <a:buNone/>
              </a:pPr>
              <a:r>
                <a:rPr lang="en-US" sz="1400" b="0" i="0" u="none" strike="noStrike" cap="none" dirty="0">
                  <a:solidFill>
                    <a:schemeClr val="dk1"/>
                  </a:solidFill>
                  <a:latin typeface="Arial"/>
                  <a:ea typeface="Arial"/>
                  <a:cs typeface="Arial"/>
                  <a:sym typeface="Arial"/>
                </a:rPr>
                <a:t>Handles re-employment seminars</a:t>
              </a:r>
              <a:endParaRPr dirty="0"/>
            </a:p>
          </p:txBody>
        </p:sp>
      </p:gr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489"/>
        <p:cNvGrpSpPr/>
        <p:nvPr/>
      </p:nvGrpSpPr>
      <p:grpSpPr>
        <a:xfrm>
          <a:off x="0" y="0"/>
          <a:ext cx="0" cy="0"/>
          <a:chOff x="0" y="0"/>
          <a:chExt cx="0" cy="0"/>
        </a:xfrm>
      </p:grpSpPr>
      <p:sp>
        <p:nvSpPr>
          <p:cNvPr id="492" name="Google Shape;492;p49"/>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50</a:t>
            </a:fld>
            <a:endParaRPr dirty="0"/>
          </a:p>
        </p:txBody>
      </p:sp>
      <p:sp>
        <p:nvSpPr>
          <p:cNvPr id="490" name="Google Shape;490;p49"/>
          <p:cNvSpPr txBox="1">
            <a:spLocks noGrp="1"/>
          </p:cNvSpPr>
          <p:nvPr>
            <p:ph type="body" idx="4294967295"/>
          </p:nvPr>
        </p:nvSpPr>
        <p:spPr>
          <a:xfrm>
            <a:off x="701463" y="2428673"/>
            <a:ext cx="7741073" cy="3086946"/>
          </a:xfrm>
          <a:prstGeom prst="rect">
            <a:avLst/>
          </a:prstGeom>
          <a:noFill/>
          <a:ln>
            <a:noFill/>
          </a:ln>
        </p:spPr>
        <p:txBody>
          <a:bodyPr spcFirstLastPara="1" wrap="square" lIns="91425" tIns="45700" rIns="91425" bIns="45700" anchor="t" anchorCtr="0">
            <a:noAutofit/>
          </a:bodyPr>
          <a:lstStyle/>
          <a:p>
            <a:pPr marL="342900" lvl="0" indent="-342900" algn="l" rtl="0">
              <a:lnSpc>
                <a:spcPct val="80000"/>
              </a:lnSpc>
              <a:spcBef>
                <a:spcPts val="0"/>
              </a:spcBef>
              <a:spcAft>
                <a:spcPts val="0"/>
              </a:spcAft>
              <a:buClr>
                <a:srgbClr val="C00000"/>
              </a:buClr>
              <a:buSzPts val="1170"/>
              <a:buChar char="■"/>
            </a:pPr>
            <a:r>
              <a:rPr lang="en-US" sz="1800" dirty="0"/>
              <a:t>DUA provides interpreters at hearings at </a:t>
            </a:r>
            <a:r>
              <a:rPr lang="en-US" sz="1800" b="1" dirty="0"/>
              <a:t>no cost</a:t>
            </a:r>
            <a:r>
              <a:rPr lang="en-US" sz="1800" dirty="0"/>
              <a:t> to claimants.</a:t>
            </a:r>
            <a:endParaRPr dirty="0"/>
          </a:p>
          <a:p>
            <a:pPr marL="0" lvl="0" indent="0" algn="l" rtl="0">
              <a:lnSpc>
                <a:spcPct val="80000"/>
              </a:lnSpc>
              <a:spcBef>
                <a:spcPts val="360"/>
              </a:spcBef>
              <a:spcAft>
                <a:spcPts val="0"/>
              </a:spcAft>
              <a:buSzPts val="1170"/>
              <a:buNone/>
            </a:pPr>
            <a:endParaRPr sz="1800" dirty="0"/>
          </a:p>
          <a:p>
            <a:pPr marL="342900" lvl="0" indent="-342900" algn="l" rtl="0">
              <a:lnSpc>
                <a:spcPct val="80000"/>
              </a:lnSpc>
              <a:spcBef>
                <a:spcPts val="360"/>
              </a:spcBef>
              <a:spcAft>
                <a:spcPts val="0"/>
              </a:spcAft>
              <a:buClr>
                <a:srgbClr val="C00000"/>
              </a:buClr>
              <a:buSzPts val="1170"/>
              <a:buChar char="■"/>
            </a:pPr>
            <a:r>
              <a:rPr lang="en-US" sz="1800" dirty="0"/>
              <a:t>DUA often allows 1.5 hours for interpreted hearings and 3 hours for continued, interpreted hearings with more than 1 witness.</a:t>
            </a:r>
            <a:endParaRPr dirty="0"/>
          </a:p>
          <a:p>
            <a:pPr marL="0" lvl="0" indent="0" algn="l" rtl="0">
              <a:lnSpc>
                <a:spcPct val="80000"/>
              </a:lnSpc>
              <a:spcBef>
                <a:spcPts val="360"/>
              </a:spcBef>
              <a:spcAft>
                <a:spcPts val="0"/>
              </a:spcAft>
              <a:buSzPts val="1170"/>
              <a:buNone/>
            </a:pPr>
            <a:endParaRPr sz="1800" dirty="0"/>
          </a:p>
          <a:p>
            <a:pPr marL="342900" lvl="0" indent="-342900" algn="l" rtl="0">
              <a:lnSpc>
                <a:spcPct val="80000"/>
              </a:lnSpc>
              <a:spcBef>
                <a:spcPts val="360"/>
              </a:spcBef>
              <a:spcAft>
                <a:spcPts val="0"/>
              </a:spcAft>
              <a:buClr>
                <a:srgbClr val="C00000"/>
              </a:buClr>
              <a:buSzPts val="1170"/>
              <a:buChar char="■"/>
            </a:pPr>
            <a:r>
              <a:rPr lang="en-US" sz="1800" dirty="0"/>
              <a:t>Claimant or claimant’s advocate must request the interpreter from DUA.</a:t>
            </a:r>
            <a:endParaRPr dirty="0"/>
          </a:p>
          <a:p>
            <a:pPr marL="342900" lvl="0" indent="-268605" algn="l" rtl="0">
              <a:lnSpc>
                <a:spcPct val="80000"/>
              </a:lnSpc>
              <a:spcBef>
                <a:spcPts val="360"/>
              </a:spcBef>
              <a:spcAft>
                <a:spcPts val="0"/>
              </a:spcAft>
              <a:buClr>
                <a:srgbClr val="C00000"/>
              </a:buClr>
              <a:buSzPts val="1170"/>
              <a:buNone/>
            </a:pPr>
            <a:endParaRPr sz="1800" dirty="0"/>
          </a:p>
          <a:p>
            <a:pPr marL="342900" lvl="0" indent="-342900" algn="l" rtl="0">
              <a:lnSpc>
                <a:spcPct val="80000"/>
              </a:lnSpc>
              <a:spcBef>
                <a:spcPts val="360"/>
              </a:spcBef>
              <a:spcAft>
                <a:spcPts val="0"/>
              </a:spcAft>
              <a:buClr>
                <a:srgbClr val="C00000"/>
              </a:buClr>
              <a:buSzPts val="1170"/>
              <a:buChar char="■"/>
            </a:pPr>
            <a:r>
              <a:rPr lang="en-US" sz="1800" dirty="0"/>
              <a:t>If you have a problem with interpreters or language access services, contact</a:t>
            </a:r>
            <a:r>
              <a:rPr lang="en-US" sz="1800" dirty="0">
                <a:solidFill>
                  <a:srgbClr val="000000"/>
                </a:solidFill>
              </a:rPr>
              <a:t> Marisa de la Paz, DUA Multilingual Services, </a:t>
            </a:r>
            <a:r>
              <a:rPr lang="en-US" sz="1800" u="sng" dirty="0">
                <a:solidFill>
                  <a:srgbClr val="14558F"/>
                </a:solidFill>
                <a:sym typeface="Arial"/>
                <a:hlinkClick r:id="rId3"/>
              </a:rPr>
              <a:t>mdelapaz@</a:t>
            </a:r>
            <a:r>
              <a:rPr lang="en-US" sz="1800" u="sng" dirty="0">
                <a:solidFill>
                  <a:srgbClr val="14558F"/>
                </a:solidFill>
                <a:hlinkClick r:id="rId3"/>
              </a:rPr>
              <a:t>mass.gov</a:t>
            </a:r>
            <a:endParaRPr sz="1800" dirty="0"/>
          </a:p>
        </p:txBody>
      </p:sp>
      <p:sp>
        <p:nvSpPr>
          <p:cNvPr id="491" name="Google Shape;491;p49"/>
          <p:cNvSpPr txBox="1"/>
          <p:nvPr/>
        </p:nvSpPr>
        <p:spPr>
          <a:xfrm>
            <a:off x="457199" y="1342381"/>
            <a:ext cx="8229600" cy="365125"/>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dirty="0">
                <a:solidFill>
                  <a:srgbClr val="C00000"/>
                </a:solidFill>
                <a:latin typeface="Arial"/>
                <a:ea typeface="Arial"/>
                <a:cs typeface="Arial"/>
                <a:sym typeface="Arial"/>
              </a:rPr>
              <a:t>Interpreters</a:t>
            </a:r>
            <a:endParaRPr dirty="0"/>
          </a:p>
        </p:txBody>
      </p:sp>
      <p:sp>
        <p:nvSpPr>
          <p:cNvPr id="493" name="Google Shape;493;p49"/>
          <p:cNvSpPr txBox="1"/>
          <p:nvPr/>
        </p:nvSpPr>
        <p:spPr>
          <a:xfrm>
            <a:off x="2362199" y="1868034"/>
            <a:ext cx="4419600" cy="40011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000" b="1" dirty="0">
                <a:solidFill>
                  <a:schemeClr val="dk1"/>
                </a:solidFill>
                <a:latin typeface="Arial"/>
                <a:ea typeface="Arial"/>
                <a:cs typeface="Arial"/>
                <a:sym typeface="Arial"/>
              </a:rPr>
              <a:t>DUA 430 CMR 4.16-20</a:t>
            </a:r>
            <a:endParaRPr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498"/>
        <p:cNvGrpSpPr/>
        <p:nvPr/>
      </p:nvGrpSpPr>
      <p:grpSpPr>
        <a:xfrm>
          <a:off x="0" y="0"/>
          <a:ext cx="0" cy="0"/>
          <a:chOff x="0" y="0"/>
          <a:chExt cx="0" cy="0"/>
        </a:xfrm>
      </p:grpSpPr>
      <p:sp>
        <p:nvSpPr>
          <p:cNvPr id="499" name="Google Shape;499;p50"/>
          <p:cNvSpPr txBox="1"/>
          <p:nvPr/>
        </p:nvSpPr>
        <p:spPr>
          <a:xfrm>
            <a:off x="457200" y="1342381"/>
            <a:ext cx="8229600" cy="1139825"/>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3200" b="1" dirty="0">
                <a:solidFill>
                  <a:srgbClr val="C00000"/>
                </a:solidFill>
                <a:latin typeface="Arial"/>
                <a:ea typeface="Arial"/>
                <a:cs typeface="Arial"/>
                <a:sym typeface="Arial"/>
              </a:rPr>
              <a:t>Separation Issues</a:t>
            </a:r>
            <a:endParaRPr dirty="0"/>
          </a:p>
        </p:txBody>
      </p:sp>
      <p:sp>
        <p:nvSpPr>
          <p:cNvPr id="500" name="Google Shape;500;p50"/>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51</a:t>
            </a:fld>
            <a:endParaRPr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505"/>
        <p:cNvGrpSpPr/>
        <p:nvPr/>
      </p:nvGrpSpPr>
      <p:grpSpPr>
        <a:xfrm>
          <a:off x="0" y="0"/>
          <a:ext cx="0" cy="0"/>
          <a:chOff x="0" y="0"/>
          <a:chExt cx="0" cy="0"/>
        </a:xfrm>
      </p:grpSpPr>
      <p:sp>
        <p:nvSpPr>
          <p:cNvPr id="510" name="Google Shape;510;p51"/>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52</a:t>
            </a:fld>
            <a:endParaRPr dirty="0"/>
          </a:p>
        </p:txBody>
      </p:sp>
      <p:sp>
        <p:nvSpPr>
          <p:cNvPr id="506" name="Google Shape;506;p51"/>
          <p:cNvSpPr txBox="1">
            <a:spLocks noGrp="1"/>
          </p:cNvSpPr>
          <p:nvPr>
            <p:ph type="title" idx="4294967295"/>
          </p:nvPr>
        </p:nvSpPr>
        <p:spPr>
          <a:xfrm>
            <a:off x="1524000" y="1017588"/>
            <a:ext cx="6096000" cy="974725"/>
          </a:xfrm>
          <a:prstGeom prst="rect">
            <a:avLst/>
          </a:prstGeom>
          <a:noFill/>
          <a:ln>
            <a:noFill/>
          </a:ln>
        </p:spPr>
        <p:txBody>
          <a:bodyPr spcFirstLastPara="1" wrap="square" lIns="92075" tIns="46025" rIns="92075" bIns="46025" anchor="b" anchorCtr="0">
            <a:noAutofit/>
          </a:bodyPr>
          <a:lstStyle/>
          <a:p>
            <a:pPr marL="0" lvl="0" indent="0" algn="ctr" rtl="0">
              <a:spcBef>
                <a:spcPts val="0"/>
              </a:spcBef>
              <a:spcAft>
                <a:spcPts val="0"/>
              </a:spcAft>
              <a:buNone/>
            </a:pPr>
            <a:r>
              <a:rPr lang="en-US" sz="2800" b="1" dirty="0"/>
              <a:t>Separation: Discharge</a:t>
            </a:r>
            <a:r>
              <a:rPr lang="en-US" sz="2800" dirty="0"/>
              <a:t> </a:t>
            </a:r>
            <a:endParaRPr dirty="0"/>
          </a:p>
        </p:txBody>
      </p:sp>
      <p:sp>
        <p:nvSpPr>
          <p:cNvPr id="507" name="Google Shape;507;p51"/>
          <p:cNvSpPr txBox="1">
            <a:spLocks noGrp="1"/>
          </p:cNvSpPr>
          <p:nvPr>
            <p:ph type="body" idx="4294967295"/>
          </p:nvPr>
        </p:nvSpPr>
        <p:spPr>
          <a:xfrm>
            <a:off x="312988" y="2708234"/>
            <a:ext cx="8518022" cy="3578225"/>
          </a:xfrm>
          <a:prstGeom prst="rect">
            <a:avLst/>
          </a:prstGeom>
          <a:noFill/>
          <a:ln>
            <a:noFill/>
          </a:ln>
        </p:spPr>
        <p:txBody>
          <a:bodyPr spcFirstLastPara="1" wrap="square" lIns="92075" tIns="46025" rIns="92075" bIns="46025" anchor="t" anchorCtr="0">
            <a:noAutofit/>
          </a:bodyPr>
          <a:lstStyle/>
          <a:p>
            <a:pPr marL="342900" lvl="0" indent="-342900" algn="l" rtl="0">
              <a:spcBef>
                <a:spcPts val="0"/>
              </a:spcBef>
              <a:spcAft>
                <a:spcPts val="0"/>
              </a:spcAft>
              <a:buClr>
                <a:srgbClr val="C00000"/>
              </a:buClr>
              <a:buSzPts val="1170"/>
              <a:buChar char="■"/>
            </a:pPr>
            <a:r>
              <a:rPr lang="en-US" sz="1800" dirty="0"/>
              <a:t>Deliberate misconduct in willful disregard of the employer’s interests, or a knowing violation of a reasonable and uniformly enforced rule</a:t>
            </a:r>
            <a:endParaRPr dirty="0"/>
          </a:p>
          <a:p>
            <a:pPr marL="1022350" lvl="2" indent="-350838" algn="l" rtl="0">
              <a:lnSpc>
                <a:spcPct val="90000"/>
              </a:lnSpc>
              <a:spcBef>
                <a:spcPts val="360"/>
              </a:spcBef>
              <a:spcAft>
                <a:spcPts val="0"/>
              </a:spcAft>
              <a:buClr>
                <a:srgbClr val="C00000"/>
              </a:buClr>
              <a:buSzPts val="1170"/>
              <a:buFont typeface="Noto Sans Symbols"/>
              <a:buChar char="❑"/>
            </a:pPr>
            <a:r>
              <a:rPr lang="en-US" sz="1800" dirty="0"/>
              <a:t>Employer has burden of proof as to all elements in discharge cases. </a:t>
            </a:r>
            <a:endParaRPr dirty="0"/>
          </a:p>
          <a:p>
            <a:pPr marL="671512" lvl="2" indent="0" algn="l" rtl="0">
              <a:lnSpc>
                <a:spcPct val="90000"/>
              </a:lnSpc>
              <a:spcBef>
                <a:spcPts val="360"/>
              </a:spcBef>
              <a:spcAft>
                <a:spcPts val="0"/>
              </a:spcAft>
              <a:buClr>
                <a:srgbClr val="C00000"/>
              </a:buClr>
              <a:buSzPts val="1170"/>
              <a:buNone/>
            </a:pPr>
            <a:endParaRPr sz="1800" dirty="0"/>
          </a:p>
          <a:p>
            <a:pPr marL="342900" lvl="0" indent="-342900" algn="l" rtl="0">
              <a:lnSpc>
                <a:spcPct val="90000"/>
              </a:lnSpc>
              <a:spcBef>
                <a:spcPts val="360"/>
              </a:spcBef>
              <a:spcAft>
                <a:spcPts val="0"/>
              </a:spcAft>
              <a:buClr>
                <a:srgbClr val="C00000"/>
              </a:buClr>
              <a:buSzPts val="1170"/>
              <a:buChar char="■"/>
            </a:pPr>
            <a:r>
              <a:rPr lang="en-US" sz="1800" dirty="0"/>
              <a:t>Exception for Domestic Violence</a:t>
            </a:r>
            <a:endParaRPr dirty="0"/>
          </a:p>
          <a:p>
            <a:pPr marL="1022350" lvl="2" indent="-350838" algn="l" rtl="0">
              <a:lnSpc>
                <a:spcPct val="90000"/>
              </a:lnSpc>
              <a:spcBef>
                <a:spcPts val="360"/>
              </a:spcBef>
              <a:spcAft>
                <a:spcPts val="0"/>
              </a:spcAft>
              <a:buClr>
                <a:srgbClr val="C00000"/>
              </a:buClr>
              <a:buSzPts val="1170"/>
              <a:buFont typeface="Noto Sans Symbols"/>
              <a:buChar char="❑"/>
            </a:pPr>
            <a:r>
              <a:rPr lang="en-US" sz="1800" dirty="0"/>
              <a:t>No disqualification if discharge is due to circumstances resulting from DV</a:t>
            </a:r>
            <a:endParaRPr dirty="0"/>
          </a:p>
          <a:p>
            <a:pPr marL="1022350" lvl="2" indent="-350838" algn="l" rtl="0">
              <a:lnSpc>
                <a:spcPct val="90000"/>
              </a:lnSpc>
              <a:spcBef>
                <a:spcPts val="360"/>
              </a:spcBef>
              <a:spcAft>
                <a:spcPts val="0"/>
              </a:spcAft>
              <a:buClr>
                <a:srgbClr val="C00000"/>
              </a:buClr>
              <a:buSzPts val="1170"/>
              <a:buFont typeface="Noto Sans Symbols"/>
              <a:buChar char="❑"/>
            </a:pPr>
            <a:r>
              <a:rPr lang="en-US" sz="1800" dirty="0"/>
              <a:t>Includes individual’s need to address the physical, psychological and legal effects of DV for self or minor child</a:t>
            </a:r>
            <a:endParaRPr dirty="0"/>
          </a:p>
        </p:txBody>
      </p:sp>
      <p:sp>
        <p:nvSpPr>
          <p:cNvPr id="508" name="Google Shape;508;p51"/>
          <p:cNvSpPr txBox="1"/>
          <p:nvPr/>
        </p:nvSpPr>
        <p:spPr>
          <a:xfrm>
            <a:off x="4572000" y="1752600"/>
            <a:ext cx="184150" cy="7016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4000" dirty="0">
              <a:solidFill>
                <a:srgbClr val="000000"/>
              </a:solidFill>
              <a:latin typeface="Times New Roman"/>
              <a:ea typeface="Times New Roman"/>
              <a:cs typeface="Times New Roman"/>
              <a:sym typeface="Times New Roman"/>
            </a:endParaRPr>
          </a:p>
        </p:txBody>
      </p:sp>
      <p:sp>
        <p:nvSpPr>
          <p:cNvPr id="509" name="Google Shape;509;p51"/>
          <p:cNvSpPr txBox="1"/>
          <p:nvPr/>
        </p:nvSpPr>
        <p:spPr>
          <a:xfrm>
            <a:off x="2029274" y="2134830"/>
            <a:ext cx="5085451" cy="43088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200" b="1" dirty="0">
                <a:solidFill>
                  <a:srgbClr val="000000"/>
                </a:solidFill>
                <a:latin typeface="Arial"/>
                <a:ea typeface="Arial"/>
                <a:cs typeface="Arial"/>
                <a:sym typeface="Arial"/>
              </a:rPr>
              <a:t>Discharge: G.L. c. 151A, § 25(e)(2)</a:t>
            </a:r>
            <a:endParaRPr sz="2200" b="1" dirty="0">
              <a:solidFill>
                <a:srgbClr val="000000"/>
              </a:solidFill>
              <a:latin typeface="Times New Roman"/>
              <a:ea typeface="Times New Roman"/>
              <a:cs typeface="Times New Roman"/>
              <a:sym typeface="Times New Roman"/>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515"/>
        <p:cNvGrpSpPr/>
        <p:nvPr/>
      </p:nvGrpSpPr>
      <p:grpSpPr>
        <a:xfrm>
          <a:off x="0" y="0"/>
          <a:ext cx="0" cy="0"/>
          <a:chOff x="0" y="0"/>
          <a:chExt cx="0" cy="0"/>
        </a:xfrm>
      </p:grpSpPr>
      <p:sp>
        <p:nvSpPr>
          <p:cNvPr id="518" name="Google Shape;518;p52"/>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53</a:t>
            </a:fld>
            <a:endParaRPr dirty="0"/>
          </a:p>
        </p:txBody>
      </p:sp>
      <p:sp>
        <p:nvSpPr>
          <p:cNvPr id="516" name="Google Shape;516;p52"/>
          <p:cNvSpPr txBox="1">
            <a:spLocks noGrp="1"/>
          </p:cNvSpPr>
          <p:nvPr>
            <p:ph type="title" idx="4294967295"/>
          </p:nvPr>
        </p:nvSpPr>
        <p:spPr>
          <a:xfrm>
            <a:off x="392905" y="673514"/>
            <a:ext cx="8358188" cy="1371600"/>
          </a:xfrm>
          <a:prstGeom prst="rect">
            <a:avLst/>
          </a:prstGeom>
          <a:noFill/>
          <a:ln>
            <a:noFill/>
          </a:ln>
        </p:spPr>
        <p:txBody>
          <a:bodyPr spcFirstLastPara="1" wrap="square" lIns="92075" tIns="46025" rIns="92075" bIns="46025" anchor="b" anchorCtr="0">
            <a:noAutofit/>
          </a:bodyPr>
          <a:lstStyle/>
          <a:p>
            <a:pPr marL="0" lvl="0" indent="0" algn="ctr" rtl="0">
              <a:spcBef>
                <a:spcPts val="0"/>
              </a:spcBef>
              <a:spcAft>
                <a:spcPts val="0"/>
              </a:spcAft>
              <a:buNone/>
            </a:pPr>
            <a:r>
              <a:rPr lang="en-US" sz="2800" b="1" dirty="0"/>
              <a:t>Discharge: Deliberate Misconduct</a:t>
            </a:r>
            <a:endParaRPr dirty="0"/>
          </a:p>
        </p:txBody>
      </p:sp>
      <p:sp>
        <p:nvSpPr>
          <p:cNvPr id="517" name="Google Shape;517;p52"/>
          <p:cNvSpPr txBox="1"/>
          <p:nvPr/>
        </p:nvSpPr>
        <p:spPr>
          <a:xfrm>
            <a:off x="365336" y="2178397"/>
            <a:ext cx="8413327" cy="5216772"/>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rgbClr val="C00000"/>
              </a:buClr>
              <a:buSzPts val="1800"/>
              <a:buFont typeface="Wingdings" pitchFamily="2" charset="2"/>
              <a:buChar char="§"/>
            </a:pPr>
            <a:r>
              <a:rPr lang="en-US" sz="1800" dirty="0">
                <a:solidFill>
                  <a:srgbClr val="000000"/>
                </a:solidFill>
                <a:latin typeface="Arial"/>
                <a:ea typeface="Arial"/>
                <a:cs typeface="Arial"/>
                <a:sym typeface="Arial"/>
              </a:rPr>
              <a:t>Claimant must have engaged in </a:t>
            </a:r>
            <a:r>
              <a:rPr lang="en-US" sz="1800" b="1" dirty="0">
                <a:solidFill>
                  <a:srgbClr val="000000"/>
                </a:solidFill>
                <a:latin typeface="Arial"/>
                <a:ea typeface="Arial"/>
                <a:cs typeface="Arial"/>
                <a:sym typeface="Arial"/>
              </a:rPr>
              <a:t>deliberate misconduct</a:t>
            </a:r>
            <a:r>
              <a:rPr lang="en-US" sz="1800" dirty="0">
                <a:solidFill>
                  <a:srgbClr val="000000"/>
                </a:solidFill>
                <a:latin typeface="Arial"/>
                <a:ea typeface="Arial"/>
                <a:cs typeface="Arial"/>
                <a:sym typeface="Arial"/>
              </a:rPr>
              <a:t> in </a:t>
            </a:r>
            <a:r>
              <a:rPr lang="en-US" sz="1800" b="1" dirty="0">
                <a:solidFill>
                  <a:srgbClr val="000000"/>
                </a:solidFill>
                <a:latin typeface="Arial"/>
                <a:ea typeface="Arial"/>
                <a:cs typeface="Arial"/>
                <a:sym typeface="Arial"/>
              </a:rPr>
              <a:t>willful disregard </a:t>
            </a:r>
            <a:r>
              <a:rPr lang="en-US" sz="1800" dirty="0">
                <a:solidFill>
                  <a:srgbClr val="000000"/>
                </a:solidFill>
                <a:latin typeface="Arial"/>
                <a:ea typeface="Arial"/>
                <a:cs typeface="Arial"/>
                <a:sym typeface="Arial"/>
              </a:rPr>
              <a:t>of the employer’s interest.</a:t>
            </a:r>
            <a:endParaRPr sz="1800" dirty="0">
              <a:solidFill>
                <a:srgbClr val="000000"/>
              </a:solidFill>
              <a:latin typeface="Arial"/>
              <a:ea typeface="Arial"/>
              <a:cs typeface="Arial"/>
              <a:sym typeface="Arial"/>
            </a:endParaRPr>
          </a:p>
          <a:p>
            <a:pPr marL="342900" marR="0" lvl="0" indent="-342900" algn="l" rtl="0">
              <a:spcBef>
                <a:spcPts val="900"/>
              </a:spcBef>
              <a:spcAft>
                <a:spcPts val="0"/>
              </a:spcAft>
              <a:buClr>
                <a:srgbClr val="C00000"/>
              </a:buClr>
              <a:buSzPts val="1800"/>
              <a:buFont typeface="Wingdings" pitchFamily="2" charset="2"/>
              <a:buChar char="§"/>
            </a:pPr>
            <a:r>
              <a:rPr lang="en-US" sz="1800" dirty="0">
                <a:solidFill>
                  <a:srgbClr val="000000"/>
                </a:solidFill>
                <a:latin typeface="Arial"/>
                <a:ea typeface="Arial"/>
                <a:cs typeface="Arial"/>
                <a:sym typeface="Arial"/>
              </a:rPr>
              <a:t>What was the claimant’s state of mind at the time of the alleged misconduct?  Were there any mitigating circumstances affecting the claimant’s state of mind?</a:t>
            </a:r>
            <a:endParaRPr sz="1800" dirty="0">
              <a:solidFill>
                <a:srgbClr val="000000"/>
              </a:solidFill>
              <a:latin typeface="Arial"/>
              <a:ea typeface="Arial"/>
              <a:cs typeface="Arial"/>
              <a:sym typeface="Arial"/>
            </a:endParaRPr>
          </a:p>
          <a:p>
            <a:pPr marL="342900" marR="0" lvl="0" indent="-342900" algn="l" rtl="0">
              <a:spcBef>
                <a:spcPts val="900"/>
              </a:spcBef>
              <a:spcAft>
                <a:spcPts val="0"/>
              </a:spcAft>
              <a:buClr>
                <a:srgbClr val="C00000"/>
              </a:buClr>
              <a:buSzPts val="1800"/>
              <a:buFont typeface="Wingdings" pitchFamily="2" charset="2"/>
              <a:buChar char="§"/>
            </a:pPr>
            <a:r>
              <a:rPr lang="en-US" sz="1800" dirty="0">
                <a:solidFill>
                  <a:srgbClr val="000000"/>
                </a:solidFill>
                <a:latin typeface="Arial"/>
                <a:ea typeface="Arial"/>
                <a:cs typeface="Arial"/>
                <a:sym typeface="Arial"/>
              </a:rPr>
              <a:t>Disqualification requires intentional disregard of employer’s interest and expectations. Negligence, good-faith misunderstandings, or errors in judgment are not disqualifying. </a:t>
            </a:r>
            <a:r>
              <a:rPr lang="en-US" sz="1800" i="1" dirty="0">
                <a:solidFill>
                  <a:srgbClr val="000000"/>
                </a:solidFill>
                <a:latin typeface="Arial"/>
                <a:ea typeface="Arial"/>
                <a:cs typeface="Arial"/>
                <a:sym typeface="Arial"/>
              </a:rPr>
              <a:t>See Garfield v. Dir. of Div. </a:t>
            </a:r>
            <a:r>
              <a:rPr lang="en-US" sz="1800" i="1" dirty="0"/>
              <a:t>of Employment Security</a:t>
            </a:r>
            <a:r>
              <a:rPr lang="en-US" sz="1800" dirty="0"/>
              <a:t>, 377 Mass. 94 (1979). </a:t>
            </a:r>
          </a:p>
          <a:p>
            <a:pPr marL="342900" marR="0" lvl="0" indent="-342900" algn="l" rtl="0">
              <a:spcBef>
                <a:spcPts val="900"/>
              </a:spcBef>
              <a:spcAft>
                <a:spcPts val="0"/>
              </a:spcAft>
              <a:buClr>
                <a:srgbClr val="C00000"/>
              </a:buClr>
              <a:buSzPts val="1800"/>
              <a:buFont typeface="Wingdings" pitchFamily="2" charset="2"/>
              <a:buChar char="§"/>
            </a:pPr>
            <a:r>
              <a:rPr lang="en-US" sz="1800" dirty="0">
                <a:solidFill>
                  <a:srgbClr val="000000"/>
                </a:solidFill>
                <a:latin typeface="Arial"/>
                <a:ea typeface="Arial"/>
                <a:cs typeface="Arial"/>
                <a:sym typeface="Arial"/>
              </a:rPr>
              <a:t>Was the claimant’s motivation to act contrary to or in disregard of the employer’s interests? </a:t>
            </a:r>
            <a:r>
              <a:rPr lang="en-US" sz="1800" i="1" dirty="0">
                <a:solidFill>
                  <a:srgbClr val="000000"/>
                </a:solidFill>
                <a:latin typeface="Arial"/>
                <a:ea typeface="Arial"/>
                <a:cs typeface="Arial"/>
                <a:sym typeface="Arial"/>
              </a:rPr>
              <a:t>See Jones v. Dir. of Div. of Employment Security</a:t>
            </a:r>
            <a:r>
              <a:rPr lang="en-US" sz="1800" dirty="0">
                <a:solidFill>
                  <a:srgbClr val="000000"/>
                </a:solidFill>
                <a:latin typeface="Arial"/>
                <a:ea typeface="Arial"/>
                <a:cs typeface="Arial"/>
                <a:sym typeface="Arial"/>
              </a:rPr>
              <a:t>, 392 Mass. 148 (1994). </a:t>
            </a:r>
            <a:endParaRPr sz="1800" dirty="0">
              <a:solidFill>
                <a:srgbClr val="000000"/>
              </a:solidFill>
              <a:latin typeface="Arial"/>
              <a:ea typeface="Arial"/>
              <a:cs typeface="Arial"/>
              <a:sym typeface="Arial"/>
            </a:endParaRPr>
          </a:p>
          <a:p>
            <a:pPr marL="342900" marR="0" lvl="0" indent="-342900" algn="l" rtl="0">
              <a:spcBef>
                <a:spcPts val="900"/>
              </a:spcBef>
              <a:spcAft>
                <a:spcPts val="0"/>
              </a:spcAft>
              <a:buClr>
                <a:srgbClr val="C00000"/>
              </a:buClr>
              <a:buSzPts val="1800"/>
              <a:buFont typeface="Wingdings" pitchFamily="2" charset="2"/>
              <a:buChar char="§"/>
            </a:pPr>
            <a:r>
              <a:rPr lang="en-US" sz="1800" dirty="0">
                <a:solidFill>
                  <a:srgbClr val="000000"/>
                </a:solidFill>
                <a:latin typeface="Arial"/>
                <a:ea typeface="Arial"/>
                <a:cs typeface="Arial"/>
                <a:sym typeface="Arial"/>
              </a:rPr>
              <a:t>Employer must prove BOTH statutory elements, and findings regarding a claimant’s state of mind for both elements are required. </a:t>
            </a:r>
            <a:endParaRPr dirty="0"/>
          </a:p>
          <a:p>
            <a:pPr marL="0" marR="0" lvl="0" indent="0" algn="l" rtl="0">
              <a:spcBef>
                <a:spcPts val="900"/>
              </a:spcBef>
              <a:spcAft>
                <a:spcPts val="0"/>
              </a:spcAft>
              <a:buNone/>
            </a:pPr>
            <a:endParaRPr sz="1800" dirty="0">
              <a:solidFill>
                <a:srgbClr val="000000"/>
              </a:solidFill>
              <a:latin typeface="Arial"/>
              <a:ea typeface="Arial"/>
              <a:cs typeface="Arial"/>
              <a:sym typeface="Arial"/>
            </a:endParaRPr>
          </a:p>
          <a:p>
            <a:pPr marL="0" marR="0" lvl="0" indent="0" algn="l" rtl="0">
              <a:spcBef>
                <a:spcPts val="900"/>
              </a:spcBef>
              <a:spcAft>
                <a:spcPts val="0"/>
              </a:spcAft>
              <a:buNone/>
            </a:pPr>
            <a:endParaRPr sz="1800" dirty="0">
              <a:solidFill>
                <a:srgbClr val="000000"/>
              </a:solidFill>
              <a:latin typeface="Arial"/>
              <a:ea typeface="Arial"/>
              <a:cs typeface="Arial"/>
              <a:sym typeface="Arial"/>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Shape 523"/>
        <p:cNvGrpSpPr/>
        <p:nvPr/>
      </p:nvGrpSpPr>
      <p:grpSpPr>
        <a:xfrm>
          <a:off x="0" y="0"/>
          <a:ext cx="0" cy="0"/>
          <a:chOff x="0" y="0"/>
          <a:chExt cx="0" cy="0"/>
        </a:xfrm>
      </p:grpSpPr>
      <p:sp>
        <p:nvSpPr>
          <p:cNvPr id="526" name="Google Shape;526;p53"/>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54</a:t>
            </a:fld>
            <a:endParaRPr dirty="0"/>
          </a:p>
        </p:txBody>
      </p:sp>
      <p:sp>
        <p:nvSpPr>
          <p:cNvPr id="524" name="Google Shape;524;p53"/>
          <p:cNvSpPr txBox="1">
            <a:spLocks noGrp="1"/>
          </p:cNvSpPr>
          <p:nvPr>
            <p:ph type="title" idx="4294967295"/>
          </p:nvPr>
        </p:nvSpPr>
        <p:spPr>
          <a:xfrm>
            <a:off x="533400" y="1031167"/>
            <a:ext cx="8077200" cy="914400"/>
          </a:xfrm>
          <a:prstGeom prst="rect">
            <a:avLst/>
          </a:prstGeom>
          <a:noFill/>
          <a:ln>
            <a:noFill/>
          </a:ln>
        </p:spPr>
        <p:txBody>
          <a:bodyPr spcFirstLastPara="1" wrap="square" lIns="92075" tIns="46025" rIns="92075" bIns="46025" anchor="b" anchorCtr="0">
            <a:noAutofit/>
          </a:bodyPr>
          <a:lstStyle/>
          <a:p>
            <a:pPr marL="0" lvl="0" indent="0" algn="ctr" rtl="0">
              <a:spcBef>
                <a:spcPts val="0"/>
              </a:spcBef>
              <a:spcAft>
                <a:spcPts val="0"/>
              </a:spcAft>
              <a:buNone/>
            </a:pPr>
            <a:r>
              <a:rPr lang="en-US" sz="2800" b="1" dirty="0"/>
              <a:t>Discharge: Knowing Violation</a:t>
            </a:r>
            <a:endParaRPr dirty="0"/>
          </a:p>
        </p:txBody>
      </p:sp>
      <p:sp>
        <p:nvSpPr>
          <p:cNvPr id="525" name="Google Shape;525;p53"/>
          <p:cNvSpPr txBox="1"/>
          <p:nvPr/>
        </p:nvSpPr>
        <p:spPr>
          <a:xfrm>
            <a:off x="304800" y="2230159"/>
            <a:ext cx="8534400" cy="3323946"/>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rgbClr val="C00000"/>
              </a:buClr>
              <a:buSzPts val="1800"/>
              <a:buFont typeface="Wingdings" pitchFamily="2" charset="2"/>
              <a:buChar char="§"/>
            </a:pPr>
            <a:r>
              <a:rPr lang="en-US" sz="1800" dirty="0">
                <a:solidFill>
                  <a:schemeClr val="dk1"/>
                </a:solidFill>
                <a:latin typeface="Arial"/>
                <a:ea typeface="Arial"/>
                <a:cs typeface="Arial"/>
                <a:sym typeface="Arial"/>
              </a:rPr>
              <a:t>Knowing violation of a</a:t>
            </a:r>
            <a:r>
              <a:rPr lang="en-US" sz="1800" b="1" dirty="0">
                <a:solidFill>
                  <a:schemeClr val="dk1"/>
                </a:solidFill>
                <a:latin typeface="Arial"/>
                <a:ea typeface="Arial"/>
                <a:cs typeface="Arial"/>
                <a:sym typeface="Arial"/>
              </a:rPr>
              <a:t> </a:t>
            </a:r>
            <a:r>
              <a:rPr lang="en-US" sz="1800" b="1" dirty="0">
                <a:solidFill>
                  <a:srgbClr val="000000"/>
                </a:solidFill>
                <a:latin typeface="Arial"/>
                <a:ea typeface="Arial"/>
                <a:cs typeface="Arial"/>
                <a:sym typeface="Arial"/>
              </a:rPr>
              <a:t>reasonable and uniformly enforced rule or policy </a:t>
            </a:r>
            <a:r>
              <a:rPr lang="en-US" sz="1800" dirty="0">
                <a:solidFill>
                  <a:srgbClr val="000000"/>
                </a:solidFill>
                <a:latin typeface="Arial"/>
                <a:ea typeface="Arial"/>
                <a:cs typeface="Arial"/>
                <a:sym typeface="Arial"/>
              </a:rPr>
              <a:t>of the employer</a:t>
            </a:r>
            <a:endParaRPr sz="1800" b="1" dirty="0">
              <a:solidFill>
                <a:srgbClr val="000000"/>
              </a:solidFill>
              <a:latin typeface="Arial"/>
              <a:ea typeface="Arial"/>
              <a:cs typeface="Arial"/>
              <a:sym typeface="Arial"/>
            </a:endParaRPr>
          </a:p>
          <a:p>
            <a:pPr marL="342900" marR="0" lvl="0" indent="-342900" algn="l" rtl="0">
              <a:spcBef>
                <a:spcPts val="900"/>
              </a:spcBef>
              <a:spcAft>
                <a:spcPts val="0"/>
              </a:spcAft>
              <a:buClr>
                <a:srgbClr val="C00000"/>
              </a:buClr>
              <a:buSzPts val="1800"/>
              <a:buFont typeface="Wingdings" pitchFamily="2" charset="2"/>
              <a:buChar char="§"/>
            </a:pPr>
            <a:r>
              <a:rPr lang="en-US" sz="1800" dirty="0">
                <a:solidFill>
                  <a:schemeClr val="dk1"/>
                </a:solidFill>
                <a:latin typeface="Arial"/>
                <a:ea typeface="Arial"/>
                <a:cs typeface="Arial"/>
                <a:sym typeface="Arial"/>
              </a:rPr>
              <a:t>A knowing violation requires </a:t>
            </a:r>
            <a:r>
              <a:rPr lang="en-US" sz="1800" b="1" dirty="0">
                <a:solidFill>
                  <a:schemeClr val="dk1"/>
                </a:solidFill>
                <a:latin typeface="Arial"/>
                <a:ea typeface="Arial"/>
                <a:cs typeface="Arial"/>
                <a:sym typeface="Arial"/>
              </a:rPr>
              <a:t>intent.</a:t>
            </a:r>
            <a:endParaRPr dirty="0"/>
          </a:p>
          <a:p>
            <a:pPr marL="342900" marR="0" lvl="0" indent="-342900" algn="l" rtl="0">
              <a:spcBef>
                <a:spcPts val="900"/>
              </a:spcBef>
              <a:spcAft>
                <a:spcPts val="0"/>
              </a:spcAft>
              <a:buClr>
                <a:srgbClr val="C00000"/>
              </a:buClr>
              <a:buSzPts val="1800"/>
              <a:buFont typeface="Wingdings" pitchFamily="2" charset="2"/>
              <a:buChar char="§"/>
            </a:pPr>
            <a:r>
              <a:rPr lang="en-US" sz="1800" dirty="0">
                <a:solidFill>
                  <a:schemeClr val="dk1"/>
                </a:solidFill>
                <a:latin typeface="Arial"/>
                <a:ea typeface="Arial"/>
                <a:cs typeface="Arial"/>
                <a:sym typeface="Arial"/>
              </a:rPr>
              <a:t>Claimant must have intended</a:t>
            </a:r>
            <a:r>
              <a:rPr lang="en-US" sz="1800" i="1" dirty="0">
                <a:solidFill>
                  <a:schemeClr val="dk1"/>
                </a:solidFill>
                <a:latin typeface="Arial"/>
                <a:ea typeface="Arial"/>
                <a:cs typeface="Arial"/>
                <a:sym typeface="Arial"/>
              </a:rPr>
              <a:t> </a:t>
            </a:r>
            <a:r>
              <a:rPr lang="en-US" sz="1800" dirty="0">
                <a:solidFill>
                  <a:schemeClr val="dk1"/>
                </a:solidFill>
                <a:latin typeface="Arial"/>
                <a:ea typeface="Arial"/>
                <a:cs typeface="Arial"/>
                <a:sym typeface="Arial"/>
              </a:rPr>
              <a:t>to violate the rule or policy. </a:t>
            </a:r>
            <a:r>
              <a:rPr lang="en-US" sz="1800" i="1" dirty="0">
                <a:solidFill>
                  <a:schemeClr val="dk1"/>
                </a:solidFill>
                <a:latin typeface="Arial"/>
                <a:ea typeface="Arial"/>
                <a:cs typeface="Arial"/>
                <a:sym typeface="Arial"/>
              </a:rPr>
              <a:t>See</a:t>
            </a:r>
            <a:r>
              <a:rPr lang="en-US" sz="1800" dirty="0">
                <a:solidFill>
                  <a:schemeClr val="dk1"/>
                </a:solidFill>
                <a:latin typeface="Arial"/>
                <a:ea typeface="Arial"/>
                <a:cs typeface="Arial"/>
                <a:sym typeface="Arial"/>
              </a:rPr>
              <a:t>: </a:t>
            </a:r>
            <a:r>
              <a:rPr lang="en-US" sz="1800" i="1" dirty="0">
                <a:solidFill>
                  <a:schemeClr val="dk1"/>
                </a:solidFill>
                <a:latin typeface="Arial"/>
                <a:ea typeface="Arial"/>
                <a:cs typeface="Arial"/>
                <a:sym typeface="Arial"/>
              </a:rPr>
              <a:t>Still v. Commissioner of Employment and Training</a:t>
            </a:r>
            <a:r>
              <a:rPr lang="en-US" sz="1800" dirty="0">
                <a:solidFill>
                  <a:schemeClr val="dk1"/>
                </a:solidFill>
                <a:latin typeface="Arial"/>
                <a:ea typeface="Arial"/>
                <a:cs typeface="Arial"/>
                <a:sym typeface="Arial"/>
              </a:rPr>
              <a:t>, 423 Mass. 805</a:t>
            </a:r>
            <a:r>
              <a:rPr lang="en-US" sz="1800" dirty="0">
                <a:solidFill>
                  <a:schemeClr val="dk1"/>
                </a:solidFill>
              </a:rPr>
              <a:t> </a:t>
            </a:r>
            <a:r>
              <a:rPr lang="en-US" sz="1800" dirty="0">
                <a:solidFill>
                  <a:schemeClr val="dk1"/>
                </a:solidFill>
                <a:latin typeface="Arial"/>
                <a:ea typeface="Arial"/>
                <a:cs typeface="Arial"/>
                <a:sym typeface="Arial"/>
              </a:rPr>
              <a:t>(1996)</a:t>
            </a:r>
            <a:endParaRPr dirty="0"/>
          </a:p>
          <a:p>
            <a:pPr marL="342900" marR="0" lvl="0" indent="-342900" algn="l" rtl="0">
              <a:spcBef>
                <a:spcPts val="900"/>
              </a:spcBef>
              <a:spcAft>
                <a:spcPts val="0"/>
              </a:spcAft>
              <a:buClr>
                <a:srgbClr val="C00000"/>
              </a:buClr>
              <a:buSzPts val="1800"/>
              <a:buFont typeface="Wingdings" pitchFamily="2" charset="2"/>
              <a:buChar char="§"/>
            </a:pPr>
            <a:r>
              <a:rPr lang="en-US" sz="1800" dirty="0">
                <a:solidFill>
                  <a:schemeClr val="dk1"/>
                </a:solidFill>
                <a:latin typeface="Arial"/>
                <a:ea typeface="Arial"/>
                <a:cs typeface="Arial"/>
                <a:sym typeface="Arial"/>
              </a:rPr>
              <a:t>Claimant must have been consciously aware of the rule or policy and that the probable consequences of their actions would be a violation of the rule or policy </a:t>
            </a:r>
            <a:r>
              <a:rPr lang="en-US" sz="1800" b="1" dirty="0">
                <a:solidFill>
                  <a:schemeClr val="dk1"/>
                </a:solidFill>
                <a:latin typeface="Arial"/>
                <a:ea typeface="Arial"/>
                <a:cs typeface="Arial"/>
                <a:sym typeface="Arial"/>
              </a:rPr>
              <a:t>at the time of the violation. </a:t>
            </a:r>
          </a:p>
          <a:p>
            <a:pPr marL="342900" marR="0" lvl="0" indent="-342900" algn="l" rtl="0">
              <a:spcBef>
                <a:spcPts val="900"/>
              </a:spcBef>
              <a:spcAft>
                <a:spcPts val="0"/>
              </a:spcAft>
              <a:buClr>
                <a:srgbClr val="C00000"/>
              </a:buClr>
              <a:buSzPts val="1800"/>
              <a:buFont typeface="Wingdings" pitchFamily="2" charset="2"/>
              <a:buChar char="§"/>
            </a:pPr>
            <a:r>
              <a:rPr lang="en-US" sz="1800" dirty="0">
                <a:solidFill>
                  <a:srgbClr val="000000"/>
                </a:solidFill>
                <a:latin typeface="Arial"/>
                <a:ea typeface="Arial"/>
                <a:cs typeface="Arial"/>
                <a:sym typeface="Arial"/>
              </a:rPr>
              <a:t>Violations due to negligence, good-faith misunderstandings, or inability to comply with the rule or policy are not disqualifying. </a:t>
            </a:r>
            <a:endParaRPr sz="1800" dirty="0">
              <a:solidFill>
                <a:srgbClr val="000000"/>
              </a:solidFill>
              <a:latin typeface="Arial"/>
              <a:ea typeface="Arial"/>
              <a:cs typeface="Arial"/>
              <a:sym typeface="Arial"/>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Shape 531"/>
        <p:cNvGrpSpPr/>
        <p:nvPr/>
      </p:nvGrpSpPr>
      <p:grpSpPr>
        <a:xfrm>
          <a:off x="0" y="0"/>
          <a:ext cx="0" cy="0"/>
          <a:chOff x="0" y="0"/>
          <a:chExt cx="0" cy="0"/>
        </a:xfrm>
      </p:grpSpPr>
      <p:sp>
        <p:nvSpPr>
          <p:cNvPr id="534" name="Google Shape;534;p54"/>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55</a:t>
            </a:fld>
            <a:endParaRPr dirty="0"/>
          </a:p>
        </p:txBody>
      </p:sp>
      <p:sp>
        <p:nvSpPr>
          <p:cNvPr id="532" name="Google Shape;532;p54"/>
          <p:cNvSpPr txBox="1">
            <a:spLocks noGrp="1"/>
          </p:cNvSpPr>
          <p:nvPr>
            <p:ph type="title" idx="4294967295"/>
          </p:nvPr>
        </p:nvSpPr>
        <p:spPr>
          <a:xfrm>
            <a:off x="876300" y="1441027"/>
            <a:ext cx="7391400" cy="685800"/>
          </a:xfrm>
          <a:prstGeom prst="rect">
            <a:avLst/>
          </a:prstGeom>
          <a:noFill/>
          <a:ln>
            <a:noFill/>
          </a:ln>
        </p:spPr>
        <p:txBody>
          <a:bodyPr spcFirstLastPara="1" wrap="square" lIns="92075" tIns="46025" rIns="92075" bIns="46025" anchor="b" anchorCtr="0">
            <a:noAutofit/>
          </a:bodyPr>
          <a:lstStyle/>
          <a:p>
            <a:pPr marL="0" lvl="0" indent="0" algn="ctr" rtl="0">
              <a:spcBef>
                <a:spcPts val="0"/>
              </a:spcBef>
              <a:spcAft>
                <a:spcPts val="0"/>
              </a:spcAft>
              <a:buNone/>
            </a:pPr>
            <a:r>
              <a:rPr lang="en-US" sz="2800" b="1" dirty="0"/>
              <a:t>Discharge: Knowing Violation</a:t>
            </a:r>
            <a:endParaRPr dirty="0"/>
          </a:p>
        </p:txBody>
      </p:sp>
      <p:sp>
        <p:nvSpPr>
          <p:cNvPr id="533" name="Google Shape;533;p54"/>
          <p:cNvSpPr txBox="1">
            <a:spLocks noGrp="1"/>
          </p:cNvSpPr>
          <p:nvPr>
            <p:ph type="body" idx="4294967295"/>
          </p:nvPr>
        </p:nvSpPr>
        <p:spPr>
          <a:xfrm>
            <a:off x="304800" y="2283406"/>
            <a:ext cx="8534400" cy="4574593"/>
          </a:xfrm>
          <a:prstGeom prst="rect">
            <a:avLst/>
          </a:prstGeom>
          <a:noFill/>
          <a:ln>
            <a:noFill/>
          </a:ln>
        </p:spPr>
        <p:txBody>
          <a:bodyPr spcFirstLastPara="1" wrap="square" lIns="92075" tIns="46025" rIns="92075" bIns="46025" anchor="t" anchorCtr="0">
            <a:noAutofit/>
          </a:bodyPr>
          <a:lstStyle/>
          <a:p>
            <a:pPr marL="342900" lvl="0" indent="-342900" algn="l" rtl="0">
              <a:spcBef>
                <a:spcPts val="360"/>
              </a:spcBef>
              <a:spcAft>
                <a:spcPts val="0"/>
              </a:spcAft>
              <a:buClr>
                <a:srgbClr val="C00000"/>
              </a:buClr>
              <a:buSzPts val="1170"/>
              <a:buChar char="■"/>
            </a:pPr>
            <a:r>
              <a:rPr lang="en-US" sz="1800" dirty="0"/>
              <a:t>The rule or policy must be </a:t>
            </a:r>
            <a:r>
              <a:rPr lang="en-US" sz="1800" b="1" dirty="0"/>
              <a:t>reasonable.</a:t>
            </a:r>
          </a:p>
          <a:p>
            <a:pPr marL="800100" lvl="1" indent="-342900">
              <a:spcBef>
                <a:spcPts val="360"/>
              </a:spcBef>
              <a:buClr>
                <a:srgbClr val="C00000"/>
              </a:buClr>
              <a:buSzPts val="1170"/>
              <a:buChar char="■"/>
            </a:pPr>
            <a:r>
              <a:rPr lang="en-US" sz="1600" dirty="0"/>
              <a:t>The rule must be reasonable in and of itself and in practice. </a:t>
            </a:r>
            <a:r>
              <a:rPr lang="en-US" sz="1600" i="1" dirty="0"/>
              <a:t>AH </a:t>
            </a:r>
            <a:r>
              <a:rPr lang="en-US" sz="1600" dirty="0"/>
              <a:t>Ch. 8 at p. 7. </a:t>
            </a:r>
          </a:p>
          <a:p>
            <a:pPr marL="800100" lvl="1" indent="-342900">
              <a:spcBef>
                <a:spcPts val="360"/>
              </a:spcBef>
              <a:buClr>
                <a:srgbClr val="C00000"/>
              </a:buClr>
              <a:buSzPts val="1170"/>
              <a:buChar char="■"/>
            </a:pPr>
            <a:r>
              <a:rPr lang="en-US" sz="1600" dirty="0"/>
              <a:t>An employer rule that is contrary to state or federal law or that violates a claimant’s legal rights is not reasonable, even if the claimant did not know of the specific legal provisions or inform the employer this was the reason they did not follow the rule. </a:t>
            </a:r>
            <a:r>
              <a:rPr lang="en-US" sz="1600" i="1" dirty="0"/>
              <a:t>Kinch v. Dir. of Div. of Employment Security</a:t>
            </a:r>
            <a:r>
              <a:rPr lang="en-US" sz="1600" dirty="0"/>
              <a:t>, 24 Mass. App. Ct. 79 (1987). </a:t>
            </a:r>
            <a:br>
              <a:rPr lang="en-US" sz="1400" dirty="0"/>
            </a:br>
            <a:endParaRPr lang="en-US" sz="1800" b="1" dirty="0"/>
          </a:p>
          <a:p>
            <a:pPr marL="342900" lvl="0" indent="-342900" algn="l" rtl="0">
              <a:spcBef>
                <a:spcPts val="360"/>
              </a:spcBef>
              <a:spcAft>
                <a:spcPts val="0"/>
              </a:spcAft>
              <a:buClr>
                <a:srgbClr val="C00000"/>
              </a:buClr>
              <a:buSzPts val="1170"/>
              <a:buChar char="■"/>
            </a:pPr>
            <a:r>
              <a:rPr lang="en-US" sz="1800" dirty="0"/>
              <a:t>The rule or policy must be </a:t>
            </a:r>
            <a:r>
              <a:rPr lang="en-US" sz="1800" b="1" dirty="0"/>
              <a:t>uniformly</a:t>
            </a:r>
            <a:r>
              <a:rPr lang="en-US" sz="1800" dirty="0"/>
              <a:t> enforced.</a:t>
            </a:r>
            <a:endParaRPr lang="en-US" sz="3200" dirty="0"/>
          </a:p>
          <a:p>
            <a:pPr marL="669925" lvl="1" indent="-325438" algn="l" rtl="0">
              <a:spcBef>
                <a:spcPts val="360"/>
              </a:spcBef>
              <a:spcAft>
                <a:spcPts val="0"/>
              </a:spcAft>
              <a:buClr>
                <a:srgbClr val="C00000"/>
              </a:buClr>
              <a:buSzPct val="100000"/>
              <a:buFont typeface="Wingdings" pitchFamily="2" charset="2"/>
              <a:buChar char="§"/>
            </a:pPr>
            <a:r>
              <a:rPr lang="en-US" sz="1600" dirty="0"/>
              <a:t>The rule or policy must be uniform on its face and in practice. A rule is not uniformly enforced if the employer maintains discretion in enforcement</a:t>
            </a:r>
          </a:p>
          <a:p>
            <a:pPr marL="669925" lvl="1" indent="-325438" algn="l" rtl="0">
              <a:spcBef>
                <a:spcPts val="360"/>
              </a:spcBef>
              <a:spcAft>
                <a:spcPts val="0"/>
              </a:spcAft>
              <a:buClr>
                <a:srgbClr val="C00000"/>
              </a:buClr>
              <a:buSzPct val="100000"/>
              <a:buFont typeface="Wingdings" pitchFamily="2" charset="2"/>
              <a:buChar char="§"/>
            </a:pPr>
            <a:r>
              <a:rPr lang="en-US" sz="1600" dirty="0"/>
              <a:t>The rule or policy is not uniformly enforced if the employer does not or has not applied it the same way to similarly-situated employees or ignores prior violations without disciplining the claimant or other employees. </a:t>
            </a:r>
          </a:p>
          <a:p>
            <a:pPr marL="342900" lvl="0" indent="-342900" algn="l" rtl="0">
              <a:lnSpc>
                <a:spcPct val="80000"/>
              </a:lnSpc>
              <a:spcBef>
                <a:spcPts val="360"/>
              </a:spcBef>
              <a:spcAft>
                <a:spcPts val="0"/>
              </a:spcAft>
              <a:buSzPts val="1170"/>
              <a:buFont typeface="Noto Sans Symbols"/>
              <a:buNone/>
            </a:pPr>
            <a:endParaRPr sz="1800" dirty="0"/>
          </a:p>
          <a:p>
            <a:pPr marL="342900" lvl="0" indent="-342900" algn="l" rtl="0">
              <a:lnSpc>
                <a:spcPct val="80000"/>
              </a:lnSpc>
              <a:spcBef>
                <a:spcPts val="360"/>
              </a:spcBef>
              <a:spcAft>
                <a:spcPts val="0"/>
              </a:spcAft>
              <a:buSzPts val="1170"/>
              <a:buFont typeface="Noto Sans Symbols"/>
              <a:buNone/>
            </a:pPr>
            <a:r>
              <a:rPr lang="en-US" sz="1800" i="1" dirty="0"/>
              <a:t>							</a:t>
            </a:r>
            <a:endParaRPr dirty="0"/>
          </a:p>
          <a:p>
            <a:pPr marL="342900" lvl="0" indent="-342900" algn="l" rtl="0">
              <a:lnSpc>
                <a:spcPct val="80000"/>
              </a:lnSpc>
              <a:spcBef>
                <a:spcPts val="360"/>
              </a:spcBef>
              <a:spcAft>
                <a:spcPts val="0"/>
              </a:spcAft>
              <a:buSzPts val="1170"/>
              <a:buFont typeface="Noto Sans Symbols"/>
              <a:buNone/>
            </a:pPr>
            <a:r>
              <a:rPr lang="en-US" sz="1800" i="1" dirty="0"/>
              <a:t>								</a:t>
            </a:r>
            <a:endParaRPr sz="1800" dirty="0"/>
          </a:p>
          <a:p>
            <a:pPr marL="342900" lvl="0" indent="-342900" algn="l" rtl="0">
              <a:lnSpc>
                <a:spcPct val="80000"/>
              </a:lnSpc>
              <a:spcBef>
                <a:spcPts val="360"/>
              </a:spcBef>
              <a:spcAft>
                <a:spcPts val="0"/>
              </a:spcAft>
              <a:buSzPts val="1170"/>
              <a:buFont typeface="Noto Sans Symbols"/>
              <a:buNone/>
            </a:pPr>
            <a:endParaRPr sz="1800"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Shape 539"/>
        <p:cNvGrpSpPr/>
        <p:nvPr/>
      </p:nvGrpSpPr>
      <p:grpSpPr>
        <a:xfrm>
          <a:off x="0" y="0"/>
          <a:ext cx="0" cy="0"/>
          <a:chOff x="0" y="0"/>
          <a:chExt cx="0" cy="0"/>
        </a:xfrm>
      </p:grpSpPr>
      <p:sp>
        <p:nvSpPr>
          <p:cNvPr id="542" name="Google Shape;542;p55"/>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56</a:t>
            </a:fld>
            <a:endParaRPr dirty="0"/>
          </a:p>
        </p:txBody>
      </p:sp>
      <p:sp>
        <p:nvSpPr>
          <p:cNvPr id="540" name="Google Shape;540;p55"/>
          <p:cNvSpPr txBox="1">
            <a:spLocks noGrp="1"/>
          </p:cNvSpPr>
          <p:nvPr>
            <p:ph type="title" idx="4294967295"/>
          </p:nvPr>
        </p:nvSpPr>
        <p:spPr>
          <a:xfrm>
            <a:off x="228600" y="1324880"/>
            <a:ext cx="86868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2800" b="1" dirty="0"/>
              <a:t>Discharge examples: Disqualifying or not?</a:t>
            </a:r>
            <a:endParaRPr dirty="0"/>
          </a:p>
        </p:txBody>
      </p:sp>
      <p:sp>
        <p:nvSpPr>
          <p:cNvPr id="541" name="Google Shape;541;p55"/>
          <p:cNvSpPr txBox="1"/>
          <p:nvPr/>
        </p:nvSpPr>
        <p:spPr>
          <a:xfrm>
            <a:off x="419100" y="2315771"/>
            <a:ext cx="8305800" cy="4542229"/>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rgbClr val="C00000"/>
              </a:buClr>
              <a:buSzPts val="1170"/>
              <a:buFont typeface="Noto Sans Symbols"/>
              <a:buChar char="■"/>
            </a:pPr>
            <a:r>
              <a:rPr lang="en-US" sz="1800" dirty="0">
                <a:solidFill>
                  <a:srgbClr val="000000"/>
                </a:solidFill>
                <a:latin typeface="Arial"/>
                <a:ea typeface="Arial"/>
                <a:cs typeface="Arial"/>
                <a:sym typeface="Arial"/>
              </a:rPr>
              <a:t>Swearing at a supervisor</a:t>
            </a:r>
          </a:p>
          <a:p>
            <a:pPr marL="342900" marR="0" lvl="0" indent="-342900" algn="l" rtl="0">
              <a:spcBef>
                <a:spcPts val="0"/>
              </a:spcBef>
              <a:spcAft>
                <a:spcPts val="0"/>
              </a:spcAft>
              <a:buClr>
                <a:srgbClr val="C00000"/>
              </a:buClr>
              <a:buSzPts val="1170"/>
              <a:buFont typeface="Noto Sans Symbols"/>
              <a:buChar char="■"/>
            </a:pPr>
            <a:endParaRPr dirty="0"/>
          </a:p>
          <a:p>
            <a:pPr marL="342900" marR="0" lvl="0" indent="-342900" algn="l" rtl="0">
              <a:spcBef>
                <a:spcPts val="360"/>
              </a:spcBef>
              <a:spcAft>
                <a:spcPts val="0"/>
              </a:spcAft>
              <a:buClr>
                <a:srgbClr val="C00000"/>
              </a:buClr>
              <a:buSzPts val="1170"/>
              <a:buFont typeface="Noto Sans Symbols"/>
              <a:buChar char="■"/>
            </a:pPr>
            <a:r>
              <a:rPr lang="en-US" sz="1800" dirty="0">
                <a:solidFill>
                  <a:srgbClr val="000000"/>
                </a:solidFill>
                <a:latin typeface="Arial"/>
                <a:ea typeface="Arial"/>
                <a:cs typeface="Arial"/>
                <a:sym typeface="Arial"/>
              </a:rPr>
              <a:t>Tardiness after </a:t>
            </a:r>
            <a:r>
              <a:rPr lang="en-US" sz="1800" b="1" dirty="0">
                <a:solidFill>
                  <a:srgbClr val="000000"/>
                </a:solidFill>
                <a:latin typeface="Arial"/>
                <a:ea typeface="Arial"/>
                <a:cs typeface="Arial"/>
                <a:sym typeface="Arial"/>
              </a:rPr>
              <a:t>final</a:t>
            </a:r>
            <a:r>
              <a:rPr lang="en-US" sz="1800" dirty="0">
                <a:solidFill>
                  <a:srgbClr val="000000"/>
                </a:solidFill>
                <a:latin typeface="Arial"/>
                <a:ea typeface="Arial"/>
                <a:cs typeface="Arial"/>
                <a:sym typeface="Arial"/>
              </a:rPr>
              <a:t> warning</a:t>
            </a:r>
          </a:p>
          <a:p>
            <a:pPr marL="342900" marR="0" lvl="0" indent="-342900" algn="l" rtl="0">
              <a:spcBef>
                <a:spcPts val="360"/>
              </a:spcBef>
              <a:spcAft>
                <a:spcPts val="0"/>
              </a:spcAft>
              <a:buClr>
                <a:srgbClr val="C00000"/>
              </a:buClr>
              <a:buSzPts val="1170"/>
              <a:buFont typeface="Noto Sans Symbols"/>
              <a:buChar char="■"/>
            </a:pPr>
            <a:endParaRPr dirty="0"/>
          </a:p>
          <a:p>
            <a:pPr marL="342900" marR="0" lvl="0" indent="-342900" algn="l" rtl="0">
              <a:spcBef>
                <a:spcPts val="360"/>
              </a:spcBef>
              <a:spcAft>
                <a:spcPts val="0"/>
              </a:spcAft>
              <a:buClr>
                <a:srgbClr val="C00000"/>
              </a:buClr>
              <a:buSzPts val="1170"/>
              <a:buFont typeface="Noto Sans Symbols"/>
              <a:buChar char="■"/>
            </a:pPr>
            <a:r>
              <a:rPr lang="en-US" sz="1800" dirty="0">
                <a:solidFill>
                  <a:srgbClr val="000000"/>
                </a:solidFill>
                <a:latin typeface="Arial"/>
                <a:ea typeface="Arial"/>
                <a:cs typeface="Arial"/>
                <a:sym typeface="Arial"/>
              </a:rPr>
              <a:t>Failure to meet production goals</a:t>
            </a:r>
          </a:p>
          <a:p>
            <a:pPr marL="342900" marR="0" lvl="0" indent="-342900" algn="l" rtl="0">
              <a:spcBef>
                <a:spcPts val="360"/>
              </a:spcBef>
              <a:spcAft>
                <a:spcPts val="0"/>
              </a:spcAft>
              <a:buClr>
                <a:srgbClr val="C00000"/>
              </a:buClr>
              <a:buSzPts val="1170"/>
              <a:buFont typeface="Noto Sans Symbols"/>
              <a:buChar char="■"/>
            </a:pPr>
            <a:endParaRPr dirty="0"/>
          </a:p>
          <a:p>
            <a:pPr marL="342900" marR="0" lvl="0" indent="-342900" algn="l" rtl="0">
              <a:spcBef>
                <a:spcPts val="360"/>
              </a:spcBef>
              <a:spcAft>
                <a:spcPts val="0"/>
              </a:spcAft>
              <a:buClr>
                <a:srgbClr val="C00000"/>
              </a:buClr>
              <a:buSzPts val="1170"/>
              <a:buFont typeface="Noto Sans Symbols"/>
              <a:buChar char="■"/>
            </a:pPr>
            <a:r>
              <a:rPr lang="en-US" sz="1800" dirty="0">
                <a:solidFill>
                  <a:srgbClr val="000000"/>
                </a:solidFill>
                <a:latin typeface="Arial"/>
                <a:ea typeface="Arial"/>
                <a:cs typeface="Arial"/>
                <a:sym typeface="Arial"/>
              </a:rPr>
              <a:t>Stealing guest property</a:t>
            </a:r>
          </a:p>
          <a:p>
            <a:pPr marL="342900" marR="0" lvl="0" indent="-342900" algn="l" rtl="0">
              <a:spcBef>
                <a:spcPts val="360"/>
              </a:spcBef>
              <a:spcAft>
                <a:spcPts val="0"/>
              </a:spcAft>
              <a:buClr>
                <a:srgbClr val="C00000"/>
              </a:buClr>
              <a:buSzPts val="1170"/>
              <a:buFont typeface="Noto Sans Symbols"/>
              <a:buChar char="■"/>
            </a:pPr>
            <a:endParaRPr dirty="0"/>
          </a:p>
          <a:p>
            <a:pPr marL="342900" marR="0" lvl="0" indent="-342900" algn="l" rtl="0">
              <a:spcBef>
                <a:spcPts val="360"/>
              </a:spcBef>
              <a:spcAft>
                <a:spcPts val="0"/>
              </a:spcAft>
              <a:buClr>
                <a:srgbClr val="C00000"/>
              </a:buClr>
              <a:buSzPts val="1170"/>
              <a:buFont typeface="Noto Sans Symbols"/>
              <a:buChar char="■"/>
            </a:pPr>
            <a:r>
              <a:rPr lang="en-US" sz="1800" dirty="0">
                <a:solidFill>
                  <a:srgbClr val="000000"/>
                </a:solidFill>
                <a:latin typeface="Arial"/>
                <a:ea typeface="Arial"/>
                <a:cs typeface="Arial"/>
                <a:sym typeface="Arial"/>
              </a:rPr>
              <a:t>Fighting with co-worker</a:t>
            </a:r>
            <a:br>
              <a:rPr lang="en-US" sz="1800" dirty="0">
                <a:solidFill>
                  <a:srgbClr val="000000"/>
                </a:solidFill>
                <a:latin typeface="Arial"/>
                <a:ea typeface="Arial"/>
                <a:cs typeface="Arial"/>
                <a:sym typeface="Arial"/>
              </a:rPr>
            </a:br>
            <a:endParaRPr lang="en-US" sz="1800" dirty="0">
              <a:solidFill>
                <a:srgbClr val="000000"/>
              </a:solidFill>
              <a:latin typeface="Arial"/>
              <a:ea typeface="Arial"/>
              <a:cs typeface="Arial"/>
              <a:sym typeface="Arial"/>
            </a:endParaRPr>
          </a:p>
          <a:p>
            <a:pPr marL="342900" marR="0" lvl="0" indent="-342900" algn="l" rtl="0">
              <a:spcBef>
                <a:spcPts val="360"/>
              </a:spcBef>
              <a:spcAft>
                <a:spcPts val="0"/>
              </a:spcAft>
              <a:buClr>
                <a:srgbClr val="C00000"/>
              </a:buClr>
              <a:buSzPts val="1170"/>
              <a:buFont typeface="Noto Sans Symbols"/>
              <a:buChar char="■"/>
            </a:pPr>
            <a:r>
              <a:rPr lang="en-US" sz="1800" dirty="0">
                <a:solidFill>
                  <a:srgbClr val="000000"/>
                </a:solidFill>
                <a:latin typeface="Arial"/>
                <a:ea typeface="Arial"/>
                <a:cs typeface="Arial"/>
                <a:sym typeface="Arial"/>
              </a:rPr>
              <a:t>Insubordination </a:t>
            </a:r>
          </a:p>
          <a:p>
            <a:pPr marL="342900" marR="0" lvl="0" indent="-342900" algn="l" rtl="0">
              <a:spcBef>
                <a:spcPts val="360"/>
              </a:spcBef>
              <a:spcAft>
                <a:spcPts val="0"/>
              </a:spcAft>
              <a:buClr>
                <a:srgbClr val="C00000"/>
              </a:buClr>
              <a:buSzPts val="1170"/>
              <a:buFont typeface="Noto Sans Symbols"/>
              <a:buChar char="■"/>
            </a:pPr>
            <a:endParaRPr dirty="0"/>
          </a:p>
          <a:p>
            <a:pPr marL="342900" marR="0" lvl="0" indent="-342900" algn="l" rtl="0">
              <a:spcBef>
                <a:spcPts val="360"/>
              </a:spcBef>
              <a:spcAft>
                <a:spcPts val="0"/>
              </a:spcAft>
              <a:buClr>
                <a:srgbClr val="C00000"/>
              </a:buClr>
              <a:buSzPts val="1170"/>
              <a:buFont typeface="Noto Sans Symbols"/>
              <a:buChar char="■"/>
            </a:pPr>
            <a:r>
              <a:rPr lang="en-US" sz="1800" dirty="0">
                <a:solidFill>
                  <a:srgbClr val="000000"/>
                </a:solidFill>
                <a:latin typeface="Arial"/>
                <a:ea typeface="Arial"/>
                <a:cs typeface="Arial"/>
                <a:sym typeface="Arial"/>
              </a:rPr>
              <a:t>Excessive absences to go to therapy </a:t>
            </a:r>
            <a:r>
              <a:rPr lang="en-US" sz="1800" b="0" i="0" u="none" strike="noStrike" cap="none" dirty="0">
                <a:solidFill>
                  <a:srgbClr val="000000"/>
                </a:solidFill>
                <a:latin typeface="Arial"/>
                <a:ea typeface="Arial"/>
                <a:cs typeface="Arial"/>
                <a:sym typeface="Arial"/>
              </a:rPr>
              <a:t>to deal with DV</a:t>
            </a:r>
            <a:endParaRPr dirty="0"/>
          </a:p>
          <a:p>
            <a:pPr marL="457200" marR="0" lvl="1" indent="0" algn="l" rtl="0">
              <a:spcBef>
                <a:spcPts val="320"/>
              </a:spcBef>
              <a:spcAft>
                <a:spcPts val="0"/>
              </a:spcAft>
              <a:buNone/>
            </a:pPr>
            <a:endParaRPr sz="1600" b="1" i="0" u="none" strike="noStrike" cap="none" dirty="0">
              <a:solidFill>
                <a:srgbClr val="000000"/>
              </a:solidFill>
              <a:latin typeface="Arial"/>
              <a:ea typeface="Arial"/>
              <a:cs typeface="Arial"/>
              <a:sym typeface="Arial"/>
            </a:endParaRPr>
          </a:p>
          <a:p>
            <a:pPr marL="0" marR="0" lvl="0" indent="0" algn="l" rtl="0">
              <a:spcBef>
                <a:spcPts val="400"/>
              </a:spcBef>
              <a:spcAft>
                <a:spcPts val="0"/>
              </a:spcAft>
              <a:buNone/>
            </a:pPr>
            <a:r>
              <a:rPr lang="en-US" sz="2000" b="1" dirty="0">
                <a:solidFill>
                  <a:srgbClr val="000000"/>
                </a:solidFill>
                <a:latin typeface="Arial"/>
                <a:ea typeface="Arial"/>
                <a:cs typeface="Arial"/>
                <a:sym typeface="Arial"/>
              </a:rPr>
              <a:t>Remember: state of mind</a:t>
            </a:r>
            <a:endParaRPr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Shape 547"/>
        <p:cNvGrpSpPr/>
        <p:nvPr/>
      </p:nvGrpSpPr>
      <p:grpSpPr>
        <a:xfrm>
          <a:off x="0" y="0"/>
          <a:ext cx="0" cy="0"/>
          <a:chOff x="0" y="0"/>
          <a:chExt cx="0" cy="0"/>
        </a:xfrm>
      </p:grpSpPr>
      <p:sp>
        <p:nvSpPr>
          <p:cNvPr id="551" name="Google Shape;551;p56"/>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57</a:t>
            </a:fld>
            <a:endParaRPr dirty="0"/>
          </a:p>
        </p:txBody>
      </p:sp>
      <p:sp>
        <p:nvSpPr>
          <p:cNvPr id="548" name="Google Shape;548;p56"/>
          <p:cNvSpPr txBox="1">
            <a:spLocks noGrp="1"/>
          </p:cNvSpPr>
          <p:nvPr>
            <p:ph type="title" idx="4294967295"/>
          </p:nvPr>
        </p:nvSpPr>
        <p:spPr>
          <a:xfrm>
            <a:off x="647697" y="981224"/>
            <a:ext cx="7848600" cy="990600"/>
          </a:xfrm>
          <a:prstGeom prst="rect">
            <a:avLst/>
          </a:prstGeom>
          <a:noFill/>
          <a:ln>
            <a:noFill/>
          </a:ln>
        </p:spPr>
        <p:txBody>
          <a:bodyPr spcFirstLastPara="1" wrap="square" lIns="92075" tIns="46025" rIns="92075" bIns="46025" anchor="b" anchorCtr="0">
            <a:noAutofit/>
          </a:bodyPr>
          <a:lstStyle/>
          <a:p>
            <a:pPr marL="0" lvl="0" indent="0" algn="ctr" rtl="0">
              <a:spcBef>
                <a:spcPts val="0"/>
              </a:spcBef>
              <a:spcAft>
                <a:spcPts val="0"/>
              </a:spcAft>
              <a:buNone/>
            </a:pPr>
            <a:r>
              <a:rPr lang="en-US" sz="2800" b="1" dirty="0"/>
              <a:t>Separation Issues: Leaving Work</a:t>
            </a:r>
            <a:endParaRPr dirty="0"/>
          </a:p>
        </p:txBody>
      </p:sp>
      <p:sp>
        <p:nvSpPr>
          <p:cNvPr id="549" name="Google Shape;549;p56"/>
          <p:cNvSpPr txBox="1">
            <a:spLocks noGrp="1"/>
          </p:cNvSpPr>
          <p:nvPr>
            <p:ph type="body" idx="4294967295"/>
          </p:nvPr>
        </p:nvSpPr>
        <p:spPr>
          <a:xfrm>
            <a:off x="372531" y="2559664"/>
            <a:ext cx="8398933" cy="4120515"/>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Clr>
                <a:srgbClr val="C00000"/>
              </a:buClr>
              <a:buSzPts val="1170"/>
              <a:buNone/>
            </a:pPr>
            <a:r>
              <a:rPr lang="en-US" sz="1800" b="1" dirty="0"/>
              <a:t>Resignations may not be disqualifying if for: </a:t>
            </a:r>
            <a:br>
              <a:rPr lang="en-US" sz="1800" b="1" dirty="0"/>
            </a:br>
            <a:endParaRPr lang="en-US" sz="1800" b="1" dirty="0"/>
          </a:p>
          <a:p>
            <a:pPr marL="342900" lvl="0" indent="-342900" algn="l" rtl="0">
              <a:spcBef>
                <a:spcPts val="0"/>
              </a:spcBef>
              <a:spcAft>
                <a:spcPts val="0"/>
              </a:spcAft>
              <a:buClr>
                <a:srgbClr val="C00000"/>
              </a:buClr>
              <a:buSzPts val="1170"/>
              <a:buChar char="■"/>
            </a:pPr>
            <a:r>
              <a:rPr lang="en-US" sz="1800" dirty="0"/>
              <a:t>Good cause attributable to the employer</a:t>
            </a:r>
            <a:endParaRPr dirty="0"/>
          </a:p>
          <a:p>
            <a:pPr marL="342900" lvl="0" indent="-268605" algn="l" rtl="0">
              <a:spcBef>
                <a:spcPts val="360"/>
              </a:spcBef>
              <a:spcAft>
                <a:spcPts val="0"/>
              </a:spcAft>
              <a:buClr>
                <a:srgbClr val="C00000"/>
              </a:buClr>
              <a:buSzPts val="1170"/>
              <a:buNone/>
            </a:pPr>
            <a:endParaRPr sz="1800" dirty="0"/>
          </a:p>
          <a:p>
            <a:pPr marL="342900" lvl="0" indent="-342900" algn="l" rtl="0">
              <a:spcBef>
                <a:spcPts val="360"/>
              </a:spcBef>
              <a:spcAft>
                <a:spcPts val="0"/>
              </a:spcAft>
              <a:buClr>
                <a:srgbClr val="C00000"/>
              </a:buClr>
              <a:buSzPts val="1170"/>
              <a:buChar char="■"/>
            </a:pPr>
            <a:r>
              <a:rPr lang="en-US" sz="1800" dirty="0"/>
              <a:t>Urgent, compelling and necessitous reasons</a:t>
            </a:r>
          </a:p>
          <a:p>
            <a:pPr marL="0" lvl="0" indent="0" algn="l" rtl="0">
              <a:spcBef>
                <a:spcPts val="360"/>
              </a:spcBef>
              <a:spcAft>
                <a:spcPts val="0"/>
              </a:spcAft>
              <a:buClr>
                <a:srgbClr val="C00000"/>
              </a:buClr>
              <a:buSzPts val="1170"/>
              <a:buNone/>
            </a:pPr>
            <a:endParaRPr lang="en-US" sz="1800" dirty="0"/>
          </a:p>
          <a:p>
            <a:pPr marL="342900" lvl="0" indent="-342900" algn="l" rtl="0">
              <a:spcBef>
                <a:spcPts val="360"/>
              </a:spcBef>
              <a:spcAft>
                <a:spcPts val="0"/>
              </a:spcAft>
              <a:buClr>
                <a:srgbClr val="C00000"/>
              </a:buClr>
              <a:buSzPts val="1170"/>
              <a:buChar char="■"/>
            </a:pPr>
            <a:r>
              <a:rPr lang="en-US" sz="1800" dirty="0"/>
              <a:t>Circumstances related to domestic violence, </a:t>
            </a:r>
            <a:r>
              <a:rPr lang="en-US" sz="1800" i="1" dirty="0"/>
              <a:t>UI Guide</a:t>
            </a:r>
            <a:r>
              <a:rPr lang="en-US" sz="1800" dirty="0"/>
              <a:t>, Q. 33</a:t>
            </a:r>
            <a:endParaRPr dirty="0"/>
          </a:p>
          <a:p>
            <a:pPr marL="342900" lvl="0" indent="-268605" algn="l" rtl="0">
              <a:spcBef>
                <a:spcPts val="360"/>
              </a:spcBef>
              <a:spcAft>
                <a:spcPts val="0"/>
              </a:spcAft>
              <a:buClr>
                <a:srgbClr val="C00000"/>
              </a:buClr>
              <a:buSzPts val="1170"/>
              <a:buNone/>
            </a:pPr>
            <a:endParaRPr sz="1800" dirty="0"/>
          </a:p>
          <a:p>
            <a:pPr marL="342900" lvl="0" indent="-342900" algn="l" rtl="0">
              <a:spcBef>
                <a:spcPts val="360"/>
              </a:spcBef>
              <a:spcAft>
                <a:spcPts val="0"/>
              </a:spcAft>
              <a:buClr>
                <a:srgbClr val="C00000"/>
              </a:buClr>
              <a:buSzPts val="1170"/>
              <a:buChar char="■"/>
            </a:pPr>
            <a:r>
              <a:rPr lang="en-US" sz="1800" dirty="0"/>
              <a:t>Claimant has burden of proof in resignation cases, </a:t>
            </a:r>
            <a:r>
              <a:rPr lang="en-US" sz="1800" i="1" dirty="0"/>
              <a:t>UI Guide</a:t>
            </a:r>
            <a:r>
              <a:rPr lang="en-US" sz="1800" dirty="0"/>
              <a:t>, Q. 21 – 32</a:t>
            </a:r>
            <a:endParaRPr dirty="0"/>
          </a:p>
          <a:p>
            <a:pPr marL="0" lvl="0" indent="0" algn="l" rtl="0">
              <a:spcBef>
                <a:spcPts val="360"/>
              </a:spcBef>
              <a:spcAft>
                <a:spcPts val="0"/>
              </a:spcAft>
              <a:buClr>
                <a:srgbClr val="C00000"/>
              </a:buClr>
              <a:buSzPts val="1170"/>
              <a:buNone/>
            </a:pPr>
            <a:endParaRPr lang="en-US" sz="1800" dirty="0"/>
          </a:p>
          <a:p>
            <a:pPr marL="342900" lvl="0" indent="-342900" algn="l" rtl="0">
              <a:spcBef>
                <a:spcPts val="360"/>
              </a:spcBef>
              <a:spcAft>
                <a:spcPts val="0"/>
              </a:spcAft>
              <a:buClr>
                <a:srgbClr val="C00000"/>
              </a:buClr>
              <a:buSzPts val="1170"/>
              <a:buChar char="■"/>
            </a:pPr>
            <a:r>
              <a:rPr lang="en-US" sz="1800" dirty="0"/>
              <a:t>Also explore whether the claimant resigned in lieu of or in reasonable anticipation of discharge, such that the separation should be analyzed as a discharge. </a:t>
            </a:r>
            <a:r>
              <a:rPr lang="en-US" sz="1800" i="1" dirty="0"/>
              <a:t>UI Guide</a:t>
            </a:r>
            <a:r>
              <a:rPr lang="en-US" sz="1800" dirty="0"/>
              <a:t>, Q. 23. </a:t>
            </a:r>
            <a:endParaRPr dirty="0"/>
          </a:p>
          <a:p>
            <a:pPr marL="342900" lvl="0" indent="-342900" algn="l" rtl="0">
              <a:lnSpc>
                <a:spcPct val="80000"/>
              </a:lnSpc>
              <a:spcBef>
                <a:spcPts val="360"/>
              </a:spcBef>
              <a:spcAft>
                <a:spcPts val="0"/>
              </a:spcAft>
              <a:buSzPts val="1170"/>
              <a:buFont typeface="Noto Sans Symbols"/>
              <a:buNone/>
            </a:pPr>
            <a:endParaRPr lang="en-US" sz="1800" i="1" dirty="0"/>
          </a:p>
          <a:p>
            <a:pPr marL="342900" lvl="0" indent="-342900" algn="l" rtl="0">
              <a:lnSpc>
                <a:spcPct val="80000"/>
              </a:lnSpc>
              <a:spcBef>
                <a:spcPts val="360"/>
              </a:spcBef>
              <a:spcAft>
                <a:spcPts val="0"/>
              </a:spcAft>
              <a:buSzPts val="1170"/>
              <a:buFont typeface="Noto Sans Symbols"/>
              <a:buNone/>
            </a:pPr>
            <a:endParaRPr sz="1800" i="1" dirty="0"/>
          </a:p>
          <a:p>
            <a:pPr marL="342900" lvl="0" indent="-342900" algn="l" rtl="0">
              <a:lnSpc>
                <a:spcPct val="80000"/>
              </a:lnSpc>
              <a:spcBef>
                <a:spcPts val="360"/>
              </a:spcBef>
              <a:spcAft>
                <a:spcPts val="0"/>
              </a:spcAft>
              <a:buSzPts val="1170"/>
              <a:buFont typeface="Noto Sans Symbols"/>
              <a:buNone/>
            </a:pPr>
            <a:r>
              <a:rPr lang="en-US" sz="1800" i="1" dirty="0"/>
              <a:t>		</a:t>
            </a:r>
            <a:endParaRPr dirty="0"/>
          </a:p>
        </p:txBody>
      </p:sp>
      <p:sp>
        <p:nvSpPr>
          <p:cNvPr id="550" name="Google Shape;550;p56"/>
          <p:cNvSpPr txBox="1"/>
          <p:nvPr/>
        </p:nvSpPr>
        <p:spPr>
          <a:xfrm flipH="1">
            <a:off x="1740881" y="2024952"/>
            <a:ext cx="5662232" cy="147728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200" b="1" dirty="0">
                <a:solidFill>
                  <a:srgbClr val="000000"/>
                </a:solidFill>
                <a:latin typeface="Arial"/>
                <a:ea typeface="Arial"/>
                <a:cs typeface="Arial"/>
                <a:sym typeface="Arial"/>
              </a:rPr>
              <a:t>Resignation Cases: G.L. c. 151A, § 25(e)</a:t>
            </a:r>
            <a:endParaRPr dirty="0"/>
          </a:p>
          <a:p>
            <a:pPr marL="0" marR="0" lvl="0" indent="0" algn="l" rtl="0">
              <a:spcBef>
                <a:spcPts val="1200"/>
              </a:spcBef>
              <a:spcAft>
                <a:spcPts val="0"/>
              </a:spcAft>
              <a:buNone/>
            </a:pPr>
            <a:endParaRPr sz="2400" b="1" dirty="0">
              <a:solidFill>
                <a:srgbClr val="000000"/>
              </a:solidFill>
              <a:latin typeface="Arial"/>
              <a:ea typeface="Arial"/>
              <a:cs typeface="Arial"/>
              <a:sym typeface="Arial"/>
            </a:endParaRPr>
          </a:p>
          <a:p>
            <a:pPr marL="0" marR="0" lvl="0" indent="0" algn="l" rtl="0">
              <a:spcBef>
                <a:spcPts val="1200"/>
              </a:spcBef>
              <a:spcAft>
                <a:spcPts val="0"/>
              </a:spcAft>
              <a:buNone/>
            </a:pPr>
            <a:endParaRPr sz="2400" b="1" dirty="0">
              <a:solidFill>
                <a:srgbClr val="000000"/>
              </a:solidFill>
              <a:latin typeface="Arial"/>
              <a:ea typeface="Arial"/>
              <a:cs typeface="Arial"/>
              <a:sym typeface="Arial"/>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Shape 556"/>
        <p:cNvGrpSpPr/>
        <p:nvPr/>
      </p:nvGrpSpPr>
      <p:grpSpPr>
        <a:xfrm>
          <a:off x="0" y="0"/>
          <a:ext cx="0" cy="0"/>
          <a:chOff x="0" y="0"/>
          <a:chExt cx="0" cy="0"/>
        </a:xfrm>
      </p:grpSpPr>
      <p:sp>
        <p:nvSpPr>
          <p:cNvPr id="559" name="Google Shape;559;p57"/>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58</a:t>
            </a:fld>
            <a:endParaRPr dirty="0"/>
          </a:p>
        </p:txBody>
      </p:sp>
      <p:sp>
        <p:nvSpPr>
          <p:cNvPr id="557" name="Google Shape;557;p57"/>
          <p:cNvSpPr txBox="1">
            <a:spLocks noGrp="1"/>
          </p:cNvSpPr>
          <p:nvPr>
            <p:ph type="title" idx="4294967295"/>
          </p:nvPr>
        </p:nvSpPr>
        <p:spPr>
          <a:xfrm>
            <a:off x="419100" y="1137920"/>
            <a:ext cx="8305800" cy="1616075"/>
          </a:xfrm>
          <a:prstGeom prst="rect">
            <a:avLst/>
          </a:prstGeom>
          <a:noFill/>
          <a:ln>
            <a:noFill/>
          </a:ln>
        </p:spPr>
        <p:txBody>
          <a:bodyPr spcFirstLastPara="1" wrap="square" lIns="92075" tIns="46025" rIns="92075" bIns="46025" anchor="b" anchorCtr="0">
            <a:noAutofit/>
          </a:bodyPr>
          <a:lstStyle/>
          <a:p>
            <a:pPr marL="0" lvl="0" indent="0" algn="ctr" rtl="0">
              <a:spcBef>
                <a:spcPts val="0"/>
              </a:spcBef>
              <a:spcAft>
                <a:spcPts val="0"/>
              </a:spcAft>
              <a:buNone/>
            </a:pPr>
            <a:r>
              <a:rPr lang="en-US" sz="2800" b="1" dirty="0"/>
              <a:t>Resignation: Good Cause </a:t>
            </a:r>
            <a:br>
              <a:rPr lang="en-US" sz="2800" b="1" dirty="0"/>
            </a:br>
            <a:r>
              <a:rPr lang="en-US" sz="2800" b="1" dirty="0"/>
              <a:t>Attributable to the Employer</a:t>
            </a:r>
            <a:br>
              <a:rPr lang="en-US" sz="2800" dirty="0"/>
            </a:br>
            <a:r>
              <a:rPr lang="en-US" sz="2800" dirty="0"/>
              <a:t> </a:t>
            </a:r>
            <a:endParaRPr sz="2800" b="1" dirty="0">
              <a:solidFill>
                <a:schemeClr val="dk1"/>
              </a:solidFill>
            </a:endParaRPr>
          </a:p>
        </p:txBody>
      </p:sp>
      <p:sp>
        <p:nvSpPr>
          <p:cNvPr id="558" name="Google Shape;558;p57"/>
          <p:cNvSpPr txBox="1">
            <a:spLocks noGrp="1"/>
          </p:cNvSpPr>
          <p:nvPr>
            <p:ph type="body" idx="4294967295"/>
          </p:nvPr>
        </p:nvSpPr>
        <p:spPr>
          <a:xfrm>
            <a:off x="150812" y="2433479"/>
            <a:ext cx="8842375" cy="4243387"/>
          </a:xfrm>
          <a:prstGeom prst="rect">
            <a:avLst/>
          </a:prstGeom>
          <a:noFill/>
          <a:ln>
            <a:noFill/>
          </a:ln>
        </p:spPr>
        <p:txBody>
          <a:bodyPr spcFirstLastPara="1" wrap="square" lIns="92075" tIns="46025" rIns="92075" bIns="46025" anchor="t" anchorCtr="0">
            <a:noAutofit/>
          </a:bodyPr>
          <a:lstStyle/>
          <a:p>
            <a:pPr marL="342900" lvl="0" indent="-342900" algn="l" rtl="0">
              <a:spcBef>
                <a:spcPts val="360"/>
              </a:spcBef>
              <a:spcAft>
                <a:spcPts val="0"/>
              </a:spcAft>
              <a:buClr>
                <a:srgbClr val="C00000"/>
              </a:buClr>
              <a:buSzPts val="1170"/>
              <a:buChar char="■"/>
            </a:pPr>
            <a:r>
              <a:rPr lang="en-US" sz="1800" dirty="0"/>
              <a:t>General job dissatisfaction or unfair criticism are not good cause for quitting a job for UI purposes.</a:t>
            </a:r>
            <a:endParaRPr dirty="0"/>
          </a:p>
          <a:p>
            <a:pPr marL="342900" lvl="0" indent="-342900" algn="l" rtl="0">
              <a:spcBef>
                <a:spcPts val="360"/>
              </a:spcBef>
              <a:spcAft>
                <a:spcPts val="0"/>
              </a:spcAft>
              <a:buClr>
                <a:srgbClr val="C00000"/>
              </a:buClr>
              <a:buSzPts val="1170"/>
              <a:buChar char="■"/>
            </a:pPr>
            <a:r>
              <a:rPr lang="en-US" sz="1800" dirty="0"/>
              <a:t>Substantial increase in responsibilities, decreases in pay, or demotions may constitute good cause.</a:t>
            </a:r>
          </a:p>
          <a:p>
            <a:pPr marL="342900" lvl="0" indent="-342900" algn="l" rtl="0">
              <a:spcBef>
                <a:spcPts val="360"/>
              </a:spcBef>
              <a:spcAft>
                <a:spcPts val="0"/>
              </a:spcAft>
              <a:buClr>
                <a:srgbClr val="C00000"/>
              </a:buClr>
              <a:buSzPts val="1170"/>
              <a:buChar char="■"/>
            </a:pPr>
            <a:r>
              <a:rPr lang="en-US" sz="1800" dirty="0"/>
              <a:t>Unilateral job changes that make the job unsuitable may be good cause attributable to the employer. </a:t>
            </a:r>
            <a:endParaRPr dirty="0"/>
          </a:p>
          <a:p>
            <a:pPr marL="342900" lvl="0" indent="-342900" algn="l" rtl="0">
              <a:spcBef>
                <a:spcPts val="0"/>
              </a:spcBef>
              <a:spcAft>
                <a:spcPts val="0"/>
              </a:spcAft>
              <a:buClr>
                <a:srgbClr val="C00000"/>
              </a:buClr>
              <a:buSzPts val="1170"/>
              <a:buChar char="■"/>
            </a:pPr>
            <a:r>
              <a:rPr lang="en-US" sz="1800" dirty="0"/>
              <a:t>Claimant must have made reasonable efforts to resolve the problem unless such efforts would have been futile.</a:t>
            </a:r>
            <a:endParaRPr lang="en-US" dirty="0"/>
          </a:p>
          <a:p>
            <a:pPr marL="342900" lvl="0" indent="-342900" algn="l" rtl="0">
              <a:spcBef>
                <a:spcPts val="360"/>
              </a:spcBef>
              <a:spcAft>
                <a:spcPts val="0"/>
              </a:spcAft>
              <a:buClr>
                <a:srgbClr val="C00000"/>
              </a:buClr>
              <a:buSzPts val="1170"/>
              <a:buChar char="■"/>
            </a:pPr>
            <a:r>
              <a:rPr lang="en-US" sz="1800" dirty="0"/>
              <a:t>Exceptions to job preservation effort requirement for:  </a:t>
            </a:r>
            <a:endParaRPr lang="en-US" dirty="0"/>
          </a:p>
          <a:p>
            <a:pPr marL="669925" lvl="1" indent="-325438" algn="l" rtl="0">
              <a:spcBef>
                <a:spcPts val="360"/>
              </a:spcBef>
              <a:spcAft>
                <a:spcPts val="0"/>
              </a:spcAft>
              <a:buClr>
                <a:srgbClr val="C00000"/>
              </a:buClr>
              <a:buSzPts val="1080"/>
              <a:buChar char="❑"/>
            </a:pPr>
            <a:r>
              <a:rPr lang="en-US" sz="1800" dirty="0"/>
              <a:t>Domestic violence; </a:t>
            </a:r>
            <a:endParaRPr lang="en-US" dirty="0"/>
          </a:p>
          <a:p>
            <a:pPr marL="669925" lvl="1" indent="-325438" algn="l" rtl="0">
              <a:spcBef>
                <a:spcPts val="360"/>
              </a:spcBef>
              <a:spcAft>
                <a:spcPts val="0"/>
              </a:spcAft>
              <a:buClr>
                <a:srgbClr val="C00000"/>
              </a:buClr>
              <a:buSzPts val="1080"/>
              <a:buChar char="❑"/>
            </a:pPr>
            <a:r>
              <a:rPr lang="en-US" sz="1800" dirty="0"/>
              <a:t>Sexual harassment; </a:t>
            </a:r>
            <a:endParaRPr lang="en-US" dirty="0"/>
          </a:p>
          <a:p>
            <a:pPr marL="669925" lvl="1" indent="-325438" algn="l" rtl="0">
              <a:spcBef>
                <a:spcPts val="360"/>
              </a:spcBef>
              <a:spcAft>
                <a:spcPts val="0"/>
              </a:spcAft>
              <a:buClr>
                <a:srgbClr val="C00000"/>
              </a:buClr>
              <a:buSzPts val="1080"/>
              <a:buChar char="❑"/>
            </a:pPr>
            <a:r>
              <a:rPr lang="en-US" sz="1800" dirty="0"/>
              <a:t>Racial discrimination or harassment; and</a:t>
            </a:r>
            <a:endParaRPr lang="en-US" dirty="0"/>
          </a:p>
          <a:p>
            <a:pPr marL="669925" lvl="1" indent="-325438" algn="l" rtl="0">
              <a:spcBef>
                <a:spcPts val="360"/>
              </a:spcBef>
              <a:spcAft>
                <a:spcPts val="0"/>
              </a:spcAft>
              <a:buClr>
                <a:srgbClr val="C00000"/>
              </a:buClr>
              <a:buSzPts val="1080"/>
              <a:buChar char="❑"/>
            </a:pPr>
            <a:r>
              <a:rPr lang="en-US" sz="1800" dirty="0"/>
              <a:t>Other unreasonable harassment.</a:t>
            </a:r>
            <a:endParaRPr lang="en-US" dirty="0"/>
          </a:p>
          <a:p>
            <a:pPr marL="344487" lvl="1" indent="0" algn="l" rtl="0">
              <a:lnSpc>
                <a:spcPct val="90000"/>
              </a:lnSpc>
              <a:spcBef>
                <a:spcPts val="360"/>
              </a:spcBef>
              <a:spcAft>
                <a:spcPts val="0"/>
              </a:spcAft>
              <a:buSzPts val="1080"/>
              <a:buNone/>
            </a:pPr>
            <a:endParaRPr sz="1800"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Shape 564"/>
        <p:cNvGrpSpPr/>
        <p:nvPr/>
      </p:nvGrpSpPr>
      <p:grpSpPr>
        <a:xfrm>
          <a:off x="0" y="0"/>
          <a:ext cx="0" cy="0"/>
          <a:chOff x="0" y="0"/>
          <a:chExt cx="0" cy="0"/>
        </a:xfrm>
      </p:grpSpPr>
      <p:sp>
        <p:nvSpPr>
          <p:cNvPr id="567" name="Google Shape;567;p58"/>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59</a:t>
            </a:fld>
            <a:endParaRPr dirty="0"/>
          </a:p>
        </p:txBody>
      </p:sp>
      <p:sp>
        <p:nvSpPr>
          <p:cNvPr id="565" name="Google Shape;565;p58"/>
          <p:cNvSpPr txBox="1">
            <a:spLocks noGrp="1"/>
          </p:cNvSpPr>
          <p:nvPr>
            <p:ph type="title" idx="4294967295"/>
          </p:nvPr>
        </p:nvSpPr>
        <p:spPr>
          <a:xfrm>
            <a:off x="342900" y="897466"/>
            <a:ext cx="8458200" cy="1524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2800" b="1" dirty="0"/>
              <a:t>Resignation: Urgent, Compelling, </a:t>
            </a:r>
            <a:br>
              <a:rPr lang="en-US" sz="2800" b="1" dirty="0"/>
            </a:br>
            <a:r>
              <a:rPr lang="en-US" sz="2800" b="1" dirty="0"/>
              <a:t>and Necessitous Reasons</a:t>
            </a:r>
            <a:r>
              <a:rPr lang="en-US" sz="2800" dirty="0"/>
              <a:t> </a:t>
            </a:r>
            <a:endParaRPr dirty="0"/>
          </a:p>
        </p:txBody>
      </p:sp>
      <p:sp>
        <p:nvSpPr>
          <p:cNvPr id="566" name="Google Shape;566;p58"/>
          <p:cNvSpPr txBox="1">
            <a:spLocks noGrp="1"/>
          </p:cNvSpPr>
          <p:nvPr>
            <p:ph type="body" idx="4294967295"/>
          </p:nvPr>
        </p:nvSpPr>
        <p:spPr>
          <a:xfrm>
            <a:off x="76200" y="2155402"/>
            <a:ext cx="8991600" cy="4566073"/>
          </a:xfrm>
          <a:prstGeom prst="rect">
            <a:avLst/>
          </a:prstGeom>
          <a:noFill/>
          <a:ln>
            <a:noFill/>
          </a:ln>
        </p:spPr>
        <p:txBody>
          <a:bodyPr spcFirstLastPara="1" wrap="square" lIns="91425" tIns="45700" rIns="91425" bIns="45700" anchor="t" anchorCtr="0">
            <a:noAutofit/>
          </a:bodyPr>
          <a:lstStyle/>
          <a:p>
            <a:pPr marL="344487" lvl="1" indent="0" algn="ctr" rtl="0">
              <a:lnSpc>
                <a:spcPct val="90000"/>
              </a:lnSpc>
              <a:spcBef>
                <a:spcPts val="0"/>
              </a:spcBef>
              <a:spcAft>
                <a:spcPts val="0"/>
              </a:spcAft>
              <a:buSzPts val="1320"/>
              <a:buFont typeface="Noto Sans Symbols"/>
              <a:buNone/>
            </a:pPr>
            <a:r>
              <a:rPr lang="en-US" sz="1800" b="1" dirty="0"/>
              <a:t>G.L. c. 151A, § 25(e), ¶ 3</a:t>
            </a:r>
            <a:endParaRPr sz="1600" b="1" dirty="0"/>
          </a:p>
          <a:p>
            <a:pPr marL="342900" lvl="0" indent="-342900" algn="l" rtl="0">
              <a:spcBef>
                <a:spcPts val="360"/>
              </a:spcBef>
              <a:spcAft>
                <a:spcPts val="0"/>
              </a:spcAft>
              <a:buClr>
                <a:srgbClr val="C00000"/>
              </a:buClr>
              <a:buSzPts val="1170"/>
              <a:buChar char="■"/>
            </a:pPr>
            <a:r>
              <a:rPr lang="en-US" sz="1600" dirty="0"/>
              <a:t>Whether a claimant’s reasons for leaving work are considered urgent, compelling, and necessitous is fact-dependent, but the standard covers a wide variety of circumstances.</a:t>
            </a:r>
            <a:br>
              <a:rPr lang="en-US" sz="1600" dirty="0"/>
            </a:br>
            <a:endParaRPr lang="en-US" sz="1600" dirty="0"/>
          </a:p>
          <a:p>
            <a:pPr marL="342900" lvl="0" indent="-342900" algn="l" rtl="0">
              <a:spcBef>
                <a:spcPts val="360"/>
              </a:spcBef>
              <a:spcAft>
                <a:spcPts val="0"/>
              </a:spcAft>
              <a:buClr>
                <a:srgbClr val="C00000"/>
              </a:buClr>
              <a:buSzPts val="1170"/>
              <a:buChar char="■"/>
            </a:pPr>
            <a:r>
              <a:rPr lang="en-US" sz="1600" dirty="0"/>
              <a:t>These include illness or injury, the need to care for family members, the need to address the effects of DV, transportation difficulties, and other circumstances outside the claimant’s control. </a:t>
            </a:r>
          </a:p>
          <a:p>
            <a:pPr marL="0" lvl="0" indent="0" algn="l" rtl="0">
              <a:spcBef>
                <a:spcPts val="360"/>
              </a:spcBef>
              <a:spcAft>
                <a:spcPts val="0"/>
              </a:spcAft>
              <a:buClr>
                <a:srgbClr val="C00000"/>
              </a:buClr>
              <a:buSzPts val="1170"/>
              <a:buNone/>
            </a:pPr>
            <a:endParaRPr lang="en-US" sz="1600" dirty="0"/>
          </a:p>
          <a:p>
            <a:pPr marL="342900" lvl="0" indent="-342900" algn="l" rtl="0">
              <a:spcBef>
                <a:spcPts val="360"/>
              </a:spcBef>
              <a:spcAft>
                <a:spcPts val="0"/>
              </a:spcAft>
              <a:buClr>
                <a:srgbClr val="C00000"/>
              </a:buClr>
              <a:buSzPts val="1170"/>
              <a:buChar char="■"/>
            </a:pPr>
            <a:r>
              <a:rPr lang="en-US" sz="1600" dirty="0"/>
              <a:t>Claimants generally must</a:t>
            </a:r>
            <a:r>
              <a:rPr lang="en-US" sz="1600" b="1" dirty="0"/>
              <a:t> </a:t>
            </a:r>
            <a:r>
              <a:rPr lang="en-US" sz="1600" dirty="0"/>
              <a:t>have made reasonable efforts to preserve their job. Exceptions apply where such efforts would have been futile, or where the claimant was incapable of making such job preservation efforts such that their resignation was still considered involuntary. </a:t>
            </a:r>
            <a:br>
              <a:rPr lang="en-US" sz="1600" dirty="0"/>
            </a:br>
            <a:endParaRPr lang="en-US" sz="1600" dirty="0"/>
          </a:p>
          <a:p>
            <a:pPr marL="342900" indent="-342900">
              <a:spcBef>
                <a:spcPts val="360"/>
              </a:spcBef>
              <a:buClr>
                <a:srgbClr val="C00000"/>
              </a:buClr>
              <a:buSzPts val="1170"/>
            </a:pPr>
            <a:r>
              <a:rPr lang="en-US" sz="1600" dirty="0"/>
              <a:t>These same circumstances may raise </a:t>
            </a:r>
            <a:r>
              <a:rPr lang="en-US" sz="1600" b="1" dirty="0"/>
              <a:t>capability or availability</a:t>
            </a:r>
            <a:r>
              <a:rPr lang="en-US" sz="1600" dirty="0"/>
              <a:t> issues.</a:t>
            </a:r>
            <a:br>
              <a:rPr lang="en-US" sz="1600" dirty="0"/>
            </a:br>
            <a:endParaRPr lang="en-US" sz="1600" dirty="0"/>
          </a:p>
          <a:p>
            <a:pPr marL="342900" lvl="0" indent="-342900" algn="l" rtl="0">
              <a:spcBef>
                <a:spcPts val="360"/>
              </a:spcBef>
              <a:spcAft>
                <a:spcPts val="0"/>
              </a:spcAft>
              <a:buClr>
                <a:srgbClr val="C00000"/>
              </a:buClr>
              <a:buSzPts val="1170"/>
              <a:buChar char="■"/>
            </a:pPr>
            <a:r>
              <a:rPr lang="en-US" sz="1600" dirty="0"/>
              <a:t>An employer’s </a:t>
            </a:r>
            <a:r>
              <a:rPr lang="en-US" sz="1600" b="1" dirty="0"/>
              <a:t>account will not be charged </a:t>
            </a:r>
            <a:r>
              <a:rPr lang="en-US" sz="1600" dirty="0"/>
              <a:t>for separations due to urgent, compelling, and necessitous reasons, except for reimbursable employers. </a:t>
            </a:r>
            <a:endParaRPr sz="2800" dirty="0"/>
          </a:p>
          <a:p>
            <a:pPr marL="0" lvl="0" indent="0" algn="l" rtl="0">
              <a:spcBef>
                <a:spcPts val="360"/>
              </a:spcBef>
              <a:spcAft>
                <a:spcPts val="0"/>
              </a:spcAft>
              <a:buClr>
                <a:srgbClr val="C00000"/>
              </a:buClr>
              <a:buSzPts val="1170"/>
              <a:buNone/>
            </a:pPr>
            <a:endParaRPr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5" name="Google Shape;115;p5"/>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6</a:t>
            </a:fld>
            <a:endParaRPr dirty="0"/>
          </a:p>
        </p:txBody>
      </p:sp>
      <p:sp>
        <p:nvSpPr>
          <p:cNvPr id="113" name="Google Shape;113;p5"/>
          <p:cNvSpPr txBox="1">
            <a:spLocks noGrp="1"/>
          </p:cNvSpPr>
          <p:nvPr>
            <p:ph type="title" idx="4294967295"/>
          </p:nvPr>
        </p:nvSpPr>
        <p:spPr>
          <a:xfrm>
            <a:off x="76200" y="1295400"/>
            <a:ext cx="8991600" cy="5334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2800" b="1" dirty="0"/>
              <a:t>Funding Unemployment Insurance </a:t>
            </a:r>
            <a:endParaRPr dirty="0"/>
          </a:p>
        </p:txBody>
      </p:sp>
      <p:sp>
        <p:nvSpPr>
          <p:cNvPr id="114" name="Google Shape;114;p5"/>
          <p:cNvSpPr txBox="1">
            <a:spLocks noGrp="1"/>
          </p:cNvSpPr>
          <p:nvPr>
            <p:ph type="body" idx="4294967295"/>
          </p:nvPr>
        </p:nvSpPr>
        <p:spPr>
          <a:xfrm>
            <a:off x="381000" y="1987875"/>
            <a:ext cx="8382000" cy="4954588"/>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360"/>
              </a:spcBef>
              <a:spcAft>
                <a:spcPts val="0"/>
              </a:spcAft>
              <a:buClr>
                <a:srgbClr val="C00000"/>
              </a:buClr>
              <a:buSzPts val="1170"/>
              <a:buChar char="■"/>
            </a:pPr>
            <a:r>
              <a:rPr lang="en-US" sz="1800" dirty="0"/>
              <a:t>UI is an insurance program funded by taxes on employers. The tax each employer pays is the premium, and is determined by: </a:t>
            </a:r>
            <a:endParaRPr lang="en-US" dirty="0"/>
          </a:p>
          <a:p>
            <a:pPr marL="0" lvl="0" indent="0" algn="l" rtl="0">
              <a:lnSpc>
                <a:spcPct val="90000"/>
              </a:lnSpc>
              <a:spcBef>
                <a:spcPts val="360"/>
              </a:spcBef>
              <a:spcAft>
                <a:spcPts val="0"/>
              </a:spcAft>
              <a:buClr>
                <a:srgbClr val="C00000"/>
              </a:buClr>
              <a:buSzPts val="1170"/>
              <a:buNone/>
            </a:pPr>
            <a:endParaRPr sz="1100" dirty="0"/>
          </a:p>
          <a:p>
            <a:pPr marL="669925" lvl="1" indent="-325438" algn="l" rtl="0">
              <a:lnSpc>
                <a:spcPct val="90000"/>
              </a:lnSpc>
              <a:spcBef>
                <a:spcPts val="320"/>
              </a:spcBef>
              <a:spcAft>
                <a:spcPts val="0"/>
              </a:spcAft>
              <a:buClr>
                <a:srgbClr val="C00000"/>
              </a:buClr>
              <a:buSzPts val="960"/>
              <a:buChar char="❑"/>
            </a:pPr>
            <a:r>
              <a:rPr lang="en-US" sz="1600" dirty="0"/>
              <a:t>How many employees the employer has, </a:t>
            </a:r>
            <a:endParaRPr dirty="0"/>
          </a:p>
          <a:p>
            <a:pPr marL="669925" lvl="1" indent="-325438" algn="l" rtl="0">
              <a:lnSpc>
                <a:spcPct val="90000"/>
              </a:lnSpc>
              <a:spcBef>
                <a:spcPts val="320"/>
              </a:spcBef>
              <a:spcAft>
                <a:spcPts val="0"/>
              </a:spcAft>
              <a:buClr>
                <a:srgbClr val="C00000"/>
              </a:buClr>
              <a:buSzPts val="960"/>
              <a:buChar char="❑"/>
            </a:pPr>
            <a:r>
              <a:rPr lang="en-US" sz="1600" dirty="0"/>
              <a:t>How many of those employees collected UI in the past year, and </a:t>
            </a:r>
            <a:endParaRPr dirty="0"/>
          </a:p>
          <a:p>
            <a:pPr marL="669925" lvl="1" indent="-325438" algn="l" rtl="0">
              <a:lnSpc>
                <a:spcPct val="90000"/>
              </a:lnSpc>
              <a:spcBef>
                <a:spcPts val="320"/>
              </a:spcBef>
              <a:spcAft>
                <a:spcPts val="0"/>
              </a:spcAft>
              <a:buClr>
                <a:srgbClr val="C00000"/>
              </a:buClr>
              <a:buSzPts val="960"/>
              <a:buChar char="❑"/>
            </a:pPr>
            <a:r>
              <a:rPr lang="en-US" sz="1600" dirty="0"/>
              <a:t>How much money is needed to keep the UI program solvent. </a:t>
            </a:r>
            <a:endParaRPr dirty="0"/>
          </a:p>
          <a:p>
            <a:pPr marL="344487" lvl="1" indent="0" algn="l" rtl="0">
              <a:lnSpc>
                <a:spcPct val="90000"/>
              </a:lnSpc>
              <a:spcBef>
                <a:spcPts val="280"/>
              </a:spcBef>
              <a:spcAft>
                <a:spcPts val="0"/>
              </a:spcAft>
              <a:buClr>
                <a:srgbClr val="C00000"/>
              </a:buClr>
              <a:buSzPts val="840"/>
              <a:buNone/>
            </a:pPr>
            <a:endParaRPr sz="1400" dirty="0"/>
          </a:p>
          <a:p>
            <a:pPr marL="342900" lvl="0" indent="-342900" algn="l" rtl="0">
              <a:lnSpc>
                <a:spcPct val="90000"/>
              </a:lnSpc>
              <a:spcBef>
                <a:spcPts val="360"/>
              </a:spcBef>
              <a:spcAft>
                <a:spcPts val="0"/>
              </a:spcAft>
              <a:buClr>
                <a:srgbClr val="C00000"/>
              </a:buClr>
              <a:buSzPts val="1170"/>
              <a:buChar char="■"/>
            </a:pPr>
            <a:r>
              <a:rPr lang="en-US" sz="1800" dirty="0"/>
              <a:t>In Massachusetts, only the first $15,000 of a worker’s wages are taxed.  This is called the Taxable Wage Base.</a:t>
            </a:r>
            <a:endParaRPr dirty="0"/>
          </a:p>
          <a:p>
            <a:pPr marL="342900" lvl="0" indent="-268605" algn="l" rtl="0">
              <a:lnSpc>
                <a:spcPct val="90000"/>
              </a:lnSpc>
              <a:spcBef>
                <a:spcPts val="360"/>
              </a:spcBef>
              <a:spcAft>
                <a:spcPts val="0"/>
              </a:spcAft>
              <a:buClr>
                <a:srgbClr val="C00000"/>
              </a:buClr>
              <a:buSzPts val="1170"/>
              <a:buNone/>
            </a:pPr>
            <a:endParaRPr sz="1800" dirty="0"/>
          </a:p>
          <a:p>
            <a:pPr marL="342900" lvl="0" indent="-342900" algn="l" rtl="0">
              <a:lnSpc>
                <a:spcPct val="90000"/>
              </a:lnSpc>
              <a:spcBef>
                <a:spcPts val="360"/>
              </a:spcBef>
              <a:spcAft>
                <a:spcPts val="0"/>
              </a:spcAft>
              <a:buClr>
                <a:srgbClr val="C00000"/>
              </a:buClr>
              <a:buSzPts val="1170"/>
              <a:buChar char="■"/>
            </a:pPr>
            <a:r>
              <a:rPr lang="en-US" sz="1800" dirty="0"/>
              <a:t>As with other insurance programs, employers benefit by pooling risk. </a:t>
            </a:r>
            <a:endParaRPr dirty="0"/>
          </a:p>
          <a:p>
            <a:pPr marL="342900" lvl="0" indent="-268605" algn="l" rtl="0">
              <a:lnSpc>
                <a:spcPct val="90000"/>
              </a:lnSpc>
              <a:spcBef>
                <a:spcPts val="360"/>
              </a:spcBef>
              <a:spcAft>
                <a:spcPts val="0"/>
              </a:spcAft>
              <a:buClr>
                <a:srgbClr val="C00000"/>
              </a:buClr>
              <a:buSzPts val="1170"/>
              <a:buNone/>
            </a:pPr>
            <a:endParaRPr sz="1800" dirty="0"/>
          </a:p>
          <a:p>
            <a:pPr marL="342900" lvl="0" indent="-342900" algn="l" rtl="0">
              <a:lnSpc>
                <a:spcPct val="90000"/>
              </a:lnSpc>
              <a:spcBef>
                <a:spcPts val="360"/>
              </a:spcBef>
              <a:spcAft>
                <a:spcPts val="0"/>
              </a:spcAft>
              <a:buClr>
                <a:srgbClr val="C00000"/>
              </a:buClr>
              <a:buSzPts val="1170"/>
              <a:buChar char="■"/>
            </a:pPr>
            <a:r>
              <a:rPr lang="en-US" sz="1800" dirty="0"/>
              <a:t>Non-profit and government employers can self-insure.  </a:t>
            </a:r>
            <a:endParaRPr sz="1800" dirty="0"/>
          </a:p>
          <a:p>
            <a:pPr marL="342900" lvl="0" indent="-268605" algn="l" rtl="0">
              <a:lnSpc>
                <a:spcPct val="90000"/>
              </a:lnSpc>
              <a:spcBef>
                <a:spcPts val="360"/>
              </a:spcBef>
              <a:spcAft>
                <a:spcPts val="0"/>
              </a:spcAft>
              <a:buSzPts val="1170"/>
              <a:buNone/>
            </a:pPr>
            <a:endParaRPr sz="1800" dirty="0"/>
          </a:p>
          <a:p>
            <a:pPr marL="342900" lvl="0" indent="-268605" algn="l" rtl="0">
              <a:lnSpc>
                <a:spcPct val="90000"/>
              </a:lnSpc>
              <a:spcBef>
                <a:spcPts val="360"/>
              </a:spcBef>
              <a:spcAft>
                <a:spcPts val="0"/>
              </a:spcAft>
              <a:buSzPts val="1170"/>
              <a:buNone/>
            </a:pPr>
            <a:endParaRPr sz="1800"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Shape 572"/>
        <p:cNvGrpSpPr/>
        <p:nvPr/>
      </p:nvGrpSpPr>
      <p:grpSpPr>
        <a:xfrm>
          <a:off x="0" y="0"/>
          <a:ext cx="0" cy="0"/>
          <a:chOff x="0" y="0"/>
          <a:chExt cx="0" cy="0"/>
        </a:xfrm>
      </p:grpSpPr>
      <p:sp>
        <p:nvSpPr>
          <p:cNvPr id="575" name="Google Shape;575;p59"/>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60</a:t>
            </a:fld>
            <a:endParaRPr dirty="0"/>
          </a:p>
        </p:txBody>
      </p:sp>
      <p:sp>
        <p:nvSpPr>
          <p:cNvPr id="573" name="Google Shape;573;p59"/>
          <p:cNvSpPr txBox="1">
            <a:spLocks noGrp="1"/>
          </p:cNvSpPr>
          <p:nvPr>
            <p:ph type="title" idx="4294967295"/>
          </p:nvPr>
        </p:nvSpPr>
        <p:spPr>
          <a:xfrm>
            <a:off x="304800" y="1371600"/>
            <a:ext cx="85344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2800" b="1" dirty="0"/>
              <a:t>Special Rules for Temp Agency Jobs</a:t>
            </a:r>
            <a:endParaRPr dirty="0"/>
          </a:p>
        </p:txBody>
      </p:sp>
      <p:sp>
        <p:nvSpPr>
          <p:cNvPr id="574" name="Google Shape;574;p59"/>
          <p:cNvSpPr txBox="1">
            <a:spLocks noGrp="1"/>
          </p:cNvSpPr>
          <p:nvPr>
            <p:ph type="body" idx="4294967295"/>
          </p:nvPr>
        </p:nvSpPr>
        <p:spPr>
          <a:xfrm>
            <a:off x="381000" y="2460413"/>
            <a:ext cx="8382000" cy="43434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rgbClr val="C00000"/>
              </a:buClr>
              <a:buSzPts val="1170"/>
              <a:buChar char="■"/>
            </a:pPr>
            <a:r>
              <a:rPr lang="en-US" sz="1800" dirty="0"/>
              <a:t>To be eligible, the claimant must generally prove that they contacted the temp agency for a new job assignment before applying for UI.</a:t>
            </a:r>
            <a:endParaRPr dirty="0"/>
          </a:p>
          <a:p>
            <a:pPr marL="342900" lvl="0" indent="-268605" algn="l" rtl="0">
              <a:spcBef>
                <a:spcPts val="360"/>
              </a:spcBef>
              <a:spcAft>
                <a:spcPts val="0"/>
              </a:spcAft>
              <a:buClr>
                <a:srgbClr val="C00000"/>
              </a:buClr>
              <a:buSzPts val="1170"/>
              <a:buNone/>
            </a:pPr>
            <a:endParaRPr sz="1800" dirty="0"/>
          </a:p>
          <a:p>
            <a:pPr marL="342900" lvl="0" indent="-342900" algn="l" rtl="0">
              <a:spcBef>
                <a:spcPts val="360"/>
              </a:spcBef>
              <a:spcAft>
                <a:spcPts val="0"/>
              </a:spcAft>
              <a:buClr>
                <a:srgbClr val="C00000"/>
              </a:buClr>
              <a:buSzPts val="1170"/>
              <a:buChar char="■"/>
            </a:pPr>
            <a:r>
              <a:rPr lang="en-US" sz="1800" dirty="0"/>
              <a:t>Temp agencies must give the claimant written notice in customary way and include statement that failure to request reassignment will affect rights to UI.  </a:t>
            </a:r>
            <a:endParaRPr dirty="0"/>
          </a:p>
          <a:p>
            <a:pPr marL="0" lvl="0" indent="0" algn="l" rtl="0">
              <a:spcBef>
                <a:spcPts val="360"/>
              </a:spcBef>
              <a:spcAft>
                <a:spcPts val="0"/>
              </a:spcAft>
              <a:buClr>
                <a:srgbClr val="C00000"/>
              </a:buClr>
              <a:buSzPts val="1170"/>
              <a:buNone/>
            </a:pPr>
            <a:endParaRPr sz="1800" dirty="0"/>
          </a:p>
          <a:p>
            <a:pPr marL="342900" lvl="0" indent="-342900" algn="l" rtl="0">
              <a:spcBef>
                <a:spcPts val="360"/>
              </a:spcBef>
              <a:spcAft>
                <a:spcPts val="0"/>
              </a:spcAft>
              <a:buClr>
                <a:srgbClr val="C00000"/>
              </a:buClr>
              <a:buSzPts val="1170"/>
              <a:buChar char="■"/>
            </a:pPr>
            <a:r>
              <a:rPr lang="en-US" sz="1800" dirty="0"/>
              <a:t>The new assignment offered must be suitable for the claimant. </a:t>
            </a:r>
            <a:endParaRPr dirty="0"/>
          </a:p>
          <a:p>
            <a:pPr marL="342900" lvl="0" indent="-268605" algn="l" rtl="0">
              <a:spcBef>
                <a:spcPts val="360"/>
              </a:spcBef>
              <a:spcAft>
                <a:spcPts val="0"/>
              </a:spcAft>
              <a:buClr>
                <a:srgbClr val="C00000"/>
              </a:buClr>
              <a:buSzPts val="1170"/>
              <a:buNone/>
            </a:pPr>
            <a:endParaRPr sz="1800" dirty="0"/>
          </a:p>
          <a:p>
            <a:pPr marL="342900" lvl="0" indent="-342900" algn="l" rtl="0">
              <a:spcBef>
                <a:spcPts val="360"/>
              </a:spcBef>
              <a:spcAft>
                <a:spcPts val="0"/>
              </a:spcAft>
              <a:buClr>
                <a:srgbClr val="C00000"/>
              </a:buClr>
              <a:buSzPts val="1170"/>
              <a:buChar char="■"/>
            </a:pPr>
            <a:r>
              <a:rPr lang="en-US" sz="1800" dirty="0"/>
              <a:t>G.L. c. 151A, §</a:t>
            </a:r>
            <a:r>
              <a:rPr lang="en-US" sz="1800" b="1" dirty="0"/>
              <a:t> </a:t>
            </a:r>
            <a:r>
              <a:rPr lang="en-US" sz="1800" dirty="0"/>
              <a:t>25 (e) ¶¶ 8,9; 430 CMR 4.04(8)(b)(2), </a:t>
            </a:r>
            <a:r>
              <a:rPr lang="en-US" sz="1800" i="1" dirty="0"/>
              <a:t>UI Guide, Q. 38</a:t>
            </a:r>
            <a:endParaRPr sz="1800" b="1" i="1"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Shape 580"/>
        <p:cNvGrpSpPr/>
        <p:nvPr/>
      </p:nvGrpSpPr>
      <p:grpSpPr>
        <a:xfrm>
          <a:off x="0" y="0"/>
          <a:ext cx="0" cy="0"/>
          <a:chOff x="0" y="0"/>
          <a:chExt cx="0" cy="0"/>
        </a:xfrm>
      </p:grpSpPr>
      <p:sp>
        <p:nvSpPr>
          <p:cNvPr id="583" name="Google Shape;583;p60"/>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61</a:t>
            </a:fld>
            <a:endParaRPr dirty="0"/>
          </a:p>
        </p:txBody>
      </p:sp>
      <p:sp>
        <p:nvSpPr>
          <p:cNvPr id="581" name="Google Shape;581;p60"/>
          <p:cNvSpPr txBox="1">
            <a:spLocks noGrp="1"/>
          </p:cNvSpPr>
          <p:nvPr>
            <p:ph type="body" idx="4294967295"/>
          </p:nvPr>
        </p:nvSpPr>
        <p:spPr>
          <a:xfrm>
            <a:off x="546946" y="2439987"/>
            <a:ext cx="8050107" cy="3838575"/>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rgbClr val="C00000"/>
              </a:buClr>
              <a:buSzPts val="1170"/>
              <a:buChar char="■"/>
            </a:pPr>
            <a:r>
              <a:rPr lang="en-US" sz="1800" dirty="0"/>
              <a:t>Shift change or transfer</a:t>
            </a:r>
            <a:endParaRPr dirty="0"/>
          </a:p>
          <a:p>
            <a:pPr marL="342900" lvl="0" indent="-342900" algn="l" rtl="0">
              <a:spcBef>
                <a:spcPts val="360"/>
              </a:spcBef>
              <a:spcAft>
                <a:spcPts val="0"/>
              </a:spcAft>
              <a:buClr>
                <a:srgbClr val="C00000"/>
              </a:buClr>
              <a:buSzPts val="1170"/>
              <a:buChar char="■"/>
            </a:pPr>
            <a:r>
              <a:rPr lang="en-US" sz="1800" dirty="0"/>
              <a:t>Unfair reprimand</a:t>
            </a:r>
            <a:endParaRPr dirty="0"/>
          </a:p>
          <a:p>
            <a:pPr marL="342900" lvl="0" indent="-342900" algn="l" rtl="0">
              <a:spcBef>
                <a:spcPts val="360"/>
              </a:spcBef>
              <a:spcAft>
                <a:spcPts val="0"/>
              </a:spcAft>
              <a:buClr>
                <a:srgbClr val="C00000"/>
              </a:buClr>
              <a:buSzPts val="1170"/>
              <a:buChar char="■"/>
            </a:pPr>
            <a:r>
              <a:rPr lang="en-US" sz="1800" dirty="0"/>
              <a:t>Harassment</a:t>
            </a:r>
            <a:endParaRPr dirty="0"/>
          </a:p>
          <a:p>
            <a:pPr marL="342900" lvl="0" indent="-342900" algn="l" rtl="0">
              <a:spcBef>
                <a:spcPts val="360"/>
              </a:spcBef>
              <a:spcAft>
                <a:spcPts val="0"/>
              </a:spcAft>
              <a:buClr>
                <a:srgbClr val="C00000"/>
              </a:buClr>
              <a:buSzPts val="1170"/>
              <a:buChar char="■"/>
            </a:pPr>
            <a:r>
              <a:rPr lang="en-US" sz="1800" dirty="0"/>
              <a:t>Inadequate pay</a:t>
            </a:r>
            <a:endParaRPr dirty="0"/>
          </a:p>
          <a:p>
            <a:pPr marL="342900" lvl="0" indent="-342900" algn="l" rtl="0">
              <a:spcBef>
                <a:spcPts val="360"/>
              </a:spcBef>
              <a:spcAft>
                <a:spcPts val="0"/>
              </a:spcAft>
              <a:buClr>
                <a:srgbClr val="C00000"/>
              </a:buClr>
              <a:buSzPts val="1170"/>
              <a:buChar char="■"/>
            </a:pPr>
            <a:r>
              <a:rPr lang="en-US" sz="1800" dirty="0"/>
              <a:t>Lack of transportation</a:t>
            </a:r>
            <a:endParaRPr dirty="0"/>
          </a:p>
          <a:p>
            <a:pPr marL="342900" lvl="0" indent="-342900" algn="l" rtl="0">
              <a:spcBef>
                <a:spcPts val="360"/>
              </a:spcBef>
              <a:spcAft>
                <a:spcPts val="0"/>
              </a:spcAft>
              <a:buClr>
                <a:srgbClr val="C00000"/>
              </a:buClr>
              <a:buSzPts val="1170"/>
              <a:buChar char="■"/>
            </a:pPr>
            <a:r>
              <a:rPr lang="en-US" sz="1800" dirty="0"/>
              <a:t>Domestic violence</a:t>
            </a:r>
            <a:endParaRPr dirty="0"/>
          </a:p>
          <a:p>
            <a:pPr marL="342900" lvl="0" indent="-342900" algn="l" rtl="0">
              <a:spcBef>
                <a:spcPts val="360"/>
              </a:spcBef>
              <a:spcAft>
                <a:spcPts val="0"/>
              </a:spcAft>
              <a:buClr>
                <a:srgbClr val="C00000"/>
              </a:buClr>
              <a:buSzPts val="1170"/>
              <a:buChar char="■"/>
            </a:pPr>
            <a:r>
              <a:rPr lang="en-US" sz="1800" dirty="0"/>
              <a:t>Temp assignment ends</a:t>
            </a:r>
            <a:endParaRPr dirty="0"/>
          </a:p>
          <a:p>
            <a:pPr marL="342900" lvl="0" indent="-342900" algn="l" rtl="0">
              <a:spcBef>
                <a:spcPts val="360"/>
              </a:spcBef>
              <a:spcAft>
                <a:spcPts val="0"/>
              </a:spcAft>
              <a:buClr>
                <a:srgbClr val="C00000"/>
              </a:buClr>
              <a:buSzPts val="1170"/>
              <a:buChar char="■"/>
            </a:pPr>
            <a:r>
              <a:rPr lang="en-US" sz="1800" dirty="0"/>
              <a:t>Hostile work environment</a:t>
            </a:r>
            <a:endParaRPr dirty="0"/>
          </a:p>
          <a:p>
            <a:pPr marL="342900" lvl="0" indent="-342900" algn="l" rtl="0">
              <a:spcBef>
                <a:spcPts val="360"/>
              </a:spcBef>
              <a:spcAft>
                <a:spcPts val="0"/>
              </a:spcAft>
              <a:buSzPts val="1170"/>
              <a:buFont typeface="Noto Sans Symbols"/>
              <a:buNone/>
            </a:pPr>
            <a:endParaRPr sz="1800" dirty="0"/>
          </a:p>
        </p:txBody>
      </p:sp>
      <p:sp>
        <p:nvSpPr>
          <p:cNvPr id="582" name="Google Shape;582;p60"/>
          <p:cNvSpPr txBox="1">
            <a:spLocks noGrp="1"/>
          </p:cNvSpPr>
          <p:nvPr>
            <p:ph type="title" idx="4294967295"/>
          </p:nvPr>
        </p:nvSpPr>
        <p:spPr>
          <a:xfrm>
            <a:off x="685800" y="1143000"/>
            <a:ext cx="7772400" cy="12192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2800" b="1" dirty="0"/>
              <a:t>Voluntary Quit Examples:</a:t>
            </a:r>
            <a:br>
              <a:rPr lang="en-US" sz="2800" b="1" dirty="0"/>
            </a:br>
            <a:r>
              <a:rPr lang="en-US" sz="2800" dirty="0"/>
              <a:t>D</a:t>
            </a:r>
            <a:r>
              <a:rPr lang="en-US" sz="2800" b="1" dirty="0"/>
              <a:t>isqualifying or not?</a:t>
            </a:r>
            <a:endParaRPr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Shape 588"/>
        <p:cNvGrpSpPr/>
        <p:nvPr/>
      </p:nvGrpSpPr>
      <p:grpSpPr>
        <a:xfrm>
          <a:off x="0" y="0"/>
          <a:ext cx="0" cy="0"/>
          <a:chOff x="0" y="0"/>
          <a:chExt cx="0" cy="0"/>
        </a:xfrm>
      </p:grpSpPr>
      <p:sp>
        <p:nvSpPr>
          <p:cNvPr id="589" name="Google Shape;589;p61"/>
          <p:cNvSpPr txBox="1">
            <a:spLocks noGrp="1"/>
          </p:cNvSpPr>
          <p:nvPr>
            <p:ph type="title"/>
          </p:nvPr>
        </p:nvSpPr>
        <p:spPr>
          <a:xfrm>
            <a:off x="457200" y="1808481"/>
            <a:ext cx="8229600" cy="1675044"/>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None/>
            </a:pPr>
            <a:r>
              <a:rPr lang="en-US" dirty="0"/>
              <a:t>Thank you for participating!</a:t>
            </a:r>
            <a:br>
              <a:rPr lang="en-US" dirty="0"/>
            </a:br>
            <a:br>
              <a:rPr lang="en-US" sz="2800" dirty="0"/>
            </a:br>
            <a:r>
              <a:rPr lang="en-US" sz="2800" b="0" dirty="0"/>
              <a:t>Questions?  Please contact: </a:t>
            </a:r>
            <a:br>
              <a:rPr lang="en-US" sz="2800" b="0" dirty="0"/>
            </a:br>
            <a:br>
              <a:rPr lang="en-US" sz="2800" b="0" dirty="0"/>
            </a:br>
            <a:br>
              <a:rPr lang="en-US" sz="2800" b="0" dirty="0"/>
            </a:br>
            <a:endParaRPr sz="2800" b="0" i="1" dirty="0"/>
          </a:p>
        </p:txBody>
      </p:sp>
      <p:sp>
        <p:nvSpPr>
          <p:cNvPr id="590" name="Google Shape;590;p61"/>
          <p:cNvSpPr txBox="1"/>
          <p:nvPr/>
        </p:nvSpPr>
        <p:spPr>
          <a:xfrm>
            <a:off x="329674" y="3429000"/>
            <a:ext cx="3979679" cy="646290"/>
          </a:xfrm>
          <a:prstGeom prst="rect">
            <a:avLst/>
          </a:prstGeom>
          <a:noFill/>
          <a:ln>
            <a:noFill/>
          </a:ln>
        </p:spPr>
        <p:txBody>
          <a:bodyPr spcFirstLastPara="1" wrap="square" lIns="91425" tIns="45700" rIns="91425" bIns="45700" anchor="t" anchorCtr="0">
            <a:spAutoFit/>
          </a:bodyPr>
          <a:lstStyle/>
          <a:p>
            <a:pPr marL="0" marR="0" lvl="0" indent="0" rtl="0">
              <a:spcBef>
                <a:spcPts val="0"/>
              </a:spcBef>
              <a:spcAft>
                <a:spcPts val="0"/>
              </a:spcAft>
              <a:buNone/>
            </a:pPr>
            <a:r>
              <a:rPr lang="en-US" sz="1800" dirty="0">
                <a:solidFill>
                  <a:schemeClr val="dk1"/>
                </a:solidFill>
                <a:latin typeface="Arial"/>
                <a:ea typeface="Arial"/>
                <a:cs typeface="Arial"/>
                <a:sym typeface="Arial"/>
              </a:rPr>
              <a:t>Greater Boston Legal Services </a:t>
            </a:r>
            <a:endParaRPr dirty="0"/>
          </a:p>
          <a:p>
            <a:pPr marL="0" marR="0" lvl="0" indent="0" algn="l" rtl="0">
              <a:spcBef>
                <a:spcPts val="0"/>
              </a:spcBef>
              <a:spcAft>
                <a:spcPts val="0"/>
              </a:spcAft>
              <a:buNone/>
            </a:pPr>
            <a:r>
              <a:rPr lang="en-US" sz="1800" dirty="0">
                <a:solidFill>
                  <a:schemeClr val="dk1"/>
                </a:solidFill>
                <a:latin typeface="Arial"/>
                <a:ea typeface="Arial"/>
                <a:cs typeface="Arial"/>
                <a:sym typeface="Arial"/>
              </a:rPr>
              <a:t>Jason Salgado (</a:t>
            </a:r>
            <a:r>
              <a:rPr lang="en-US" sz="1800" u="sng" dirty="0">
                <a:solidFill>
                  <a:schemeClr val="dk1"/>
                </a:solidFill>
                <a:latin typeface="Arial"/>
                <a:ea typeface="Arial"/>
                <a:cs typeface="Arial"/>
                <a:sym typeface="Arial"/>
                <a:hlinkClick r:id="rId3">
                  <a:extLst>
                    <a:ext uri="{A12FA001-AC4F-418D-AE19-62706E023703}">
                      <ahyp:hlinkClr xmlns:ahyp="http://schemas.microsoft.com/office/drawing/2018/hyperlinkcolor" val="tx"/>
                    </a:ext>
                  </a:extLst>
                </a:hlinkClick>
              </a:rPr>
              <a:t>jsalgado@gbls.org</a:t>
            </a:r>
            <a:r>
              <a:rPr lang="en-US" sz="1800" dirty="0">
                <a:solidFill>
                  <a:schemeClr val="dk1"/>
                </a:solidFill>
                <a:latin typeface="Arial"/>
                <a:ea typeface="Arial"/>
                <a:cs typeface="Arial"/>
                <a:sym typeface="Arial"/>
              </a:rPr>
              <a:t>)</a:t>
            </a:r>
            <a:endParaRPr dirty="0"/>
          </a:p>
        </p:txBody>
      </p:sp>
      <p:sp>
        <p:nvSpPr>
          <p:cNvPr id="591" name="Google Shape;591;p61"/>
          <p:cNvSpPr txBox="1"/>
          <p:nvPr/>
        </p:nvSpPr>
        <p:spPr>
          <a:xfrm>
            <a:off x="4309353" y="3429000"/>
            <a:ext cx="4724400" cy="64629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800" dirty="0">
                <a:solidFill>
                  <a:schemeClr val="dk1"/>
                </a:solidFill>
                <a:latin typeface="Arial"/>
                <a:ea typeface="Arial"/>
                <a:cs typeface="Arial"/>
                <a:sym typeface="Arial"/>
              </a:rPr>
              <a:t>Community Legal Aid</a:t>
            </a:r>
            <a:endParaRPr dirty="0"/>
          </a:p>
          <a:p>
            <a:pPr marL="0" marR="0" lvl="0" indent="0" algn="l" rtl="0">
              <a:spcBef>
                <a:spcPts val="0"/>
              </a:spcBef>
              <a:spcAft>
                <a:spcPts val="0"/>
              </a:spcAft>
              <a:buNone/>
            </a:pPr>
            <a:r>
              <a:rPr lang="en-US" sz="1800" dirty="0">
                <a:solidFill>
                  <a:schemeClr val="dk1"/>
                </a:solidFill>
                <a:latin typeface="Arial"/>
                <a:ea typeface="Arial"/>
                <a:cs typeface="Arial"/>
                <a:sym typeface="Arial"/>
              </a:rPr>
              <a:t>Rory MacAneney (</a:t>
            </a:r>
            <a:r>
              <a:rPr lang="en-US" sz="1800" u="sng" dirty="0">
                <a:solidFill>
                  <a:schemeClr val="dk1"/>
                </a:solidFill>
                <a:latin typeface="Arial"/>
                <a:ea typeface="Arial"/>
                <a:cs typeface="Arial"/>
                <a:sym typeface="Arial"/>
                <a:hlinkClick r:id="rId4">
                  <a:extLst>
                    <a:ext uri="{A12FA001-AC4F-418D-AE19-62706E023703}">
                      <ahyp:hlinkClr xmlns:ahyp="http://schemas.microsoft.com/office/drawing/2018/hyperlinkcolor" val="tx"/>
                    </a:ext>
                  </a:extLst>
                </a:hlinkClick>
              </a:rPr>
              <a:t>rmacaneney@cla-ma.org</a:t>
            </a:r>
            <a:r>
              <a:rPr lang="en-US" sz="1800" dirty="0">
                <a:solidFill>
                  <a:schemeClr val="dk1"/>
                </a:solidFill>
                <a:latin typeface="Arial"/>
                <a:ea typeface="Arial"/>
                <a:cs typeface="Arial"/>
                <a:sym typeface="Arial"/>
              </a:rPr>
              <a:t>) </a:t>
            </a: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40" name="Google Shape;140;p7"/>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7</a:t>
            </a:fld>
            <a:endParaRPr dirty="0"/>
          </a:p>
        </p:txBody>
      </p:sp>
      <p:sp>
        <p:nvSpPr>
          <p:cNvPr id="138" name="Google Shape;138;p7"/>
          <p:cNvSpPr txBox="1">
            <a:spLocks noGrp="1"/>
          </p:cNvSpPr>
          <p:nvPr>
            <p:ph type="title" idx="4294967295"/>
          </p:nvPr>
        </p:nvSpPr>
        <p:spPr>
          <a:xfrm>
            <a:off x="1257300" y="829701"/>
            <a:ext cx="6629400" cy="1524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2800" b="1" dirty="0"/>
              <a:t>Overview: Eligibility for Unemployment Insurance</a:t>
            </a:r>
            <a:endParaRPr dirty="0"/>
          </a:p>
        </p:txBody>
      </p:sp>
      <p:sp>
        <p:nvSpPr>
          <p:cNvPr id="139" name="Google Shape;139;p7"/>
          <p:cNvSpPr txBox="1">
            <a:spLocks noGrp="1"/>
          </p:cNvSpPr>
          <p:nvPr>
            <p:ph type="body" idx="4294967295"/>
          </p:nvPr>
        </p:nvSpPr>
        <p:spPr>
          <a:xfrm>
            <a:off x="536575" y="2180200"/>
            <a:ext cx="8070850" cy="4648200"/>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rgbClr val="C00000"/>
              </a:buClr>
              <a:buSzPts val="1430"/>
              <a:buChar char="■"/>
            </a:pPr>
            <a:r>
              <a:rPr lang="en-US" sz="2200" dirty="0"/>
              <a:t>A claimant is eligible for UI if they: </a:t>
            </a:r>
            <a:endParaRPr dirty="0"/>
          </a:p>
          <a:p>
            <a:pPr marL="669925" lvl="1" indent="-325438" algn="l" rtl="0">
              <a:spcBef>
                <a:spcPts val="440"/>
              </a:spcBef>
              <a:spcAft>
                <a:spcPts val="0"/>
              </a:spcAft>
              <a:buClr>
                <a:srgbClr val="C00000"/>
              </a:buClr>
              <a:buSzPts val="1320"/>
              <a:buChar char="❑"/>
            </a:pPr>
            <a:r>
              <a:rPr lang="en-US" sz="2200" dirty="0"/>
              <a:t>Were paid at least $6,300 (as of 2024) and 30 times the weekly benefit rate (about 15 weeks of earnings) in covered employment within the base period;</a:t>
            </a:r>
            <a:endParaRPr dirty="0"/>
          </a:p>
          <a:p>
            <a:pPr marL="669925" lvl="1" indent="-325438" algn="l" rtl="0">
              <a:spcBef>
                <a:spcPts val="440"/>
              </a:spcBef>
              <a:spcAft>
                <a:spcPts val="0"/>
              </a:spcAft>
              <a:buClr>
                <a:srgbClr val="C00000"/>
              </a:buClr>
              <a:buSzPts val="1320"/>
              <a:buChar char="❑"/>
            </a:pPr>
            <a:r>
              <a:rPr lang="en-US" sz="2200" dirty="0"/>
              <a:t>Separated from employment for a non-disqualifying reason (</a:t>
            </a:r>
            <a:r>
              <a:rPr lang="en-US" sz="2200" i="1" dirty="0"/>
              <a:t>UI Guide </a:t>
            </a:r>
            <a:r>
              <a:rPr lang="en-US" sz="2200" dirty="0"/>
              <a:t>Questions 11-36); </a:t>
            </a:r>
            <a:endParaRPr dirty="0"/>
          </a:p>
          <a:p>
            <a:pPr marL="669925" lvl="1" indent="-325438" algn="l" rtl="0">
              <a:spcBef>
                <a:spcPts val="440"/>
              </a:spcBef>
              <a:spcAft>
                <a:spcPts val="0"/>
              </a:spcAft>
              <a:buClr>
                <a:srgbClr val="C00000"/>
              </a:buClr>
              <a:buSzPts val="1320"/>
              <a:buChar char="❑"/>
            </a:pPr>
            <a:r>
              <a:rPr lang="en-US" sz="2200" dirty="0"/>
              <a:t>Are totally or partially unemployed (</a:t>
            </a:r>
            <a:r>
              <a:rPr lang="en-US" sz="2200" i="1" dirty="0"/>
              <a:t>UI Guide </a:t>
            </a:r>
            <a:r>
              <a:rPr lang="en-US" sz="2200" dirty="0"/>
              <a:t>Question</a:t>
            </a:r>
            <a:r>
              <a:rPr lang="en-US" sz="2200" i="1" dirty="0"/>
              <a:t> </a:t>
            </a:r>
            <a:r>
              <a:rPr lang="en-US" sz="2200" dirty="0"/>
              <a:t>9); and </a:t>
            </a:r>
            <a:endParaRPr dirty="0"/>
          </a:p>
          <a:p>
            <a:pPr marL="669925" lvl="1" indent="-325438" algn="l" rtl="0">
              <a:spcBef>
                <a:spcPts val="440"/>
              </a:spcBef>
              <a:spcAft>
                <a:spcPts val="0"/>
              </a:spcAft>
              <a:buClr>
                <a:srgbClr val="C00000"/>
              </a:buClr>
              <a:buSzPts val="1320"/>
              <a:buChar char="❑"/>
            </a:pPr>
            <a:r>
              <a:rPr lang="en-US" sz="2200" dirty="0"/>
              <a:t>Are capable of, available for and actively seeking work, including part time work with or without reasonable accommodation (</a:t>
            </a:r>
            <a:r>
              <a:rPr lang="en-US" sz="2200" i="1" dirty="0"/>
              <a:t>UI Guide </a:t>
            </a:r>
            <a:r>
              <a:rPr lang="en-US" sz="2200" dirty="0"/>
              <a:t>Question 8</a:t>
            </a:r>
            <a:r>
              <a:rPr lang="en-US" sz="2200" i="1" dirty="0"/>
              <a:t>). </a:t>
            </a:r>
            <a:endParaRPr dirty="0"/>
          </a:p>
          <a:p>
            <a:pPr marL="344487" lvl="1" indent="0" algn="l" rtl="0">
              <a:spcBef>
                <a:spcPts val="360"/>
              </a:spcBef>
              <a:spcAft>
                <a:spcPts val="0"/>
              </a:spcAft>
              <a:buClr>
                <a:srgbClr val="C00000"/>
              </a:buClr>
              <a:buSzPts val="1080"/>
              <a:buNone/>
            </a:pPr>
            <a:endParaRPr sz="1800" i="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8" name="Google Shape;148;p8"/>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8</a:t>
            </a:fld>
            <a:endParaRPr dirty="0"/>
          </a:p>
        </p:txBody>
      </p:sp>
      <p:sp>
        <p:nvSpPr>
          <p:cNvPr id="146" name="Google Shape;146;p8"/>
          <p:cNvSpPr txBox="1">
            <a:spLocks noGrp="1"/>
          </p:cNvSpPr>
          <p:nvPr>
            <p:ph type="title" idx="4294967295"/>
          </p:nvPr>
        </p:nvSpPr>
        <p:spPr>
          <a:xfrm>
            <a:off x="1121192" y="695256"/>
            <a:ext cx="6629400" cy="1524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2800" b="1" dirty="0"/>
              <a:t>Financial Eligibility Test</a:t>
            </a:r>
            <a:endParaRPr dirty="0"/>
          </a:p>
        </p:txBody>
      </p:sp>
      <p:sp>
        <p:nvSpPr>
          <p:cNvPr id="147" name="Google Shape;147;p8"/>
          <p:cNvSpPr txBox="1">
            <a:spLocks noGrp="1"/>
          </p:cNvSpPr>
          <p:nvPr>
            <p:ph type="body" idx="4294967295"/>
          </p:nvPr>
        </p:nvSpPr>
        <p:spPr>
          <a:xfrm>
            <a:off x="536575" y="1775564"/>
            <a:ext cx="8070850" cy="4945911"/>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rgbClr val="C00000"/>
              </a:buClr>
              <a:buSzPts val="1300"/>
              <a:buChar char="■"/>
            </a:pPr>
            <a:r>
              <a:rPr lang="en-US" sz="2000" dirty="0"/>
              <a:t>Generally, a claimant must have been paid wages in the base period of at least: </a:t>
            </a:r>
            <a:endParaRPr dirty="0"/>
          </a:p>
          <a:p>
            <a:pPr marL="669925" lvl="1" indent="-325438" algn="l" rtl="0">
              <a:lnSpc>
                <a:spcPct val="90000"/>
              </a:lnSpc>
              <a:spcBef>
                <a:spcPts val="360"/>
              </a:spcBef>
              <a:spcAft>
                <a:spcPts val="0"/>
              </a:spcAft>
              <a:buClr>
                <a:srgbClr val="C00000"/>
              </a:buClr>
              <a:buSzPts val="1080"/>
              <a:buChar char="❑"/>
            </a:pPr>
            <a:r>
              <a:rPr lang="en-US" sz="1800" dirty="0"/>
              <a:t>A threshold earnings amount (currently $6,300) which is adjusted annually proportionate to any increase in the state minimum wage, and </a:t>
            </a:r>
            <a:endParaRPr dirty="0"/>
          </a:p>
          <a:p>
            <a:pPr marL="669925" lvl="1" indent="-325438" algn="l" rtl="0">
              <a:lnSpc>
                <a:spcPct val="90000"/>
              </a:lnSpc>
              <a:spcBef>
                <a:spcPts val="360"/>
              </a:spcBef>
              <a:spcAft>
                <a:spcPts val="0"/>
              </a:spcAft>
              <a:buClr>
                <a:srgbClr val="C00000"/>
              </a:buClr>
              <a:buSzPts val="1080"/>
              <a:buChar char="❑"/>
            </a:pPr>
            <a:r>
              <a:rPr lang="en-US" sz="1800" dirty="0"/>
              <a:t>30 times their weekly benefit amount (weekly benefit amount = ½ the average weekly wage). </a:t>
            </a:r>
            <a:br>
              <a:rPr lang="en-US" sz="1800" dirty="0"/>
            </a:br>
            <a:endParaRPr sz="1200" dirty="0"/>
          </a:p>
          <a:p>
            <a:pPr marL="342900" lvl="0" indent="-342900" algn="l" rtl="0">
              <a:lnSpc>
                <a:spcPct val="90000"/>
              </a:lnSpc>
              <a:spcBef>
                <a:spcPts val="400"/>
              </a:spcBef>
              <a:spcAft>
                <a:spcPts val="0"/>
              </a:spcAft>
              <a:buClr>
                <a:srgbClr val="C00000"/>
              </a:buClr>
              <a:buSzPts val="1300"/>
              <a:buChar char="■"/>
            </a:pPr>
            <a:r>
              <a:rPr lang="en-US" sz="2000" dirty="0"/>
              <a:t>The </a:t>
            </a:r>
            <a:r>
              <a:rPr lang="en-US" sz="2000" b="1" dirty="0"/>
              <a:t>base period </a:t>
            </a:r>
            <a:r>
              <a:rPr lang="en-US" sz="2000" dirty="0"/>
              <a:t>is generally the last four completed calendar quarters prior to the effective date of the claim. </a:t>
            </a:r>
            <a:br>
              <a:rPr lang="en-US" sz="2000" dirty="0"/>
            </a:br>
            <a:endParaRPr dirty="0"/>
          </a:p>
          <a:p>
            <a:pPr marL="342900" lvl="0" indent="-342900" algn="l" rtl="0">
              <a:lnSpc>
                <a:spcPct val="90000"/>
              </a:lnSpc>
              <a:spcBef>
                <a:spcPts val="400"/>
              </a:spcBef>
              <a:spcAft>
                <a:spcPts val="0"/>
              </a:spcAft>
              <a:buClr>
                <a:srgbClr val="C00000"/>
              </a:buClr>
              <a:buSzPts val="1300"/>
              <a:buChar char="■"/>
            </a:pPr>
            <a:r>
              <a:rPr lang="en-US" sz="2000" dirty="0"/>
              <a:t>The claimant may use the </a:t>
            </a:r>
            <a:r>
              <a:rPr lang="en-US" sz="2000" b="1" dirty="0"/>
              <a:t>alternate base period</a:t>
            </a:r>
            <a:r>
              <a:rPr lang="en-US" sz="2000" dirty="0"/>
              <a:t> (last three completed calendar quarters, plus any earnings from the start of the current quarter through the effective date of the claim), if: </a:t>
            </a:r>
            <a:endParaRPr dirty="0"/>
          </a:p>
          <a:p>
            <a:pPr marL="669925" lvl="1" indent="-325438" algn="l" rtl="0">
              <a:lnSpc>
                <a:spcPct val="90000"/>
              </a:lnSpc>
              <a:spcBef>
                <a:spcPts val="360"/>
              </a:spcBef>
              <a:spcAft>
                <a:spcPts val="0"/>
              </a:spcAft>
              <a:buClr>
                <a:srgbClr val="C00000"/>
              </a:buClr>
              <a:buSzPts val="1080"/>
              <a:buChar char="❑"/>
            </a:pPr>
            <a:r>
              <a:rPr lang="en-US" sz="1800" dirty="0"/>
              <a:t>They would not qualify using the standard base period; or </a:t>
            </a:r>
            <a:endParaRPr dirty="0"/>
          </a:p>
          <a:p>
            <a:pPr marL="669925" lvl="1" indent="-325438" algn="l" rtl="0">
              <a:lnSpc>
                <a:spcPct val="90000"/>
              </a:lnSpc>
              <a:spcBef>
                <a:spcPts val="360"/>
              </a:spcBef>
              <a:spcAft>
                <a:spcPts val="0"/>
              </a:spcAft>
              <a:buClr>
                <a:srgbClr val="C00000"/>
              </a:buClr>
              <a:buSzPts val="1080"/>
              <a:buChar char="❑"/>
            </a:pPr>
            <a:r>
              <a:rPr lang="en-US" sz="1800" dirty="0"/>
              <a:t>They would be eligible for a total benefit credit at least ten percent greater using the alternate base period</a:t>
            </a: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6" name="Google Shape;156;p9"/>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9</a:t>
            </a:fld>
            <a:endParaRPr dirty="0"/>
          </a:p>
        </p:txBody>
      </p:sp>
      <p:sp>
        <p:nvSpPr>
          <p:cNvPr id="154" name="Google Shape;154;p9"/>
          <p:cNvSpPr txBox="1">
            <a:spLocks noGrp="1"/>
          </p:cNvSpPr>
          <p:nvPr>
            <p:ph type="title" idx="4294967295"/>
          </p:nvPr>
        </p:nvSpPr>
        <p:spPr>
          <a:xfrm>
            <a:off x="1257300" y="791479"/>
            <a:ext cx="6629400" cy="1524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2800" b="1" dirty="0"/>
              <a:t>Financial Eligibility: Covered Employment and Misclassification</a:t>
            </a:r>
            <a:endParaRPr dirty="0"/>
          </a:p>
        </p:txBody>
      </p:sp>
      <p:sp>
        <p:nvSpPr>
          <p:cNvPr id="155" name="Google Shape;155;p9"/>
          <p:cNvSpPr txBox="1">
            <a:spLocks noGrp="1"/>
          </p:cNvSpPr>
          <p:nvPr>
            <p:ph type="body" idx="4294967295"/>
          </p:nvPr>
        </p:nvSpPr>
        <p:spPr>
          <a:xfrm>
            <a:off x="536575" y="2073275"/>
            <a:ext cx="8070850" cy="4648200"/>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rgbClr val="C00000"/>
              </a:buClr>
              <a:buSzPts val="1300"/>
              <a:buChar char="■"/>
            </a:pPr>
            <a:r>
              <a:rPr lang="en-US" sz="2000" dirty="0"/>
              <a:t>To count towards a claimant’s financial eligibility, wages must have been earned in employment covered by the UI statute. </a:t>
            </a:r>
            <a:br>
              <a:rPr lang="en-US" sz="2000" dirty="0"/>
            </a:br>
            <a:endParaRPr sz="2000" dirty="0"/>
          </a:p>
          <a:p>
            <a:pPr marL="342900" lvl="0" indent="-342900" algn="l" rtl="0">
              <a:lnSpc>
                <a:spcPct val="90000"/>
              </a:lnSpc>
              <a:spcBef>
                <a:spcPts val="400"/>
              </a:spcBef>
              <a:spcAft>
                <a:spcPts val="0"/>
              </a:spcAft>
              <a:buClr>
                <a:srgbClr val="C00000"/>
              </a:buClr>
              <a:buSzPts val="1300"/>
              <a:buChar char="■"/>
            </a:pPr>
            <a:r>
              <a:rPr lang="en-US" sz="2000" dirty="0"/>
              <a:t>Most employment is covered employment, subject to limited exceptions (e.g., employees of churches, insurance agents paid solely by commission). </a:t>
            </a:r>
            <a:r>
              <a:rPr lang="en-US" sz="2000" i="1" dirty="0"/>
              <a:t>See </a:t>
            </a:r>
            <a:r>
              <a:rPr lang="en-US" sz="2000" dirty="0"/>
              <a:t>G.L. c. 151A, §§ 6, 6A. </a:t>
            </a:r>
            <a:endParaRPr dirty="0"/>
          </a:p>
          <a:p>
            <a:pPr marL="669925" lvl="1" indent="-256858" algn="l" rtl="0">
              <a:lnSpc>
                <a:spcPct val="90000"/>
              </a:lnSpc>
              <a:spcBef>
                <a:spcPts val="360"/>
              </a:spcBef>
              <a:spcAft>
                <a:spcPts val="0"/>
              </a:spcAft>
              <a:buClr>
                <a:srgbClr val="C00000"/>
              </a:buClr>
              <a:buSzPts val="1080"/>
              <a:buNone/>
            </a:pPr>
            <a:endParaRPr sz="1800" dirty="0"/>
          </a:p>
          <a:p>
            <a:pPr marL="342900" lvl="0" indent="-342900" algn="l" rtl="0">
              <a:lnSpc>
                <a:spcPct val="90000"/>
              </a:lnSpc>
              <a:spcBef>
                <a:spcPts val="400"/>
              </a:spcBef>
              <a:spcAft>
                <a:spcPts val="0"/>
              </a:spcAft>
              <a:buClr>
                <a:srgbClr val="C00000"/>
              </a:buClr>
              <a:buSzPts val="1300"/>
              <a:buChar char="■"/>
            </a:pPr>
            <a:r>
              <a:rPr lang="en-US" sz="2000" dirty="0"/>
              <a:t>The UI statute presumes that workers are employees, and places the burden on employers to prove each element of a three-part “ABC” test to demonstrate they are not employees. G.L. c. 151A, § 2. </a:t>
            </a:r>
            <a:endParaRPr dirty="0"/>
          </a:p>
          <a:p>
            <a:pPr marL="669925" lvl="1" indent="-325438" algn="l" rtl="0">
              <a:lnSpc>
                <a:spcPct val="90000"/>
              </a:lnSpc>
              <a:spcBef>
                <a:spcPts val="360"/>
              </a:spcBef>
              <a:spcAft>
                <a:spcPts val="0"/>
              </a:spcAft>
              <a:buClr>
                <a:srgbClr val="C00000"/>
              </a:buClr>
              <a:buSzPts val="1080"/>
              <a:buChar char="❑"/>
            </a:pPr>
            <a:r>
              <a:rPr lang="en-US" sz="1800" dirty="0"/>
              <a:t>Employment status does </a:t>
            </a:r>
            <a:r>
              <a:rPr lang="en-US" sz="1800" b="1" dirty="0"/>
              <a:t>not</a:t>
            </a:r>
            <a:r>
              <a:rPr lang="en-US" sz="1800" dirty="0"/>
              <a:t> turn on whether the employer made tax deductions, reported wages and made contributions to DUA, issued the claimant a 1099, or called the claimant an independent contractor. </a:t>
            </a:r>
            <a:endParaRPr dirty="0"/>
          </a:p>
          <a:p>
            <a:pPr marL="669925" lvl="1" indent="-325438" algn="l" rtl="0">
              <a:lnSpc>
                <a:spcPct val="90000"/>
              </a:lnSpc>
              <a:spcBef>
                <a:spcPts val="360"/>
              </a:spcBef>
              <a:spcAft>
                <a:spcPts val="0"/>
              </a:spcAft>
              <a:buClr>
                <a:srgbClr val="C00000"/>
              </a:buClr>
              <a:buSzPts val="1080"/>
              <a:buChar char="❑"/>
            </a:pPr>
            <a:r>
              <a:rPr lang="en-US" sz="1800" dirty="0"/>
              <a:t>Misclassified workers will need to correct their wages after receiving a monetary disqualification. </a:t>
            </a:r>
            <a:endParaRPr dirty="0"/>
          </a:p>
          <a:p>
            <a:pPr marL="671512" lvl="2" indent="0" algn="l" rtl="0">
              <a:lnSpc>
                <a:spcPct val="90000"/>
              </a:lnSpc>
              <a:spcBef>
                <a:spcPts val="320"/>
              </a:spcBef>
              <a:spcAft>
                <a:spcPts val="0"/>
              </a:spcAft>
              <a:buClr>
                <a:srgbClr val="C00000"/>
              </a:buClr>
              <a:buSzPts val="1040"/>
              <a:buNone/>
            </a:pPr>
            <a:endParaRPr sz="1600" dirty="0"/>
          </a:p>
          <a:p>
            <a:pPr marL="344487" lvl="1" indent="0" algn="l" rtl="0">
              <a:spcBef>
                <a:spcPts val="360"/>
              </a:spcBef>
              <a:spcAft>
                <a:spcPts val="0"/>
              </a:spcAft>
              <a:buClr>
                <a:srgbClr val="C00000"/>
              </a:buClr>
              <a:buSzPts val="1080"/>
              <a:buNone/>
            </a:pPr>
            <a:endParaRPr sz="1800" i="1" dirty="0"/>
          </a:p>
        </p:txBody>
      </p:sp>
    </p:spTree>
  </p:cSld>
  <p:clrMapOvr>
    <a:masterClrMapping/>
  </p:clrMapOvr>
</p:sld>
</file>

<file path=ppt/theme/theme1.xml><?xml version="1.0" encoding="utf-8"?>
<a:theme xmlns:a="http://schemas.openxmlformats.org/drawingml/2006/main" name="1_Edge">
  <a:themeElements>
    <a:clrScheme name="Custom 4">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0000FF"/>
      </a:hlink>
      <a:folHlink>
        <a:srgbClr val="AFBF3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2990</TotalTime>
  <Words>7210</Words>
  <Application>Microsoft Macintosh PowerPoint</Application>
  <PresentationFormat>On-screen Show (4:3)</PresentationFormat>
  <Paragraphs>651</Paragraphs>
  <Slides>62</Slides>
  <Notes>62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62</vt:i4>
      </vt:variant>
    </vt:vector>
  </HeadingPairs>
  <TitlesOfParts>
    <vt:vector size="69" baseType="lpstr">
      <vt:lpstr>Times New Roman</vt:lpstr>
      <vt:lpstr>Calibri</vt:lpstr>
      <vt:lpstr>Noto Sans Symbols</vt:lpstr>
      <vt:lpstr>Wingdings</vt:lpstr>
      <vt:lpstr>Garamond</vt:lpstr>
      <vt:lpstr>Arial</vt:lpstr>
      <vt:lpstr>1_Edge</vt:lpstr>
      <vt:lpstr> SPRING 2025     </vt:lpstr>
      <vt:lpstr>Resources on UI Law</vt:lpstr>
      <vt:lpstr>PowerPoint Presentation</vt:lpstr>
      <vt:lpstr>  What Is Unemployment Insurance (UI)? </vt:lpstr>
      <vt:lpstr>Administration of Unemployment &amp; Job Training Programs </vt:lpstr>
      <vt:lpstr>Funding Unemployment Insurance </vt:lpstr>
      <vt:lpstr>Overview: Eligibility for Unemployment Insurance</vt:lpstr>
      <vt:lpstr>Financial Eligibility Test</vt:lpstr>
      <vt:lpstr>Financial Eligibility: Covered Employment and Misclassification</vt:lpstr>
      <vt:lpstr>Financial Eligibility: Benefit Amounts</vt:lpstr>
      <vt:lpstr>Financial Eligibility: Duration of Benefits</vt:lpstr>
      <vt:lpstr>Is UI Taxable?</vt:lpstr>
      <vt:lpstr>Partial Unemployment</vt:lpstr>
      <vt:lpstr>Availability and Work Search: Suitable Work </vt:lpstr>
      <vt:lpstr>Training Opportunities Program </vt:lpstr>
      <vt:lpstr>PowerPoint Presentation</vt:lpstr>
      <vt:lpstr>PowerPoint Presentation</vt:lpstr>
      <vt:lpstr>Limited English Proficient Claimants</vt:lpstr>
      <vt:lpstr>Identity Verification</vt:lpstr>
      <vt:lpstr>Identity Verification: Documentation</vt:lpstr>
      <vt:lpstr>Important Advice for Claimants When No Longer Claiming UI</vt:lpstr>
      <vt:lpstr>UI Modernization Update</vt:lpstr>
      <vt:lpstr>PowerPoint Presentation</vt:lpstr>
      <vt:lpstr>Step #1 Applying for UI</vt:lpstr>
      <vt:lpstr>PowerPoint Presentation</vt:lpstr>
      <vt:lpstr>Step #3 Certifying for Benefits and Establishing Earlier UI Eligibility Dates </vt:lpstr>
      <vt:lpstr>Step #4 Employer’s Response</vt:lpstr>
      <vt:lpstr>Step #5 DUA’s Response</vt:lpstr>
      <vt:lpstr>Step #6 Claimant’s Statement</vt:lpstr>
      <vt:lpstr>Step #7 Employer’s Statement</vt:lpstr>
      <vt:lpstr>Step #8 Appeal to Hearings Department</vt:lpstr>
      <vt:lpstr>Step #9 The DUA Hearing</vt:lpstr>
      <vt:lpstr>Step #10 Board of Review</vt:lpstr>
      <vt:lpstr>Step #11 Appeal to Court</vt:lpstr>
      <vt:lpstr>Reconsideration and Redetermination</vt:lpstr>
      <vt:lpstr>Waiver of Overpayment</vt:lpstr>
      <vt:lpstr>Requirements for findings of fault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Separation: Discharge </vt:lpstr>
      <vt:lpstr>Discharge: Deliberate Misconduct</vt:lpstr>
      <vt:lpstr>Discharge: Knowing Violation</vt:lpstr>
      <vt:lpstr>Discharge: Knowing Violation</vt:lpstr>
      <vt:lpstr>Discharge examples: Disqualifying or not?</vt:lpstr>
      <vt:lpstr>Separation Issues: Leaving Work</vt:lpstr>
      <vt:lpstr>Resignation: Good Cause  Attributable to the Employer  </vt:lpstr>
      <vt:lpstr>Resignation: Urgent, Compelling,  and Necessitous Reasons </vt:lpstr>
      <vt:lpstr>Special Rules for Temp Agency Jobs</vt:lpstr>
      <vt:lpstr>Voluntary Quit Examples: Disqualifying or not?</vt:lpstr>
      <vt:lpstr>Thank you for participating!  Questions?  Please contact: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Elizabeth Whiteway</dc:creator>
  <cp:lastModifiedBy>Jason Salgado</cp:lastModifiedBy>
  <cp:revision>1</cp:revision>
  <dcterms:created xsi:type="dcterms:W3CDTF">2021-05-25T22:04:17Z</dcterms:created>
  <dcterms:modified xsi:type="dcterms:W3CDTF">2025-02-21T14:57:17Z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0x0101008B1CF8C187D0804C8AD37D767879908C</vt:lpwstr>
  </property>
</Properties>
</file>