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Roboto" panose="020B0604020202020204" charset="0"/>
      <p:regular r:id="rId17"/>
      <p:bold r:id="rId18"/>
      <p:italic r:id="rId19"/>
      <p:boldItalic r:id="rId20"/>
    </p:embeddedFont>
    <p:embeddedFont>
      <p:font typeface="La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OeSzG2Lx9e+yyLu1dtezr89vt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276"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00894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59753a316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559753a316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559753a316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 name="Google Shape;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54377"/>
                </a:solidFill>
                <a:latin typeface="Arial"/>
                <a:ea typeface="Arial"/>
                <a:cs typeface="Arial"/>
                <a:sym typeface="Arial"/>
              </a:rPr>
              <a:t>Executive Office of Health and Human Services (EOHHS) </a:t>
            </a:r>
            <a:endParaRPr>
              <a:solidFill>
                <a:srgbClr val="154377"/>
              </a:solidFill>
              <a:latin typeface="Arial"/>
              <a:ea typeface="Arial"/>
              <a:cs typeface="Arial"/>
              <a:sym typeface="Arial"/>
            </a:endParaRPr>
          </a:p>
          <a:p>
            <a:pPr marL="0" lvl="0" indent="0" algn="l" rtl="0">
              <a:spcBef>
                <a:spcPts val="0"/>
              </a:spcBef>
              <a:spcAft>
                <a:spcPts val="0"/>
              </a:spcAft>
              <a:buNone/>
            </a:pPr>
            <a:endParaRPr>
              <a:solidFill>
                <a:srgbClr val="154377"/>
              </a:solidFill>
              <a:latin typeface="Arial"/>
              <a:ea typeface="Arial"/>
              <a:cs typeface="Arial"/>
              <a:sym typeface="Arial"/>
            </a:endParaRPr>
          </a:p>
          <a:p>
            <a:pPr marL="0" lvl="0" indent="0" algn="l" rtl="0">
              <a:spcBef>
                <a:spcPts val="0"/>
              </a:spcBef>
              <a:spcAft>
                <a:spcPts val="0"/>
              </a:spcAft>
              <a:buNone/>
            </a:pPr>
            <a:r>
              <a:rPr lang="en-US">
                <a:solidFill>
                  <a:srgbClr val="154377"/>
                </a:solidFill>
                <a:latin typeface="Arial"/>
                <a:ea typeface="Arial"/>
                <a:cs typeface="Arial"/>
                <a:sym typeface="Arial"/>
              </a:rPr>
              <a:t>Centers for Medicare and Medicaid Services (CMS)</a:t>
            </a:r>
            <a:endParaRPr>
              <a:solidFill>
                <a:srgbClr val="154377"/>
              </a:solidFill>
              <a:latin typeface="Arial"/>
              <a:ea typeface="Arial"/>
              <a:cs typeface="Arial"/>
              <a:sym typeface="Arial"/>
            </a:endParaRPr>
          </a:p>
          <a:p>
            <a:pPr marL="0" lvl="0" indent="0" algn="l" rtl="0">
              <a:spcBef>
                <a:spcPts val="0"/>
              </a:spcBef>
              <a:spcAft>
                <a:spcPts val="0"/>
              </a:spcAft>
              <a:buNone/>
            </a:pPr>
            <a:endParaRPr>
              <a:solidFill>
                <a:srgbClr val="154377"/>
              </a:solidFill>
              <a:latin typeface="Arial"/>
              <a:ea typeface="Arial"/>
              <a:cs typeface="Arial"/>
              <a:sym typeface="Arial"/>
            </a:endParaRPr>
          </a:p>
          <a:p>
            <a:pPr marL="0" lvl="0" indent="0" algn="l" rtl="0">
              <a:spcBef>
                <a:spcPts val="0"/>
              </a:spcBef>
              <a:spcAft>
                <a:spcPts val="0"/>
              </a:spcAft>
              <a:buClr>
                <a:schemeClr val="dk1"/>
              </a:buClr>
              <a:buFont typeface="Arial"/>
              <a:buNone/>
            </a:pPr>
            <a:r>
              <a:rPr lang="en-US">
                <a:solidFill>
                  <a:srgbClr val="154377"/>
                </a:solidFill>
                <a:latin typeface="Arial"/>
                <a:ea typeface="Arial"/>
                <a:cs typeface="Arial"/>
                <a:sym typeface="Arial"/>
              </a:rPr>
              <a:t>https://www.mass.gov/service-details/1115-masshealth-demonstration-waiver</a:t>
            </a:r>
            <a:endParaRPr>
              <a:solidFill>
                <a:srgbClr val="154377"/>
              </a:solidFill>
              <a:latin typeface="Arial"/>
              <a:ea typeface="Arial"/>
              <a:cs typeface="Arial"/>
              <a:sym typeface="Arial"/>
            </a:endParaRPr>
          </a:p>
          <a:p>
            <a:pPr marL="0" lvl="0" indent="0" algn="l" rtl="0">
              <a:spcBef>
                <a:spcPts val="0"/>
              </a:spcBef>
              <a:spcAft>
                <a:spcPts val="0"/>
              </a:spcAft>
              <a:buNone/>
            </a:pPr>
            <a:endParaRPr/>
          </a:p>
          <a:p>
            <a:pPr marL="381000" marR="2806700" lvl="0" indent="0" algn="l" rtl="0">
              <a:lnSpc>
                <a:spcPct val="115000"/>
              </a:lnSpc>
              <a:spcBef>
                <a:spcPts val="0"/>
              </a:spcBef>
              <a:spcAft>
                <a:spcPts val="2300"/>
              </a:spcAft>
              <a:buSzPts val="1100"/>
              <a:buNone/>
            </a:pPr>
            <a:r>
              <a:rPr lang="en-US">
                <a:solidFill>
                  <a:srgbClr val="141414"/>
                </a:solidFill>
                <a:latin typeface="Arial"/>
                <a:ea typeface="Arial"/>
                <a:cs typeface="Arial"/>
                <a:sym typeface="Arial"/>
              </a:rPr>
              <a:t>Medicaid 1115 Demonstration Waivers allow states to “waive” certain provisions of the Medicaid law and receive additional flexibility to design and improve their programs. Waivers may provide federal authority for states to expand eligibility to individuals who are not otherwise eligible for Medicaid or CHIP, offer services that are not typically covered by Medicaid, and use innovative service delivery systems that improve care, increase efficiency, and reduce costs.</a:t>
            </a:r>
            <a:br>
              <a:rPr lang="en-US">
                <a:solidFill>
                  <a:srgbClr val="141414"/>
                </a:solidFill>
                <a:latin typeface="Arial"/>
                <a:ea typeface="Arial"/>
                <a:cs typeface="Arial"/>
                <a:sym typeface="Arial"/>
              </a:rPr>
            </a:br>
            <a:r>
              <a:rPr lang="en-US">
                <a:solidFill>
                  <a:srgbClr val="141414"/>
                </a:solidFill>
                <a:latin typeface="Arial"/>
                <a:ea typeface="Arial"/>
                <a:cs typeface="Arial"/>
                <a:sym typeface="Arial"/>
              </a:rPr>
              <a:t/>
            </a:r>
            <a:br>
              <a:rPr lang="en-US">
                <a:solidFill>
                  <a:srgbClr val="141414"/>
                </a:solidFill>
                <a:latin typeface="Arial"/>
                <a:ea typeface="Arial"/>
                <a:cs typeface="Arial"/>
                <a:sym typeface="Arial"/>
              </a:rPr>
            </a:br>
            <a:r>
              <a:rPr lang="en-US">
                <a:solidFill>
                  <a:srgbClr val="141414"/>
                </a:solidFill>
                <a:latin typeface="Arial"/>
                <a:ea typeface="Arial"/>
                <a:cs typeface="Arial"/>
                <a:sym typeface="Arial"/>
              </a:rPr>
              <a:t>The Commonwealth of Massachusetts’ current 1115 Demonstration (Project Number II-W-00030/I) Extension was approved on September 28, 2022, effective October 1, 2022 through December 31, 2027.</a:t>
            </a:r>
            <a:endParaRPr/>
          </a:p>
        </p:txBody>
      </p:sp>
      <p:sp>
        <p:nvSpPr>
          <p:cNvPr id="31" name="Google Shape;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Coverage churn is common in the MassHealth program. In 2017, 34% of those terminating their Health Connector coverage were individuals transitioning to MassHealth, and 31% of new Health Connector enrollees were transitioning from MassHealth. Churn also creates greater administrative burden, as MassHealth must disenroll and re-enroll members as their income fluctuates from month to month.</a:t>
            </a:r>
            <a:endParaRPr b="1">
              <a:solidFill>
                <a:srgbClr val="154377"/>
              </a:solidFill>
              <a:latin typeface="Arial"/>
              <a:ea typeface="Arial"/>
              <a:cs typeface="Arial"/>
              <a:sym typeface="Arial"/>
            </a:endParaRPr>
          </a:p>
          <a:p>
            <a:pPr marL="571500" lvl="1" indent="0" algn="l" rtl="0">
              <a:spcBef>
                <a:spcPts val="0"/>
              </a:spcBef>
              <a:spcAft>
                <a:spcPts val="0"/>
              </a:spcAft>
              <a:buClr>
                <a:schemeClr val="dk1"/>
              </a:buClr>
              <a:buSzPts val="1800"/>
              <a:buFont typeface="Arial"/>
              <a:buNone/>
            </a:pPr>
            <a:endParaRPr b="1">
              <a:solidFill>
                <a:srgbClr val="154377"/>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“As Medicaid advocates, we have worked with many clients with fluctuating incomes who experience gaps in coverage due to difficulty understanding and keeping track of their fluctuating insurance eligibility, leading to medical debt and poor health outcomes. Not only are these care outcomes bad for individual patients, but preventable medical problems also increase costs across the MassHealth system while making it harder to ensure plan accountability for patients cycling in-and-out of coverage.”</a:t>
            </a:r>
            <a:endParaRPr b="1">
              <a:solidFill>
                <a:srgbClr val="BCC0C3"/>
              </a:solidFill>
              <a:latin typeface="Roboto"/>
              <a:ea typeface="Roboto"/>
              <a:cs typeface="Roboto"/>
              <a:sym typeface="Roboto"/>
            </a:endParaRPr>
          </a:p>
        </p:txBody>
      </p:sp>
      <p:sp>
        <p:nvSpPr>
          <p:cNvPr id="39" name="Google Shape;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59753a31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g2559753a31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g2559753a316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Duration: </a:t>
            </a:r>
            <a:r>
              <a:rPr lang="en-US">
                <a:solidFill>
                  <a:srgbClr val="154377"/>
                </a:solidFill>
                <a:highlight>
                  <a:srgbClr val="FFFFFF"/>
                </a:highlight>
                <a:latin typeface="Arial"/>
                <a:ea typeface="Arial"/>
                <a:cs typeface="Arial"/>
                <a:sym typeface="Arial"/>
              </a:rPr>
              <a:t>“</a:t>
            </a:r>
            <a:r>
              <a:rPr lang="en-US">
                <a:solidFill>
                  <a:srgbClr val="154377"/>
                </a:solidFill>
                <a:latin typeface="Arial"/>
                <a:ea typeface="Arial"/>
                <a:cs typeface="Arial"/>
                <a:sym typeface="Arial"/>
              </a:rPr>
              <a:t>For individuals who are released from a correctional institution, each individual’s 12-month continuous eligibility period shall begin </a:t>
            </a:r>
            <a:r>
              <a:rPr lang="en-US" b="1">
                <a:solidFill>
                  <a:srgbClr val="154377"/>
                </a:solidFill>
                <a:latin typeface="Arial"/>
                <a:ea typeface="Arial"/>
                <a:cs typeface="Arial"/>
                <a:sym typeface="Arial"/>
              </a:rPr>
              <a:t>at the date of their release </a:t>
            </a:r>
            <a:r>
              <a:rPr lang="en-US">
                <a:solidFill>
                  <a:srgbClr val="154377"/>
                </a:solidFill>
                <a:latin typeface="Arial"/>
                <a:ea typeface="Arial"/>
                <a:cs typeface="Arial"/>
                <a:sym typeface="Arial"/>
              </a:rPr>
              <a:t>and will extend through the end of the 12th month following release. Eligible individuals for whom an eligibility determination is made after their release date but before 12 months after their release date shall be eligible for continuous eligibility through the end of the 12th month following release. This may result in continuous eligibility periods of less than 12 months for some individuals.”</a:t>
            </a:r>
            <a:endParaRPr>
              <a:solidFill>
                <a:srgbClr val="154377"/>
              </a:solidFill>
              <a:latin typeface="Arial"/>
              <a:ea typeface="Arial"/>
              <a:cs typeface="Arial"/>
              <a:sym typeface="Arial"/>
            </a:endParaRPr>
          </a:p>
          <a:p>
            <a:pPr marL="0" lvl="0" indent="0" algn="l" rtl="0">
              <a:spcBef>
                <a:spcPts val="0"/>
              </a:spcBef>
              <a:spcAft>
                <a:spcPts val="0"/>
              </a:spcAft>
              <a:buNone/>
            </a:pPr>
            <a:endParaRPr>
              <a:solidFill>
                <a:srgbClr val="154377"/>
              </a:solidFill>
              <a:latin typeface="Arial"/>
              <a:ea typeface="Arial"/>
              <a:cs typeface="Arial"/>
              <a:sym typeface="Arial"/>
            </a:endParaRPr>
          </a:p>
          <a:p>
            <a:pPr marL="0" lvl="0" indent="0" algn="l" rtl="0">
              <a:spcBef>
                <a:spcPts val="0"/>
              </a:spcBef>
              <a:spcAft>
                <a:spcPts val="0"/>
              </a:spcAft>
              <a:buNone/>
            </a:pPr>
            <a:endParaRPr>
              <a:solidFill>
                <a:srgbClr val="154377"/>
              </a:solidFill>
              <a:latin typeface="Arial"/>
              <a:ea typeface="Arial"/>
              <a:cs typeface="Arial"/>
              <a:sym typeface="Arial"/>
            </a:endParaRPr>
          </a:p>
          <a:p>
            <a:pPr marL="0" lvl="0" indent="0" algn="l" rtl="0">
              <a:lnSpc>
                <a:spcPct val="115000"/>
              </a:lnSpc>
              <a:spcBef>
                <a:spcPts val="0"/>
              </a:spcBef>
              <a:spcAft>
                <a:spcPts val="0"/>
              </a:spcAft>
              <a:buNone/>
            </a:pPr>
            <a:r>
              <a:rPr lang="en-US">
                <a:solidFill>
                  <a:srgbClr val="154377"/>
                </a:solidFill>
                <a:latin typeface="Arial"/>
                <a:ea typeface="Arial"/>
                <a:cs typeface="Arial"/>
                <a:sym typeface="Arial"/>
              </a:rPr>
              <a:t>MassHealth will continue to has existing procedures and direct communication with correctional facilities who notify MassHealth when a member is in custody, or a member or new applicant is being released. While MassHealth also utilizes electronic data matching to identify this population, these established relationships allow for more timely notification. Once a member or applicant has been identified as justice-involved, either through communication with correctional partners or by information provided on an application, the system will place a flag on their record ensuring their identification as a recipient of 12 months of continuous eligibility.</a:t>
            </a:r>
            <a:endParaRPr>
              <a:solidFill>
                <a:srgbClr val="154377"/>
              </a:solidFill>
              <a:latin typeface="Arial"/>
              <a:ea typeface="Arial"/>
              <a:cs typeface="Arial"/>
              <a:sym typeface="Arial"/>
            </a:endParaRPr>
          </a:p>
        </p:txBody>
      </p:sp>
      <p:sp>
        <p:nvSpPr>
          <p:cNvPr id="55" name="Google Shape;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559753a316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2559753a316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3 months retroactive coverage - “third month before the month of application” </a:t>
            </a:r>
            <a:endParaRPr/>
          </a:p>
        </p:txBody>
      </p:sp>
      <p:sp>
        <p:nvSpPr>
          <p:cNvPr id="63" name="Google Shape;63;g2559753a316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59753a316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2559753a316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rgbClr val="154377"/>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154377"/>
                </a:solidFill>
                <a:latin typeface="Arial"/>
                <a:ea typeface="Arial"/>
                <a:cs typeface="Arial"/>
                <a:sym typeface="Arial"/>
              </a:rPr>
              <a:t>For individuals who qualify for a continuous eligibility period that exceeds 12 months, the state must continue to attempt to verify residency at least once every 12 months. Additionally, the state must attempt to confirm the individual is not deceased at least once every 12 months, consistent with the data sources outlined in the state’s verification plan(s) and/or confirmed by the household per 42 CFR 435.952(d) and 42 CFR 457.380. The state must continue to redetermine eligibility if the state receives information that indicates a change in state residency or that the individual is deceased, verifying the change consistent with 42 CFR 435.916(d) and in accordance with 42 CFR 435.940 through 435.960 and the state’s verification plan developed under 42 CFR 435.945(j) or 42 CFR 457.380</a:t>
            </a:r>
            <a:endParaRPr>
              <a:solidFill>
                <a:srgbClr val="154377"/>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154377"/>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154377"/>
                </a:solidFill>
                <a:latin typeface="Arial"/>
                <a:ea typeface="Arial"/>
                <a:cs typeface="Arial"/>
                <a:sym typeface="Arial"/>
              </a:rPr>
              <a:t>. For all continuous eligibility periods longer than 12 months, the Commonwealth will be required to attempt to update MassHealth Medicaid and CHIP Section 1115 Demonstration Page 15 Approval Period: October 1, 2022 through December 31, 2027 beneficiary information on an annual basis. The Commonwealth must have procedures and processes in place to accept and update beneficiary contact information and attempt to update beneficiary contact information on an annual basis, which could include annually checking data sources and partnering with managed care organizations (MCOs), Behavioral Health Prepaid Inpatient Health Plan (BH PIHP), Primary Care ACOs (PCACOs), and Accountable Care Partnership Plans (ACPPs) to encourage beneficiaries to update their contact information. This must include procedures to annually check data sources and to partner with MCO, BH PIHP, PCACOs, and ACPPs to encourage beneficiaries to update their contact information. The Commonwealth is reminded that updated contact information from third-party sources with an in-state address is not an indication of a change affecting eligibility. Contact information with an out-of-state or no forwarding address indicates a potential change in circumstance with respect to State residency, but without additional follow up by the Commonwealth per 42 CFR 435.952(d), the receipt of this third-party data is not sufficient to make a definitive determination as to whether beneficiaries no longer meet State residency requirements.</a:t>
            </a:r>
            <a:endParaRPr>
              <a:solidFill>
                <a:srgbClr val="154377"/>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154377"/>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The implementation of continuous eligibility will not replace or interfere with standard operational procedures related to the maintenance of member records. The customary process to perform verifications on beneficiary residency will continue to allow reported changes from a third party, a member self-attestation, or related record updates to be applied without interfering with benefit continuity. Changes to a member’s record, including contact information, can be made at any time throughout the continuous eligibility period and are required annually at the time of eligibility renewal. The operating system will attempt to confirm if the reported changes can be verified via available data sources and will generate noticing to the member if manual verification is required. Notices of renewal, requests for verifications, or any other correspondence requiring member action will be sent to the member in advance of any upcoming program determinations. Member materials inform beneficiaries that changes in circumstance require timely reporting and further explain necessary member duties and responsibilities, specified timeframes for submission, and modes by which the member may respond to satisfy requests. In the case where members are homeless or considered otherwise transient, mail may be returned undeliverable indicating the most recent and updated information may no longer be valid; such an event will not result in a termination of benefits or an interruption in the continuous eligibility period unless there is sufficient evidence indicating this is a result of the previously mentioned termination exception. Staff are instructed to process all received changes in accordance with the current operational procedures which will preserve case accuracy, member communication and operational reliability but will not downgrade member benefits.</a:t>
            </a:r>
            <a:endParaRPr>
              <a:solidFill>
                <a:srgbClr val="154377"/>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p>
        </p:txBody>
      </p:sp>
      <p:sp>
        <p:nvSpPr>
          <p:cNvPr id="71" name="Google Shape;71;g2559753a316_0_1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559753a316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2559753a316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u="sng">
                <a:solidFill>
                  <a:srgbClr val="0F3056"/>
                </a:solidFill>
                <a:latin typeface="Arial"/>
                <a:ea typeface="Arial"/>
                <a:cs typeface="Arial"/>
                <a:sym typeface="Arial"/>
              </a:rPr>
              <a:t>Operational Implementation</a:t>
            </a:r>
            <a:r>
              <a:rPr lang="en-US">
                <a:solidFill>
                  <a:srgbClr val="0F3056"/>
                </a:solidFill>
                <a:latin typeface="Arial"/>
                <a:ea typeface="Arial"/>
                <a:cs typeface="Arial"/>
                <a:sym typeface="Arial"/>
              </a:rPr>
              <a:t>: Existing operational processes around MassHealth enrollment of individuals released from correctional facilities requires manual processing by a designated team of MassHealth staff that is initiated by direct communication from correctional facilities. MassHealth expects to finish automating systematic enrollment processing of justice-involved individuals by July 2024. Ahead of this scheduled system update, MassHealth will implement a manual process for the justice-involved population so that continuous eligibility can take effect as of April 2023. </a:t>
            </a:r>
            <a:endParaRPr>
              <a:solidFill>
                <a:srgbClr val="0F3056"/>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rgbClr val="0F3056"/>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rgbClr val="0F3056"/>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solidFill>
                  <a:srgbClr val="0F3056"/>
                </a:solidFill>
                <a:latin typeface="Arial"/>
                <a:ea typeface="Arial"/>
                <a:cs typeface="Arial"/>
                <a:sym typeface="Arial"/>
              </a:rPr>
              <a:t>Continuous eligibility for members experiencing homelessness will take effect for individuals as of December 2023. In order to fulfill the requirements of the STCs for continuous eligibility, verification of homelessness through the Statewide Homeless Management Information System is required. In order to automate the existing process as well as the communication between MassHealth systems and the statewide system, comprehensive system upgrades and testing of systems will be required. These processes to systematically apply continuous eligibility will be completed by December 2023. Ahead of this scheduled system update, the federal public health emergency Maintenance of Effort requirement will continue coverage until a renewal is completed during unwind. </a:t>
            </a:r>
            <a:endParaRPr>
              <a:solidFill>
                <a:srgbClr val="0F3056"/>
              </a:solidFill>
              <a:latin typeface="Arial"/>
              <a:ea typeface="Arial"/>
              <a:cs typeface="Arial"/>
              <a:sym typeface="Arial"/>
            </a:endParaRPr>
          </a:p>
          <a:p>
            <a:pPr marL="457200" lvl="0" indent="-304800" algn="l" rtl="0">
              <a:spcBef>
                <a:spcPts val="0"/>
              </a:spcBef>
              <a:spcAft>
                <a:spcPts val="0"/>
              </a:spcAft>
              <a:buClr>
                <a:srgbClr val="0F3056"/>
              </a:buClr>
              <a:buSzPts val="1200"/>
              <a:buChar char="●"/>
            </a:pPr>
            <a:r>
              <a:rPr lang="en-US">
                <a:solidFill>
                  <a:srgbClr val="0F3056"/>
                </a:solidFill>
                <a:latin typeface="Arial"/>
                <a:ea typeface="Arial"/>
                <a:cs typeface="Arial"/>
                <a:sym typeface="Arial"/>
              </a:rPr>
              <a:t>Basically between now and Dec 2023 they are setting up the infrastructure for data verification between MassHealth and SHMIS </a:t>
            </a:r>
            <a:endParaRPr/>
          </a:p>
        </p:txBody>
      </p:sp>
      <p:sp>
        <p:nvSpPr>
          <p:cNvPr id="79" name="Google Shape;79;g2559753a316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59753a316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2559753a316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Make clear that this applies to both programs </a:t>
            </a:r>
            <a:endParaRPr/>
          </a:p>
          <a:p>
            <a:pPr marL="0" lvl="0" indent="0" algn="l" rtl="0">
              <a:spcBef>
                <a:spcPts val="0"/>
              </a:spcBef>
              <a:spcAft>
                <a:spcPts val="0"/>
              </a:spcAft>
              <a:buNone/>
            </a:pPr>
            <a:r>
              <a:rPr lang="en-US"/>
              <a:t>Autorenewal = ex parte, just say autorenew </a:t>
            </a:r>
            <a:endParaRPr/>
          </a:p>
          <a:p>
            <a:pPr marL="457200" lvl="0" indent="-317500" algn="l" rtl="0">
              <a:spcBef>
                <a:spcPts val="0"/>
              </a:spcBef>
              <a:spcAft>
                <a:spcPts val="0"/>
              </a:spcAft>
              <a:buSzPts val="1400"/>
              <a:buAutoNum type="arabicPeriod"/>
            </a:pPr>
            <a:r>
              <a:rPr lang="en-US"/>
              <a:t>Masshealth with autorenew</a:t>
            </a:r>
            <a:endParaRPr/>
          </a:p>
          <a:p>
            <a:pPr marL="457200" lvl="0" indent="-317500" algn="l" rtl="0">
              <a:spcBef>
                <a:spcPts val="0"/>
              </a:spcBef>
              <a:spcAft>
                <a:spcPts val="0"/>
              </a:spcAft>
              <a:buSzPts val="1400"/>
              <a:buAutoNum type="arabicPeriod"/>
            </a:pPr>
            <a:r>
              <a:rPr lang="en-US"/>
              <a:t>If unable, theyll send request to member</a:t>
            </a:r>
            <a:endParaRPr/>
          </a:p>
          <a:p>
            <a:pPr marL="1828800" lvl="3" indent="-304800" algn="l" rtl="0">
              <a:spcBef>
                <a:spcPts val="0"/>
              </a:spcBef>
              <a:spcAft>
                <a:spcPts val="0"/>
              </a:spcAft>
              <a:buSzPts val="1200"/>
              <a:buAutoNum type="arabicPeriod"/>
            </a:pPr>
            <a:r>
              <a:rPr lang="en-US">
                <a:solidFill>
                  <a:srgbClr val="154377"/>
                </a:solidFill>
                <a:latin typeface="Arial"/>
                <a:ea typeface="Arial"/>
                <a:cs typeface="Arial"/>
                <a:sym typeface="Arial"/>
              </a:rPr>
              <a:t>Beneficiaries are required to complete an eligibility renewal in its entirety and submit it timely to ensure continuity of benefits that will be determined based on established regulatory eligibility criteria. </a:t>
            </a:r>
            <a:endParaRPr/>
          </a:p>
          <a:p>
            <a:pPr marL="457200" lvl="0" indent="-317500" algn="l" rtl="0">
              <a:spcBef>
                <a:spcPts val="0"/>
              </a:spcBef>
              <a:spcAft>
                <a:spcPts val="0"/>
              </a:spcAft>
              <a:buSzPts val="1400"/>
              <a:buAutoNum type="arabicPeriod"/>
            </a:pPr>
            <a:r>
              <a:rPr lang="en-US"/>
              <a:t>If Masshealth , theyll check available sources </a:t>
            </a:r>
            <a:endParaRPr/>
          </a:p>
        </p:txBody>
      </p:sp>
      <p:sp>
        <p:nvSpPr>
          <p:cNvPr id="88" name="Google Shape;88;g2559753a316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452920" y="6317121"/>
            <a:ext cx="1709584" cy="521215"/>
          </a:xfrm>
          <a:prstGeom prst="rect">
            <a:avLst/>
          </a:prstGeom>
          <a:noFill/>
          <a:ln>
            <a:noFill/>
          </a:ln>
        </p:spPr>
      </p:pic>
      <p:cxnSp>
        <p:nvCxnSpPr>
          <p:cNvPr id="13" name="Google Shape;13;p7"/>
          <p:cNvCxnSpPr/>
          <p:nvPr/>
        </p:nvCxnSpPr>
        <p:spPr>
          <a:xfrm rot="10800000">
            <a:off x="314632" y="6617110"/>
            <a:ext cx="10028903" cy="0"/>
          </a:xfrm>
          <a:prstGeom prst="straightConnector1">
            <a:avLst/>
          </a:prstGeom>
          <a:noFill/>
          <a:ln w="12700" cap="flat" cmpd="sng">
            <a:solidFill>
              <a:schemeClr val="accent1"/>
            </a:solidFill>
            <a:prstDash val="solid"/>
            <a:miter lim="800000"/>
            <a:headEnd type="none" w="sm" len="sm"/>
            <a:tailEnd type="none" w="sm" len="sm"/>
          </a:ln>
        </p:spPr>
      </p:cxnSp>
      <p:sp>
        <p:nvSpPr>
          <p:cNvPr id="14" name="Google Shape;14;p7"/>
          <p:cNvSpPr txBox="1"/>
          <p:nvPr/>
        </p:nvSpPr>
        <p:spPr>
          <a:xfrm>
            <a:off x="250237" y="6372410"/>
            <a:ext cx="365997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134177"/>
                </a:solidFill>
                <a:latin typeface="Lato"/>
                <a:ea typeface="Lato"/>
                <a:cs typeface="Lato"/>
                <a:sym typeface="Lato"/>
              </a:rPr>
              <a:t>Statewide Health Access for Justice-Involved Individuals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2"/>
        </a:solidFill>
        <a:effectLst/>
      </p:bgPr>
    </p:bg>
    <p:spTree>
      <p:nvGrpSpPr>
        <p:cNvPr id="1" name="Shape 15"/>
        <p:cNvGrpSpPr/>
        <p:nvPr/>
      </p:nvGrpSpPr>
      <p:grpSpPr>
        <a:xfrm>
          <a:off x="0" y="0"/>
          <a:ext cx="0" cy="0"/>
          <a:chOff x="0" y="0"/>
          <a:chExt cx="0" cy="0"/>
        </a:xfrm>
      </p:grpSpPr>
      <p:pic>
        <p:nvPicPr>
          <p:cNvPr id="16" name="Google Shape;16;p8"/>
          <p:cNvPicPr preferRelativeResize="0"/>
          <p:nvPr/>
        </p:nvPicPr>
        <p:blipFill rotWithShape="1">
          <a:blip r:embed="rId2">
            <a:alphaModFix/>
          </a:blip>
          <a:srcRect/>
          <a:stretch/>
        </p:blipFill>
        <p:spPr>
          <a:xfrm>
            <a:off x="10452920" y="6322021"/>
            <a:ext cx="1709584" cy="511414"/>
          </a:xfrm>
          <a:prstGeom prst="rect">
            <a:avLst/>
          </a:prstGeom>
          <a:noFill/>
          <a:ln>
            <a:noFill/>
          </a:ln>
        </p:spPr>
      </p:pic>
      <p:cxnSp>
        <p:nvCxnSpPr>
          <p:cNvPr id="17" name="Google Shape;17;p8"/>
          <p:cNvCxnSpPr/>
          <p:nvPr/>
        </p:nvCxnSpPr>
        <p:spPr>
          <a:xfrm rot="10800000">
            <a:off x="314632" y="6617110"/>
            <a:ext cx="10028903" cy="0"/>
          </a:xfrm>
          <a:prstGeom prst="straightConnector1">
            <a:avLst/>
          </a:prstGeom>
          <a:noFill/>
          <a:ln w="12700" cap="flat" cmpd="sng">
            <a:solidFill>
              <a:schemeClr val="lt1"/>
            </a:solidFill>
            <a:prstDash val="solid"/>
            <a:miter lim="800000"/>
            <a:headEnd type="none" w="sm" len="sm"/>
            <a:tailEnd type="none" w="sm" len="sm"/>
          </a:ln>
        </p:spPr>
      </p:cxnSp>
      <p:sp>
        <p:nvSpPr>
          <p:cNvPr id="18" name="Google Shape;18;p8"/>
          <p:cNvSpPr txBox="1"/>
          <p:nvPr/>
        </p:nvSpPr>
        <p:spPr>
          <a:xfrm>
            <a:off x="250237" y="6372410"/>
            <a:ext cx="365997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Lato"/>
                <a:ea typeface="Lato"/>
                <a:cs typeface="Lato"/>
                <a:sym typeface="Lato"/>
              </a:rPr>
              <a:t>Statewide Health Access for Justice-Involved Individuals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medicaid.gov/medicaid/section-1115-demonstrations/downloads/ma-masshealth-ca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iwanner@mlri.org" TargetMode="External"/><Relationship Id="rId4" Type="http://schemas.openxmlformats.org/officeDocument/2006/relationships/hyperlink" Target="https://www.medicaid.gov/medicaid/section-1115-demonstrations/downloads/ma-masshealth-ca-demstrtn-aprvl-05192023.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 name="Google Shape;24;p1"/>
          <p:cNvSpPr txBox="1"/>
          <p:nvPr/>
        </p:nvSpPr>
        <p:spPr>
          <a:xfrm>
            <a:off x="6078025" y="3679738"/>
            <a:ext cx="549764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chemeClr val="dk2"/>
                </a:solidFill>
                <a:latin typeface="Calibri"/>
                <a:ea typeface="Calibri"/>
                <a:cs typeface="Calibri"/>
                <a:sym typeface="Calibri"/>
              </a:rPr>
              <a:t>MassHealth Updates: Continuous Eligibility</a:t>
            </a:r>
            <a:endParaRPr/>
          </a:p>
        </p:txBody>
      </p:sp>
      <p:cxnSp>
        <p:nvCxnSpPr>
          <p:cNvPr id="25" name="Google Shape;25;p1"/>
          <p:cNvCxnSpPr/>
          <p:nvPr/>
        </p:nvCxnSpPr>
        <p:spPr>
          <a:xfrm>
            <a:off x="5846164" y="4906193"/>
            <a:ext cx="5961372" cy="0"/>
          </a:xfrm>
          <a:prstGeom prst="straightConnector1">
            <a:avLst/>
          </a:prstGeom>
          <a:noFill/>
          <a:ln w="31750" cap="flat" cmpd="sng">
            <a:solidFill>
              <a:schemeClr val="accent4"/>
            </a:solidFill>
            <a:prstDash val="solid"/>
            <a:miter lim="800000"/>
            <a:headEnd type="none" w="sm" len="sm"/>
            <a:tailEnd type="none" w="sm" len="sm"/>
          </a:ln>
        </p:spPr>
      </p:cxnSp>
      <p:sp>
        <p:nvSpPr>
          <p:cNvPr id="26" name="Google Shape;26;p1"/>
          <p:cNvSpPr txBox="1"/>
          <p:nvPr/>
        </p:nvSpPr>
        <p:spPr>
          <a:xfrm>
            <a:off x="5947050" y="4923659"/>
            <a:ext cx="596137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2"/>
                </a:solidFill>
                <a:latin typeface="Calibri"/>
                <a:ea typeface="Calibri"/>
                <a:cs typeface="Calibri"/>
                <a:sym typeface="Calibri"/>
              </a:rPr>
              <a:t>Isabel Wanner, iwanner@mlri.org</a:t>
            </a:r>
            <a:endParaRPr sz="2000" b="1">
              <a:solidFill>
                <a:schemeClr val="dk2"/>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2"/>
                </a:solidFill>
                <a:latin typeface="Calibri"/>
                <a:ea typeface="Calibri"/>
                <a:cs typeface="Calibri"/>
                <a:sym typeface="Calibri"/>
              </a:rPr>
              <a:t>Massachusetts Law Reform Institute</a:t>
            </a:r>
            <a:endParaRPr/>
          </a:p>
        </p:txBody>
      </p:sp>
      <p:pic>
        <p:nvPicPr>
          <p:cNvPr id="27" name="Google Shape;27;p1"/>
          <p:cNvPicPr preferRelativeResize="0"/>
          <p:nvPr/>
        </p:nvPicPr>
        <p:blipFill rotWithShape="1">
          <a:blip r:embed="rId4">
            <a:alphaModFix/>
          </a:blip>
          <a:srcRect/>
          <a:stretch/>
        </p:blipFill>
        <p:spPr>
          <a:xfrm>
            <a:off x="8177106" y="224574"/>
            <a:ext cx="4014894" cy="1224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559753a316_0_49"/>
          <p:cNvSpPr/>
          <p:nvPr/>
        </p:nvSpPr>
        <p:spPr>
          <a:xfrm>
            <a:off x="-1" y="287389"/>
            <a:ext cx="12305700" cy="624000"/>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g2559753a316_0_49"/>
          <p:cNvSpPr txBox="1"/>
          <p:nvPr/>
        </p:nvSpPr>
        <p:spPr>
          <a:xfrm>
            <a:off x="425695" y="306889"/>
            <a:ext cx="11880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Sources &amp; Additional Information</a:t>
            </a:r>
            <a:endParaRPr/>
          </a:p>
        </p:txBody>
      </p:sp>
      <p:sp>
        <p:nvSpPr>
          <p:cNvPr id="100" name="Google Shape;100;g2559753a316_0_49"/>
          <p:cNvSpPr txBox="1"/>
          <p:nvPr/>
        </p:nvSpPr>
        <p:spPr>
          <a:xfrm>
            <a:off x="316200" y="1300025"/>
            <a:ext cx="110073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solidFill>
                  <a:schemeClr val="accent3"/>
                </a:solidFill>
              </a:rPr>
              <a:t>CMS, MassHealth Demonstration 1115 Waiver Approval Letter (September 28, 2022): </a:t>
            </a:r>
            <a:r>
              <a:rPr lang="en-US" sz="1700" b="1" u="sng">
                <a:solidFill>
                  <a:schemeClr val="accent3"/>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https://www.medicaid.gov/medicaid/section-1115-demonstrations/downloads/ma-masshealth-ca1.pdf</a:t>
            </a:r>
            <a:r>
              <a:rPr lang="en-US" sz="1700" b="1">
                <a:solidFill>
                  <a:schemeClr val="accent3"/>
                </a:solidFill>
              </a:rPr>
              <a:t>.</a:t>
            </a:r>
            <a:endParaRPr sz="1700" b="1">
              <a:solidFill>
                <a:schemeClr val="accent3"/>
              </a:solidFill>
            </a:endParaRPr>
          </a:p>
          <a:p>
            <a:pPr marL="0" lvl="0" indent="0" algn="l" rtl="0">
              <a:spcBef>
                <a:spcPts val="0"/>
              </a:spcBef>
              <a:spcAft>
                <a:spcPts val="0"/>
              </a:spcAft>
              <a:buNone/>
            </a:pPr>
            <a:endParaRPr sz="1700" b="1">
              <a:solidFill>
                <a:schemeClr val="accent3"/>
              </a:solidFill>
            </a:endParaRPr>
          </a:p>
          <a:p>
            <a:pPr marL="0" lvl="0" indent="0" algn="l" rtl="0">
              <a:spcBef>
                <a:spcPts val="0"/>
              </a:spcBef>
              <a:spcAft>
                <a:spcPts val="0"/>
              </a:spcAft>
              <a:buNone/>
            </a:pPr>
            <a:r>
              <a:rPr lang="en-US" sz="1700" b="1">
                <a:solidFill>
                  <a:schemeClr val="accent3"/>
                </a:solidFill>
              </a:rPr>
              <a:t>CMS, Continuous Eligibility Implementation Plan (May 19, 2023): </a:t>
            </a:r>
            <a:r>
              <a:rPr lang="en-US" sz="1700" b="1" u="sng">
                <a:solidFill>
                  <a:schemeClr val="accent3"/>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https://www.medicaid.gov/medicaid/section-1115-demonstrations/downloads/ma-masshealth-ca-demstrtn-aprvl-05192023.pdf</a:t>
            </a:r>
            <a:r>
              <a:rPr lang="en-US" sz="1700" b="1" u="sng">
                <a:solidFill>
                  <a:schemeClr val="accent3"/>
                </a:solidFill>
              </a:rPr>
              <a:t>.</a:t>
            </a:r>
            <a:endParaRPr sz="1700" b="1" u="sng">
              <a:solidFill>
                <a:schemeClr val="accent3"/>
              </a:solidFill>
            </a:endParaRPr>
          </a:p>
          <a:p>
            <a:pPr marL="0" lvl="0" indent="0" algn="l" rtl="0">
              <a:spcBef>
                <a:spcPts val="0"/>
              </a:spcBef>
              <a:spcAft>
                <a:spcPts val="0"/>
              </a:spcAft>
              <a:buNone/>
            </a:pPr>
            <a:endParaRPr sz="1700" b="1" u="sng">
              <a:solidFill>
                <a:schemeClr val="accent3"/>
              </a:solidFill>
            </a:endParaRPr>
          </a:p>
          <a:p>
            <a:pPr marL="0" lvl="0" indent="0" algn="l" rtl="0">
              <a:spcBef>
                <a:spcPts val="0"/>
              </a:spcBef>
              <a:spcAft>
                <a:spcPts val="0"/>
              </a:spcAft>
              <a:buNone/>
            </a:pPr>
            <a:endParaRPr sz="1700" b="1" u="sng">
              <a:solidFill>
                <a:schemeClr val="accent3"/>
              </a:solidFill>
            </a:endParaRPr>
          </a:p>
          <a:p>
            <a:pPr marL="0" lvl="0" indent="0" algn="l" rtl="0">
              <a:spcBef>
                <a:spcPts val="0"/>
              </a:spcBef>
              <a:spcAft>
                <a:spcPts val="0"/>
              </a:spcAft>
              <a:buNone/>
            </a:pPr>
            <a:r>
              <a:rPr lang="en-US" sz="1700" b="1">
                <a:solidFill>
                  <a:schemeClr val="accent3"/>
                </a:solidFill>
              </a:rPr>
              <a:t>If you have any questions about continuous eligibility or are interested in more information on MassHealth for justice-involved individuals, you can email me (Isabel Wanner) at </a:t>
            </a:r>
            <a:r>
              <a:rPr lang="en-US" sz="1700" b="1" u="sng">
                <a:solidFill>
                  <a:schemeClr val="hlink"/>
                </a:solidFill>
                <a:hlinkClick r:id="rId5"/>
              </a:rPr>
              <a:t>iwanner@mlri.org</a:t>
            </a:r>
            <a:r>
              <a:rPr lang="en-US" sz="1700" b="1">
                <a:solidFill>
                  <a:schemeClr val="accent3"/>
                </a:solidFill>
              </a:rPr>
              <a:t>. </a:t>
            </a:r>
            <a:endParaRPr sz="1700" b="1">
              <a:solidFill>
                <a:schemeClr val="accent3"/>
              </a:solidFill>
            </a:endParaRPr>
          </a:p>
          <a:p>
            <a:pPr marL="0" lvl="0" indent="0" algn="l" rtl="0">
              <a:spcBef>
                <a:spcPts val="0"/>
              </a:spcBef>
              <a:spcAft>
                <a:spcPts val="0"/>
              </a:spcAft>
              <a:buNone/>
            </a:pPr>
            <a:endParaRPr sz="1700" b="1" u="sng">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2"/>
          <p:cNvSpPr/>
          <p:nvPr/>
        </p:nvSpPr>
        <p:spPr>
          <a:xfrm>
            <a:off x="-1" y="287389"/>
            <a:ext cx="12192001" cy="624106"/>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
          <p:cNvSpPr txBox="1"/>
          <p:nvPr/>
        </p:nvSpPr>
        <p:spPr>
          <a:xfrm>
            <a:off x="212770" y="306939"/>
            <a:ext cx="11766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MassHealth 1115 Demonstration Waiver </a:t>
            </a:r>
            <a:endParaRPr/>
          </a:p>
        </p:txBody>
      </p:sp>
      <p:sp>
        <p:nvSpPr>
          <p:cNvPr id="35" name="Google Shape;35;p2"/>
          <p:cNvSpPr txBox="1"/>
          <p:nvPr/>
        </p:nvSpPr>
        <p:spPr>
          <a:xfrm>
            <a:off x="212775" y="1408925"/>
            <a:ext cx="10391700" cy="332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accent3"/>
                </a:solidFill>
              </a:rPr>
              <a:t>December 22, 2021</a:t>
            </a:r>
            <a:r>
              <a:rPr lang="en-US" sz="1800">
                <a:solidFill>
                  <a:schemeClr val="accent3"/>
                </a:solidFill>
              </a:rPr>
              <a:t>: MA EOHHS announced its submission of a Request to Extend the MassHealth Section 1115 Demonstration to CMS</a:t>
            </a:r>
            <a:endParaRPr sz="1800">
              <a:solidFill>
                <a:schemeClr val="accent3"/>
              </a:solidFill>
            </a:endParaRPr>
          </a:p>
          <a:p>
            <a:pPr marL="0" marR="0" lvl="0" indent="0" algn="l" rtl="0">
              <a:spcBef>
                <a:spcPts val="0"/>
              </a:spcBef>
              <a:spcAft>
                <a:spcPts val="0"/>
              </a:spcAft>
              <a:buNone/>
            </a:pPr>
            <a:endParaRPr sz="1800">
              <a:solidFill>
                <a:schemeClr val="accent3"/>
              </a:solidFill>
            </a:endParaRPr>
          </a:p>
          <a:p>
            <a:pPr marL="0" marR="0" lvl="0" indent="0" algn="l" rtl="0">
              <a:spcBef>
                <a:spcPts val="0"/>
              </a:spcBef>
              <a:spcAft>
                <a:spcPts val="0"/>
              </a:spcAft>
              <a:buNone/>
            </a:pPr>
            <a:r>
              <a:rPr lang="en-US" sz="1800" b="1" u="sng">
                <a:solidFill>
                  <a:schemeClr val="accent3"/>
                </a:solidFill>
              </a:rPr>
              <a:t>September 28, 2022</a:t>
            </a:r>
            <a:r>
              <a:rPr lang="en-US" sz="1800">
                <a:solidFill>
                  <a:schemeClr val="accent3"/>
                </a:solidFill>
              </a:rPr>
              <a:t>:  CMS approved Massachusetts’ request to extend the MassHealth Section 1115 Demonstration </a:t>
            </a:r>
            <a:endParaRPr sz="1800">
              <a:solidFill>
                <a:schemeClr val="accent3"/>
              </a:solidFill>
            </a:endParaRPr>
          </a:p>
          <a:p>
            <a:pPr marL="0" marR="0" lvl="0" indent="0" algn="l" rtl="0">
              <a:spcBef>
                <a:spcPts val="0"/>
              </a:spcBef>
              <a:spcAft>
                <a:spcPts val="0"/>
              </a:spcAft>
              <a:buNone/>
            </a:pPr>
            <a:endParaRPr sz="1800">
              <a:solidFill>
                <a:schemeClr val="accent3"/>
              </a:solidFill>
            </a:endParaRPr>
          </a:p>
          <a:p>
            <a:pPr marL="0" marR="0" lvl="0" indent="0" algn="l" rtl="0">
              <a:spcBef>
                <a:spcPts val="0"/>
              </a:spcBef>
              <a:spcAft>
                <a:spcPts val="0"/>
              </a:spcAft>
              <a:buNone/>
            </a:pPr>
            <a:r>
              <a:rPr lang="en-US" sz="1800" b="1" u="sng">
                <a:solidFill>
                  <a:schemeClr val="accent3"/>
                </a:solidFill>
              </a:rPr>
              <a:t>October 1, 2022 - December 31, 2027</a:t>
            </a:r>
            <a:r>
              <a:rPr lang="en-US" sz="1800">
                <a:solidFill>
                  <a:schemeClr val="accent3"/>
                </a:solidFill>
              </a:rPr>
              <a:t>: The $67 billion waiver is in effect</a:t>
            </a:r>
            <a:endParaRPr sz="1800">
              <a:solidFill>
                <a:schemeClr val="accent3"/>
              </a:solidFill>
            </a:endParaRPr>
          </a:p>
          <a:p>
            <a:pPr marL="0" marR="0" lvl="0" indent="0" algn="l" rtl="0">
              <a:spcBef>
                <a:spcPts val="0"/>
              </a:spcBef>
              <a:spcAft>
                <a:spcPts val="0"/>
              </a:spcAft>
              <a:buNone/>
            </a:pPr>
            <a:endParaRPr sz="1800">
              <a:solidFill>
                <a:schemeClr val="accent3"/>
              </a:solidFill>
            </a:endParaRPr>
          </a:p>
          <a:p>
            <a:pPr marL="0" marR="0" lvl="0" indent="0" algn="l" rtl="0">
              <a:spcBef>
                <a:spcPts val="0"/>
              </a:spcBef>
              <a:spcAft>
                <a:spcPts val="0"/>
              </a:spcAft>
              <a:buNone/>
            </a:pPr>
            <a:endParaRPr sz="1800">
              <a:solidFill>
                <a:schemeClr val="accent3"/>
              </a:solidFill>
            </a:endParaRPr>
          </a:p>
          <a:p>
            <a:pPr marL="0" marR="0" lvl="0" indent="0" algn="l" rtl="0">
              <a:spcBef>
                <a:spcPts val="0"/>
              </a:spcBef>
              <a:spcAft>
                <a:spcPts val="0"/>
              </a:spcAft>
              <a:buNone/>
            </a:pPr>
            <a:endParaRPr sz="1350">
              <a:solidFill>
                <a:srgbClr val="141414"/>
              </a:solidFill>
            </a:endParaRPr>
          </a:p>
          <a:p>
            <a:pPr marL="0" marR="0" lvl="0" indent="0" algn="l" rtl="0">
              <a:spcBef>
                <a:spcPts val="0"/>
              </a:spcBef>
              <a:spcAft>
                <a:spcPts val="0"/>
              </a:spcAft>
              <a:buNone/>
            </a:pPr>
            <a:endParaRPr sz="1350">
              <a:solidFill>
                <a:srgbClr val="141414"/>
              </a:solidFill>
            </a:endParaRPr>
          </a:p>
          <a:p>
            <a:pPr marL="0" marR="0" lvl="0" indent="0" algn="l" rtl="0">
              <a:spcBef>
                <a:spcPts val="0"/>
              </a:spcBef>
              <a:spcAft>
                <a:spcPts val="0"/>
              </a:spcAft>
              <a:buNone/>
            </a:pPr>
            <a:endParaRPr sz="2100" b="1">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3"/>
          <p:cNvSpPr/>
          <p:nvPr/>
        </p:nvSpPr>
        <p:spPr>
          <a:xfrm>
            <a:off x="-1" y="287389"/>
            <a:ext cx="12192001" cy="624106"/>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3"/>
          <p:cNvSpPr txBox="1"/>
          <p:nvPr/>
        </p:nvSpPr>
        <p:spPr>
          <a:xfrm>
            <a:off x="85345" y="306951"/>
            <a:ext cx="117666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What is Continuous Eligibility?</a:t>
            </a:r>
            <a:endParaRPr/>
          </a:p>
        </p:txBody>
      </p:sp>
      <p:sp>
        <p:nvSpPr>
          <p:cNvPr id="43" name="Google Shape;43;p3"/>
          <p:cNvSpPr txBox="1"/>
          <p:nvPr/>
        </p:nvSpPr>
        <p:spPr>
          <a:xfrm>
            <a:off x="0" y="1146800"/>
            <a:ext cx="10791000" cy="4814700"/>
          </a:xfrm>
          <a:prstGeom prst="rect">
            <a:avLst/>
          </a:prstGeom>
          <a:noFill/>
          <a:ln>
            <a:noFill/>
          </a:ln>
        </p:spPr>
        <p:txBody>
          <a:bodyPr spcFirstLastPara="1" wrap="square" lIns="91425" tIns="45700" rIns="91425" bIns="45700" anchor="t" anchorCtr="0">
            <a:spAutoFit/>
          </a:bodyPr>
          <a:lstStyle/>
          <a:p>
            <a:pPr marL="457200" lvl="0" indent="-342900" algn="l" rtl="0">
              <a:lnSpc>
                <a:spcPct val="115000"/>
              </a:lnSpc>
              <a:spcBef>
                <a:spcPts val="0"/>
              </a:spcBef>
              <a:spcAft>
                <a:spcPts val="0"/>
              </a:spcAft>
              <a:buClr>
                <a:schemeClr val="accent3"/>
              </a:buClr>
              <a:buSzPts val="1800"/>
              <a:buFont typeface="Arial"/>
              <a:buChar char="○"/>
            </a:pPr>
            <a:r>
              <a:rPr lang="en-US" sz="1800" b="1" u="sng">
                <a:solidFill>
                  <a:schemeClr val="accent3"/>
                </a:solidFill>
                <a:highlight>
                  <a:srgbClr val="FFFFFF"/>
                </a:highlight>
              </a:rPr>
              <a:t>Continuous Eligibility</a:t>
            </a:r>
            <a:r>
              <a:rPr lang="en-US" sz="1800" b="1">
                <a:solidFill>
                  <a:schemeClr val="accent3"/>
                </a:solidFill>
                <a:highlight>
                  <a:srgbClr val="FFFFFF"/>
                </a:highlight>
              </a:rPr>
              <a:t>: </a:t>
            </a:r>
            <a:r>
              <a:rPr lang="en-US" sz="1800">
                <a:solidFill>
                  <a:schemeClr val="accent3"/>
                </a:solidFill>
                <a:highlight>
                  <a:srgbClr val="FFFFFF"/>
                </a:highlight>
              </a:rPr>
              <a:t>Once someone is found eligible for MassHealth, they will remain enrolled in MassHealth for the duration of the continuous coverage period </a:t>
            </a:r>
            <a:r>
              <a:rPr lang="en-US" sz="1800" i="1">
                <a:solidFill>
                  <a:schemeClr val="accent3"/>
                </a:solidFill>
                <a:highlight>
                  <a:srgbClr val="FFFFFF"/>
                </a:highlight>
              </a:rPr>
              <a:t>regardless</a:t>
            </a:r>
            <a:r>
              <a:rPr lang="en-US" sz="1800">
                <a:solidFill>
                  <a:schemeClr val="accent3"/>
                </a:solidFill>
                <a:highlight>
                  <a:srgbClr val="FFFFFF"/>
                </a:highlight>
              </a:rPr>
              <a:t> of changes in circumstances </a:t>
            </a:r>
            <a:endParaRPr sz="1800">
              <a:solidFill>
                <a:schemeClr val="accent3"/>
              </a:solidFill>
              <a:highlight>
                <a:srgbClr val="FFFFFF"/>
              </a:highlight>
            </a:endParaRPr>
          </a:p>
          <a:p>
            <a:pPr marL="914400" lvl="1" indent="-342900" algn="l" rtl="0">
              <a:lnSpc>
                <a:spcPct val="115000"/>
              </a:lnSpc>
              <a:spcBef>
                <a:spcPts val="0"/>
              </a:spcBef>
              <a:spcAft>
                <a:spcPts val="0"/>
              </a:spcAft>
              <a:buClr>
                <a:schemeClr val="accent3"/>
              </a:buClr>
              <a:buSzPts val="1800"/>
              <a:buFont typeface="Arial"/>
              <a:buChar char="■"/>
            </a:pPr>
            <a:r>
              <a:rPr lang="en-US" sz="1800">
                <a:solidFill>
                  <a:schemeClr val="accent3"/>
                </a:solidFill>
                <a:highlight>
                  <a:srgbClr val="FFFFFF"/>
                </a:highlight>
              </a:rPr>
              <a:t>Circumstances that typically lead to loss of coverage (increases in income, missing paperwork/deadlines, etc.) </a:t>
            </a:r>
            <a:endParaRPr sz="1800">
              <a:solidFill>
                <a:schemeClr val="accent3"/>
              </a:solidFill>
              <a:highlight>
                <a:srgbClr val="FFFFFF"/>
              </a:highlight>
            </a:endParaRPr>
          </a:p>
          <a:p>
            <a:pPr marL="1371600" lvl="2" indent="-342900" algn="l" rtl="0">
              <a:lnSpc>
                <a:spcPct val="115000"/>
              </a:lnSpc>
              <a:spcBef>
                <a:spcPts val="0"/>
              </a:spcBef>
              <a:spcAft>
                <a:spcPts val="0"/>
              </a:spcAft>
              <a:buClr>
                <a:schemeClr val="accent3"/>
              </a:buClr>
              <a:buSzPts val="1800"/>
              <a:buAutoNum type="romanLcPeriod"/>
            </a:pPr>
            <a:r>
              <a:rPr lang="en-US" sz="1800">
                <a:solidFill>
                  <a:schemeClr val="accent3"/>
                </a:solidFill>
                <a:highlight>
                  <a:srgbClr val="FFFFFF"/>
                </a:highlight>
              </a:rPr>
              <a:t>MassHealth population &amp; income fluctuations</a:t>
            </a:r>
            <a:br>
              <a:rPr lang="en-US" sz="1800">
                <a:solidFill>
                  <a:schemeClr val="accent3"/>
                </a:solidFill>
                <a:highlight>
                  <a:srgbClr val="FFFFFF"/>
                </a:highlight>
              </a:rPr>
            </a:br>
            <a:endParaRPr sz="1800">
              <a:solidFill>
                <a:schemeClr val="accent3"/>
              </a:solidFill>
              <a:highlight>
                <a:srgbClr val="FFFFFF"/>
              </a:highlight>
            </a:endParaRPr>
          </a:p>
          <a:p>
            <a:pPr marL="457200" lvl="0" indent="-342900" algn="l" rtl="0">
              <a:lnSpc>
                <a:spcPct val="115000"/>
              </a:lnSpc>
              <a:spcBef>
                <a:spcPts val="0"/>
              </a:spcBef>
              <a:spcAft>
                <a:spcPts val="0"/>
              </a:spcAft>
              <a:buClr>
                <a:schemeClr val="accent3"/>
              </a:buClr>
              <a:buSzPts val="1800"/>
              <a:buFont typeface="Arial"/>
              <a:buChar char="○"/>
            </a:pPr>
            <a:r>
              <a:rPr lang="en-US" sz="1800">
                <a:solidFill>
                  <a:schemeClr val="accent3"/>
                </a:solidFill>
                <a:highlight>
                  <a:srgbClr val="FFFFFF"/>
                </a:highlight>
              </a:rPr>
              <a:t>The demonstration approves continuous eligibility for two groups:</a:t>
            </a:r>
            <a:endParaRPr sz="1800">
              <a:solidFill>
                <a:schemeClr val="accent3"/>
              </a:solidFill>
              <a:highlight>
                <a:srgbClr val="FFFFFF"/>
              </a:highlight>
            </a:endParaRPr>
          </a:p>
          <a:p>
            <a:pPr marL="914400" lvl="1" indent="-342900" algn="l" rtl="0">
              <a:lnSpc>
                <a:spcPct val="115000"/>
              </a:lnSpc>
              <a:spcBef>
                <a:spcPts val="0"/>
              </a:spcBef>
              <a:spcAft>
                <a:spcPts val="0"/>
              </a:spcAft>
              <a:buClr>
                <a:schemeClr val="accent3"/>
              </a:buClr>
              <a:buSzPts val="1800"/>
              <a:buFont typeface="Arial"/>
              <a:buChar char="■"/>
            </a:pPr>
            <a:r>
              <a:rPr lang="en-US" sz="1800">
                <a:solidFill>
                  <a:schemeClr val="accent3"/>
                </a:solidFill>
                <a:highlight>
                  <a:srgbClr val="FFFFFF"/>
                </a:highlight>
              </a:rPr>
              <a:t>12-months continuous eligibility for </a:t>
            </a:r>
            <a:r>
              <a:rPr lang="en-US" sz="1800" b="1">
                <a:solidFill>
                  <a:schemeClr val="accent3"/>
                </a:solidFill>
                <a:highlight>
                  <a:srgbClr val="FFFFFF"/>
                </a:highlight>
              </a:rPr>
              <a:t>people re-entering the community from incarceration</a:t>
            </a:r>
            <a:endParaRPr sz="1800" b="1">
              <a:solidFill>
                <a:schemeClr val="accent3"/>
              </a:solidFill>
              <a:highlight>
                <a:srgbClr val="FFFFFF"/>
              </a:highlight>
            </a:endParaRPr>
          </a:p>
          <a:p>
            <a:pPr marL="914400" lvl="1" indent="-342900" algn="l" rtl="0">
              <a:lnSpc>
                <a:spcPct val="115000"/>
              </a:lnSpc>
              <a:spcBef>
                <a:spcPts val="0"/>
              </a:spcBef>
              <a:spcAft>
                <a:spcPts val="0"/>
              </a:spcAft>
              <a:buClr>
                <a:schemeClr val="accent3"/>
              </a:buClr>
              <a:buSzPts val="1800"/>
              <a:buFont typeface="Arial"/>
              <a:buChar char="■"/>
            </a:pPr>
            <a:r>
              <a:rPr lang="en-US" sz="1800">
                <a:solidFill>
                  <a:schemeClr val="accent3"/>
                </a:solidFill>
                <a:highlight>
                  <a:srgbClr val="FFFFFF"/>
                </a:highlight>
              </a:rPr>
              <a:t>24-months continuous eligibility for </a:t>
            </a:r>
            <a:r>
              <a:rPr lang="en-US" sz="1800" b="1">
                <a:solidFill>
                  <a:schemeClr val="accent3"/>
                </a:solidFill>
                <a:highlight>
                  <a:srgbClr val="FFFFFF"/>
                </a:highlight>
              </a:rPr>
              <a:t>people who have been confirmed as homeless for 6+ months</a:t>
            </a:r>
            <a:r>
              <a:rPr lang="en-US" sz="1800">
                <a:solidFill>
                  <a:schemeClr val="accent3"/>
                </a:solidFill>
                <a:highlight>
                  <a:srgbClr val="FFFFFF"/>
                </a:highlight>
              </a:rPr>
              <a:t/>
            </a:r>
            <a:br>
              <a:rPr lang="en-US" sz="1800">
                <a:solidFill>
                  <a:schemeClr val="accent3"/>
                </a:solidFill>
                <a:highlight>
                  <a:srgbClr val="FFFFFF"/>
                </a:highlight>
              </a:rPr>
            </a:br>
            <a:endParaRPr sz="1800">
              <a:solidFill>
                <a:schemeClr val="accent3"/>
              </a:solidFill>
              <a:highlight>
                <a:srgbClr val="FFFFFF"/>
              </a:highlight>
            </a:endParaRPr>
          </a:p>
          <a:p>
            <a:pPr marL="457200" lvl="0" indent="-336550" algn="l" rtl="0">
              <a:lnSpc>
                <a:spcPct val="115000"/>
              </a:lnSpc>
              <a:spcBef>
                <a:spcPts val="0"/>
              </a:spcBef>
              <a:spcAft>
                <a:spcPts val="0"/>
              </a:spcAft>
              <a:buClr>
                <a:schemeClr val="accent3"/>
              </a:buClr>
              <a:buSzPts val="1700"/>
              <a:buFont typeface="Arial"/>
              <a:buChar char="○"/>
            </a:pPr>
            <a:r>
              <a:rPr lang="en-US" sz="1800">
                <a:solidFill>
                  <a:schemeClr val="accent3"/>
                </a:solidFill>
                <a:highlight>
                  <a:srgbClr val="FFFFFF"/>
                </a:highlight>
              </a:rPr>
              <a:t>They will receive the benefits of the Medicaid eligibility group according to their most recent eligibility determination </a:t>
            </a:r>
            <a:r>
              <a:rPr lang="en-US" sz="1700">
                <a:solidFill>
                  <a:schemeClr val="accent3"/>
                </a:solidFill>
                <a:highlight>
                  <a:srgbClr val="FFFFFF"/>
                </a:highlight>
              </a:rPr>
              <a:t/>
            </a:r>
            <a:br>
              <a:rPr lang="en-US" sz="1700">
                <a:solidFill>
                  <a:schemeClr val="accent3"/>
                </a:solidFill>
                <a:highlight>
                  <a:srgbClr val="FFFFFF"/>
                </a:highlight>
              </a:rPr>
            </a:br>
            <a:endParaRPr sz="1700" b="1" i="0" u="none" strike="noStrike" cap="none">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559753a316_0_15"/>
          <p:cNvSpPr/>
          <p:nvPr/>
        </p:nvSpPr>
        <p:spPr>
          <a:xfrm>
            <a:off x="-1" y="287389"/>
            <a:ext cx="12305700" cy="624000"/>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g2559753a316_0_15"/>
          <p:cNvSpPr txBox="1"/>
          <p:nvPr/>
        </p:nvSpPr>
        <p:spPr>
          <a:xfrm>
            <a:off x="98945" y="306889"/>
            <a:ext cx="11880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Continuous Eligibility Exceptions</a:t>
            </a:r>
            <a:endParaRPr/>
          </a:p>
        </p:txBody>
      </p:sp>
      <p:sp>
        <p:nvSpPr>
          <p:cNvPr id="51" name="Google Shape;51;g2559753a316_0_15"/>
          <p:cNvSpPr txBox="1"/>
          <p:nvPr/>
        </p:nvSpPr>
        <p:spPr>
          <a:xfrm>
            <a:off x="188625" y="1215775"/>
            <a:ext cx="10868100" cy="32193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2300" b="1">
                <a:solidFill>
                  <a:schemeClr val="accent3"/>
                </a:solidFill>
                <a:highlight>
                  <a:srgbClr val="FFFFFF"/>
                </a:highlight>
              </a:rPr>
              <a:t>An individual will not be eligible for continuous coverage if:</a:t>
            </a:r>
            <a:endParaRPr sz="2300" b="1">
              <a:solidFill>
                <a:schemeClr val="accent3"/>
              </a:solidFill>
              <a:highlight>
                <a:srgbClr val="FFFFFF"/>
              </a:highlight>
            </a:endParaRPr>
          </a:p>
          <a:p>
            <a:pPr marL="457200" lvl="0" indent="-374650" algn="l" rtl="0">
              <a:lnSpc>
                <a:spcPct val="115000"/>
              </a:lnSpc>
              <a:spcBef>
                <a:spcPts val="0"/>
              </a:spcBef>
              <a:spcAft>
                <a:spcPts val="0"/>
              </a:spcAft>
              <a:buClr>
                <a:schemeClr val="accent3"/>
              </a:buClr>
              <a:buSzPts val="2300"/>
              <a:buChar char="●"/>
            </a:pPr>
            <a:r>
              <a:rPr lang="en-US" sz="2300">
                <a:solidFill>
                  <a:schemeClr val="accent3"/>
                </a:solidFill>
                <a:highlight>
                  <a:srgbClr val="FFFFFF"/>
                </a:highlight>
              </a:rPr>
              <a:t>They are no longer a Massachusetts resident</a:t>
            </a:r>
            <a:endParaRPr sz="2300">
              <a:solidFill>
                <a:schemeClr val="accent3"/>
              </a:solidFill>
              <a:highlight>
                <a:srgbClr val="FFFFFF"/>
              </a:highlight>
            </a:endParaRPr>
          </a:p>
          <a:p>
            <a:pPr marL="457200" lvl="0" indent="-374650" algn="l" rtl="0">
              <a:lnSpc>
                <a:spcPct val="115000"/>
              </a:lnSpc>
              <a:spcBef>
                <a:spcPts val="0"/>
              </a:spcBef>
              <a:spcAft>
                <a:spcPts val="0"/>
              </a:spcAft>
              <a:buClr>
                <a:schemeClr val="accent3"/>
              </a:buClr>
              <a:buSzPts val="2300"/>
              <a:buChar char="●"/>
            </a:pPr>
            <a:r>
              <a:rPr lang="en-US" sz="2300">
                <a:solidFill>
                  <a:schemeClr val="accent3"/>
                </a:solidFill>
                <a:highlight>
                  <a:srgbClr val="FFFFFF"/>
                </a:highlight>
              </a:rPr>
              <a:t>They request termination of eligibility</a:t>
            </a:r>
            <a:endParaRPr sz="2300">
              <a:solidFill>
                <a:schemeClr val="accent3"/>
              </a:solidFill>
              <a:highlight>
                <a:srgbClr val="FFFFFF"/>
              </a:highlight>
            </a:endParaRPr>
          </a:p>
          <a:p>
            <a:pPr marL="457200" lvl="0" indent="-374650" algn="l" rtl="0">
              <a:lnSpc>
                <a:spcPct val="115000"/>
              </a:lnSpc>
              <a:spcBef>
                <a:spcPts val="0"/>
              </a:spcBef>
              <a:spcAft>
                <a:spcPts val="0"/>
              </a:spcAft>
              <a:buClr>
                <a:schemeClr val="accent3"/>
              </a:buClr>
              <a:buSzPts val="2300"/>
              <a:buChar char="●"/>
            </a:pPr>
            <a:r>
              <a:rPr lang="en-US" sz="2300">
                <a:solidFill>
                  <a:schemeClr val="accent3"/>
                </a:solidFill>
                <a:highlight>
                  <a:srgbClr val="FFFFFF"/>
                </a:highlight>
              </a:rPr>
              <a:t>They are deceased</a:t>
            </a:r>
            <a:endParaRPr sz="2300">
              <a:solidFill>
                <a:schemeClr val="accent3"/>
              </a:solidFill>
              <a:highlight>
                <a:srgbClr val="FFFFFF"/>
              </a:highlight>
            </a:endParaRPr>
          </a:p>
          <a:p>
            <a:pPr marL="457200" lvl="0" indent="-374650" algn="l" rtl="0">
              <a:lnSpc>
                <a:spcPct val="115000"/>
              </a:lnSpc>
              <a:spcBef>
                <a:spcPts val="0"/>
              </a:spcBef>
              <a:spcAft>
                <a:spcPts val="0"/>
              </a:spcAft>
              <a:buClr>
                <a:schemeClr val="accent3"/>
              </a:buClr>
              <a:buSzPts val="2300"/>
              <a:buChar char="●"/>
            </a:pPr>
            <a:r>
              <a:rPr lang="en-US" sz="2300">
                <a:solidFill>
                  <a:schemeClr val="accent3"/>
                </a:solidFill>
                <a:highlight>
                  <a:srgbClr val="FFFFFF"/>
                </a:highlight>
              </a:rPr>
              <a:t>The agency determines that eligibility was erroneously granted at the most recent determination, redetermination, or renewal of eligibility because of agency error or fraud, abuse, or perjury attributed to the individual </a:t>
            </a:r>
            <a:endParaRPr sz="2300">
              <a:solidFill>
                <a:schemeClr val="accent3"/>
              </a:solidFill>
              <a:highlight>
                <a:srgbClr val="FFFFFF"/>
              </a:highlight>
            </a:endParaRPr>
          </a:p>
          <a:p>
            <a:pPr marL="0" lvl="0" indent="0" algn="l" rtl="0">
              <a:lnSpc>
                <a:spcPct val="115000"/>
              </a:lnSpc>
              <a:spcBef>
                <a:spcPts val="0"/>
              </a:spcBef>
              <a:spcAft>
                <a:spcPts val="0"/>
              </a:spcAft>
              <a:buNone/>
            </a:pPr>
            <a:endParaRPr sz="1800" b="1" u="sng">
              <a:solidFill>
                <a:schemeClr val="accent3"/>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4"/>
          <p:cNvSpPr/>
          <p:nvPr/>
        </p:nvSpPr>
        <p:spPr>
          <a:xfrm>
            <a:off x="-1" y="287389"/>
            <a:ext cx="12305655" cy="624106"/>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4"/>
          <p:cNvSpPr txBox="1"/>
          <p:nvPr/>
        </p:nvSpPr>
        <p:spPr>
          <a:xfrm>
            <a:off x="212820" y="306939"/>
            <a:ext cx="11880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Continuous Eligibility for Justice-Involved Individuals</a:t>
            </a:r>
            <a:endParaRPr/>
          </a:p>
        </p:txBody>
      </p:sp>
      <p:sp>
        <p:nvSpPr>
          <p:cNvPr id="59" name="Google Shape;59;p4"/>
          <p:cNvSpPr txBox="1"/>
          <p:nvPr/>
        </p:nvSpPr>
        <p:spPr>
          <a:xfrm>
            <a:off x="156000" y="1078450"/>
            <a:ext cx="11190900" cy="5484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700" b="1" u="sng">
                <a:solidFill>
                  <a:schemeClr val="accent3"/>
                </a:solidFill>
                <a:highlight>
                  <a:srgbClr val="FFFFFF"/>
                </a:highlight>
              </a:rPr>
              <a:t>Eligible Populations</a:t>
            </a:r>
            <a:r>
              <a:rPr lang="en-US" sz="1700" b="1">
                <a:solidFill>
                  <a:schemeClr val="accent3"/>
                </a:solidFill>
                <a:highlight>
                  <a:srgbClr val="FFFFFF"/>
                </a:highlight>
              </a:rPr>
              <a:t>: </a:t>
            </a:r>
            <a:r>
              <a:rPr lang="en-US" sz="1700">
                <a:solidFill>
                  <a:schemeClr val="accent3"/>
                </a:solidFill>
                <a:highlight>
                  <a:srgbClr val="FFFFFF"/>
                </a:highlight>
              </a:rPr>
              <a:t>MassHealth eligible individuals under age 65 released from a correctional institution</a:t>
            </a:r>
            <a:endParaRPr sz="1700">
              <a:solidFill>
                <a:schemeClr val="accent3"/>
              </a:solidFill>
              <a:highlight>
                <a:srgbClr val="FFFFFF"/>
              </a:highlight>
            </a:endParaRPr>
          </a:p>
          <a:p>
            <a:pPr marL="457200" lvl="0" indent="-336550" algn="l" rtl="0">
              <a:lnSpc>
                <a:spcPct val="115000"/>
              </a:lnSpc>
              <a:spcBef>
                <a:spcPts val="0"/>
              </a:spcBef>
              <a:spcAft>
                <a:spcPts val="0"/>
              </a:spcAft>
              <a:buClr>
                <a:schemeClr val="accent3"/>
              </a:buClr>
              <a:buSzPts val="1700"/>
              <a:buChar char="●"/>
            </a:pPr>
            <a:r>
              <a:rPr lang="en-US" sz="1700">
                <a:solidFill>
                  <a:schemeClr val="accent3"/>
                </a:solidFill>
                <a:highlight>
                  <a:srgbClr val="FFFFFF"/>
                </a:highlight>
              </a:rPr>
              <a:t>Including County Correctional Facilities (CCFs), State Department of Corrections (DOC) Facilities, and Department of Youth Services (DYS) juvenile justice facilities </a:t>
            </a:r>
            <a:endParaRPr sz="1700">
              <a:solidFill>
                <a:schemeClr val="accent3"/>
              </a:solidFill>
              <a:highlight>
                <a:srgbClr val="FFFFFF"/>
              </a:highlight>
            </a:endParaRPr>
          </a:p>
          <a:p>
            <a:pPr marL="0" lvl="0" indent="0" algn="l" rtl="0">
              <a:lnSpc>
                <a:spcPct val="115000"/>
              </a:lnSpc>
              <a:spcBef>
                <a:spcPts val="0"/>
              </a:spcBef>
              <a:spcAft>
                <a:spcPts val="0"/>
              </a:spcAft>
              <a:buNone/>
            </a:pPr>
            <a:endParaRPr sz="1700" b="1">
              <a:solidFill>
                <a:schemeClr val="accent3"/>
              </a:solidFill>
              <a:highlight>
                <a:srgbClr val="FFFFFF"/>
              </a:highlight>
            </a:endParaRPr>
          </a:p>
          <a:p>
            <a:pPr marL="0" lvl="0" indent="0" algn="l" rtl="0">
              <a:lnSpc>
                <a:spcPct val="115000"/>
              </a:lnSpc>
              <a:spcBef>
                <a:spcPts val="0"/>
              </a:spcBef>
              <a:spcAft>
                <a:spcPts val="0"/>
              </a:spcAft>
              <a:buNone/>
            </a:pPr>
            <a:r>
              <a:rPr lang="en-US" sz="1700" b="1" u="sng">
                <a:solidFill>
                  <a:schemeClr val="accent3"/>
                </a:solidFill>
                <a:highlight>
                  <a:srgbClr val="FFFFFF"/>
                </a:highlight>
              </a:rPr>
              <a:t>Duration of Continuous Eligibility</a:t>
            </a:r>
            <a:r>
              <a:rPr lang="en-US" sz="1700" b="1">
                <a:solidFill>
                  <a:schemeClr val="accent3"/>
                </a:solidFill>
                <a:highlight>
                  <a:srgbClr val="FFFFFF"/>
                </a:highlight>
              </a:rPr>
              <a:t>: 12 months following release date </a:t>
            </a:r>
            <a:endParaRPr sz="1700" b="1">
              <a:solidFill>
                <a:schemeClr val="accent3"/>
              </a:solidFill>
              <a:highlight>
                <a:srgbClr val="FFFFFF"/>
              </a:highlight>
            </a:endParaRPr>
          </a:p>
          <a:p>
            <a:pPr marL="457200" lvl="0" indent="-336550" algn="l" rtl="0">
              <a:lnSpc>
                <a:spcPct val="115000"/>
              </a:lnSpc>
              <a:spcBef>
                <a:spcPts val="0"/>
              </a:spcBef>
              <a:spcAft>
                <a:spcPts val="0"/>
              </a:spcAft>
              <a:buClr>
                <a:schemeClr val="accent3"/>
              </a:buClr>
              <a:buSzPts val="1700"/>
              <a:buChar char="●"/>
            </a:pPr>
            <a:r>
              <a:rPr lang="en-US" sz="1700">
                <a:solidFill>
                  <a:schemeClr val="accent3"/>
                </a:solidFill>
                <a:highlight>
                  <a:srgbClr val="FFFFFF"/>
                </a:highlight>
              </a:rPr>
              <a:t>E</a:t>
            </a:r>
            <a:r>
              <a:rPr lang="en-US" sz="1700">
                <a:solidFill>
                  <a:schemeClr val="accent3"/>
                </a:solidFill>
              </a:rPr>
              <a:t>ligibility period begins at the</a:t>
            </a:r>
            <a:r>
              <a:rPr lang="en-US" sz="1700" b="1">
                <a:solidFill>
                  <a:schemeClr val="accent3"/>
                </a:solidFill>
              </a:rPr>
              <a:t> date of release </a:t>
            </a:r>
            <a:r>
              <a:rPr lang="en-US" sz="1700">
                <a:solidFill>
                  <a:schemeClr val="accent3"/>
                </a:solidFill>
              </a:rPr>
              <a:t>and will </a:t>
            </a:r>
            <a:r>
              <a:rPr lang="en-US" sz="1700" b="1">
                <a:solidFill>
                  <a:schemeClr val="accent3"/>
                </a:solidFill>
              </a:rPr>
              <a:t>extend through the end of the 12th month</a:t>
            </a:r>
            <a:r>
              <a:rPr lang="en-US" sz="1700">
                <a:solidFill>
                  <a:schemeClr val="accent3"/>
                </a:solidFill>
              </a:rPr>
              <a:t> following release. </a:t>
            </a:r>
            <a:endParaRPr sz="170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US" sz="1700">
                <a:solidFill>
                  <a:schemeClr val="accent3"/>
                </a:solidFill>
              </a:rPr>
              <a:t>If eligibility determination is made after release date (but within 12 months of release), the individual will be  eligible for continuous eligibility through the end of the 12th month following release. </a:t>
            </a:r>
            <a:endParaRPr sz="1700">
              <a:solidFill>
                <a:schemeClr val="accent3"/>
              </a:solidFill>
            </a:endParaRPr>
          </a:p>
          <a:p>
            <a:pPr marL="914400" lvl="1" indent="-336550" algn="l" rtl="0">
              <a:lnSpc>
                <a:spcPct val="115000"/>
              </a:lnSpc>
              <a:spcBef>
                <a:spcPts val="0"/>
              </a:spcBef>
              <a:spcAft>
                <a:spcPts val="0"/>
              </a:spcAft>
              <a:buClr>
                <a:schemeClr val="accent3"/>
              </a:buClr>
              <a:buSzPts val="1700"/>
              <a:buChar char="○"/>
            </a:pPr>
            <a:r>
              <a:rPr lang="en-US" sz="1700">
                <a:solidFill>
                  <a:schemeClr val="accent3"/>
                </a:solidFill>
              </a:rPr>
              <a:t>This may result in continuous eligibility periods of less than 12 months for some individuals.</a:t>
            </a:r>
            <a:endParaRPr sz="1700">
              <a:solidFill>
                <a:schemeClr val="accent3"/>
              </a:solidFill>
            </a:endParaRPr>
          </a:p>
          <a:p>
            <a:pPr marL="457200" lvl="0" indent="0" algn="l" rtl="0">
              <a:lnSpc>
                <a:spcPct val="115000"/>
              </a:lnSpc>
              <a:spcBef>
                <a:spcPts val="0"/>
              </a:spcBef>
              <a:spcAft>
                <a:spcPts val="0"/>
              </a:spcAft>
              <a:buNone/>
            </a:pPr>
            <a:endParaRPr sz="1700">
              <a:solidFill>
                <a:schemeClr val="accent3"/>
              </a:solidFill>
            </a:endParaRPr>
          </a:p>
          <a:p>
            <a:pPr marL="0" lvl="0" indent="0" algn="l" rtl="0">
              <a:lnSpc>
                <a:spcPct val="115000"/>
              </a:lnSpc>
              <a:spcBef>
                <a:spcPts val="0"/>
              </a:spcBef>
              <a:spcAft>
                <a:spcPts val="0"/>
              </a:spcAft>
              <a:buNone/>
            </a:pPr>
            <a:r>
              <a:rPr lang="en-US" sz="1700" b="1" u="sng">
                <a:solidFill>
                  <a:schemeClr val="dk2"/>
                </a:solidFill>
                <a:highlight>
                  <a:schemeClr val="lt1"/>
                </a:highlight>
              </a:rPr>
              <a:t>How are eligible members identified?</a:t>
            </a:r>
            <a:r>
              <a:rPr lang="en-US" sz="1700">
                <a:solidFill>
                  <a:schemeClr val="dk2"/>
                </a:solidFill>
                <a:highlight>
                  <a:schemeClr val="lt1"/>
                </a:highlight>
              </a:rPr>
              <a:t> </a:t>
            </a:r>
            <a:endParaRPr sz="1700">
              <a:solidFill>
                <a:schemeClr val="dk2"/>
              </a:solidFill>
              <a:highlight>
                <a:schemeClr val="lt1"/>
              </a:highlight>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highlight>
                  <a:schemeClr val="lt1"/>
                </a:highlight>
              </a:rPr>
              <a:t>Existing procedures notify MassHealth when a member is in custody or is being released </a:t>
            </a:r>
            <a:endParaRPr sz="1700">
              <a:solidFill>
                <a:schemeClr val="dk2"/>
              </a:solidFill>
              <a:highlight>
                <a:schemeClr val="lt1"/>
              </a:highlight>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highlight>
                  <a:schemeClr val="lt1"/>
                </a:highlight>
              </a:rPr>
              <a:t>Information provided on an application </a:t>
            </a:r>
            <a:endParaRPr sz="1700">
              <a:solidFill>
                <a:schemeClr val="dk2"/>
              </a:solidFill>
              <a:highlight>
                <a:schemeClr val="lt1"/>
              </a:highlight>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highlight>
                  <a:schemeClr val="lt1"/>
                </a:highlight>
              </a:rPr>
              <a:t>MassHealth system will flag their record to receive continuous eligibility </a:t>
            </a:r>
            <a:endParaRPr sz="1700">
              <a:solidFill>
                <a:schemeClr val="dk2"/>
              </a:solidFill>
              <a:highlight>
                <a:schemeClr val="lt1"/>
              </a:highlight>
            </a:endParaRPr>
          </a:p>
          <a:p>
            <a:pPr marL="457200" lvl="0" indent="0" algn="l" rtl="0">
              <a:lnSpc>
                <a:spcPct val="115000"/>
              </a:lnSpc>
              <a:spcBef>
                <a:spcPts val="0"/>
              </a:spcBef>
              <a:spcAft>
                <a:spcPts val="0"/>
              </a:spcAft>
              <a:buNone/>
            </a:pPr>
            <a:endParaRPr sz="1700">
              <a:solidFill>
                <a:schemeClr val="dk2"/>
              </a:solidFill>
              <a:highlight>
                <a:schemeClr val="lt1"/>
              </a:highlight>
            </a:endParaRPr>
          </a:p>
          <a:p>
            <a:pPr marL="0" lvl="0" indent="0" algn="l" rtl="0">
              <a:lnSpc>
                <a:spcPct val="115000"/>
              </a:lnSpc>
              <a:spcBef>
                <a:spcPts val="0"/>
              </a:spcBef>
              <a:spcAft>
                <a:spcPts val="0"/>
              </a:spcAft>
              <a:buNone/>
            </a:pPr>
            <a:r>
              <a:rPr lang="en-US" sz="1700" b="1" u="sng">
                <a:solidFill>
                  <a:schemeClr val="accent3"/>
                </a:solidFill>
              </a:rPr>
              <a:t>Implementation Date:</a:t>
            </a:r>
            <a:r>
              <a:rPr lang="en-US" sz="1700" b="1">
                <a:solidFill>
                  <a:schemeClr val="accent3"/>
                </a:solidFill>
              </a:rPr>
              <a:t> </a:t>
            </a:r>
            <a:r>
              <a:rPr lang="en-US" sz="1700">
                <a:solidFill>
                  <a:schemeClr val="accent3"/>
                </a:solidFill>
              </a:rPr>
              <a:t>April 1, 2023</a:t>
            </a:r>
            <a:endParaRPr sz="17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2559753a316_0_6"/>
          <p:cNvSpPr/>
          <p:nvPr/>
        </p:nvSpPr>
        <p:spPr>
          <a:xfrm>
            <a:off x="-1" y="287389"/>
            <a:ext cx="12305700" cy="624000"/>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g2559753a316_0_6"/>
          <p:cNvSpPr txBox="1"/>
          <p:nvPr/>
        </p:nvSpPr>
        <p:spPr>
          <a:xfrm>
            <a:off x="212845" y="306889"/>
            <a:ext cx="11880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Continuous Eligibility for Individuals Experiencing Homelessness</a:t>
            </a:r>
            <a:endParaRPr/>
          </a:p>
        </p:txBody>
      </p:sp>
      <p:sp>
        <p:nvSpPr>
          <p:cNvPr id="67" name="Google Shape;67;g2559753a316_0_6"/>
          <p:cNvSpPr txBox="1"/>
          <p:nvPr/>
        </p:nvSpPr>
        <p:spPr>
          <a:xfrm>
            <a:off x="212775" y="1129350"/>
            <a:ext cx="11710500" cy="4478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1800" b="1" u="sng">
                <a:solidFill>
                  <a:schemeClr val="accent3"/>
                </a:solidFill>
                <a:highlight>
                  <a:srgbClr val="FFFFFF"/>
                </a:highlight>
              </a:rPr>
              <a:t>Eligible Population: </a:t>
            </a:r>
            <a:r>
              <a:rPr lang="en-US" sz="1800" b="1">
                <a:solidFill>
                  <a:schemeClr val="accent3"/>
                </a:solidFill>
                <a:highlight>
                  <a:srgbClr val="FFFFFF"/>
                </a:highlight>
              </a:rPr>
              <a:t>MassHealth eligible individuals under age 65 with a confirmed status of homelessness for at least 6 months </a:t>
            </a:r>
            <a:endParaRPr sz="1800" b="1">
              <a:solidFill>
                <a:schemeClr val="accent3"/>
              </a:solidFill>
              <a:highlight>
                <a:srgbClr val="FFFFFF"/>
              </a:highlight>
            </a:endParaRPr>
          </a:p>
          <a:p>
            <a:pPr marL="457200" lvl="0" indent="-342900" algn="l" rtl="0">
              <a:lnSpc>
                <a:spcPct val="115000"/>
              </a:lnSpc>
              <a:spcBef>
                <a:spcPts val="0"/>
              </a:spcBef>
              <a:spcAft>
                <a:spcPts val="0"/>
              </a:spcAft>
              <a:buClr>
                <a:schemeClr val="accent3"/>
              </a:buClr>
              <a:buSzPts val="1800"/>
              <a:buChar char="●"/>
            </a:pPr>
            <a:r>
              <a:rPr lang="en-US" sz="1800" b="1">
                <a:solidFill>
                  <a:schemeClr val="accent3"/>
                </a:solidFill>
                <a:highlight>
                  <a:srgbClr val="FFFFFF"/>
                </a:highlight>
              </a:rPr>
              <a:t>“Confirmed status of homelessness” </a:t>
            </a:r>
            <a:r>
              <a:rPr lang="en-US" sz="1800">
                <a:solidFill>
                  <a:schemeClr val="accent3"/>
                </a:solidFill>
                <a:highlight>
                  <a:srgbClr val="FFFFFF"/>
                </a:highlight>
              </a:rPr>
              <a:t>is verified through </a:t>
            </a:r>
            <a:r>
              <a:rPr lang="en-US" sz="1800">
                <a:solidFill>
                  <a:schemeClr val="dk2"/>
                </a:solidFill>
                <a:highlight>
                  <a:srgbClr val="FFFFFF"/>
                </a:highlight>
              </a:rPr>
              <a:t>Statewide Homeless Management Information System and/or from the Department of Housing and Community Development, Emergency Assistance shelter system for families</a:t>
            </a:r>
            <a:endParaRPr sz="1800">
              <a:solidFill>
                <a:schemeClr val="accent3"/>
              </a:solidFill>
              <a:highlight>
                <a:srgbClr val="FFFFFF"/>
              </a:highlight>
            </a:endParaRPr>
          </a:p>
          <a:p>
            <a:pPr marL="0" lvl="0" indent="0" algn="l" rtl="0">
              <a:lnSpc>
                <a:spcPct val="115000"/>
              </a:lnSpc>
              <a:spcBef>
                <a:spcPts val="0"/>
              </a:spcBef>
              <a:spcAft>
                <a:spcPts val="0"/>
              </a:spcAft>
              <a:buNone/>
            </a:pPr>
            <a:endParaRPr sz="1800" b="1">
              <a:solidFill>
                <a:schemeClr val="accent3"/>
              </a:solidFill>
              <a:highlight>
                <a:srgbClr val="FFFFFF"/>
              </a:highlight>
            </a:endParaRPr>
          </a:p>
          <a:p>
            <a:pPr marL="0" lvl="0" indent="0" algn="l" rtl="0">
              <a:lnSpc>
                <a:spcPct val="115000"/>
              </a:lnSpc>
              <a:spcBef>
                <a:spcPts val="0"/>
              </a:spcBef>
              <a:spcAft>
                <a:spcPts val="0"/>
              </a:spcAft>
              <a:buNone/>
            </a:pPr>
            <a:r>
              <a:rPr lang="en-US" sz="1800" b="1" u="sng">
                <a:solidFill>
                  <a:schemeClr val="accent3"/>
                </a:solidFill>
                <a:highlight>
                  <a:srgbClr val="FFFFFF"/>
                </a:highlight>
              </a:rPr>
              <a:t>Duration of Continuous Eligibility</a:t>
            </a:r>
            <a:r>
              <a:rPr lang="en-US" sz="1800" b="1">
                <a:solidFill>
                  <a:schemeClr val="accent3"/>
                </a:solidFill>
                <a:highlight>
                  <a:srgbClr val="FFFFFF"/>
                </a:highlight>
              </a:rPr>
              <a:t>: 24 months </a:t>
            </a:r>
            <a:endParaRPr sz="1800" b="1">
              <a:solidFill>
                <a:schemeClr val="accent3"/>
              </a:solidFill>
              <a:highlight>
                <a:srgbClr val="FFFFFF"/>
              </a:highlight>
            </a:endParaRPr>
          </a:p>
          <a:p>
            <a:pPr marL="457200" lvl="0" indent="-342900" algn="l" rtl="0">
              <a:lnSpc>
                <a:spcPct val="115000"/>
              </a:lnSpc>
              <a:spcBef>
                <a:spcPts val="0"/>
              </a:spcBef>
              <a:spcAft>
                <a:spcPts val="0"/>
              </a:spcAft>
              <a:buClr>
                <a:schemeClr val="accent3"/>
              </a:buClr>
              <a:buSzPts val="1800"/>
              <a:buChar char="●"/>
            </a:pPr>
            <a:r>
              <a:rPr lang="en-US" sz="1800">
                <a:solidFill>
                  <a:schemeClr val="dk2"/>
                </a:solidFill>
              </a:rPr>
              <a:t>“24-month continuous eligibility period for individuals experiencing homelessness will begin </a:t>
            </a:r>
            <a:r>
              <a:rPr lang="en-US" sz="1800" b="1" i="1">
                <a:solidFill>
                  <a:schemeClr val="dk2"/>
                </a:solidFill>
              </a:rPr>
              <a:t>no later </a:t>
            </a:r>
            <a:r>
              <a:rPr lang="en-US" sz="1800">
                <a:solidFill>
                  <a:schemeClr val="dk2"/>
                </a:solidFill>
              </a:rPr>
              <a:t>than the third month before the month of application or on the effective date of the most recent renewal of eligibility”</a:t>
            </a:r>
            <a:r>
              <a:rPr lang="en-US" sz="1800" b="1">
                <a:solidFill>
                  <a:srgbClr val="FF0000"/>
                </a:solidFill>
              </a:rPr>
              <a:t> </a:t>
            </a:r>
            <a:endParaRPr sz="1800" b="1">
              <a:solidFill>
                <a:srgbClr val="FF0000"/>
              </a:solidFill>
            </a:endParaRPr>
          </a:p>
          <a:p>
            <a:pPr marL="0" lvl="0" indent="0" algn="l" rtl="0">
              <a:lnSpc>
                <a:spcPct val="115000"/>
              </a:lnSpc>
              <a:spcBef>
                <a:spcPts val="0"/>
              </a:spcBef>
              <a:spcAft>
                <a:spcPts val="0"/>
              </a:spcAft>
              <a:buNone/>
            </a:pPr>
            <a:endParaRPr sz="1800" b="1">
              <a:solidFill>
                <a:srgbClr val="FF0000"/>
              </a:solidFill>
            </a:endParaRPr>
          </a:p>
          <a:p>
            <a:pPr marL="0" lvl="0" indent="0" algn="l" rtl="0">
              <a:lnSpc>
                <a:spcPct val="115000"/>
              </a:lnSpc>
              <a:spcBef>
                <a:spcPts val="0"/>
              </a:spcBef>
              <a:spcAft>
                <a:spcPts val="0"/>
              </a:spcAft>
              <a:buNone/>
            </a:pPr>
            <a:r>
              <a:rPr lang="en-US" sz="1800" b="1" u="sng">
                <a:solidFill>
                  <a:schemeClr val="accent3"/>
                </a:solidFill>
              </a:rPr>
              <a:t>Implementation Date</a:t>
            </a:r>
            <a:r>
              <a:rPr lang="en-US" sz="1800">
                <a:solidFill>
                  <a:schemeClr val="accent3"/>
                </a:solidFill>
              </a:rPr>
              <a:t>: December 1, 2023 </a:t>
            </a:r>
            <a:endParaRPr sz="1800">
              <a:solidFill>
                <a:schemeClr val="accent3"/>
              </a:solidFill>
            </a:endParaRPr>
          </a:p>
          <a:p>
            <a:pPr marL="0" lvl="0" indent="0" algn="l" rtl="0">
              <a:lnSpc>
                <a:spcPct val="115000"/>
              </a:lnSpc>
              <a:spcBef>
                <a:spcPts val="0"/>
              </a:spcBef>
              <a:spcAft>
                <a:spcPts val="0"/>
              </a:spcAft>
              <a:buNone/>
            </a:pPr>
            <a:endParaRPr sz="1800" b="1">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700">
              <a:solidFill>
                <a:schemeClr val="dk2"/>
              </a:solidFill>
            </a:endParaRPr>
          </a:p>
          <a:p>
            <a:pPr marL="0" lvl="0" indent="0" algn="l" rtl="0">
              <a:lnSpc>
                <a:spcPct val="115000"/>
              </a:lnSpc>
              <a:spcBef>
                <a:spcPts val="0"/>
              </a:spcBef>
              <a:spcAft>
                <a:spcPts val="0"/>
              </a:spcAft>
              <a:buNone/>
            </a:pPr>
            <a:r>
              <a:rPr lang="en-US" sz="1700">
                <a:solidFill>
                  <a:schemeClr val="dk2"/>
                </a:solidFill>
              </a:rPr>
              <a:t>. </a:t>
            </a:r>
            <a:endParaRPr sz="1700">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559753a316_0_103"/>
          <p:cNvSpPr/>
          <p:nvPr/>
        </p:nvSpPr>
        <p:spPr>
          <a:xfrm>
            <a:off x="-1" y="287389"/>
            <a:ext cx="12305700" cy="624000"/>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g2559753a316_0_103"/>
          <p:cNvSpPr txBox="1"/>
          <p:nvPr/>
        </p:nvSpPr>
        <p:spPr>
          <a:xfrm>
            <a:off x="98795" y="322339"/>
            <a:ext cx="118800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alibri"/>
                <a:ea typeface="Calibri"/>
                <a:cs typeface="Calibri"/>
                <a:sym typeface="Calibri"/>
              </a:rPr>
              <a:t>Continuous Eligibility for Individuals Experiencing Homelessness (Cont.)</a:t>
            </a:r>
            <a:endParaRPr sz="3000"/>
          </a:p>
        </p:txBody>
      </p:sp>
      <p:sp>
        <p:nvSpPr>
          <p:cNvPr id="75" name="Google Shape;75;g2559753a316_0_103"/>
          <p:cNvSpPr txBox="1"/>
          <p:nvPr/>
        </p:nvSpPr>
        <p:spPr>
          <a:xfrm>
            <a:off x="193200" y="1036500"/>
            <a:ext cx="10531800" cy="405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u="sng">
                <a:solidFill>
                  <a:schemeClr val="dk2"/>
                </a:solidFill>
              </a:rPr>
              <a:t>12 Month Verification</a:t>
            </a:r>
            <a:r>
              <a:rPr lang="en-US" sz="1800">
                <a:solidFill>
                  <a:schemeClr val="dk2"/>
                </a:solidFill>
              </a:rPr>
              <a:t>: 12 months into the 24-month continuous eligibility period, MassHealth will make a reasonable effort to confirm that the individual still meets the continuous eligibility criteria before resuming the remainder of the 24-month eligibility period</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US" sz="1800">
                <a:solidFill>
                  <a:schemeClr val="dk2"/>
                </a:solidFill>
              </a:rPr>
              <a:t>MassHealth will utilize available data sources and standard member outreach procedures in an attempt to verify information. The termination of continuous eligibility would only result in the event of a response affirming out of state residency, death or voluntary withdrawal.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US" sz="1800">
                <a:solidFill>
                  <a:schemeClr val="dk2"/>
                </a:solidFill>
              </a:rPr>
              <a:t>This is a federal requirement (42 CFR 435 952(d) and 42 CFR 457.380)</a:t>
            </a:r>
            <a:endParaRPr sz="1800">
              <a:solidFill>
                <a:schemeClr val="dk2"/>
              </a:solidFill>
            </a:endParaRPr>
          </a:p>
          <a:p>
            <a:pPr marL="0" lvl="0" indent="0" algn="l" rtl="0">
              <a:lnSpc>
                <a:spcPct val="115000"/>
              </a:lnSpc>
              <a:spcBef>
                <a:spcPts val="0"/>
              </a:spcBef>
              <a:spcAft>
                <a:spcPts val="0"/>
              </a:spcAft>
              <a:buNone/>
            </a:pPr>
            <a:endParaRPr sz="1800">
              <a:solidFill>
                <a:srgbClr val="154377"/>
              </a:solidFill>
            </a:endParaRPr>
          </a:p>
          <a:p>
            <a:pPr marL="0" lvl="0" indent="0" algn="l" rtl="0">
              <a:spcBef>
                <a:spcPts val="0"/>
              </a:spcBef>
              <a:spcAft>
                <a:spcPts val="0"/>
              </a:spcAft>
              <a:buNone/>
            </a:pPr>
            <a:endParaRPr sz="1800">
              <a:solidFill>
                <a:srgbClr val="154377"/>
              </a:solidFill>
            </a:endParaRPr>
          </a:p>
          <a:p>
            <a:pPr marL="0" lvl="0" indent="0" algn="l" rtl="0">
              <a:spcBef>
                <a:spcPts val="0"/>
              </a:spcBef>
              <a:spcAft>
                <a:spcPts val="0"/>
              </a:spcAft>
              <a:buClr>
                <a:schemeClr val="dk1"/>
              </a:buClr>
              <a:buSzPts val="1100"/>
              <a:buFont typeface="Arial"/>
              <a:buNone/>
            </a:pPr>
            <a:r>
              <a:rPr lang="en-US" sz="1800" b="1" u="sng">
                <a:solidFill>
                  <a:srgbClr val="154377"/>
                </a:solidFill>
              </a:rPr>
              <a:t>NOTE</a:t>
            </a:r>
            <a:r>
              <a:rPr lang="en-US" sz="1800">
                <a:solidFill>
                  <a:srgbClr val="154377"/>
                </a:solidFill>
              </a:rPr>
              <a:t>: Mail being returned or undelivered</a:t>
            </a:r>
            <a:r>
              <a:rPr lang="en-US" sz="1800" b="1">
                <a:solidFill>
                  <a:srgbClr val="154377"/>
                </a:solidFill>
              </a:rPr>
              <a:t> will not result in a termination of benefits or an interruption in the continuous eligibility period</a:t>
            </a:r>
            <a:r>
              <a:rPr lang="en-US" sz="1800">
                <a:solidFill>
                  <a:srgbClr val="154377"/>
                </a:solidFill>
              </a:rPr>
              <a:t> unless there is sufficient evidence indicating reason for termination</a:t>
            </a:r>
            <a:endParaRPr sz="1800" b="1">
              <a:solidFill>
                <a:srgbClr val="FF0000"/>
              </a:solidFill>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559753a316_0_86"/>
          <p:cNvSpPr/>
          <p:nvPr/>
        </p:nvSpPr>
        <p:spPr>
          <a:xfrm>
            <a:off x="-1" y="287389"/>
            <a:ext cx="12305700" cy="624000"/>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g2559753a316_0_86"/>
          <p:cNvSpPr txBox="1"/>
          <p:nvPr/>
        </p:nvSpPr>
        <p:spPr>
          <a:xfrm>
            <a:off x="85545" y="306889"/>
            <a:ext cx="11880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Continuous Eligibility Implementation </a:t>
            </a:r>
            <a:endParaRPr/>
          </a:p>
        </p:txBody>
      </p:sp>
      <p:sp>
        <p:nvSpPr>
          <p:cNvPr id="83" name="Google Shape;83;g2559753a316_0_86"/>
          <p:cNvSpPr txBox="1"/>
          <p:nvPr/>
        </p:nvSpPr>
        <p:spPr>
          <a:xfrm>
            <a:off x="220875" y="1172350"/>
            <a:ext cx="105750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rgbClr val="0F3056"/>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endParaRPr b="1">
              <a:solidFill>
                <a:srgbClr val="FF0000"/>
              </a:solidFill>
            </a:endParaRPr>
          </a:p>
          <a:p>
            <a:pPr marL="0" lvl="0" indent="0" algn="l" rtl="0">
              <a:spcBef>
                <a:spcPts val="0"/>
              </a:spcBef>
              <a:spcAft>
                <a:spcPts val="0"/>
              </a:spcAft>
              <a:buNone/>
            </a:pPr>
            <a:endParaRPr b="1">
              <a:solidFill>
                <a:srgbClr val="FF0000"/>
              </a:solidFill>
            </a:endParaRPr>
          </a:p>
        </p:txBody>
      </p:sp>
      <p:pic>
        <p:nvPicPr>
          <p:cNvPr id="84" name="Google Shape;84;g2559753a316_0_86"/>
          <p:cNvPicPr preferRelativeResize="0"/>
          <p:nvPr/>
        </p:nvPicPr>
        <p:blipFill>
          <a:blip r:embed="rId3">
            <a:alphaModFix/>
          </a:blip>
          <a:stretch>
            <a:fillRect/>
          </a:stretch>
        </p:blipFill>
        <p:spPr>
          <a:xfrm>
            <a:off x="408900" y="965300"/>
            <a:ext cx="8523374" cy="5467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2559753a316_0_73"/>
          <p:cNvSpPr/>
          <p:nvPr/>
        </p:nvSpPr>
        <p:spPr>
          <a:xfrm>
            <a:off x="-1" y="287389"/>
            <a:ext cx="12305700" cy="624000"/>
          </a:xfrm>
          <a:prstGeom prst="rect">
            <a:avLst/>
          </a:prstGeom>
          <a:solidFill>
            <a:schemeClr val="accent1"/>
          </a:solidFill>
          <a:ln w="12700" cap="flat" cmpd="sng">
            <a:solidFill>
              <a:srgbClr val="0F305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g2559753a316_0_73"/>
          <p:cNvSpPr txBox="1"/>
          <p:nvPr/>
        </p:nvSpPr>
        <p:spPr>
          <a:xfrm>
            <a:off x="425545" y="367364"/>
            <a:ext cx="11880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Ending the Continuous Eligibility Period </a:t>
            </a:r>
            <a:endParaRPr/>
          </a:p>
        </p:txBody>
      </p:sp>
      <p:sp>
        <p:nvSpPr>
          <p:cNvPr id="92" name="Google Shape;92;g2559753a316_0_73"/>
          <p:cNvSpPr txBox="1"/>
          <p:nvPr/>
        </p:nvSpPr>
        <p:spPr>
          <a:xfrm>
            <a:off x="283050" y="1165875"/>
            <a:ext cx="9269700" cy="2924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accent3"/>
              </a:buClr>
              <a:buSzPts val="1800"/>
              <a:buChar char="●"/>
            </a:pPr>
            <a:r>
              <a:rPr lang="en-US" sz="1800">
                <a:solidFill>
                  <a:schemeClr val="accent3"/>
                </a:solidFill>
              </a:rPr>
              <a:t>At the end of the continuous eligibility period, MassHealth will attempt to </a:t>
            </a:r>
            <a:r>
              <a:rPr lang="en-US" sz="1800" b="1">
                <a:solidFill>
                  <a:schemeClr val="accent3"/>
                </a:solidFill>
              </a:rPr>
              <a:t>automatically renew </a:t>
            </a:r>
            <a:r>
              <a:rPr lang="en-US" sz="1800">
                <a:solidFill>
                  <a:schemeClr val="accent3"/>
                </a:solidFill>
              </a:rPr>
              <a:t>coverage</a:t>
            </a:r>
            <a:br>
              <a:rPr lang="en-US" sz="1800">
                <a:solidFill>
                  <a:schemeClr val="accent3"/>
                </a:solidFill>
              </a:rPr>
            </a:br>
            <a:endParaRPr sz="1800">
              <a:solidFill>
                <a:schemeClr val="accent3"/>
              </a:solidFill>
            </a:endParaRPr>
          </a:p>
          <a:p>
            <a:pPr marL="457200" lvl="0" indent="-342900" algn="l" rtl="0">
              <a:spcBef>
                <a:spcPts val="0"/>
              </a:spcBef>
              <a:spcAft>
                <a:spcPts val="0"/>
              </a:spcAft>
              <a:buClr>
                <a:schemeClr val="accent3"/>
              </a:buClr>
              <a:buSzPts val="1800"/>
              <a:buChar char="●"/>
            </a:pPr>
            <a:r>
              <a:rPr lang="en-US" sz="1800">
                <a:solidFill>
                  <a:schemeClr val="accent3"/>
                </a:solidFill>
              </a:rPr>
              <a:t>If they are unable to autorenew, a </a:t>
            </a:r>
            <a:r>
              <a:rPr lang="en-US" sz="1800" b="1">
                <a:solidFill>
                  <a:schemeClr val="accent3"/>
                </a:solidFill>
              </a:rPr>
              <a:t>request for renewal </a:t>
            </a:r>
            <a:r>
              <a:rPr lang="en-US" sz="1800">
                <a:solidFill>
                  <a:schemeClr val="accent3"/>
                </a:solidFill>
              </a:rPr>
              <a:t>will be sent to the member </a:t>
            </a:r>
            <a:br>
              <a:rPr lang="en-US" sz="1800">
                <a:solidFill>
                  <a:schemeClr val="accent3"/>
                </a:solidFill>
              </a:rPr>
            </a:br>
            <a:endParaRPr sz="1800">
              <a:solidFill>
                <a:schemeClr val="accent3"/>
              </a:solidFill>
            </a:endParaRPr>
          </a:p>
          <a:p>
            <a:pPr marL="457200" lvl="0" indent="-342900" algn="l" rtl="0">
              <a:spcBef>
                <a:spcPts val="0"/>
              </a:spcBef>
              <a:spcAft>
                <a:spcPts val="0"/>
              </a:spcAft>
              <a:buClr>
                <a:schemeClr val="accent3"/>
              </a:buClr>
              <a:buSzPts val="1800"/>
              <a:buChar char="●"/>
            </a:pPr>
            <a:r>
              <a:rPr lang="en-US" sz="1800">
                <a:solidFill>
                  <a:schemeClr val="accent3"/>
                </a:solidFill>
              </a:rPr>
              <a:t>If a member does not submit a completed eligibility renewal following the end of the continuous eligibility period, benefits will be determined based on available data sources during a </a:t>
            </a:r>
            <a:r>
              <a:rPr lang="en-US" sz="1800" b="1">
                <a:solidFill>
                  <a:schemeClr val="accent3"/>
                </a:solidFill>
              </a:rPr>
              <a:t>“systematic program determination”</a:t>
            </a:r>
            <a:endParaRPr sz="1800" b="1">
              <a:solidFill>
                <a:schemeClr val="accent3"/>
              </a:solidFill>
            </a:endParaRPr>
          </a:p>
          <a:p>
            <a:pPr marL="0" lvl="0" indent="0" algn="l" rtl="0">
              <a:spcBef>
                <a:spcPts val="0"/>
              </a:spcBef>
              <a:spcAft>
                <a:spcPts val="0"/>
              </a:spcAft>
              <a:buNone/>
            </a:pPr>
            <a:endParaRPr sz="1700">
              <a:solidFill>
                <a:schemeClr val="accent3"/>
              </a:solidFill>
            </a:endParaRPr>
          </a:p>
          <a:p>
            <a:pPr marL="0" lvl="0" indent="0" algn="l" rtl="0">
              <a:spcBef>
                <a:spcPts val="0"/>
              </a:spcBef>
              <a:spcAft>
                <a:spcPts val="0"/>
              </a:spcAft>
              <a:buNone/>
            </a:pPr>
            <a:endParaRPr sz="1700" b="1">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MLRI">
      <a:dk1>
        <a:srgbClr val="000000"/>
      </a:dk1>
      <a:lt1>
        <a:srgbClr val="FFFFFF"/>
      </a:lt1>
      <a:dk2>
        <a:srgbClr val="154377"/>
      </a:dk2>
      <a:lt2>
        <a:srgbClr val="E7E6E6"/>
      </a:lt2>
      <a:accent1>
        <a:srgbClr val="154377"/>
      </a:accent1>
      <a:accent2>
        <a:srgbClr val="154377"/>
      </a:accent2>
      <a:accent3>
        <a:srgbClr val="154377"/>
      </a:accent3>
      <a:accent4>
        <a:srgbClr val="B9E565"/>
      </a:accent4>
      <a:accent5>
        <a:srgbClr val="B9E565"/>
      </a:accent5>
      <a:accent6>
        <a:srgbClr val="B9E565"/>
      </a:accent6>
      <a:hlink>
        <a:srgbClr val="B9E565"/>
      </a:hlink>
      <a:folHlink>
        <a:srgbClr val="B9E5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2099</Words>
  <Application>Microsoft Office PowerPoint</Application>
  <PresentationFormat>Custom</PresentationFormat>
  <Paragraphs>114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Roboto</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MLRI Staff</cp:lastModifiedBy>
  <cp:revision>1</cp:revision>
  <dcterms:created xsi:type="dcterms:W3CDTF">2023-04-23T16:58:27Z</dcterms:created>
  <dcterms:modified xsi:type="dcterms:W3CDTF">2023-10-11T19:17:13Z</dcterms:modified>
</cp:coreProperties>
</file>