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67" r:id="rId2"/>
    <p:sldId id="272" r:id="rId3"/>
    <p:sldId id="261" r:id="rId4"/>
    <p:sldId id="270" r:id="rId5"/>
    <p:sldId id="271" r:id="rId6"/>
    <p:sldId id="259"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96" d="100"/>
          <a:sy n="96" d="100"/>
        </p:scale>
        <p:origin x="-128" y="-36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C8BCDDC-5BCE-43BF-B423-647665B95420}" type="datetimeFigureOut">
              <a:rPr lang="en-US" smtClean="0"/>
              <a:t>5/1/20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08732F4-2E0D-4E35-9815-0F157ECFA3B0}" type="slidenum">
              <a:rPr lang="en-US" smtClean="0"/>
              <a:t>‹#›</a:t>
            </a:fld>
            <a:endParaRPr lang="en-US"/>
          </a:p>
        </p:txBody>
      </p:sp>
    </p:spTree>
    <p:extLst>
      <p:ext uri="{BB962C8B-B14F-4D97-AF65-F5344CB8AC3E}">
        <p14:creationId xmlns:p14="http://schemas.microsoft.com/office/powerpoint/2010/main" val="2489377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C7C5045-CE38-4C80-AECB-B4DA4409CA51}" type="datetimeFigureOut">
              <a:rPr lang="en-US" smtClean="0"/>
              <a:t>5/1/20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B1E25D0-73AB-4446-8182-B193A2D6A315}" type="slidenum">
              <a:rPr lang="en-US" smtClean="0"/>
              <a:t>‹#›</a:t>
            </a:fld>
            <a:endParaRPr lang="en-US"/>
          </a:p>
        </p:txBody>
      </p:sp>
    </p:spTree>
    <p:extLst>
      <p:ext uri="{BB962C8B-B14F-4D97-AF65-F5344CB8AC3E}">
        <p14:creationId xmlns:p14="http://schemas.microsoft.com/office/powerpoint/2010/main" val="3522631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a:t>
            </a:r>
          </a:p>
          <a:p>
            <a:endParaRPr lang="en-US" dirty="0"/>
          </a:p>
          <a:p>
            <a:r>
              <a:rPr lang="en-US" b="1" dirty="0"/>
              <a:t>Current Status</a:t>
            </a:r>
            <a:r>
              <a:rPr lang="en-US" dirty="0"/>
              <a:t> </a:t>
            </a:r>
          </a:p>
          <a:p>
            <a:r>
              <a:rPr lang="en-US" dirty="0"/>
              <a:t>HUD’s McKinney-Vento Homeless Assistance Grants program received $2.513 billion in fiscal year (FY) 2018. The Administration asked for $2.383 billion for this program in its FY 2019 Budget Proposal, a $130 million decrease from the FY 2018 level. The House recently included $2.571 billion for this program in its FY 2019 T-HUD Subcommittee bill, and the Senate included $2.612 in its companion bill.</a:t>
            </a:r>
          </a:p>
          <a:p>
            <a:r>
              <a:rPr lang="en-US" b="1" dirty="0"/>
              <a:t>Recommendation</a:t>
            </a:r>
            <a:endParaRPr lang="en-US" dirty="0"/>
          </a:p>
          <a:p>
            <a:r>
              <a:rPr lang="en-US" dirty="0"/>
              <a:t>Congress should invest in proven solutions to homelessness by providing at least $2.8 billion for Homeless Assistance Grants in FY 2019. This represents a $287 million increase over the FY 18 level, which would end homelessness for 25,000 more households, allowing communities to keep up with rising numbers of people losing their housing due to increasing rents.</a:t>
            </a:r>
          </a:p>
          <a:p>
            <a:endParaRPr lang="en-US" dirty="0"/>
          </a:p>
        </p:txBody>
      </p:sp>
      <p:sp>
        <p:nvSpPr>
          <p:cNvPr id="4" name="Slide Number Placeholder 3"/>
          <p:cNvSpPr>
            <a:spLocks noGrp="1"/>
          </p:cNvSpPr>
          <p:nvPr>
            <p:ph type="sldNum" sz="quarter" idx="10"/>
          </p:nvPr>
        </p:nvSpPr>
        <p:spPr/>
        <p:txBody>
          <a:bodyPr/>
          <a:lstStyle/>
          <a:p>
            <a:fld id="{4FB8B1D5-2DEB-4003-8BAF-76BC87F347ED}"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353970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a:t>
            </a:r>
          </a:p>
          <a:p>
            <a:endParaRPr lang="en-US" dirty="0"/>
          </a:p>
          <a:p>
            <a:r>
              <a:rPr lang="en-US" b="1" dirty="0"/>
              <a:t>Current Status</a:t>
            </a:r>
            <a:r>
              <a:rPr lang="en-US" dirty="0"/>
              <a:t> </a:t>
            </a:r>
          </a:p>
          <a:p>
            <a:r>
              <a:rPr lang="en-US" dirty="0"/>
              <a:t>HUD’s McKinney-Vento Homeless Assistance Grants program received $2.513 billion in fiscal year (FY) 2018. The Administration asked for $2.383 billion for this program in its FY 2019 Budget Proposal, a $130 million decrease from the FY 2018 level. The House recently included $2.571 billion for this program in its FY 2019 T-HUD Subcommittee bill, and the Senate included $2.612 in its companion bill.</a:t>
            </a:r>
          </a:p>
          <a:p>
            <a:r>
              <a:rPr lang="en-US" b="1" dirty="0"/>
              <a:t>Recommendation</a:t>
            </a:r>
            <a:endParaRPr lang="en-US" dirty="0"/>
          </a:p>
          <a:p>
            <a:r>
              <a:rPr lang="en-US" dirty="0"/>
              <a:t>Congress should invest in proven solutions to homelessness by providing at least $2.8 billion for Homeless Assistance Grants in FY 2019. This represents a $287 million increase over the FY 18 level, which would end homelessness for 25,000 more households, allowing communities to keep up with rising numbers of people losing their housing due to increasing rents.</a:t>
            </a:r>
          </a:p>
          <a:p>
            <a:endParaRPr lang="en-US" dirty="0"/>
          </a:p>
        </p:txBody>
      </p:sp>
      <p:sp>
        <p:nvSpPr>
          <p:cNvPr id="4" name="Slide Number Placeholder 3"/>
          <p:cNvSpPr>
            <a:spLocks noGrp="1"/>
          </p:cNvSpPr>
          <p:nvPr>
            <p:ph type="sldNum" sz="quarter" idx="10"/>
          </p:nvPr>
        </p:nvSpPr>
        <p:spPr/>
        <p:txBody>
          <a:bodyPr/>
          <a:lstStyle/>
          <a:p>
            <a:fld id="{4FB8B1D5-2DEB-4003-8BAF-76BC87F347ED}"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353970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a:t>
            </a:r>
          </a:p>
          <a:p>
            <a:endParaRPr lang="en-US" dirty="0"/>
          </a:p>
          <a:p>
            <a:r>
              <a:rPr lang="en-US" b="1" dirty="0"/>
              <a:t>Current Status</a:t>
            </a:r>
            <a:r>
              <a:rPr lang="en-US" dirty="0"/>
              <a:t> </a:t>
            </a:r>
          </a:p>
          <a:p>
            <a:r>
              <a:rPr lang="en-US" dirty="0"/>
              <a:t>HUD’s McKinney-Vento Homeless Assistance Grants program received $2.513 billion in fiscal year (FY) 2018. The Administration asked for $2.383 billion for this program in its FY 2019 Budget Proposal, a $130 million decrease from the FY 2018 level. The House recently included $2.571 billion for this program in its FY 2019 T-HUD Subcommittee bill, and the Senate included $2.612 in its companion bill.</a:t>
            </a:r>
          </a:p>
          <a:p>
            <a:r>
              <a:rPr lang="en-US" b="1" dirty="0"/>
              <a:t>Recommendation</a:t>
            </a:r>
            <a:endParaRPr lang="en-US" dirty="0"/>
          </a:p>
          <a:p>
            <a:r>
              <a:rPr lang="en-US" dirty="0"/>
              <a:t>Congress should invest in proven solutions to homelessness by providing at least $2.8 billion for Homeless Assistance Grants in FY 2019. This represents a $287 million increase over the FY 18 level, which would end homelessness for 25,000 more households, allowing communities to keep up with rising numbers of people losing their housing due to increasing rents.</a:t>
            </a:r>
          </a:p>
          <a:p>
            <a:endParaRPr lang="en-US" dirty="0"/>
          </a:p>
        </p:txBody>
      </p:sp>
      <p:sp>
        <p:nvSpPr>
          <p:cNvPr id="4" name="Slide Number Placeholder 3"/>
          <p:cNvSpPr>
            <a:spLocks noGrp="1"/>
          </p:cNvSpPr>
          <p:nvPr>
            <p:ph type="sldNum" sz="quarter" idx="10"/>
          </p:nvPr>
        </p:nvSpPr>
        <p:spPr/>
        <p:txBody>
          <a:bodyPr/>
          <a:lstStyle/>
          <a:p>
            <a:fld id="{4FB8B1D5-2DEB-4003-8BAF-76BC87F347ED}"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45509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a:t>
            </a:r>
          </a:p>
          <a:p>
            <a:endParaRPr lang="en-US" dirty="0"/>
          </a:p>
          <a:p>
            <a:r>
              <a:rPr lang="en-US" b="1" dirty="0"/>
              <a:t>Current Status</a:t>
            </a:r>
            <a:r>
              <a:rPr lang="en-US" dirty="0"/>
              <a:t> </a:t>
            </a:r>
          </a:p>
          <a:p>
            <a:r>
              <a:rPr lang="en-US" dirty="0"/>
              <a:t>HUD’s McKinney-Vento Homeless Assistance Grants program received $2.513 billion in fiscal year (FY) 2018. The Administration asked for $2.383 billion for this program in its FY 2019 Budget Proposal, a $130 million decrease from the FY 2018 level. The House recently included $2.571 billion for this program in its FY 2019 T-HUD Subcommittee bill, and the Senate included $2.612 in its companion bill.</a:t>
            </a:r>
          </a:p>
          <a:p>
            <a:r>
              <a:rPr lang="en-US" b="1" dirty="0"/>
              <a:t>Recommendation</a:t>
            </a:r>
            <a:endParaRPr lang="en-US" dirty="0"/>
          </a:p>
          <a:p>
            <a:r>
              <a:rPr lang="en-US" dirty="0"/>
              <a:t>Congress should invest in proven solutions to homelessness by providing at least $2.8 billion for Homeless Assistance Grants in FY 2019. This represents a $287 million increase over the FY 18 level, which would end homelessness for 25,000 more households, allowing communities to keep up with rising numbers of people losing their housing due to increasing rents.</a:t>
            </a:r>
          </a:p>
          <a:p>
            <a:endParaRPr lang="en-US" dirty="0"/>
          </a:p>
        </p:txBody>
      </p:sp>
      <p:sp>
        <p:nvSpPr>
          <p:cNvPr id="4" name="Slide Number Placeholder 3"/>
          <p:cNvSpPr>
            <a:spLocks noGrp="1"/>
          </p:cNvSpPr>
          <p:nvPr>
            <p:ph type="sldNum" sz="quarter" idx="10"/>
          </p:nvPr>
        </p:nvSpPr>
        <p:spPr/>
        <p:txBody>
          <a:bodyPr/>
          <a:lstStyle/>
          <a:p>
            <a:fld id="{4FB8B1D5-2DEB-4003-8BAF-76BC87F347ED}"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145509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a:t>
            </a:r>
          </a:p>
          <a:p>
            <a:endParaRPr lang="en-US" dirty="0"/>
          </a:p>
          <a:p>
            <a:r>
              <a:rPr lang="en-US" b="1" dirty="0"/>
              <a:t>Current Status</a:t>
            </a:r>
            <a:r>
              <a:rPr lang="en-US" dirty="0"/>
              <a:t> </a:t>
            </a:r>
          </a:p>
          <a:p>
            <a:r>
              <a:rPr lang="en-US" dirty="0"/>
              <a:t>HUD’s McKinney-Vento Homeless Assistance Grants program received $2.513 billion in fiscal year (FY) 2018. The Administration asked for $2.383 billion for this program in its FY 2019 Budget Proposal, a $130 million decrease from the FY 2018 level. The House recently included $2.571 billion for this program in its FY 2019 T-HUD Subcommittee bill, and the Senate included $2.612 in its companion bill.</a:t>
            </a:r>
          </a:p>
          <a:p>
            <a:r>
              <a:rPr lang="en-US" b="1" dirty="0"/>
              <a:t>Recommendation</a:t>
            </a:r>
            <a:endParaRPr lang="en-US" dirty="0"/>
          </a:p>
          <a:p>
            <a:r>
              <a:rPr lang="en-US" dirty="0"/>
              <a:t>Congress should invest in proven solutions to homelessness by providing at least $2.8 billion for Homeless Assistance Grants in FY 2019. This represents a $287 million increase over the FY 18 level, which would end homelessness for 25,000 more households, allowing communities to keep up with rising numbers of people losing their housing due to increasing rents.</a:t>
            </a:r>
          </a:p>
          <a:p>
            <a:endParaRPr lang="en-US" dirty="0"/>
          </a:p>
        </p:txBody>
      </p:sp>
      <p:sp>
        <p:nvSpPr>
          <p:cNvPr id="4" name="Slide Number Placeholder 3"/>
          <p:cNvSpPr>
            <a:spLocks noGrp="1"/>
          </p:cNvSpPr>
          <p:nvPr>
            <p:ph type="sldNum" sz="quarter" idx="10"/>
          </p:nvPr>
        </p:nvSpPr>
        <p:spPr/>
        <p:txBody>
          <a:bodyPr/>
          <a:lstStyle/>
          <a:p>
            <a:fld id="{4FB8B1D5-2DEB-4003-8BAF-76BC87F347ED}"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145509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a:t>
            </a:r>
          </a:p>
          <a:p>
            <a:endParaRPr lang="en-US" dirty="0"/>
          </a:p>
          <a:p>
            <a:r>
              <a:rPr lang="en-US" b="1" dirty="0"/>
              <a:t>Current Status</a:t>
            </a:r>
            <a:r>
              <a:rPr lang="en-US" dirty="0"/>
              <a:t> </a:t>
            </a:r>
          </a:p>
          <a:p>
            <a:r>
              <a:rPr lang="en-US" dirty="0"/>
              <a:t>HUD’s McKinney-Vento Homeless Assistance Grants program received $2.513 billion in fiscal year (FY) 2018. The Administration asked for $2.383 billion for this program in its FY 2019 Budget Proposal, a $130 million decrease from the FY 2018 level. The House recently included $2.571 billion for this program in its FY 2019 T-HUD Subcommittee bill, and the Senate included $2.612 in its companion bill.</a:t>
            </a:r>
          </a:p>
          <a:p>
            <a:r>
              <a:rPr lang="en-US" b="1" dirty="0"/>
              <a:t>Recommendation</a:t>
            </a:r>
            <a:endParaRPr lang="en-US" dirty="0"/>
          </a:p>
          <a:p>
            <a:r>
              <a:rPr lang="en-US" dirty="0"/>
              <a:t>Congress should invest in proven solutions to homelessness by providing at least $2.8 billion for Homeless Assistance Grants in FY 2019. This represents a $287 million increase over the FY 18 level, which would end homelessness for 25,000 more households, allowing communities to keep up with rising numbers of people losing their housing due to increasing rents.</a:t>
            </a:r>
          </a:p>
          <a:p>
            <a:endParaRPr lang="en-US" dirty="0"/>
          </a:p>
        </p:txBody>
      </p:sp>
      <p:sp>
        <p:nvSpPr>
          <p:cNvPr id="4" name="Slide Number Placeholder 3"/>
          <p:cNvSpPr>
            <a:spLocks noGrp="1"/>
          </p:cNvSpPr>
          <p:nvPr>
            <p:ph type="sldNum" sz="quarter" idx="10"/>
          </p:nvPr>
        </p:nvSpPr>
        <p:spPr/>
        <p:txBody>
          <a:bodyPr/>
          <a:lstStyle/>
          <a:p>
            <a:fld id="{4FB8B1D5-2DEB-4003-8BAF-76BC87F347ED}"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74037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5437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6663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3803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888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894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1670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7058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8742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095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4609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839AE5-09EA-3542-AB0D-CA0BF76C733A}" type="datetimeFigureOut">
              <a:rPr lang="en-US" smtClean="0">
                <a:solidFill>
                  <a:prstClr val="black">
                    <a:tint val="75000"/>
                  </a:prstClr>
                </a:solidFill>
              </a:rPr>
              <a:pPr/>
              <a:t>5/1/20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A4B5C9C-FF98-F643-A5D8-9E1124FEAD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4097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B839AE5-09EA-3542-AB0D-CA0BF76C733A}" type="datetimeFigureOut">
              <a:rPr lang="en-US" smtClean="0">
                <a:solidFill>
                  <a:prstClr val="black">
                    <a:tint val="75000"/>
                  </a:prstClr>
                </a:solidFill>
              </a:rPr>
              <a:pPr defTabSz="457200"/>
              <a:t>5/1/20</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5A4B5C9C-FF98-F643-A5D8-9E1124FEADD0}"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1118453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mailto:sberg@naeh.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5443"/>
            <a:ext cx="10972800" cy="1143000"/>
          </a:xfrm>
        </p:spPr>
        <p:txBody>
          <a:bodyPr>
            <a:normAutofit/>
          </a:bodyPr>
          <a:lstStyle/>
          <a:p>
            <a:r>
              <a:rPr lang="en-US"/>
              <a:t>What communities </a:t>
            </a:r>
            <a:r>
              <a:rPr lang="en-US" dirty="0"/>
              <a:t>need help with</a:t>
            </a:r>
          </a:p>
        </p:txBody>
      </p:sp>
      <p:sp>
        <p:nvSpPr>
          <p:cNvPr id="3" name="Content Placeholder 2"/>
          <p:cNvSpPr>
            <a:spLocks noGrp="1"/>
          </p:cNvSpPr>
          <p:nvPr>
            <p:ph idx="1"/>
          </p:nvPr>
        </p:nvSpPr>
        <p:spPr>
          <a:xfrm>
            <a:off x="1981200" y="1600201"/>
            <a:ext cx="8229600" cy="4410856"/>
          </a:xfrm>
        </p:spPr>
        <p:txBody>
          <a:bodyPr>
            <a:normAutofit/>
          </a:bodyPr>
          <a:lstStyle/>
          <a:p>
            <a:pPr>
              <a:buFont typeface="Arial" panose="020B0604020202020204" pitchFamily="34" charset="0"/>
              <a:buChar char="•"/>
            </a:pPr>
            <a:r>
              <a:rPr lang="en-US" dirty="0"/>
              <a:t>Unsheltered homelessness</a:t>
            </a:r>
          </a:p>
          <a:p>
            <a:pPr>
              <a:buFont typeface="Arial" panose="020B0604020202020204" pitchFamily="34" charset="0"/>
              <a:buChar char="•"/>
            </a:pPr>
            <a:r>
              <a:rPr lang="en-US" dirty="0"/>
              <a:t>Safe shelter</a:t>
            </a:r>
          </a:p>
          <a:p>
            <a:pPr>
              <a:buFont typeface="Arial" panose="020B0604020202020204" pitchFamily="34" charset="0"/>
              <a:buChar char="•"/>
            </a:pPr>
            <a:r>
              <a:rPr lang="en-US" dirty="0"/>
              <a:t>Moving homeless people into housing</a:t>
            </a:r>
          </a:p>
          <a:p>
            <a:pPr>
              <a:buFont typeface="Arial" panose="020B0604020202020204" pitchFamily="34" charset="0"/>
              <a:buChar char="•"/>
            </a:pPr>
            <a:r>
              <a:rPr lang="en-US" dirty="0"/>
              <a:t>Diversion/prevention</a:t>
            </a:r>
          </a:p>
          <a:p>
            <a:pPr>
              <a:buFont typeface="Arial" panose="020B0604020202020204" pitchFamily="34" charset="0"/>
              <a:buChar char="•"/>
            </a:pPr>
            <a:r>
              <a:rPr lang="en-US" dirty="0"/>
              <a:t>Longer term resolution</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60494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5443"/>
            <a:ext cx="10972800" cy="1143000"/>
          </a:xfrm>
        </p:spPr>
        <p:txBody>
          <a:bodyPr>
            <a:normAutofit/>
          </a:bodyPr>
          <a:lstStyle/>
          <a:p>
            <a:r>
              <a:rPr lang="en-US" dirty="0"/>
              <a:t>CARES Act ESG funding</a:t>
            </a:r>
          </a:p>
        </p:txBody>
      </p:sp>
      <p:sp>
        <p:nvSpPr>
          <p:cNvPr id="3" name="Content Placeholder 2"/>
          <p:cNvSpPr>
            <a:spLocks noGrp="1"/>
          </p:cNvSpPr>
          <p:nvPr>
            <p:ph idx="1"/>
          </p:nvPr>
        </p:nvSpPr>
        <p:spPr>
          <a:xfrm>
            <a:off x="1981200" y="1600201"/>
            <a:ext cx="8229600" cy="4410856"/>
          </a:xfrm>
        </p:spPr>
        <p:txBody>
          <a:bodyPr>
            <a:normAutofit/>
          </a:bodyPr>
          <a:lstStyle/>
          <a:p>
            <a:pPr marL="0" indent="0">
              <a:buNone/>
            </a:pPr>
            <a:r>
              <a:rPr lang="en-US" dirty="0"/>
              <a:t>Emergency Solutions Grants</a:t>
            </a:r>
          </a:p>
          <a:p>
            <a:r>
              <a:rPr lang="en-US" dirty="0"/>
              <a:t>Larger cities and counties and “balance of state” are recipients</a:t>
            </a:r>
          </a:p>
          <a:p>
            <a:r>
              <a:rPr lang="en-US" dirty="0"/>
              <a:t>Regular ESG is about $280 million</a:t>
            </a:r>
          </a:p>
          <a:p>
            <a:r>
              <a:rPr lang="en-US" dirty="0"/>
              <a:t>Mostly subcontracted to nonprofits</a:t>
            </a:r>
          </a:p>
          <a:p>
            <a:r>
              <a:rPr lang="en-US" dirty="0"/>
              <a:t>Outreach, shelter, rapid rehousing; construction and operating costs</a:t>
            </a:r>
          </a:p>
        </p:txBody>
      </p:sp>
    </p:spTree>
    <p:extLst>
      <p:ext uri="{BB962C8B-B14F-4D97-AF65-F5344CB8AC3E}">
        <p14:creationId xmlns:p14="http://schemas.microsoft.com/office/powerpoint/2010/main" val="3370814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CARES Act ESG</a:t>
            </a:r>
          </a:p>
        </p:txBody>
      </p:sp>
      <p:sp>
        <p:nvSpPr>
          <p:cNvPr id="3" name="Content Placeholder 2"/>
          <p:cNvSpPr>
            <a:spLocks noGrp="1"/>
          </p:cNvSpPr>
          <p:nvPr>
            <p:ph idx="1"/>
          </p:nvPr>
        </p:nvSpPr>
        <p:spPr>
          <a:xfrm>
            <a:off x="1981200" y="1600201"/>
            <a:ext cx="8229600" cy="4410856"/>
          </a:xfrm>
        </p:spPr>
        <p:txBody>
          <a:bodyPr>
            <a:normAutofit/>
          </a:bodyPr>
          <a:lstStyle/>
          <a:p>
            <a:pPr marL="0" indent="0">
              <a:buNone/>
            </a:pPr>
            <a:r>
              <a:rPr lang="en-US" dirty="0"/>
              <a:t>Changes from usual ESG - money</a:t>
            </a:r>
          </a:p>
          <a:p>
            <a:r>
              <a:rPr lang="en-US" dirty="0"/>
              <a:t>Lots more money: $4 billion</a:t>
            </a:r>
          </a:p>
          <a:p>
            <a:r>
              <a:rPr lang="en-US" dirty="0"/>
              <a:t>“Up to” $2 billion under the usual formula</a:t>
            </a:r>
          </a:p>
          <a:p>
            <a:r>
              <a:rPr lang="en-US" dirty="0"/>
              <a:t>The rest under a new formula meant to target need as a result of coronavirus</a:t>
            </a:r>
          </a:p>
          <a:p>
            <a:r>
              <a:rPr lang="en-US" dirty="0"/>
              <a:t>HUD has already announced $1 billion in allocations, more “soon”</a:t>
            </a:r>
          </a:p>
        </p:txBody>
      </p:sp>
    </p:spTree>
    <p:extLst>
      <p:ext uri="{BB962C8B-B14F-4D97-AF65-F5344CB8AC3E}">
        <p14:creationId xmlns:p14="http://schemas.microsoft.com/office/powerpoint/2010/main" val="1625950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CARES Act ESG</a:t>
            </a:r>
          </a:p>
        </p:txBody>
      </p:sp>
      <p:sp>
        <p:nvSpPr>
          <p:cNvPr id="3" name="Content Placeholder 2"/>
          <p:cNvSpPr>
            <a:spLocks noGrp="1"/>
          </p:cNvSpPr>
          <p:nvPr>
            <p:ph idx="1"/>
          </p:nvPr>
        </p:nvSpPr>
        <p:spPr>
          <a:xfrm>
            <a:off x="1981200" y="1600201"/>
            <a:ext cx="8229600" cy="4410856"/>
          </a:xfrm>
        </p:spPr>
        <p:txBody>
          <a:bodyPr>
            <a:normAutofit/>
          </a:bodyPr>
          <a:lstStyle/>
          <a:p>
            <a:pPr marL="0" indent="0">
              <a:buNone/>
            </a:pPr>
            <a:r>
              <a:rPr lang="en-US" dirty="0"/>
              <a:t>Changes from usual ESG - flexibility</a:t>
            </a:r>
          </a:p>
          <a:p>
            <a:r>
              <a:rPr lang="en-US" dirty="0"/>
              <a:t>No matching requirement</a:t>
            </a:r>
          </a:p>
          <a:p>
            <a:r>
              <a:rPr lang="en-US" dirty="0"/>
              <a:t>No “shelter cap”</a:t>
            </a:r>
          </a:p>
          <a:p>
            <a:r>
              <a:rPr lang="en-US" dirty="0"/>
              <a:t>Anybody whose income is under 50% of area median income is eligible for help</a:t>
            </a:r>
          </a:p>
          <a:p>
            <a:r>
              <a:rPr lang="en-US" dirty="0"/>
              <a:t>No treatment or performance requirement may be imposed</a:t>
            </a:r>
          </a:p>
        </p:txBody>
      </p:sp>
    </p:spTree>
    <p:extLst>
      <p:ext uri="{BB962C8B-B14F-4D97-AF65-F5344CB8AC3E}">
        <p14:creationId xmlns:p14="http://schemas.microsoft.com/office/powerpoint/2010/main" val="409147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CARES Act ESG</a:t>
            </a:r>
          </a:p>
        </p:txBody>
      </p:sp>
      <p:sp>
        <p:nvSpPr>
          <p:cNvPr id="3" name="Content Placeholder 2"/>
          <p:cNvSpPr>
            <a:spLocks noGrp="1"/>
          </p:cNvSpPr>
          <p:nvPr>
            <p:ph idx="1"/>
          </p:nvPr>
        </p:nvSpPr>
        <p:spPr>
          <a:xfrm>
            <a:off x="1981200" y="1600201"/>
            <a:ext cx="8229600" cy="4410856"/>
          </a:xfrm>
        </p:spPr>
        <p:txBody>
          <a:bodyPr>
            <a:normAutofit/>
          </a:bodyPr>
          <a:lstStyle/>
          <a:p>
            <a:pPr marL="0" indent="0">
              <a:buNone/>
            </a:pPr>
            <a:r>
              <a:rPr lang="en-US" dirty="0"/>
              <a:t>Best uses:</a:t>
            </a:r>
          </a:p>
          <a:p>
            <a:r>
              <a:rPr lang="en-US" dirty="0"/>
              <a:t>Shelter expansion and </a:t>
            </a:r>
            <a:r>
              <a:rPr lang="en-US" dirty="0" err="1"/>
              <a:t>deconcentration</a:t>
            </a:r>
            <a:r>
              <a:rPr lang="en-US" dirty="0"/>
              <a:t> (CDC guidelines)</a:t>
            </a:r>
          </a:p>
          <a:p>
            <a:r>
              <a:rPr lang="en-US" dirty="0"/>
              <a:t>Non-congregate shelter</a:t>
            </a:r>
          </a:p>
          <a:p>
            <a:r>
              <a:rPr lang="en-US" dirty="0"/>
              <a:t>Connection with permanent housing</a:t>
            </a:r>
          </a:p>
          <a:p>
            <a:r>
              <a:rPr lang="en-US" dirty="0"/>
              <a:t>Landlord outreach</a:t>
            </a:r>
          </a:p>
          <a:p>
            <a:r>
              <a:rPr lang="en-US" dirty="0"/>
              <a:t>Rental assistance up to 2 years</a:t>
            </a:r>
          </a:p>
        </p:txBody>
      </p:sp>
    </p:spTree>
    <p:extLst>
      <p:ext uri="{BB962C8B-B14F-4D97-AF65-F5344CB8AC3E}">
        <p14:creationId xmlns:p14="http://schemas.microsoft.com/office/powerpoint/2010/main" val="3354729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Homelessness</a:t>
            </a:r>
          </a:p>
        </p:txBody>
      </p:sp>
      <p:sp>
        <p:nvSpPr>
          <p:cNvPr id="3" name="Content Placeholder 2"/>
          <p:cNvSpPr>
            <a:spLocks noGrp="1"/>
          </p:cNvSpPr>
          <p:nvPr>
            <p:ph idx="1"/>
          </p:nvPr>
        </p:nvSpPr>
        <p:spPr/>
        <p:txBody>
          <a:bodyPr>
            <a:normAutofit/>
          </a:bodyPr>
          <a:lstStyle/>
          <a:p>
            <a:pPr marL="0" indent="0">
              <a:buNone/>
            </a:pPr>
            <a:r>
              <a:rPr lang="en-US" dirty="0"/>
              <a:t>Steve Berg</a:t>
            </a:r>
          </a:p>
          <a:p>
            <a:pPr marL="0" indent="0">
              <a:buNone/>
            </a:pPr>
            <a:r>
              <a:rPr lang="en-US" dirty="0"/>
              <a:t>National Alliance to End Homelessness</a:t>
            </a:r>
          </a:p>
          <a:p>
            <a:pPr marL="0" indent="0">
              <a:buNone/>
            </a:pPr>
            <a:r>
              <a:rPr lang="en-US" dirty="0">
                <a:hlinkClick r:id="rId3"/>
              </a:rPr>
              <a:t>sberg@naeh.org</a:t>
            </a:r>
            <a:endParaRPr lang="en-US" dirty="0"/>
          </a:p>
          <a:p>
            <a:pPr marL="0" indent="0">
              <a:buNone/>
            </a:pPr>
            <a:r>
              <a:rPr lang="en-US" dirty="0"/>
              <a:t>Twitter @sberg0</a:t>
            </a:r>
          </a:p>
        </p:txBody>
      </p:sp>
    </p:spTree>
    <p:extLst>
      <p:ext uri="{BB962C8B-B14F-4D97-AF65-F5344CB8AC3E}">
        <p14:creationId xmlns:p14="http://schemas.microsoft.com/office/powerpoint/2010/main" val="2929884178"/>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1083</Words>
  <Application>Microsoft Macintosh PowerPoint</Application>
  <PresentationFormat>Custom</PresentationFormat>
  <Paragraphs>78</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1_Custom Design</vt:lpstr>
      <vt:lpstr>What communities need help with</vt:lpstr>
      <vt:lpstr>CARES Act ESG funding</vt:lpstr>
      <vt:lpstr>CARES Act ESG</vt:lpstr>
      <vt:lpstr>CARES Act ESG</vt:lpstr>
      <vt:lpstr>CARES Act ESG</vt:lpstr>
      <vt:lpstr>Homelessness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Appropriations: Homeless Assistance Grants</dc:title>
  <dc:creator>Steve Berg</dc:creator>
  <cp:lastModifiedBy>Mariel Block</cp:lastModifiedBy>
  <cp:revision>27</cp:revision>
  <cp:lastPrinted>2019-09-26T19:34:41Z</cp:lastPrinted>
  <dcterms:created xsi:type="dcterms:W3CDTF">2018-08-06T13:24:41Z</dcterms:created>
  <dcterms:modified xsi:type="dcterms:W3CDTF">2020-05-01T19:46:48Z</dcterms:modified>
</cp:coreProperties>
</file>