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87" r:id="rId8"/>
    <p:sldId id="266" r:id="rId9"/>
    <p:sldId id="262" r:id="rId10"/>
    <p:sldId id="263" r:id="rId11"/>
    <p:sldId id="264" r:id="rId12"/>
    <p:sldId id="279" r:id="rId13"/>
    <p:sldId id="278" r:id="rId14"/>
    <p:sldId id="280" r:id="rId15"/>
    <p:sldId id="285" r:id="rId16"/>
    <p:sldId id="283" r:id="rId17"/>
    <p:sldId id="286" r:id="rId18"/>
    <p:sldId id="265" r:id="rId19"/>
    <p:sldId id="267" r:id="rId20"/>
    <p:sldId id="268" r:id="rId21"/>
    <p:sldId id="269" r:id="rId22"/>
    <p:sldId id="270" r:id="rId23"/>
    <p:sldId id="293" r:id="rId24"/>
    <p:sldId id="271" r:id="rId25"/>
    <p:sldId id="272" r:id="rId26"/>
    <p:sldId id="273" r:id="rId27"/>
    <p:sldId id="274" r:id="rId28"/>
    <p:sldId id="281" r:id="rId29"/>
    <p:sldId id="288" r:id="rId30"/>
    <p:sldId id="290" r:id="rId31"/>
    <p:sldId id="282" r:id="rId32"/>
    <p:sldId id="289" r:id="rId33"/>
    <p:sldId id="284" r:id="rId34"/>
    <p:sldId id="292" r:id="rId35"/>
    <p:sldId id="275" r:id="rId36"/>
    <p:sldId id="276" r:id="rId37"/>
    <p:sldId id="291" r:id="rId38"/>
    <p:sldId id="294" r:id="rId39"/>
    <p:sldId id="277" r:id="rId40"/>
  </p:sldIdLst>
  <p:sldSz cx="13004800" cy="97536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Duke" initials="A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5567" autoAdjust="0"/>
    <p:restoredTop sz="99072" autoAdjust="0"/>
  </p:normalViewPr>
  <p:slideViewPr>
    <p:cSldViewPr snapToGrid="0">
      <p:cViewPr>
        <p:scale>
          <a:sx n="52" d="100"/>
          <a:sy n="52" d="100"/>
        </p:scale>
        <p:origin x="-1648" y="-14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59" d="100"/>
          <a:sy n="59" d="100"/>
        </p:scale>
        <p:origin x="-2832" y="-3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6E3B6AF-E2F0-4316-8B84-60A31B043C67}" type="datetimeFigureOut">
              <a:rPr lang="en-US" smtClean="0"/>
              <a:t>4/30/2018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003091-6F21-4BF1-AC29-A60C1FBC89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058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dirty="0"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104870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>
          <a:xfrm>
            <a:off x="1001566" y="4415790"/>
            <a:ext cx="5140960" cy="41833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2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940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1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06" name="Shape 20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8579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06" name="Shape 20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7760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06" name="Shape 20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62229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06" name="Shape 20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6222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06" name="Shape 20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907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06" name="Shape 20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9079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239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42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74" name="Shape 17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94111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842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084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37" name="Shape 23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08420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420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580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305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893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9912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7384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695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2175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6885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0214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5114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2981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2981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633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68" name="Shape 26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1085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68" name="Shape 26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1085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444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395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079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85" name="Shape 18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1036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91" name="Shape 1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93082" indent="-293082">
              <a:buClr>
                <a:schemeClr val="accent1"/>
              </a:buClr>
              <a:buSzPct val="104999"/>
              <a:buFont typeface="Avenir Next"/>
              <a:buChar char="-"/>
            </a:pP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552012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555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283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203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43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"/>
          <p:cNvSpPr txBox="1"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10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Image"/>
          <p:cNvSpPr>
            <a:spLocks noGrp="1"/>
          </p:cNvSpPr>
          <p:nvPr>
            <p:ph type="pic" sz="half" idx="13"/>
          </p:nvPr>
        </p:nvSpPr>
        <p:spPr>
          <a:xfrm>
            <a:off x="6503154" y="0"/>
            <a:ext cx="6502401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12" name="Image"/>
          <p:cNvSpPr>
            <a:spLocks noGrp="1"/>
          </p:cNvSpPr>
          <p:nvPr>
            <p:ph type="pic" sz="half" idx="14"/>
          </p:nvPr>
        </p:nvSpPr>
        <p:spPr>
          <a:xfrm>
            <a:off x="6502400" y="4902200"/>
            <a:ext cx="6502400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13" name="Image"/>
          <p:cNvSpPr>
            <a:spLocks noGrp="1"/>
          </p:cNvSpPr>
          <p:nvPr>
            <p:ph type="pic" idx="15"/>
          </p:nvPr>
        </p:nvSpPr>
        <p:spPr>
          <a:xfrm>
            <a:off x="0" y="0"/>
            <a:ext cx="6468534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allout"/>
          <p:cNvSpPr/>
          <p:nvPr/>
        </p:nvSpPr>
        <p:spPr>
          <a:xfrm>
            <a:off x="469900" y="2362200"/>
            <a:ext cx="12065000" cy="5229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4" y="0"/>
                </a:moveTo>
                <a:cubicBezTo>
                  <a:pt x="100" y="0"/>
                  <a:pt x="0" y="232"/>
                  <a:pt x="0" y="516"/>
                </a:cubicBezTo>
                <a:lnTo>
                  <a:pt x="0" y="18789"/>
                </a:lnTo>
                <a:cubicBezTo>
                  <a:pt x="0" y="19073"/>
                  <a:pt x="100" y="19305"/>
                  <a:pt x="224" y="19305"/>
                </a:cubicBezTo>
                <a:lnTo>
                  <a:pt x="17228" y="19305"/>
                </a:lnTo>
                <a:lnTo>
                  <a:pt x="17850" y="21600"/>
                </a:lnTo>
                <a:lnTo>
                  <a:pt x="18471" y="19305"/>
                </a:lnTo>
                <a:lnTo>
                  <a:pt x="21376" y="19305"/>
                </a:lnTo>
                <a:cubicBezTo>
                  <a:pt x="21500" y="19305"/>
                  <a:pt x="21600" y="19073"/>
                  <a:pt x="21600" y="18789"/>
                </a:cubicBezTo>
                <a:lnTo>
                  <a:pt x="21600" y="516"/>
                </a:lnTo>
                <a:cubicBezTo>
                  <a:pt x="21600" y="232"/>
                  <a:pt x="21500" y="0"/>
                  <a:pt x="21376" y="0"/>
                </a:cubicBezTo>
                <a:lnTo>
                  <a:pt x="22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 dirty="0"/>
          </a:p>
        </p:txBody>
      </p:sp>
      <p:sp>
        <p:nvSpPr>
          <p:cNvPr id="122" name="Type a quote here."/>
          <p:cNvSpPr txBox="1">
            <a:spLocks noGrp="1"/>
          </p:cNvSpPr>
          <p:nvPr>
            <p:ph type="body" sz="quarter" idx="13"/>
          </p:nvPr>
        </p:nvSpPr>
        <p:spPr>
          <a:xfrm>
            <a:off x="889000" y="2908300"/>
            <a:ext cx="11226800" cy="12979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9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23" name="Johnny Appleseed"/>
          <p:cNvSpPr txBox="1">
            <a:spLocks noGrp="1"/>
          </p:cNvSpPr>
          <p:nvPr>
            <p:ph type="body" sz="quarter" idx="14"/>
          </p:nvPr>
        </p:nvSpPr>
        <p:spPr>
          <a:xfrm>
            <a:off x="406400" y="7789333"/>
            <a:ext cx="12192000" cy="86360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6000"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24" name="Text"/>
          <p:cNvSpPr txBox="1">
            <a:spLocks noGrp="1"/>
          </p:cNvSpPr>
          <p:nvPr>
            <p:ph type="body" sz="quarter" idx="15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ype a quote here."/>
          <p:cNvSpPr txBox="1">
            <a:spLocks noGrp="1"/>
          </p:cNvSpPr>
          <p:nvPr>
            <p:ph type="body" sz="quarter" idx="13"/>
          </p:nvPr>
        </p:nvSpPr>
        <p:spPr>
          <a:xfrm>
            <a:off x="5892800" y="2641600"/>
            <a:ext cx="6705600" cy="2501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9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33" name="Image"/>
          <p:cNvSpPr>
            <a:spLocks noGrp="1"/>
          </p:cNvSpPr>
          <p:nvPr>
            <p:ph type="pic" idx="14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34" name="Johnny Appleseed"/>
          <p:cNvSpPr txBox="1">
            <a:spLocks noGrp="1"/>
          </p:cNvSpPr>
          <p:nvPr>
            <p:ph type="body" sz="quarter" idx="15"/>
          </p:nvPr>
        </p:nvSpPr>
        <p:spPr>
          <a:xfrm>
            <a:off x="5892800" y="7789333"/>
            <a:ext cx="6705600" cy="86360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457200">
              <a:spcBef>
                <a:spcPts val="0"/>
              </a:spcBef>
              <a:buClrTx/>
              <a:buSzTx/>
              <a:buFontTx/>
              <a:buNone/>
              <a:defRPr sz="6000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23" name="Line"/>
          <p:cNvSpPr>
            <a:spLocks noGrp="1"/>
          </p:cNvSpPr>
          <p:nvPr>
            <p:ph type="body" sz="quarter" idx="14"/>
          </p:nvPr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61859" y="4191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xfrm>
            <a:off x="406400" y="4038600"/>
            <a:ext cx="12192000" cy="45212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"/>
          <p:cNvSpPr/>
          <p:nvPr/>
        </p:nvSpPr>
        <p:spPr>
          <a:xfrm flipV="1">
            <a:off x="5892800" y="6141012"/>
            <a:ext cx="6705600" cy="145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5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xfrm>
            <a:off x="5892800" y="6426200"/>
            <a:ext cx="67056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892800" y="4267200"/>
            <a:ext cx="67056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"/>
          <p:cNvSpPr txBox="1"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"/>
          <p:cNvSpPr txBox="1"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"/>
          <p:cNvSpPr txBox="1"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"/>
          <p:cNvSpPr txBox="1"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92" name="Image"/>
          <p:cNvSpPr>
            <a:spLocks noGrp="1"/>
          </p:cNvSpPr>
          <p:nvPr>
            <p:ph type="pic" sz="half" idx="14"/>
          </p:nvPr>
        </p:nvSpPr>
        <p:spPr>
          <a:xfrm>
            <a:off x="7112000" y="1536700"/>
            <a:ext cx="5486400" cy="7797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93" name="Title Text"/>
          <p:cNvSpPr txBox="1">
            <a:spLocks noGrp="1"/>
          </p:cNvSpPr>
          <p:nvPr>
            <p:ph type="title"/>
          </p:nvPr>
        </p:nvSpPr>
        <p:spPr>
          <a:xfrm>
            <a:off x="406400" y="1536700"/>
            <a:ext cx="6299200" cy="7239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06400" y="2743200"/>
            <a:ext cx="6299200" cy="61087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2800"/>
            </a:lvl1pPr>
            <a:lvl2pPr>
              <a:buClr>
                <a:schemeClr val="accent1"/>
              </a:buClr>
              <a:buChar char="▸"/>
              <a:defRPr sz="2800"/>
            </a:lvl2pPr>
            <a:lvl3pPr>
              <a:buClr>
                <a:schemeClr val="accent1"/>
              </a:buClr>
              <a:buChar char="▸"/>
              <a:defRPr sz="2800"/>
            </a:lvl3pPr>
            <a:lvl4pPr>
              <a:buClr>
                <a:schemeClr val="accent1"/>
              </a:buClr>
              <a:buChar char="▸"/>
              <a:defRPr sz="2800"/>
            </a:lvl4pPr>
            <a:lvl5pPr>
              <a:buClr>
                <a:schemeClr val="accent1"/>
              </a:buClr>
              <a:buChar char="▸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 flipV="1">
            <a:off x="406400" y="993160"/>
            <a:ext cx="12192000" cy="263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06400" y="2743200"/>
            <a:ext cx="121920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44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BUILDING TENANT GROUPS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397256">
              <a:defRPr sz="11560"/>
            </a:lvl1pPr>
          </a:lstStyle>
          <a:p>
            <a:r>
              <a:rPr dirty="0"/>
              <a:t>BUILDING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dirty="0" smtClean="0"/>
              <a:t>TENANT </a:t>
            </a:r>
            <a:r>
              <a:rPr dirty="0"/>
              <a:t>GROUPS</a:t>
            </a:r>
          </a:p>
        </p:txBody>
      </p:sp>
      <p:sp>
        <p:nvSpPr>
          <p:cNvPr id="167" name="BY-LAWS &amp;"/>
          <p:cNvSpPr txBox="1">
            <a:spLocks noGrp="1"/>
          </p:cNvSpPr>
          <p:nvPr>
            <p:ph type="subTitle" sz="quarter" idx="1"/>
          </p:nvPr>
        </p:nvSpPr>
        <p:spPr>
          <a:xfrm>
            <a:off x="461264" y="4901184"/>
            <a:ext cx="12192000" cy="120599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8800" dirty="0" smtClean="0"/>
              <a:t>B</a:t>
            </a:r>
            <a:r>
              <a:rPr lang="en-US" sz="8800" dirty="0" smtClean="0"/>
              <a:t>y</a:t>
            </a:r>
            <a:r>
              <a:rPr sz="8800" dirty="0" smtClean="0"/>
              <a:t>-LAWS </a:t>
            </a:r>
            <a:r>
              <a:rPr lang="en-US" sz="8800" dirty="0"/>
              <a:t>&amp;</a:t>
            </a:r>
            <a:endParaRPr sz="88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552" y="1182179"/>
            <a:ext cx="6617145" cy="343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WHERE DO  YOU START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350520">
              <a:defRPr sz="10200"/>
            </a:pPr>
            <a:r>
              <a:rPr sz="8000" dirty="0"/>
              <a:t>WHERE DO </a:t>
            </a:r>
            <a:br>
              <a:rPr sz="8000" dirty="0"/>
            </a:br>
            <a:r>
              <a:rPr sz="8000" dirty="0"/>
              <a:t>YOU START?</a:t>
            </a:r>
          </a:p>
        </p:txBody>
      </p:sp>
      <p:pic>
        <p:nvPicPr>
          <p:cNvPr id="2051" name="Picture 3" descr="C:\Users\Annette\AppData\Local\Microsoft\Windows\INetCache\IE\ZPPLVKPG\START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864" y="636651"/>
            <a:ext cx="4839208" cy="483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"/>
          <p:cNvSpPr txBox="1">
            <a:spLocks noGrp="1"/>
          </p:cNvSpPr>
          <p:nvPr>
            <p:ph type="body" idx="13"/>
          </p:nvPr>
        </p:nvSpPr>
        <p:spPr>
          <a:xfrm>
            <a:off x="406400" y="516342"/>
            <a:ext cx="11176000" cy="39805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Where do YOU Start?</a:t>
            </a:r>
            <a:endParaRPr dirty="0"/>
          </a:p>
        </p:txBody>
      </p:sp>
      <p:sp>
        <p:nvSpPr>
          <p:cNvPr id="203" name="INNES TENANTS in chelsea"/>
          <p:cNvSpPr txBox="1">
            <a:spLocks noGrp="1"/>
          </p:cNvSpPr>
          <p:nvPr>
            <p:ph type="title"/>
          </p:nvPr>
        </p:nvSpPr>
        <p:spPr>
          <a:xfrm>
            <a:off x="442976" y="1353820"/>
            <a:ext cx="12192000" cy="723900"/>
          </a:xfrm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dirty="0"/>
              <a:t>INNES TENANTS in </a:t>
            </a:r>
            <a:r>
              <a:rPr dirty="0" smtClean="0"/>
              <a:t>Chelsea</a:t>
            </a:r>
            <a:endParaRPr dirty="0"/>
          </a:p>
        </p:txBody>
      </p:sp>
      <p:sp>
        <p:nvSpPr>
          <p:cNvPr id="204" name="What prompted starting an LTO…"/>
          <p:cNvSpPr txBox="1">
            <a:spLocks noGrp="1"/>
          </p:cNvSpPr>
          <p:nvPr>
            <p:ph type="body" idx="1"/>
          </p:nvPr>
        </p:nvSpPr>
        <p:spPr>
          <a:xfrm>
            <a:off x="406400" y="2249424"/>
            <a:ext cx="12192000" cy="6602476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444499" indent="-444499">
              <a:defRPr sz="4700"/>
            </a:pPr>
            <a:r>
              <a:rPr lang="en-US" dirty="0" smtClean="0">
                <a:solidFill>
                  <a:srgbClr val="222222"/>
                </a:solidFill>
              </a:rPr>
              <a:t>November 2016 - Chelsea Housing Authority </a:t>
            </a:r>
            <a:br>
              <a:rPr lang="en-US" dirty="0" smtClean="0">
                <a:solidFill>
                  <a:srgbClr val="222222"/>
                </a:solidFill>
              </a:rPr>
            </a:br>
            <a:r>
              <a:rPr lang="en-US" dirty="0" smtClean="0">
                <a:solidFill>
                  <a:srgbClr val="222222"/>
                </a:solidFill>
              </a:rPr>
              <a:t>Request for Proposal (RFP) for redevelopment </a:t>
            </a:r>
            <a:br>
              <a:rPr lang="en-US" dirty="0" smtClean="0">
                <a:solidFill>
                  <a:srgbClr val="222222"/>
                </a:solidFill>
              </a:rPr>
            </a:br>
            <a:r>
              <a:rPr lang="en-US" dirty="0" smtClean="0">
                <a:solidFill>
                  <a:srgbClr val="222222"/>
                </a:solidFill>
              </a:rPr>
              <a:t>of the Innes apartments</a:t>
            </a:r>
          </a:p>
          <a:p>
            <a:pPr lvl="2">
              <a:buFont typeface="Arial" panose="020B0604020202020204" pitchFamily="34" charset="0"/>
              <a:buChar char="•"/>
              <a:defRPr sz="4700"/>
            </a:pPr>
            <a:r>
              <a:rPr lang="en-US" dirty="0" smtClean="0">
                <a:solidFill>
                  <a:srgbClr val="222222"/>
                </a:solidFill>
              </a:rPr>
              <a:t>96 units of state public housing</a:t>
            </a:r>
            <a:endParaRPr dirty="0" smtClean="0">
              <a:solidFill>
                <a:srgbClr val="222222"/>
              </a:solidFill>
            </a:endParaRPr>
          </a:p>
          <a:p>
            <a:pPr marL="444499" indent="-444499">
              <a:defRPr sz="4700"/>
            </a:pPr>
            <a:r>
              <a:rPr lang="en-US" dirty="0" smtClean="0">
                <a:solidFill>
                  <a:srgbClr val="222222"/>
                </a:solidFill>
              </a:rPr>
              <a:t>Corcoran was selected as developer</a:t>
            </a:r>
          </a:p>
          <a:p>
            <a:pPr lvl="2">
              <a:buFont typeface="Arial" panose="020B0604020202020204" pitchFamily="34" charset="0"/>
              <a:buChar char="•"/>
              <a:defRPr sz="4700"/>
            </a:pPr>
            <a:r>
              <a:rPr lang="en-US" dirty="0" smtClean="0">
                <a:solidFill>
                  <a:srgbClr val="222222"/>
                </a:solidFill>
              </a:rPr>
              <a:t>Demolition of existing buildings</a:t>
            </a:r>
          </a:p>
          <a:p>
            <a:pPr lvl="2">
              <a:buFont typeface="Arial" panose="020B0604020202020204" pitchFamily="34" charset="0"/>
              <a:buChar char="•"/>
              <a:defRPr sz="4700"/>
            </a:pPr>
            <a:r>
              <a:rPr lang="en-US" dirty="0" smtClean="0">
                <a:solidFill>
                  <a:srgbClr val="222222"/>
                </a:solidFill>
              </a:rPr>
              <a:t>Replacement with 320 new units</a:t>
            </a:r>
          </a:p>
          <a:p>
            <a:pPr lvl="2">
              <a:buFont typeface="Arial" panose="020B0604020202020204" pitchFamily="34" charset="0"/>
              <a:buChar char="•"/>
              <a:defRPr sz="4700"/>
            </a:pPr>
            <a:r>
              <a:rPr lang="en-US" dirty="0">
                <a:solidFill>
                  <a:srgbClr val="222222"/>
                </a:solidFill>
              </a:rPr>
              <a:t>9</a:t>
            </a:r>
            <a:r>
              <a:rPr lang="en-US" dirty="0" smtClean="0">
                <a:solidFill>
                  <a:srgbClr val="222222"/>
                </a:solidFill>
              </a:rPr>
              <a:t>6 public housing units and 224 market rate units</a:t>
            </a:r>
          </a:p>
          <a:p>
            <a:pPr marL="444499" indent="-444499">
              <a:defRPr sz="4700"/>
            </a:pPr>
            <a:r>
              <a:rPr lang="en-US" dirty="0" smtClean="0">
                <a:solidFill>
                  <a:srgbClr val="222222"/>
                </a:solidFill>
              </a:rPr>
              <a:t>Relocation and right to return – affect on families</a:t>
            </a:r>
            <a:endParaRPr dirty="0">
              <a:solidFill>
                <a:srgbClr val="22222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464" y="3474720"/>
            <a:ext cx="4037864" cy="312724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"/>
          <p:cNvSpPr txBox="1">
            <a:spLocks noGrp="1"/>
          </p:cNvSpPr>
          <p:nvPr>
            <p:ph type="body" idx="13"/>
          </p:nvPr>
        </p:nvSpPr>
        <p:spPr>
          <a:xfrm>
            <a:off x="717296" y="461478"/>
            <a:ext cx="11176000" cy="39805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Where do YOU Start?</a:t>
            </a:r>
          </a:p>
        </p:txBody>
      </p:sp>
      <p:sp>
        <p:nvSpPr>
          <p:cNvPr id="203" name="INNES TENANTS in chelse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dirty="0"/>
              <a:t>INNES TENANTS in </a:t>
            </a:r>
            <a:r>
              <a:rPr dirty="0" smtClean="0"/>
              <a:t>Chelsea</a:t>
            </a:r>
            <a:endParaRPr dirty="0"/>
          </a:p>
        </p:txBody>
      </p:sp>
      <p:sp>
        <p:nvSpPr>
          <p:cNvPr id="204" name="What prompted starting an LTO…"/>
          <p:cNvSpPr txBox="1">
            <a:spLocks noGrp="1"/>
          </p:cNvSpPr>
          <p:nvPr>
            <p:ph type="body" idx="1"/>
          </p:nvPr>
        </p:nvSpPr>
        <p:spPr>
          <a:xfrm>
            <a:off x="406400" y="2542032"/>
            <a:ext cx="12192000" cy="630986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444499" indent="-444499">
              <a:defRPr sz="4700"/>
            </a:pPr>
            <a:r>
              <a:rPr lang="en-US" dirty="0" smtClean="0">
                <a:solidFill>
                  <a:srgbClr val="222222"/>
                </a:solidFill>
              </a:rPr>
              <a:t>Chelsea Collaborative </a:t>
            </a:r>
          </a:p>
          <a:p>
            <a:pPr lvl="2">
              <a:buFont typeface="Arial" panose="020B0604020202020204" pitchFamily="34" charset="0"/>
              <a:buChar char="•"/>
              <a:defRPr sz="4700"/>
            </a:pPr>
            <a:r>
              <a:rPr lang="en-US" dirty="0" smtClean="0">
                <a:solidFill>
                  <a:srgbClr val="222222"/>
                </a:solidFill>
              </a:rPr>
              <a:t>Social service non-profit whose mission is community empowerment of Chelsea residents</a:t>
            </a:r>
          </a:p>
          <a:p>
            <a:pPr lvl="2">
              <a:buFont typeface="Arial" panose="020B0604020202020204" pitchFamily="34" charset="0"/>
              <a:buChar char="•"/>
              <a:defRPr sz="4700"/>
            </a:pPr>
            <a:r>
              <a:rPr lang="en-US" dirty="0" smtClean="0">
                <a:solidFill>
                  <a:srgbClr val="222222"/>
                </a:solidFill>
              </a:rPr>
              <a:t>Community meetings hosted by CHA and Corcoran</a:t>
            </a:r>
          </a:p>
          <a:p>
            <a:pPr lvl="2">
              <a:buFont typeface="Arial" panose="020B0604020202020204" pitchFamily="34" charset="0"/>
              <a:buChar char="•"/>
              <a:defRPr sz="4700"/>
            </a:pPr>
            <a:r>
              <a:rPr lang="en-US" dirty="0" smtClean="0">
                <a:solidFill>
                  <a:srgbClr val="222222"/>
                </a:solidFill>
              </a:rPr>
              <a:t>Connecting with active residents present at the meetings</a:t>
            </a:r>
            <a:endParaRPr dirty="0" smtClean="0">
              <a:solidFill>
                <a:srgbClr val="222222"/>
              </a:solidFill>
            </a:endParaRPr>
          </a:p>
          <a:p>
            <a:pPr marL="444499" indent="-444499">
              <a:defRPr sz="4700"/>
            </a:pPr>
            <a:r>
              <a:rPr lang="en-US" dirty="0" smtClean="0">
                <a:solidFill>
                  <a:srgbClr val="222222"/>
                </a:solidFill>
              </a:rPr>
              <a:t>Youth Organizers – Youth Riot Squad</a:t>
            </a:r>
          </a:p>
          <a:p>
            <a:pPr lvl="2">
              <a:buFont typeface="Arial" panose="020B0604020202020204" pitchFamily="34" charset="0"/>
              <a:buChar char="•"/>
              <a:defRPr sz="4700"/>
            </a:pPr>
            <a:r>
              <a:rPr lang="en-US" dirty="0" smtClean="0">
                <a:solidFill>
                  <a:srgbClr val="222222"/>
                </a:solidFill>
              </a:rPr>
              <a:t>Door knocking and flyering</a:t>
            </a:r>
          </a:p>
          <a:p>
            <a:pPr lvl="2">
              <a:buFont typeface="Arial" panose="020B0604020202020204" pitchFamily="34" charset="0"/>
              <a:buChar char="•"/>
              <a:defRPr sz="4700"/>
            </a:pPr>
            <a:r>
              <a:rPr lang="en-US" dirty="0" smtClean="0">
                <a:solidFill>
                  <a:srgbClr val="222222"/>
                </a:solidFill>
              </a:rPr>
              <a:t>Help on election day</a:t>
            </a:r>
          </a:p>
          <a:p>
            <a:pPr lvl="2">
              <a:buFont typeface="Arial" panose="020B0604020202020204" pitchFamily="34" charset="0"/>
              <a:buChar char="•"/>
              <a:defRPr sz="4700"/>
            </a:pPr>
            <a:r>
              <a:rPr lang="en-US" dirty="0" smtClean="0">
                <a:solidFill>
                  <a:srgbClr val="222222"/>
                </a:solidFill>
              </a:rPr>
              <a:t>Bridging gap with parents</a:t>
            </a:r>
            <a:endParaRPr dirty="0">
              <a:solidFill>
                <a:srgbClr val="22222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849" y="6462635"/>
            <a:ext cx="5204607" cy="269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779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"/>
          <p:cNvSpPr txBox="1">
            <a:spLocks noGrp="1"/>
          </p:cNvSpPr>
          <p:nvPr>
            <p:ph type="body" idx="13"/>
          </p:nvPr>
        </p:nvSpPr>
        <p:spPr>
          <a:xfrm>
            <a:off x="406400" y="516342"/>
            <a:ext cx="11176000" cy="39805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Where do YOU Start?</a:t>
            </a:r>
          </a:p>
        </p:txBody>
      </p:sp>
      <p:sp>
        <p:nvSpPr>
          <p:cNvPr id="203" name="INNES TENANTS in chelse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dirty="0"/>
              <a:t>INNES TENANTS in chelsea</a:t>
            </a:r>
          </a:p>
        </p:txBody>
      </p:sp>
      <p:sp>
        <p:nvSpPr>
          <p:cNvPr id="204" name="What prompted starting an LTO…"/>
          <p:cNvSpPr txBox="1">
            <a:spLocks noGrp="1"/>
          </p:cNvSpPr>
          <p:nvPr>
            <p:ph type="body" idx="1"/>
          </p:nvPr>
        </p:nvSpPr>
        <p:spPr>
          <a:xfrm>
            <a:off x="406400" y="2414016"/>
            <a:ext cx="12192000" cy="6437884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444499" indent="-444499">
              <a:defRPr sz="4700"/>
            </a:pPr>
            <a:r>
              <a:rPr lang="en-US" sz="5800" dirty="0" smtClean="0">
                <a:solidFill>
                  <a:srgbClr val="222222"/>
                </a:solidFill>
              </a:rPr>
              <a:t>Steering Committee</a:t>
            </a:r>
          </a:p>
          <a:p>
            <a:pPr lvl="2">
              <a:buFont typeface="Arial" panose="020B0604020202020204" pitchFamily="34" charset="0"/>
              <a:buChar char="•"/>
              <a:defRPr sz="4700"/>
            </a:pPr>
            <a:r>
              <a:rPr lang="en-US" sz="5800" dirty="0" smtClean="0">
                <a:solidFill>
                  <a:srgbClr val="222222"/>
                </a:solidFill>
              </a:rPr>
              <a:t>Meeting space</a:t>
            </a:r>
          </a:p>
          <a:p>
            <a:pPr lvl="2">
              <a:buFont typeface="Arial" panose="020B0604020202020204" pitchFamily="34" charset="0"/>
              <a:buChar char="•"/>
              <a:defRPr sz="4700"/>
            </a:pPr>
            <a:r>
              <a:rPr lang="en-US" sz="5800" dirty="0" smtClean="0">
                <a:solidFill>
                  <a:srgbClr val="222222"/>
                </a:solidFill>
              </a:rPr>
              <a:t>Notice of meetings</a:t>
            </a:r>
          </a:p>
          <a:p>
            <a:pPr lvl="2">
              <a:buFont typeface="Arial" panose="020B0604020202020204" pitchFamily="34" charset="0"/>
              <a:buChar char="•"/>
              <a:defRPr sz="4700"/>
            </a:pPr>
            <a:r>
              <a:rPr lang="en-US" sz="5800" dirty="0" smtClean="0">
                <a:solidFill>
                  <a:srgbClr val="222222"/>
                </a:solidFill>
              </a:rPr>
              <a:t>Bi-weekly meetings – timing, agenda</a:t>
            </a:r>
          </a:p>
          <a:p>
            <a:pPr lvl="2">
              <a:buFont typeface="Arial" panose="020B0604020202020204" pitchFamily="34" charset="0"/>
              <a:buChar char="•"/>
              <a:defRPr sz="4700"/>
            </a:pPr>
            <a:r>
              <a:rPr lang="en-US" sz="5800" dirty="0" smtClean="0">
                <a:solidFill>
                  <a:srgbClr val="222222"/>
                </a:solidFill>
              </a:rPr>
              <a:t>ESL and translation</a:t>
            </a:r>
            <a:endParaRPr sz="5800" dirty="0" smtClean="0">
              <a:solidFill>
                <a:srgbClr val="222222"/>
              </a:solidFill>
            </a:endParaRPr>
          </a:p>
          <a:p>
            <a:pPr marL="444499" indent="-444499">
              <a:defRPr sz="4700"/>
            </a:pPr>
            <a:r>
              <a:rPr lang="en-US" sz="5800" dirty="0" smtClean="0">
                <a:solidFill>
                  <a:srgbClr val="222222"/>
                </a:solidFill>
              </a:rPr>
              <a:t>Role of a LTO in redevelopment at Innes</a:t>
            </a:r>
          </a:p>
          <a:p>
            <a:pPr lvl="2">
              <a:buFont typeface="Arial" panose="020B0604020202020204" pitchFamily="34" charset="0"/>
              <a:buChar char="•"/>
              <a:defRPr sz="4700"/>
            </a:pPr>
            <a:r>
              <a:rPr lang="en-US" sz="5800" dirty="0" smtClean="0">
                <a:solidFill>
                  <a:srgbClr val="222222"/>
                </a:solidFill>
              </a:rPr>
              <a:t>Representative of the community</a:t>
            </a:r>
          </a:p>
          <a:p>
            <a:pPr lvl="2">
              <a:buFont typeface="Arial" panose="020B0604020202020204" pitchFamily="34" charset="0"/>
              <a:buChar char="•"/>
              <a:defRPr sz="4700"/>
            </a:pPr>
            <a:r>
              <a:rPr lang="en-US" sz="5800" dirty="0" smtClean="0">
                <a:solidFill>
                  <a:srgbClr val="222222"/>
                </a:solidFill>
              </a:rPr>
              <a:t>Seat at the table – negotiations</a:t>
            </a:r>
          </a:p>
          <a:p>
            <a:pPr lvl="2">
              <a:buFont typeface="Arial" panose="020B0604020202020204" pitchFamily="34" charset="0"/>
              <a:buChar char="•"/>
              <a:defRPr sz="4700"/>
            </a:pPr>
            <a:r>
              <a:rPr lang="en-US" sz="5800" dirty="0" smtClean="0">
                <a:solidFill>
                  <a:srgbClr val="222222"/>
                </a:solidFill>
              </a:rPr>
              <a:t>Partnerships – CHA, Corcoran, Chelsea Collaborative, GBLS</a:t>
            </a:r>
          </a:p>
          <a:p>
            <a:pPr lvl="2">
              <a:buFont typeface="Arial" panose="020B0604020202020204" pitchFamily="34" charset="0"/>
              <a:buChar char="•"/>
              <a:defRPr sz="4700"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128" y="2704737"/>
            <a:ext cx="47752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065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"/>
          <p:cNvSpPr txBox="1">
            <a:spLocks noGrp="1"/>
          </p:cNvSpPr>
          <p:nvPr>
            <p:ph type="body" idx="13"/>
          </p:nvPr>
        </p:nvSpPr>
        <p:spPr>
          <a:xfrm>
            <a:off x="406400" y="516342"/>
            <a:ext cx="11176000" cy="39805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Where do YOU Start?</a:t>
            </a:r>
          </a:p>
        </p:txBody>
      </p:sp>
      <p:sp>
        <p:nvSpPr>
          <p:cNvPr id="203" name="INNES TENANTS in chelse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dirty="0"/>
              <a:t>INNES </a:t>
            </a:r>
            <a:r>
              <a:rPr lang="en-US" dirty="0" smtClean="0"/>
              <a:t>Steering Committee </a:t>
            </a:r>
            <a:br>
              <a:rPr lang="en-US" dirty="0" smtClean="0"/>
            </a:br>
            <a:r>
              <a:rPr lang="en-US" dirty="0" smtClean="0"/>
              <a:t>&amp; Greater Boston Legal Services</a:t>
            </a:r>
            <a:endParaRPr dirty="0"/>
          </a:p>
        </p:txBody>
      </p:sp>
      <p:sp>
        <p:nvSpPr>
          <p:cNvPr id="204" name="What prompted starting an LTO…"/>
          <p:cNvSpPr txBox="1">
            <a:spLocks noGrp="1"/>
          </p:cNvSpPr>
          <p:nvPr>
            <p:ph type="body" idx="1"/>
          </p:nvPr>
        </p:nvSpPr>
        <p:spPr>
          <a:xfrm>
            <a:off x="512063" y="2999232"/>
            <a:ext cx="9025333" cy="545318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2">
              <a:buFont typeface="Arial" panose="020B0604020202020204" pitchFamily="34" charset="0"/>
              <a:buChar char="•"/>
              <a:defRPr sz="4700"/>
            </a:pPr>
            <a:r>
              <a:rPr lang="en-US" sz="5700" dirty="0" smtClean="0">
                <a:solidFill>
                  <a:srgbClr val="222222"/>
                </a:solidFill>
              </a:rPr>
              <a:t>Work with other redevelopments</a:t>
            </a:r>
          </a:p>
          <a:p>
            <a:pPr lvl="2">
              <a:buFont typeface="Arial" panose="020B0604020202020204" pitchFamily="34" charset="0"/>
              <a:buChar char="•"/>
              <a:defRPr sz="4700"/>
            </a:pPr>
            <a:r>
              <a:rPr lang="en-US" sz="5700" dirty="0" smtClean="0">
                <a:solidFill>
                  <a:srgbClr val="222222"/>
                </a:solidFill>
              </a:rPr>
              <a:t>BHA Mixed Finance Meetings</a:t>
            </a:r>
          </a:p>
          <a:p>
            <a:pPr lvl="2">
              <a:buFont typeface="Arial" panose="020B0604020202020204" pitchFamily="34" charset="0"/>
              <a:buChar char="•"/>
              <a:defRPr sz="4700"/>
            </a:pPr>
            <a:r>
              <a:rPr lang="en-US" sz="5700" dirty="0" smtClean="0">
                <a:solidFill>
                  <a:srgbClr val="222222"/>
                </a:solidFill>
              </a:rPr>
              <a:t>Drafting By-laws</a:t>
            </a:r>
          </a:p>
          <a:p>
            <a:pPr lvl="2">
              <a:buFont typeface="Arial" panose="020B0604020202020204" pitchFamily="34" charset="0"/>
              <a:buChar char="•"/>
              <a:defRPr sz="4700"/>
            </a:pPr>
            <a:r>
              <a:rPr lang="en-US" sz="5700" dirty="0" smtClean="0">
                <a:solidFill>
                  <a:srgbClr val="222222"/>
                </a:solidFill>
              </a:rPr>
              <a:t>Holding Elections</a:t>
            </a:r>
            <a:endParaRPr sz="5700" dirty="0" smtClean="0">
              <a:solidFill>
                <a:srgbClr val="222222"/>
              </a:solidFill>
            </a:endParaRPr>
          </a:p>
          <a:p>
            <a:pPr marL="889000" lvl="2" indent="0">
              <a:buNone/>
              <a:defRPr sz="4700"/>
            </a:pP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4494">
            <a:off x="8892945" y="2733300"/>
            <a:ext cx="3115178" cy="38141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3975">
            <a:off x="9035949" y="4698138"/>
            <a:ext cx="3429982" cy="431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876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"/>
          <p:cNvSpPr txBox="1">
            <a:spLocks noGrp="1"/>
          </p:cNvSpPr>
          <p:nvPr>
            <p:ph type="body" idx="13"/>
          </p:nvPr>
        </p:nvSpPr>
        <p:spPr>
          <a:xfrm>
            <a:off x="406400" y="516342"/>
            <a:ext cx="11176000" cy="39805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Where do YOU Start?</a:t>
            </a:r>
          </a:p>
        </p:txBody>
      </p:sp>
      <p:sp>
        <p:nvSpPr>
          <p:cNvPr id="203" name="INNES TENANTS in chelsea"/>
          <p:cNvSpPr txBox="1">
            <a:spLocks noGrp="1"/>
          </p:cNvSpPr>
          <p:nvPr>
            <p:ph type="title"/>
          </p:nvPr>
        </p:nvSpPr>
        <p:spPr>
          <a:xfrm>
            <a:off x="589280" y="1536700"/>
            <a:ext cx="12192000" cy="7239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dirty="0" smtClean="0"/>
              <a:t>INNES </a:t>
            </a:r>
            <a:r>
              <a:rPr lang="en-US" dirty="0" smtClean="0"/>
              <a:t>Resident Association &amp; </a:t>
            </a:r>
            <a:br>
              <a:rPr lang="en-US" dirty="0" smtClean="0"/>
            </a:br>
            <a:r>
              <a:rPr lang="en-US" dirty="0" smtClean="0"/>
              <a:t>Greater </a:t>
            </a:r>
            <a:r>
              <a:rPr lang="en-US" dirty="0"/>
              <a:t>Boston Legal </a:t>
            </a:r>
            <a:r>
              <a:rPr lang="en-US" dirty="0" smtClean="0"/>
              <a:t>Services</a:t>
            </a:r>
            <a:endParaRPr dirty="0"/>
          </a:p>
        </p:txBody>
      </p:sp>
      <p:sp>
        <p:nvSpPr>
          <p:cNvPr id="204" name="What prompted starting an LTO…"/>
          <p:cNvSpPr txBox="1">
            <a:spLocks noGrp="1"/>
          </p:cNvSpPr>
          <p:nvPr>
            <p:ph type="body" idx="1"/>
          </p:nvPr>
        </p:nvSpPr>
        <p:spPr>
          <a:xfrm>
            <a:off x="406400" y="3145536"/>
            <a:ext cx="12192000" cy="5706364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lvl="2">
              <a:buFont typeface="Arial" panose="020B0604020202020204" pitchFamily="34" charset="0"/>
              <a:buChar char="•"/>
              <a:defRPr sz="4700"/>
            </a:pPr>
            <a:r>
              <a:rPr lang="en-US" sz="9800" dirty="0" smtClean="0">
                <a:solidFill>
                  <a:srgbClr val="222222"/>
                </a:solidFill>
              </a:rPr>
              <a:t>Bi-weekly meetings</a:t>
            </a:r>
          </a:p>
          <a:p>
            <a:pPr lvl="2">
              <a:buFont typeface="Arial" panose="020B0604020202020204" pitchFamily="34" charset="0"/>
              <a:buChar char="•"/>
              <a:defRPr sz="4700"/>
            </a:pPr>
            <a:r>
              <a:rPr lang="en-US" sz="9800" dirty="0" smtClean="0">
                <a:solidFill>
                  <a:srgbClr val="222222"/>
                </a:solidFill>
              </a:rPr>
              <a:t>Guidance on issues in redevelopment</a:t>
            </a:r>
          </a:p>
          <a:p>
            <a:pPr lvl="2">
              <a:buFont typeface="Arial" panose="020B0604020202020204" pitchFamily="34" charset="0"/>
              <a:buChar char="•"/>
              <a:defRPr sz="4700"/>
            </a:pPr>
            <a:r>
              <a:rPr lang="en-US" sz="9800" dirty="0" smtClean="0">
                <a:solidFill>
                  <a:srgbClr val="222222"/>
                </a:solidFill>
              </a:rPr>
              <a:t>Assistance in negotiations</a:t>
            </a:r>
          </a:p>
          <a:p>
            <a:pPr lvl="2">
              <a:buFont typeface="Arial" panose="020B0604020202020204" pitchFamily="34" charset="0"/>
              <a:buChar char="•"/>
              <a:defRPr sz="4700"/>
            </a:pPr>
            <a:r>
              <a:rPr lang="en-US" sz="9800" dirty="0" smtClean="0">
                <a:solidFill>
                  <a:srgbClr val="222222"/>
                </a:solidFill>
              </a:rPr>
              <a:t>Trainings and best practices</a:t>
            </a:r>
          </a:p>
          <a:p>
            <a:pPr lvl="2">
              <a:buFont typeface="Arial" panose="020B0604020202020204" pitchFamily="34" charset="0"/>
              <a:buChar char="•"/>
              <a:defRPr sz="4700"/>
            </a:pPr>
            <a:r>
              <a:rPr lang="en-US" sz="9800" dirty="0" smtClean="0">
                <a:solidFill>
                  <a:srgbClr val="222222"/>
                </a:solidFill>
              </a:rPr>
              <a:t>Drafting relocation agreements, Memorandum of Understanding, budgets, non-profit status</a:t>
            </a:r>
          </a:p>
          <a:p>
            <a:pPr lvl="2">
              <a:buFont typeface="Arial" panose="020B0604020202020204" pitchFamily="34" charset="0"/>
              <a:buChar char="•"/>
              <a:defRPr sz="47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45678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"/>
          <p:cNvSpPr txBox="1">
            <a:spLocks noGrp="1"/>
          </p:cNvSpPr>
          <p:nvPr>
            <p:ph type="body" idx="13"/>
          </p:nvPr>
        </p:nvSpPr>
        <p:spPr>
          <a:xfrm>
            <a:off x="406400" y="516342"/>
            <a:ext cx="11176000" cy="39805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Where do YOU Start?</a:t>
            </a:r>
          </a:p>
        </p:txBody>
      </p:sp>
      <p:sp>
        <p:nvSpPr>
          <p:cNvPr id="203" name="INNES TENANTS in chelse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lang="en-US" dirty="0" smtClean="0"/>
              <a:t>Elections - </a:t>
            </a:r>
            <a:r>
              <a:rPr dirty="0" smtClean="0"/>
              <a:t>INNES </a:t>
            </a:r>
            <a:r>
              <a:rPr dirty="0"/>
              <a:t>TENANTS in </a:t>
            </a:r>
            <a:r>
              <a:rPr dirty="0" smtClean="0"/>
              <a:t>Chelsea</a:t>
            </a:r>
            <a:endParaRPr dirty="0"/>
          </a:p>
        </p:txBody>
      </p:sp>
      <p:sp>
        <p:nvSpPr>
          <p:cNvPr id="204" name="What prompted starting an LTO…"/>
          <p:cNvSpPr txBox="1">
            <a:spLocks noGrp="1"/>
          </p:cNvSpPr>
          <p:nvPr>
            <p:ph type="body" idx="1"/>
          </p:nvPr>
        </p:nvSpPr>
        <p:spPr>
          <a:xfrm>
            <a:off x="-74245" y="2515329"/>
            <a:ext cx="9670288" cy="610870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lvl="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4700"/>
            </a:pPr>
            <a:r>
              <a:rPr lang="en-US" dirty="0" smtClean="0">
                <a:solidFill>
                  <a:srgbClr val="222222"/>
                </a:solidFill>
              </a:rPr>
              <a:t>Notices and information – multilingual community</a:t>
            </a:r>
            <a:br>
              <a:rPr lang="en-US" dirty="0" smtClean="0">
                <a:solidFill>
                  <a:srgbClr val="222222"/>
                </a:solidFill>
              </a:rPr>
            </a:br>
            <a:endParaRPr lang="en-US" dirty="0" smtClean="0">
              <a:solidFill>
                <a:srgbClr val="222222"/>
              </a:solidFill>
            </a:endParaRPr>
          </a:p>
          <a:p>
            <a:pPr lvl="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4700"/>
            </a:pPr>
            <a:r>
              <a:rPr lang="en-US" dirty="0" smtClean="0">
                <a:solidFill>
                  <a:srgbClr val="222222"/>
                </a:solidFill>
              </a:rPr>
              <a:t>At least one election every 3 years </a:t>
            </a:r>
            <a:br>
              <a:rPr lang="en-US" dirty="0" smtClean="0">
                <a:solidFill>
                  <a:srgbClr val="222222"/>
                </a:solidFill>
              </a:rPr>
            </a:br>
            <a:endParaRPr lang="en-US" dirty="0" smtClean="0">
              <a:solidFill>
                <a:srgbClr val="222222"/>
              </a:solidFill>
            </a:endParaRPr>
          </a:p>
          <a:p>
            <a:pPr lvl="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4700"/>
            </a:pPr>
            <a:r>
              <a:rPr lang="en-US" dirty="0" smtClean="0">
                <a:solidFill>
                  <a:srgbClr val="222222"/>
                </a:solidFill>
              </a:rPr>
              <a:t>Candidates 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4700"/>
            </a:pPr>
            <a:r>
              <a:rPr lang="en-US" dirty="0" smtClean="0">
                <a:solidFill>
                  <a:srgbClr val="222222"/>
                </a:solidFill>
              </a:rPr>
              <a:t>each term can last maximum 3 years, </a:t>
            </a:r>
            <a:br>
              <a:rPr lang="en-US" dirty="0" smtClean="0">
                <a:solidFill>
                  <a:srgbClr val="222222"/>
                </a:solidFill>
              </a:rPr>
            </a:br>
            <a:r>
              <a:rPr lang="en-US" dirty="0" smtClean="0">
                <a:solidFill>
                  <a:srgbClr val="222222"/>
                </a:solidFill>
              </a:rPr>
              <a:t>what about re-election?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4700"/>
            </a:pPr>
            <a:r>
              <a:rPr lang="en-US" dirty="0" smtClean="0">
                <a:solidFill>
                  <a:srgbClr val="222222"/>
                </a:solidFill>
              </a:rPr>
              <a:t>What is a manageable number of Board members?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4700"/>
            </a:pPr>
            <a:r>
              <a:rPr lang="en-US" dirty="0" smtClean="0">
                <a:solidFill>
                  <a:srgbClr val="222222"/>
                </a:solidFill>
              </a:rPr>
              <a:t>Only one representative from a family?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4700"/>
            </a:pPr>
            <a:r>
              <a:rPr lang="en-US" dirty="0" smtClean="0">
                <a:solidFill>
                  <a:srgbClr val="222222"/>
                </a:solidFill>
              </a:rPr>
              <a:t>Previous removal ineligible to run again?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4700"/>
            </a:pPr>
            <a:r>
              <a:rPr lang="en-US" dirty="0" smtClean="0">
                <a:solidFill>
                  <a:srgbClr val="222222"/>
                </a:solidFill>
              </a:rPr>
              <a:t>Employed by housing authority or developer </a:t>
            </a:r>
            <a:br>
              <a:rPr lang="en-US" dirty="0" smtClean="0">
                <a:solidFill>
                  <a:srgbClr val="222222"/>
                </a:solidFill>
              </a:rPr>
            </a:br>
            <a:r>
              <a:rPr lang="en-US" dirty="0" smtClean="0">
                <a:solidFill>
                  <a:srgbClr val="222222"/>
                </a:solidFill>
              </a:rPr>
              <a:t>must resign?</a:t>
            </a:r>
            <a:br>
              <a:rPr lang="en-US" dirty="0" smtClean="0">
                <a:solidFill>
                  <a:srgbClr val="222222"/>
                </a:solidFill>
              </a:rPr>
            </a:br>
            <a:endParaRPr lang="en-US" dirty="0" smtClean="0">
              <a:solidFill>
                <a:srgbClr val="222222"/>
              </a:solidFill>
            </a:endParaRPr>
          </a:p>
          <a:p>
            <a:pPr lvl="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4700"/>
            </a:pPr>
            <a:r>
              <a:rPr lang="en-US" dirty="0" smtClean="0">
                <a:solidFill>
                  <a:srgbClr val="222222"/>
                </a:solidFill>
              </a:rPr>
              <a:t>By-laws adoption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7723">
            <a:off x="9491110" y="2568480"/>
            <a:ext cx="2880949" cy="34055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25">
            <a:off x="9698855" y="4927994"/>
            <a:ext cx="2945992" cy="346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478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"/>
          <p:cNvSpPr txBox="1">
            <a:spLocks noGrp="1"/>
          </p:cNvSpPr>
          <p:nvPr>
            <p:ph type="body" idx="13"/>
          </p:nvPr>
        </p:nvSpPr>
        <p:spPr>
          <a:xfrm>
            <a:off x="406400" y="516342"/>
            <a:ext cx="11176000" cy="39805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Where do YOU Start?</a:t>
            </a:r>
          </a:p>
        </p:txBody>
      </p:sp>
      <p:sp>
        <p:nvSpPr>
          <p:cNvPr id="203" name="INNES TENANTS in chelse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dirty="0"/>
              <a:t>INNES TENANTS </a:t>
            </a:r>
            <a:r>
              <a:rPr lang="en-US" dirty="0" smtClean="0"/>
              <a:t>&amp; Day of Elections</a:t>
            </a:r>
            <a:endParaRPr dirty="0"/>
          </a:p>
        </p:txBody>
      </p:sp>
      <p:sp>
        <p:nvSpPr>
          <p:cNvPr id="204" name="What prompted starting an LTO…"/>
          <p:cNvSpPr txBox="1">
            <a:spLocks noGrp="1"/>
          </p:cNvSpPr>
          <p:nvPr>
            <p:ph type="body" idx="1"/>
          </p:nvPr>
        </p:nvSpPr>
        <p:spPr>
          <a:xfrm>
            <a:off x="406400" y="2743200"/>
            <a:ext cx="10636547" cy="546811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lvl="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4700"/>
            </a:pPr>
            <a:r>
              <a:rPr lang="en-US" dirty="0" smtClean="0">
                <a:solidFill>
                  <a:srgbClr val="222222"/>
                </a:solidFill>
              </a:rPr>
              <a:t>Every represented </a:t>
            </a:r>
            <a:br>
              <a:rPr lang="en-US" dirty="0" smtClean="0">
                <a:solidFill>
                  <a:srgbClr val="222222"/>
                </a:solidFill>
              </a:rPr>
            </a:br>
            <a:r>
              <a:rPr lang="en-US" dirty="0" smtClean="0">
                <a:solidFill>
                  <a:srgbClr val="222222"/>
                </a:solidFill>
              </a:rPr>
              <a:t>adult resident able to vote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4700"/>
            </a:pPr>
            <a:r>
              <a:rPr lang="en-US" dirty="0" smtClean="0">
                <a:solidFill>
                  <a:srgbClr val="222222"/>
                </a:solidFill>
              </a:rPr>
              <a:t>Checking in voters – </a:t>
            </a:r>
            <a:br>
              <a:rPr lang="en-US" dirty="0" smtClean="0">
                <a:solidFill>
                  <a:srgbClr val="222222"/>
                </a:solidFill>
              </a:rPr>
            </a:br>
            <a:r>
              <a:rPr lang="en-US" dirty="0" smtClean="0">
                <a:solidFill>
                  <a:srgbClr val="222222"/>
                </a:solidFill>
              </a:rPr>
              <a:t>no duplicates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4700"/>
            </a:pPr>
            <a:r>
              <a:rPr lang="en-US" dirty="0" smtClean="0">
                <a:solidFill>
                  <a:srgbClr val="222222"/>
                </a:solidFill>
              </a:rPr>
              <a:t>Absentee ballots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4700"/>
            </a:pPr>
            <a:r>
              <a:rPr lang="en-US" dirty="0">
                <a:solidFill>
                  <a:srgbClr val="222222"/>
                </a:solidFill>
              </a:rPr>
              <a:t>Third-party </a:t>
            </a:r>
            <a:r>
              <a:rPr lang="en-US" dirty="0" smtClean="0">
                <a:solidFill>
                  <a:srgbClr val="222222"/>
                </a:solidFill>
              </a:rPr>
              <a:t>monitor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4700"/>
            </a:pPr>
            <a:r>
              <a:rPr lang="en-US" dirty="0" smtClean="0">
                <a:solidFill>
                  <a:srgbClr val="222222"/>
                </a:solidFill>
              </a:rPr>
              <a:t>Certificate of elections</a:t>
            </a:r>
            <a:endParaRPr dirty="0">
              <a:solidFill>
                <a:srgbClr val="22222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6406">
            <a:off x="8996054" y="2942813"/>
            <a:ext cx="2880949" cy="34055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7159">
            <a:off x="8963533" y="4956543"/>
            <a:ext cx="2945992" cy="351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415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What new regulations say"/>
          <p:cNvSpPr txBox="1">
            <a:spLocks noGrp="1"/>
          </p:cNvSpPr>
          <p:nvPr>
            <p:ph type="title"/>
          </p:nvPr>
        </p:nvSpPr>
        <p:spPr>
          <a:xfrm>
            <a:off x="1901952" y="6469126"/>
            <a:ext cx="10772285" cy="2705100"/>
          </a:xfrm>
          <a:prstGeom prst="rect">
            <a:avLst/>
          </a:prstGeom>
        </p:spPr>
        <p:txBody>
          <a:bodyPr>
            <a:normAutofit/>
          </a:bodyPr>
          <a:lstStyle>
            <a:lvl1pPr defTabSz="321310">
              <a:defRPr sz="9350"/>
            </a:lvl1pPr>
          </a:lstStyle>
          <a:p>
            <a:r>
              <a:rPr dirty="0"/>
              <a:t>What new regulations say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714" y="1536192"/>
            <a:ext cx="6316436" cy="353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What new regulations say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What new regulations say</a:t>
            </a:r>
          </a:p>
        </p:txBody>
      </p:sp>
      <p:sp>
        <p:nvSpPr>
          <p:cNvPr id="216" name="Who the LTO can represent - the LTO membershi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dirty="0" smtClean="0"/>
              <a:t>LTO </a:t>
            </a:r>
            <a:r>
              <a:rPr dirty="0"/>
              <a:t>membership</a:t>
            </a:r>
          </a:p>
        </p:txBody>
      </p:sp>
      <p:sp>
        <p:nvSpPr>
          <p:cNvPr id="217" name="NEW - regulations state that a LTO can represent  “all residents in a particular state-aided development or in public housing operated on behalf of an LHA which is not owned or managed by the LHA"/>
          <p:cNvSpPr txBox="1">
            <a:spLocks noGrp="1"/>
          </p:cNvSpPr>
          <p:nvPr>
            <p:ph type="body" idx="1"/>
          </p:nvPr>
        </p:nvSpPr>
        <p:spPr>
          <a:xfrm>
            <a:off x="1810512" y="2706624"/>
            <a:ext cx="9966960" cy="6126480"/>
          </a:xfrm>
          <a:prstGeom prst="rect">
            <a:avLst/>
          </a:prstGeom>
        </p:spPr>
        <p:txBody>
          <a:bodyPr/>
          <a:lstStyle/>
          <a:p>
            <a:r>
              <a:rPr dirty="0" smtClean="0">
                <a:solidFill>
                  <a:srgbClr val="222222"/>
                </a:solidFill>
              </a:rPr>
              <a:t>LTO </a:t>
            </a:r>
            <a:r>
              <a:rPr dirty="0">
                <a:solidFill>
                  <a:srgbClr val="222222"/>
                </a:solidFill>
              </a:rPr>
              <a:t>can </a:t>
            </a:r>
            <a:r>
              <a:rPr dirty="0" smtClean="0">
                <a:solidFill>
                  <a:srgbClr val="222222"/>
                </a:solidFill>
              </a:rPr>
              <a:t>represent</a:t>
            </a:r>
            <a:r>
              <a:rPr lang="en-US" dirty="0" smtClean="0">
                <a:solidFill>
                  <a:srgbClr val="222222"/>
                </a:solidFill>
              </a:rPr>
              <a:t>: </a:t>
            </a:r>
            <a:br>
              <a:rPr lang="en-US" dirty="0" smtClean="0">
                <a:solidFill>
                  <a:srgbClr val="222222"/>
                </a:solidFill>
              </a:rPr>
            </a:br>
            <a:r>
              <a:rPr dirty="0">
                <a:solidFill>
                  <a:srgbClr val="222222"/>
                </a:solidFill>
              </a:rPr>
              <a:t/>
            </a:r>
            <a:br>
              <a:rPr dirty="0">
                <a:solidFill>
                  <a:srgbClr val="222222"/>
                </a:solidFill>
              </a:rPr>
            </a:br>
            <a:r>
              <a:rPr dirty="0">
                <a:solidFill>
                  <a:srgbClr val="222222"/>
                </a:solidFill>
              </a:rPr>
              <a:t>“all residents in a particular state-aided development or in public housing operated on behalf of an LHA which is not owned or managed by the LHA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WHAT WE ARE GOING TO COVER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WHAT WE ARE GOING TO COVER</a:t>
            </a:r>
          </a:p>
        </p:txBody>
      </p:sp>
      <p:sp>
        <p:nvSpPr>
          <p:cNvPr id="172" name="Why by-laws are important…"/>
          <p:cNvSpPr txBox="1">
            <a:spLocks noGrp="1"/>
          </p:cNvSpPr>
          <p:nvPr>
            <p:ph type="body" idx="1"/>
          </p:nvPr>
        </p:nvSpPr>
        <p:spPr>
          <a:xfrm>
            <a:off x="1265525" y="1822450"/>
            <a:ext cx="12192001" cy="6108700"/>
          </a:xfrm>
          <a:prstGeom prst="rect">
            <a:avLst/>
          </a:prstGeom>
        </p:spPr>
        <p:txBody>
          <a:bodyPr/>
          <a:lstStyle/>
          <a:p>
            <a:pPr marL="444499" indent="-444499">
              <a:defRPr sz="4800"/>
            </a:pPr>
            <a:r>
              <a:rPr dirty="0">
                <a:solidFill>
                  <a:schemeClr val="bg1"/>
                </a:solidFill>
              </a:rPr>
              <a:t>Why by-laws are important</a:t>
            </a:r>
          </a:p>
          <a:p>
            <a:pPr marL="444499" indent="-444499">
              <a:defRPr sz="4800"/>
            </a:pPr>
            <a:r>
              <a:rPr dirty="0">
                <a:solidFill>
                  <a:schemeClr val="bg1"/>
                </a:solidFill>
              </a:rPr>
              <a:t>Where do you start</a:t>
            </a:r>
          </a:p>
          <a:p>
            <a:pPr marL="444499" indent="-444499">
              <a:defRPr sz="4800"/>
            </a:pPr>
            <a:r>
              <a:rPr dirty="0">
                <a:solidFill>
                  <a:schemeClr val="bg1"/>
                </a:solidFill>
              </a:rPr>
              <a:t>What new state regulations say</a:t>
            </a:r>
          </a:p>
          <a:p>
            <a:pPr marL="444499" indent="-444499">
              <a:defRPr sz="4800"/>
            </a:pPr>
            <a:r>
              <a:rPr dirty="0">
                <a:solidFill>
                  <a:schemeClr val="bg1"/>
                </a:solidFill>
              </a:rPr>
              <a:t>How to use by-laws </a:t>
            </a:r>
            <a:br>
              <a:rPr dirty="0">
                <a:solidFill>
                  <a:schemeClr val="bg1"/>
                </a:solidFill>
              </a:rPr>
            </a:br>
            <a:r>
              <a:rPr dirty="0">
                <a:solidFill>
                  <a:schemeClr val="bg1"/>
                </a:solidFill>
              </a:rPr>
              <a:t>to help your group operate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What new regulations say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What new regulations say</a:t>
            </a:r>
          </a:p>
        </p:txBody>
      </p:sp>
      <p:sp>
        <p:nvSpPr>
          <p:cNvPr id="222" name="Quorum to pass by-law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dirty="0"/>
              <a:t>Quorum to pass by-laws</a:t>
            </a:r>
          </a:p>
        </p:txBody>
      </p:sp>
      <p:sp>
        <p:nvSpPr>
          <p:cNvPr id="223" name="By-laws or written rules must spell out what a quorum of residents is for purposes of adopting or changing  by-laws or written rules."/>
          <p:cNvSpPr txBox="1">
            <a:spLocks noGrp="1"/>
          </p:cNvSpPr>
          <p:nvPr>
            <p:ph type="body" idx="1"/>
          </p:nvPr>
        </p:nvSpPr>
        <p:spPr>
          <a:xfrm>
            <a:off x="1631696" y="2670048"/>
            <a:ext cx="9908032" cy="6108700"/>
          </a:xfrm>
          <a:prstGeom prst="rect">
            <a:avLst/>
          </a:prstGeom>
        </p:spPr>
        <p:txBody>
          <a:bodyPr/>
          <a:lstStyle/>
          <a:p>
            <a:pPr marL="444499" indent="-444499">
              <a:defRPr sz="4800"/>
            </a:pPr>
            <a:r>
              <a:rPr dirty="0" smtClean="0">
                <a:solidFill>
                  <a:srgbClr val="222222"/>
                </a:solidFill>
              </a:rPr>
              <a:t>By-laws </a:t>
            </a:r>
            <a:r>
              <a:rPr dirty="0">
                <a:solidFill>
                  <a:srgbClr val="222222"/>
                </a:solidFill>
              </a:rPr>
              <a:t>or written rules must spell out what a quorum of residents is for purposes of adopting or changing </a:t>
            </a:r>
            <a:r>
              <a:rPr dirty="0" smtClean="0">
                <a:solidFill>
                  <a:srgbClr val="222222"/>
                </a:solidFill>
              </a:rPr>
              <a:t>by-laws </a:t>
            </a:r>
            <a:r>
              <a:rPr dirty="0">
                <a:solidFill>
                  <a:srgbClr val="222222"/>
                </a:solidFill>
              </a:rPr>
              <a:t>or written rules.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What new regulations say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What new regulations say</a:t>
            </a:r>
          </a:p>
        </p:txBody>
      </p:sp>
      <p:sp>
        <p:nvSpPr>
          <p:cNvPr id="228" name="providing Sufficient NOTice of LTO activiti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dirty="0" smtClean="0"/>
              <a:t>Sufficient Notice </a:t>
            </a:r>
            <a:r>
              <a:rPr dirty="0"/>
              <a:t>of LTO activities</a:t>
            </a:r>
          </a:p>
        </p:txBody>
      </p:sp>
      <p:sp>
        <p:nvSpPr>
          <p:cNvPr id="229" name="LTO Board must provide the membership with at least  7 days calendar notice before an LTO event - unless LHA Board has emergency meeting, then 48 hours notice is ok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rPr dirty="0" smtClean="0">
                <a:solidFill>
                  <a:srgbClr val="222222"/>
                </a:solidFill>
              </a:rPr>
              <a:t>LTO </a:t>
            </a:r>
            <a:r>
              <a:rPr dirty="0">
                <a:solidFill>
                  <a:srgbClr val="222222"/>
                </a:solidFill>
              </a:rPr>
              <a:t>Board must provide the membership with at least </a:t>
            </a:r>
            <a:br>
              <a:rPr dirty="0">
                <a:solidFill>
                  <a:srgbClr val="222222"/>
                </a:solidFill>
              </a:rPr>
            </a:br>
            <a:r>
              <a:rPr dirty="0">
                <a:solidFill>
                  <a:srgbClr val="222222"/>
                </a:solidFill>
              </a:rPr>
              <a:t>7 days calendar notice before an LTO event - unless LHA Board has emergency meeting, then 48 hours notice is ok.</a:t>
            </a:r>
          </a:p>
          <a:p>
            <a:pPr lvl="1"/>
            <a:r>
              <a:rPr dirty="0">
                <a:solidFill>
                  <a:srgbClr val="222222"/>
                </a:solidFill>
              </a:rPr>
              <a:t>LTO must post notices in prominent locations in lobbies or communities room and in the LHA's Offices</a:t>
            </a:r>
          </a:p>
          <a:p>
            <a:pPr lvl="1"/>
            <a:r>
              <a:rPr dirty="0">
                <a:solidFill>
                  <a:srgbClr val="222222"/>
                </a:solidFill>
              </a:rPr>
              <a:t>Regulations encourage more notice, </a:t>
            </a:r>
            <a:br>
              <a:rPr dirty="0">
                <a:solidFill>
                  <a:srgbClr val="222222"/>
                </a:solidFill>
              </a:rPr>
            </a:br>
            <a:r>
              <a:rPr dirty="0">
                <a:solidFill>
                  <a:srgbClr val="222222"/>
                </a:solidFill>
              </a:rPr>
              <a:t>including flyers, mail or email.</a:t>
            </a:r>
          </a:p>
        </p:txBody>
      </p:sp>
      <p:pic>
        <p:nvPicPr>
          <p:cNvPr id="5122" name="Picture 2" descr="C:\Users\Annette\AppData\Local\Microsoft\Windows\INetCache\IE\YA8G4R8B\calendar_ico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729" y="6404320"/>
            <a:ext cx="3114739" cy="311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What new regulations say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What new regulations say</a:t>
            </a:r>
          </a:p>
        </p:txBody>
      </p:sp>
      <p:sp>
        <p:nvSpPr>
          <p:cNvPr id="234" name="LTO Budge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lang="en-US" dirty="0" smtClean="0"/>
              <a:t>LTO Officers</a:t>
            </a:r>
            <a:endParaRPr dirty="0"/>
          </a:p>
        </p:txBody>
      </p:sp>
      <p:sp>
        <p:nvSpPr>
          <p:cNvPr id="235" name="LTO must have a meeting with LTO Membership to discuss and adopt the LTOs proposed yearly budget…"/>
          <p:cNvSpPr txBox="1">
            <a:spLocks noGrp="1"/>
          </p:cNvSpPr>
          <p:nvPr>
            <p:ph type="body" idx="1"/>
          </p:nvPr>
        </p:nvSpPr>
        <p:spPr>
          <a:xfrm>
            <a:off x="406400" y="2743200"/>
            <a:ext cx="8024368" cy="61087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222222"/>
                </a:solidFill>
              </a:rPr>
              <a:t>By-laws must establish a procedure to elect officers.</a:t>
            </a:r>
          </a:p>
          <a:p>
            <a:r>
              <a:rPr lang="en-US" dirty="0" smtClean="0">
                <a:solidFill>
                  <a:srgbClr val="222222"/>
                </a:solidFill>
              </a:rPr>
              <a:t>A procedure may be that the General Membership chooses the officers.</a:t>
            </a:r>
          </a:p>
          <a:p>
            <a:r>
              <a:rPr lang="en-US" dirty="0" smtClean="0">
                <a:solidFill>
                  <a:srgbClr val="222222"/>
                </a:solidFill>
              </a:rPr>
              <a:t>Or a procedure can be that the Elected Board chooses the officers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What new regulations say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What new regulations say</a:t>
            </a:r>
          </a:p>
        </p:txBody>
      </p:sp>
      <p:sp>
        <p:nvSpPr>
          <p:cNvPr id="234" name="LTO Budge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dirty="0"/>
              <a:t>LTO Budgets</a:t>
            </a:r>
          </a:p>
        </p:txBody>
      </p:sp>
      <p:sp>
        <p:nvSpPr>
          <p:cNvPr id="235" name="LTO must have a meeting with LTO Membership to discuss and adopt the LTOs proposed yearly budge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222222"/>
                </a:solidFill>
              </a:rPr>
              <a:t>LTO must have a meeting with LTO Membership to discuss and adopt the LTOs proposed yearly budget</a:t>
            </a:r>
          </a:p>
          <a:p>
            <a:r>
              <a:rPr dirty="0">
                <a:solidFill>
                  <a:srgbClr val="222222"/>
                </a:solidFill>
              </a:rPr>
              <a:t>At that meeting the LTO must provide the LTO Members present with a yearly statement of the previous year’s income and expenditures from </a:t>
            </a:r>
            <a:r>
              <a:rPr b="1" dirty="0">
                <a:solidFill>
                  <a:srgbClr val="222222"/>
                </a:solidFill>
                <a:latin typeface="Avenir Next"/>
                <a:ea typeface="Avenir Next"/>
                <a:cs typeface="Avenir Next"/>
                <a:sym typeface="Avenir Next"/>
              </a:rPr>
              <a:t>all funding sources</a:t>
            </a:r>
          </a:p>
          <a:p>
            <a:r>
              <a:rPr dirty="0">
                <a:solidFill>
                  <a:srgbClr val="222222"/>
                </a:solidFill>
              </a:rPr>
              <a:t>LTO must submit a financial statement for all income and expenses from state tenant participation funds (not for funds raised from private or other sources)</a:t>
            </a:r>
          </a:p>
        </p:txBody>
      </p:sp>
    </p:spTree>
    <p:extLst>
      <p:ext uri="{BB962C8B-B14F-4D97-AF65-F5344CB8AC3E}">
        <p14:creationId xmlns:p14="http://schemas.microsoft.com/office/powerpoint/2010/main" val="2737180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What new regulations say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What new regulations say</a:t>
            </a:r>
          </a:p>
        </p:txBody>
      </p:sp>
      <p:sp>
        <p:nvSpPr>
          <p:cNvPr id="240" name="LTO Board Vacanci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dirty="0"/>
              <a:t>LTO Board Vacancies</a:t>
            </a:r>
          </a:p>
        </p:txBody>
      </p:sp>
      <p:sp>
        <p:nvSpPr>
          <p:cNvPr id="241" name="LTO by-laws must establish a process for filling vacancies on LTO Board that can happen between regular elections…"/>
          <p:cNvSpPr txBox="1">
            <a:spLocks noGrp="1"/>
          </p:cNvSpPr>
          <p:nvPr>
            <p:ph type="body" idx="1"/>
          </p:nvPr>
        </p:nvSpPr>
        <p:spPr>
          <a:xfrm>
            <a:off x="406400" y="2450592"/>
            <a:ext cx="8097520" cy="6401308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222222"/>
                </a:solidFill>
              </a:rPr>
              <a:t>LTO by-laws must establish a process for filling vacancies on LTO Board that can happen between regular elections</a:t>
            </a:r>
          </a:p>
          <a:p>
            <a:r>
              <a:rPr dirty="0">
                <a:solidFill>
                  <a:srgbClr val="222222"/>
                </a:solidFill>
              </a:rPr>
              <a:t>Process can be a special election or other fair procedure.</a:t>
            </a:r>
          </a:p>
          <a:p>
            <a:r>
              <a:rPr dirty="0">
                <a:solidFill>
                  <a:srgbClr val="222222"/>
                </a:solidFill>
              </a:rPr>
              <a:t>For example, by-laws can say that vacant will be filled by the person who received the next highest votes in the previous election.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What new regulations say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What new regulations say</a:t>
            </a:r>
          </a:p>
        </p:txBody>
      </p:sp>
      <p:sp>
        <p:nvSpPr>
          <p:cNvPr id="246" name="LTO Recall elec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dirty="0"/>
              <a:t>LTO Recall elections</a:t>
            </a:r>
          </a:p>
        </p:txBody>
      </p:sp>
      <p:sp>
        <p:nvSpPr>
          <p:cNvPr id="247" name="Regulations state that a recall election may be held to unseat and replace a LTO Board Member at any time…"/>
          <p:cNvSpPr txBox="1">
            <a:spLocks noGrp="1"/>
          </p:cNvSpPr>
          <p:nvPr>
            <p:ph type="body" idx="1"/>
          </p:nvPr>
        </p:nvSpPr>
        <p:spPr>
          <a:xfrm>
            <a:off x="406400" y="2743200"/>
            <a:ext cx="9030208" cy="61087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dirty="0">
                <a:solidFill>
                  <a:srgbClr val="222222"/>
                </a:solidFill>
              </a:rPr>
              <a:t>Regulations state that a recall election may be held to unseat and replace a LTO Board Member at any </a:t>
            </a:r>
            <a:r>
              <a:rPr dirty="0" smtClean="0">
                <a:solidFill>
                  <a:srgbClr val="222222"/>
                </a:solidFill>
              </a:rPr>
              <a:t>time</a:t>
            </a:r>
            <a:r>
              <a:rPr lang="en-US" dirty="0" smtClean="0">
                <a:solidFill>
                  <a:srgbClr val="222222"/>
                </a:solidFill>
              </a:rPr>
              <a:t>.</a:t>
            </a:r>
            <a:endParaRPr dirty="0">
              <a:solidFill>
                <a:srgbClr val="222222"/>
              </a:solidFill>
            </a:endParaRPr>
          </a:p>
          <a:p>
            <a:r>
              <a:rPr dirty="0">
                <a:solidFill>
                  <a:srgbClr val="222222"/>
                </a:solidFill>
              </a:rPr>
              <a:t>There must be a written request from the LTO General Membership that states the reason for the recall election.</a:t>
            </a:r>
          </a:p>
          <a:p>
            <a:r>
              <a:rPr dirty="0">
                <a:solidFill>
                  <a:srgbClr val="222222"/>
                </a:solidFill>
              </a:rPr>
              <a:t>Request must be signed by one or more residents in at least 2 households or 10% of the households, which ever is greater. </a:t>
            </a:r>
          </a:p>
          <a:p>
            <a:r>
              <a:rPr dirty="0">
                <a:solidFill>
                  <a:srgbClr val="222222"/>
                </a:solidFill>
              </a:rPr>
              <a:t>Recall elections must be fair.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IMG_0164.jpg" descr="IMG_0164.jpg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831028" y="783172"/>
            <a:ext cx="8300577" cy="6225434"/>
          </a:xfrm>
          <a:prstGeom prst="rect">
            <a:avLst/>
          </a:prstGeom>
        </p:spPr>
      </p:pic>
      <p:sp>
        <p:nvSpPr>
          <p:cNvPr id="252" name="How to use  by-laws to Help your group operate"/>
          <p:cNvSpPr txBox="1">
            <a:spLocks noGrp="1"/>
          </p:cNvSpPr>
          <p:nvPr>
            <p:ph type="title"/>
          </p:nvPr>
        </p:nvSpPr>
        <p:spPr>
          <a:xfrm>
            <a:off x="2029968" y="6711696"/>
            <a:ext cx="10568432" cy="3084019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257047">
              <a:defRPr sz="7480"/>
            </a:pPr>
            <a:r>
              <a:rPr dirty="0"/>
              <a:t>How to use </a:t>
            </a:r>
            <a:br>
              <a:rPr dirty="0"/>
            </a:br>
            <a:r>
              <a:rPr dirty="0"/>
              <a:t>by-laws to Help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dirty="0" smtClean="0"/>
              <a:t>your </a:t>
            </a:r>
            <a:r>
              <a:rPr dirty="0"/>
              <a:t>group operate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How to use by-laws to help your group operate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How to use by-laws to help your group operate</a:t>
            </a:r>
          </a:p>
        </p:txBody>
      </p:sp>
      <p:sp>
        <p:nvSpPr>
          <p:cNvPr id="255" name="Conducting Meeting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dirty="0" smtClean="0"/>
              <a:t>Meetings</a:t>
            </a:r>
            <a:endParaRPr dirty="0"/>
          </a:p>
        </p:txBody>
      </p:sp>
      <p:sp>
        <p:nvSpPr>
          <p:cNvPr id="256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222222"/>
                </a:solidFill>
              </a:rPr>
              <a:t>Regularly schedule meetings</a:t>
            </a:r>
          </a:p>
          <a:p>
            <a:r>
              <a:rPr lang="en-US" dirty="0" smtClean="0">
                <a:solidFill>
                  <a:srgbClr val="222222"/>
                </a:solidFill>
              </a:rPr>
              <a:t>Community organizers – distribution of information via notices or door knocking</a:t>
            </a:r>
          </a:p>
          <a:p>
            <a:r>
              <a:rPr lang="en-US" dirty="0" smtClean="0">
                <a:solidFill>
                  <a:srgbClr val="222222"/>
                </a:solidFill>
              </a:rPr>
              <a:t> Flyers or Newsletters</a:t>
            </a:r>
          </a:p>
          <a:p>
            <a:r>
              <a:rPr lang="en-US" dirty="0" smtClean="0">
                <a:solidFill>
                  <a:srgbClr val="222222"/>
                </a:solidFill>
              </a:rPr>
              <a:t>Social Media – facebook, website</a:t>
            </a:r>
          </a:p>
          <a:p>
            <a:r>
              <a:rPr lang="en-US" dirty="0" smtClean="0">
                <a:solidFill>
                  <a:srgbClr val="222222"/>
                </a:solidFill>
              </a:rPr>
              <a:t>Phone calls, emails, text messages</a:t>
            </a:r>
          </a:p>
          <a:p>
            <a:r>
              <a:rPr lang="en-US" dirty="0" smtClean="0">
                <a:solidFill>
                  <a:srgbClr val="222222"/>
                </a:solidFill>
              </a:rPr>
              <a:t>Social events </a:t>
            </a:r>
          </a:p>
          <a:p>
            <a:pPr marL="0" indent="0">
              <a:buNone/>
            </a:pP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5635">
            <a:off x="8154085" y="4640907"/>
            <a:ext cx="3474500" cy="4412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5592">
            <a:off x="9676648" y="6552653"/>
            <a:ext cx="2733415" cy="256341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How to use by-laws to help your group operate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How to use by-laws to help your group operate</a:t>
            </a:r>
          </a:p>
        </p:txBody>
      </p:sp>
      <p:sp>
        <p:nvSpPr>
          <p:cNvPr id="255" name="Conducting Meeting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lang="en-US" dirty="0" smtClean="0"/>
              <a:t>CONDUCTING MEETINGS</a:t>
            </a:r>
            <a:endParaRPr dirty="0"/>
          </a:p>
        </p:txBody>
      </p:sp>
      <p:sp>
        <p:nvSpPr>
          <p:cNvPr id="256" name="Body"/>
          <p:cNvSpPr txBox="1">
            <a:spLocks noGrp="1"/>
          </p:cNvSpPr>
          <p:nvPr>
            <p:ph type="body" idx="1"/>
          </p:nvPr>
        </p:nvSpPr>
        <p:spPr>
          <a:xfrm>
            <a:off x="1013968" y="2638697"/>
            <a:ext cx="6045200" cy="537144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222222"/>
                </a:solidFill>
              </a:rPr>
              <a:t>Secretary/Clerk – taking minutes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2222"/>
                </a:solidFill>
              </a:rPr>
              <a:t>Template of minutes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2222"/>
                </a:solidFill>
              </a:rPr>
              <a:t>Binder for all minutes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2222"/>
                </a:solidFill>
              </a:rPr>
              <a:t>Available to public </a:t>
            </a:r>
            <a:br>
              <a:rPr lang="en-US" dirty="0" smtClean="0">
                <a:solidFill>
                  <a:srgbClr val="222222"/>
                </a:solidFill>
              </a:rPr>
            </a:br>
            <a:r>
              <a:rPr lang="en-US" dirty="0" smtClean="0">
                <a:solidFill>
                  <a:srgbClr val="222222"/>
                </a:solidFill>
              </a:rPr>
              <a:t>if requested 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None/>
            </a:pP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7873">
            <a:off x="8708518" y="978814"/>
            <a:ext cx="3625016" cy="4197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7921">
            <a:off x="7137941" y="2780101"/>
            <a:ext cx="5189512" cy="57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822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How to use by-laws to help your group operate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How to use by-laws to help your group operate</a:t>
            </a:r>
          </a:p>
        </p:txBody>
      </p:sp>
      <p:sp>
        <p:nvSpPr>
          <p:cNvPr id="255" name="Conducting Meeting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lang="en-US" dirty="0" smtClean="0"/>
              <a:t>CONDUCTING MEETINGS</a:t>
            </a:r>
            <a:endParaRPr dirty="0"/>
          </a:p>
        </p:txBody>
      </p:sp>
      <p:sp>
        <p:nvSpPr>
          <p:cNvPr id="256" name="Body"/>
          <p:cNvSpPr txBox="1">
            <a:spLocks noGrp="1"/>
          </p:cNvSpPr>
          <p:nvPr>
            <p:ph type="body" idx="1"/>
          </p:nvPr>
        </p:nvSpPr>
        <p:spPr>
          <a:xfrm>
            <a:off x="406400" y="2364377"/>
            <a:ext cx="12192000" cy="648752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222222"/>
                </a:solidFill>
              </a:rPr>
              <a:t>Makeup of a Meeting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2222"/>
                </a:solidFill>
              </a:rPr>
              <a:t>Call to order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2222"/>
                </a:solidFill>
              </a:rPr>
              <a:t>Approving minutes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2222"/>
                </a:solidFill>
              </a:rPr>
              <a:t>Officer’s reports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2222"/>
                </a:solidFill>
              </a:rPr>
              <a:t>Agenda items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2222"/>
                </a:solidFill>
              </a:rPr>
              <a:t>Public/attendee comments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2222"/>
                </a:solidFill>
              </a:rPr>
              <a:t>Adjournment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2222"/>
                </a:solidFill>
              </a:rPr>
              <a:t>Executive Sessions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53732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WHY BY LAWS ARE IMPORTANT"/>
          <p:cNvSpPr txBox="1">
            <a:spLocks noGrp="1"/>
          </p:cNvSpPr>
          <p:nvPr>
            <p:ph type="title"/>
          </p:nvPr>
        </p:nvSpPr>
        <p:spPr>
          <a:xfrm>
            <a:off x="3310128" y="6858000"/>
            <a:ext cx="9015984" cy="2346452"/>
          </a:xfrm>
          <a:prstGeom prst="rect">
            <a:avLst/>
          </a:prstGeom>
        </p:spPr>
        <p:txBody>
          <a:bodyPr>
            <a:noAutofit/>
          </a:bodyPr>
          <a:lstStyle>
            <a:lvl1pPr defTabSz="350520">
              <a:defRPr sz="10200"/>
            </a:lvl1pPr>
          </a:lstStyle>
          <a:p>
            <a:r>
              <a:rPr sz="7200" dirty="0"/>
              <a:t>WHY </a:t>
            </a:r>
            <a:r>
              <a:rPr sz="7200" dirty="0" smtClean="0"/>
              <a:t>BY</a:t>
            </a:r>
            <a:r>
              <a:rPr lang="en-US" sz="7200" dirty="0" smtClean="0"/>
              <a:t>-</a:t>
            </a:r>
            <a:r>
              <a:rPr sz="7200" dirty="0" smtClean="0"/>
              <a:t>LAWS 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sz="7200" dirty="0" smtClean="0"/>
              <a:t>ARE </a:t>
            </a:r>
            <a:r>
              <a:rPr sz="7200" dirty="0"/>
              <a:t>IMPORTANT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479" y="1363993"/>
            <a:ext cx="3925697" cy="456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How to use by-laws to help your group operate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How to use by-laws to help your group operate</a:t>
            </a:r>
          </a:p>
        </p:txBody>
      </p:sp>
      <p:sp>
        <p:nvSpPr>
          <p:cNvPr id="255" name="Conducting Meeting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lang="en-US" dirty="0" smtClean="0"/>
              <a:t>Board Meetings</a:t>
            </a:r>
            <a:endParaRPr dirty="0"/>
          </a:p>
        </p:txBody>
      </p:sp>
      <p:sp>
        <p:nvSpPr>
          <p:cNvPr id="256" name="Body"/>
          <p:cNvSpPr txBox="1">
            <a:spLocks noGrp="1"/>
          </p:cNvSpPr>
          <p:nvPr>
            <p:ph type="body" idx="1"/>
          </p:nvPr>
        </p:nvSpPr>
        <p:spPr>
          <a:xfrm>
            <a:off x="406400" y="2364377"/>
            <a:ext cx="12421326" cy="6487523"/>
          </a:xfrm>
          <a:prstGeom prst="rect">
            <a:avLst/>
          </a:prstGeom>
        </p:spPr>
        <p:txBody>
          <a:bodyPr numCol="1">
            <a:normAutofit/>
          </a:bodyPr>
          <a:lstStyle/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2222"/>
                </a:solidFill>
              </a:rPr>
              <a:t>Regularly scheduled</a:t>
            </a:r>
          </a:p>
          <a:p>
            <a:pPr marL="444500" lvl="1" indent="0">
              <a:spcBef>
                <a:spcPts val="0"/>
              </a:spcBef>
              <a:buNone/>
            </a:pPr>
            <a:endParaRPr lang="en-US" dirty="0" smtClean="0">
              <a:solidFill>
                <a:srgbClr val="222222"/>
              </a:solidFill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2222"/>
                </a:solidFill>
              </a:rPr>
              <a:t>Pursuant to written bylaws</a:t>
            </a:r>
          </a:p>
          <a:p>
            <a:pPr marL="444500" lvl="1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222222"/>
                </a:solidFill>
              </a:rPr>
              <a:t> </a:t>
            </a:r>
            <a:endParaRPr lang="en-US" dirty="0">
              <a:solidFill>
                <a:srgbClr val="222222"/>
              </a:solidFill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2222"/>
                </a:solidFill>
              </a:rPr>
              <a:t>Things to consider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222222"/>
                </a:solidFill>
              </a:rPr>
              <a:t>Correct Board size 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222222"/>
                </a:solidFill>
              </a:rPr>
              <a:t>Odd numbers for tie-breakers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222222"/>
                </a:solidFill>
              </a:rPr>
              <a:t>1 vote each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222222"/>
                </a:solidFill>
              </a:rPr>
              <a:t>Excused/unexcused absences from meetings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222222"/>
                </a:solidFill>
              </a:rPr>
              <a:t>Resignation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222222"/>
                </a:solidFill>
              </a:rPr>
              <a:t>Removal 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222222"/>
                </a:solidFill>
              </a:rPr>
              <a:t>Vacancies</a:t>
            </a:r>
          </a:p>
          <a:p>
            <a:pPr marL="889000" lvl="2" indent="0">
              <a:spcBef>
                <a:spcPts val="0"/>
              </a:spcBef>
              <a:buNone/>
            </a:pPr>
            <a:endParaRPr lang="en-US" dirty="0"/>
          </a:p>
          <a:p>
            <a:pPr marL="889000" lvl="2" indent="0">
              <a:spcBef>
                <a:spcPts val="0"/>
              </a:spcBef>
              <a:buNone/>
            </a:pPr>
            <a:endParaRPr lang="en-US" dirty="0" smtClean="0"/>
          </a:p>
          <a:p>
            <a:pPr marL="889000" lvl="2" indent="0">
              <a:spcBef>
                <a:spcPts val="0"/>
              </a:spcBef>
              <a:buNone/>
            </a:pPr>
            <a:endParaRPr lang="en-US" dirty="0" smtClean="0"/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29338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How to use by-laws to help your group operate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How to use by-laws to help your group operate</a:t>
            </a:r>
          </a:p>
        </p:txBody>
      </p:sp>
      <p:sp>
        <p:nvSpPr>
          <p:cNvPr id="255" name="Conducting Meeting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lang="en-US" dirty="0" smtClean="0"/>
              <a:t>General Membership Meetings</a:t>
            </a:r>
            <a:endParaRPr dirty="0"/>
          </a:p>
        </p:txBody>
      </p:sp>
      <p:sp>
        <p:nvSpPr>
          <p:cNvPr id="256" name="Body"/>
          <p:cNvSpPr txBox="1">
            <a:spLocks noGrp="1"/>
          </p:cNvSpPr>
          <p:nvPr>
            <p:ph type="body" idx="1"/>
          </p:nvPr>
        </p:nvSpPr>
        <p:spPr>
          <a:xfrm>
            <a:off x="406400" y="2364377"/>
            <a:ext cx="12421326" cy="6487523"/>
          </a:xfrm>
          <a:prstGeom prst="rect">
            <a:avLst/>
          </a:prstGeom>
        </p:spPr>
        <p:txBody>
          <a:bodyPr numCol="1">
            <a:normAutofit fontScale="92500"/>
          </a:bodyPr>
          <a:lstStyle/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2222"/>
                </a:solidFill>
              </a:rPr>
              <a:t>Required by state law to be: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222222"/>
                </a:solidFill>
              </a:rPr>
              <a:t>open to all residents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222222"/>
                </a:solidFill>
              </a:rPr>
              <a:t>2 per year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222222"/>
                </a:solidFill>
              </a:rPr>
              <a:t>reasonably convenient location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222222"/>
                </a:solidFill>
              </a:rPr>
              <a:t>provide notice 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222222"/>
                </a:solidFill>
              </a:rPr>
              <a:t>residents voices heard on matters of common interest</a:t>
            </a:r>
          </a:p>
          <a:p>
            <a:pPr marL="889000" lvl="2" indent="0">
              <a:spcBef>
                <a:spcPts val="0"/>
              </a:spcBef>
              <a:buNone/>
            </a:pPr>
            <a:endParaRPr lang="en-US" dirty="0" smtClean="0">
              <a:solidFill>
                <a:srgbClr val="222222"/>
              </a:solidFill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2222"/>
                </a:solidFill>
              </a:rPr>
              <a:t>Other options to include in bylaws: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222222"/>
                </a:solidFill>
              </a:rPr>
              <a:t>Interpreter services if needed and funding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222222"/>
                </a:solidFill>
              </a:rPr>
              <a:t>Alternatives to posting in buildings if demolition/relocation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222222"/>
                </a:solidFill>
              </a:rPr>
              <a:t>Announcement at prior meeting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222222"/>
                </a:solidFill>
              </a:rPr>
              <a:t>Handicap accessible locations if possible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222222"/>
                </a:solidFill>
              </a:rPr>
              <a:t>Inviting management or other guests 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39531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How to use by-laws to help your group operate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How to use by-laws to help your group operate</a:t>
            </a:r>
          </a:p>
        </p:txBody>
      </p:sp>
      <p:sp>
        <p:nvSpPr>
          <p:cNvPr id="255" name="Conducting Meeting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lang="en-US" dirty="0" smtClean="0"/>
              <a:t>Annual Meetings</a:t>
            </a:r>
            <a:endParaRPr dirty="0"/>
          </a:p>
        </p:txBody>
      </p:sp>
      <p:sp>
        <p:nvSpPr>
          <p:cNvPr id="256" name="Body"/>
          <p:cNvSpPr txBox="1">
            <a:spLocks noGrp="1"/>
          </p:cNvSpPr>
          <p:nvPr>
            <p:ph type="body" idx="1"/>
          </p:nvPr>
        </p:nvSpPr>
        <p:spPr>
          <a:xfrm>
            <a:off x="406400" y="2364377"/>
            <a:ext cx="12421326" cy="6487523"/>
          </a:xfrm>
          <a:prstGeom prst="rect">
            <a:avLst/>
          </a:prstGeom>
        </p:spPr>
        <p:txBody>
          <a:bodyPr numCol="1">
            <a:normAutofit/>
          </a:bodyPr>
          <a:lstStyle/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2222"/>
                </a:solidFill>
              </a:rPr>
              <a:t>Not required by state law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222222"/>
              </a:solidFill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2222"/>
                </a:solidFill>
              </a:rPr>
              <a:t>Options to include in bylaws: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222222"/>
                </a:solidFill>
              </a:rPr>
              <a:t>1 per year</a:t>
            </a:r>
            <a:endParaRPr lang="en-US" dirty="0">
              <a:solidFill>
                <a:srgbClr val="222222"/>
              </a:solidFill>
            </a:endParaRP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222222"/>
                </a:solidFill>
              </a:rPr>
              <a:t>President’s annual report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222222"/>
                </a:solidFill>
              </a:rPr>
              <a:t>Treasurer’s proposed budget and previous year’s expenditures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222222"/>
                </a:solidFill>
              </a:rPr>
              <a:t>Other information relevant to the community at large</a:t>
            </a:r>
          </a:p>
          <a:p>
            <a:pPr marL="889000" lvl="2" indent="0">
              <a:spcBef>
                <a:spcPts val="0"/>
              </a:spcBef>
              <a:buNone/>
            </a:pPr>
            <a:endParaRPr lang="en-US" dirty="0" smtClean="0">
              <a:solidFill>
                <a:srgbClr val="222222"/>
              </a:solidFill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2222"/>
                </a:solidFill>
              </a:rPr>
              <a:t>Updates on redevelopment and provide information from meetings with developer and housing authority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63455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How to use by-laws to help your group operate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How to use by-laws to help your group operate</a:t>
            </a:r>
          </a:p>
        </p:txBody>
      </p:sp>
      <p:sp>
        <p:nvSpPr>
          <p:cNvPr id="255" name="Conducting Meeting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lang="en-US" dirty="0" smtClean="0"/>
              <a:t>Roles &amp; responsibilities of Officers</a:t>
            </a:r>
            <a:endParaRPr dirty="0"/>
          </a:p>
        </p:txBody>
      </p:sp>
      <p:sp>
        <p:nvSpPr>
          <p:cNvPr id="256" name="Body"/>
          <p:cNvSpPr txBox="1">
            <a:spLocks noGrp="1"/>
          </p:cNvSpPr>
          <p:nvPr>
            <p:ph type="body" idx="1"/>
          </p:nvPr>
        </p:nvSpPr>
        <p:spPr>
          <a:xfrm>
            <a:off x="406400" y="2364377"/>
            <a:ext cx="12192000" cy="6487523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2222"/>
                </a:solidFill>
              </a:rPr>
              <a:t>President  or Co-Presidents</a:t>
            </a:r>
          </a:p>
          <a:p>
            <a:pPr marL="889000" lvl="2" indent="0">
              <a:spcBef>
                <a:spcPts val="0"/>
              </a:spcBef>
              <a:buNone/>
            </a:pPr>
            <a:r>
              <a:rPr lang="en-US" dirty="0">
                <a:solidFill>
                  <a:srgbClr val="222222"/>
                </a:solidFill>
              </a:rPr>
              <a:t>		</a:t>
            </a:r>
            <a:r>
              <a:rPr lang="en-US" dirty="0" smtClean="0">
                <a:solidFill>
                  <a:srgbClr val="222222"/>
                </a:solidFill>
              </a:rPr>
              <a:t>- chair meetings</a:t>
            </a:r>
          </a:p>
          <a:p>
            <a:pPr marL="889000" lvl="2" indent="0">
              <a:spcBef>
                <a:spcPts val="0"/>
              </a:spcBef>
              <a:buNone/>
            </a:pPr>
            <a:r>
              <a:rPr lang="en-US" dirty="0">
                <a:solidFill>
                  <a:srgbClr val="222222"/>
                </a:solidFill>
              </a:rPr>
              <a:t>	</a:t>
            </a:r>
            <a:r>
              <a:rPr lang="en-US" dirty="0" smtClean="0">
                <a:solidFill>
                  <a:srgbClr val="222222"/>
                </a:solidFill>
              </a:rPr>
              <a:t>	- sign correspondence</a:t>
            </a:r>
          </a:p>
          <a:p>
            <a:pPr marL="889000" lvl="2" indent="0">
              <a:spcBef>
                <a:spcPts val="0"/>
              </a:spcBef>
              <a:buNone/>
            </a:pPr>
            <a:r>
              <a:rPr lang="en-US" dirty="0">
                <a:solidFill>
                  <a:srgbClr val="222222"/>
                </a:solidFill>
              </a:rPr>
              <a:t>	</a:t>
            </a:r>
            <a:r>
              <a:rPr lang="en-US" dirty="0" smtClean="0">
                <a:solidFill>
                  <a:srgbClr val="222222"/>
                </a:solidFill>
              </a:rPr>
              <a:t>	- general supervision</a:t>
            </a:r>
            <a:br>
              <a:rPr lang="en-US" dirty="0" smtClean="0">
                <a:solidFill>
                  <a:srgbClr val="222222"/>
                </a:solidFill>
              </a:rPr>
            </a:br>
            <a:endParaRPr lang="en-US" dirty="0" smtClean="0">
              <a:solidFill>
                <a:srgbClr val="222222"/>
              </a:solidFill>
            </a:endParaRP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2222"/>
                </a:solidFill>
              </a:rPr>
              <a:t>Vice President</a:t>
            </a:r>
          </a:p>
          <a:p>
            <a:pPr marL="1333500" lvl="3" indent="0">
              <a:spcBef>
                <a:spcPts val="0"/>
              </a:spcBef>
              <a:buNone/>
            </a:pPr>
            <a:r>
              <a:rPr lang="en-US" dirty="0">
                <a:solidFill>
                  <a:srgbClr val="222222"/>
                </a:solidFill>
              </a:rPr>
              <a:t>	</a:t>
            </a:r>
            <a:r>
              <a:rPr lang="en-US" dirty="0" smtClean="0">
                <a:solidFill>
                  <a:srgbClr val="222222"/>
                </a:solidFill>
              </a:rPr>
              <a:t>- duties of President when absent/unable</a:t>
            </a:r>
          </a:p>
          <a:p>
            <a:pPr marL="1333500" lvl="3" indent="0">
              <a:spcBef>
                <a:spcPts val="0"/>
              </a:spcBef>
              <a:buNone/>
            </a:pPr>
            <a:r>
              <a:rPr lang="en-US" dirty="0">
                <a:solidFill>
                  <a:srgbClr val="222222"/>
                </a:solidFill>
              </a:rPr>
              <a:t>	</a:t>
            </a:r>
            <a:r>
              <a:rPr lang="en-US" dirty="0" smtClean="0">
                <a:solidFill>
                  <a:srgbClr val="222222"/>
                </a:solidFill>
              </a:rPr>
              <a:t>- oversee agenda of meetings</a:t>
            </a:r>
            <a:br>
              <a:rPr lang="en-US" dirty="0" smtClean="0">
                <a:solidFill>
                  <a:srgbClr val="222222"/>
                </a:solidFill>
              </a:rPr>
            </a:br>
            <a:endParaRPr lang="en-US" dirty="0" smtClean="0">
              <a:solidFill>
                <a:srgbClr val="222222"/>
              </a:solidFill>
            </a:endParaRP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2222"/>
                </a:solidFill>
              </a:rPr>
              <a:t>Secretary-Clerk</a:t>
            </a:r>
          </a:p>
          <a:p>
            <a:pPr lvl="4">
              <a:spcBef>
                <a:spcPts val="0"/>
              </a:spcBef>
              <a:buFontTx/>
              <a:buChar char="-"/>
            </a:pPr>
            <a:r>
              <a:rPr lang="en-US" dirty="0" smtClean="0">
                <a:solidFill>
                  <a:srgbClr val="222222"/>
                </a:solidFill>
              </a:rPr>
              <a:t>Record and maintain minutes</a:t>
            </a:r>
          </a:p>
          <a:p>
            <a:pPr lvl="4">
              <a:spcBef>
                <a:spcPts val="0"/>
              </a:spcBef>
              <a:buFontTx/>
              <a:buChar char="-"/>
            </a:pPr>
            <a:r>
              <a:rPr lang="en-US" dirty="0" smtClean="0">
                <a:solidFill>
                  <a:srgbClr val="222222"/>
                </a:solidFill>
              </a:rPr>
              <a:t>Notice of meetings</a:t>
            </a:r>
          </a:p>
          <a:p>
            <a:pPr lvl="4">
              <a:spcBef>
                <a:spcPts val="0"/>
              </a:spcBef>
              <a:buFontTx/>
              <a:buChar char="-"/>
            </a:pPr>
            <a:r>
              <a:rPr lang="en-US" dirty="0" smtClean="0">
                <a:solidFill>
                  <a:srgbClr val="222222"/>
                </a:solidFill>
              </a:rPr>
              <a:t>Record attendance</a:t>
            </a:r>
            <a:br>
              <a:rPr lang="en-US" dirty="0" smtClean="0">
                <a:solidFill>
                  <a:srgbClr val="222222"/>
                </a:solidFill>
              </a:rPr>
            </a:br>
            <a:endParaRPr lang="en-US" dirty="0" smtClean="0">
              <a:solidFill>
                <a:srgbClr val="222222"/>
              </a:solidFill>
            </a:endParaRP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2222"/>
                </a:solidFill>
              </a:rPr>
              <a:t>Treasurer</a:t>
            </a:r>
          </a:p>
          <a:p>
            <a:pPr lvl="4">
              <a:spcBef>
                <a:spcPts val="0"/>
              </a:spcBef>
              <a:buFontTx/>
              <a:buChar char="-"/>
            </a:pPr>
            <a:r>
              <a:rPr lang="en-US" dirty="0" smtClean="0">
                <a:solidFill>
                  <a:srgbClr val="222222"/>
                </a:solidFill>
              </a:rPr>
              <a:t>Manage financial affairs</a:t>
            </a:r>
          </a:p>
          <a:p>
            <a:pPr lvl="4">
              <a:spcBef>
                <a:spcPts val="0"/>
              </a:spcBef>
              <a:buFontTx/>
              <a:buChar char="-"/>
            </a:pPr>
            <a:r>
              <a:rPr lang="en-US" dirty="0" smtClean="0">
                <a:solidFill>
                  <a:srgbClr val="222222"/>
                </a:solidFill>
              </a:rPr>
              <a:t>Sign checks</a:t>
            </a:r>
          </a:p>
          <a:p>
            <a:pPr lvl="4">
              <a:spcBef>
                <a:spcPts val="0"/>
              </a:spcBef>
              <a:buFontTx/>
              <a:buChar char="-"/>
            </a:pPr>
            <a:r>
              <a:rPr lang="en-US" dirty="0" smtClean="0">
                <a:solidFill>
                  <a:srgbClr val="222222"/>
                </a:solidFill>
              </a:rPr>
              <a:t>Provide financial reports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23699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How to use by-laws to help your group operate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How to use by-laws to help your group operate</a:t>
            </a:r>
          </a:p>
        </p:txBody>
      </p:sp>
      <p:sp>
        <p:nvSpPr>
          <p:cNvPr id="255" name="Conducting Meeting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lang="en-US" dirty="0" smtClean="0"/>
              <a:t>Using Committees</a:t>
            </a:r>
            <a:endParaRPr dirty="0"/>
          </a:p>
        </p:txBody>
      </p:sp>
      <p:sp>
        <p:nvSpPr>
          <p:cNvPr id="256" name="Body"/>
          <p:cNvSpPr txBox="1">
            <a:spLocks noGrp="1"/>
          </p:cNvSpPr>
          <p:nvPr>
            <p:ph type="body" idx="1"/>
          </p:nvPr>
        </p:nvSpPr>
        <p:spPr>
          <a:xfrm>
            <a:off x="1225296" y="2542032"/>
            <a:ext cx="11373104" cy="630986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222222"/>
                </a:solidFill>
              </a:rPr>
              <a:t>Board members and general members</a:t>
            </a:r>
            <a:br>
              <a:rPr lang="en-US" dirty="0" smtClean="0">
                <a:solidFill>
                  <a:srgbClr val="222222"/>
                </a:solidFill>
              </a:rPr>
            </a:br>
            <a:endParaRPr lang="en-US" dirty="0" smtClean="0">
              <a:solidFill>
                <a:srgbClr val="222222"/>
              </a:solidFill>
            </a:endParaRP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2222"/>
                </a:solidFill>
              </a:rPr>
              <a:t>Election committee</a:t>
            </a:r>
            <a:br>
              <a:rPr lang="en-US" dirty="0" smtClean="0">
                <a:solidFill>
                  <a:srgbClr val="222222"/>
                </a:solidFill>
              </a:rPr>
            </a:br>
            <a:endParaRPr lang="en-US" dirty="0" smtClean="0">
              <a:solidFill>
                <a:srgbClr val="222222"/>
              </a:solidFill>
            </a:endParaRP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2222"/>
                </a:solidFill>
              </a:rPr>
              <a:t>Redevelopment committee</a:t>
            </a:r>
            <a:br>
              <a:rPr lang="en-US" dirty="0" smtClean="0">
                <a:solidFill>
                  <a:srgbClr val="222222"/>
                </a:solidFill>
              </a:rPr>
            </a:br>
            <a:endParaRPr lang="en-US" dirty="0" smtClean="0">
              <a:solidFill>
                <a:srgbClr val="222222"/>
              </a:solidFill>
            </a:endParaRP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2222"/>
                </a:solidFill>
              </a:rPr>
              <a:t>Outreach committee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01213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How to use by-laws to help your group operate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How to use by-laws to help your group operate</a:t>
            </a:r>
          </a:p>
        </p:txBody>
      </p:sp>
      <p:sp>
        <p:nvSpPr>
          <p:cNvPr id="259" name="LTO Board Needs a Quoru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dirty="0" smtClean="0"/>
              <a:t>LTO Board Needs a Quorum</a:t>
            </a:r>
            <a:endParaRPr dirty="0"/>
          </a:p>
        </p:txBody>
      </p:sp>
      <p:sp>
        <p:nvSpPr>
          <p:cNvPr id="260" name="What is a reasonable quorum for purposes of by-laws.  Some establish a quorum of 2/3rd of the Board Members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</a:pPr>
            <a:r>
              <a:rPr dirty="0">
                <a:solidFill>
                  <a:srgbClr val="222222"/>
                </a:solidFill>
              </a:rPr>
              <a:t>What is a reasonable quorum for purposes of </a:t>
            </a:r>
            <a:r>
              <a:rPr dirty="0" smtClean="0">
                <a:solidFill>
                  <a:srgbClr val="222222"/>
                </a:solidFill>
              </a:rPr>
              <a:t>by-laws</a:t>
            </a:r>
            <a:r>
              <a:rPr lang="en-US" dirty="0" smtClean="0">
                <a:solidFill>
                  <a:srgbClr val="222222"/>
                </a:solidFill>
              </a:rPr>
              <a:t>?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dirty="0" smtClean="0">
                <a:solidFill>
                  <a:srgbClr val="222222"/>
                </a:solidFill>
              </a:rPr>
              <a:t>Some </a:t>
            </a:r>
            <a:r>
              <a:rPr dirty="0">
                <a:solidFill>
                  <a:srgbClr val="222222"/>
                </a:solidFill>
              </a:rPr>
              <a:t>establish a quorum of 2/3rd of the Board </a:t>
            </a:r>
            <a:r>
              <a:rPr dirty="0" smtClean="0">
                <a:solidFill>
                  <a:srgbClr val="222222"/>
                </a:solidFill>
              </a:rPr>
              <a:t>Members</a:t>
            </a:r>
            <a:endParaRPr lang="en-US" dirty="0" smtClean="0">
              <a:solidFill>
                <a:srgbClr val="222222"/>
              </a:solidFill>
            </a:endParaRP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2222"/>
                </a:solidFill>
              </a:rPr>
              <a:t>For general membership – smaller number? Set percentage?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2222"/>
                </a:solidFill>
              </a:rPr>
              <a:t>To change bylaws require majority vote of quorum of residents (as defined in bylaws)</a:t>
            </a:r>
            <a:br>
              <a:rPr lang="en-US" dirty="0" smtClean="0">
                <a:solidFill>
                  <a:srgbClr val="222222"/>
                </a:solidFill>
              </a:rPr>
            </a:br>
            <a:endParaRPr dirty="0">
              <a:solidFill>
                <a:srgbClr val="222222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222222"/>
                </a:solidFill>
              </a:rPr>
              <a:t>State regulations on LTOs state</a:t>
            </a:r>
            <a:r>
              <a:rPr dirty="0" smtClean="0">
                <a:solidFill>
                  <a:srgbClr val="222222"/>
                </a:solidFill>
              </a:rPr>
              <a:t> </a:t>
            </a:r>
            <a:r>
              <a:rPr dirty="0">
                <a:solidFill>
                  <a:srgbClr val="222222"/>
                </a:solidFill>
              </a:rPr>
              <a:t>a quorum </a:t>
            </a:r>
            <a:r>
              <a:rPr dirty="0" smtClean="0">
                <a:solidFill>
                  <a:srgbClr val="222222"/>
                </a:solidFill>
              </a:rPr>
              <a:t>m</a:t>
            </a:r>
            <a:r>
              <a:rPr lang="en-US" dirty="0" smtClean="0">
                <a:solidFill>
                  <a:srgbClr val="222222"/>
                </a:solidFill>
              </a:rPr>
              <a:t>ust</a:t>
            </a:r>
            <a:r>
              <a:rPr dirty="0" smtClean="0">
                <a:solidFill>
                  <a:srgbClr val="222222"/>
                </a:solidFill>
              </a:rPr>
              <a:t> </a:t>
            </a:r>
            <a:r>
              <a:rPr dirty="0">
                <a:solidFill>
                  <a:srgbClr val="222222"/>
                </a:solidFill>
              </a:rPr>
              <a:t>be established for purposes of taking a </a:t>
            </a:r>
            <a:r>
              <a:rPr dirty="0" smtClean="0">
                <a:solidFill>
                  <a:srgbClr val="222222"/>
                </a:solidFill>
              </a:rPr>
              <a:t>vote</a:t>
            </a:r>
            <a:r>
              <a:rPr lang="en-US" dirty="0" smtClean="0">
                <a:solidFill>
                  <a:srgbClr val="222222"/>
                </a:solidFill>
              </a:rPr>
              <a:t>/conducting business</a:t>
            </a:r>
            <a:r>
              <a:rPr dirty="0" smtClean="0">
                <a:solidFill>
                  <a:srgbClr val="222222"/>
                </a:solidFill>
              </a:rPr>
              <a:t> </a:t>
            </a:r>
            <a:r>
              <a:rPr dirty="0">
                <a:solidFill>
                  <a:srgbClr val="222222"/>
                </a:solidFill>
              </a:rPr>
              <a:t>and not for purpose of holding a </a:t>
            </a:r>
            <a:r>
              <a:rPr dirty="0" smtClean="0">
                <a:solidFill>
                  <a:srgbClr val="222222"/>
                </a:solidFill>
              </a:rPr>
              <a:t>meeting</a:t>
            </a:r>
            <a:r>
              <a:rPr lang="en-US" dirty="0" smtClean="0">
                <a:solidFill>
                  <a:srgbClr val="222222"/>
                </a:solidFill>
              </a:rPr>
              <a:t/>
            </a:r>
            <a:br>
              <a:rPr lang="en-US" dirty="0" smtClean="0">
                <a:solidFill>
                  <a:srgbClr val="222222"/>
                </a:solidFill>
              </a:rPr>
            </a:br>
            <a:endParaRPr lang="en-US" dirty="0" smtClean="0">
              <a:solidFill>
                <a:srgbClr val="222222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222222"/>
                </a:solidFill>
              </a:rPr>
              <a:t>What is a reasonable quorum for board meetings and votes?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2222"/>
                </a:solidFill>
              </a:rPr>
              <a:t>Not defined in state regulations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2222"/>
                </a:solidFill>
              </a:rPr>
              <a:t>Can be different than general membership quorum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2222"/>
                </a:solidFill>
              </a:rPr>
              <a:t>Included in bylaws 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2222"/>
                </a:solidFill>
              </a:rPr>
              <a:t>Should not be less than 3 so majority vote can occur</a:t>
            </a:r>
          </a:p>
          <a:p>
            <a:pPr marL="889000" lvl="2" indent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How to use by-laws to help your group operate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How to use by-laws to help your group operate</a:t>
            </a:r>
          </a:p>
        </p:txBody>
      </p:sp>
      <p:sp>
        <p:nvSpPr>
          <p:cNvPr id="265" name="What Can Tenant Participation Funds BE Used fo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dirty="0" smtClean="0"/>
              <a:t>Tenant </a:t>
            </a:r>
            <a:r>
              <a:rPr dirty="0"/>
              <a:t>Participation Funds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Can They </a:t>
            </a:r>
            <a:r>
              <a:rPr dirty="0" smtClean="0"/>
              <a:t>BE </a:t>
            </a:r>
            <a:r>
              <a:rPr dirty="0"/>
              <a:t>Used for</a:t>
            </a:r>
          </a:p>
        </p:txBody>
      </p:sp>
      <p:sp>
        <p:nvSpPr>
          <p:cNvPr id="266" name="Sample by-laws are very general and say that funds shall only be used for “ordinary and necessary business and authorized activities.”"/>
          <p:cNvSpPr txBox="1">
            <a:spLocks noGrp="1"/>
          </p:cNvSpPr>
          <p:nvPr>
            <p:ph type="body" idx="1"/>
          </p:nvPr>
        </p:nvSpPr>
        <p:spPr>
          <a:xfrm>
            <a:off x="841248" y="2779776"/>
            <a:ext cx="10314432" cy="603554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>
                <a:solidFill>
                  <a:srgbClr val="222222"/>
                </a:solidFill>
              </a:rPr>
              <a:t>Sample by-laws are very general and say that funds shall only be used for “ordinary and necessary business and authorized </a:t>
            </a:r>
            <a:r>
              <a:rPr dirty="0" smtClean="0">
                <a:solidFill>
                  <a:srgbClr val="222222"/>
                </a:solidFill>
              </a:rPr>
              <a:t>activities”</a:t>
            </a:r>
            <a:endParaRPr lang="en-US" dirty="0" smtClean="0">
              <a:solidFill>
                <a:srgbClr val="222222"/>
              </a:solidFill>
            </a:endParaRPr>
          </a:p>
          <a:p>
            <a:r>
              <a:rPr lang="en-US" dirty="0" smtClean="0">
                <a:solidFill>
                  <a:srgbClr val="222222"/>
                </a:solidFill>
              </a:rPr>
              <a:t>Funds should not be used for social events</a:t>
            </a:r>
          </a:p>
          <a:p>
            <a:r>
              <a:rPr lang="en-US" dirty="0" smtClean="0">
                <a:solidFill>
                  <a:srgbClr val="222222"/>
                </a:solidFill>
              </a:rPr>
              <a:t>No funds for the benefit of private individuals</a:t>
            </a:r>
          </a:p>
          <a:p>
            <a:r>
              <a:rPr lang="en-US" dirty="0" smtClean="0">
                <a:solidFill>
                  <a:srgbClr val="222222"/>
                </a:solidFill>
              </a:rPr>
              <a:t>Appropriate uses of funds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2222"/>
                </a:solidFill>
              </a:rPr>
              <a:t>Trainings, meeting costs, office supplies, flyers, expert advisors costs</a:t>
            </a:r>
            <a:endParaRPr dirty="0">
              <a:solidFill>
                <a:srgbClr val="22222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How to use by-laws to help your group operate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How to use by-laws to help your group operate</a:t>
            </a:r>
          </a:p>
        </p:txBody>
      </p:sp>
      <p:sp>
        <p:nvSpPr>
          <p:cNvPr id="265" name="What Can Tenant Participation Funds BE Used fo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dirty="0" smtClean="0"/>
              <a:t>Tenant </a:t>
            </a:r>
            <a:r>
              <a:rPr dirty="0"/>
              <a:t>Participation Funds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Can They </a:t>
            </a:r>
            <a:r>
              <a:rPr dirty="0" smtClean="0"/>
              <a:t>BE </a:t>
            </a:r>
            <a:r>
              <a:rPr dirty="0"/>
              <a:t>Used for</a:t>
            </a:r>
          </a:p>
        </p:txBody>
      </p:sp>
      <p:sp>
        <p:nvSpPr>
          <p:cNvPr id="266" name="Sample by-laws are very general and say that funds shall only be used for “ordinary and necessary business and authorized activities.”"/>
          <p:cNvSpPr txBox="1">
            <a:spLocks noGrp="1"/>
          </p:cNvSpPr>
          <p:nvPr>
            <p:ph type="body" idx="1"/>
          </p:nvPr>
        </p:nvSpPr>
        <p:spPr>
          <a:xfrm>
            <a:off x="841248" y="3255264"/>
            <a:ext cx="10314432" cy="55600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222222"/>
                </a:solidFill>
              </a:rPr>
              <a:t>LTO funded upon request at $6.00/unit occupied or an annual total of $500, whichever is more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2222"/>
                </a:solidFill>
              </a:rPr>
              <a:t>Disbursal from housing authority upon approval of budget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2222"/>
                </a:solidFill>
              </a:rPr>
              <a:t>LTO must submit accounting for all expenditures at end of the year</a:t>
            </a:r>
          </a:p>
        </p:txBody>
      </p:sp>
    </p:spTree>
    <p:extLst>
      <p:ext uri="{BB962C8B-B14F-4D97-AF65-F5344CB8AC3E}">
        <p14:creationId xmlns:p14="http://schemas.microsoft.com/office/powerpoint/2010/main" val="8133719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state public Housing by-Laws </a:t>
            </a:r>
            <a:br>
              <a:rPr lang="en-US" dirty="0" smtClean="0"/>
            </a:br>
            <a:r>
              <a:rPr lang="en-US" dirty="0" smtClean="0"/>
              <a:t>available online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06400" y="3443525"/>
            <a:ext cx="12192000" cy="5408375"/>
          </a:xfrm>
        </p:spPr>
        <p:txBody>
          <a:bodyPr>
            <a:normAutofit/>
          </a:bodyPr>
          <a:lstStyle/>
          <a:p>
            <a:r>
              <a:rPr lang="en-US" sz="5400" dirty="0" err="1"/>
              <a:t>www.masslegalservices.org</a:t>
            </a:r>
            <a:r>
              <a:rPr lang="en-US" sz="5400" dirty="0"/>
              <a:t>/content/public-housing-tenant-bylaws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983866257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Questions"/>
          <p:cNvSpPr txBox="1">
            <a:spLocks noGrp="1"/>
          </p:cNvSpPr>
          <p:nvPr>
            <p:ph type="title"/>
          </p:nvPr>
        </p:nvSpPr>
        <p:spPr>
          <a:xfrm>
            <a:off x="4380448" y="6748272"/>
            <a:ext cx="8217952" cy="2383028"/>
          </a:xfrm>
          <a:prstGeom prst="rect">
            <a:avLst/>
          </a:prstGeom>
        </p:spPr>
        <p:txBody>
          <a:bodyPr>
            <a:normAutofit/>
          </a:bodyPr>
          <a:lstStyle>
            <a:lvl1pPr defTabSz="514095">
              <a:defRPr sz="14960"/>
            </a:lvl1pPr>
          </a:lstStyle>
          <a:p>
            <a:r>
              <a:rPr sz="9600" dirty="0"/>
              <a:t>Questions</a:t>
            </a:r>
          </a:p>
        </p:txBody>
      </p:sp>
      <p:sp>
        <p:nvSpPr>
          <p:cNvPr id="271" name="?"/>
          <p:cNvSpPr/>
          <p:nvPr/>
        </p:nvSpPr>
        <p:spPr>
          <a:xfrm>
            <a:off x="5126226" y="1004780"/>
            <a:ext cx="6223198" cy="3960495"/>
          </a:xfrm>
          <a:prstGeom prst="wedgeEllipseCallout">
            <a:avLst>
              <a:gd name="adj1" fmla="val -49385"/>
              <a:gd name="adj2" fmla="val 65471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ctr">
              <a:lnSpc>
                <a:spcPct val="80000"/>
              </a:lnSpc>
              <a:spcBef>
                <a:spcPts val="0"/>
              </a:spcBef>
              <a:defRPr sz="116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rPr dirty="0"/>
              <a:t>?</a:t>
            </a:r>
          </a:p>
        </p:txBody>
      </p:sp>
      <p:sp>
        <p:nvSpPr>
          <p:cNvPr id="272" name="Quote Bubble"/>
          <p:cNvSpPr/>
          <p:nvPr/>
        </p:nvSpPr>
        <p:spPr>
          <a:xfrm flipH="1">
            <a:off x="1538674" y="1691807"/>
            <a:ext cx="2841774" cy="1921451"/>
          </a:xfrm>
          <a:prstGeom prst="wedgeEllipseCallout">
            <a:avLst>
              <a:gd name="adj1" fmla="val -49385"/>
              <a:gd name="adj2" fmla="val 64562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 dirty="0"/>
          </a:p>
        </p:txBody>
      </p:sp>
      <p:sp>
        <p:nvSpPr>
          <p:cNvPr id="273" name="Quote Bubble"/>
          <p:cNvSpPr/>
          <p:nvPr/>
        </p:nvSpPr>
        <p:spPr>
          <a:xfrm flipH="1">
            <a:off x="1322239" y="4068365"/>
            <a:ext cx="2841774" cy="1921452"/>
          </a:xfrm>
          <a:prstGeom prst="wedgeEllipseCallout">
            <a:avLst>
              <a:gd name="adj1" fmla="val -49385"/>
              <a:gd name="adj2" fmla="val 64562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Quote from Mass Union Leader"/>
          <p:cNvSpPr txBox="1">
            <a:spLocks noGrp="1"/>
          </p:cNvSpPr>
          <p:nvPr>
            <p:ph type="body" sz="quarter" idx="1"/>
          </p:nvPr>
        </p:nvSpPr>
        <p:spPr>
          <a:xfrm>
            <a:off x="1133856" y="2084832"/>
            <a:ext cx="10369296" cy="524865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bg1"/>
                </a:solidFill>
              </a:rPr>
              <a:t>“You can’t run an organization unless you have something to run it with and that would be your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by-laws. And you won’t get recognized by housing authority unless you have by-laws.”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		</a:t>
            </a:r>
            <a:r>
              <a:rPr lang="en-US" sz="3200" dirty="0" smtClean="0">
                <a:solidFill>
                  <a:schemeClr val="bg1"/>
                </a:solidFill>
              </a:rPr>
              <a:t>Bill King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		President of the Massachusetts Union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		of Public Housing Tenants</a:t>
            </a:r>
          </a:p>
        </p:txBody>
      </p:sp>
      <p:sp>
        <p:nvSpPr>
          <p:cNvPr id="3" name="Why By-laws are important"/>
          <p:cNvSpPr txBox="1">
            <a:spLocks noGrp="1"/>
          </p:cNvSpPr>
          <p:nvPr>
            <p:ph type="body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/>
          <a:lstStyle/>
          <a:p>
            <a:r>
              <a:rPr dirty="0"/>
              <a:t>Why By-laws are important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Why By-laws are important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Why By-laws are important</a:t>
            </a:r>
          </a:p>
        </p:txBody>
      </p:sp>
      <p:sp>
        <p:nvSpPr>
          <p:cNvPr id="182" name="Getting Recognized"/>
          <p:cNvSpPr txBox="1">
            <a:spLocks noGrp="1"/>
          </p:cNvSpPr>
          <p:nvPr>
            <p:ph type="title"/>
          </p:nvPr>
        </p:nvSpPr>
        <p:spPr>
          <a:xfrm>
            <a:off x="406400" y="1536700"/>
            <a:ext cx="12192000" cy="3377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defRPr sz="8400"/>
            </a:lvl1pPr>
          </a:lstStyle>
          <a:p>
            <a:r>
              <a:rPr sz="7200" dirty="0"/>
              <a:t>Getting Recognized</a:t>
            </a:r>
          </a:p>
        </p:txBody>
      </p:sp>
      <p:sp>
        <p:nvSpPr>
          <p:cNvPr id="183" name="Regulations require that  to become a recognized  Local Tenant Organization,  the LTO must adopt and comply with written rules or by-laws"/>
          <p:cNvSpPr txBox="1">
            <a:spLocks noGrp="1"/>
          </p:cNvSpPr>
          <p:nvPr>
            <p:ph type="body" idx="1"/>
          </p:nvPr>
        </p:nvSpPr>
        <p:spPr>
          <a:xfrm>
            <a:off x="1768644" y="2944368"/>
            <a:ext cx="10033330" cy="6162758"/>
          </a:xfrm>
          <a:prstGeom prst="rect">
            <a:avLst/>
          </a:prstGeom>
        </p:spPr>
        <p:txBody>
          <a:bodyPr/>
          <a:lstStyle/>
          <a:p>
            <a:pPr marL="440054" indent="-440054" defTabSz="578358">
              <a:spcBef>
                <a:spcPts val="2700"/>
              </a:spcBef>
              <a:defRPr sz="4950"/>
            </a:pPr>
            <a:r>
              <a:rPr dirty="0">
                <a:solidFill>
                  <a:schemeClr val="bg1"/>
                </a:solidFill>
              </a:rPr>
              <a:t>Regulations require that </a:t>
            </a:r>
            <a:br>
              <a:rPr dirty="0">
                <a:solidFill>
                  <a:schemeClr val="bg1"/>
                </a:solidFill>
              </a:rPr>
            </a:br>
            <a:r>
              <a:rPr dirty="0">
                <a:solidFill>
                  <a:schemeClr val="bg1"/>
                </a:solidFill>
              </a:rPr>
              <a:t>to become a recognized </a:t>
            </a:r>
            <a:br>
              <a:rPr dirty="0">
                <a:solidFill>
                  <a:schemeClr val="bg1"/>
                </a:solidFill>
              </a:rPr>
            </a:br>
            <a:r>
              <a:rPr dirty="0">
                <a:solidFill>
                  <a:schemeClr val="bg1"/>
                </a:solidFill>
              </a:rPr>
              <a:t>Local Tenant Organization, </a:t>
            </a:r>
            <a:br>
              <a:rPr dirty="0">
                <a:solidFill>
                  <a:schemeClr val="bg1"/>
                </a:solidFill>
              </a:rPr>
            </a:br>
            <a:r>
              <a:rPr dirty="0">
                <a:solidFill>
                  <a:schemeClr val="bg1"/>
                </a:solidFill>
              </a:rPr>
              <a:t>the LTO must </a:t>
            </a:r>
            <a:r>
              <a:rPr b="1" dirty="0">
                <a:solidFill>
                  <a:schemeClr val="bg1"/>
                </a:solidFill>
                <a:latin typeface="Avenir Next"/>
                <a:ea typeface="Avenir Next"/>
                <a:cs typeface="Avenir Next"/>
                <a:sym typeface="Avenir Next"/>
              </a:rPr>
              <a:t>adopt</a:t>
            </a:r>
            <a:r>
              <a:rPr dirty="0">
                <a:solidFill>
                  <a:schemeClr val="bg1"/>
                </a:solidFill>
              </a:rPr>
              <a:t> and </a:t>
            </a:r>
            <a:r>
              <a:rPr b="1" dirty="0">
                <a:solidFill>
                  <a:schemeClr val="bg1"/>
                </a:solidFill>
                <a:latin typeface="Avenir Next"/>
                <a:ea typeface="Avenir Next"/>
                <a:cs typeface="Avenir Next"/>
                <a:sym typeface="Avenir Next"/>
              </a:rPr>
              <a:t>comply</a:t>
            </a:r>
            <a:r>
              <a:rPr dirty="0">
                <a:solidFill>
                  <a:schemeClr val="bg1"/>
                </a:solidFill>
              </a:rPr>
              <a:t> with written rules or by-laws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"/>
          <p:cNvSpPr txBox="1">
            <a:spLocks noGrp="1"/>
          </p:cNvSpPr>
          <p:nvPr>
            <p:ph type="body" idx="13"/>
          </p:nvPr>
        </p:nvSpPr>
        <p:spPr>
          <a:xfrm>
            <a:off x="406400" y="516342"/>
            <a:ext cx="11176000" cy="39805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Why By-laws are </a:t>
            </a:r>
            <a:r>
              <a:rPr lang="en-US" dirty="0" smtClean="0"/>
              <a:t>important</a:t>
            </a:r>
            <a:endParaRPr lang="en-US" dirty="0"/>
          </a:p>
        </p:txBody>
      </p:sp>
      <p:sp>
        <p:nvSpPr>
          <p:cNvPr id="188" name="What are by-law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21310">
              <a:spcBef>
                <a:spcPts val="1500"/>
              </a:spcBef>
              <a:defRPr sz="4785"/>
            </a:lvl1pPr>
          </a:lstStyle>
          <a:p>
            <a:r>
              <a:rPr dirty="0"/>
              <a:t>What are by-laws</a:t>
            </a:r>
          </a:p>
        </p:txBody>
      </p:sp>
      <p:sp>
        <p:nvSpPr>
          <p:cNvPr id="189" name="By-laws spell out the procedure and rules  by which your LTO and  your LTO Board will operate"/>
          <p:cNvSpPr txBox="1">
            <a:spLocks noGrp="1"/>
          </p:cNvSpPr>
          <p:nvPr>
            <p:ph type="body" idx="1"/>
          </p:nvPr>
        </p:nvSpPr>
        <p:spPr>
          <a:xfrm>
            <a:off x="1137920" y="3035808"/>
            <a:ext cx="12192000" cy="6108700"/>
          </a:xfrm>
          <a:prstGeom prst="rect">
            <a:avLst/>
          </a:prstGeom>
        </p:spPr>
        <p:txBody>
          <a:bodyPr/>
          <a:lstStyle/>
          <a:p>
            <a:pPr marL="444500" indent="-444500">
              <a:defRPr sz="6600"/>
            </a:pPr>
            <a:r>
              <a:rPr dirty="0">
                <a:solidFill>
                  <a:schemeClr val="bg1"/>
                </a:solidFill>
              </a:rPr>
              <a:t>By-laws spell out the </a:t>
            </a:r>
            <a:r>
              <a:rPr dirty="0" smtClean="0">
                <a:solidFill>
                  <a:schemeClr val="bg1"/>
                </a:solidFill>
              </a:rPr>
              <a:t>procedure</a:t>
            </a:r>
            <a:r>
              <a:rPr lang="en-US" dirty="0" smtClean="0">
                <a:solidFill>
                  <a:schemeClr val="bg1"/>
                </a:solidFill>
              </a:rPr>
              <a:t>s</a:t>
            </a:r>
            <a:r>
              <a:rPr dirty="0" smtClean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and rules </a:t>
            </a:r>
            <a:br>
              <a:rPr dirty="0">
                <a:solidFill>
                  <a:schemeClr val="bg1"/>
                </a:solidFill>
              </a:rPr>
            </a:br>
            <a:r>
              <a:rPr dirty="0">
                <a:solidFill>
                  <a:schemeClr val="bg1"/>
                </a:solidFill>
              </a:rPr>
              <a:t>by which your LTO and </a:t>
            </a:r>
            <a:br>
              <a:rPr dirty="0">
                <a:solidFill>
                  <a:schemeClr val="bg1"/>
                </a:solidFill>
              </a:rPr>
            </a:br>
            <a:r>
              <a:rPr dirty="0">
                <a:solidFill>
                  <a:schemeClr val="bg1"/>
                </a:solidFill>
              </a:rPr>
              <a:t>your LTO Board will operate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What new regulations say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What new regulations say</a:t>
            </a:r>
          </a:p>
        </p:txBody>
      </p:sp>
      <p:sp>
        <p:nvSpPr>
          <p:cNvPr id="212" name="By-LAws MUST SPELL OU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dirty="0"/>
              <a:t>By-LAws MUST SPELL OUT</a:t>
            </a:r>
          </a:p>
        </p:txBody>
      </p:sp>
      <p:sp>
        <p:nvSpPr>
          <p:cNvPr id="213" name="LTO residents represented…"/>
          <p:cNvSpPr txBox="1">
            <a:spLocks noGrp="1"/>
          </p:cNvSpPr>
          <p:nvPr>
            <p:ph type="body" idx="1"/>
          </p:nvPr>
        </p:nvSpPr>
        <p:spPr>
          <a:xfrm>
            <a:off x="881888" y="2688336"/>
            <a:ext cx="11809984" cy="61087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28929" indent="-328929" defTabSz="432308">
              <a:spcBef>
                <a:spcPts val="2000"/>
              </a:spcBef>
              <a:defRPr sz="2516"/>
            </a:pPr>
            <a:r>
              <a:rPr sz="4400" dirty="0">
                <a:solidFill>
                  <a:srgbClr val="222222"/>
                </a:solidFill>
              </a:rPr>
              <a:t>LTO </a:t>
            </a:r>
            <a:r>
              <a:rPr sz="4400" dirty="0" smtClean="0">
                <a:solidFill>
                  <a:srgbClr val="222222"/>
                </a:solidFill>
              </a:rPr>
              <a:t>residents</a:t>
            </a:r>
            <a:r>
              <a:rPr lang="en-US" sz="4400" dirty="0" smtClean="0">
                <a:solidFill>
                  <a:srgbClr val="222222"/>
                </a:solidFill>
              </a:rPr>
              <a:t> </a:t>
            </a:r>
            <a:r>
              <a:rPr sz="4400" dirty="0" smtClean="0">
                <a:solidFill>
                  <a:srgbClr val="222222"/>
                </a:solidFill>
              </a:rPr>
              <a:t>represented</a:t>
            </a:r>
            <a:endParaRPr sz="4400" dirty="0">
              <a:solidFill>
                <a:srgbClr val="222222"/>
              </a:solidFill>
            </a:endParaRPr>
          </a:p>
          <a:p>
            <a:pPr marL="328929" indent="-328929" defTabSz="432308">
              <a:spcBef>
                <a:spcPts val="2000"/>
              </a:spcBef>
              <a:defRPr sz="2516"/>
            </a:pPr>
            <a:r>
              <a:rPr sz="4400" dirty="0">
                <a:solidFill>
                  <a:srgbClr val="222222"/>
                </a:solidFill>
              </a:rPr>
              <a:t>LTO notices to residents about LTO activities</a:t>
            </a:r>
          </a:p>
          <a:p>
            <a:pPr marL="328929" indent="-328929" defTabSz="432308">
              <a:spcBef>
                <a:spcPts val="2000"/>
              </a:spcBef>
              <a:defRPr sz="2516"/>
            </a:pPr>
            <a:r>
              <a:rPr sz="4400" dirty="0">
                <a:solidFill>
                  <a:srgbClr val="222222"/>
                </a:solidFill>
              </a:rPr>
              <a:t>Quorum is needed to pass or change by-laws</a:t>
            </a:r>
          </a:p>
          <a:p>
            <a:pPr marL="328929" indent="-328929" defTabSz="432308">
              <a:spcBef>
                <a:spcPts val="2000"/>
              </a:spcBef>
              <a:defRPr sz="2516"/>
            </a:pPr>
            <a:r>
              <a:rPr sz="4400" dirty="0">
                <a:solidFill>
                  <a:srgbClr val="222222"/>
                </a:solidFill>
              </a:rPr>
              <a:t>LTO </a:t>
            </a:r>
            <a:r>
              <a:rPr sz="4400" dirty="0" smtClean="0">
                <a:solidFill>
                  <a:srgbClr val="222222"/>
                </a:solidFill>
              </a:rPr>
              <a:t>Meetings</a:t>
            </a:r>
          </a:p>
          <a:p>
            <a:pPr marL="328929" indent="-328929" defTabSz="432308">
              <a:spcBef>
                <a:spcPts val="2000"/>
              </a:spcBef>
              <a:defRPr sz="2516"/>
            </a:pPr>
            <a:r>
              <a:rPr sz="4400" dirty="0" smtClean="0">
                <a:solidFill>
                  <a:srgbClr val="222222"/>
                </a:solidFill>
              </a:rPr>
              <a:t>LTO Budgets</a:t>
            </a:r>
            <a:endParaRPr sz="4400" dirty="0">
              <a:solidFill>
                <a:srgbClr val="2222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5149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What new regulations say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What new regulations say</a:t>
            </a:r>
          </a:p>
        </p:txBody>
      </p:sp>
      <p:sp>
        <p:nvSpPr>
          <p:cNvPr id="212" name="By-LAws MUST SPELL OU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dirty="0"/>
              <a:t>By-LAws MUST SPELL OUT</a:t>
            </a:r>
          </a:p>
        </p:txBody>
      </p:sp>
      <p:sp>
        <p:nvSpPr>
          <p:cNvPr id="213" name="LTO residents represented…"/>
          <p:cNvSpPr txBox="1">
            <a:spLocks noGrp="1"/>
          </p:cNvSpPr>
          <p:nvPr>
            <p:ph type="body" idx="1"/>
          </p:nvPr>
        </p:nvSpPr>
        <p:spPr>
          <a:xfrm>
            <a:off x="1009904" y="2761488"/>
            <a:ext cx="10987024" cy="61087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28929" indent="-328929" defTabSz="432308">
              <a:spcBef>
                <a:spcPts val="2000"/>
              </a:spcBef>
              <a:defRPr sz="2516"/>
            </a:pPr>
            <a:r>
              <a:rPr sz="4400" dirty="0" smtClean="0">
                <a:solidFill>
                  <a:srgbClr val="222222"/>
                </a:solidFill>
              </a:rPr>
              <a:t>LTO </a:t>
            </a:r>
            <a:r>
              <a:rPr sz="4400" dirty="0">
                <a:solidFill>
                  <a:srgbClr val="222222"/>
                </a:solidFill>
              </a:rPr>
              <a:t>Boards of Directors Responsibilities</a:t>
            </a:r>
          </a:p>
          <a:p>
            <a:pPr marL="328929" indent="-328929" defTabSz="432308">
              <a:spcBef>
                <a:spcPts val="2000"/>
              </a:spcBef>
              <a:defRPr sz="2516"/>
            </a:pPr>
            <a:r>
              <a:rPr sz="4400" dirty="0">
                <a:solidFill>
                  <a:srgbClr val="222222"/>
                </a:solidFill>
              </a:rPr>
              <a:t>LTO Board Elections</a:t>
            </a:r>
          </a:p>
          <a:p>
            <a:pPr marL="328929" indent="-328929" defTabSz="432308">
              <a:spcBef>
                <a:spcPts val="2000"/>
              </a:spcBef>
              <a:defRPr sz="2516"/>
            </a:pPr>
            <a:r>
              <a:rPr sz="4400" dirty="0">
                <a:solidFill>
                  <a:srgbClr val="222222"/>
                </a:solidFill>
              </a:rPr>
              <a:t>LTO Recall Elections</a:t>
            </a:r>
          </a:p>
          <a:p>
            <a:pPr marL="328929" indent="-328929" defTabSz="432308">
              <a:spcBef>
                <a:spcPts val="2000"/>
              </a:spcBef>
              <a:defRPr sz="2516"/>
            </a:pPr>
            <a:r>
              <a:rPr sz="4400" dirty="0">
                <a:solidFill>
                  <a:srgbClr val="222222"/>
                </a:solidFill>
              </a:rPr>
              <a:t>LTO Board </a:t>
            </a:r>
            <a:r>
              <a:rPr sz="4400" dirty="0" smtClean="0">
                <a:solidFill>
                  <a:srgbClr val="222222"/>
                </a:solidFill>
              </a:rPr>
              <a:t>Vacancies</a:t>
            </a:r>
            <a:endParaRPr sz="4400" dirty="0">
              <a:solidFill>
                <a:srgbClr val="22222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"/>
          <p:cNvSpPr txBox="1">
            <a:spLocks noGrp="1"/>
          </p:cNvSpPr>
          <p:nvPr>
            <p:ph type="body" idx="13"/>
          </p:nvPr>
        </p:nvSpPr>
        <p:spPr>
          <a:xfrm>
            <a:off x="406400" y="516342"/>
            <a:ext cx="11176000" cy="39805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Why By-laws are important</a:t>
            </a:r>
          </a:p>
        </p:txBody>
      </p:sp>
      <p:sp>
        <p:nvSpPr>
          <p:cNvPr id="194" name="New Sample state by-law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dirty="0"/>
              <a:t>New Sample state by-laws</a:t>
            </a:r>
          </a:p>
        </p:txBody>
      </p:sp>
      <p:sp>
        <p:nvSpPr>
          <p:cNvPr id="195" name="Materials have NEW sample  by-laws for state public housing tenants that are up-to-date with the new regulations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2275" indent="-422275" defTabSz="554990">
              <a:spcBef>
                <a:spcPts val="2600"/>
              </a:spcBef>
              <a:defRPr sz="5415"/>
            </a:pPr>
            <a:r>
              <a:rPr dirty="0" smtClean="0">
                <a:solidFill>
                  <a:schemeClr val="bg1"/>
                </a:solidFill>
              </a:rPr>
              <a:t>NEW </a:t>
            </a:r>
            <a:r>
              <a:rPr dirty="0">
                <a:solidFill>
                  <a:schemeClr val="bg1"/>
                </a:solidFill>
              </a:rPr>
              <a:t>sample </a:t>
            </a:r>
            <a:r>
              <a:rPr dirty="0" smtClean="0">
                <a:solidFill>
                  <a:schemeClr val="bg1"/>
                </a:solidFill>
              </a:rPr>
              <a:t>by-laws </a:t>
            </a:r>
            <a:r>
              <a:rPr dirty="0">
                <a:solidFill>
                  <a:schemeClr val="bg1"/>
                </a:solidFill>
              </a:rPr>
              <a:t>for state public housing tenants </a:t>
            </a:r>
            <a:r>
              <a:rPr lang="en-US" dirty="0" smtClean="0">
                <a:solidFill>
                  <a:schemeClr val="bg1"/>
                </a:solidFill>
              </a:rPr>
              <a:t>available and </a:t>
            </a:r>
            <a:r>
              <a:rPr dirty="0" smtClean="0">
                <a:solidFill>
                  <a:schemeClr val="bg1"/>
                </a:solidFill>
              </a:rPr>
              <a:t>are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dirty="0" smtClean="0">
                <a:solidFill>
                  <a:schemeClr val="bg1"/>
                </a:solidFill>
              </a:rPr>
              <a:t>up-to-date </a:t>
            </a:r>
            <a:r>
              <a:rPr dirty="0">
                <a:solidFill>
                  <a:schemeClr val="bg1"/>
                </a:solidFill>
              </a:rPr>
              <a:t>with the new regulations.</a:t>
            </a:r>
          </a:p>
          <a:p>
            <a:pPr marL="422275" indent="-422275" defTabSz="554990">
              <a:spcBef>
                <a:spcPts val="2600"/>
              </a:spcBef>
              <a:defRPr sz="5415"/>
            </a:pPr>
            <a:r>
              <a:rPr lang="en-US" dirty="0" smtClean="0">
                <a:solidFill>
                  <a:schemeClr val="bg1"/>
                </a:solidFill>
              </a:rPr>
              <a:t>Sample </a:t>
            </a:r>
            <a:r>
              <a:rPr dirty="0" smtClean="0">
                <a:solidFill>
                  <a:schemeClr val="bg1"/>
                </a:solidFill>
              </a:rPr>
              <a:t>include </a:t>
            </a:r>
            <a:r>
              <a:rPr dirty="0">
                <a:solidFill>
                  <a:schemeClr val="bg1"/>
                </a:solidFill>
              </a:rPr>
              <a:t>endnotes with </a:t>
            </a:r>
            <a:br>
              <a:rPr dirty="0">
                <a:solidFill>
                  <a:schemeClr val="bg1"/>
                </a:solidFill>
              </a:rPr>
            </a:br>
            <a:r>
              <a:rPr dirty="0">
                <a:solidFill>
                  <a:schemeClr val="bg1"/>
                </a:solidFill>
              </a:rPr>
              <a:t>citations to the state regulations.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1168</Words>
  <Application>Microsoft Office PowerPoint</Application>
  <PresentationFormat>Custom</PresentationFormat>
  <Paragraphs>250</Paragraphs>
  <Slides>39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New_Template7</vt:lpstr>
      <vt:lpstr>BUILDING  TENANT GROUPS</vt:lpstr>
      <vt:lpstr>PowerPoint Presentation</vt:lpstr>
      <vt:lpstr>WHY BY-LAWS  ARE IMPORTANT</vt:lpstr>
      <vt:lpstr>PowerPoint Presentation</vt:lpstr>
      <vt:lpstr>Getting Recognized</vt:lpstr>
      <vt:lpstr>What are by-laws</vt:lpstr>
      <vt:lpstr>By-LAws MUST SPELL OUT</vt:lpstr>
      <vt:lpstr>By-LAws MUST SPELL OUT</vt:lpstr>
      <vt:lpstr>New Sample state by-laws</vt:lpstr>
      <vt:lpstr>WHERE DO  YOU START?</vt:lpstr>
      <vt:lpstr>INNES TENANTS in Chelsea</vt:lpstr>
      <vt:lpstr>INNES TENANTS in Chelsea</vt:lpstr>
      <vt:lpstr>INNES TENANTS in chelsea</vt:lpstr>
      <vt:lpstr>INNES Steering Committee  &amp; Greater Boston Legal Services</vt:lpstr>
      <vt:lpstr>INNES Resident Association &amp;  Greater Boston Legal Services</vt:lpstr>
      <vt:lpstr>Elections - INNES TENANTS in Chelsea</vt:lpstr>
      <vt:lpstr>INNES TENANTS &amp; Day of Elections</vt:lpstr>
      <vt:lpstr>What new regulations say</vt:lpstr>
      <vt:lpstr>LTO membership</vt:lpstr>
      <vt:lpstr>Quorum to pass by-laws</vt:lpstr>
      <vt:lpstr>Sufficient Notice of LTO activities</vt:lpstr>
      <vt:lpstr>LTO Officers</vt:lpstr>
      <vt:lpstr>LTO Budgets</vt:lpstr>
      <vt:lpstr>LTO Board Vacancies</vt:lpstr>
      <vt:lpstr>LTO Recall elections</vt:lpstr>
      <vt:lpstr>How to use  by-laws to Help  your group operate</vt:lpstr>
      <vt:lpstr>Meetings</vt:lpstr>
      <vt:lpstr>CONDUCTING MEETINGS</vt:lpstr>
      <vt:lpstr>CONDUCTING MEETINGS</vt:lpstr>
      <vt:lpstr>Board Meetings</vt:lpstr>
      <vt:lpstr>General Membership Meetings</vt:lpstr>
      <vt:lpstr>Annual Meetings</vt:lpstr>
      <vt:lpstr>Roles &amp; responsibilities of Officers</vt:lpstr>
      <vt:lpstr>Using Committees</vt:lpstr>
      <vt:lpstr>LTO Board Needs a Quorum</vt:lpstr>
      <vt:lpstr>Tenant Participation Funds  What Can They BE Used for</vt:lpstr>
      <vt:lpstr>Tenant Participation Funds  What Can They BE Used for</vt:lpstr>
      <vt:lpstr>Sample state public Housing by-Laws  available online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TENANT GROUPS</dc:title>
  <dc:creator>Gaebler, Emilee</dc:creator>
  <cp:lastModifiedBy>ADuke</cp:lastModifiedBy>
  <cp:revision>64</cp:revision>
  <cp:lastPrinted>2018-04-26T20:33:26Z</cp:lastPrinted>
  <dcterms:modified xsi:type="dcterms:W3CDTF">2018-04-30T14:12:46Z</dcterms:modified>
</cp:coreProperties>
</file>