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  <p:sldMasterId id="214748365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y="6858000" cx="9144000"/>
  <p:notesSz cx="7010400" cy="9296400"/>
  <p:embeddedFontLst>
    <p:embeddedFont>
      <p:font typeface="Roboto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928">
          <p15:clr>
            <a:srgbClr val="000000"/>
          </p15:clr>
        </p15:guide>
        <p15:guide id="2" pos="2208">
          <p15:clr>
            <a:srgbClr val="000000"/>
          </p15:clr>
        </p15:guide>
      </p15:notesGuideLst>
    </p:ext>
    <p:ext uri="GoogleSlidesCustomDataVersion2">
      <go:slidesCustomData xmlns:go="http://customooxmlschemas.google.com/" r:id="rId40" roundtripDataSignature="AMtx7miAiwe3DY9djbGugsj+o5NsWd3O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928" orient="horz"/>
        <p:guide pos="2208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40" Type="http://customschemas.google.com/relationships/presentationmetadata" Target="metadata"/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33" Type="http://schemas.openxmlformats.org/officeDocument/2006/relationships/slide" Target="slides/slide26.xml"/><Relationship Id="rId10" Type="http://schemas.openxmlformats.org/officeDocument/2006/relationships/slide" Target="slides/slide3.xml"/><Relationship Id="rId32" Type="http://schemas.openxmlformats.org/officeDocument/2006/relationships/slide" Target="slides/slide25.xml"/><Relationship Id="rId13" Type="http://schemas.openxmlformats.org/officeDocument/2006/relationships/slide" Target="slides/slide6.xml"/><Relationship Id="rId35" Type="http://schemas.openxmlformats.org/officeDocument/2006/relationships/slide" Target="slides/slide28.xml"/><Relationship Id="rId12" Type="http://schemas.openxmlformats.org/officeDocument/2006/relationships/slide" Target="slides/slide5.xml"/><Relationship Id="rId34" Type="http://schemas.openxmlformats.org/officeDocument/2006/relationships/slide" Target="slides/slide27.xml"/><Relationship Id="rId15" Type="http://schemas.openxmlformats.org/officeDocument/2006/relationships/slide" Target="slides/slide8.xml"/><Relationship Id="rId37" Type="http://schemas.openxmlformats.org/officeDocument/2006/relationships/font" Target="fonts/Roboto-bold.fntdata"/><Relationship Id="rId14" Type="http://schemas.openxmlformats.org/officeDocument/2006/relationships/slide" Target="slides/slide7.xml"/><Relationship Id="rId36" Type="http://schemas.openxmlformats.org/officeDocument/2006/relationships/font" Target="fonts/Roboto-regular.fntdata"/><Relationship Id="rId17" Type="http://schemas.openxmlformats.org/officeDocument/2006/relationships/slide" Target="slides/slide10.xml"/><Relationship Id="rId39" Type="http://schemas.openxmlformats.org/officeDocument/2006/relationships/font" Target="fonts/Roboto-boldItalic.fntdata"/><Relationship Id="rId16" Type="http://schemas.openxmlformats.org/officeDocument/2006/relationships/slide" Target="slides/slide9.xml"/><Relationship Id="rId38" Type="http://schemas.openxmlformats.org/officeDocument/2006/relationships/font" Target="fonts/Roboto-italic.fntdata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144" cy="465742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735" y="0"/>
            <a:ext cx="3038144" cy="465742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121"/>
            <a:ext cx="3038144" cy="465742"/>
          </a:xfrm>
          <a:prstGeom prst="rect">
            <a:avLst/>
          </a:prstGeom>
          <a:noFill/>
          <a:ln>
            <a:noFill/>
          </a:ln>
        </p:spPr>
        <p:txBody>
          <a:bodyPr anchorCtr="0" anchor="b" bIns="46550" lIns="93100" spcFirstLastPara="1" rIns="93100" wrap="square" tIns="465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735" y="8829121"/>
            <a:ext cx="3038144" cy="465742"/>
          </a:xfrm>
          <a:prstGeom prst="rect">
            <a:avLst/>
          </a:prstGeom>
          <a:noFill/>
          <a:ln>
            <a:noFill/>
          </a:ln>
        </p:spPr>
        <p:txBody>
          <a:bodyPr anchorCtr="0" anchor="b" bIns="46550" lIns="93100" spcFirstLastPara="1" rIns="93100" wrap="square" tIns="465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:notes"/>
          <p:cNvSpPr txBox="1"/>
          <p:nvPr/>
        </p:nvSpPr>
        <p:spPr>
          <a:xfrm>
            <a:off x="3970735" y="8829121"/>
            <a:ext cx="3038144" cy="465742"/>
          </a:xfrm>
          <a:prstGeom prst="rect">
            <a:avLst/>
          </a:prstGeom>
          <a:noFill/>
          <a:ln>
            <a:noFill/>
          </a:ln>
        </p:spPr>
        <p:txBody>
          <a:bodyPr anchorCtr="0" anchor="b" bIns="46550" lIns="93100" spcFirstLastPara="1" rIns="93100" wrap="square" tIns="465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1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2" name="Google Shape;192;p11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3" name="Google Shape;193;p11:notes"/>
          <p:cNvSpPr txBox="1"/>
          <p:nvPr/>
        </p:nvSpPr>
        <p:spPr>
          <a:xfrm>
            <a:off x="3970735" y="8829121"/>
            <a:ext cx="3038144" cy="465742"/>
          </a:xfrm>
          <a:prstGeom prst="rect">
            <a:avLst/>
          </a:prstGeom>
          <a:noFill/>
          <a:ln>
            <a:noFill/>
          </a:ln>
        </p:spPr>
        <p:txBody>
          <a:bodyPr anchorCtr="0" anchor="b" bIns="46550" lIns="93100" spcFirstLastPara="1" rIns="93100" wrap="square" tIns="465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5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4" name="Google Shape;204;p5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6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2" name="Google Shape;212;p6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7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9" name="Google Shape;219;p7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8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6" name="Google Shape;226;p8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7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3" name="Google Shape;233;p27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4" name="Google Shape;234;p27:notes"/>
          <p:cNvSpPr txBox="1"/>
          <p:nvPr/>
        </p:nvSpPr>
        <p:spPr>
          <a:xfrm>
            <a:off x="3970735" y="8829121"/>
            <a:ext cx="3038144" cy="465742"/>
          </a:xfrm>
          <a:prstGeom prst="rect">
            <a:avLst/>
          </a:prstGeom>
          <a:noFill/>
          <a:ln>
            <a:noFill/>
          </a:ln>
        </p:spPr>
        <p:txBody>
          <a:bodyPr anchorCtr="0" anchor="b" bIns="46550" lIns="93100" spcFirstLastPara="1" rIns="93100" wrap="square" tIns="465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0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1" name="Google Shape;241;p10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2" name="Google Shape;242;p10:notes"/>
          <p:cNvSpPr txBox="1"/>
          <p:nvPr/>
        </p:nvSpPr>
        <p:spPr>
          <a:xfrm>
            <a:off x="3970735" y="8829121"/>
            <a:ext cx="3038144" cy="465742"/>
          </a:xfrm>
          <a:prstGeom prst="rect">
            <a:avLst/>
          </a:prstGeom>
          <a:noFill/>
          <a:ln>
            <a:noFill/>
          </a:ln>
        </p:spPr>
        <p:txBody>
          <a:bodyPr anchorCtr="0" anchor="b" bIns="46550" lIns="93100" spcFirstLastPara="1" rIns="93100" wrap="square" tIns="465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4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9" name="Google Shape;249;p14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5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6" name="Google Shape;256;p15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2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4" name="Google Shape;264;p12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8" name="Google Shape;128;p2:notes"/>
          <p:cNvSpPr txBox="1"/>
          <p:nvPr>
            <p:ph idx="1" type="body"/>
          </p:nvPr>
        </p:nvSpPr>
        <p:spPr>
          <a:xfrm>
            <a:off x="701345" y="4416098"/>
            <a:ext cx="5607711" cy="4182457"/>
          </a:xfrm>
          <a:prstGeom prst="rect">
            <a:avLst/>
          </a:prstGeom>
          <a:noFill/>
          <a:ln>
            <a:noFill/>
          </a:ln>
        </p:spPr>
        <p:txBody>
          <a:bodyPr anchorCtr="0" anchor="t" bIns="93125" lIns="93125" spcFirstLastPara="1" rIns="93125" wrap="square" tIns="931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50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3" name="Google Shape;273;p50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6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1" name="Google Shape;281;p16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2" name="Google Shape;282;p16:notes"/>
          <p:cNvSpPr txBox="1"/>
          <p:nvPr/>
        </p:nvSpPr>
        <p:spPr>
          <a:xfrm>
            <a:off x="3970735" y="8829121"/>
            <a:ext cx="3038144" cy="465742"/>
          </a:xfrm>
          <a:prstGeom prst="rect">
            <a:avLst/>
          </a:prstGeom>
          <a:noFill/>
          <a:ln>
            <a:noFill/>
          </a:ln>
        </p:spPr>
        <p:txBody>
          <a:bodyPr anchorCtr="0" anchor="b" bIns="46550" lIns="93100" spcFirstLastPara="1" rIns="93100" wrap="square" tIns="465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9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4" name="Google Shape;294;p29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51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1" name="Google Shape;301;p51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9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8" name="Google Shape;308;p9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9" name="Google Shape;309;p9:notes"/>
          <p:cNvSpPr txBox="1"/>
          <p:nvPr/>
        </p:nvSpPr>
        <p:spPr>
          <a:xfrm>
            <a:off x="3970735" y="8829121"/>
            <a:ext cx="3038144" cy="465742"/>
          </a:xfrm>
          <a:prstGeom prst="rect">
            <a:avLst/>
          </a:prstGeom>
          <a:noFill/>
          <a:ln>
            <a:noFill/>
          </a:ln>
        </p:spPr>
        <p:txBody>
          <a:bodyPr anchorCtr="0" anchor="b" bIns="46550" lIns="93100" spcFirstLastPara="1" rIns="93100" wrap="square" tIns="465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52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7" name="Google Shape;317;p52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7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4" name="Google Shape;324;p17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53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1" name="Google Shape;331;p53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54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8" name="Google Shape;338;p54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9" name="Google Shape;339;p54:notes"/>
          <p:cNvSpPr txBox="1"/>
          <p:nvPr/>
        </p:nvSpPr>
        <p:spPr>
          <a:xfrm>
            <a:off x="3970735" y="8829121"/>
            <a:ext cx="3038144" cy="465742"/>
          </a:xfrm>
          <a:prstGeom prst="rect">
            <a:avLst/>
          </a:prstGeom>
          <a:noFill/>
          <a:ln>
            <a:noFill/>
          </a:ln>
        </p:spPr>
        <p:txBody>
          <a:bodyPr anchorCtr="0" anchor="b" bIns="46550" lIns="93100" spcFirstLastPara="1" rIns="93100" wrap="square" tIns="465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6" name="Google Shape;136;p3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3:notes"/>
          <p:cNvSpPr txBox="1"/>
          <p:nvPr/>
        </p:nvSpPr>
        <p:spPr>
          <a:xfrm>
            <a:off x="3970735" y="8829121"/>
            <a:ext cx="3038144" cy="465742"/>
          </a:xfrm>
          <a:prstGeom prst="rect">
            <a:avLst/>
          </a:prstGeom>
          <a:noFill/>
          <a:ln>
            <a:noFill/>
          </a:ln>
        </p:spPr>
        <p:txBody>
          <a:bodyPr anchorCtr="0" anchor="b" bIns="46550" lIns="93100" spcFirstLastPara="1" rIns="93100" wrap="square" tIns="465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5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p45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6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4" name="Google Shape;154;p46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7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HRSN is only though your ACO. CSP is a new type of provider and can deliver services to </a:t>
            </a:r>
            <a:r>
              <a:rPr lang="en-US"/>
              <a:t>people in FFS. </a:t>
            </a:r>
            <a:r>
              <a:rPr lang="en-US" sz="1050">
                <a:solidFill>
                  <a:srgbClr val="444746"/>
                </a:solidFill>
                <a:latin typeface="Roboto"/>
                <a:ea typeface="Roboto"/>
                <a:cs typeface="Roboto"/>
                <a:sym typeface="Roboto"/>
              </a:rPr>
              <a:t>Regs at 130 CMR 461</a:t>
            </a:r>
            <a:endParaRPr/>
          </a:p>
        </p:txBody>
      </p:sp>
      <p:sp>
        <p:nvSpPr>
          <p:cNvPr id="161" name="Google Shape;161;p47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8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p48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d86d31f121_2_0:notes"/>
          <p:cNvSpPr/>
          <p:nvPr>
            <p:ph idx="2" type="sldImg"/>
          </p:nvPr>
        </p:nvSpPr>
        <p:spPr>
          <a:xfrm>
            <a:off x="1181100" y="696913"/>
            <a:ext cx="4648200" cy="3487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d86d31f121_2_0:notes"/>
          <p:cNvSpPr txBox="1"/>
          <p:nvPr>
            <p:ph idx="1" type="body"/>
          </p:nvPr>
        </p:nvSpPr>
        <p:spPr>
          <a:xfrm>
            <a:off x="701345" y="4416097"/>
            <a:ext cx="5607600" cy="4184100"/>
          </a:xfrm>
          <a:prstGeom prst="rect">
            <a:avLst/>
          </a:prstGeom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2d86d31f121_2_0:notes"/>
          <p:cNvSpPr txBox="1"/>
          <p:nvPr>
            <p:ph idx="12" type="sldNum"/>
          </p:nvPr>
        </p:nvSpPr>
        <p:spPr>
          <a:xfrm>
            <a:off x="3970735" y="8829121"/>
            <a:ext cx="3038100" cy="465600"/>
          </a:xfrm>
          <a:prstGeom prst="rect">
            <a:avLst/>
          </a:prstGeom>
        </p:spPr>
        <p:txBody>
          <a:bodyPr anchorCtr="0" anchor="b" bIns="46550" lIns="93100" spcFirstLastPara="1" rIns="93100" wrap="square" tIns="465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9:notes"/>
          <p:cNvSpPr txBox="1"/>
          <p:nvPr>
            <p:ph idx="1" type="body"/>
          </p:nvPr>
        </p:nvSpPr>
        <p:spPr>
          <a:xfrm>
            <a:off x="701345" y="4416097"/>
            <a:ext cx="5607711" cy="4183995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00" spcFirstLastPara="1" rIns="93100" wrap="square" tIns="46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p49:notes"/>
          <p:cNvSpPr/>
          <p:nvPr>
            <p:ph idx="2" type="sldImg"/>
          </p:nvPr>
        </p:nvSpPr>
        <p:spPr>
          <a:xfrm>
            <a:off x="1181100" y="696913"/>
            <a:ext cx="4648200" cy="34877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ctrTitle"/>
          </p:nvPr>
        </p:nvSpPr>
        <p:spPr>
          <a:xfrm>
            <a:off x="762000" y="1371600"/>
            <a:ext cx="76962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subTitle"/>
          </p:nvPr>
        </p:nvSpPr>
        <p:spPr>
          <a:xfrm>
            <a:off x="762000" y="3765551"/>
            <a:ext cx="76962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Font typeface="Noto Sans Symbols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□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42"/>
          <p:cNvSpPr txBox="1"/>
          <p:nvPr>
            <p:ph idx="1" type="body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9pPr>
          </a:lstStyle>
          <a:p/>
        </p:txBody>
      </p:sp>
      <p:sp>
        <p:nvSpPr>
          <p:cNvPr id="99" name="Google Shape;99;p4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Char char="□"/>
              <a:defRPr sz="2400"/>
            </a:lvl1pPr>
            <a:lvl2pPr indent="-3238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□"/>
              <a:defRPr sz="1800"/>
            </a:lvl3pPr>
            <a:lvl4pPr indent="-3048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4pPr>
            <a:lvl5pPr indent="-2794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□"/>
              <a:defRPr sz="1600"/>
            </a:lvl5pPr>
            <a:lvl6pPr indent="-2794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□"/>
              <a:defRPr sz="1600"/>
            </a:lvl6pPr>
            <a:lvl7pPr indent="-2794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□"/>
              <a:defRPr sz="1600"/>
            </a:lvl7pPr>
            <a:lvl8pPr indent="-2794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□"/>
              <a:defRPr sz="1600"/>
            </a:lvl8pPr>
            <a:lvl9pPr indent="-2794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□"/>
              <a:defRPr sz="1600"/>
            </a:lvl9pPr>
          </a:lstStyle>
          <a:p/>
        </p:txBody>
      </p:sp>
      <p:sp>
        <p:nvSpPr>
          <p:cNvPr id="100" name="Google Shape;100;p42"/>
          <p:cNvSpPr txBox="1"/>
          <p:nvPr>
            <p:ph idx="3" type="body"/>
          </p:nvPr>
        </p:nvSpPr>
        <p:spPr>
          <a:xfrm>
            <a:off x="4645027" y="1535113"/>
            <a:ext cx="4041775" cy="639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9pPr>
          </a:lstStyle>
          <a:p/>
        </p:txBody>
      </p:sp>
      <p:sp>
        <p:nvSpPr>
          <p:cNvPr id="101" name="Google Shape;101;p42"/>
          <p:cNvSpPr txBox="1"/>
          <p:nvPr>
            <p:ph idx="4" type="body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Char char="□"/>
              <a:defRPr sz="2400"/>
            </a:lvl1pPr>
            <a:lvl2pPr indent="-3238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□"/>
              <a:defRPr sz="1800"/>
            </a:lvl3pPr>
            <a:lvl4pPr indent="-3048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4pPr>
            <a:lvl5pPr indent="-2794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□"/>
              <a:defRPr sz="1600"/>
            </a:lvl5pPr>
            <a:lvl6pPr indent="-2794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□"/>
              <a:defRPr sz="1600"/>
            </a:lvl6pPr>
            <a:lvl7pPr indent="-2794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□"/>
              <a:defRPr sz="1600"/>
            </a:lvl7pPr>
            <a:lvl8pPr indent="-2794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□"/>
              <a:defRPr sz="1600"/>
            </a:lvl8pPr>
            <a:lvl9pPr indent="-2794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□"/>
              <a:defRPr sz="1600"/>
            </a:lvl9pPr>
          </a:lstStyle>
          <a:p/>
        </p:txBody>
      </p:sp>
      <p:sp>
        <p:nvSpPr>
          <p:cNvPr id="102" name="Google Shape;102;p42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4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42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3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43"/>
          <p:cNvSpPr txBox="1"/>
          <p:nvPr>
            <p:ph idx="1" type="body"/>
          </p:nvPr>
        </p:nvSpPr>
        <p:spPr>
          <a:xfrm>
            <a:off x="457200" y="1828800"/>
            <a:ext cx="4038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306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Char char="□"/>
              <a:defRPr sz="2800"/>
            </a:lvl1pPr>
            <a:lvl2pPr indent="-3429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2pPr>
            <a:lvl3pPr indent="-31115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Char char="□"/>
              <a:defRPr sz="2000"/>
            </a:lvl3pPr>
            <a:lvl4pPr indent="-314325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4pPr>
            <a:lvl5pPr indent="-28575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 sz="1800"/>
            </a:lvl5pPr>
            <a:lvl6pPr indent="-28575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 sz="1800"/>
            </a:lvl6pPr>
            <a:lvl7pPr indent="-28575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 sz="1800"/>
            </a:lvl7pPr>
            <a:lvl8pPr indent="-28575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 sz="1800"/>
            </a:lvl8pPr>
            <a:lvl9pPr indent="-28575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 sz="1800"/>
            </a:lvl9pPr>
          </a:lstStyle>
          <a:p/>
        </p:txBody>
      </p:sp>
      <p:sp>
        <p:nvSpPr>
          <p:cNvPr id="108" name="Google Shape;108;p43"/>
          <p:cNvSpPr txBox="1"/>
          <p:nvPr>
            <p:ph idx="2" type="body"/>
          </p:nvPr>
        </p:nvSpPr>
        <p:spPr>
          <a:xfrm>
            <a:off x="4648200" y="1828800"/>
            <a:ext cx="4038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306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Char char="□"/>
              <a:defRPr sz="2800"/>
            </a:lvl1pPr>
            <a:lvl2pPr indent="-3429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2pPr>
            <a:lvl3pPr indent="-31115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Char char="□"/>
              <a:defRPr sz="2000"/>
            </a:lvl3pPr>
            <a:lvl4pPr indent="-314325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4pPr>
            <a:lvl5pPr indent="-28575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 sz="1800"/>
            </a:lvl5pPr>
            <a:lvl6pPr indent="-28575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 sz="1800"/>
            </a:lvl6pPr>
            <a:lvl7pPr indent="-28575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 sz="1800"/>
            </a:lvl7pPr>
            <a:lvl8pPr indent="-28575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 sz="1800"/>
            </a:lvl8pPr>
            <a:lvl9pPr indent="-28575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 sz="1800"/>
            </a:lvl9pPr>
          </a:lstStyle>
          <a:p/>
        </p:txBody>
      </p:sp>
      <p:sp>
        <p:nvSpPr>
          <p:cNvPr id="109" name="Google Shape;109;p43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4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43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4"/>
          <p:cNvSpPr txBox="1"/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4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9pPr>
          </a:lstStyle>
          <a:p/>
        </p:txBody>
      </p:sp>
      <p:sp>
        <p:nvSpPr>
          <p:cNvPr id="115" name="Google Shape;115;p44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4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44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3"/>
          <p:cNvSpPr txBox="1"/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  <a:defRPr/>
            </a:lvl9pPr>
          </a:lstStyle>
          <a:p/>
        </p:txBody>
      </p:sp>
      <p:sp>
        <p:nvSpPr>
          <p:cNvPr id="41" name="Google Shape;41;p33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2" type="sldNum"/>
          </p:nvPr>
        </p:nvSpPr>
        <p:spPr>
          <a:xfrm>
            <a:off x="8472487" y="6218237"/>
            <a:ext cx="549275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5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5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□"/>
              <a:defRPr/>
            </a:lvl1pPr>
            <a:lvl2pPr indent="-31432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□"/>
              <a:defRPr/>
            </a:lvl3pPr>
            <a:lvl4pPr indent="-314325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4pPr>
            <a:lvl5pPr indent="-28575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5pPr>
            <a:lvl6pPr indent="-28575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6pPr>
            <a:lvl7pPr indent="-28575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7pPr>
            <a:lvl8pPr indent="-28575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8pPr>
            <a:lvl9pPr indent="-28575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9pPr>
          </a:lstStyle>
          <a:p/>
        </p:txBody>
      </p:sp>
      <p:sp>
        <p:nvSpPr>
          <p:cNvPr id="58" name="Google Shape;58;p35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5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6"/>
          <p:cNvSpPr txBox="1"/>
          <p:nvPr>
            <p:ph type="title"/>
          </p:nvPr>
        </p:nvSpPr>
        <p:spPr>
          <a:xfrm rot="5400000">
            <a:off x="4859338" y="2303463"/>
            <a:ext cx="5597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6"/>
          <p:cNvSpPr txBox="1"/>
          <p:nvPr>
            <p:ph idx="1" type="body"/>
          </p:nvPr>
        </p:nvSpPr>
        <p:spPr>
          <a:xfrm rot="5400000">
            <a:off x="668338" y="322262"/>
            <a:ext cx="5597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□"/>
              <a:defRPr/>
            </a:lvl1pPr>
            <a:lvl2pPr indent="-31432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□"/>
              <a:defRPr/>
            </a:lvl3pPr>
            <a:lvl4pPr indent="-314325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4pPr>
            <a:lvl5pPr indent="-28575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5pPr>
            <a:lvl6pPr indent="-28575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6pPr>
            <a:lvl7pPr indent="-28575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7pPr>
            <a:lvl8pPr indent="-28575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8pPr>
            <a:lvl9pPr indent="-28575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9pPr>
          </a:lstStyle>
          <a:p/>
        </p:txBody>
      </p:sp>
      <p:sp>
        <p:nvSpPr>
          <p:cNvPr id="64" name="Google Shape;64;p36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6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7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37"/>
          <p:cNvSpPr txBox="1"/>
          <p:nvPr>
            <p:ph idx="1" type="body"/>
          </p:nvPr>
        </p:nvSpPr>
        <p:spPr>
          <a:xfrm rot="5400000">
            <a:off x="2420938" y="-134937"/>
            <a:ext cx="430212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□"/>
              <a:defRPr/>
            </a:lvl1pPr>
            <a:lvl2pPr indent="-31432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□"/>
              <a:defRPr/>
            </a:lvl3pPr>
            <a:lvl4pPr indent="-314325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4pPr>
            <a:lvl5pPr indent="-28575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5pPr>
            <a:lvl6pPr indent="-28575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6pPr>
            <a:lvl7pPr indent="-28575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7pPr>
            <a:lvl8pPr indent="-28575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8pPr>
            <a:lvl9pPr indent="-28575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□"/>
              <a:defRPr/>
            </a:lvl9pPr>
          </a:lstStyle>
          <a:p/>
        </p:txBody>
      </p:sp>
      <p:sp>
        <p:nvSpPr>
          <p:cNvPr id="70" name="Google Shape;70;p37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7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8"/>
          <p:cNvSpPr txBox="1"/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38"/>
          <p:cNvSpPr txBox="1"/>
          <p:nvPr>
            <p:ph idx="1" type="body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9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/>
        </p:txBody>
      </p:sp>
      <p:sp>
        <p:nvSpPr>
          <p:cNvPr id="77" name="Google Shape;77;p38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8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9"/>
          <p:cNvSpPr txBox="1"/>
          <p:nvPr>
            <p:ph type="title"/>
          </p:nvPr>
        </p:nvSpPr>
        <p:spPr>
          <a:xfrm>
            <a:off x="457202" y="273049"/>
            <a:ext cx="3008313" cy="11620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9"/>
          <p:cNvSpPr txBox="1"/>
          <p:nvPr>
            <p:ph idx="1" type="body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Char char="□"/>
              <a:defRPr sz="3200"/>
            </a:lvl1pPr>
            <a:lvl2pPr indent="-36195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Char char="■"/>
              <a:defRPr sz="2800"/>
            </a:lvl2pPr>
            <a:lvl3pPr indent="-32766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560"/>
              <a:buChar char="□"/>
              <a:defRPr sz="2400"/>
            </a:lvl3pPr>
            <a:lvl4pPr indent="-32385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4pPr>
            <a:lvl5pPr indent="-2921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□"/>
              <a:defRPr sz="2000"/>
            </a:lvl5pPr>
            <a:lvl6pPr indent="-2921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□"/>
              <a:defRPr sz="2000"/>
            </a:lvl6pPr>
            <a:lvl7pPr indent="-2921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□"/>
              <a:defRPr sz="2000"/>
            </a:lvl7pPr>
            <a:lvl8pPr indent="-2921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□"/>
              <a:defRPr sz="2000"/>
            </a:lvl8pPr>
            <a:lvl9pPr indent="-2921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□"/>
              <a:defRPr sz="2000"/>
            </a:lvl9pPr>
          </a:lstStyle>
          <a:p/>
        </p:txBody>
      </p:sp>
      <p:sp>
        <p:nvSpPr>
          <p:cNvPr id="83" name="Google Shape;83;p39"/>
          <p:cNvSpPr txBox="1"/>
          <p:nvPr>
            <p:ph idx="2" type="body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9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/>
        </p:txBody>
      </p:sp>
      <p:sp>
        <p:nvSpPr>
          <p:cNvPr id="84" name="Google Shape;84;p39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9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0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4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40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1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41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4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41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1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1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0"/>
          <p:cNvSpPr txBox="1"/>
          <p:nvPr/>
        </p:nvSpPr>
        <p:spPr>
          <a:xfrm>
            <a:off x="381000" y="990600"/>
            <a:ext cx="76200" cy="5105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1" name="Google Shape;11;p30"/>
          <p:cNvGrpSpPr/>
          <p:nvPr/>
        </p:nvGrpSpPr>
        <p:grpSpPr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12" name="Google Shape;12;p30"/>
            <p:cNvSpPr txBox="1"/>
            <p:nvPr/>
          </p:nvSpPr>
          <p:spPr>
            <a:xfrm flipH="1" rot="10800000">
              <a:off x="5236" y="192"/>
              <a:ext cx="288" cy="288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" name="Google Shape;13;p30"/>
            <p:cNvSpPr txBox="1"/>
            <p:nvPr/>
          </p:nvSpPr>
          <p:spPr>
            <a:xfrm flipH="1" rot="10800000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" name="Google Shape;14;p30"/>
            <p:cNvSpPr txBox="1"/>
            <p:nvPr/>
          </p:nvSpPr>
          <p:spPr>
            <a:xfrm flipH="1" rot="10800000">
              <a:off x="240" y="480"/>
              <a:ext cx="5004" cy="144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" name="Google Shape;15;p30"/>
            <p:cNvSpPr txBox="1"/>
            <p:nvPr/>
          </p:nvSpPr>
          <p:spPr>
            <a:xfrm flipH="1" rot="10800000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6" name="Google Shape;16;p30"/>
            <p:cNvCxnSpPr/>
            <p:nvPr/>
          </p:nvCxnSpPr>
          <p:spPr>
            <a:xfrm rot="10800000">
              <a:off x="480" y="2256"/>
              <a:ext cx="484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7" name="Google Shape;17;p30"/>
            <p:cNvSpPr txBox="1"/>
            <p:nvPr/>
          </p:nvSpPr>
          <p:spPr>
            <a:xfrm>
              <a:off x="240" y="192"/>
              <a:ext cx="5286" cy="3648"/>
            </a:xfrm>
            <a:prstGeom prst="rect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8" name="Google Shape;18;p30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6195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766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□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2385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921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921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921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921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921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32"/>
          <p:cNvGrpSpPr/>
          <p:nvPr/>
        </p:nvGrpSpPr>
        <p:grpSpPr>
          <a:xfrm>
            <a:off x="279400" y="152400"/>
            <a:ext cx="8686800" cy="1600200"/>
            <a:chOff x="176" y="96"/>
            <a:chExt cx="5472" cy="1008"/>
          </a:xfrm>
        </p:grpSpPr>
        <p:cxnSp>
          <p:nvCxnSpPr>
            <p:cNvPr id="31" name="Google Shape;31;p32"/>
            <p:cNvCxnSpPr/>
            <p:nvPr/>
          </p:nvCxnSpPr>
          <p:spPr>
            <a:xfrm rot="10800000">
              <a:off x="288" y="1104"/>
              <a:ext cx="5232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2" name="Google Shape;32;p32"/>
            <p:cNvSpPr txBox="1"/>
            <p:nvPr/>
          </p:nvSpPr>
          <p:spPr>
            <a:xfrm>
              <a:off x="5504" y="96"/>
              <a:ext cx="144" cy="144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3" name="Google Shape;33;p32"/>
            <p:cNvSpPr txBox="1"/>
            <p:nvPr/>
          </p:nvSpPr>
          <p:spPr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" name="Google Shape;34;p32"/>
            <p:cNvSpPr txBox="1"/>
            <p:nvPr/>
          </p:nvSpPr>
          <p:spPr>
            <a:xfrm>
              <a:off x="176" y="240"/>
              <a:ext cx="5326" cy="88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" name="Google Shape;35;p32"/>
            <p:cNvSpPr txBox="1"/>
            <p:nvPr/>
          </p:nvSpPr>
          <p:spPr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6" name="Google Shape;36;p32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7" name="Google Shape;37;p32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6195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766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□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2385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921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921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921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921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921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8" name="Google Shape;38;p32"/>
          <p:cNvSpPr txBox="1"/>
          <p:nvPr>
            <p:ph idx="12" type="sldNum"/>
          </p:nvPr>
        </p:nvSpPr>
        <p:spPr>
          <a:xfrm>
            <a:off x="8472487" y="6218237"/>
            <a:ext cx="549275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4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5" name="Google Shape;45;p34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□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6195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766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□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2385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921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921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921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921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921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□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6" name="Google Shape;46;p34"/>
          <p:cNvSpPr txBox="1"/>
          <p:nvPr>
            <p:ph idx="10" type="dt"/>
          </p:nvPr>
        </p:nvSpPr>
        <p:spPr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7" name="Google Shape;47;p3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Google Shape;48;p34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grpSp>
        <p:nvGrpSpPr>
          <p:cNvPr id="49" name="Google Shape;49;p34"/>
          <p:cNvGrpSpPr/>
          <p:nvPr/>
        </p:nvGrpSpPr>
        <p:grpSpPr>
          <a:xfrm>
            <a:off x="279400" y="152400"/>
            <a:ext cx="8686800" cy="1600200"/>
            <a:chOff x="176" y="96"/>
            <a:chExt cx="5472" cy="1008"/>
          </a:xfrm>
        </p:grpSpPr>
        <p:cxnSp>
          <p:nvCxnSpPr>
            <p:cNvPr id="50" name="Google Shape;50;p34"/>
            <p:cNvCxnSpPr/>
            <p:nvPr/>
          </p:nvCxnSpPr>
          <p:spPr>
            <a:xfrm rot="10800000">
              <a:off x="288" y="1104"/>
              <a:ext cx="5232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1" name="Google Shape;51;p34"/>
            <p:cNvSpPr txBox="1"/>
            <p:nvPr/>
          </p:nvSpPr>
          <p:spPr>
            <a:xfrm>
              <a:off x="5504" y="96"/>
              <a:ext cx="144" cy="144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" name="Google Shape;52;p34"/>
            <p:cNvSpPr txBox="1"/>
            <p:nvPr/>
          </p:nvSpPr>
          <p:spPr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3" name="Google Shape;53;p34"/>
            <p:cNvSpPr txBox="1"/>
            <p:nvPr/>
          </p:nvSpPr>
          <p:spPr>
            <a:xfrm>
              <a:off x="176" y="240"/>
              <a:ext cx="5326" cy="88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4" name="Google Shape;54;p34"/>
            <p:cNvSpPr txBox="1"/>
            <p:nvPr/>
          </p:nvSpPr>
          <p:spPr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1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mass.gov/doc/eligibility-operations-memo-23-19-updated-changes-to-masshealth-commonhealth-eligibility-for-seniors-0/download" TargetMode="External"/><Relationship Id="rId4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mass.gov/info-details/information-for-pregnant-masshealth-members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mass.gov/info-details/masshealth-doula-services-program-information-for-masshealth-members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www.mass.gov/info-details/schedule-an-appointment-with-a-masshealth-representative" TargetMode="External"/><Relationship Id="rId4" Type="http://schemas.openxmlformats.org/officeDocument/2006/relationships/image" Target="../media/image10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www.mass.gov/how-to/apply-for-masshealth-coverage-for-seniors-and-people-of-any-age-who-need-long-term-care-services" TargetMode="External"/><Relationship Id="rId4" Type="http://schemas.openxmlformats.org/officeDocument/2006/relationships/hyperlink" Target="https://mhesubmission.ehs.mass.gov/esb" TargetMode="External"/><Relationship Id="rId5" Type="http://schemas.openxmlformats.org/officeDocument/2006/relationships/image" Target="../media/image5.png"/><Relationship Id="rId6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www.masshealthchoices.com/en/in-person-help" TargetMode="External"/><Relationship Id="rId4" Type="http://schemas.openxmlformats.org/officeDocument/2006/relationships/hyperlink" Target="https://www.mass.gov/info-details/serving-the-health-insurance-needs-of-everyone-shine-program" TargetMode="External"/><Relationship Id="rId5" Type="http://schemas.openxmlformats.org/officeDocument/2006/relationships/image" Target="../media/image10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4.png"/><Relationship Id="rId4" Type="http://schemas.openxmlformats.org/officeDocument/2006/relationships/image" Target="../media/image7.png"/><Relationship Id="rId5" Type="http://schemas.openxmlformats.org/officeDocument/2006/relationships/image" Target="../media/image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6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www.masslegalservices.org/" TargetMode="External"/><Relationship Id="rId4" Type="http://schemas.openxmlformats.org/officeDocument/2006/relationships/hyperlink" Target="https://www.masslegalservices.org/" TargetMode="External"/><Relationship Id="rId5" Type="http://schemas.openxmlformats.org/officeDocument/2006/relationships/hyperlink" Target="https://www.mass.gov/orgs/office-of-the-attorney-general" TargetMode="External"/><Relationship Id="rId6" Type="http://schemas.openxmlformats.org/officeDocument/2006/relationships/hyperlink" Target="https://www.mass.gov/orgs/masshealth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mass.gov/doc/eom-24-10-change-in-childrens-medical-security-plan-cmsp-copay-and-premium-policy-0/download" TargetMode="External"/><Relationship Id="rId4" Type="http://schemas.openxmlformats.org/officeDocument/2006/relationships/hyperlink" Target="https://www.mass.gov/doc/130-cmr-522000-masshealth-other-division-programs-3/download" TargetMode="External"/><Relationship Id="rId5" Type="http://schemas.openxmlformats.org/officeDocument/2006/relationships/hyperlink" Target="https://www.mass.gov/doc/130-cmr-506-masshealth-financial-requirements/download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nationalgridus.com/Discount-Rate-App-MA" TargetMode="External"/><Relationship Id="rId4" Type="http://schemas.openxmlformats.org/officeDocument/2006/relationships/hyperlink" Target="https://www.mbta.com/fares/reduced/income-eligib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"/>
          <p:cNvSpPr txBox="1"/>
          <p:nvPr>
            <p:ph type="ctrTitle"/>
          </p:nvPr>
        </p:nvSpPr>
        <p:spPr>
          <a:xfrm>
            <a:off x="762000" y="1126375"/>
            <a:ext cx="7696200" cy="230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Times New Roman"/>
              <a:buNone/>
            </a:pPr>
            <a:r>
              <a:rPr b="1" i="0" lang="en-US" sz="4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Access: </a:t>
            </a:r>
            <a:endParaRPr b="1" i="0" sz="4400" u="non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Times New Roman"/>
              <a:buNone/>
            </a:pPr>
            <a:r>
              <a:rPr b="1" i="0" lang="en-US" sz="4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Updates, Reminders, and Book</a:t>
            </a:r>
            <a:r>
              <a:rPr b="1" lang="en-US" sz="4400"/>
              <a:t>marks</a:t>
            </a:r>
            <a:r>
              <a:rPr b="1" i="0" lang="en-US" sz="5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24" name="Google Shape;124;p1"/>
          <p:cNvSpPr txBox="1"/>
          <p:nvPr>
            <p:ph idx="1" type="subTitle"/>
          </p:nvPr>
        </p:nvSpPr>
        <p:spPr>
          <a:xfrm>
            <a:off x="762000" y="3765550"/>
            <a:ext cx="76962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60"/>
              <a:buNone/>
            </a:pPr>
            <a:r>
              <a:rPr lang="en-US"/>
              <a:t>Jeni Kaplan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/>
              <a:t>jkaplan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@mlri.org)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Kate Symmonds (ksymmonds@mlri.org)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Massachusetts Law Reform Institute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February </a:t>
            </a:r>
            <a:r>
              <a:rPr lang="en-US"/>
              <a:t>04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202</a:t>
            </a:r>
            <a:r>
              <a:rPr lang="en-US"/>
              <a:t>5</a:t>
            </a:r>
            <a:endParaRPr/>
          </a:p>
        </p:txBody>
      </p:sp>
      <p:sp>
        <p:nvSpPr>
          <p:cNvPr id="125" name="Google Shape;125;p1"/>
          <p:cNvSpPr txBox="1"/>
          <p:nvPr/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1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we’ll cover in this session:</a:t>
            </a:r>
            <a:endParaRPr/>
          </a:p>
        </p:txBody>
      </p:sp>
      <p:sp>
        <p:nvSpPr>
          <p:cNvPr id="196" name="Google Shape;196;p11"/>
          <p:cNvSpPr txBox="1"/>
          <p:nvPr>
            <p:ph idx="1" type="body"/>
          </p:nvPr>
        </p:nvSpPr>
        <p:spPr>
          <a:xfrm>
            <a:off x="228600" y="1828800"/>
            <a:ext cx="8458200" cy="462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None/>
            </a:pPr>
            <a:r>
              <a:rPr lang="en-US" sz="2800"/>
              <a:t>	U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pdates</a:t>
            </a:r>
            <a:endParaRPr sz="2800"/>
          </a:p>
          <a:p>
            <a:pPr indent="-469900" lvl="0" marL="469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Reminders</a:t>
            </a:r>
            <a:endParaRPr/>
          </a:p>
          <a:p>
            <a:pPr indent="-469900" lvl="1" marL="927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lang="en-US" sz="2400"/>
              <a:t>CommonHealth</a:t>
            </a:r>
            <a:endParaRPr/>
          </a:p>
          <a:p>
            <a:pPr indent="-469900" lvl="1" marL="927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lang="en-US" sz="2400"/>
              <a:t>Continuous Coverage</a:t>
            </a:r>
            <a:endParaRPr/>
          </a:p>
          <a:p>
            <a:pPr indent="-469900" lvl="1" marL="927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lang="en-US" sz="2400"/>
              <a:t>Doula Benefit</a:t>
            </a:r>
            <a:endParaRPr/>
          </a:p>
          <a:p>
            <a:pPr indent="-469900" lvl="1" marL="927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lang="en-US" sz="2400"/>
              <a:t>MSP</a:t>
            </a:r>
            <a:endParaRPr/>
          </a:p>
          <a:p>
            <a:pPr indent="-469900" lvl="1" marL="927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lang="en-US" sz="2400"/>
              <a:t>Premiums &amp; Co-Pays</a:t>
            </a:r>
            <a:endParaRPr/>
          </a:p>
          <a:p>
            <a:pPr indent="-469900" lvl="1" marL="927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lang="en-US" sz="2400"/>
              <a:t>Application </a:t>
            </a:r>
            <a:r>
              <a:rPr lang="en-US" sz="2400">
                <a:extLst>
                  <a:ext uri="http://customooxmlschemas.google.com/">
                    <go:slidesCustomData xmlns:go="http://customooxmlschemas.google.com/" textRoundtripDataId="6"/>
                  </a:ext>
                </a:extLst>
              </a:rPr>
              <a:t>&amp; Renewal </a:t>
            </a:r>
            <a:r>
              <a:rPr lang="en-US" sz="2400"/>
              <a:t>Avenues</a:t>
            </a:r>
            <a:endParaRPr/>
          </a:p>
          <a:p>
            <a:pPr indent="-469900" lvl="0" marL="469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Bookmarks</a:t>
            </a:r>
            <a:endParaRPr/>
          </a:p>
        </p:txBody>
      </p:sp>
      <p:sp>
        <p:nvSpPr>
          <p:cNvPr id="197" name="Google Shape;197;p11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8" name="Google Shape;19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35183" y="1911338"/>
            <a:ext cx="596931" cy="463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33648" y="2374912"/>
            <a:ext cx="571529" cy="476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66954" y="5553051"/>
            <a:ext cx="596931" cy="4635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box Checked with solid fill" id="201" name="Google Shape;201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4300" y="1800225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5"/>
          <p:cNvSpPr txBox="1"/>
          <p:nvPr>
            <p:ph type="title"/>
          </p:nvPr>
        </p:nvSpPr>
        <p:spPr>
          <a:xfrm>
            <a:off x="454025" y="536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Reminder: MassHealth</a:t>
            </a:r>
            <a:endParaRPr sz="4000"/>
          </a:p>
        </p:txBody>
      </p:sp>
      <p:sp>
        <p:nvSpPr>
          <p:cNvPr id="207" name="Google Shape;207;p5"/>
          <p:cNvSpPr txBox="1"/>
          <p:nvPr>
            <p:ph idx="1" type="body"/>
          </p:nvPr>
        </p:nvSpPr>
        <p:spPr>
          <a:xfrm>
            <a:off x="454025" y="20193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30"/>
              <a:buNone/>
            </a:pPr>
            <a:r>
              <a:rPr b="1" i="0" lang="en-US" sz="29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CommonHealth for Adults 65 and over: </a:t>
            </a:r>
            <a:endParaRPr/>
          </a:p>
          <a:p>
            <a:pPr indent="-436562" lvl="1" marL="90805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75"/>
              <a:buFont typeface="Noto Sans Symbols"/>
              <a:buChar char="⮚"/>
            </a:pPr>
            <a:r>
              <a:rPr b="0" i="0" lang="en-US" sz="2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Eligibility: </a:t>
            </a:r>
            <a:endParaRPr/>
          </a:p>
          <a:p>
            <a:pPr indent="-468312" lvl="2" marL="137795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3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Permanently and totally disabled</a:t>
            </a:r>
            <a:endParaRPr/>
          </a:p>
          <a:p>
            <a:pPr indent="-468312" lvl="2" marL="137795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3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Ineligible for MassHealth Standard 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 income &gt;100% FPL and/or over assets)</a:t>
            </a:r>
            <a:endParaRPr/>
          </a:p>
          <a:p>
            <a:pPr indent="-468312" lvl="2" marL="137795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3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Must be employed at least 40 hours per month, </a:t>
            </a:r>
            <a:r>
              <a:rPr lang="en-US" sz="2200"/>
              <a:t>OR</a:t>
            </a:r>
            <a:endParaRPr/>
          </a:p>
          <a:p>
            <a:pPr indent="-468312" lvl="2" marL="137795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3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Members enrolled in CommonHealth for </a:t>
            </a:r>
            <a:r>
              <a:rPr b="0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7"/>
                  </a:ext>
                </a:extLst>
              </a:rPr>
              <a:t>10+ years</a:t>
            </a:r>
            <a:r>
              <a:rPr b="0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not need to be employed (</a:t>
            </a:r>
            <a:r>
              <a:rPr b="0" i="0" lang="en-US" sz="22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Updated EOM 23-19</a:t>
            </a:r>
            <a:r>
              <a:rPr b="0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/>
          </a:p>
          <a:p>
            <a:pPr indent="-468312" lvl="3" marL="183515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430"/>
              <a:buFont typeface="Noto Sans Symbols"/>
              <a:buChar char="✔"/>
            </a:pPr>
            <a:r>
              <a:rPr lang="en-US"/>
              <a:t>10 continuous years accrued before or after turning 65: </a:t>
            </a:r>
            <a:r>
              <a:rPr lang="en-US">
                <a:extLst>
                  <a:ext uri="http://customooxmlschemas.google.com/">
                    <go:slidesCustomData xmlns:go="http://customooxmlschemas.google.com/" textRoundtripDataId="8"/>
                  </a:ext>
                </a:extLst>
              </a:rPr>
              <a:t>MassHealth allows </a:t>
            </a:r>
            <a:r>
              <a:rPr lang="en-US"/>
              <a:t>for short breaks in coverages</a:t>
            </a:r>
            <a:r>
              <a:rPr lang="en-US">
                <a:highlight>
                  <a:srgbClr val="FFFF00"/>
                </a:highlight>
              </a:rPr>
              <a:t> </a:t>
            </a:r>
            <a:endParaRPr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-372110" lvl="0" marL="469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2"/>
              </a:buClr>
              <a:buSzPts val="154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5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egaphone1 outline" id="209" name="Google Shape;209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8200" y="5324475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"/>
          <p:cNvSpPr txBox="1"/>
          <p:nvPr>
            <p:ph type="title"/>
          </p:nvPr>
        </p:nvSpPr>
        <p:spPr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Reminders: </a:t>
            </a:r>
            <a:b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Continuous Coverage </a:t>
            </a:r>
            <a:endParaRPr sz="4000"/>
          </a:p>
        </p:txBody>
      </p:sp>
      <p:sp>
        <p:nvSpPr>
          <p:cNvPr id="215" name="Google Shape;215;p6"/>
          <p:cNvSpPr txBox="1"/>
          <p:nvPr>
            <p:ph idx="1" type="body"/>
          </p:nvPr>
        </p:nvSpPr>
        <p:spPr>
          <a:xfrm>
            <a:off x="457200" y="2083435"/>
            <a:ext cx="8229600" cy="41649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445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Noto Sans Symbols"/>
              <a:buChar char="⮚"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Once determined eligible, member will remain enrolled in MassHealth for the continuous coverage period, regardless of changes in circumstances </a:t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•"/>
            </a:pPr>
            <a:r>
              <a:rPr lang="en-US" sz="2000"/>
              <a:t>S</a:t>
            </a:r>
            <a:r>
              <a:rPr lang="en-US" sz="2000"/>
              <a:t>ome exceptions: if member moved out of </a:t>
            </a:r>
            <a:r>
              <a:rPr lang="en-US" sz="2000">
                <a:extLst>
                  <a:ext uri="http://customooxmlschemas.google.com/">
                    <go:slidesCustomData xmlns:go="http://customooxmlschemas.google.com/" textRoundtripDataId="9"/>
                  </a:ext>
                </a:extLst>
              </a:rPr>
              <a:t>state</a:t>
            </a:r>
            <a:r>
              <a:rPr lang="en-US" sz="2000"/>
              <a:t> or is no longer a state resident; by the request of a member; or if the initial eligibility had been erroneously granted</a:t>
            </a: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000"/>
          </a:p>
          <a:p>
            <a:pPr indent="-444500" lvl="0" marL="469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Noto Sans Symbols"/>
              <a:buChar char="⮚"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Continuous eligibility benefits for: </a:t>
            </a:r>
            <a:endParaRPr sz="2400"/>
          </a:p>
          <a:p>
            <a:pPr indent="-406400" lvl="1" marL="928688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Members experiencing homelessness</a:t>
            </a:r>
            <a:endParaRPr sz="2000"/>
          </a:p>
          <a:p>
            <a:pPr indent="-406400" lvl="1" marL="928688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Members released from jail or prison</a:t>
            </a:r>
            <a:endParaRPr sz="2000"/>
          </a:p>
          <a:p>
            <a:pPr indent="-406400" lvl="1" marL="928688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Children </a:t>
            </a:r>
            <a:endParaRPr sz="2000"/>
          </a:p>
          <a:p>
            <a:pPr indent="-406400" lvl="1" marL="928688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</a:pPr>
            <a:r>
              <a:rPr lang="en-US" sz="2000"/>
              <a:t>Post Partum</a:t>
            </a:r>
            <a:endParaRPr sz="2000"/>
          </a:p>
          <a:p>
            <a:pPr indent="-345440" lvl="0" marL="469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6" name="Google Shape;216;p6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7"/>
          <p:cNvSpPr txBox="1"/>
          <p:nvPr>
            <p:ph type="title"/>
          </p:nvPr>
        </p:nvSpPr>
        <p:spPr>
          <a:xfrm>
            <a:off x="457200" y="685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Reminders:</a:t>
            </a:r>
            <a:b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Continuous Coverage (cont.) </a:t>
            </a:r>
            <a:endParaRPr sz="4000"/>
          </a:p>
        </p:txBody>
      </p:sp>
      <p:sp>
        <p:nvSpPr>
          <p:cNvPr id="222" name="Google Shape;222;p7"/>
          <p:cNvSpPr txBox="1"/>
          <p:nvPr>
            <p:ph idx="1" type="body"/>
          </p:nvPr>
        </p:nvSpPr>
        <p:spPr>
          <a:xfrm>
            <a:off x="457200" y="18288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960"/>
              <a:buFont typeface="Noto Sans Symbols"/>
              <a:buChar char="⮚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Members experiencing homelessness:</a:t>
            </a:r>
            <a:endParaRPr/>
          </a:p>
          <a:p>
            <a:pPr indent="-436562" lvl="1" marL="90805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75"/>
              <a:buFont typeface="Arial"/>
              <a:buChar char="•"/>
            </a:pPr>
            <a:r>
              <a:rPr lang="en-US" sz="2500"/>
              <a:t>24 months continuous coverage from verification</a:t>
            </a:r>
            <a:endParaRPr sz="2400"/>
          </a:p>
          <a:p>
            <a:pPr indent="-436562" lvl="1" marL="90805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75"/>
              <a:buFont typeface="Arial"/>
              <a:buChar char="•"/>
            </a:pPr>
            <a:r>
              <a:rPr b="0" i="0" lang="en-US" sz="2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Eligibility -- Adults under 65 who are verified homeless for 6 months or longer</a:t>
            </a:r>
            <a:endParaRPr/>
          </a:p>
          <a:p>
            <a:pPr indent="-342900" lvl="2" marL="1252538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365"/>
              <a:buFont typeface="Noto Sans Symbols"/>
              <a:buChar char="❑"/>
            </a:pPr>
            <a:r>
              <a:rPr b="0" i="0" lang="en-US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Pending: adults 65 and </a:t>
            </a:r>
            <a:r>
              <a:rPr b="0" i="0" lang="en-US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10"/>
                  </a:ext>
                </a:extLst>
              </a:rPr>
              <a:t>over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960"/>
              <a:buFont typeface="Noto Sans Symbols"/>
              <a:buChar char="⮚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Members returning from jail/prison:</a:t>
            </a:r>
            <a:endParaRPr/>
          </a:p>
          <a:p>
            <a:pPr indent="-436562" lvl="1" marL="90805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75"/>
              <a:buFont typeface="Arial"/>
              <a:buChar char="•"/>
            </a:pPr>
            <a:r>
              <a:rPr b="0" i="0" lang="en-US" sz="2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r>
            <a:r>
              <a:rPr lang="en-US" sz="2500"/>
              <a:t> </a:t>
            </a:r>
            <a:r>
              <a:rPr b="0" i="0" lang="en-US" sz="2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months continuous coverage from release</a:t>
            </a:r>
            <a:endParaRPr/>
          </a:p>
          <a:p>
            <a:pPr indent="-469900" lvl="0" marL="469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960"/>
              <a:buFont typeface="Noto Sans Symbols"/>
              <a:buChar char="⮚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Children:</a:t>
            </a:r>
            <a:endParaRPr/>
          </a:p>
          <a:p>
            <a:pPr indent="-436562" lvl="1" marL="90805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75"/>
              <a:buFont typeface="Arial"/>
              <a:buChar char="•"/>
            </a:pPr>
            <a:r>
              <a:rPr lang="en-US" sz="2500"/>
              <a:t>12 months continuous coverage from date of eligibility</a:t>
            </a:r>
            <a:endParaRPr sz="2400"/>
          </a:p>
          <a:p>
            <a:pPr indent="-436562" lvl="1" marL="90805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75"/>
              <a:buFont typeface="Arial"/>
              <a:buChar char="•"/>
            </a:pPr>
            <a:r>
              <a:rPr b="0" i="0" lang="en-US" sz="2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Eligibility -- Children under 19</a:t>
            </a:r>
            <a:endParaRPr/>
          </a:p>
        </p:txBody>
      </p:sp>
      <p:sp>
        <p:nvSpPr>
          <p:cNvPr id="223" name="Google Shape;223;p7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8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Reminders: </a:t>
            </a:r>
            <a:b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Continuous Coverage (cont.)</a:t>
            </a:r>
            <a:endParaRPr sz="4000"/>
          </a:p>
        </p:txBody>
      </p:sp>
      <p:sp>
        <p:nvSpPr>
          <p:cNvPr id="229" name="Google Shape;229;p8"/>
          <p:cNvSpPr txBox="1"/>
          <p:nvPr>
            <p:ph idx="1" type="body"/>
          </p:nvPr>
        </p:nvSpPr>
        <p:spPr>
          <a:xfrm>
            <a:off x="457200" y="1828800"/>
            <a:ext cx="82296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60"/>
              <a:buNone/>
            </a:pPr>
            <a:r>
              <a:rPr b="1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Postpartum Coverage</a:t>
            </a:r>
            <a:endParaRPr b="1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6355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60"/>
              <a:buFont typeface="Noto Sans Symbols"/>
              <a:buChar char="⮚"/>
            </a:pPr>
            <a:r>
              <a:rPr b="0" i="0" lang="en-US" sz="23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MassHealth provides continuous postpartum coverage for 12 months</a:t>
            </a:r>
            <a:endParaRPr sz="2300"/>
          </a:p>
          <a:p>
            <a:pPr indent="-463550" lvl="0" marL="469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70C0"/>
              </a:buClr>
              <a:buSzPts val="1860"/>
              <a:buFont typeface="Noto Sans Symbols"/>
              <a:buChar char="⮚"/>
            </a:pPr>
            <a:r>
              <a:rPr lang="en-US" sz="2300"/>
              <a:t>M</a:t>
            </a:r>
            <a:r>
              <a:rPr b="0" i="0" lang="en-US" sz="23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ember must declare they are pregnant during their pregnancy, OR</a:t>
            </a:r>
            <a:endParaRPr sz="2300"/>
          </a:p>
          <a:p>
            <a:pPr indent="-411162" lvl="1" marL="9080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Must have been on MassHealth and pregnant within 3 months prior to declaring their pregnancy</a:t>
            </a:r>
            <a:endParaRPr sz="2000"/>
          </a:p>
          <a:p>
            <a:pPr indent="-463550" lvl="0" marL="469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70C0"/>
              </a:buClr>
              <a:buSzPts val="1860"/>
              <a:buFont typeface="Noto Sans Symbols"/>
              <a:buChar char="⮚"/>
            </a:pPr>
            <a:r>
              <a:rPr b="0" i="0" lang="en-US" sz="23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Available in MassHealth Standard, CommonHealth, and Family Assistance. </a:t>
            </a:r>
            <a:endParaRPr sz="2300"/>
          </a:p>
          <a:p>
            <a:pPr indent="-411162" lvl="1" marL="9080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Members in Care Plus and Limited become eligible for Standard when they report their pregnancy to MassHealth</a:t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70C0"/>
              </a:buClr>
              <a:buSzPts val="2300"/>
              <a:buChar char="⮚"/>
            </a:pPr>
            <a:r>
              <a:rPr lang="en-US" sz="2300" u="sng">
                <a:solidFill>
                  <a:schemeClr val="hlink"/>
                </a:solidFill>
                <a:hlinkClick r:id="rId3"/>
              </a:rPr>
              <a:t>MassHealth website for pregnant members</a:t>
            </a:r>
            <a:endParaRPr sz="2300"/>
          </a:p>
          <a:p>
            <a:pPr indent="-363220" lvl="0" marL="469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0" name="Google Shape;230;p8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7"/>
          <p:cNvSpPr txBox="1"/>
          <p:nvPr>
            <p:ph type="title"/>
          </p:nvPr>
        </p:nvSpPr>
        <p:spPr>
          <a:xfrm>
            <a:off x="457200" y="533400"/>
            <a:ext cx="853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4000"/>
              <a:t>Reminders: </a:t>
            </a: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Doula Benefit</a:t>
            </a:r>
            <a:endParaRPr sz="4000"/>
          </a:p>
        </p:txBody>
      </p:sp>
      <p:sp>
        <p:nvSpPr>
          <p:cNvPr id="237" name="Google Shape;237;p27"/>
          <p:cNvSpPr txBox="1"/>
          <p:nvPr>
            <p:ph idx="1" type="body"/>
          </p:nvPr>
        </p:nvSpPr>
        <p:spPr>
          <a:xfrm>
            <a:off x="457200" y="1828800"/>
            <a:ext cx="84582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20"/>
              <a:buFont typeface="Noto Sans Symbols"/>
              <a:buChar char="⮚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a doula? 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Doulas provide non-medical emotional, informational, and physical support during pregnancy, birth, and the postpartum period. </a:t>
            </a:r>
            <a:endParaRPr sz="2400"/>
          </a:p>
          <a:p>
            <a:pPr indent="-469900" lvl="0" marL="4699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820"/>
              <a:buFont typeface="Noto Sans Symbols"/>
              <a:buChar char="⮚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doulas? 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Doulas reduce negative birth outcomes and help address racial disparities</a:t>
            </a:r>
            <a:endParaRPr sz="2400"/>
          </a:p>
          <a:p>
            <a:pPr indent="-469900" lvl="0" marL="4699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820"/>
              <a:buFont typeface="Noto Sans Symbols"/>
              <a:buChar char="⮚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MassHealth doula benefit: </a:t>
            </a:r>
            <a:endParaRPr sz="2800"/>
          </a:p>
          <a:p>
            <a:pPr indent="-457200" lvl="1" marL="928688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650"/>
              <a:buFont typeface="Arial"/>
              <a:buChar char="•"/>
            </a:pPr>
            <a:r>
              <a:rPr lang="en-US" sz="2400"/>
              <a:t>Members in Standard, Care Plus, Family Assistance, and CommonHealth are eligible </a:t>
            </a:r>
            <a:endParaRPr/>
          </a:p>
          <a:p>
            <a:pPr indent="-457200" lvl="1" marL="928688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65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MassHealth currently enrolling doulas as MassHealth providers</a:t>
            </a:r>
            <a:endParaRPr/>
          </a:p>
          <a:p>
            <a:pPr indent="-457200" lvl="0" marL="471488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650"/>
              <a:buFont typeface="Noto Sans Symbols"/>
              <a:buChar char="⮚"/>
            </a:pPr>
            <a:r>
              <a:rPr lang="en-US" sz="2800" u="sng">
                <a:solidFill>
                  <a:schemeClr val="hlink"/>
                </a:solidFill>
                <a:hlinkClick r:id="rId3"/>
              </a:rPr>
              <a:t>MassHealth website on doula services</a:t>
            </a:r>
            <a:endParaRPr sz="2800"/>
          </a:p>
        </p:txBody>
      </p:sp>
      <p:sp>
        <p:nvSpPr>
          <p:cNvPr id="238" name="Google Shape;238;p27"/>
          <p:cNvSpPr txBox="1"/>
          <p:nvPr/>
        </p:nvSpPr>
        <p:spPr>
          <a:xfrm>
            <a:off x="3078075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0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546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imes New Roman"/>
              <a:buChar char="⮚"/>
            </a:pPr>
            <a:r>
              <a:rPr i="0" lang="en-US" sz="2800" u="none">
                <a:solidFill>
                  <a:schemeClr val="dk1"/>
                </a:solidFill>
              </a:rPr>
              <a:t>Asset test eliminated March 1, 2024! </a:t>
            </a:r>
            <a:endParaRPr sz="2800"/>
          </a:p>
          <a:p>
            <a:pPr indent="-505460" lvl="0" marL="469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imes New Roman"/>
              <a:buChar char="⮚"/>
            </a:pPr>
            <a:r>
              <a:rPr i="0" lang="en-US" sz="2800" u="none">
                <a:solidFill>
                  <a:schemeClr val="dk1"/>
                </a:solidFill>
              </a:rPr>
              <a:t>Income eligibility (non-MAGI rules)</a:t>
            </a:r>
            <a:endParaRPr sz="2800"/>
          </a:p>
          <a:p>
            <a:pPr indent="-463550" lvl="1" marL="928688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00"/>
              <a:buFont typeface="Times New Roman"/>
              <a:buChar char="•"/>
            </a:pPr>
            <a:r>
              <a:rPr i="0" lang="en-US" sz="2200" u="none" cap="none" strike="noStrike">
                <a:solidFill>
                  <a:schemeClr val="dk1"/>
                </a:solidFill>
              </a:rPr>
              <a:t>QMB: 190% FPL </a:t>
            </a:r>
            <a:endParaRPr sz="2200"/>
          </a:p>
          <a:p>
            <a:pPr indent="-463550" lvl="1" marL="928688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00"/>
              <a:buFont typeface="Times New Roman"/>
              <a:buChar char="•"/>
            </a:pPr>
            <a:r>
              <a:rPr i="0" lang="en-US" sz="2200" u="none" cap="none" strike="noStrike">
                <a:solidFill>
                  <a:schemeClr val="dk1"/>
                </a:solidFill>
              </a:rPr>
              <a:t>SLMB &amp; QI: 225% FPL</a:t>
            </a:r>
            <a:endParaRPr sz="2200"/>
          </a:p>
          <a:p>
            <a:pPr indent="-505460" lvl="0" marL="469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imes New Roman"/>
              <a:buChar char="⮚"/>
            </a:pPr>
            <a:r>
              <a:rPr i="0" lang="en-US" sz="2800" u="none">
                <a:solidFill>
                  <a:schemeClr val="dk1"/>
                </a:solidFill>
              </a:rPr>
              <a:t>CommonHealth + MSP is still only 135% FPL (disabled adult MAGI –but change may be </a:t>
            </a:r>
            <a:r>
              <a:rPr i="0" lang="en-US" sz="2800" u="none">
                <a:solidFill>
                  <a:schemeClr val="dk1"/>
                </a:solidFill>
              </a:rPr>
              <a:t>coming)</a:t>
            </a:r>
            <a:endParaRPr i="0" sz="2800" u="none">
              <a:solidFill>
                <a:schemeClr val="dk1"/>
              </a:solidFill>
            </a:endParaRPr>
          </a:p>
          <a:p>
            <a:pPr indent="-368300" lvl="1" marL="914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For individuals seeking to challenge the 135% FPL upper limit, contact the </a:t>
            </a:r>
            <a:r>
              <a:rPr lang="en-US" sz="2200">
                <a:solidFill>
                  <a:srgbClr val="1F2C5C"/>
                </a:solidFill>
                <a:highlight>
                  <a:srgbClr val="FFFFFF"/>
                </a:highlight>
              </a:rPr>
              <a:t>Medicare Advocacy Project at Community Legal Aid, Greater Boston Legal Services, and South Coastal Counties Legal Services</a:t>
            </a:r>
            <a:endParaRPr sz="2200">
              <a:extLst>
                <a:ext uri="http://customooxmlschemas.google.com/">
                  <go:slidesCustomData xmlns:go="http://customooxmlschemas.google.com/" textRoundtripDataId="11"/>
                </a:ext>
              </a:extLst>
            </a:endParaRPr>
          </a:p>
          <a:p>
            <a:pPr indent="-303212" lvl="1" marL="9080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</a:pPr>
            <a:r>
              <a:t/>
            </a:r>
            <a:endParaRPr i="0" u="none" cap="none" strike="noStrike">
              <a:solidFill>
                <a:schemeClr val="dk1"/>
              </a:solidFill>
            </a:endParaRPr>
          </a:p>
          <a:p>
            <a:pPr indent="-345440" lvl="0" marL="469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None/>
            </a:pPr>
            <a:r>
              <a:t/>
            </a:r>
            <a:endParaRPr i="0" sz="2800" u="none" cap="none" strike="noStrike">
              <a:solidFill>
                <a:schemeClr val="dk1"/>
              </a:solidFill>
            </a:endParaRPr>
          </a:p>
        </p:txBody>
      </p:sp>
      <p:sp>
        <p:nvSpPr>
          <p:cNvPr id="245" name="Google Shape;245;p10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Reminders:</a:t>
            </a:r>
            <a:b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12"/>
                  </a:ext>
                </a:extLst>
              </a:rPr>
              <a:t>Medicare Savings </a:t>
            </a: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13"/>
                  </a:ext>
                </a:extLst>
              </a:rPr>
              <a:t>P</a:t>
            </a:r>
            <a:r>
              <a:rPr lang="en-US" sz="4000"/>
              <a:t>rograms</a:t>
            </a: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Expansion</a:t>
            </a:r>
            <a:endParaRPr/>
          </a:p>
        </p:txBody>
      </p:sp>
      <p:sp>
        <p:nvSpPr>
          <p:cNvPr id="246" name="Google Shape;246;p10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4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Reminder: Premiums &amp; Co-Pays</a:t>
            </a:r>
            <a:endParaRPr sz="4000"/>
          </a:p>
        </p:txBody>
      </p:sp>
      <p:sp>
        <p:nvSpPr>
          <p:cNvPr id="252" name="Google Shape;252;p14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71488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⮚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Premiums can now be paid using </a:t>
            </a:r>
            <a:endParaRPr/>
          </a:p>
          <a:p>
            <a:pPr indent="-457200" lvl="1" marL="928688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Arial"/>
              <a:buChar char="•"/>
            </a:pPr>
            <a:r>
              <a:rPr b="0" i="0" lang="en-US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Apple Pay, Google Pay, or Pay Pal</a:t>
            </a:r>
            <a:endParaRPr/>
          </a:p>
          <a:p>
            <a:pPr indent="-457200" lvl="1" marL="928688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Arial"/>
              <a:buChar char="•"/>
            </a:pPr>
            <a:r>
              <a:rPr lang="en-US"/>
              <a:t>Credit, debit, check or money order</a:t>
            </a:r>
            <a:endParaRPr/>
          </a:p>
          <a:p>
            <a:pPr indent="-323850" lvl="0" marL="471488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</a:pPr>
            <a:r>
              <a:t/>
            </a:r>
            <a:endParaRPr/>
          </a:p>
          <a:p>
            <a:pPr indent="-457200" lvl="0" marL="471488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⮚"/>
            </a:pPr>
            <a:r>
              <a:rPr lang="en-US"/>
              <a:t>MassHealth members have no pharmacy copays!</a:t>
            </a:r>
            <a:endParaRPr/>
          </a:p>
          <a:p>
            <a:pPr indent="-303212" lvl="0" marL="4508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253" name="Google Shape;253;p14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5"/>
          <p:cNvSpPr txBox="1"/>
          <p:nvPr>
            <p:ph type="title"/>
          </p:nvPr>
        </p:nvSpPr>
        <p:spPr>
          <a:xfrm>
            <a:off x="250975" y="533400"/>
            <a:ext cx="870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37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Reminders: Application &amp; Renewal Avenues</a:t>
            </a:r>
            <a:endParaRPr sz="3700"/>
          </a:p>
        </p:txBody>
      </p:sp>
      <p:sp>
        <p:nvSpPr>
          <p:cNvPr id="259" name="Google Shape;259;p15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9900" lvl="0" marL="2520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⮚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Members and applicants can now also </a:t>
            </a:r>
            <a:r>
              <a:rPr b="0" i="0" lang="en-US" sz="32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schedule a phone or video appointment 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a MassHealth representative</a:t>
            </a:r>
            <a:endParaRPr/>
          </a:p>
          <a:p>
            <a:pPr indent="-436560" lvl="1" marL="31813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representative will call you (or you will be emailed a link for a videoconference) at the scheduled time.</a:t>
            </a:r>
            <a:endParaRPr/>
          </a:p>
        </p:txBody>
      </p:sp>
      <p:sp>
        <p:nvSpPr>
          <p:cNvPr id="260" name="Google Shape;260;p15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1" name="Google Shape;261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3000" y="2257425"/>
            <a:ext cx="1400175" cy="140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2"/>
          <p:cNvSpPr txBox="1"/>
          <p:nvPr>
            <p:ph type="title"/>
          </p:nvPr>
        </p:nvSpPr>
        <p:spPr>
          <a:xfrm>
            <a:off x="291675" y="533400"/>
            <a:ext cx="8730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3700">
                <a:solidFill>
                  <a:schemeClr val="dk1"/>
                </a:solidFill>
              </a:rPr>
              <a:t>Reminders: Application &amp; Renewal Avenues</a:t>
            </a:r>
            <a:endParaRPr/>
          </a:p>
        </p:txBody>
      </p:sp>
      <p:sp>
        <p:nvSpPr>
          <p:cNvPr id="267" name="Google Shape;267;p12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/>
              <a:t>Members 65 and over can both apply and renew by 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fax, mail, or in person, and now also:</a:t>
            </a:r>
            <a:endParaRPr/>
          </a:p>
          <a:p>
            <a:pPr indent="-457200" lvl="1" marL="1392238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2"/>
              </a:buClr>
              <a:buSzPts val="2025"/>
              <a:buFont typeface="Noto Sans Symbols"/>
              <a:buChar char="⮚"/>
            </a:pPr>
            <a:r>
              <a:rPr b="1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phone: </a:t>
            </a:r>
            <a:r>
              <a:rPr b="0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Call MassHealth Customer Service at (800) 841-2900, TDD/TTY: 711</a:t>
            </a:r>
            <a:endParaRPr/>
          </a:p>
          <a:p>
            <a:pPr indent="-457200" lvl="1" marL="1392237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2"/>
              </a:buClr>
              <a:buSzPts val="2025"/>
              <a:buFont typeface="Noto Sans Symbols"/>
              <a:buChar char="⮚"/>
            </a:pPr>
            <a:r>
              <a:rPr b="1" i="0" lang="en-US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Online: </a:t>
            </a:r>
            <a:endParaRPr b="1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300" lvl="3" marL="182880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Noto Sans Symbols"/>
              <a:buChar char="■"/>
            </a:pPr>
            <a:r>
              <a:rPr b="1" i="0" lang="en-US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Applications: </a:t>
            </a:r>
            <a:r>
              <a:rPr b="0" i="0" lang="en-US" sz="22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Fillable PDF on MassHealth website</a:t>
            </a:r>
            <a:r>
              <a:rPr lang="en-US" sz="2200"/>
              <a:t> (must be completed in one sitting; need valid email address; cannot submit verifications online)</a:t>
            </a:r>
            <a:endParaRPr sz="2200"/>
          </a:p>
          <a:p>
            <a:pPr indent="-368300" lvl="3" marL="182880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00"/>
              <a:buChar char="■"/>
            </a:pPr>
            <a:r>
              <a:rPr b="1" lang="en-US" sz="2200"/>
              <a:t>Renewals</a:t>
            </a:r>
            <a:r>
              <a:rPr lang="en-US" sz="2200"/>
              <a:t>: If renewal has a </a:t>
            </a:r>
            <a:r>
              <a:rPr lang="en-US" sz="2200" u="sng">
                <a:solidFill>
                  <a:schemeClr val="hlink"/>
                </a:solidFill>
                <a:hlinkClick r:id="rId4"/>
              </a:rPr>
              <a:t>e-submission number</a:t>
            </a:r>
            <a:r>
              <a:rPr lang="en-US" sz="2200"/>
              <a:t> (can also submit verifications online)</a:t>
            </a:r>
            <a:endParaRPr sz="2200"/>
          </a:p>
          <a:p>
            <a:pPr indent="-381000" lvl="0" marL="6921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6562" lvl="1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1312" lvl="1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69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8" name="Google Shape;268;p12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9" name="Google Shape;269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06151" y="3003276"/>
            <a:ext cx="448200" cy="60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1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4611" y="3746625"/>
            <a:ext cx="811300" cy="81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"/>
          <p:cNvSpPr txBox="1"/>
          <p:nvPr>
            <p:ph type="title"/>
          </p:nvPr>
        </p:nvSpPr>
        <p:spPr>
          <a:xfrm>
            <a:off x="304800" y="762000"/>
            <a:ext cx="8520112" cy="7191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7222"/>
              <a:buFont typeface="Times New Roman"/>
              <a:buNone/>
            </a:pPr>
            <a:b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  <p:sp>
        <p:nvSpPr>
          <p:cNvPr id="131" name="Google Shape;131;p2"/>
          <p:cNvSpPr txBox="1"/>
          <p:nvPr>
            <p:ph idx="1" type="body"/>
          </p:nvPr>
        </p:nvSpPr>
        <p:spPr>
          <a:xfrm>
            <a:off x="152400" y="1828800"/>
            <a:ext cx="8731250" cy="4752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57943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Noto Sans Symbols"/>
              <a:buChar char="⮚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Poverty law &amp; policy center</a:t>
            </a:r>
            <a:endParaRPr/>
          </a:p>
          <a:p>
            <a:pPr indent="-285750" lvl="2" marL="132238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Noto Sans Symbols"/>
              <a:buChar char="⬧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State-wide support for local legal </a:t>
            </a:r>
            <a:r>
              <a:rPr lang="en-US" sz="2000"/>
              <a:t>s</a:t>
            </a: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ervices and community partners</a:t>
            </a:r>
            <a:endParaRPr sz="2000"/>
          </a:p>
          <a:p>
            <a:pPr indent="-457200" lvl="0" marL="57943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Noto Sans Symbols"/>
              <a:buChar char="⮚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Providing administrative and legislative advocacy, trainings, coalition building and litigation.</a:t>
            </a:r>
            <a:endParaRPr sz="2800"/>
          </a:p>
          <a:p>
            <a:pPr indent="-457200" lvl="0" marL="57943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Noto Sans Symbols"/>
              <a:buChar char="⮚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MLRI areas of practice: </a:t>
            </a:r>
            <a:endParaRPr sz="2800"/>
          </a:p>
          <a:p>
            <a:pPr indent="-342900" lvl="1" marL="130968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⬧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Care</a:t>
            </a:r>
            <a:endParaRPr sz="2000"/>
          </a:p>
          <a:p>
            <a:pPr indent="-342900" lvl="1" marL="130968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⬧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Food Security and Economic Security </a:t>
            </a:r>
            <a:endParaRPr sz="2000"/>
          </a:p>
          <a:p>
            <a:pPr indent="-342900" lvl="1" marL="130968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⬧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Immigration </a:t>
            </a:r>
            <a:endParaRPr sz="2000"/>
          </a:p>
          <a:p>
            <a:pPr indent="-342900" lvl="1" marL="130968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⬧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Housing </a:t>
            </a:r>
            <a:r>
              <a:rPr lang="en-US" sz="2000"/>
              <a:t>L</a:t>
            </a: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aw - public and private tenant rights</a:t>
            </a:r>
            <a:endParaRPr sz="2000"/>
          </a:p>
          <a:p>
            <a:pPr indent="-342900" lvl="1" marL="130968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⬧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Employment and Unemployment Compensation</a:t>
            </a:r>
            <a:endParaRPr sz="2000"/>
          </a:p>
          <a:p>
            <a:pPr indent="-342900" lvl="1" marL="130968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⬧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Family Law and Domestic Violence</a:t>
            </a:r>
            <a:endParaRPr sz="2000"/>
          </a:p>
          <a:p>
            <a:pPr indent="-342900" lvl="1" marL="130968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⬧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Child Welfare </a:t>
            </a:r>
            <a:endParaRPr sz="2000"/>
          </a:p>
          <a:p>
            <a:pPr indent="-342900" lvl="1" marL="130968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⬧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Race Equity and Language Access </a:t>
            </a:r>
            <a:endParaRPr sz="2000"/>
          </a:p>
        </p:txBody>
      </p:sp>
      <p:pic>
        <p:nvPicPr>
          <p:cNvPr id="132" name="Google Shape;13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685800"/>
            <a:ext cx="5322887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"/>
          <p:cNvSpPr txBox="1"/>
          <p:nvPr/>
        </p:nvSpPr>
        <p:spPr>
          <a:xfrm>
            <a:off x="6423025" y="1339850"/>
            <a:ext cx="23622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MLRI.org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50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Reminders: </a:t>
            </a:r>
            <a:b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Application Avenues (cont.)</a:t>
            </a:r>
            <a:endParaRPr sz="4000"/>
          </a:p>
        </p:txBody>
      </p:sp>
      <p:sp>
        <p:nvSpPr>
          <p:cNvPr id="276" name="Google Shape;276;p50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051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None/>
            </a:pPr>
            <a:r>
              <a:rPr lang="en-US"/>
              <a:t>Help with Applying for Benefits:</a:t>
            </a:r>
            <a:endParaRPr/>
          </a:p>
          <a:p>
            <a:pPr indent="0" lvl="0" marL="2051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None/>
            </a:pPr>
            <a:r>
              <a:t/>
            </a:r>
            <a:endParaRPr/>
          </a:p>
          <a:p>
            <a:pPr indent="-457200" lvl="1" marL="2965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Font typeface="Noto Sans Symbols"/>
              <a:buChar char="⮚"/>
            </a:pPr>
            <a:r>
              <a:rPr lang="en-US" u="sng">
                <a:solidFill>
                  <a:schemeClr val="hlink"/>
                </a:solidFill>
                <a:hlinkClick r:id="rId3"/>
              </a:rPr>
              <a:t>Certified Application Counselors or Navigators</a:t>
            </a:r>
            <a:endParaRPr/>
          </a:p>
          <a:p>
            <a:pPr indent="-314960" lvl="1" marL="2965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t/>
            </a:r>
            <a:endParaRPr/>
          </a:p>
          <a:p>
            <a:pPr indent="-457200" lvl="1" marL="2965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Font typeface="Noto Sans Symbols"/>
              <a:buChar char="⮚"/>
            </a:pPr>
            <a:r>
              <a:rPr lang="en-US" u="sng">
                <a:solidFill>
                  <a:schemeClr val="hlink"/>
                </a:solidFill>
                <a:hlinkClick r:id="rId4"/>
              </a:rPr>
              <a:t>SHINE Counselors</a:t>
            </a:r>
            <a:endParaRPr/>
          </a:p>
          <a:p>
            <a:pPr indent="-457200" lvl="2" marL="34226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Arial"/>
              <a:buChar char="•"/>
            </a:pPr>
            <a:r>
              <a:rPr lang="en-US"/>
              <a:t>Only for individuals eligible for Medicare and their </a:t>
            </a:r>
            <a:r>
              <a:rPr lang="en-US">
                <a:extLst>
                  <a:ext uri="http://customooxmlschemas.google.com/">
                    <go:slidesCustomData xmlns:go="http://customooxmlschemas.google.com/" textRoundtripDataId="14"/>
                  </a:ext>
                </a:extLst>
              </a:rPr>
              <a:t>caregivers</a:t>
            </a:r>
            <a:endParaRPr/>
          </a:p>
        </p:txBody>
      </p:sp>
      <p:sp>
        <p:nvSpPr>
          <p:cNvPr id="277" name="Google Shape;277;p50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8" name="Google Shape;278;p5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43000" y="2257425"/>
            <a:ext cx="1400175" cy="140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6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we’ll cover in this session:</a:t>
            </a:r>
            <a:endParaRPr/>
          </a:p>
        </p:txBody>
      </p:sp>
      <p:sp>
        <p:nvSpPr>
          <p:cNvPr id="285" name="Google Shape;285;p16"/>
          <p:cNvSpPr txBox="1"/>
          <p:nvPr>
            <p:ph idx="1" type="body"/>
          </p:nvPr>
        </p:nvSpPr>
        <p:spPr>
          <a:xfrm>
            <a:off x="228600" y="1828800"/>
            <a:ext cx="8458200" cy="462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None/>
            </a:pPr>
            <a:r>
              <a:rPr lang="en-US" sz="2800"/>
              <a:t>	U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pdates</a:t>
            </a:r>
            <a:endParaRPr sz="2800"/>
          </a:p>
          <a:p>
            <a:pPr indent="-4572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Reminders</a:t>
            </a:r>
            <a:endParaRPr/>
          </a:p>
          <a:p>
            <a:pPr indent="-469900" lvl="0" marL="469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Bookmarks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lang="en-US" sz="2400"/>
              <a:t>Planned</a:t>
            </a:r>
            <a:r>
              <a:rPr lang="en-US" sz="2400"/>
              <a:t> MassHealth Changes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lang="en-US" sz="2400"/>
              <a:t>3-month Retroactive Coverage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lang="en-US" sz="2400"/>
              <a:t>Premiums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lang="en-US" sz="2400"/>
              <a:t>ConnectorCare</a:t>
            </a:r>
            <a:endParaRPr sz="2400"/>
          </a:p>
          <a:p>
            <a:pPr indent="-342900" lvl="1" marL="800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lang="en-US" sz="2400"/>
              <a:t>Potential Future Developments</a:t>
            </a:r>
            <a:endParaRPr/>
          </a:p>
        </p:txBody>
      </p:sp>
      <p:sp>
        <p:nvSpPr>
          <p:cNvPr id="286" name="Google Shape;286;p16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box Checked with solid fill" id="287" name="Google Shape;28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" y="1790700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76548" y="1895463"/>
            <a:ext cx="571529" cy="476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76548" y="2886111"/>
            <a:ext cx="596931" cy="4635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box Checked with solid fill" id="290" name="Google Shape;29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" y="2276475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76548" y="2390787"/>
            <a:ext cx="571529" cy="476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9"/>
          <p:cNvSpPr txBox="1"/>
          <p:nvPr>
            <p:ph type="title"/>
          </p:nvPr>
        </p:nvSpPr>
        <p:spPr>
          <a:xfrm>
            <a:off x="457200" y="62706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Bookmark: </a:t>
            </a:r>
            <a:b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/>
              <a:t>Planned</a:t>
            </a: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MassHealth Changes</a:t>
            </a:r>
            <a:endParaRPr sz="4000"/>
          </a:p>
        </p:txBody>
      </p:sp>
      <p:sp>
        <p:nvSpPr>
          <p:cNvPr id="297" name="Google Shape;297;p29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700" lvl="0" marL="571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MassHealth members who are eligible for Medicare must enroll if there is no additional cost to them.</a:t>
            </a:r>
            <a:endParaRPr/>
          </a:p>
          <a:p>
            <a:pPr indent="-457200" lvl="1" marL="9588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Beginning this summer, MassHealth plans to  send notices to Medicare-eligible MassHealth members requiring them to 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15"/>
                  </a:ext>
                </a:extLst>
              </a:rPr>
              <a:t>enroll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457200" lvl="1" marL="9588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Only required if member can enroll in Medicare at no additional cost – i.e., no premiums or where MassHealth would pay 100% of premium</a:t>
            </a:r>
            <a:endParaRPr/>
          </a:p>
          <a:p>
            <a:pPr indent="-457200" lvl="1" marL="9588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⮚"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after several rounds of outreach, the member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 does not comply, </a:t>
            </a:r>
            <a:r>
              <a:rPr b="1" lang="en-US" sz="2400">
                <a:latin typeface="Times New Roman"/>
                <a:ea typeface="Times New Roman"/>
                <a:cs typeface="Times New Roman"/>
                <a:sym typeface="Times New Roman"/>
              </a:rPr>
              <a:t>they will be disenrolled from MassHealth</a:t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8" name="Google Shape;298;p29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51"/>
          <p:cNvSpPr txBox="1"/>
          <p:nvPr>
            <p:ph type="title"/>
          </p:nvPr>
        </p:nvSpPr>
        <p:spPr>
          <a:xfrm>
            <a:off x="457200" y="62706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Bookmark: </a:t>
            </a:r>
            <a:b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/>
              <a:t>Planned</a:t>
            </a: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MassHealth Changes</a:t>
            </a:r>
            <a:endParaRPr sz="4000"/>
          </a:p>
        </p:txBody>
      </p:sp>
      <p:sp>
        <p:nvSpPr>
          <p:cNvPr id="304" name="Google Shape;304;p51"/>
          <p:cNvSpPr txBox="1"/>
          <p:nvPr>
            <p:ph idx="1" type="body"/>
          </p:nvPr>
        </p:nvSpPr>
        <p:spPr>
          <a:xfrm>
            <a:off x="457200" y="1828800"/>
            <a:ext cx="82296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700" lvl="0" marL="571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Changes for Older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16"/>
                  </a:ext>
                </a:extLst>
              </a:rPr>
              <a:t>Adults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444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Increase in countable asset limit for non-MAGI adults (July 2025)</a:t>
            </a:r>
            <a:endParaRPr/>
          </a:p>
          <a:p>
            <a:pPr indent="-342900" lvl="1" marL="8445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⮚"/>
            </a:pPr>
            <a:r>
              <a:rPr lang="en-US" sz="2400"/>
              <a:t>Plan to raise a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sset limit to $5K for singles and $7.5K for couples</a:t>
            </a:r>
            <a:endParaRPr/>
          </a:p>
          <a:p>
            <a:pPr indent="-342900" lvl="2" marL="13017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Arial"/>
              <a:buChar char="•"/>
            </a:pPr>
            <a:r>
              <a:rPr lang="en-US"/>
              <a:t>Plan to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index</a:t>
            </a:r>
            <a:r>
              <a:rPr lang="en-US"/>
              <a:t> asset limit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to FPL growth rate moving forward</a:t>
            </a:r>
            <a:endParaRPr/>
          </a:p>
          <a:p>
            <a:pPr indent="-342900" lvl="1" marL="8445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⮚"/>
            </a:pPr>
            <a:r>
              <a:rPr lang="en-US" sz="2400"/>
              <a:t>Plan to r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aise exemption limit to $10K for whole life insurance</a:t>
            </a:r>
            <a:endParaRPr/>
          </a:p>
          <a:p>
            <a:pPr indent="-342900" lvl="2" marL="13017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Arial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MassHealth </a:t>
            </a:r>
            <a:r>
              <a:rPr lang="en-US"/>
              <a:t>plans to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disregard up to $10K of the cash surrender value of whole life insurance policies</a:t>
            </a:r>
            <a:endParaRPr/>
          </a:p>
          <a:p>
            <a:pPr indent="-200659" lvl="1" marL="8445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5" name="Google Shape;305;p51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9"/>
          <p:cNvSpPr txBox="1"/>
          <p:nvPr>
            <p:ph type="title"/>
          </p:nvPr>
        </p:nvSpPr>
        <p:spPr>
          <a:xfrm>
            <a:off x="457200" y="533400"/>
            <a:ext cx="853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Bookmark:</a:t>
            </a:r>
            <a:b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Three Month Retroactive Coverage  </a:t>
            </a:r>
            <a:endParaRPr/>
          </a:p>
        </p:txBody>
      </p:sp>
      <p:sp>
        <p:nvSpPr>
          <p:cNvPr id="312" name="Google Shape;312;p9"/>
          <p:cNvSpPr txBox="1"/>
          <p:nvPr>
            <p:ph idx="1" type="body"/>
          </p:nvPr>
        </p:nvSpPr>
        <p:spPr>
          <a:xfrm>
            <a:off x="457200" y="1828800"/>
            <a:ext cx="84582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20"/>
              <a:buFont typeface="Noto Sans Symbols"/>
              <a:buChar char="⮚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MassHealth coverage start date is 1st day of the 3rd month prior to date of application if member was eligible and received covered services during that time</a:t>
            </a:r>
            <a:r>
              <a:rPr lang="en-US" sz="2800"/>
              <a:t>: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20"/>
              <a:buFont typeface="Arial"/>
              <a:buChar char="•"/>
            </a:pPr>
            <a:r>
              <a:rPr lang="en-US" sz="2400"/>
              <a:t>Currently available to: pregnant people, children under 19, people applying with SACA-2</a:t>
            </a:r>
            <a:endParaRPr/>
          </a:p>
          <a:p>
            <a:pPr indent="-457200" lvl="0" marL="471488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650"/>
              <a:buFont typeface="Noto Sans Symbols"/>
              <a:buChar char="⮚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Otherwise: under 65 coverage begins 10 days prior to date of application</a:t>
            </a:r>
            <a:endParaRPr sz="2800"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⮚"/>
            </a:pPr>
            <a:r>
              <a:rPr lang="en-US" sz="2800"/>
              <a:t>MassHealth plans to make this 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available to</a:t>
            </a:r>
            <a:r>
              <a:rPr lang="en-US" sz="2800"/>
              <a:t> all MassHealth members by January 1, 2026</a:t>
            </a:r>
            <a:endParaRPr sz="2800"/>
          </a:p>
        </p:txBody>
      </p:sp>
      <p:sp>
        <p:nvSpPr>
          <p:cNvPr id="313" name="Google Shape;313;p9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egaphone1 outline" id="314" name="Google Shape;31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6825" y="55422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52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Bookmark: Premiums</a:t>
            </a:r>
            <a:endParaRPr sz="4000"/>
          </a:p>
        </p:txBody>
      </p:sp>
      <p:sp>
        <p:nvSpPr>
          <p:cNvPr id="320" name="Google Shape;320;p52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⮚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MassHealth plans to 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17"/>
                  </a:ext>
                </a:extLst>
              </a:rPr>
              <a:t>raise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premiums across the board by 10%</a:t>
            </a:r>
            <a:endParaRPr/>
          </a:p>
          <a:p>
            <a:pPr indent="-469900" lvl="1" marL="927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Font typeface="Arial"/>
              <a:buChar char="•"/>
            </a:pPr>
            <a:r>
              <a:rPr lang="en-US"/>
              <a:t>Expected at the end of 2025</a:t>
            </a:r>
            <a:endParaRPr/>
          </a:p>
          <a:p>
            <a:pPr indent="-457200" lvl="1" marL="928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Average increase will be between $5 - $10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9575" lvl="1" marL="928688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Char char="•"/>
            </a:pPr>
            <a:r>
              <a:rPr lang="en-US"/>
              <a:t>Plans to index premium amounts to the federal poverty level</a:t>
            </a:r>
            <a:endParaRPr/>
          </a:p>
          <a:p>
            <a:pPr indent="0" lvl="0" marL="14288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321" name="Google Shape;321;p52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7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-US" sz="4000"/>
              <a:t>Bookmark</a:t>
            </a: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ConnectorCare</a:t>
            </a:r>
            <a:endParaRPr/>
          </a:p>
        </p:txBody>
      </p:sp>
      <p:sp>
        <p:nvSpPr>
          <p:cNvPr id="327" name="Google Shape;327;p17"/>
          <p:cNvSpPr txBox="1"/>
          <p:nvPr>
            <p:ph idx="1" type="body"/>
          </p:nvPr>
        </p:nvSpPr>
        <p:spPr>
          <a:xfrm>
            <a:off x="457200" y="1676400"/>
            <a:ext cx="8229600" cy="4454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3434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40"/>
              <a:buFont typeface="Noto Sans Symbols"/>
              <a:buChar char="⮚"/>
            </a:pPr>
            <a:r>
              <a:rPr b="0" i="0" lang="en-US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2-year pilot in 2024 &amp; 2025 raising income from 300% FPL to 500% FPL</a:t>
            </a:r>
            <a:endParaRPr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31800" lvl="0" marL="45720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3200"/>
              <a:buChar char="⮚"/>
            </a:pPr>
            <a:r>
              <a:rPr lang="en-US"/>
              <a:t>Possibly to continue past 2025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328" name="Google Shape;328;p17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53"/>
          <p:cNvSpPr txBox="1"/>
          <p:nvPr>
            <p:ph type="title"/>
          </p:nvPr>
        </p:nvSpPr>
        <p:spPr>
          <a:xfrm>
            <a:off x="457200" y="62706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Bookmark: </a:t>
            </a:r>
            <a:b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Potential Future Developments</a:t>
            </a:r>
            <a:endParaRPr sz="4000"/>
          </a:p>
        </p:txBody>
      </p:sp>
      <p:sp>
        <p:nvSpPr>
          <p:cNvPr id="334" name="Google Shape;334;p53"/>
          <p:cNvSpPr txBox="1"/>
          <p:nvPr>
            <p:ph idx="1" type="body"/>
          </p:nvPr>
        </p:nvSpPr>
        <p:spPr>
          <a:xfrm>
            <a:off x="457200" y="1828800"/>
            <a:ext cx="82296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873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❖"/>
            </a:pPr>
            <a:r>
              <a:rPr b="1" lang="en-US" sz="2400">
                <a:latin typeface="Times New Roman"/>
                <a:ea typeface="Times New Roman"/>
                <a:cs typeface="Times New Roman"/>
                <a:sym typeface="Times New Roman"/>
              </a:rPr>
              <a:t>So Much Noise</a:t>
            </a:r>
            <a:endParaRPr/>
          </a:p>
          <a:p>
            <a:pPr indent="-342900" lvl="0" marL="3873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❖"/>
            </a:pPr>
            <a:r>
              <a:rPr b="1" lang="en-US" sz="2400">
                <a:latin typeface="Times New Roman"/>
                <a:ea typeface="Times New Roman"/>
                <a:cs typeface="Times New Roman"/>
                <a:sym typeface="Times New Roman"/>
              </a:rPr>
              <a:t>Challenging to separate out any Signal from the Interference</a:t>
            </a:r>
            <a:endParaRPr/>
          </a:p>
          <a:p>
            <a:pPr indent="-342900" lvl="0" marL="3873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❖"/>
            </a:pPr>
            <a:r>
              <a:rPr b="1" lang="en-US" sz="2400">
                <a:latin typeface="Times New Roman"/>
                <a:ea typeface="Times New Roman"/>
                <a:cs typeface="Times New Roman"/>
                <a:sym typeface="Times New Roman"/>
              </a:rPr>
              <a:t>Some proposed policies take time to implement</a:t>
            </a:r>
            <a:endParaRPr/>
          </a:p>
          <a:p>
            <a:pPr indent="-342900" lvl="2" marL="13017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▪"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some will be paused by the courts</a:t>
            </a:r>
            <a:endParaRPr/>
          </a:p>
          <a:p>
            <a:pPr indent="-342900" lvl="2" marL="13017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▪"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some will be stopped</a:t>
            </a:r>
            <a:endParaRPr/>
          </a:p>
          <a:p>
            <a:pPr indent="-342900" lvl="0" marL="3873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❖"/>
            </a:pPr>
            <a:r>
              <a:rPr b="1" lang="en-US" sz="2400">
                <a:latin typeface="Times New Roman"/>
                <a:ea typeface="Times New Roman"/>
                <a:cs typeface="Times New Roman"/>
                <a:sym typeface="Times New Roman"/>
              </a:rPr>
              <a:t>Keep Up-to-date on relevant changes</a:t>
            </a:r>
            <a:endParaRPr/>
          </a:p>
          <a:p>
            <a:pPr indent="-342900" lvl="2" marL="13017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▪"/>
            </a:pPr>
            <a:r>
              <a:rPr b="1" i="0" lang="en-US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MassLegal</a:t>
            </a:r>
            <a:r>
              <a:rPr b="1" lang="en-US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Services.org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2" marL="13017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▪"/>
            </a:pPr>
            <a:r>
              <a:rPr b="1" i="0" lang="en-US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Massachusetts Attorney General’s Office</a:t>
            </a:r>
            <a:endParaRPr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2" marL="13017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▪"/>
            </a:pPr>
            <a:r>
              <a:rPr b="1" lang="en-US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MassHealth website</a:t>
            </a:r>
            <a:endParaRPr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00660" lvl="2" marL="130175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Arial"/>
              <a:buNone/>
            </a:pPr>
            <a:r>
              <a:t/>
            </a:r>
            <a:endParaRPr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700" lvl="0" marL="571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5" name="Google Shape;335;p53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54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 covered:</a:t>
            </a:r>
            <a:endParaRPr/>
          </a:p>
        </p:txBody>
      </p:sp>
      <p:sp>
        <p:nvSpPr>
          <p:cNvPr id="342" name="Google Shape;342;p54"/>
          <p:cNvSpPr txBox="1"/>
          <p:nvPr>
            <p:ph idx="1" type="body"/>
          </p:nvPr>
        </p:nvSpPr>
        <p:spPr>
          <a:xfrm>
            <a:off x="228600" y="1828800"/>
            <a:ext cx="8458200" cy="462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716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None/>
            </a:pPr>
            <a:r>
              <a:rPr lang="en-US" sz="2800"/>
              <a:t>	</a:t>
            </a:r>
            <a:endParaRPr/>
          </a:p>
          <a:p>
            <a:pPr indent="-13716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None/>
            </a:pPr>
            <a:r>
              <a:rPr lang="en-US" sz="2800"/>
              <a:t>		U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pdates</a:t>
            </a:r>
            <a:endParaRPr sz="2800"/>
          </a:p>
          <a:p>
            <a:pPr indent="-1371600" lvl="0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  <a:p>
            <a:pPr indent="-1371600" lvl="0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Reminders</a:t>
            </a:r>
            <a:endParaRPr/>
          </a:p>
          <a:p>
            <a:pPr indent="-1371600" lvl="0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  <a:p>
            <a:pPr indent="-1371600" lvl="0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None/>
            </a:pPr>
            <a:r>
              <a:rPr lang="en-US" sz="2800"/>
              <a:t>		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Bookmarks</a:t>
            </a:r>
            <a:endParaRPr/>
          </a:p>
        </p:txBody>
      </p:sp>
      <p:sp>
        <p:nvSpPr>
          <p:cNvPr id="343" name="Google Shape;343;p54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box Checked with solid fill" id="344" name="Google Shape;344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6338" y="2190762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5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86170" y="2295525"/>
            <a:ext cx="571529" cy="4762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box Checked with solid fill" id="346" name="Google Shape;346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6338" y="3124194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5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86169" y="4343382"/>
            <a:ext cx="571529" cy="4762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box Checked with solid fill" id="348" name="Google Shape;348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6338" y="4238619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5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86169" y="3281338"/>
            <a:ext cx="571529" cy="476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we’ll cover in this session:</a:t>
            </a:r>
            <a:endParaRPr/>
          </a:p>
        </p:txBody>
      </p:sp>
      <p:sp>
        <p:nvSpPr>
          <p:cNvPr id="140" name="Google Shape;140;p3"/>
          <p:cNvSpPr txBox="1"/>
          <p:nvPr>
            <p:ph idx="1" type="body"/>
          </p:nvPr>
        </p:nvSpPr>
        <p:spPr>
          <a:xfrm>
            <a:off x="228600" y="1828800"/>
            <a:ext cx="8458200" cy="4777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Char char="□"/>
            </a:pPr>
            <a:r>
              <a:rPr lang="en-US" sz="2800"/>
              <a:t>U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pdates</a:t>
            </a:r>
            <a:endParaRPr sz="2800"/>
          </a:p>
          <a:p>
            <a:pPr indent="-342900" lvl="1" marL="800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Children’s Medical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S</a:t>
            </a:r>
            <a:r>
              <a:rPr lang="en-US" sz="2400"/>
              <a:t>ecurity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/>
              <a:t>Plan (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CMSP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lang="en-US" sz="2400"/>
              <a:t>1115 Waiver Initiatives</a:t>
            </a:r>
            <a:endParaRPr sz="2400"/>
          </a:p>
          <a:p>
            <a:pPr indent="-353060" lvl="1" marL="800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Char char="▪"/>
            </a:pPr>
            <a:r>
              <a:rPr lang="en-US" sz="2400"/>
              <a:t>New MassHealth Member Cards</a:t>
            </a:r>
            <a:endParaRPr sz="2400"/>
          </a:p>
          <a:p>
            <a:pPr indent="-342900" lvl="1" marL="8001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▪"/>
            </a:pPr>
            <a:r>
              <a:rPr lang="en-US" sz="2400"/>
              <a:t>Additional Help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sz="2400"/>
          </a:p>
          <a:p>
            <a:pPr indent="-4572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Reminders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240"/>
              <a:buChar char="□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Bookmarks</a:t>
            </a:r>
            <a:endParaRPr/>
          </a:p>
        </p:txBody>
      </p:sp>
      <p:sp>
        <p:nvSpPr>
          <p:cNvPr id="141" name="Google Shape;141;p3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" name="Google Shape;14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7609" y="1899273"/>
            <a:ext cx="571529" cy="476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70146" y="4635488"/>
            <a:ext cx="596931" cy="463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79670" y="5636877"/>
            <a:ext cx="596931" cy="463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5"/>
          <p:cNvSpPr txBox="1"/>
          <p:nvPr>
            <p:ph type="title"/>
          </p:nvPr>
        </p:nvSpPr>
        <p:spPr>
          <a:xfrm>
            <a:off x="454025" y="536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Updates: CMSP</a:t>
            </a:r>
            <a:endParaRPr sz="4000"/>
          </a:p>
        </p:txBody>
      </p:sp>
      <p:sp>
        <p:nvSpPr>
          <p:cNvPr id="150" name="Google Shape;150;p45"/>
          <p:cNvSpPr txBox="1"/>
          <p:nvPr>
            <p:ph idx="1" type="body"/>
          </p:nvPr>
        </p:nvSpPr>
        <p:spPr>
          <a:xfrm>
            <a:off x="454025" y="20193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Char char="⮚"/>
            </a:pPr>
            <a:r>
              <a:rPr lang="en-US" sz="2800"/>
              <a:t>As of Jan. 1, 2025: </a:t>
            </a:r>
            <a:endParaRPr sz="2800"/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-US"/>
              <a:t>No copays in CMSP </a:t>
            </a:r>
            <a:endParaRPr/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-US"/>
              <a:t>No premiums for CMSP members under 300% FPL</a:t>
            </a:r>
            <a:endParaRPr/>
          </a:p>
          <a:p>
            <a:pPr indent="-501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Char char="⮚"/>
            </a:pPr>
            <a:r>
              <a:rPr lang="en-US" sz="2800"/>
              <a:t>Change reflected in </a:t>
            </a:r>
            <a:r>
              <a:rPr lang="en-US" sz="2800" u="sng">
                <a:solidFill>
                  <a:schemeClr val="hlink"/>
                </a:solidFill>
                <a:hlinkClick r:id="rId3"/>
              </a:rPr>
              <a:t>EOM 24-10</a:t>
            </a:r>
            <a:r>
              <a:rPr lang="en-US" sz="2800"/>
              <a:t>; updates to regulations still pending </a:t>
            </a:r>
            <a:r>
              <a:rPr lang="en-US" sz="2800" u="sng">
                <a:solidFill>
                  <a:srgbClr val="3D6FA2"/>
                </a:solidFill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130 CMR 522.004(E)</a:t>
            </a:r>
            <a:r>
              <a:rPr lang="en-US" sz="2800">
                <a:highlight>
                  <a:srgbClr val="FFFFFF"/>
                </a:highlight>
              </a:rPr>
              <a:t> and </a:t>
            </a:r>
            <a:r>
              <a:rPr lang="en-US" sz="2800" u="sng">
                <a:solidFill>
                  <a:srgbClr val="3D6FA2"/>
                </a:solidFill>
                <a:highlight>
                  <a:srgbClr val="FFFFFF"/>
                </a:highlight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130 CMR 506.011</a:t>
            </a:r>
            <a:endParaRPr sz="2800"/>
          </a:p>
          <a:p>
            <a:pPr indent="-340995" lvl="0" marL="469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30"/>
              <a:buNone/>
            </a:pPr>
            <a:r>
              <a:t/>
            </a:r>
            <a:endParaRPr/>
          </a:p>
          <a:p>
            <a:pPr indent="-372110" lvl="0" marL="469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2"/>
              </a:buClr>
              <a:buSzPts val="154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1" name="Google Shape;151;p45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6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Updates: </a:t>
            </a:r>
            <a:r>
              <a:rPr lang="en-US" sz="4000"/>
              <a:t>1115 Waiver Initiatives</a:t>
            </a:r>
            <a:endParaRPr sz="4000"/>
          </a:p>
        </p:txBody>
      </p:sp>
      <p:sp>
        <p:nvSpPr>
          <p:cNvPr id="157" name="Google Shape;157;p46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546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⮚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Homeless Medical Respite 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Services</a:t>
            </a:r>
            <a:endParaRPr sz="2800"/>
          </a:p>
          <a:p>
            <a:pPr indent="-505460" lvl="1" marL="927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/>
              <a:t>Pre-procedure or post-hospitalization short-term housing for individuals experiencing homelessness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/>
              <a:t>Up to 183 days of housing with clinical supports</a:t>
            </a:r>
            <a:endParaRPr/>
          </a:p>
          <a:p>
            <a:pPr indent="-505460" lvl="1" marL="927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/>
              <a:t>Regulations at 130 CMR 458.00</a:t>
            </a:r>
            <a:endParaRPr/>
          </a:p>
          <a:p>
            <a:pPr indent="-505460" lvl="0" marL="469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⮚"/>
            </a:pPr>
            <a:r>
              <a:rPr lang="en-US" sz="2800"/>
              <a:t>Expanded Behavioral Health Diversionary </a:t>
            </a:r>
            <a:r>
              <a:rPr lang="en-US" sz="2800"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Services</a:t>
            </a:r>
            <a:endParaRPr sz="2800"/>
          </a:p>
          <a:p>
            <a:pPr indent="-505460" lvl="0" marL="469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⮚"/>
            </a:pPr>
            <a:r>
              <a:rPr lang="en-US" sz="2800"/>
              <a:t>Health-Related Socials Needs Services</a:t>
            </a:r>
            <a:endParaRPr sz="2800"/>
          </a:p>
          <a:p>
            <a:pPr indent="-327660" lvl="0" marL="469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p46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7"/>
          <p:cNvSpPr txBox="1"/>
          <p:nvPr>
            <p:ph type="title"/>
          </p:nvPr>
        </p:nvSpPr>
        <p:spPr>
          <a:xfrm>
            <a:off x="454025" y="536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Updates: Waiver </a:t>
            </a:r>
            <a:r>
              <a:rPr lang="en-US" sz="4000"/>
              <a:t>Initiatives</a:t>
            </a: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(cont.)</a:t>
            </a:r>
            <a:endParaRPr sz="4000"/>
          </a:p>
        </p:txBody>
      </p:sp>
      <p:sp>
        <p:nvSpPr>
          <p:cNvPr id="164" name="Google Shape;164;p47"/>
          <p:cNvSpPr txBox="1"/>
          <p:nvPr>
            <p:ph idx="1" type="body"/>
          </p:nvPr>
        </p:nvSpPr>
        <p:spPr>
          <a:xfrm>
            <a:off x="454025" y="20193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30"/>
              <a:buNone/>
            </a:pPr>
            <a:r>
              <a:rPr b="1" lang="en-US"/>
              <a:t>Health Related Social Needs Services</a:t>
            </a:r>
            <a:r>
              <a:rPr b="1" i="0" lang="en-US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(HRSN)</a:t>
            </a:r>
            <a:endParaRPr b="1"/>
          </a:p>
          <a:p>
            <a:pPr indent="-460375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50"/>
              <a:buFont typeface="Times New Roman"/>
              <a:buChar char="➢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MassHealth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ACO members can receive 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4"/>
                  </a:ext>
                </a:extLst>
              </a:rPr>
              <a:t>HRSN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Nutrition and Housing Supplemental Services</a:t>
            </a:r>
            <a:endParaRPr/>
          </a:p>
          <a:p>
            <a:pPr indent="-457200" lvl="0" marL="471488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75"/>
              <a:buFont typeface="Noto Sans Symbols"/>
              <a:buChar char="⮚"/>
            </a:pPr>
            <a:r>
              <a:rPr lang="en-US" sz="2800"/>
              <a:t>New: </a:t>
            </a:r>
            <a:r>
              <a:rPr lang="en-US" sz="2800"/>
              <a:t>Community Support Program Services (CSP)</a:t>
            </a:r>
            <a:endParaRPr/>
          </a:p>
          <a:p>
            <a:pPr indent="-457200" lvl="1" marL="928688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75"/>
              <a:buFont typeface="Arial"/>
              <a:buChar char="•"/>
            </a:pPr>
            <a:r>
              <a:rPr lang="en-US"/>
              <a:t>Behavioral health diversionary services </a:t>
            </a:r>
            <a:endParaRPr/>
          </a:p>
          <a:p>
            <a:pPr indent="-457200" lvl="0" marL="471488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75"/>
              <a:buFont typeface="Noto Sans Symbols"/>
              <a:buChar char="⮚"/>
            </a:pPr>
            <a:r>
              <a:rPr lang="en-US" sz="2800"/>
              <a:t>Specialized CSP</a:t>
            </a:r>
            <a:endParaRPr/>
          </a:p>
          <a:p>
            <a:pPr indent="-457200" lvl="1" marL="928688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75"/>
              <a:buFont typeface="Arial"/>
              <a:buChar char="•"/>
            </a:pPr>
            <a:r>
              <a:rPr b="0" i="0" lang="en-US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CSP for Homeless Individuals</a:t>
            </a:r>
            <a:endParaRPr/>
          </a:p>
          <a:p>
            <a:pPr indent="-457200" lvl="1" marL="928688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75"/>
              <a:buFont typeface="Arial"/>
              <a:buChar char="•"/>
            </a:pPr>
            <a:r>
              <a:rPr lang="en-US"/>
              <a:t>CSP for Individuals with Justice Involvement</a:t>
            </a:r>
            <a:endParaRPr/>
          </a:p>
          <a:p>
            <a:pPr indent="-457200" lvl="1" marL="928688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75"/>
              <a:buFont typeface="Arial"/>
              <a:buChar char="•"/>
            </a:pPr>
            <a:r>
              <a:rPr b="0" i="0" lang="en-US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CSP Tenancy Preservation Program</a:t>
            </a:r>
            <a:endParaRPr/>
          </a:p>
          <a:p>
            <a:pPr indent="-372110" lvl="0" marL="469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2"/>
              </a:buClr>
              <a:buSzPts val="154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5" name="Google Shape;165;p47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8"/>
          <p:cNvSpPr txBox="1"/>
          <p:nvPr>
            <p:ph type="title"/>
          </p:nvPr>
        </p:nvSpPr>
        <p:spPr>
          <a:xfrm>
            <a:off x="454025" y="536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Updates: Waiver Initiatives (cont.)</a:t>
            </a:r>
            <a:endParaRPr sz="4000"/>
          </a:p>
        </p:txBody>
      </p:sp>
      <p:sp>
        <p:nvSpPr>
          <p:cNvPr id="171" name="Google Shape;171;p48"/>
          <p:cNvSpPr txBox="1"/>
          <p:nvPr>
            <p:ph idx="1" type="body"/>
          </p:nvPr>
        </p:nvSpPr>
        <p:spPr>
          <a:xfrm>
            <a:off x="454025" y="20193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30"/>
              <a:buNone/>
            </a:pPr>
            <a:r>
              <a:rPr lang="en-US"/>
              <a:t>Justice-Involved Individuals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30"/>
              <a:buNone/>
            </a:pPr>
            <a:r>
              <a:t/>
            </a:r>
            <a:endParaRPr/>
          </a:p>
          <a:p>
            <a:pPr indent="-469900" lvl="1" marL="927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30"/>
              <a:buFont typeface="Noto Sans Symbols"/>
              <a:buChar char="⮚"/>
            </a:pPr>
            <a:r>
              <a:rPr b="0" i="0" lang="en-US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90-day coverage for pre-release and reentry services -will be phased in starting July </a:t>
            </a:r>
            <a:r>
              <a:rPr b="0" i="0" lang="en-US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5"/>
                  </a:ext>
                </a:extLst>
              </a:rPr>
              <a:t>2025</a:t>
            </a:r>
            <a:endParaRPr/>
          </a:p>
          <a:p>
            <a:pPr indent="-469900" lvl="1" marL="9271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Font typeface="Noto Sans Symbols"/>
              <a:buChar char="⮚"/>
            </a:pPr>
            <a:r>
              <a:rPr lang="en-US" sz="2100"/>
              <a:t>Continuous eligibility for up to 12 months after release </a:t>
            </a:r>
            <a:endParaRPr/>
          </a:p>
          <a:p>
            <a:pPr indent="-469900" lvl="1" marL="9271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Font typeface="Noto Sans Symbols"/>
              <a:buChar char="⮚"/>
            </a:pPr>
            <a:r>
              <a:rPr lang="en-US" sz="2100"/>
              <a:t>Behavioral Health Supports for Individuals with Justice Involvement (BH-JI)</a:t>
            </a:r>
            <a:endParaRPr/>
          </a:p>
          <a:p>
            <a:pPr indent="-469900" lvl="1" marL="9271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Font typeface="Noto Sans Symbols"/>
              <a:buChar char="⮚"/>
            </a:pPr>
            <a:r>
              <a:rPr lang="en-US" sz="2100"/>
              <a:t> CSP for Individuals with Justice Involvement (CSP-JI)</a:t>
            </a:r>
            <a:endParaRPr/>
          </a:p>
          <a:p>
            <a:pPr indent="-469900" lvl="1" marL="9271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Font typeface="Noto Sans Symbols"/>
              <a:buChar char="⮚"/>
            </a:pPr>
            <a:r>
              <a:rPr lang="en-US" sz="2100"/>
              <a:t>Special MassHealth member page</a:t>
            </a:r>
            <a:endParaRPr/>
          </a:p>
          <a:p>
            <a:pPr indent="-469900" lvl="2" marL="13843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30"/>
              <a:buFont typeface="Arial"/>
              <a:buChar char="•"/>
            </a:pPr>
            <a:r>
              <a:rPr lang="en-US" sz="1700"/>
              <a:t>“MassHealth members recently released from jail or prison”</a:t>
            </a:r>
            <a:endParaRPr/>
          </a:p>
          <a:p>
            <a:pPr indent="-372110" lvl="0" marL="4699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lt2"/>
              </a:buClr>
              <a:buSzPts val="154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p48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d86d31f121_2_0"/>
          <p:cNvSpPr txBox="1"/>
          <p:nvPr>
            <p:ph idx="1" type="body"/>
          </p:nvPr>
        </p:nvSpPr>
        <p:spPr>
          <a:xfrm>
            <a:off x="457200" y="1828800"/>
            <a:ext cx="8229600" cy="4302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Arial"/>
              <a:buNone/>
            </a:pPr>
            <a:r>
              <a:rPr lang="en-US"/>
              <a:t>MassHealth has redesigned Members cards.</a:t>
            </a:r>
            <a:endParaRPr/>
          </a:p>
          <a:p>
            <a:pPr indent="-469900" lvl="0" marL="4699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Char char="⮚"/>
            </a:pPr>
            <a:r>
              <a:rPr lang="en-US" sz="2800"/>
              <a:t>Providers must accept all valid versions, old and new</a:t>
            </a:r>
            <a:endParaRPr/>
          </a:p>
          <a:p>
            <a:pPr indent="-469900" lvl="0" marL="4699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Char char="⮚"/>
            </a:pPr>
            <a:r>
              <a:rPr lang="en-US" sz="2800"/>
              <a:t>Digital member cards accessible through MyServices portal</a:t>
            </a:r>
            <a:endParaRPr/>
          </a:p>
        </p:txBody>
      </p:sp>
      <p:sp>
        <p:nvSpPr>
          <p:cNvPr id="179" name="Google Shape;179;g2d86d31f121_2_0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</a:rPr>
              <a:t>Updates: </a:t>
            </a:r>
            <a:endParaRPr sz="4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4000">
                <a:solidFill>
                  <a:schemeClr val="dk1"/>
                </a:solidFill>
              </a:rPr>
              <a:t>New MassHealth Member Cards</a:t>
            </a:r>
            <a:endParaRPr/>
          </a:p>
        </p:txBody>
      </p:sp>
      <p:sp>
        <p:nvSpPr>
          <p:cNvPr id="180" name="Google Shape;180;g2d86d31f121_2_0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81" name="Google Shape;181;g2d86d31f121_2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6324" y="3856600"/>
            <a:ext cx="3411000" cy="221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2d86d31f121_2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32350" y="3837933"/>
            <a:ext cx="3411000" cy="22326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9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0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Updates: Additional Help</a:t>
            </a:r>
            <a:endParaRPr sz="4000"/>
          </a:p>
        </p:txBody>
      </p:sp>
      <p:sp>
        <p:nvSpPr>
          <p:cNvPr id="188" name="Google Shape;188;p49"/>
          <p:cNvSpPr txBox="1"/>
          <p:nvPr>
            <p:ph idx="1" type="body"/>
          </p:nvPr>
        </p:nvSpPr>
        <p:spPr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MassHealth Members will automatically receive discounts on utility bills</a:t>
            </a:r>
            <a:endParaRPr/>
          </a:p>
          <a:p>
            <a:pPr indent="-4699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⮚"/>
            </a:pPr>
            <a:r>
              <a:rPr lang="en-US" sz="2800"/>
              <a:t>U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 to 25% on gas expenses</a:t>
            </a:r>
            <a:endParaRPr/>
          </a:p>
          <a:p>
            <a:pPr indent="-4699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⮚"/>
            </a:pPr>
            <a:r>
              <a:rPr lang="en-US" sz="2800"/>
              <a:t>Up to 42 % on electric expenses</a:t>
            </a:r>
            <a:endParaRPr/>
          </a:p>
          <a:p>
            <a:pPr indent="-4699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⮚"/>
            </a:pPr>
            <a:r>
              <a:rPr lang="en-US" sz="2800"/>
              <a:t>Customers of National Grid could get discounts up to 71%, with </a:t>
            </a:r>
            <a:r>
              <a:rPr lang="en-US" sz="2800" u="sng">
                <a:solidFill>
                  <a:schemeClr val="hlink"/>
                </a:solidFill>
                <a:hlinkClick r:id="rId3"/>
              </a:rPr>
              <a:t>application</a:t>
            </a:r>
            <a:endParaRPr sz="2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None/>
            </a:pPr>
            <a:r>
              <a:rPr lang="en-US"/>
              <a:t>MassHealth Members are eligible for an MBTA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Reduced Fares Card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None/>
            </a:pPr>
            <a:r>
              <a:t/>
            </a:r>
            <a:endParaRPr/>
          </a:p>
        </p:txBody>
      </p:sp>
      <p:sp>
        <p:nvSpPr>
          <p:cNvPr id="189" name="Google Shape;189;p49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Quadrant">
  <a:themeElements>
    <a:clrScheme name="Quadrant 4">
      <a:dk1>
        <a:srgbClr val="000000"/>
      </a:dk1>
      <a:lt1>
        <a:srgbClr val="FFFFFF"/>
      </a:lt1>
      <a:dk2>
        <a:srgbClr val="000000"/>
      </a:dk2>
      <a:lt2>
        <a:srgbClr val="CC0000"/>
      </a:lt2>
      <a:accent1>
        <a:srgbClr val="FFCC00"/>
      </a:accent1>
      <a:accent2>
        <a:srgbClr val="3366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5CB9"/>
      </a:accent6>
      <a:hlink>
        <a:srgbClr val="666699"/>
      </a:hlink>
      <a:folHlink>
        <a:srgbClr val="C0C0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Quadrant">
  <a:themeElements>
    <a:clrScheme name="Quadrant 4">
      <a:dk1>
        <a:srgbClr val="000000"/>
      </a:dk1>
      <a:lt1>
        <a:srgbClr val="FFFFFF"/>
      </a:lt1>
      <a:dk2>
        <a:srgbClr val="000000"/>
      </a:dk2>
      <a:lt2>
        <a:srgbClr val="CC0000"/>
      </a:lt2>
      <a:accent1>
        <a:srgbClr val="FFCC00"/>
      </a:accent1>
      <a:accent2>
        <a:srgbClr val="3366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5CB9"/>
      </a:accent6>
      <a:hlink>
        <a:srgbClr val="666699"/>
      </a:hlink>
      <a:folHlink>
        <a:srgbClr val="C0C0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Quadrant">
  <a:themeElements>
    <a:clrScheme name="Quadrant 4">
      <a:dk1>
        <a:srgbClr val="000000"/>
      </a:dk1>
      <a:lt1>
        <a:srgbClr val="FFFFFF"/>
      </a:lt1>
      <a:dk2>
        <a:srgbClr val="000000"/>
      </a:dk2>
      <a:lt2>
        <a:srgbClr val="CC0000"/>
      </a:lt2>
      <a:accent1>
        <a:srgbClr val="FFCC00"/>
      </a:accent1>
      <a:accent2>
        <a:srgbClr val="3366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5CB9"/>
      </a:accent6>
      <a:hlink>
        <a:srgbClr val="666699"/>
      </a:hlink>
      <a:folHlink>
        <a:srgbClr val="C0C0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2006-11-13T20:41:56Z</dcterms:created>
  <dc:creator>Deborah Thomson</dc:creator>
</cp:coreProperties>
</file>