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  <p:sldMasterId id="2147483650" r:id="rId5"/>
  </p:sldMasterIdLst>
  <p:notesMasterIdLst>
    <p:notesMasterId r:id="rId42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</p:sldIdLst>
  <p:sldSz cx="12192000" cy="6858000"/>
  <p:notesSz cx="6858000" cy="9144000"/>
  <p:embeddedFontLst>
    <p:embeddedFont>
      <p:font typeface="Gill Sans" panose="020B0604020202020204" charset="0"/>
      <p:regular r:id="rId43"/>
      <p:bold r:id="rId4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5" roundtripDataSignature="AMtx7mgmTBMu5r0mT1RvOom3Fk6SkjoA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notesMaster" Target="notesMasters/notesMaster1.xml"/><Relationship Id="rId47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customschemas.google.com/relationships/presentationmetadata" Target="metadata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font" Target="fonts/font1.fntdata"/><Relationship Id="rId48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presProps" Target="pres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0"/>
          <p:cNvSpPr txBox="1"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74300" tIns="182875" rIns="274300" bIns="182875" anchor="ctr" anchorCtr="1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0"/>
          <p:cNvSpPr txBox="1"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40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0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0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8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48"/>
          <p:cNvSpPr txBox="1"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1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200"/>
              <a:buFont typeface="Gill Sans"/>
              <a:buNone/>
              <a:defRPr sz="22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8"/>
          <p:cNvSpPr>
            <a:spLocks noGrp="1"/>
          </p:cNvSpPr>
          <p:nvPr>
            <p:ph type="pic" idx="2"/>
          </p:nvPr>
        </p:nvSpPr>
        <p:spPr>
          <a:xfrm>
            <a:off x="6095999" y="0"/>
            <a:ext cx="6102097" cy="6858000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78" name="Google Shape;78;p48"/>
          <p:cNvSpPr txBox="1">
            <a:spLocks noGrp="1"/>
          </p:cNvSpPr>
          <p:nvPr>
            <p:ph type="body" idx="1"/>
          </p:nvPr>
        </p:nvSpPr>
        <p:spPr>
          <a:xfrm>
            <a:off x="1115568" y="3549918"/>
            <a:ext cx="3794760" cy="2194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9" name="Google Shape;79;p48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8"/>
          <p:cNvSpPr txBox="1">
            <a:spLocks noGrp="1"/>
          </p:cNvSpPr>
          <p:nvPr>
            <p:ph type="ftr" idx="11"/>
          </p:nvPr>
        </p:nvSpPr>
        <p:spPr>
          <a:xfrm>
            <a:off x="804672" y="6236208"/>
            <a:ext cx="5124797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48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9"/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49"/>
          <p:cNvSpPr txBox="1">
            <a:spLocks noGrp="1"/>
          </p:cNvSpPr>
          <p:nvPr>
            <p:ph type="body" idx="1"/>
          </p:nvPr>
        </p:nvSpPr>
        <p:spPr>
          <a:xfrm rot="5400000">
            <a:off x="4545009" y="324172"/>
            <a:ext cx="3101983" cy="7729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49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49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49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0"/>
          <p:cNvSpPr txBox="1">
            <a:spLocks noGrp="1"/>
          </p:cNvSpPr>
          <p:nvPr>
            <p:ph type="title"/>
          </p:nvPr>
        </p:nvSpPr>
        <p:spPr>
          <a:xfrm rot="5400000">
            <a:off x="6810676" y="2779696"/>
            <a:ext cx="4983480" cy="1298608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50"/>
          <p:cNvSpPr txBox="1">
            <a:spLocks noGrp="1"/>
          </p:cNvSpPr>
          <p:nvPr>
            <p:ph type="body" idx="1"/>
          </p:nvPr>
        </p:nvSpPr>
        <p:spPr>
          <a:xfrm rot="5400000">
            <a:off x="2838641" y="329756"/>
            <a:ext cx="4983480" cy="6198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50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50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50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1"/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1"/>
          <p:cNvSpPr txBox="1"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41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1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1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9"/>
          <p:cNvSpPr txBox="1"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74300" tIns="182875" rIns="274300" bIns="182875" anchor="ctr" anchorCtr="1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9"/>
          <p:cNvSpPr txBox="1"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2" name="Google Shape;32;p39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9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9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2"/>
          <p:cNvSpPr txBox="1"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74300" tIns="182875" rIns="274300" bIns="182875" anchor="ctr" anchorCtr="1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2"/>
          <p:cNvSpPr txBox="1"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42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2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2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3"/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3"/>
          <p:cNvSpPr txBox="1">
            <a:spLocks noGrp="1"/>
          </p:cNvSpPr>
          <p:nvPr>
            <p:ph type="body" idx="1"/>
          </p:nvPr>
        </p:nvSpPr>
        <p:spPr>
          <a:xfrm>
            <a:off x="1581912" y="2638044"/>
            <a:ext cx="4271771" cy="3101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3"/>
          <p:cNvSpPr txBox="1">
            <a:spLocks noGrp="1"/>
          </p:cNvSpPr>
          <p:nvPr>
            <p:ph type="body" idx="2"/>
          </p:nvPr>
        </p:nvSpPr>
        <p:spPr>
          <a:xfrm>
            <a:off x="6338315" y="2638044"/>
            <a:ext cx="4270247" cy="3101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43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3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4"/>
          <p:cNvSpPr txBox="1"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sz="1900" b="0" cap="none">
                <a:solidFill>
                  <a:srgbClr val="6B88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44"/>
          <p:cNvSpPr txBox="1">
            <a:spLocks noGrp="1"/>
          </p:cNvSpPr>
          <p:nvPr>
            <p:ph type="body" idx="2"/>
          </p:nvPr>
        </p:nvSpPr>
        <p:spPr>
          <a:xfrm>
            <a:off x="1583436" y="3143250"/>
            <a:ext cx="4270248" cy="2596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3"/>
          </p:nvPr>
        </p:nvSpPr>
        <p:spPr>
          <a:xfrm>
            <a:off x="6338316" y="3143250"/>
            <a:ext cx="4253484" cy="2596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body" idx="4"/>
          </p:nvPr>
        </p:nvSpPr>
        <p:spPr>
          <a:xfrm>
            <a:off x="6338316" y="2313433"/>
            <a:ext cx="4270248" cy="704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sz="1900" b="0" cap="none">
                <a:solidFill>
                  <a:srgbClr val="6B88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44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6" name="Google Shape;56;p44"/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5"/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45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5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45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6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6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46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7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47"/>
          <p:cNvSpPr txBox="1"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1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200"/>
              <a:buFont typeface="Gill Sans"/>
              <a:buNone/>
              <a:defRPr sz="22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47"/>
          <p:cNvSpPr txBox="1">
            <a:spLocks noGrp="1"/>
          </p:cNvSpPr>
          <p:nvPr>
            <p:ph type="body" idx="1"/>
          </p:nvPr>
        </p:nvSpPr>
        <p:spPr>
          <a:xfrm>
            <a:off x="6736080" y="804672"/>
            <a:ext cx="4815840" cy="5248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2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•"/>
              <a:defRPr sz="1900">
                <a:solidFill>
                  <a:schemeClr val="dk1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4pPr>
            <a:lvl5pPr marL="2286000" lvl="4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5pPr>
            <a:lvl6pPr marL="2743200" lvl="5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0" name="Google Shape;70;p47"/>
          <p:cNvSpPr txBox="1">
            <a:spLocks noGrp="1"/>
          </p:cNvSpPr>
          <p:nvPr>
            <p:ph type="body" idx="2"/>
          </p:nvPr>
        </p:nvSpPr>
        <p:spPr>
          <a:xfrm>
            <a:off x="1115568" y="3549918"/>
            <a:ext cx="3794760" cy="2194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47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47"/>
          <p:cNvSpPr txBox="1">
            <a:spLocks noGrp="1"/>
          </p:cNvSpPr>
          <p:nvPr>
            <p:ph type="ftr" idx="11"/>
          </p:nvPr>
        </p:nvSpPr>
        <p:spPr>
          <a:xfrm>
            <a:off x="804672" y="6236208"/>
            <a:ext cx="5124797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7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DEE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8"/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  <a:defRPr sz="2800" b="0" i="0" u="none" strike="noStrike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8"/>
          <p:cNvSpPr txBox="1"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8" name="Google Shape;8;p38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9" name="Google Shape;9;p38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0" name="Google Shape;10;p38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DEE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7"/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  <a:defRPr sz="2800" b="0" i="0" u="none" strike="noStrike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7"/>
          <p:cNvSpPr txBox="1"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0" name="Google Shape;20;p37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1" name="Google Shape;21;p37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2" name="Google Shape;22;p37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100" b="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buNone/>
              <a:defRPr sz="1100" b="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buNone/>
              <a:defRPr sz="1100" b="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buNone/>
              <a:defRPr sz="1100" b="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buNone/>
              <a:defRPr sz="1100" b="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 rtl="0">
              <a:spcBef>
                <a:spcPts val="0"/>
              </a:spcBef>
              <a:buNone/>
              <a:defRPr sz="1100" b="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 rtl="0">
              <a:spcBef>
                <a:spcPts val="0"/>
              </a:spcBef>
              <a:buNone/>
              <a:defRPr sz="1100" b="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 rtl="0">
              <a:spcBef>
                <a:spcPts val="0"/>
              </a:spcBef>
              <a:buNone/>
              <a:defRPr sz="1100" b="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 rtl="0">
              <a:spcBef>
                <a:spcPts val="0"/>
              </a:spcBef>
              <a:buNone/>
              <a:defRPr sz="1100" b="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healthconnector.org/about/contact#contact-ombud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EHS-DL-ITRequests@MassMail.State.MA.U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sslegalservices.org/content/new-masshealth-unit-problem-cases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asshealthdruglist.ehs.state.ma.us/MHDL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umana.com/member/medicare-linet-pharmacy-resource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asshealthdruglist.ehs.state.ma.us/MHDL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lists/masshealth-guidelines-for-medical-necessity-determination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lists/masshealth-member-form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doc/fair-hearing-request-form-2/download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doc/eligibility-operations-memo-23-27-prehearing-resolution-0/download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info-details/schedule-an-appointment-with-a-masshealth-representativ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info-details/schedule-an-appointment-with-a-masshealth-representativ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"/>
          <p:cNvSpPr txBox="1">
            <a:spLocks noGrp="1"/>
          </p:cNvSpPr>
          <p:nvPr>
            <p:ph type="ctrTitle"/>
          </p:nvPr>
        </p:nvSpPr>
        <p:spPr>
          <a:xfrm>
            <a:off x="1600200" y="779929"/>
            <a:ext cx="8991600" cy="2622177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74300" tIns="182875" rIns="274300" bIns="182875" anchor="ctr" anchorCtr="1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</a:pPr>
            <a:r>
              <a:rPr lang="en-US" b="1"/>
              <a:t>TROUBLESHOOTING AND APPEALS</a:t>
            </a:r>
            <a:endParaRPr/>
          </a:p>
        </p:txBody>
      </p:sp>
      <p:sp>
        <p:nvSpPr>
          <p:cNvPr id="99" name="Google Shape;99;p1"/>
          <p:cNvSpPr txBox="1">
            <a:spLocks noGrp="1"/>
          </p:cNvSpPr>
          <p:nvPr>
            <p:ph type="subTitle" idx="1"/>
          </p:nvPr>
        </p:nvSpPr>
        <p:spPr>
          <a:xfrm>
            <a:off x="1645920" y="3859307"/>
            <a:ext cx="6801612" cy="1775011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Health Access Basic Benefits Training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February 4, 2025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Ashley Jones-Pierce – Greater Boston Legal Services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ajonespierce@gbls.org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8974318" y="3859307"/>
            <a:ext cx="2630078" cy="1775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CAN ISSUE BE FIXED WITHOUT AN APPEAL?</a:t>
            </a:r>
            <a:endParaRPr/>
          </a:p>
        </p:txBody>
      </p:sp>
      <p:sp>
        <p:nvSpPr>
          <p:cNvPr id="154" name="Google Shape;154;p10"/>
          <p:cNvSpPr txBox="1">
            <a:spLocks noGrp="1"/>
          </p:cNvSpPr>
          <p:nvPr>
            <p:ph type="body" idx="1"/>
          </p:nvPr>
        </p:nvSpPr>
        <p:spPr>
          <a:xfrm>
            <a:off x="942679" y="2194560"/>
            <a:ext cx="10209229" cy="310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Missing or erroneous account information can be provided by phone, fax, or online.  </a:t>
            </a:r>
            <a:endParaRPr/>
          </a:p>
          <a:p>
            <a:pPr marL="228600" lvl="0" indent="-101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Apparent system error or data entry issue can often be corrected by contacting MH.  (ex. Monthly wage entered as weekly)</a:t>
            </a:r>
            <a:endParaRPr/>
          </a:p>
          <a:p>
            <a:pPr marL="228600" lvl="0" indent="-101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To avoid gaps in coverage that may leave member with medical debt, an appeal may be needed. 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RESOLVING ELIGIBILITY ISSUES (CONT)</a:t>
            </a:r>
            <a:endParaRPr/>
          </a:p>
        </p:txBody>
      </p:sp>
      <p:sp>
        <p:nvSpPr>
          <p:cNvPr id="160" name="Google Shape;160;p11"/>
          <p:cNvSpPr txBox="1">
            <a:spLocks noGrp="1"/>
          </p:cNvSpPr>
          <p:nvPr>
            <p:ph type="body" idx="1"/>
          </p:nvPr>
        </p:nvSpPr>
        <p:spPr>
          <a:xfrm>
            <a:off x="1084082" y="2194560"/>
            <a:ext cx="10058400" cy="4187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Health Connector Customer Service (877-MA-ENROLL):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If customer service is unable to resolve, contact Health Connector Ombudsman: </a:t>
            </a:r>
            <a:r>
              <a:rPr lang="en-US" sz="1800" u="sng">
                <a:solidFill>
                  <a:schemeClr val="hlink"/>
                </a:solidFill>
                <a:hlinkClick r:id="rId3"/>
              </a:rPr>
              <a:t>https://www.mahealthconnector.org/about/contact#contact-ombuds</a:t>
            </a:r>
            <a:r>
              <a:rPr lang="en-US" sz="1800"/>
              <a:t>.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MassHealth Enrollment Center: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Call customer service (800-841-2900) and ask to be transferred to the MEC.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Escalate to Service Solution Unit (SSU):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When calls to Customer Service/MEC have not resolved more complex issues.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Appeal: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Appeal rights and procedures are detailed on notices. 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2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SERVICE SOLUTIONS UNIT (SSU)</a:t>
            </a:r>
            <a:endParaRPr/>
          </a:p>
        </p:txBody>
      </p:sp>
      <p:sp>
        <p:nvSpPr>
          <p:cNvPr id="166" name="Google Shape;166;p12"/>
          <p:cNvSpPr txBox="1">
            <a:spLocks noGrp="1"/>
          </p:cNvSpPr>
          <p:nvPr>
            <p:ph type="body" idx="1"/>
          </p:nvPr>
        </p:nvSpPr>
        <p:spPr>
          <a:xfrm>
            <a:off x="678729" y="2194560"/>
            <a:ext cx="10746557" cy="3638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SSU is a unit within MH that offers advocates an “escalation” protocol to help resolve cases when initial attempts by Customer Service and the MEC have not been successful. </a:t>
            </a:r>
            <a:endParaRPr/>
          </a:p>
          <a:p>
            <a:pPr marL="228600" lvl="0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Assistance can be requested via secure email using standard SSU template: </a:t>
            </a:r>
            <a:r>
              <a:rPr lang="en-US" sz="2000" u="sng">
                <a:solidFill>
                  <a:schemeClr val="hlink"/>
                </a:solidFill>
                <a:hlinkClick r:id="rId3"/>
              </a:rPr>
              <a:t>EHS-DL-ITRequests@MassMail.State.MA.US</a:t>
            </a:r>
            <a:r>
              <a:rPr lang="en-US" sz="2000"/>
              <a:t>. </a:t>
            </a:r>
            <a:endParaRPr/>
          </a:p>
          <a:p>
            <a:pPr marL="228600" lvl="0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Advocate must have PSI or ARD. </a:t>
            </a:r>
            <a:endParaRPr/>
          </a:p>
          <a:p>
            <a:pPr marL="228600" lvl="0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See, </a:t>
            </a:r>
            <a:r>
              <a:rPr lang="en-US" sz="2000" u="sng">
                <a:solidFill>
                  <a:schemeClr val="hlink"/>
                </a:solidFill>
                <a:hlinkClick r:id="rId4"/>
              </a:rPr>
              <a:t>https://www.masslegalservices.org/content/new-masshealth-unit-problem-cases</a:t>
            </a:r>
            <a:r>
              <a:rPr lang="en-US" sz="2000"/>
              <a:t>. </a:t>
            </a:r>
            <a:endParaRPr/>
          </a:p>
          <a:p>
            <a:pPr marL="228600" lvl="0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228600" lvl="0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3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THIRD PARTY LIABILITY ISSUES</a:t>
            </a:r>
            <a:endParaRPr/>
          </a:p>
        </p:txBody>
      </p:sp>
      <p:sp>
        <p:nvSpPr>
          <p:cNvPr id="172" name="Google Shape;172;p13"/>
          <p:cNvSpPr txBox="1">
            <a:spLocks noGrp="1"/>
          </p:cNvSpPr>
          <p:nvPr>
            <p:ph type="body" idx="1"/>
          </p:nvPr>
        </p:nvSpPr>
        <p:spPr>
          <a:xfrm>
            <a:off x="735291" y="2194560"/>
            <a:ext cx="10680569" cy="3951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Examples: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Member has MH Standard, but providers say they can’t bill.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Member was just notified they are no longer eligible for a managed care plan.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Cause: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Other insurance may be showing on member’s record, possibly from a data match.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Solution: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Contact Third Party Liability (TPL) Unit (888-628-7526) to remove insurance from record if no longer active or in cases of domestic violence.  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4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HEAD OF HOUSEHOLD ISSUES</a:t>
            </a:r>
            <a:endParaRPr/>
          </a:p>
        </p:txBody>
      </p:sp>
      <p:sp>
        <p:nvSpPr>
          <p:cNvPr id="178" name="Google Shape;178;p14"/>
          <p:cNvSpPr txBox="1">
            <a:spLocks noGrp="1"/>
          </p:cNvSpPr>
          <p:nvPr>
            <p:ph type="body" idx="1"/>
          </p:nvPr>
        </p:nvSpPr>
        <p:spPr>
          <a:xfrm>
            <a:off x="527901" y="2194560"/>
            <a:ext cx="11001080" cy="4045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The adult who signs the application for coverage is the “Head of Household (HOH) for MassHealth.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Only the HOH can report account changes.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HOH can authorize another household member with an ARD.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Problems can arise if a family separates: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Ex: Parent 1 is HOH and Parent 2 moves out and has custody of the kids.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To establish a new MH Household, Parent 2 would need to contact the MEC to delink old case and submit a new application.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There may be changes in MH eligibility due to changes in household composition. 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Adult child moves out of household.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PHARMACY COVERAGE ISSUES</a:t>
            </a:r>
            <a:endParaRPr/>
          </a:p>
        </p:txBody>
      </p:sp>
      <p:sp>
        <p:nvSpPr>
          <p:cNvPr id="184" name="Google Shape;184;p15"/>
          <p:cNvSpPr txBox="1">
            <a:spLocks noGrp="1"/>
          </p:cNvSpPr>
          <p:nvPr>
            <p:ph type="body" idx="1"/>
          </p:nvPr>
        </p:nvSpPr>
        <p:spPr>
          <a:xfrm>
            <a:off x="1036947" y="2194560"/>
            <a:ext cx="10114961" cy="4366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Member has active MH coverage but is unable to fill prescription: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Does drug require prior authorization?</a:t>
            </a:r>
            <a:endParaRPr/>
          </a:p>
          <a:p>
            <a:pPr marL="68580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Ask prescriber to submit prior authorization request.</a:t>
            </a:r>
            <a:endParaRPr/>
          </a:p>
          <a:p>
            <a:pPr marL="68580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MH Drug List: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https://masshealthdruglist.ehs.state.ma.us/MHDL/</a:t>
            </a:r>
            <a:r>
              <a:rPr lang="en-US"/>
              <a:t>.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Managed care issues?</a:t>
            </a:r>
            <a:endParaRPr/>
          </a:p>
          <a:p>
            <a:pPr marL="68580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Check to make sure correct insurance is being billed.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Did member recently become eligible for Medicare?</a:t>
            </a:r>
            <a:endParaRPr/>
          </a:p>
          <a:p>
            <a:pPr marL="68580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Medicare Part D is now primary payer.  </a:t>
            </a:r>
            <a:endParaRPr/>
          </a:p>
          <a:p>
            <a:pPr marL="68580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Ask pharmacy to bill LINET if member does not yet have a Part D plan: 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https://www.humana.com/member/medicare-linet-pharmacy-resources</a:t>
            </a:r>
            <a:r>
              <a:rPr lang="en-US"/>
              <a:t>.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6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MASSHEALTH DRUG LIST</a:t>
            </a:r>
            <a:endParaRPr/>
          </a:p>
        </p:txBody>
      </p:sp>
      <p:sp>
        <p:nvSpPr>
          <p:cNvPr id="190" name="Google Shape;190;p16"/>
          <p:cNvSpPr txBox="1">
            <a:spLocks noGrp="1"/>
          </p:cNvSpPr>
          <p:nvPr>
            <p:ph type="body" idx="1"/>
          </p:nvPr>
        </p:nvSpPr>
        <p:spPr>
          <a:xfrm>
            <a:off x="2231136" y="2194560"/>
            <a:ext cx="7729728" cy="3848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Available at: </a:t>
            </a:r>
            <a:r>
              <a:rPr lang="en-US" sz="2000" u="sng">
                <a:solidFill>
                  <a:schemeClr val="hlink"/>
                </a:solidFill>
                <a:hlinkClick r:id="rId3"/>
              </a:rPr>
              <a:t>https://masshealthdruglist.ehs.state.ma.us/MHDL/</a:t>
            </a:r>
            <a:r>
              <a:rPr lang="en-US" sz="2000"/>
              <a:t>.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Specifies which drugs require prior authorization and the approval criteria.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Prior Authorization forms are available on website.  </a:t>
            </a:r>
            <a:endParaRPr/>
          </a:p>
          <a:p>
            <a:pPr marL="22860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Generally, MH will approve prior authorization if prescriber documents failed attempt of preferred drug.  </a:t>
            </a:r>
            <a:endParaRPr/>
          </a:p>
          <a:p>
            <a:pPr marL="228600" lvl="0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228600" lvl="0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7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PRIOR AUTHORIZATION ISSUES</a:t>
            </a:r>
            <a:endParaRPr/>
          </a:p>
        </p:txBody>
      </p:sp>
      <p:sp>
        <p:nvSpPr>
          <p:cNvPr id="196" name="Google Shape;196;p17"/>
          <p:cNvSpPr txBox="1">
            <a:spLocks noGrp="1"/>
          </p:cNvSpPr>
          <p:nvPr>
            <p:ph type="body" idx="1"/>
          </p:nvPr>
        </p:nvSpPr>
        <p:spPr>
          <a:xfrm>
            <a:off x="2231136" y="2194560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Sometimes a provider must receive permission from MH before they can provide the member with certain medical services.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The provider submits a prior authorization request to MH.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Medical consultants will determine whether to approve the request.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The member and medical provider are notified of MH’s decision.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The decision can be appealed. 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SERVICES REQUIRING PRIOR AUTHORIZATION</a:t>
            </a:r>
            <a:endParaRPr/>
          </a:p>
        </p:txBody>
      </p:sp>
      <p:sp>
        <p:nvSpPr>
          <p:cNvPr id="202" name="Google Shape;202;p18"/>
          <p:cNvSpPr txBox="1">
            <a:spLocks noGrp="1"/>
          </p:cNvSpPr>
          <p:nvPr>
            <p:ph type="body" idx="1"/>
          </p:nvPr>
        </p:nvSpPr>
        <p:spPr>
          <a:xfrm>
            <a:off x="2231136" y="2194560"/>
            <a:ext cx="7729728" cy="4489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Many prescription drugs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Many dental services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Surgeries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Non-emergency transportation (PT-1)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Personal Care Attendant (PCA) services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Durable medical equipment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Private duty nursing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Adult day health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Adult foster care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Advanced imaging services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Therapy and medical supplies exceeding service limits</a:t>
            </a:r>
            <a:endParaRPr/>
          </a:p>
          <a:p>
            <a:pPr marL="228600" lvl="0" indent="-12287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228600" lvl="0" indent="-12287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228600" lvl="0" indent="-12287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228600" lvl="0" indent="-12287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9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PRIOR AUTHORIZATION CRITERIA</a:t>
            </a:r>
            <a:endParaRPr/>
          </a:p>
        </p:txBody>
      </p:sp>
      <p:sp>
        <p:nvSpPr>
          <p:cNvPr id="208" name="Google Shape;208;p19"/>
          <p:cNvSpPr txBox="1">
            <a:spLocks noGrp="1"/>
          </p:cNvSpPr>
          <p:nvPr>
            <p:ph type="body" idx="1"/>
          </p:nvPr>
        </p:nvSpPr>
        <p:spPr>
          <a:xfrm>
            <a:off x="942679" y="2194559"/>
            <a:ext cx="10228083" cy="4498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Medical Necessity:  Under 130 CMR 450.204 medical necessity includes both clinical and cost criteria.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Specific criteria in regulations for each service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Sub-regulatory guidelines for medical necessity determinations for some services on EOHHS website: </a:t>
            </a:r>
            <a:r>
              <a:rPr lang="en-US" sz="2000" u="sng">
                <a:solidFill>
                  <a:schemeClr val="hlink"/>
                </a:solidFill>
                <a:hlinkClick r:id="rId3"/>
              </a:rPr>
              <a:t>https://www.mass.gov/lists/masshealth-guidelines-for-medical-necessity-determination</a:t>
            </a:r>
            <a:r>
              <a:rPr lang="en-US" sz="2000"/>
              <a:t>.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MassHealth cannot rely on Medicare criteria that is more restrictive.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MassHealth contracts with third party administrators to make prior authorization determinations: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DentaQuest – Dental services (changing to BeneCare in future, date TBD)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Optum – Long-term services in the community </a:t>
            </a:r>
            <a:endParaRPr/>
          </a:p>
          <a:p>
            <a:pPr marL="228600" lvl="0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>
            <a:spLocks noGrp="1"/>
          </p:cNvSpPr>
          <p:nvPr>
            <p:ph type="title"/>
          </p:nvPr>
        </p:nvSpPr>
        <p:spPr>
          <a:xfrm>
            <a:off x="2194560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TROUBLESHOOTING ELIGIBILITY</a:t>
            </a:r>
            <a:endParaRPr/>
          </a:p>
        </p:txBody>
      </p:sp>
      <p:sp>
        <p:nvSpPr>
          <p:cNvPr id="106" name="Google Shape;106;p2"/>
          <p:cNvSpPr txBox="1">
            <a:spLocks noGrp="1"/>
          </p:cNvSpPr>
          <p:nvPr>
            <p:ph type="body" idx="1"/>
          </p:nvPr>
        </p:nvSpPr>
        <p:spPr>
          <a:xfrm>
            <a:off x="452487" y="2194559"/>
            <a:ext cx="11312165" cy="4479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How do you know if there is a problem?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900"/>
              <a:t>Notice of denial, termination or downgrade. 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900"/>
              <a:t>Provider says MassHealth isn’t active. 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900"/>
              <a:t>Pharmacy is unable to fill prescription. 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900"/>
              <a:t>Member should be eligible for a more comprehensive benefit. 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900"/>
              <a:t>Medicare premium is being deducted from Social Security check.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First Steps: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900"/>
              <a:t>Obtain signed Permission to Share Information (PSI) or Authorized Representative Designation (ARD) form 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900"/>
              <a:t>Review any notices/documents</a:t>
            </a:r>
            <a:endParaRPr/>
          </a:p>
          <a:p>
            <a:pPr marL="685800" lvl="2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900"/>
              <a:t>Check for appeal or other deadlines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Forms available at:  </a:t>
            </a:r>
            <a:r>
              <a:rPr lang="en-US" sz="2400" u="sng">
                <a:solidFill>
                  <a:schemeClr val="hlink"/>
                </a:solidFill>
                <a:hlinkClick r:id="rId3"/>
              </a:rPr>
              <a:t>https://www.mass.gov/lists/masshealth-member-forms</a:t>
            </a:r>
            <a:r>
              <a:rPr lang="en-US" sz="2400"/>
              <a:t>.  </a:t>
            </a:r>
            <a:endParaRPr/>
          </a:p>
          <a:p>
            <a:pPr marL="457200" lvl="1" indent="-13462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457200" lvl="1" indent="-13462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0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MASSHEALTH ACTION ON PA REQUEST</a:t>
            </a:r>
            <a:endParaRPr/>
          </a:p>
        </p:txBody>
      </p:sp>
      <p:sp>
        <p:nvSpPr>
          <p:cNvPr id="214" name="Google Shape;214;p20"/>
          <p:cNvSpPr txBox="1">
            <a:spLocks noGrp="1"/>
          </p:cNvSpPr>
          <p:nvPr>
            <p:ph type="body" idx="1"/>
          </p:nvPr>
        </p:nvSpPr>
        <p:spPr>
          <a:xfrm>
            <a:off x="1018095" y="2194560"/>
            <a:ext cx="10086680" cy="3508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May defer for more information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May approve, deny or modify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Member is notified if approved, denied or modified – and may be notified of a deferral.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Modification can approve less of what was requested.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MH will not approve something that was not requested. (Ex: If 30 hours/week of PCA hours is requested, MH cannot approve more than 30 hours.)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Generally, an approval is limited to the provider who submitted the request.  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1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WHEN SHOULD YOU FILE AN APPEAL?</a:t>
            </a:r>
            <a:endParaRPr/>
          </a:p>
        </p:txBody>
      </p:sp>
      <p:sp>
        <p:nvSpPr>
          <p:cNvPr id="220" name="Google Shape;220;p21"/>
          <p:cNvSpPr txBox="1">
            <a:spLocks noGrp="1"/>
          </p:cNvSpPr>
          <p:nvPr>
            <p:ph type="body" idx="1"/>
          </p:nvPr>
        </p:nvSpPr>
        <p:spPr>
          <a:xfrm>
            <a:off x="546755" y="2194560"/>
            <a:ext cx="10991653" cy="432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MassHealth eligibility decision appears to be wrong.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100"/>
              <a:t>Appeal may be needed to receive a correct determination.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100"/>
              <a:t>Appeal may be needed to keep the case open and allow member to continue to receive coverage (aid pending).  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100"/>
              <a:t>Appeal may be needed to receive retroactive coverage. </a:t>
            </a:r>
            <a:endParaRPr/>
          </a:p>
          <a:p>
            <a:pPr marL="457200" lvl="1" indent="-140017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 sz="18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Member is being terminated for not returning renewal form or verifications.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100"/>
              <a:t>Appeal in time to receive aid pending appeal.  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100"/>
              <a:t>Return the application or verifications.  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100"/>
              <a:t>Appeal may be needed to prevent gap in coverage if aid pending deadline is missed.</a:t>
            </a:r>
            <a:endParaRPr/>
          </a:p>
          <a:p>
            <a:pPr marL="457200" lvl="1" indent="-140017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 sz="18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Denial of prior approval for service/treatment/item.  </a:t>
            </a:r>
            <a:endParaRPr/>
          </a:p>
          <a:p>
            <a:pPr marL="228600" lvl="0" indent="-11049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 sz="24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MCO denial of medical service.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2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FILE AN APPEAL BY MAIL OR FAX</a:t>
            </a:r>
            <a:endParaRPr/>
          </a:p>
        </p:txBody>
      </p:sp>
      <p:sp>
        <p:nvSpPr>
          <p:cNvPr id="226" name="Google Shape;226;p22"/>
          <p:cNvSpPr txBox="1">
            <a:spLocks noGrp="1"/>
          </p:cNvSpPr>
          <p:nvPr>
            <p:ph type="body" idx="1"/>
          </p:nvPr>
        </p:nvSpPr>
        <p:spPr>
          <a:xfrm>
            <a:off x="1112363" y="2194560"/>
            <a:ext cx="9964132" cy="44607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Complete appeal form included with MH notice.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Can be signed by the appellant or someone with authority to act on behalf of appellant (including ARD).  Include documentation of authority.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Briefly state reason for appeal.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 u="sng">
                <a:solidFill>
                  <a:schemeClr val="hlink"/>
                </a:solidFill>
                <a:hlinkClick r:id="rId3"/>
              </a:rPr>
              <a:t>https://www.mass.gov/doc/fair-hearing-request-form-2/download</a:t>
            </a:r>
            <a:r>
              <a:rPr lang="en-US" sz="1800"/>
              <a:t>.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Fax or mail appeal to number/address on form.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MassHealth – 617-887-8797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Health Connector – 617-933-3099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Include a copy of notice if available.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Request interpreter or any accommodations needed.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Managed care appeals require an internal appeal first.  </a:t>
            </a:r>
            <a:endParaRPr/>
          </a:p>
          <a:p>
            <a:pPr marL="228600" lvl="0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3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HOW TO APPEAL BY PHONE</a:t>
            </a:r>
            <a:endParaRPr/>
          </a:p>
        </p:txBody>
      </p:sp>
      <p:sp>
        <p:nvSpPr>
          <p:cNvPr id="232" name="Google Shape;232;p23"/>
          <p:cNvSpPr txBox="1">
            <a:spLocks noGrp="1"/>
          </p:cNvSpPr>
          <p:nvPr>
            <p:ph type="body" idx="1"/>
          </p:nvPr>
        </p:nvSpPr>
        <p:spPr>
          <a:xfrm>
            <a:off x="1084081" y="2194560"/>
            <a:ext cx="9945279" cy="409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Call MassHealth Customer Service – 800-841-2900</a:t>
            </a:r>
            <a:endParaRPr/>
          </a:p>
          <a:p>
            <a:pPr marL="228600" lvl="0" indent="-101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MassHealth rep will assist in completing fair hearing request over the phone.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Request reference number from customer service.   </a:t>
            </a:r>
            <a:endParaRPr/>
          </a:p>
          <a:p>
            <a:pPr marL="457200" lvl="1" indent="-127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Be sure to send copy of notice being appealed to MassHealth Board of Hearings: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Fax – 617-877-8797.  If you don’t provide a copy of the notice, you may get a dismissal.  </a:t>
            </a:r>
            <a:endParaRPr/>
          </a:p>
          <a:p>
            <a:pPr marL="228600" lvl="0" indent="-101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MassHealth will send member a copy of completed appeal form. 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4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HOW TO FILE AN APPEAL WITHOUT A NOTICE</a:t>
            </a:r>
            <a:endParaRPr/>
          </a:p>
        </p:txBody>
      </p:sp>
      <p:sp>
        <p:nvSpPr>
          <p:cNvPr id="238" name="Google Shape;238;p24"/>
          <p:cNvSpPr txBox="1">
            <a:spLocks noGrp="1"/>
          </p:cNvSpPr>
          <p:nvPr>
            <p:ph type="body" idx="1"/>
          </p:nvPr>
        </p:nvSpPr>
        <p:spPr>
          <a:xfrm>
            <a:off x="1272619" y="2194560"/>
            <a:ext cx="9558779" cy="310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Write short letter to Board of Hearings explaining what is being appealed.</a:t>
            </a:r>
            <a:r>
              <a:rPr lang="en-US"/>
              <a:t>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Ex: “My coverage was terminated on January 1, 2025, and I did not receive written notice”. </a:t>
            </a:r>
            <a:endParaRPr/>
          </a:p>
          <a:p>
            <a:pPr marL="457200" lvl="1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1800"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Must be signed by member or their appeal representative. </a:t>
            </a:r>
            <a:endParaRPr/>
          </a:p>
          <a:p>
            <a:pPr marL="457200" lvl="1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1800"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Include member’s name, address, phone number and MH ID or SSN.  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5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APPEAL TIME LIMITS</a:t>
            </a:r>
            <a:endParaRPr/>
          </a:p>
        </p:txBody>
      </p:sp>
      <p:sp>
        <p:nvSpPr>
          <p:cNvPr id="244" name="Google Shape;244;p25"/>
          <p:cNvSpPr txBox="1">
            <a:spLocks noGrp="1"/>
          </p:cNvSpPr>
          <p:nvPr>
            <p:ph type="body" idx="1"/>
          </p:nvPr>
        </p:nvSpPr>
        <p:spPr>
          <a:xfrm>
            <a:off x="377072" y="2158738"/>
            <a:ext cx="11397005" cy="4496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000"/>
              <a:t>Must be received by Board of Hearings within 60 days of member’s receipt of written notice.  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700"/>
              <a:t>Presumption that notice is received within 5 days of mailing.  Save envelope for postmark. </a:t>
            </a:r>
            <a:endParaRPr/>
          </a:p>
          <a:p>
            <a:pPr marL="457200" lvl="1" indent="-13462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000"/>
              <a:t>To continue benefits pending appeal: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700"/>
              <a:t>MassHealth – Appeal must be received within 10 days of receipt of notice or before implementation of action, whichever is later.  Request aid pending on appeal form.  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700"/>
              <a:t>Connector – File a timely appeal and request on form.  </a:t>
            </a:r>
            <a:endParaRPr/>
          </a:p>
          <a:p>
            <a:pPr marL="457200" lvl="1" indent="-13462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000"/>
              <a:t>If not notice, MH appeal deadline is 120 days from the action, unless waived by the Director. </a:t>
            </a:r>
            <a:endParaRPr/>
          </a:p>
          <a:p>
            <a:pPr marL="228600" lvl="0" indent="-11112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 sz="20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000"/>
              <a:t>Time limits are strictly enforced. 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700"/>
              <a:t>No regulatory good cause for late appeal. 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700"/>
              <a:t>Possible to request a reasonable accommodation under the ADA.  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6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AID PENDING APPEAL</a:t>
            </a:r>
            <a:endParaRPr/>
          </a:p>
        </p:txBody>
      </p:sp>
      <p:sp>
        <p:nvSpPr>
          <p:cNvPr id="250" name="Google Shape;250;p26"/>
          <p:cNvSpPr txBox="1">
            <a:spLocks noGrp="1"/>
          </p:cNvSpPr>
          <p:nvPr>
            <p:ph type="body" idx="1"/>
          </p:nvPr>
        </p:nvSpPr>
        <p:spPr>
          <a:xfrm>
            <a:off x="1084081" y="2194559"/>
            <a:ext cx="9973559" cy="4055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For MassHealth Appeals: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Appeal must be received within 10 days of receipt of notice or before termination/action is taken to receive aid pending appeal.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Call BOH to confirm receipt and aid pending.  MH often refers to aid pending as “protection”.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Benefits continue until hearing decision is issued.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Recoupment is authorized, but has rarely happened.  </a:t>
            </a:r>
            <a:endParaRPr/>
          </a:p>
          <a:p>
            <a:pPr marL="457200" lvl="1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18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For Connector Appeals: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Request on appeal form.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Recoupment is authorized and will happen when federal taxes filed for advance premium tax credits.  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7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PRE-HEARING RESOLUTION (PHR)</a:t>
            </a:r>
            <a:endParaRPr/>
          </a:p>
        </p:txBody>
      </p:sp>
      <p:sp>
        <p:nvSpPr>
          <p:cNvPr id="256" name="Google Shape;256;p27"/>
          <p:cNvSpPr txBox="1">
            <a:spLocks noGrp="1"/>
          </p:cNvSpPr>
          <p:nvPr>
            <p:ph type="body" idx="1"/>
          </p:nvPr>
        </p:nvSpPr>
        <p:spPr>
          <a:xfrm>
            <a:off x="1131216" y="2194560"/>
            <a:ext cx="9888718" cy="3372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PHR can be requested on hearing request form.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This is a newer option to resolve an appeal and applies only to eligibility-related appeals.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If requested, MassHealth will reach out to appellant.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If PHR is not possible, appeal will proceed to a hearing.  </a:t>
            </a:r>
            <a:endParaRPr/>
          </a:p>
          <a:p>
            <a:pPr marL="228600" lvl="0" indent="-88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endParaRPr sz="22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See EOM 23-27 for PHR details: </a:t>
            </a:r>
            <a:r>
              <a:rPr lang="en-US" sz="2200" u="sng">
                <a:solidFill>
                  <a:schemeClr val="hlink"/>
                </a:solidFill>
                <a:hlinkClick r:id="rId3"/>
              </a:rPr>
              <a:t>https://www.mass.gov/doc/eligibility-operations-memo-23-27-prehearing-resolution-0/download</a:t>
            </a:r>
            <a:r>
              <a:rPr lang="en-US" sz="2200"/>
              <a:t>.   </a:t>
            </a:r>
            <a:endParaRPr/>
          </a:p>
          <a:p>
            <a:pPr marL="228600" lvl="0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228600" lvl="0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8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DISMISSAL OF HEARING REQUEST</a:t>
            </a:r>
            <a:endParaRPr/>
          </a:p>
        </p:txBody>
      </p:sp>
      <p:sp>
        <p:nvSpPr>
          <p:cNvPr id="262" name="Google Shape;262;p28"/>
          <p:cNvSpPr txBox="1">
            <a:spLocks noGrp="1"/>
          </p:cNvSpPr>
          <p:nvPr>
            <p:ph type="body" idx="1"/>
          </p:nvPr>
        </p:nvSpPr>
        <p:spPr>
          <a:xfrm>
            <a:off x="1074656" y="2011680"/>
            <a:ext cx="9964132" cy="44607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130 CMR 610.035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Reasons for dismissal include: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Appeal not timely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Not an appealable action (Ex. Service denied by provider, not MH)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Change in state or federal law requiring the action.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Appeal filed by someone who did not have the right to appeal on behalf of member.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Failure to attend hearing.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BOH will normally send a letter giving the member 10 days to contest the dismissal.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Dismissal must be contested in writing.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BOH may vacate dismissal.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 dismissal can be appealed to Superior Court.  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9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HEARING PREPARATION</a:t>
            </a:r>
            <a:endParaRPr/>
          </a:p>
        </p:txBody>
      </p:sp>
      <p:sp>
        <p:nvSpPr>
          <p:cNvPr id="268" name="Google Shape;268;p29"/>
          <p:cNvSpPr txBox="1">
            <a:spLocks noGrp="1"/>
          </p:cNvSpPr>
          <p:nvPr>
            <p:ph type="body" idx="1"/>
          </p:nvPr>
        </p:nvSpPr>
        <p:spPr>
          <a:xfrm>
            <a:off x="1084082" y="2194559"/>
            <a:ext cx="10011266" cy="4366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You have a right to a copy of the file.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Hearing notice explains how to request it.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You may have difficulty obtaining file in time to prepare for hearing.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Evidence: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Documents and testimony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Often helpful to submit documents to BOH and MassHealth/MCO rep in advance.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Witnesses: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Inform BOH of any witnesses who will provide testimony on your behalf.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Witnesses may testify by phone, but you should provide BOH with phone number in advance.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You can request a subpoena – 130 CMR 610.052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PSI OR ARD?</a:t>
            </a:r>
            <a:endParaRPr/>
          </a:p>
        </p:txBody>
      </p:sp>
      <p:sp>
        <p:nvSpPr>
          <p:cNvPr id="112" name="Google Shape;112;p3"/>
          <p:cNvSpPr txBox="1">
            <a:spLocks noGrp="1"/>
          </p:cNvSpPr>
          <p:nvPr>
            <p:ph type="body" idx="1"/>
          </p:nvPr>
        </p:nvSpPr>
        <p:spPr>
          <a:xfrm>
            <a:off x="471340" y="2194559"/>
            <a:ext cx="11255604" cy="4517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600"/>
              <a:t>PSI: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100"/>
              <a:t>Allows you to obtain information from MassHealth about member’s account.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100"/>
              <a:t>You cannot make changes to member’s MH account/eligibility. 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100"/>
              <a:t>You cannot select a health plan for a member.  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100"/>
              <a:t>You can obtain records from MH Privacy Office.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600"/>
              <a:t>ARD: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100"/>
              <a:t>Allows you to fill out MassHealth and Health Connector forms.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100"/>
              <a:t>Allows you to report change of address, income, family size, and other circumstances.  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100"/>
              <a:t>Allows you to act on behalf of the member with regards to all other matters involving MassHealth and the Health Connector.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600"/>
              <a:t>Fax to 857-323-8300</a:t>
            </a:r>
            <a:endParaRPr/>
          </a:p>
          <a:p>
            <a:pPr marL="457200" lvl="1" indent="-22863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100"/>
              <a:t>Forms are typically processed within 24-48 hours.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600"/>
              <a:t>Copies of member eligibility notices are sent to those with PSIs and ARDs on file.  </a:t>
            </a:r>
            <a:endParaRPr/>
          </a:p>
          <a:p>
            <a:pPr marL="457200" lvl="1" indent="-1498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457200" lvl="1" indent="-1498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0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REVIEW CASE FILE PRIOR TO HEARING</a:t>
            </a:r>
            <a:endParaRPr/>
          </a:p>
        </p:txBody>
      </p:sp>
      <p:sp>
        <p:nvSpPr>
          <p:cNvPr id="274" name="Google Shape;274;p30"/>
          <p:cNvSpPr txBox="1">
            <a:spLocks noGrp="1"/>
          </p:cNvSpPr>
          <p:nvPr>
            <p:ph type="body" idx="1"/>
          </p:nvPr>
        </p:nvSpPr>
        <p:spPr>
          <a:xfrm>
            <a:off x="1112363" y="2286000"/>
            <a:ext cx="10001839" cy="310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For eligibility appeals, obtain the record from the MEC.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A copy of the file should be mailed to the member before the hearing.  </a:t>
            </a:r>
            <a:endParaRPr/>
          </a:p>
          <a:p>
            <a:pPr marL="457200" lvl="1" indent="-127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In prior authorization appeals, request case file from Optum or managed care plan.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The file may be mailed to member after hearing is scheduled, but you should request it earlier.  </a:t>
            </a:r>
            <a:endParaRPr/>
          </a:p>
          <a:p>
            <a:pPr marL="457200" lvl="1" indent="-127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Contact Board of Hearings if unclear how to get file.  </a:t>
            </a:r>
            <a:endParaRPr/>
          </a:p>
          <a:p>
            <a:pPr marL="228600" lvl="0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1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HEARING NOTICE</a:t>
            </a:r>
            <a:endParaRPr/>
          </a:p>
        </p:txBody>
      </p:sp>
      <p:sp>
        <p:nvSpPr>
          <p:cNvPr id="280" name="Google Shape;280;p31"/>
          <p:cNvSpPr txBox="1">
            <a:spLocks noGrp="1"/>
          </p:cNvSpPr>
          <p:nvPr>
            <p:ph type="body" idx="1"/>
          </p:nvPr>
        </p:nvSpPr>
        <p:spPr>
          <a:xfrm>
            <a:off x="669303" y="2194560"/>
            <a:ext cx="10774837" cy="4206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Written notice is provided with date, time and location of hearing.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MassHealth - Mailed at least 10 days before hearing.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Health Connector – Mailed at least 15 days before hearing.   </a:t>
            </a:r>
            <a:endParaRPr/>
          </a:p>
          <a:p>
            <a:pPr marL="457200" lvl="1" indent="-127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Rescheduling is possible.  If you know of scheduling conflicts in advance, include information with hearing request.   </a:t>
            </a:r>
            <a:endParaRPr/>
          </a:p>
          <a:p>
            <a:pPr marL="228600" lvl="0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Most hearings are now telephonic.  Video hearings are available by request.  </a:t>
            </a:r>
            <a:endParaRPr/>
          </a:p>
          <a:p>
            <a:pPr marL="228600" lvl="0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Health Connector hearings are telephonic unless you show good cause for an in-person hearing.  </a:t>
            </a:r>
            <a:endParaRPr/>
          </a:p>
          <a:p>
            <a:pPr marL="228600" lvl="0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2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MASSHEALTH FAIR HEARING </a:t>
            </a:r>
            <a:endParaRPr/>
          </a:p>
        </p:txBody>
      </p:sp>
      <p:sp>
        <p:nvSpPr>
          <p:cNvPr id="286" name="Google Shape;286;p32"/>
          <p:cNvSpPr txBox="1">
            <a:spLocks noGrp="1"/>
          </p:cNvSpPr>
          <p:nvPr>
            <p:ph type="body" idx="1"/>
          </p:nvPr>
        </p:nvSpPr>
        <p:spPr>
          <a:xfrm>
            <a:off x="2231136" y="2194560"/>
            <a:ext cx="7729728" cy="4225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Conducted by impartial MH Hearing Officer (typically a lawyer)</a:t>
            </a:r>
            <a:endParaRPr/>
          </a:p>
          <a:p>
            <a:pPr marL="228600" lvl="0" indent="-101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Informal</a:t>
            </a:r>
            <a:endParaRPr/>
          </a:p>
          <a:p>
            <a:pPr marL="228600" lvl="0" indent="-101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Adversarial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Representative of decision-maker will attend:  MassHealth, Managed Care Plan, Third-Party Administrator, etc.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Medical consultant will attend for appeals relating to service denials or disability determinations. </a:t>
            </a:r>
            <a:endParaRPr/>
          </a:p>
          <a:p>
            <a:pPr marL="457200" lvl="1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18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Tape recorded/transcript available.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3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FAIR HEARING (CONT)</a:t>
            </a:r>
            <a:endParaRPr/>
          </a:p>
        </p:txBody>
      </p:sp>
      <p:sp>
        <p:nvSpPr>
          <p:cNvPr id="292" name="Google Shape;292;p33"/>
          <p:cNvSpPr txBox="1">
            <a:spLocks noGrp="1"/>
          </p:cNvSpPr>
          <p:nvPr>
            <p:ph type="body" idx="1"/>
          </p:nvPr>
        </p:nvSpPr>
        <p:spPr>
          <a:xfrm>
            <a:off x="933254" y="2194559"/>
            <a:ext cx="10199802" cy="3979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Hearing is “de novo” (130 CMR 610.071(A)(2)) – Not limited to the record at the time of the initial decision.  </a:t>
            </a:r>
            <a:endParaRPr/>
          </a:p>
          <a:p>
            <a:pPr marL="228600" lvl="0" indent="-101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Settlements are possible/common: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Withdrawal of hearing request is vehicle for settlement.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Should be in writing.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Make sure there is no gap in coverage before withdrawing.  </a:t>
            </a:r>
            <a:endParaRPr/>
          </a:p>
          <a:p>
            <a:pPr marL="457200" lvl="1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18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Member may request that record be held open to submit additional information or legal memo.  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4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AFTER YOU WIN A FAIR HEARING</a:t>
            </a:r>
            <a:endParaRPr/>
          </a:p>
        </p:txBody>
      </p:sp>
      <p:sp>
        <p:nvSpPr>
          <p:cNvPr id="298" name="Google Shape;298;p34"/>
          <p:cNvSpPr txBox="1">
            <a:spLocks noGrp="1"/>
          </p:cNvSpPr>
          <p:nvPr>
            <p:ph type="body" idx="1"/>
          </p:nvPr>
        </p:nvSpPr>
        <p:spPr>
          <a:xfrm>
            <a:off x="584461" y="2194560"/>
            <a:ext cx="10991653" cy="450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If you were not receiving aid pending appeal and have an eligibility denial reversed, what happens next?</a:t>
            </a:r>
            <a:endParaRPr/>
          </a:p>
          <a:p>
            <a:pPr marL="228600" lvl="0" indent="-11112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 sz="20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MassHealth: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800"/>
              <a:t>MH eligibility will go back to the date of decision.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800"/>
              <a:t>Notify providers to re-bill MH for past dates not covered.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800"/>
              <a:t>Reimbursement for out-of-pocket expenses is possible (130 CMR 501.015).   </a:t>
            </a:r>
            <a:endParaRPr/>
          </a:p>
          <a:p>
            <a:pPr marL="457200" lvl="1" indent="-13462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Health Connector: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800"/>
              <a:t>Member can choose whether they’d like coverage to go back to date of incorrect decision if they pay premiums for past period, OR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800"/>
              <a:t>Coverage can begin the following month with premiums due going forward.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800"/>
              <a:t>Special exemption from tax penalty if gap in coverage during appeal.  </a:t>
            </a:r>
            <a:endParaRPr/>
          </a:p>
          <a:p>
            <a:pPr marL="457200" lvl="1" indent="-13462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5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IMPLEMENTATION OF DECISION</a:t>
            </a:r>
            <a:endParaRPr/>
          </a:p>
        </p:txBody>
      </p:sp>
      <p:sp>
        <p:nvSpPr>
          <p:cNvPr id="304" name="Google Shape;304;p35"/>
          <p:cNvSpPr txBox="1">
            <a:spLocks noGrp="1"/>
          </p:cNvSpPr>
          <p:nvPr>
            <p:ph type="body" idx="1"/>
          </p:nvPr>
        </p:nvSpPr>
        <p:spPr>
          <a:xfrm>
            <a:off x="2231136" y="2194560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Should be implemented within 30 days of decision (130 CMR 610.086).  </a:t>
            </a:r>
            <a:endParaRPr/>
          </a:p>
          <a:p>
            <a:pPr marL="228600" lvl="0" indent="-101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Contact Hearing Officer/Board of Hearings if not implemented. </a:t>
            </a:r>
            <a:endParaRPr/>
          </a:p>
          <a:p>
            <a:pPr marL="228600" lvl="0" indent="-101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Advocates have noted delayed implementation with One Care plans.  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6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JUDICIAL REVIEW OF MASSHEALTH DECISION</a:t>
            </a:r>
            <a:endParaRPr/>
          </a:p>
        </p:txBody>
      </p:sp>
      <p:sp>
        <p:nvSpPr>
          <p:cNvPr id="310" name="Google Shape;310;p36"/>
          <p:cNvSpPr txBox="1">
            <a:spLocks noGrp="1"/>
          </p:cNvSpPr>
          <p:nvPr>
            <p:ph type="body" idx="1"/>
          </p:nvPr>
        </p:nvSpPr>
        <p:spPr>
          <a:xfrm>
            <a:off x="1074655" y="2194559"/>
            <a:ext cx="9935851" cy="4291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Rehearing Request (optional) – Within 14 days of </a:t>
            </a:r>
            <a:r>
              <a:rPr lang="en-US" sz="2000" u="sng"/>
              <a:t>date</a:t>
            </a:r>
            <a:r>
              <a:rPr lang="en-US" sz="2000"/>
              <a:t> of decision.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130 CMR 610.091</a:t>
            </a:r>
            <a:endParaRPr/>
          </a:p>
          <a:p>
            <a:pPr marL="457200" lvl="1" indent="-127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Judicial Review – File within 30 days of </a:t>
            </a:r>
            <a:r>
              <a:rPr lang="en-US" sz="2000" u="sng"/>
              <a:t>receipt</a:t>
            </a:r>
            <a:r>
              <a:rPr lang="en-US" sz="2000"/>
              <a:t> of hearing decision or denial of rehearing request.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130 CMR 610.092.  </a:t>
            </a:r>
            <a:endParaRPr/>
          </a:p>
          <a:p>
            <a:pPr marL="457200" lvl="1" indent="-127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Judicial Review of Final Agency Decision:  MGL. Ch. 30A, §14</a:t>
            </a:r>
            <a:endParaRPr/>
          </a:p>
          <a:p>
            <a:pPr marL="228600" lvl="0" indent="-101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Superior Court Standing Order 1-96:  Processing and Hearing of Complaints for Judicial Review of Administrative Agency Proceedings. 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DETERMINING MASSHEALTH ELIGIBILITY STATUS</a:t>
            </a:r>
            <a:endParaRPr/>
          </a:p>
        </p:txBody>
      </p:sp>
      <p:sp>
        <p:nvSpPr>
          <p:cNvPr id="118" name="Google Shape;118;p4"/>
          <p:cNvSpPr txBox="1">
            <a:spLocks noGrp="1"/>
          </p:cNvSpPr>
          <p:nvPr>
            <p:ph type="body" idx="1"/>
          </p:nvPr>
        </p:nvSpPr>
        <p:spPr>
          <a:xfrm>
            <a:off x="461913" y="2194560"/>
            <a:ext cx="11246178" cy="439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Review notices: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Call Customer Service: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MassHealth – 800-841-2900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Health Connector – 877-623-6765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Phone call requires: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Three-way call with client or PSI/ARD on file.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Member’s Online Account: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Provides access to notices received and documents submitted.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Appointment with MH Representative (phone or video):  </a:t>
            </a:r>
            <a:r>
              <a:rPr lang="en-US" sz="2200" u="sng">
                <a:solidFill>
                  <a:schemeClr val="hlink"/>
                </a:solidFill>
                <a:hlinkClick r:id="rId3"/>
              </a:rPr>
              <a:t>https://www.mass.gov/info-details/schedule-an-appointment-with-a-masshealth-representative</a:t>
            </a:r>
            <a:r>
              <a:rPr lang="en-US" sz="2200"/>
              <a:t>.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In-Person Visit to MEC or Connector Office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WHO SHOULD I CONTACT?</a:t>
            </a:r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body" idx="1"/>
          </p:nvPr>
        </p:nvSpPr>
        <p:spPr>
          <a:xfrm>
            <a:off x="499621" y="2194560"/>
            <a:ext cx="11142482" cy="4347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MassHealth Enrollment Center: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For changes in eligibility (such as income or immigration status).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If eligibility related information has been submitted, but has not been timely processed or seems to have been entered erroneously.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To separate MH household.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To contact by phone:  800-841-2900 or 888-665-9993</a:t>
            </a:r>
            <a:endParaRPr/>
          </a:p>
          <a:p>
            <a:pPr marL="68580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This will connect you with MH Customer Service and you will need to ask to be transferred to the MEC.   It is sometimes difficult to get transferred to the MEC.   </a:t>
            </a:r>
            <a:endParaRPr/>
          </a:p>
          <a:p>
            <a:pPr marL="68580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Once transferred be sure to confirm you are speaking with a MEC worker.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Schedule a phone call or video conference with the MEC: </a:t>
            </a:r>
            <a:r>
              <a:rPr lang="en-US" sz="2000" u="sng">
                <a:solidFill>
                  <a:schemeClr val="hlink"/>
                </a:solidFill>
                <a:hlinkClick r:id="rId3"/>
              </a:rPr>
              <a:t>https://www.mass.gov/info-details/schedule-an-appointment-with-a-masshealth-representative</a:t>
            </a:r>
            <a:r>
              <a:rPr lang="en-US" sz="2000"/>
              <a:t>.  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WHO SHOULD I CONTACT? (CONT)</a:t>
            </a:r>
            <a:endParaRPr/>
          </a:p>
        </p:txBody>
      </p:sp>
      <p:sp>
        <p:nvSpPr>
          <p:cNvPr id="130" name="Google Shape;130;p6"/>
          <p:cNvSpPr txBox="1">
            <a:spLocks noGrp="1"/>
          </p:cNvSpPr>
          <p:nvPr>
            <p:ph type="body" idx="1"/>
          </p:nvPr>
        </p:nvSpPr>
        <p:spPr>
          <a:xfrm>
            <a:off x="537327" y="2194560"/>
            <a:ext cx="11010507" cy="4215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MassHealth Customer Service: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1-800-841-2900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Can provide information about status of a case.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Call here to apply for coverage over the phone or choose a health plan.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Can provide assistance with premium billing or MH Transportation (PT-1) issues.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Cannot make eligibility related changes to a case (but will transfer to MEC).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Health Connector Customer Service: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1-877-623-6765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All Health Connector related issues. 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"/>
          <p:cNvSpPr txBox="1">
            <a:spLocks noGrp="1"/>
          </p:cNvSpPr>
          <p:nvPr>
            <p:ph type="title"/>
          </p:nvPr>
        </p:nvSpPr>
        <p:spPr>
          <a:xfrm>
            <a:off x="2231136" y="27432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ELIGIBILITY DECISIONS</a:t>
            </a:r>
            <a:endParaRPr/>
          </a:p>
        </p:txBody>
      </p:sp>
      <p:sp>
        <p:nvSpPr>
          <p:cNvPr id="136" name="Google Shape;136;p7"/>
          <p:cNvSpPr txBox="1">
            <a:spLocks noGrp="1"/>
          </p:cNvSpPr>
          <p:nvPr>
            <p:ph type="body" idx="1"/>
          </p:nvPr>
        </p:nvSpPr>
        <p:spPr>
          <a:xfrm>
            <a:off x="405353" y="1828799"/>
            <a:ext cx="11378152" cy="4958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600"/>
              <a:t>One notice for MassHealth, HSN, and CMSP: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300"/>
              <a:t>Each family member may receive a separate notice.  Under new procedures, member renewal will happen on the individual level, and members of the same household may have different renewal dates.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300"/>
              <a:t>Members of the same family may be eligible for different coverage types.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600"/>
              <a:t>A separate notice for Health Connector programs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600"/>
              <a:t>Decision is based on: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300"/>
              <a:t>Application and submitted proofs, data matches, and changes reported by member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600"/>
              <a:t>Eligibility decisions come from two computer systems: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300"/>
              <a:t>HIX Notices:</a:t>
            </a:r>
            <a:endParaRPr/>
          </a:p>
          <a:p>
            <a:pPr marL="68580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300"/>
              <a:t>These notices use MAGI income</a:t>
            </a:r>
            <a:endParaRPr/>
          </a:p>
          <a:p>
            <a:pPr marL="68580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300"/>
              <a:t>MH and Health Connector notices come from HIX. 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300"/>
              <a:t>MA-21 Notices:</a:t>
            </a:r>
            <a:endParaRPr/>
          </a:p>
          <a:p>
            <a:pPr marL="68580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300"/>
              <a:t>Only MH notices.</a:t>
            </a:r>
            <a:endParaRPr/>
          </a:p>
          <a:p>
            <a:pPr marL="685800" lvl="2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300"/>
              <a:t>Most notices for seniors and some for people with disabilities. 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300"/>
              <a:t>A member may receive notices from both systems. 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HEALTH CONNECTOR NOTICES</a:t>
            </a:r>
            <a:endParaRPr/>
          </a:p>
        </p:txBody>
      </p:sp>
      <p:sp>
        <p:nvSpPr>
          <p:cNvPr id="142" name="Google Shape;142;p8"/>
          <p:cNvSpPr txBox="1">
            <a:spLocks noGrp="1"/>
          </p:cNvSpPr>
          <p:nvPr>
            <p:ph type="body" idx="1"/>
          </p:nvPr>
        </p:nvSpPr>
        <p:spPr>
          <a:xfrm>
            <a:off x="650449" y="2194560"/>
            <a:ext cx="10869106" cy="310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Approval notice will provide the amount of the tax credit and the earliest coverage date.  </a:t>
            </a:r>
            <a:endParaRPr/>
          </a:p>
          <a:p>
            <a:pPr marL="228600" lvl="0" indent="-88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endParaRPr sz="22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Approval notice may say that you need “special circumstances” to enroll now. 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endParaRPr sz="22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An approval for unsubsidized coverage is a denial of ConnectorCare. 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"/>
          <p:cNvSpPr txBox="1">
            <a:spLocks noGrp="1"/>
          </p:cNvSpPr>
          <p:nvPr>
            <p:ph type="title"/>
          </p:nvPr>
        </p:nvSpPr>
        <p:spPr>
          <a:xfrm>
            <a:off x="2231136" y="457200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/>
              <a:t>RESOLVING ELIGIBILITY ISSUES</a:t>
            </a:r>
            <a:endParaRPr/>
          </a:p>
        </p:txBody>
      </p:sp>
      <p:sp>
        <p:nvSpPr>
          <p:cNvPr id="148" name="Google Shape;148;p9"/>
          <p:cNvSpPr txBox="1">
            <a:spLocks noGrp="1"/>
          </p:cNvSpPr>
          <p:nvPr>
            <p:ph type="body" idx="1"/>
          </p:nvPr>
        </p:nvSpPr>
        <p:spPr>
          <a:xfrm>
            <a:off x="933253" y="2194560"/>
            <a:ext cx="10190375" cy="310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Eligibility decisions are made by a computer.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endParaRPr sz="2200"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Eligibility workers rely on computer-based information to make correct decisions.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Inaccurate data will result in erroneous decisions.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Some problems can be solved by providing correct information. </a:t>
            </a:r>
            <a:endParaRPr/>
          </a:p>
          <a:p>
            <a:pPr marL="457200" lvl="1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Sometimes computer glitches result in erroneous decisions or other issues.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B10F2F74F8434FB16E0BC4FA8B52AC" ma:contentTypeVersion="17" ma:contentTypeDescription="Create a new document." ma:contentTypeScope="" ma:versionID="e9d1621718b20148f6f9aa9f171963db">
  <xsd:schema xmlns:xsd="http://www.w3.org/2001/XMLSchema" xmlns:xs="http://www.w3.org/2001/XMLSchema" xmlns:p="http://schemas.microsoft.com/office/2006/metadata/properties" xmlns:ns3="3e81798c-9579-409c-947e-73c2164b2aff" xmlns:ns4="71551a71-8321-422a-8af9-fe3da4f69404" targetNamespace="http://schemas.microsoft.com/office/2006/metadata/properties" ma:root="true" ma:fieldsID="b16a7d21e2de6838f6d7fa795b8aa44f" ns3:_="" ns4:_="">
    <xsd:import namespace="3e81798c-9579-409c-947e-73c2164b2aff"/>
    <xsd:import namespace="71551a71-8321-422a-8af9-fe3da4f6940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81798c-9579-409c-947e-73c2164b2a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internalName="MediaServiceDateTake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551a71-8321-422a-8af9-fe3da4f6940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e81798c-9579-409c-947e-73c2164b2aff" xsi:nil="true"/>
  </documentManagement>
</p:properties>
</file>

<file path=customXml/itemProps1.xml><?xml version="1.0" encoding="utf-8"?>
<ds:datastoreItem xmlns:ds="http://schemas.openxmlformats.org/officeDocument/2006/customXml" ds:itemID="{16E10E92-D96B-4065-A790-67207F4CEC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81798c-9579-409c-947e-73c2164b2aff"/>
    <ds:schemaRef ds:uri="71551a71-8321-422a-8af9-fe3da4f694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AE9278-1E7E-483E-B4CE-6E2F6F0149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5B1853-FE12-4ECB-97F9-E21705E7B6F2}">
  <ds:schemaRefs>
    <ds:schemaRef ds:uri="http://schemas.microsoft.com/office/infopath/2007/PartnerControls"/>
    <ds:schemaRef ds:uri="http://www.w3.org/XML/1998/namespace"/>
    <ds:schemaRef ds:uri="http://purl.org/dc/dcmitype/"/>
    <ds:schemaRef ds:uri="http://purl.org/dc/terms/"/>
    <ds:schemaRef ds:uri="71551a71-8321-422a-8af9-fe3da4f69404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3e81798c-9579-409c-947e-73c2164b2af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2869</Words>
  <Application>Microsoft Office PowerPoint</Application>
  <PresentationFormat>Widescreen</PresentationFormat>
  <Paragraphs>339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Gill Sans</vt:lpstr>
      <vt:lpstr>Parcel</vt:lpstr>
      <vt:lpstr>Parcel</vt:lpstr>
      <vt:lpstr>TROUBLESHOOTING AND APPEALS</vt:lpstr>
      <vt:lpstr>TROUBLESHOOTING ELIGIBILITY</vt:lpstr>
      <vt:lpstr>PSI OR ARD?</vt:lpstr>
      <vt:lpstr>DETERMINING MASSHEALTH ELIGIBILITY STATUS</vt:lpstr>
      <vt:lpstr>WHO SHOULD I CONTACT?</vt:lpstr>
      <vt:lpstr>WHO SHOULD I CONTACT? (CONT)</vt:lpstr>
      <vt:lpstr>ELIGIBILITY DECISIONS</vt:lpstr>
      <vt:lpstr>HEALTH CONNECTOR NOTICES</vt:lpstr>
      <vt:lpstr>RESOLVING ELIGIBILITY ISSUES</vt:lpstr>
      <vt:lpstr>CAN ISSUE BE FIXED WITHOUT AN APPEAL?</vt:lpstr>
      <vt:lpstr>RESOLVING ELIGIBILITY ISSUES (CONT)</vt:lpstr>
      <vt:lpstr>SERVICE SOLUTIONS UNIT (SSU)</vt:lpstr>
      <vt:lpstr>THIRD PARTY LIABILITY ISSUES</vt:lpstr>
      <vt:lpstr>HEAD OF HOUSEHOLD ISSUES</vt:lpstr>
      <vt:lpstr>PHARMACY COVERAGE ISSUES</vt:lpstr>
      <vt:lpstr>MASSHEALTH DRUG LIST</vt:lpstr>
      <vt:lpstr>PRIOR AUTHORIZATION ISSUES</vt:lpstr>
      <vt:lpstr>SERVICES REQUIRING PRIOR AUTHORIZATION</vt:lpstr>
      <vt:lpstr>PRIOR AUTHORIZATION CRITERIA</vt:lpstr>
      <vt:lpstr>MASSHEALTH ACTION ON PA REQUEST</vt:lpstr>
      <vt:lpstr>WHEN SHOULD YOU FILE AN APPEAL?</vt:lpstr>
      <vt:lpstr>FILE AN APPEAL BY MAIL OR FAX</vt:lpstr>
      <vt:lpstr>HOW TO APPEAL BY PHONE</vt:lpstr>
      <vt:lpstr>HOW TO FILE AN APPEAL WITHOUT A NOTICE</vt:lpstr>
      <vt:lpstr>APPEAL TIME LIMITS</vt:lpstr>
      <vt:lpstr>AID PENDING APPEAL</vt:lpstr>
      <vt:lpstr>PRE-HEARING RESOLUTION (PHR)</vt:lpstr>
      <vt:lpstr>DISMISSAL OF HEARING REQUEST</vt:lpstr>
      <vt:lpstr>HEARING PREPARATION</vt:lpstr>
      <vt:lpstr>REVIEW CASE FILE PRIOR TO HEARING</vt:lpstr>
      <vt:lpstr>HEARING NOTICE</vt:lpstr>
      <vt:lpstr>MASSHEALTH FAIR HEARING </vt:lpstr>
      <vt:lpstr>FAIR HEARING (CONT)</vt:lpstr>
      <vt:lpstr>AFTER YOU WIN A FAIR HEARING</vt:lpstr>
      <vt:lpstr>IMPLEMENTATION OF DECISION</vt:lpstr>
      <vt:lpstr>JUDICIAL REVIEW OF MASSHEALTH DECISION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TROUBLESHOOTING AND APPEALS</dc:title>
  <dc:creator>Jones-Pierce, Ashley</dc:creator>
  <cp:lastModifiedBy>Jones-Pierce, Ashley</cp:lastModifiedBy>
  <cp:revision>3</cp:revision>
  <dcterms:created xsi:type="dcterms:W3CDTF">2024-12-16T19:36:45Z</dcterms:created>
  <dcterms:modified xsi:type="dcterms:W3CDTF">2025-01-29T22:11:00Z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0x010100D6B10F2F74F8434FB16E0BC4FA8B52AC</vt:lpwstr>
  </property>
</Properties>
</file>