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96" r:id="rId3"/>
    <p:sldId id="274" r:id="rId4"/>
    <p:sldId id="279" r:id="rId5"/>
    <p:sldId id="280" r:id="rId6"/>
    <p:sldId id="295" r:id="rId7"/>
    <p:sldId id="282" r:id="rId8"/>
    <p:sldId id="29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3"/>
    <a:srgbClr val="006F6C"/>
    <a:srgbClr val="008080"/>
    <a:srgbClr val="007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17" autoAdjust="0"/>
  </p:normalViewPr>
  <p:slideViewPr>
    <p:cSldViewPr snapToGrid="0" snapToObjects="1">
      <p:cViewPr>
        <p:scale>
          <a:sx n="72" d="100"/>
          <a:sy n="72" d="100"/>
        </p:scale>
        <p:origin x="-1920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126" y="6356350"/>
            <a:ext cx="2133600" cy="365125"/>
          </a:xfrm>
        </p:spPr>
        <p:txBody>
          <a:bodyPr/>
          <a:lstStyle/>
          <a:p>
            <a:fld id="{AB98BEE9-0103-A748-B769-554814C8E6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395339"/>
            <a:ext cx="9144000" cy="663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85" y="4164433"/>
            <a:ext cx="2822222" cy="2702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2" y="508470"/>
            <a:ext cx="5242168" cy="12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9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559339-BBF5-A244-BCBE-DCA341FB269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BEE9-0103-A748-B769-554814C8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1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559339-BBF5-A244-BCBE-DCA341FB269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BEE9-0103-A748-B769-554814C8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 marL="2057400" indent="-228600">
              <a:buFont typeface="Arial"/>
              <a:buChar char="•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BEE9-0103-A748-B769-554814C8E6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174" y="301040"/>
            <a:ext cx="9144000" cy="479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07" y="6137341"/>
            <a:ext cx="755767" cy="7238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3" y="6527341"/>
            <a:ext cx="3841044" cy="2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8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BEE9-0103-A748-B769-554814C8E6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89094"/>
            <a:ext cx="9144000" cy="4804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2" y="508470"/>
            <a:ext cx="5242168" cy="12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8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BEE9-0103-A748-B769-554814C8E6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174" y="301040"/>
            <a:ext cx="9144000" cy="479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07" y="6137341"/>
            <a:ext cx="755767" cy="7238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3" y="6527341"/>
            <a:ext cx="3841044" cy="2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6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559339-BBF5-A244-BCBE-DCA341FB269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BEE9-0103-A748-B769-554814C8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2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op/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BEE9-0103-A748-B769-554814C8E6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996539"/>
            <a:ext cx="8229600" cy="22490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174" y="301040"/>
            <a:ext cx="9144000" cy="479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07" y="6137341"/>
            <a:ext cx="755767" cy="723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3" y="6527341"/>
            <a:ext cx="3841044" cy="237863"/>
          </a:xfrm>
          <a:prstGeom prst="rect">
            <a:avLst/>
          </a:prstGeom>
        </p:spPr>
      </p:pic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3498909"/>
            <a:ext cx="8229600" cy="22490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2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559339-BBF5-A244-BCBE-DCA341FB269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BEE9-0103-A748-B769-554814C8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559339-BBF5-A244-BCBE-DCA341FB269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BEE9-0103-A748-B769-554814C8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559339-BBF5-A244-BCBE-DCA341FB269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BEE9-0103-A748-B769-554814C8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127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B98BEE9-0103-A748-B769-554814C8E6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0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entria.org/" TargetMode="External"/><Relationship Id="rId2" Type="http://schemas.openxmlformats.org/officeDocument/2006/relationships/hyperlink" Target="mailto:lbrennan@ascentria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928" y="2445489"/>
            <a:ext cx="771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Refugee Services: An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219" y="5358810"/>
            <a:ext cx="44975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  <a:cs typeface="Helvetica Light"/>
              </a:rPr>
              <a:t>Presented by: Lisa Ann Brennan, MTS</a:t>
            </a:r>
          </a:p>
          <a:p>
            <a:r>
              <a:rPr lang="en-US" sz="1400" dirty="0" smtClean="0">
                <a:latin typeface="Helvetica Light"/>
                <a:cs typeface="Helvetica Light"/>
              </a:rPr>
              <a:t>Program Manager, Services for New Americans</a:t>
            </a:r>
          </a:p>
          <a:p>
            <a:r>
              <a:rPr lang="en-US" sz="1400" dirty="0" smtClean="0">
                <a:latin typeface="Helvetica Light"/>
                <a:cs typeface="Helvetica Light"/>
                <a:hlinkClick r:id="rId2"/>
              </a:rPr>
              <a:t>lbrennan@ascentria.org</a:t>
            </a:r>
            <a:endParaRPr lang="en-US" sz="1400" dirty="0" smtClean="0">
              <a:latin typeface="Helvetica Light"/>
              <a:cs typeface="Helvetica Light"/>
            </a:endParaRPr>
          </a:p>
          <a:p>
            <a:r>
              <a:rPr lang="en-US" sz="1400" dirty="0" smtClean="0">
                <a:latin typeface="Helvetica Light"/>
                <a:cs typeface="Helvetica Light"/>
                <a:hlinkClick r:id="rId3"/>
              </a:rPr>
              <a:t>www.ascentria.org</a:t>
            </a:r>
            <a:r>
              <a:rPr lang="en-US" sz="1400" dirty="0" smtClean="0">
                <a:latin typeface="Helvetica Light"/>
                <a:cs typeface="Helvetica Light"/>
              </a:rPr>
              <a:t> </a:t>
            </a:r>
          </a:p>
          <a:p>
            <a:r>
              <a:rPr lang="en-US" sz="1400" dirty="0" smtClean="0">
                <a:latin typeface="Helvetica Light"/>
                <a:cs typeface="Helvetica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581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1507" y="1159746"/>
            <a:ext cx="8229600" cy="2249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Ascentria </a:t>
            </a:r>
            <a:r>
              <a:rPr lang="en-US" altLang="en-US" dirty="0" smtClean="0"/>
              <a:t>Services for New Americans is part of a national network of voluntary organizations which works in conjunction the U.S. Department of State and the Massachusetts Office for Refugees and Immigrants, to </a:t>
            </a:r>
            <a:r>
              <a:rPr lang="en-US" altLang="en-US" dirty="0"/>
              <a:t>resettle </a:t>
            </a:r>
            <a:r>
              <a:rPr lang="en-US" altLang="en-US" dirty="0" smtClean="0"/>
              <a:t>refugees in Massachusetts.</a:t>
            </a:r>
            <a:endParaRPr 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05" y="3036518"/>
            <a:ext cx="4299208" cy="24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3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76176" y="982985"/>
            <a:ext cx="3035597" cy="3607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dirty="0" smtClean="0"/>
              <a:t>Resettlement agencies receive approximately $2,000 per person to spend on behalf of refugees in the first 90 days after arrival to help them get established in the United States.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6176" y="378860"/>
            <a:ext cx="619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 Light"/>
                <a:cs typeface="Helvetica Light"/>
              </a:rPr>
              <a:t>Reception and Placement Services</a:t>
            </a: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34" y="1209219"/>
            <a:ext cx="4019106" cy="339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81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375" y="946298"/>
            <a:ext cx="4129348" cy="5135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With these funds case workers provide…</a:t>
            </a:r>
          </a:p>
          <a:p>
            <a:r>
              <a:rPr lang="en-US" sz="1600" dirty="0" smtClean="0"/>
              <a:t>A warm welcome at the airport</a:t>
            </a:r>
          </a:p>
          <a:p>
            <a:r>
              <a:rPr lang="en-US" sz="1600" dirty="0" smtClean="0"/>
              <a:t>Translation in primary language</a:t>
            </a:r>
          </a:p>
          <a:p>
            <a:r>
              <a:rPr lang="en-US" sz="1600" dirty="0" smtClean="0"/>
              <a:t>A familiar meal and groceries </a:t>
            </a:r>
          </a:p>
          <a:p>
            <a:r>
              <a:rPr lang="en-US" sz="1600" dirty="0" smtClean="0"/>
              <a:t>Furnished housing </a:t>
            </a:r>
          </a:p>
          <a:p>
            <a:r>
              <a:rPr lang="en-US" sz="1600" dirty="0" smtClean="0"/>
              <a:t>Local safety and navigation information </a:t>
            </a:r>
          </a:p>
          <a:p>
            <a:r>
              <a:rPr lang="en-US" sz="1600" dirty="0" smtClean="0"/>
              <a:t>Assistance with accessing medical care </a:t>
            </a:r>
          </a:p>
          <a:p>
            <a:r>
              <a:rPr lang="en-US" sz="1600" dirty="0" smtClean="0"/>
              <a:t>Assistance with school enrollment for children </a:t>
            </a:r>
          </a:p>
          <a:p>
            <a:r>
              <a:rPr lang="en-US" sz="1600" dirty="0" smtClean="0"/>
              <a:t>Assistance with applications for required US documents  (i.e. social security card)</a:t>
            </a:r>
          </a:p>
          <a:p>
            <a:r>
              <a:rPr lang="en-US" sz="1600" dirty="0" smtClean="0"/>
              <a:t>Assistance with enrollment in public benefits </a:t>
            </a:r>
          </a:p>
          <a:p>
            <a:r>
              <a:rPr lang="en-US" sz="1600" dirty="0" smtClean="0"/>
              <a:t>Support to become self sufficient including referrals or enrollment in English language and employment services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775" y="312738"/>
            <a:ext cx="707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Reception and Placement Services</a:t>
            </a: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23" y="1084522"/>
            <a:ext cx="4095502" cy="22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2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6428" y="1112320"/>
            <a:ext cx="3359888" cy="5245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Resettlement agencies offer access to onsite or local education services including: </a:t>
            </a:r>
          </a:p>
          <a:p>
            <a:r>
              <a:rPr lang="en-US" sz="2000" dirty="0" smtClean="0"/>
              <a:t>English proficiency assessments</a:t>
            </a:r>
          </a:p>
          <a:p>
            <a:r>
              <a:rPr lang="en-US" sz="2000" dirty="0" smtClean="0"/>
              <a:t>ESOL classes for all levels </a:t>
            </a:r>
          </a:p>
          <a:p>
            <a:r>
              <a:rPr lang="en-US" sz="2000" dirty="0" smtClean="0"/>
              <a:t>Math and computer literacy </a:t>
            </a:r>
          </a:p>
          <a:p>
            <a:r>
              <a:rPr lang="en-US" sz="2000" dirty="0" smtClean="0"/>
              <a:t>Job readiness</a:t>
            </a:r>
          </a:p>
          <a:p>
            <a:r>
              <a:rPr lang="en-US" sz="2000" dirty="0" smtClean="0"/>
              <a:t>Career Pathways</a:t>
            </a:r>
          </a:p>
          <a:p>
            <a:r>
              <a:rPr lang="en-US" sz="2000" dirty="0" smtClean="0"/>
              <a:t>College and Career Readiness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8" y="1112321"/>
            <a:ext cx="3861686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606" y="373543"/>
            <a:ext cx="7477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Light"/>
                <a:cs typeface="Helvetica Light"/>
              </a:rPr>
              <a:t>English Language and Employment Services: Critical to Self-sufficiency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509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3647" y="942199"/>
            <a:ext cx="3359888" cy="5245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Resettlement agencies also offer access to onsite or local employment services for up to 5 years.</a:t>
            </a:r>
          </a:p>
          <a:p>
            <a:r>
              <a:rPr lang="en-US" sz="1600" dirty="0" smtClean="0"/>
              <a:t>Skills/interests assessments </a:t>
            </a:r>
          </a:p>
          <a:p>
            <a:r>
              <a:rPr lang="en-US" sz="1600" dirty="0" smtClean="0"/>
              <a:t>Job readiness coaching </a:t>
            </a:r>
          </a:p>
          <a:p>
            <a:r>
              <a:rPr lang="en-US" sz="1600" dirty="0" smtClean="0"/>
              <a:t>Resume writing and interview skills</a:t>
            </a:r>
          </a:p>
          <a:p>
            <a:r>
              <a:rPr lang="en-US" sz="1600" dirty="0"/>
              <a:t>J</a:t>
            </a:r>
            <a:r>
              <a:rPr lang="en-US" sz="1600" dirty="0" smtClean="0"/>
              <a:t>ob search and placement services </a:t>
            </a:r>
          </a:p>
          <a:p>
            <a:r>
              <a:rPr lang="en-US" sz="1600" dirty="0" smtClean="0"/>
              <a:t>Assistance with barrier removal</a:t>
            </a:r>
          </a:p>
          <a:p>
            <a:r>
              <a:rPr lang="en-US" sz="1600" dirty="0" smtClean="0"/>
              <a:t>Co-enrollment with local Workforce Centers </a:t>
            </a:r>
          </a:p>
          <a:p>
            <a:r>
              <a:rPr lang="en-US" sz="1600" dirty="0" smtClean="0"/>
              <a:t>Soft skills certification (self-esteem, dressing for success, conflict negotiation)</a:t>
            </a:r>
          </a:p>
          <a:p>
            <a:r>
              <a:rPr lang="en-US" sz="1600" dirty="0" smtClean="0"/>
              <a:t>Preparation for drivers education, permits, licenses </a:t>
            </a:r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796" y="1309733"/>
            <a:ext cx="3861686" cy="289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606" y="373543"/>
            <a:ext cx="7477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 Light"/>
                <a:cs typeface="Helvetica Light"/>
              </a:rPr>
              <a:t>English Language and Employment Services: Critical to Self-sufficiency</a:t>
            </a:r>
          </a:p>
        </p:txBody>
      </p:sp>
    </p:spTree>
    <p:extLst>
      <p:ext uri="{BB962C8B-B14F-4D97-AF65-F5344CB8AC3E}">
        <p14:creationId xmlns:p14="http://schemas.microsoft.com/office/powerpoint/2010/main" val="271620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104" y="1128195"/>
            <a:ext cx="3712780" cy="278458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3627" y="944226"/>
            <a:ext cx="250928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/>
              <a:t>Ascentria’s  Immigration Legal Assistance Program offers: </a:t>
            </a:r>
          </a:p>
          <a:p>
            <a:pPr marL="0" lvl="1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en-US" dirty="0"/>
          </a:p>
          <a:p>
            <a:pPr marL="173736" lvl="1" indent="-173736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Status adjustment</a:t>
            </a:r>
            <a:endParaRPr lang="en-US" dirty="0"/>
          </a:p>
          <a:p>
            <a:pPr marL="0" lvl="1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en-US" dirty="0"/>
          </a:p>
          <a:p>
            <a:pPr marL="173736" lvl="1" indent="-173736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Naturalization and Citizenship</a:t>
            </a:r>
            <a:endParaRPr lang="en-US" dirty="0"/>
          </a:p>
          <a:p>
            <a:pPr marL="173736" lvl="1" indent="-173736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en-US" dirty="0"/>
          </a:p>
          <a:p>
            <a:pPr marL="173736" lvl="1" indent="-173736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Family Reunification</a:t>
            </a:r>
          </a:p>
          <a:p>
            <a:pPr marL="0" lvl="1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en-US" dirty="0" smtClean="0"/>
          </a:p>
          <a:p>
            <a:pPr marL="173736" lvl="1" indent="-173736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Full representation for victims of trafficking, torture, domestic violence, and unaccompanied refugee minors</a:t>
            </a:r>
          </a:p>
          <a:p>
            <a:pPr marL="173736" lvl="1" indent="-173736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en-US" dirty="0"/>
          </a:p>
          <a:p>
            <a:pPr marL="173736" lvl="1" indent="-173736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173736" lvl="1" indent="-173736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en-US" dirty="0"/>
          </a:p>
          <a:p>
            <a:pPr marL="342900" lvl="1" indent="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7321" y="279090"/>
            <a:ext cx="520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Legal Assistance</a:t>
            </a:r>
          </a:p>
        </p:txBody>
      </p:sp>
    </p:spTree>
    <p:extLst>
      <p:ext uri="{BB962C8B-B14F-4D97-AF65-F5344CB8AC3E}">
        <p14:creationId xmlns:p14="http://schemas.microsoft.com/office/powerpoint/2010/main" val="301184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249892"/>
            <a:ext cx="3763926" cy="466181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Local leaders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Policy makers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Professional associations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Faith communities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Civic groups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Colleges </a:t>
            </a:r>
            <a:r>
              <a:rPr lang="en-US" dirty="0"/>
              <a:t>and universities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/>
              <a:t>Local businesses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Community-based non-profit </a:t>
            </a:r>
            <a:r>
              <a:rPr lang="en-US" dirty="0"/>
              <a:t>organizations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Concerned individuals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1427"/>
            <a:ext cx="4508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Partnerships are essential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26" y="988532"/>
            <a:ext cx="4332287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18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entr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22E91"/>
      </a:accent1>
      <a:accent2>
        <a:srgbClr val="00A0AF"/>
      </a:accent2>
      <a:accent3>
        <a:srgbClr val="F38426"/>
      </a:accent3>
      <a:accent4>
        <a:srgbClr val="EF3E42"/>
      </a:accent4>
      <a:accent5>
        <a:srgbClr val="FFC425"/>
      </a:accent5>
      <a:accent6>
        <a:srgbClr val="8DC63F"/>
      </a:accent6>
      <a:hlink>
        <a:srgbClr val="4E84C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bg1"/>
            </a:solidFill>
            <a:latin typeface="Helvetica Light"/>
            <a:cs typeface="Helvetica Ligh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Gallup</dc:creator>
  <cp:lastModifiedBy>Julie Gallup</cp:lastModifiedBy>
  <cp:revision>1</cp:revision>
  <dcterms:modified xsi:type="dcterms:W3CDTF">2015-12-15T18:35:14Z</dcterms:modified>
</cp:coreProperties>
</file>