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notesMasterIdLst>
    <p:notesMasterId r:id="rId20"/>
  </p:notesMasterIdLst>
  <p:handoutMasterIdLst>
    <p:handoutMasterId r:id="rId21"/>
  </p:handoutMasterIdLst>
  <p:sldIdLst>
    <p:sldId id="303" r:id="rId3"/>
    <p:sldId id="392" r:id="rId4"/>
    <p:sldId id="393" r:id="rId5"/>
    <p:sldId id="403" r:id="rId6"/>
    <p:sldId id="395" r:id="rId7"/>
    <p:sldId id="394" r:id="rId8"/>
    <p:sldId id="396" r:id="rId9"/>
    <p:sldId id="383" r:id="rId10"/>
    <p:sldId id="397" r:id="rId11"/>
    <p:sldId id="390" r:id="rId12"/>
    <p:sldId id="398" r:id="rId13"/>
    <p:sldId id="401" r:id="rId14"/>
    <p:sldId id="402" r:id="rId15"/>
    <p:sldId id="391" r:id="rId16"/>
    <p:sldId id="399" r:id="rId17"/>
    <p:sldId id="404" r:id="rId18"/>
    <p:sldId id="400" r:id="rId19"/>
  </p:sldIdLst>
  <p:sldSz cx="9144000" cy="6858000" type="screen4x3"/>
  <p:notesSz cx="6861175"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d" initials="a" lastIdx="21" clrIdx="0"/>
  <p:cmAuthor id="2" name="areker" initials="a" lastIdx="4" clrIdx="2"/>
  <p:cmAuthor id="3" name="sobczynskig" initials="g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6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2" autoAdjust="0"/>
    <p:restoredTop sz="80388" autoAdjust="0"/>
  </p:normalViewPr>
  <p:slideViewPr>
    <p:cSldViewPr>
      <p:cViewPr>
        <p:scale>
          <a:sx n="100" d="100"/>
          <a:sy n="100" d="100"/>
        </p:scale>
        <p:origin x="-12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80" d="100"/>
          <a:sy n="80" d="100"/>
        </p:scale>
        <p:origin x="-1974" y="-84"/>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3176" cy="464899"/>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886412" y="1"/>
            <a:ext cx="2973176" cy="464899"/>
          </a:xfrm>
          <a:prstGeom prst="rect">
            <a:avLst/>
          </a:prstGeom>
        </p:spPr>
        <p:txBody>
          <a:bodyPr vert="horz" lIns="93172" tIns="46586" rIns="93172" bIns="46586" rtlCol="0"/>
          <a:lstStyle>
            <a:lvl1pPr algn="r">
              <a:defRPr sz="1200"/>
            </a:lvl1pPr>
          </a:lstStyle>
          <a:p>
            <a:fld id="{A5B5D235-B2AE-4A8C-A8C6-BEF74598CF5B}" type="datetimeFigureOut">
              <a:rPr lang="en-US" smtClean="0"/>
              <a:pPr/>
              <a:t>6/29/2015</a:t>
            </a:fld>
            <a:endParaRPr lang="en-US"/>
          </a:p>
        </p:txBody>
      </p:sp>
      <p:sp>
        <p:nvSpPr>
          <p:cNvPr id="4" name="Footer Placeholder 3"/>
          <p:cNvSpPr>
            <a:spLocks noGrp="1"/>
          </p:cNvSpPr>
          <p:nvPr>
            <p:ph type="ftr" sz="quarter" idx="2"/>
          </p:nvPr>
        </p:nvSpPr>
        <p:spPr>
          <a:xfrm>
            <a:off x="0" y="8831476"/>
            <a:ext cx="2973176" cy="464899"/>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886412" y="8831476"/>
            <a:ext cx="2973176" cy="464899"/>
          </a:xfrm>
          <a:prstGeom prst="rect">
            <a:avLst/>
          </a:prstGeom>
        </p:spPr>
        <p:txBody>
          <a:bodyPr vert="horz" lIns="93172" tIns="46586" rIns="93172" bIns="46586" rtlCol="0" anchor="b"/>
          <a:lstStyle>
            <a:lvl1pPr algn="r">
              <a:defRPr sz="1200"/>
            </a:lvl1pPr>
          </a:lstStyle>
          <a:p>
            <a:fld id="{FA30E74E-F333-444C-A225-0D4A101DF1E5}" type="slidenum">
              <a:rPr lang="en-US" smtClean="0"/>
              <a:pPr/>
              <a:t>‹#›</a:t>
            </a:fld>
            <a:endParaRPr lang="en-US"/>
          </a:p>
        </p:txBody>
      </p:sp>
    </p:spTree>
    <p:extLst>
      <p:ext uri="{BB962C8B-B14F-4D97-AF65-F5344CB8AC3E}">
        <p14:creationId xmlns:p14="http://schemas.microsoft.com/office/powerpoint/2010/main" val="2467960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3176" cy="464899"/>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886412" y="1"/>
            <a:ext cx="2973176" cy="464899"/>
          </a:xfrm>
          <a:prstGeom prst="rect">
            <a:avLst/>
          </a:prstGeom>
        </p:spPr>
        <p:txBody>
          <a:bodyPr vert="horz" lIns="93172" tIns="46586" rIns="93172" bIns="46586" rtlCol="0"/>
          <a:lstStyle>
            <a:lvl1pPr algn="r">
              <a:defRPr sz="1200"/>
            </a:lvl1pPr>
          </a:lstStyle>
          <a:p>
            <a:fld id="{94BE1FBA-EE99-42A0-9784-DD009B0C7AFA}" type="datetimeFigureOut">
              <a:rPr lang="en-US" smtClean="0"/>
              <a:pPr/>
              <a:t>6/29/2015</a:t>
            </a:fld>
            <a:endParaRPr lang="en-US"/>
          </a:p>
        </p:txBody>
      </p:sp>
      <p:sp>
        <p:nvSpPr>
          <p:cNvPr id="4" name="Slide Image Placeholder 3"/>
          <p:cNvSpPr>
            <a:spLocks noGrp="1" noRot="1" noChangeAspect="1"/>
          </p:cNvSpPr>
          <p:nvPr>
            <p:ph type="sldImg" idx="2"/>
          </p:nvPr>
        </p:nvSpPr>
        <p:spPr>
          <a:xfrm>
            <a:off x="1106488"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686118" y="4416545"/>
            <a:ext cx="5488940" cy="4184095"/>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476"/>
            <a:ext cx="2973176" cy="464899"/>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886412" y="8831476"/>
            <a:ext cx="2973176" cy="464899"/>
          </a:xfrm>
          <a:prstGeom prst="rect">
            <a:avLst/>
          </a:prstGeom>
        </p:spPr>
        <p:txBody>
          <a:bodyPr vert="horz" lIns="93172" tIns="46586" rIns="93172" bIns="46586" rtlCol="0" anchor="b"/>
          <a:lstStyle>
            <a:lvl1pPr algn="r">
              <a:defRPr sz="1200"/>
            </a:lvl1pPr>
          </a:lstStyle>
          <a:p>
            <a:fld id="{2F94B290-D1B4-4660-A3FC-E01D9EDFA0AF}" type="slidenum">
              <a:rPr lang="en-US" smtClean="0"/>
              <a:pPr/>
              <a:t>‹#›</a:t>
            </a:fld>
            <a:endParaRPr lang="en-US"/>
          </a:p>
        </p:txBody>
      </p:sp>
    </p:spTree>
    <p:extLst>
      <p:ext uri="{BB962C8B-B14F-4D97-AF65-F5344CB8AC3E}">
        <p14:creationId xmlns:p14="http://schemas.microsoft.com/office/powerpoint/2010/main" val="25350561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p>
          <a:p>
            <a:endParaRPr lang="en-US" dirty="0"/>
          </a:p>
          <a:p>
            <a:r>
              <a:rPr lang="en-US" dirty="0" smtClean="0"/>
              <a:t>- Introduce yourself and give a brief description of your job duties. </a:t>
            </a:r>
            <a:endParaRPr lang="en-US" dirty="0"/>
          </a:p>
        </p:txBody>
      </p:sp>
      <p:sp>
        <p:nvSpPr>
          <p:cNvPr id="4" name="Date Placeholder 3"/>
          <p:cNvSpPr>
            <a:spLocks noGrp="1"/>
          </p:cNvSpPr>
          <p:nvPr>
            <p:ph type="dt" idx="10"/>
          </p:nvPr>
        </p:nvSpPr>
        <p:spPr/>
        <p:txBody>
          <a:bodyPr/>
          <a:lstStyle/>
          <a:p>
            <a:fld id="{24578430-7516-4608-AE99-B9C46EDB5CF1}"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John:</a:t>
            </a:r>
            <a:r>
              <a:rPr lang="en-US" dirty="0" smtClean="0"/>
              <a:t> </a:t>
            </a:r>
            <a:r>
              <a:rPr lang="en-US" baseline="0" dirty="0" smtClean="0"/>
              <a:t> </a:t>
            </a:r>
          </a:p>
          <a:p>
            <a:endParaRPr lang="en-US" dirty="0"/>
          </a:p>
          <a:p>
            <a:pPr marL="171450" indent="-171450">
              <a:buFontTx/>
              <a:buChar char="-"/>
            </a:pPr>
            <a:r>
              <a:rPr lang="en-US" dirty="0" smtClean="0"/>
              <a:t>History of the development of MassDOT’s PPP</a:t>
            </a:r>
          </a:p>
          <a:p>
            <a:pPr marL="171450" indent="-171450">
              <a:buFontTx/>
              <a:buChar char="-"/>
            </a:pPr>
            <a:r>
              <a:rPr lang="en-US" dirty="0" smtClean="0"/>
              <a:t>Purpose of the PPP (MassDOT use, subrecipient use, civil rights obligations reached by the protocols/resources therein) </a:t>
            </a:r>
          </a:p>
          <a:p>
            <a:pPr marL="171450" indent="-171450">
              <a:buFontTx/>
              <a:buChar char="-"/>
            </a:pPr>
            <a:endParaRPr lang="en-US" dirty="0"/>
          </a:p>
          <a:p>
            <a:r>
              <a:rPr lang="en-US" dirty="0" smtClean="0"/>
              <a:t>Greg: </a:t>
            </a:r>
          </a:p>
          <a:p>
            <a:pPr marL="171450" indent="-171450">
              <a:buFontTx/>
              <a:buChar char="-"/>
            </a:pPr>
            <a:r>
              <a:rPr lang="en-US" dirty="0" smtClean="0"/>
              <a:t>MassDOT looked to internal departments and external partners, like subrecipient MPOs, for examples of strong and replicable public engagement strategies that met the spirit of civil rights requirements </a:t>
            </a:r>
          </a:p>
          <a:p>
            <a:pPr marL="171450" indent="-171450">
              <a:buFontTx/>
              <a:buChar char="-"/>
            </a:pPr>
            <a:r>
              <a:rPr lang="en-US" dirty="0" smtClean="0"/>
              <a:t>OCPC has stood out from the crowd for a number of years as a subrecipient committed to achieving full and meaningful public participation </a:t>
            </a:r>
            <a:endParaRPr lang="en-US" dirty="0"/>
          </a:p>
        </p:txBody>
      </p:sp>
      <p:sp>
        <p:nvSpPr>
          <p:cNvPr id="4" name="Date Placeholder 3"/>
          <p:cNvSpPr>
            <a:spLocks noGrp="1"/>
          </p:cNvSpPr>
          <p:nvPr>
            <p:ph type="dt" idx="10"/>
          </p:nvPr>
        </p:nvSpPr>
        <p:spPr/>
        <p:txBody>
          <a:bodyPr/>
          <a:lstStyle/>
          <a:p>
            <a:fld id="{4740C586-22DC-44B0-B679-D203E865D245}"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Jimmy/Paul: </a:t>
            </a:r>
          </a:p>
          <a:p>
            <a:r>
              <a:rPr lang="en-US" dirty="0" smtClean="0"/>
              <a:t>- Brief description of examples of OCPC innovations in public outreach and how these activities support the organization’s Title VI/ADA requirements </a:t>
            </a:r>
            <a:endParaRPr lang="en-US" dirty="0"/>
          </a:p>
        </p:txBody>
      </p:sp>
      <p:sp>
        <p:nvSpPr>
          <p:cNvPr id="4" name="Date Placeholder 3"/>
          <p:cNvSpPr>
            <a:spLocks noGrp="1"/>
          </p:cNvSpPr>
          <p:nvPr>
            <p:ph type="dt" idx="10"/>
          </p:nvPr>
        </p:nvSpPr>
        <p:spPr/>
        <p:txBody>
          <a:bodyPr/>
          <a:lstStyle/>
          <a:p>
            <a:fld id="{F0AF89DE-0BDE-4DB0-B686-5CE5C7489961}"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11</a:t>
            </a:fld>
            <a:endParaRPr lang="en-US"/>
          </a:p>
        </p:txBody>
      </p:sp>
    </p:spTree>
    <p:extLst>
      <p:ext uri="{BB962C8B-B14F-4D97-AF65-F5344CB8AC3E}">
        <p14:creationId xmlns:p14="http://schemas.microsoft.com/office/powerpoint/2010/main" val="97235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Jimmy/Paul: </a:t>
            </a:r>
          </a:p>
          <a:p>
            <a:pPr>
              <a:buFontTx/>
              <a:buChar char="-"/>
            </a:pPr>
            <a:r>
              <a:rPr lang="en-US" dirty="0" smtClean="0"/>
              <a:t>Continued description of novel OCPC outreach work</a:t>
            </a:r>
          </a:p>
          <a:p>
            <a:pPr>
              <a:buFontTx/>
              <a:buChar char="-"/>
            </a:pPr>
            <a:r>
              <a:rPr lang="en-US" dirty="0" smtClean="0"/>
              <a:t>How have these strategies improved the work of the MPO, solidified relationships with community groups, and increased participation.  </a:t>
            </a:r>
            <a:endParaRPr lang="en-US" dirty="0"/>
          </a:p>
        </p:txBody>
      </p:sp>
      <p:sp>
        <p:nvSpPr>
          <p:cNvPr id="4" name="Slide Number Placeholder 3"/>
          <p:cNvSpPr>
            <a:spLocks noGrp="1"/>
          </p:cNvSpPr>
          <p:nvPr>
            <p:ph type="sldNum" sz="quarter" idx="10"/>
          </p:nvPr>
        </p:nvSpPr>
        <p:spPr/>
        <p:txBody>
          <a:bodyPr/>
          <a:lstStyle/>
          <a:p>
            <a:fld id="{A3348832-A8AE-433C-A160-9654D8FB43AF}" type="slidenum">
              <a:rPr lang="en-US" smtClean="0"/>
              <a:pPr/>
              <a:t>12</a:t>
            </a:fld>
            <a:endParaRPr lang="en-US"/>
          </a:p>
        </p:txBody>
      </p:sp>
    </p:spTree>
    <p:extLst>
      <p:ext uri="{BB962C8B-B14F-4D97-AF65-F5344CB8AC3E}">
        <p14:creationId xmlns:p14="http://schemas.microsoft.com/office/powerpoint/2010/main" val="1541320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Jimmy/Paul: </a:t>
            </a:r>
          </a:p>
          <a:p>
            <a:r>
              <a:rPr lang="en-US" dirty="0"/>
              <a:t>- Continued description of novel OCPC outreach work </a:t>
            </a:r>
          </a:p>
          <a:p>
            <a:endParaRPr lang="en-US" dirty="0" smtClean="0"/>
          </a:p>
        </p:txBody>
      </p:sp>
      <p:sp>
        <p:nvSpPr>
          <p:cNvPr id="4" name="Slide Number Placeholder 3"/>
          <p:cNvSpPr>
            <a:spLocks noGrp="1"/>
          </p:cNvSpPr>
          <p:nvPr>
            <p:ph type="sldNum" sz="quarter" idx="10"/>
          </p:nvPr>
        </p:nvSpPr>
        <p:spPr/>
        <p:txBody>
          <a:bodyPr/>
          <a:lstStyle/>
          <a:p>
            <a:fld id="{A3348832-A8AE-433C-A160-9654D8FB43AF}" type="slidenum">
              <a:rPr lang="en-US" smtClean="0"/>
              <a:pPr/>
              <a:t>13</a:t>
            </a:fld>
            <a:endParaRPr lang="en-US"/>
          </a:p>
        </p:txBody>
      </p:sp>
    </p:spTree>
    <p:extLst>
      <p:ext uri="{BB962C8B-B14F-4D97-AF65-F5344CB8AC3E}">
        <p14:creationId xmlns:p14="http://schemas.microsoft.com/office/powerpoint/2010/main" val="258298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a:t>
            </a:r>
          </a:p>
          <a:p>
            <a:pPr marL="171450" indent="-171450">
              <a:buFontTx/>
              <a:buChar char="-"/>
            </a:pPr>
            <a:r>
              <a:rPr lang="en-US" dirty="0" smtClean="0"/>
              <a:t>Description of the Map Tool as a key innovation for meeting the objectives of the Public Participation Plan </a:t>
            </a:r>
          </a:p>
          <a:p>
            <a:pPr marL="171450" indent="-171450">
              <a:buFontTx/>
              <a:buChar char="-"/>
            </a:pPr>
            <a:r>
              <a:rPr lang="en-US" dirty="0" smtClean="0"/>
              <a:t>Vision: one-stop shop for demographic/community/resource data to inform public engagement strategies </a:t>
            </a:r>
          </a:p>
          <a:p>
            <a:pPr marL="171450" indent="-171450">
              <a:buFontTx/>
              <a:buChar char="-"/>
            </a:pPr>
            <a:r>
              <a:rPr lang="en-US" dirty="0" smtClean="0"/>
              <a:t>Current capabilities: three key functions </a:t>
            </a:r>
          </a:p>
          <a:p>
            <a:pPr marL="171450" indent="-171450">
              <a:buFontTx/>
              <a:buChar char="-"/>
            </a:pPr>
            <a:endParaRPr lang="en-US" dirty="0" smtClean="0"/>
          </a:p>
          <a:p>
            <a:pPr marL="171450" indent="-171450">
              <a:buFontTx/>
              <a:buChar char="-"/>
            </a:pPr>
            <a:r>
              <a:rPr lang="en-US" dirty="0" smtClean="0"/>
              <a:t>[PERFORM THE DEMONSTRATION] </a:t>
            </a:r>
            <a:endParaRPr lang="en-US" dirty="0"/>
          </a:p>
          <a:p>
            <a:pPr marL="171450" indent="-171450">
              <a:buFontTx/>
              <a:buChar char="-"/>
            </a:pPr>
            <a:endParaRPr lang="en-US" dirty="0" smtClean="0"/>
          </a:p>
          <a:p>
            <a:r>
              <a:rPr lang="en-US" dirty="0" smtClean="0"/>
              <a:t>Greg/John: </a:t>
            </a:r>
          </a:p>
          <a:p>
            <a:pPr marL="171450" indent="-171450">
              <a:buFontTx/>
              <a:buChar char="-"/>
            </a:pPr>
            <a:r>
              <a:rPr lang="en-US" dirty="0" smtClean="0"/>
              <a:t>Future use: </a:t>
            </a:r>
          </a:p>
          <a:p>
            <a:pPr marL="628650" lvl="1" indent="-171450">
              <a:buFontTx/>
              <a:buChar char="-"/>
            </a:pPr>
            <a:r>
              <a:rPr lang="en-US" dirty="0" smtClean="0"/>
              <a:t>Ability to incorporate and cross reference all manner of geo-coded data through GIS layers (transit stop locations, MPO/RTA boundaries, project level-data connect)</a:t>
            </a:r>
          </a:p>
          <a:p>
            <a:pPr marL="628650" lvl="1" indent="-171450">
              <a:buFontTx/>
              <a:buChar char="-"/>
            </a:pPr>
            <a:r>
              <a:rPr lang="en-US" dirty="0"/>
              <a:t>A</a:t>
            </a:r>
            <a:r>
              <a:rPr lang="en-US" dirty="0" smtClean="0"/>
              <a:t>bility to automate quality control by running reports on magnitude of data and accuracy of data </a:t>
            </a:r>
          </a:p>
          <a:p>
            <a:pPr marL="171450" indent="-171450">
              <a:buFontTx/>
              <a:buChar char="-"/>
            </a:pPr>
            <a:r>
              <a:rPr lang="en-US" dirty="0" smtClean="0"/>
              <a:t>Challenges encountered thus far: </a:t>
            </a:r>
          </a:p>
          <a:p>
            <a:pPr marL="628650" lvl="1" indent="-171450">
              <a:buFontTx/>
              <a:buChar char="-"/>
            </a:pPr>
            <a:r>
              <a:rPr lang="en-US" dirty="0" smtClean="0"/>
              <a:t>MPO challenges with culling outreach lists</a:t>
            </a:r>
          </a:p>
          <a:p>
            <a:pPr marL="628650" lvl="1" indent="-171450">
              <a:buFontTx/>
              <a:buChar char="-"/>
            </a:pPr>
            <a:r>
              <a:rPr lang="en-US" dirty="0" smtClean="0"/>
              <a:t>Limitations of the template platform (inability to combine multiple layers into a selection) </a:t>
            </a:r>
          </a:p>
          <a:p>
            <a:pPr marL="628650" lvl="1" indent="-171450">
              <a:buFontTx/>
              <a:buChar char="-"/>
            </a:pPr>
            <a:r>
              <a:rPr lang="en-US" dirty="0" smtClean="0"/>
              <a:t>IT security issues, </a:t>
            </a:r>
            <a:endParaRPr lang="en-US" dirty="0"/>
          </a:p>
        </p:txBody>
      </p:sp>
      <p:sp>
        <p:nvSpPr>
          <p:cNvPr id="4" name="Date Placeholder 3"/>
          <p:cNvSpPr>
            <a:spLocks noGrp="1"/>
          </p:cNvSpPr>
          <p:nvPr>
            <p:ph type="dt" idx="10"/>
          </p:nvPr>
        </p:nvSpPr>
        <p:spPr/>
        <p:txBody>
          <a:bodyPr/>
          <a:lstStyle/>
          <a:p>
            <a:fld id="{1E327D41-A4D4-4440-B336-3808A2761547}"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14</a:t>
            </a:fld>
            <a:endParaRPr lang="en-US"/>
          </a:p>
        </p:txBody>
      </p:sp>
    </p:spTree>
    <p:extLst>
      <p:ext uri="{BB962C8B-B14F-4D97-AF65-F5344CB8AC3E}">
        <p14:creationId xmlns:p14="http://schemas.microsoft.com/office/powerpoint/2010/main" val="57080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t>
            </a:r>
          </a:p>
          <a:p>
            <a:pPr marL="171450" indent="-171450">
              <a:buFontTx/>
              <a:buChar char="-"/>
            </a:pPr>
            <a:r>
              <a:rPr lang="en-US" dirty="0" smtClean="0"/>
              <a:t>The Title VI/ADA compliant public engagement responsibility reaches numerous partners and stakeholders in the transportation sector – the tool should therefore grow to be available/useful to all these groups </a:t>
            </a:r>
          </a:p>
          <a:p>
            <a:pPr marL="628650" lvl="1" indent="-171450">
              <a:buFontTx/>
              <a:buChar char="-"/>
            </a:pPr>
            <a:r>
              <a:rPr lang="en-US" dirty="0" smtClean="0"/>
              <a:t>The consultant community (ACEC) is being kept in the loop on the development of this tool </a:t>
            </a:r>
          </a:p>
          <a:p>
            <a:pPr marL="628650" lvl="1" indent="-171450">
              <a:buFontTx/>
              <a:buChar char="-"/>
            </a:pPr>
            <a:r>
              <a:rPr lang="en-US" dirty="0" smtClean="0"/>
              <a:t>Subrecipient meetings (MARPA, TMG) are regularly used to showcase latest developments and request testing/feedback </a:t>
            </a:r>
          </a:p>
        </p:txBody>
      </p:sp>
      <p:sp>
        <p:nvSpPr>
          <p:cNvPr id="4" name="Date Placeholder 3"/>
          <p:cNvSpPr>
            <a:spLocks noGrp="1"/>
          </p:cNvSpPr>
          <p:nvPr>
            <p:ph type="dt" idx="10"/>
          </p:nvPr>
        </p:nvSpPr>
        <p:spPr/>
        <p:txBody>
          <a:bodyPr/>
          <a:lstStyle/>
          <a:p>
            <a:fld id="{363C2581-274D-4553-A8A4-F499DFF4C0AB}"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15</a:t>
            </a:fld>
            <a:endParaRPr lang="en-US"/>
          </a:p>
        </p:txBody>
      </p:sp>
    </p:spTree>
    <p:extLst>
      <p:ext uri="{BB962C8B-B14F-4D97-AF65-F5344CB8AC3E}">
        <p14:creationId xmlns:p14="http://schemas.microsoft.com/office/powerpoint/2010/main" val="267888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a:t>
            </a:r>
          </a:p>
          <a:p>
            <a:endParaRPr lang="en-US" dirty="0"/>
          </a:p>
          <a:p>
            <a:pPr>
              <a:buFontTx/>
              <a:buChar char="-"/>
            </a:pPr>
            <a:r>
              <a:rPr lang="en-US" dirty="0" smtClean="0"/>
              <a:t>Open discussion of the questions</a:t>
            </a:r>
          </a:p>
          <a:p>
            <a:endParaRPr lang="en-US" dirty="0" smtClean="0"/>
          </a:p>
          <a:p>
            <a:r>
              <a:rPr lang="en-US" dirty="0" smtClean="0"/>
              <a:t>Jimmy/Paul: </a:t>
            </a:r>
          </a:p>
          <a:p>
            <a:endParaRPr lang="en-US" dirty="0"/>
          </a:p>
          <a:p>
            <a:r>
              <a:rPr lang="en-US" dirty="0" smtClean="0"/>
              <a:t>- Questions for the public:</a:t>
            </a:r>
          </a:p>
          <a:p>
            <a:pPr lvl="1">
              <a:buFontTx/>
              <a:buChar char="-"/>
            </a:pPr>
            <a:r>
              <a:rPr lang="en-US" dirty="0" smtClean="0"/>
              <a:t>What would make our public events more convenient for you?</a:t>
            </a:r>
          </a:p>
          <a:p>
            <a:pPr lvl="1">
              <a:buFontTx/>
              <a:buChar char="-"/>
            </a:pPr>
            <a:r>
              <a:rPr lang="en-US" dirty="0" smtClean="0"/>
              <a:t>Are there any missing links in the process that aren’t currently clear to you?  </a:t>
            </a:r>
            <a:endParaRPr lang="en-US" dirty="0"/>
          </a:p>
        </p:txBody>
      </p:sp>
      <p:sp>
        <p:nvSpPr>
          <p:cNvPr id="4" name="Date Placeholder 3"/>
          <p:cNvSpPr>
            <a:spLocks noGrp="1"/>
          </p:cNvSpPr>
          <p:nvPr>
            <p:ph type="dt" idx="10"/>
          </p:nvPr>
        </p:nvSpPr>
        <p:spPr/>
        <p:txBody>
          <a:bodyPr/>
          <a:lstStyle/>
          <a:p>
            <a:fld id="{5D7080D8-7E0A-4FB2-AFC4-D09E2A7306FE}"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16</a:t>
            </a:fld>
            <a:endParaRPr lang="en-US"/>
          </a:p>
        </p:txBody>
      </p:sp>
    </p:spTree>
    <p:extLst>
      <p:ext uri="{BB962C8B-B14F-4D97-AF65-F5344CB8AC3E}">
        <p14:creationId xmlns:p14="http://schemas.microsoft.com/office/powerpoint/2010/main" val="45016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John/Greg: </a:t>
            </a:r>
          </a:p>
          <a:p>
            <a:endParaRPr lang="en-US" dirty="0" smtClean="0"/>
          </a:p>
          <a:p>
            <a:pPr marL="171450" indent="-171450">
              <a:buFontTx/>
              <a:buChar char="-"/>
            </a:pPr>
            <a:r>
              <a:rPr lang="en-US" dirty="0" smtClean="0"/>
              <a:t>Closure</a:t>
            </a:r>
          </a:p>
        </p:txBody>
      </p:sp>
      <p:sp>
        <p:nvSpPr>
          <p:cNvPr id="4" name="Date Placeholder 3"/>
          <p:cNvSpPr>
            <a:spLocks noGrp="1"/>
          </p:cNvSpPr>
          <p:nvPr>
            <p:ph type="dt" idx="10"/>
          </p:nvPr>
        </p:nvSpPr>
        <p:spPr/>
        <p:txBody>
          <a:bodyPr/>
          <a:lstStyle/>
          <a:p>
            <a:fld id="{F4468BAB-3F84-4650-B484-1CC670459025}"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17</a:t>
            </a:fld>
            <a:endParaRPr lang="en-US"/>
          </a:p>
        </p:txBody>
      </p:sp>
    </p:spTree>
    <p:extLst>
      <p:ext uri="{BB962C8B-B14F-4D97-AF65-F5344CB8AC3E}">
        <p14:creationId xmlns:p14="http://schemas.microsoft.com/office/powerpoint/2010/main" val="13708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a:t>
            </a:r>
          </a:p>
          <a:p>
            <a:endParaRPr lang="en-US" dirty="0"/>
          </a:p>
          <a:p>
            <a:pPr marL="171450" indent="-171450">
              <a:buFontTx/>
              <a:buChar char="-"/>
            </a:pPr>
            <a:r>
              <a:rPr lang="en-US" dirty="0" smtClean="0"/>
              <a:t>General description of MassDOT </a:t>
            </a:r>
          </a:p>
          <a:p>
            <a:pPr marL="628650" lvl="1" indent="-171450">
              <a:buFontTx/>
              <a:buChar char="-"/>
            </a:pPr>
            <a:r>
              <a:rPr lang="en-US" dirty="0" smtClean="0"/>
              <a:t>While we want to demonstrate the technology we are developing for improving public engagement, including language access, we are also committed to taking opportunities like this Conference to describe the work of the agency, its partners, and encourage that members of the public get involved in shaping transportation activities in the Commonwealth </a:t>
            </a:r>
            <a:endParaRPr lang="en-US" dirty="0"/>
          </a:p>
        </p:txBody>
      </p:sp>
      <p:sp>
        <p:nvSpPr>
          <p:cNvPr id="4" name="Date Placeholder 3"/>
          <p:cNvSpPr>
            <a:spLocks noGrp="1"/>
          </p:cNvSpPr>
          <p:nvPr>
            <p:ph type="dt" idx="10"/>
          </p:nvPr>
        </p:nvSpPr>
        <p:spPr/>
        <p:txBody>
          <a:bodyPr/>
          <a:lstStyle/>
          <a:p>
            <a:fld id="{BBDA742F-5F92-433E-997B-96D2611B7885}"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2</a:t>
            </a:fld>
            <a:endParaRPr lang="en-US"/>
          </a:p>
        </p:txBody>
      </p:sp>
    </p:spTree>
    <p:extLst>
      <p:ext uri="{BB962C8B-B14F-4D97-AF65-F5344CB8AC3E}">
        <p14:creationId xmlns:p14="http://schemas.microsoft.com/office/powerpoint/2010/main" val="268093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 </a:t>
            </a:r>
          </a:p>
          <a:p>
            <a:endParaRPr lang="en-US" dirty="0"/>
          </a:p>
          <a:p>
            <a:pPr marL="171450" indent="-171450">
              <a:buFontTx/>
              <a:buChar char="-"/>
            </a:pPr>
            <a:r>
              <a:rPr lang="en-US" dirty="0" smtClean="0"/>
              <a:t>Describe the structure of MassDOT </a:t>
            </a:r>
          </a:p>
          <a:p>
            <a:pPr marL="628650" lvl="1" indent="-171450">
              <a:buFontTx/>
              <a:buChar char="-"/>
            </a:pPr>
            <a:r>
              <a:rPr lang="en-US" dirty="0" smtClean="0"/>
              <a:t>Creation in 2009 </a:t>
            </a:r>
          </a:p>
          <a:p>
            <a:pPr marL="628650" lvl="1" indent="-171450">
              <a:buFontTx/>
              <a:buChar char="-"/>
            </a:pPr>
            <a:r>
              <a:rPr lang="en-US" dirty="0" smtClean="0"/>
              <a:t>Modal divisions and type of work performed in each </a:t>
            </a:r>
          </a:p>
          <a:p>
            <a:pPr marL="628650" lvl="1" indent="-171450">
              <a:buFontTx/>
              <a:buChar char="-"/>
            </a:pPr>
            <a:r>
              <a:rPr lang="en-US" dirty="0" smtClean="0"/>
              <a:t>Where ODCR is situated </a:t>
            </a:r>
            <a:endParaRPr lang="en-US" dirty="0"/>
          </a:p>
        </p:txBody>
      </p:sp>
      <p:sp>
        <p:nvSpPr>
          <p:cNvPr id="4" name="Date Placeholder 3"/>
          <p:cNvSpPr>
            <a:spLocks noGrp="1"/>
          </p:cNvSpPr>
          <p:nvPr>
            <p:ph type="dt" idx="10"/>
          </p:nvPr>
        </p:nvSpPr>
        <p:spPr/>
        <p:txBody>
          <a:bodyPr/>
          <a:lstStyle/>
          <a:p>
            <a:fld id="{EDF0AF93-69F2-4026-A061-51F09DA6AE2D}"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3</a:t>
            </a:fld>
            <a:endParaRPr lang="en-US"/>
          </a:p>
        </p:txBody>
      </p:sp>
    </p:spTree>
    <p:extLst>
      <p:ext uri="{BB962C8B-B14F-4D97-AF65-F5344CB8AC3E}">
        <p14:creationId xmlns:p14="http://schemas.microsoft.com/office/powerpoint/2010/main" val="273973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Greg: </a:t>
            </a:r>
          </a:p>
          <a:p>
            <a:endParaRPr lang="en-US" dirty="0"/>
          </a:p>
          <a:p>
            <a:pPr marL="171450" indent="-171450">
              <a:buFontTx/>
              <a:buChar char="-"/>
            </a:pPr>
            <a:r>
              <a:rPr lang="en-US" dirty="0" smtClean="0"/>
              <a:t>The impetus for the topics we are discussing and the tool we will be demonstrating is MassDOT’s obligation to comply with Federal nondiscrimination obligations, namely Title VI of the Civil Rights Act of 1964, as well as analogous state requirements. </a:t>
            </a:r>
          </a:p>
          <a:p>
            <a:pPr marL="171450" indent="-171450">
              <a:buFontTx/>
              <a:buChar char="-"/>
            </a:pPr>
            <a:r>
              <a:rPr lang="en-US" dirty="0" smtClean="0"/>
              <a:t>Due to the connection between Title VI obligations and federal funding, MassDOT maintains subrecipient relationships throughout the transportation sector. </a:t>
            </a:r>
          </a:p>
          <a:p>
            <a:pPr marL="628650" lvl="1" indent="-171450">
              <a:buFontTx/>
              <a:buChar char="-"/>
            </a:pPr>
            <a:r>
              <a:rPr lang="en-US" dirty="0" smtClean="0"/>
              <a:t>One of MassDOT’s key partner agencies, and subrecipients, is the state’s thirteen Metropolitan Planning Organizations </a:t>
            </a:r>
          </a:p>
          <a:p>
            <a:pPr marL="628650" lvl="1" indent="-171450">
              <a:buFontTx/>
              <a:buChar char="-"/>
            </a:pPr>
            <a:r>
              <a:rPr lang="en-US" dirty="0" smtClean="0"/>
              <a:t>These subrecipients are bound by the same nondiscrimination obligations , oversight of which MassDOT is responsible </a:t>
            </a:r>
          </a:p>
          <a:p>
            <a:pPr marL="628650" lvl="1" indent="-171450">
              <a:buFontTx/>
              <a:buChar char="-"/>
            </a:pPr>
            <a:r>
              <a:rPr lang="en-US" dirty="0" smtClean="0"/>
              <a:t>We are joined today by representatives from the Old Colony Planning Council who will not only describe the work of an MPO but will also detail the MPO role in maintaining the outreach tool we will demonstrate shortly and will describe some of the successes OCPC has had in connecting with the public across languages and demographics. </a:t>
            </a:r>
            <a:endParaRPr lang="en-US" dirty="0"/>
          </a:p>
        </p:txBody>
      </p:sp>
      <p:sp>
        <p:nvSpPr>
          <p:cNvPr id="4" name="Date Placeholder 3"/>
          <p:cNvSpPr>
            <a:spLocks noGrp="1"/>
          </p:cNvSpPr>
          <p:nvPr>
            <p:ph type="dt" idx="10"/>
          </p:nvPr>
        </p:nvSpPr>
        <p:spPr/>
        <p:txBody>
          <a:bodyPr/>
          <a:lstStyle/>
          <a:p>
            <a:fld id="{1B68A827-8C36-4D05-9071-9AE97F09DCF1}" type="datetime1">
              <a:rPr lang="en-US" smtClean="0">
                <a:solidFill>
                  <a:prstClr val="black"/>
                </a:solidFill>
              </a:rPr>
              <a:pPr/>
              <a:t>6/29/2015</a:t>
            </a:fld>
            <a:endParaRPr lang="en-US">
              <a:solidFill>
                <a:prstClr val="black"/>
              </a:solidFill>
            </a:endParaRPr>
          </a:p>
        </p:txBody>
      </p:sp>
      <p:sp>
        <p:nvSpPr>
          <p:cNvPr id="5" name="Slide Number Placeholder 4"/>
          <p:cNvSpPr>
            <a:spLocks noGrp="1"/>
          </p:cNvSpPr>
          <p:nvPr>
            <p:ph type="sldNum" sz="quarter" idx="11"/>
          </p:nvPr>
        </p:nvSpPr>
        <p:spPr/>
        <p:txBody>
          <a:bodyPr/>
          <a:lstStyle/>
          <a:p>
            <a:fld id="{2F94B290-D1B4-4660-A3FC-E01D9EDFA0A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Paul/Jimmy: </a:t>
            </a:r>
          </a:p>
          <a:p>
            <a:endParaRPr lang="en-US" dirty="0"/>
          </a:p>
          <a:p>
            <a:pPr marL="171450" indent="-171450">
              <a:buFontTx/>
              <a:buChar char="-"/>
            </a:pPr>
            <a:r>
              <a:rPr lang="en-US" dirty="0" smtClean="0"/>
              <a:t>MPO as a creation of federal regulation for the purpose of structuring the transportation planning process and managing federal transportation dollars </a:t>
            </a:r>
          </a:p>
          <a:p>
            <a:pPr marL="171450" indent="-171450">
              <a:buFontTx/>
              <a:buChar char="-"/>
            </a:pPr>
            <a:r>
              <a:rPr lang="en-US" dirty="0" smtClean="0"/>
              <a:t>Description of membership, including  the efforts to ensure diverse membership reflective of the communities served </a:t>
            </a:r>
          </a:p>
          <a:p>
            <a:pPr marL="171450" indent="-171450">
              <a:buFontTx/>
              <a:buChar char="-"/>
            </a:pPr>
            <a:r>
              <a:rPr lang="en-US" dirty="0" smtClean="0"/>
              <a:t>The purpose of the 3 certification documents and the mandate for public input on their development </a:t>
            </a:r>
          </a:p>
          <a:p>
            <a:pPr marL="628650" lvl="1" indent="-171450">
              <a:buFontTx/>
              <a:buChar char="-"/>
            </a:pPr>
            <a:r>
              <a:rPr lang="en-US" dirty="0" smtClean="0"/>
              <a:t>RTP</a:t>
            </a:r>
          </a:p>
          <a:p>
            <a:pPr marL="628650" lvl="1" indent="-171450">
              <a:buFontTx/>
              <a:buChar char="-"/>
            </a:pPr>
            <a:r>
              <a:rPr lang="en-US" dirty="0" smtClean="0"/>
              <a:t>TIP</a:t>
            </a:r>
          </a:p>
          <a:p>
            <a:pPr marL="628650" lvl="1" indent="-171450">
              <a:buFontTx/>
              <a:buChar char="-"/>
            </a:pPr>
            <a:r>
              <a:rPr lang="en-US" dirty="0" smtClean="0"/>
              <a:t>UPWP </a:t>
            </a:r>
            <a:endParaRPr lang="en-US" dirty="0"/>
          </a:p>
        </p:txBody>
      </p:sp>
      <p:sp>
        <p:nvSpPr>
          <p:cNvPr id="4" name="Date Placeholder 3"/>
          <p:cNvSpPr>
            <a:spLocks noGrp="1"/>
          </p:cNvSpPr>
          <p:nvPr>
            <p:ph type="dt" idx="10"/>
          </p:nvPr>
        </p:nvSpPr>
        <p:spPr/>
        <p:txBody>
          <a:bodyPr/>
          <a:lstStyle/>
          <a:p>
            <a:fld id="{1F685CCB-87AD-48E8-8718-F06720DCB803}"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5</a:t>
            </a:fld>
            <a:endParaRPr lang="en-US"/>
          </a:p>
        </p:txBody>
      </p:sp>
    </p:spTree>
    <p:extLst>
      <p:ext uri="{BB962C8B-B14F-4D97-AF65-F5344CB8AC3E}">
        <p14:creationId xmlns:p14="http://schemas.microsoft.com/office/powerpoint/2010/main" val="205591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Paul/Jimmy: </a:t>
            </a:r>
          </a:p>
          <a:p>
            <a:pPr marL="171450" indent="-171450">
              <a:buFontTx/>
              <a:buChar char="-"/>
            </a:pPr>
            <a:r>
              <a:rPr lang="en-US" dirty="0" smtClean="0"/>
              <a:t>There are multiple geographic divisions across the state when dealing with transportation work. This includes RTA service areas, MPO boundaries, MassDOT highway districts  - all of these present the public with opportunities to get involved in transportation decision making, but it requires the opportunities for participation to be clear. MPOs provide the public with a great opportunity to share ideas about future transportation investments, and the MPOs can also direct the public to other opportunities to engage (such as project public hearings in highway districts). </a:t>
            </a:r>
          </a:p>
          <a:p>
            <a:pPr marL="171450" indent="-171450">
              <a:buFontTx/>
              <a:buChar char="-"/>
            </a:pPr>
            <a:r>
              <a:rPr lang="en-US" dirty="0" smtClean="0"/>
              <a:t>These divisions are particularly important in those instances where on municipality crosses MPO boundaries (ex: Stoughton) </a:t>
            </a:r>
          </a:p>
          <a:p>
            <a:pPr marL="171450" indent="-171450">
              <a:buFontTx/>
              <a:buChar char="-"/>
            </a:pPr>
            <a:endParaRPr lang="en-US" dirty="0"/>
          </a:p>
        </p:txBody>
      </p:sp>
      <p:sp>
        <p:nvSpPr>
          <p:cNvPr id="4" name="Date Placeholder 3"/>
          <p:cNvSpPr>
            <a:spLocks noGrp="1"/>
          </p:cNvSpPr>
          <p:nvPr>
            <p:ph type="dt" idx="10"/>
          </p:nvPr>
        </p:nvSpPr>
        <p:spPr/>
        <p:txBody>
          <a:bodyPr/>
          <a:lstStyle/>
          <a:p>
            <a:fld id="{DB2FEA20-3E58-4B41-9F13-0299EB5A0AEF}"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6</a:t>
            </a:fld>
            <a:endParaRPr lang="en-US"/>
          </a:p>
        </p:txBody>
      </p:sp>
    </p:spTree>
    <p:extLst>
      <p:ext uri="{BB962C8B-B14F-4D97-AF65-F5344CB8AC3E}">
        <p14:creationId xmlns:p14="http://schemas.microsoft.com/office/powerpoint/2010/main" val="384833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a:t>
            </a:r>
          </a:p>
          <a:p>
            <a:pPr marL="171450" indent="-171450">
              <a:buFontTx/>
              <a:buChar char="-"/>
            </a:pPr>
            <a:r>
              <a:rPr lang="en-US" dirty="0" smtClean="0"/>
              <a:t>Transportation work is cyclical and the key documents (long range visions and short term project plans ) are updated on recurring cycles </a:t>
            </a:r>
          </a:p>
          <a:p>
            <a:pPr marL="171450" indent="-171450">
              <a:buFontTx/>
              <a:buChar char="-"/>
            </a:pPr>
            <a:r>
              <a:rPr lang="en-US" dirty="0" smtClean="0"/>
              <a:t>These cycles include opportunities for public participation </a:t>
            </a:r>
          </a:p>
          <a:p>
            <a:pPr marL="171450" indent="-171450">
              <a:buFontTx/>
              <a:buChar char="-"/>
            </a:pPr>
            <a:r>
              <a:rPr lang="en-US" dirty="0" smtClean="0"/>
              <a:t>But, the strength of the transportation plans produced through this process is at risk of being compromised when barriers prevent full and meaningful public participation </a:t>
            </a:r>
          </a:p>
          <a:p>
            <a:pPr marL="171450" indent="-171450">
              <a:buFontTx/>
              <a:buChar char="-"/>
            </a:pPr>
            <a:r>
              <a:rPr lang="en-US" dirty="0" smtClean="0"/>
              <a:t>The innovations we are discussing today which are designed to facilitate full and meaningful participation are an effort to rectify the programmatic weakness of the past </a:t>
            </a:r>
          </a:p>
        </p:txBody>
      </p:sp>
      <p:sp>
        <p:nvSpPr>
          <p:cNvPr id="4" name="Date Placeholder 3"/>
          <p:cNvSpPr>
            <a:spLocks noGrp="1"/>
          </p:cNvSpPr>
          <p:nvPr>
            <p:ph type="dt" idx="10"/>
          </p:nvPr>
        </p:nvSpPr>
        <p:spPr/>
        <p:txBody>
          <a:bodyPr/>
          <a:lstStyle/>
          <a:p>
            <a:fld id="{CBF74DC8-C35C-46C7-AD4C-85C298A91A98}"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7</a:t>
            </a:fld>
            <a:endParaRPr lang="en-US"/>
          </a:p>
        </p:txBody>
      </p:sp>
    </p:spTree>
    <p:extLst>
      <p:ext uri="{BB962C8B-B14F-4D97-AF65-F5344CB8AC3E}">
        <p14:creationId xmlns:p14="http://schemas.microsoft.com/office/powerpoint/2010/main" val="329464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a:t>
            </a:r>
          </a:p>
          <a:p>
            <a:r>
              <a:rPr lang="en-US" dirty="0" smtClean="0"/>
              <a:t>- Provide details on the examples of weak/ineffective public engagement and the risk of not building a strong public engagement process </a:t>
            </a:r>
            <a:endParaRPr lang="en-US" dirty="0"/>
          </a:p>
        </p:txBody>
      </p:sp>
      <p:sp>
        <p:nvSpPr>
          <p:cNvPr id="4" name="Date Placeholder 3"/>
          <p:cNvSpPr>
            <a:spLocks noGrp="1"/>
          </p:cNvSpPr>
          <p:nvPr>
            <p:ph type="dt" idx="10"/>
          </p:nvPr>
        </p:nvSpPr>
        <p:spPr/>
        <p:txBody>
          <a:bodyPr/>
          <a:lstStyle/>
          <a:p>
            <a:fld id="{01A57A7D-AE0C-4EAE-9A5B-4533A575BAAC}"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8</a:t>
            </a:fld>
            <a:endParaRPr lang="en-US"/>
          </a:p>
        </p:txBody>
      </p:sp>
    </p:spTree>
    <p:extLst>
      <p:ext uri="{BB962C8B-B14F-4D97-AF65-F5344CB8AC3E}">
        <p14:creationId xmlns:p14="http://schemas.microsoft.com/office/powerpoint/2010/main" val="240438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a:t>
            </a:r>
          </a:p>
          <a:p>
            <a:endParaRPr lang="en-US" dirty="0"/>
          </a:p>
          <a:p>
            <a:r>
              <a:rPr lang="en-US" dirty="0" smtClean="0"/>
              <a:t>- As MassDOT continued to strive for more comprehensive and effective Title VI program development and implementation, the experiences John described coupled with federally identified areas of concern </a:t>
            </a:r>
          </a:p>
          <a:p>
            <a:pPr marL="171450" indent="-171450">
              <a:buFontTx/>
              <a:buChar char="-"/>
            </a:pPr>
            <a:r>
              <a:rPr lang="en-US" dirty="0" smtClean="0"/>
              <a:t>Through the federal compliance review process, several public engagement concerns were identified and MassDOT set about developing multi-faceted strategies to eliminate these concerns </a:t>
            </a:r>
          </a:p>
          <a:p>
            <a:pPr marL="171450" indent="-171450">
              <a:buFontTx/>
              <a:buChar char="-"/>
            </a:pPr>
            <a:r>
              <a:rPr lang="en-US" dirty="0" smtClean="0"/>
              <a:t>These strategies, including steps to improve public engagement, were built with not only MassDOT in mind, but also MassDOT’s subrecipients. </a:t>
            </a:r>
            <a:endParaRPr lang="en-US" dirty="0"/>
          </a:p>
        </p:txBody>
      </p:sp>
      <p:sp>
        <p:nvSpPr>
          <p:cNvPr id="4" name="Date Placeholder 3"/>
          <p:cNvSpPr>
            <a:spLocks noGrp="1"/>
          </p:cNvSpPr>
          <p:nvPr>
            <p:ph type="dt" idx="10"/>
          </p:nvPr>
        </p:nvSpPr>
        <p:spPr/>
        <p:txBody>
          <a:bodyPr/>
          <a:lstStyle/>
          <a:p>
            <a:fld id="{072A5DD8-76CA-4BDC-80A2-79E95B2B66FD}" type="datetime1">
              <a:rPr lang="en-US" smtClean="0"/>
              <a:pPr/>
              <a:t>6/29/2015</a:t>
            </a:fld>
            <a:endParaRPr lang="en-US"/>
          </a:p>
        </p:txBody>
      </p:sp>
      <p:sp>
        <p:nvSpPr>
          <p:cNvPr id="5" name="Slide Number Placeholder 4"/>
          <p:cNvSpPr>
            <a:spLocks noGrp="1"/>
          </p:cNvSpPr>
          <p:nvPr>
            <p:ph type="sldNum" sz="quarter" idx="11"/>
          </p:nvPr>
        </p:nvSpPr>
        <p:spPr/>
        <p:txBody>
          <a:bodyPr/>
          <a:lstStyle/>
          <a:p>
            <a:fld id="{2F94B290-D1B4-4660-A3FC-E01D9EDFA0AF}" type="slidenum">
              <a:rPr lang="en-US" smtClean="0"/>
              <a:pPr/>
              <a:t>9</a:t>
            </a:fld>
            <a:endParaRPr lang="en-US"/>
          </a:p>
        </p:txBody>
      </p:sp>
    </p:spTree>
    <p:extLst>
      <p:ext uri="{BB962C8B-B14F-4D97-AF65-F5344CB8AC3E}">
        <p14:creationId xmlns:p14="http://schemas.microsoft.com/office/powerpoint/2010/main" val="255674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0" i="0">
                <a:solidFill>
                  <a:srgbClr val="FFFFFF"/>
                </a:solidFill>
                <a:latin typeface="ITC Eras Std Bold"/>
                <a:cs typeface="ITC Eras Std Bold"/>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F932912-68DA-4426-9DB9-D85CCC77862F}" type="datetime1">
              <a:rPr lang="en-US"/>
              <a:pPr/>
              <a:t>6/29/2015</a:t>
            </a:fld>
            <a:endParaRPr lang="en-US"/>
          </a:p>
        </p:txBody>
      </p:sp>
      <p:sp>
        <p:nvSpPr>
          <p:cNvPr id="5" name="Footer Placeholder 4"/>
          <p:cNvSpPr>
            <a:spLocks noGrp="1"/>
          </p:cNvSpPr>
          <p:nvPr>
            <p:ph type="ftr" sz="quarter" idx="11"/>
          </p:nvPr>
        </p:nvSpPr>
        <p:spPr/>
        <p:txBody>
          <a:bodyPr/>
          <a:lstStyle>
            <a:lvl1pPr>
              <a:defRPr/>
            </a:lvl1pPr>
          </a:lstStyle>
          <a:p>
            <a:r>
              <a:rPr lang="en-US"/>
              <a:t>|  Leading the Nation in Transportation Excellence  |  www.mass.gov/massdot </a:t>
            </a:r>
          </a:p>
        </p:txBody>
      </p:sp>
    </p:spTree>
    <p:extLst>
      <p:ext uri="{BB962C8B-B14F-4D97-AF65-F5344CB8AC3E}">
        <p14:creationId xmlns:p14="http://schemas.microsoft.com/office/powerpoint/2010/main" val="400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1343310"/>
            <a:ext cx="7886979" cy="46568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4"/>
          </p:nvPr>
        </p:nvSpPr>
        <p:spPr/>
        <p:txBody>
          <a:bodyPr/>
          <a:lstStyle>
            <a:lvl1pPr>
              <a:defRPr/>
            </a:lvl1pPr>
          </a:lstStyle>
          <a:p>
            <a:fld id="{D7B0A7EF-C9AC-40A3-839B-5AEB7AE67F45}" type="datetime1">
              <a:rPr lang="en-US"/>
              <a:pPr/>
              <a:t>6/29/2015</a:t>
            </a:fld>
            <a:endParaRPr lang="en-US"/>
          </a:p>
        </p:txBody>
      </p:sp>
      <p:sp>
        <p:nvSpPr>
          <p:cNvPr id="4" name="Footer Placeholder 4"/>
          <p:cNvSpPr>
            <a:spLocks noGrp="1"/>
          </p:cNvSpPr>
          <p:nvPr>
            <p:ph type="ftr" sz="quarter" idx="15"/>
          </p:nvPr>
        </p:nvSpPr>
        <p:spPr/>
        <p:txBody>
          <a:bodyPr/>
          <a:lstStyle>
            <a:lvl1pPr>
              <a:defRPr/>
            </a:lvl1pPr>
          </a:lstStyle>
          <a:p>
            <a:r>
              <a:rPr lang="en-US"/>
              <a:t>|  Leading the Nation in Transportation Excellence  |  www.mass.gov/massdot </a:t>
            </a:r>
          </a:p>
        </p:txBody>
      </p:sp>
      <p:sp>
        <p:nvSpPr>
          <p:cNvPr id="5" name="Slide Number Placeholder 5"/>
          <p:cNvSpPr>
            <a:spLocks noGrp="1"/>
          </p:cNvSpPr>
          <p:nvPr>
            <p:ph type="sldNum" sz="quarter" idx="16"/>
          </p:nvPr>
        </p:nvSpPr>
        <p:spPr/>
        <p:txBody>
          <a:bodyPr/>
          <a:lstStyle>
            <a:lvl1pPr>
              <a:defRPr/>
            </a:lvl1pPr>
          </a:lstStyle>
          <a:p>
            <a:fld id="{940BAAA9-4EE3-4136-950D-67DCBB78EDEB}" type="slidenum">
              <a:rPr lang="en-US"/>
              <a:pPr/>
              <a:t>‹#›</a:t>
            </a:fld>
            <a:endParaRPr lang="en-US"/>
          </a:p>
        </p:txBody>
      </p:sp>
    </p:spTree>
    <p:extLst>
      <p:ext uri="{BB962C8B-B14F-4D97-AF65-F5344CB8AC3E}">
        <p14:creationId xmlns:p14="http://schemas.microsoft.com/office/powerpoint/2010/main" val="401957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EA340C-CEB3-4D0B-859C-F128B7889E47}" type="datetime1">
              <a:rPr lang="en-US"/>
              <a:pPr>
                <a:defRPr/>
              </a:pPr>
              <a:t>6/29/2015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  Leading the Nation in Transportation Excellence  |  www.mass.gov/massdot </a:t>
            </a:r>
          </a:p>
        </p:txBody>
      </p:sp>
      <p:sp>
        <p:nvSpPr>
          <p:cNvPr id="6" name="Slide Number Placeholder 5"/>
          <p:cNvSpPr>
            <a:spLocks noGrp="1"/>
          </p:cNvSpPr>
          <p:nvPr>
            <p:ph type="sldNum" sz="quarter" idx="12"/>
          </p:nvPr>
        </p:nvSpPr>
        <p:spPr/>
        <p:txBody>
          <a:bodyPr/>
          <a:lstStyle>
            <a:lvl1pPr>
              <a:defRPr/>
            </a:lvl1pPr>
          </a:lstStyle>
          <a:p>
            <a:pPr>
              <a:defRPr/>
            </a:pPr>
            <a:fld id="{7AC245A6-252A-48C7-A140-7DE4C22DD8B2}" type="slidenum">
              <a:rPr lang="en-US"/>
              <a:pPr>
                <a:defRPr/>
              </a:pPr>
              <a:t>‹#›</a:t>
            </a:fld>
            <a:endParaRPr lang="en-US"/>
          </a:p>
        </p:txBody>
      </p:sp>
    </p:spTree>
    <p:extLst>
      <p:ext uri="{BB962C8B-B14F-4D97-AF65-F5344CB8AC3E}">
        <p14:creationId xmlns:p14="http://schemas.microsoft.com/office/powerpoint/2010/main" val="1616633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56188" y="6356350"/>
            <a:ext cx="13874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ITC Eras Std Medium" charset="0"/>
              </a:defRPr>
            </a:lvl1pPr>
          </a:lstStyle>
          <a:p>
            <a:pPr defTabSz="457200" fontAlgn="base">
              <a:spcBef>
                <a:spcPct val="0"/>
              </a:spcBef>
              <a:spcAft>
                <a:spcPct val="0"/>
              </a:spcAft>
            </a:pPr>
            <a:fld id="{69D7F4AD-2AF6-4B4B-BB9B-56C384CB92B4}" type="datetime1">
              <a:rPr lang="en-US">
                <a:ea typeface="ＭＳ Ｐゴシック" charset="-128"/>
              </a:rPr>
              <a:pPr defTabSz="457200" fontAlgn="base">
                <a:spcBef>
                  <a:spcPct val="0"/>
                </a:spcBef>
                <a:spcAft>
                  <a:spcPct val="0"/>
                </a:spcAft>
              </a:pPr>
              <a:t>6/29/2015</a:t>
            </a:fld>
            <a:endParaRPr lang="en-US">
              <a:ea typeface="ＭＳ Ｐゴシック" charset="-128"/>
            </a:endParaRPr>
          </a:p>
        </p:txBody>
      </p:sp>
      <p:sp>
        <p:nvSpPr>
          <p:cNvPr id="5" name="Footer Placeholder 4"/>
          <p:cNvSpPr>
            <a:spLocks noGrp="1"/>
          </p:cNvSpPr>
          <p:nvPr>
            <p:ph type="ftr" sz="quarter" idx="3"/>
          </p:nvPr>
        </p:nvSpPr>
        <p:spPr>
          <a:xfrm>
            <a:off x="563563" y="6356350"/>
            <a:ext cx="4662487"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ITC Eras Std Medium" charset="0"/>
              </a:defRPr>
            </a:lvl1pPr>
          </a:lstStyle>
          <a:p>
            <a:pPr defTabSz="457200" fontAlgn="base">
              <a:spcBef>
                <a:spcPct val="0"/>
              </a:spcBef>
              <a:spcAft>
                <a:spcPct val="0"/>
              </a:spcAft>
            </a:pPr>
            <a:r>
              <a:rPr lang="en-US">
                <a:ea typeface="ＭＳ Ｐゴシック" charset="-128"/>
              </a:rPr>
              <a:t>|  Leading the Nation in Transportation Excellence  |  www.mass.gov/massdot </a:t>
            </a:r>
          </a:p>
        </p:txBody>
      </p:sp>
      <p:sp>
        <p:nvSpPr>
          <p:cNvPr id="1028" name="Title Placeholder 5"/>
          <p:cNvSpPr>
            <a:spLocks noGrp="1"/>
          </p:cNvSpPr>
          <p:nvPr>
            <p:ph type="title"/>
          </p:nvPr>
        </p:nvSpPr>
        <p:spPr bwMode="auto">
          <a:xfrm>
            <a:off x="457200" y="2051050"/>
            <a:ext cx="8229600" cy="1352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 name="Date Placeholder 3"/>
          <p:cNvSpPr txBox="1">
            <a:spLocks/>
          </p:cNvSpPr>
          <p:nvPr userDrawn="1"/>
        </p:nvSpPr>
        <p:spPr>
          <a:xfrm>
            <a:off x="206375" y="6356350"/>
            <a:ext cx="406400" cy="365125"/>
          </a:xfrm>
          <a:prstGeom prst="rect">
            <a:avLst/>
          </a:prstGeom>
        </p:spPr>
        <p:txBody>
          <a:bodyPr anchor="ctr"/>
          <a:lstStyle/>
          <a:p>
            <a:pPr defTabSz="457200" fontAlgn="base">
              <a:spcBef>
                <a:spcPct val="0"/>
              </a:spcBef>
              <a:spcAft>
                <a:spcPct val="0"/>
              </a:spcAft>
            </a:pPr>
            <a:fld id="{34A38362-8570-48BB-A55D-AB6BC979958C}" type="slidenum">
              <a:rPr lang="en-US" sz="1000">
                <a:solidFill>
                  <a:srgbClr val="FFFFFF"/>
                </a:solidFill>
                <a:latin typeface="ITC Eras Std Medium" charset="0"/>
                <a:ea typeface="ＭＳ Ｐゴシック" charset="-128"/>
              </a:rPr>
              <a:pPr defTabSz="457200" fontAlgn="base">
                <a:spcBef>
                  <a:spcPct val="0"/>
                </a:spcBef>
                <a:spcAft>
                  <a:spcPct val="0"/>
                </a:spcAft>
              </a:pPr>
              <a:t>‹#›</a:t>
            </a:fld>
            <a:endParaRPr lang="en-US" sz="1000">
              <a:solidFill>
                <a:srgbClr val="FFFFFF"/>
              </a:solidFill>
              <a:latin typeface="ITC Eras Std Medium" charset="0"/>
              <a:ea typeface="ＭＳ Ｐゴシック" charset="-128"/>
            </a:endParaRPr>
          </a:p>
        </p:txBody>
      </p:sp>
    </p:spTree>
    <p:extLst>
      <p:ext uri="{BB962C8B-B14F-4D97-AF65-F5344CB8AC3E}">
        <p14:creationId xmlns:p14="http://schemas.microsoft.com/office/powerpoint/2010/main" val="2937479685"/>
      </p:ext>
    </p:extLst>
  </p:cSld>
  <p:clrMap bg1="lt1" tx1="dk1" bg2="lt2" tx2="dk2" accent1="accent1" accent2="accent2" accent3="accent3" accent4="accent4" accent5="accent5" accent6="accent6" hlink="hlink" folHlink="folHlink"/>
  <p:sldLayoutIdLst>
    <p:sldLayoutId id="2147483663" r:id="rId1"/>
  </p:sldLayoutIdLst>
  <p:hf hdr="0"/>
  <p:txStyles>
    <p:titleStyle>
      <a:lvl1pPr algn="ctr" defTabSz="457200" rtl="0" fontAlgn="base">
        <a:spcBef>
          <a:spcPct val="0"/>
        </a:spcBef>
        <a:spcAft>
          <a:spcPct val="0"/>
        </a:spcAft>
        <a:defRPr sz="3600" kern="1200">
          <a:solidFill>
            <a:schemeClr val="bg1"/>
          </a:solidFill>
          <a:latin typeface="ITC Eras Std Bold"/>
          <a:ea typeface="ＭＳ Ｐゴシック" charset="-128"/>
          <a:cs typeface="ITC Eras Std Bold"/>
        </a:defRPr>
      </a:lvl1pPr>
      <a:lvl2pPr algn="ctr" defTabSz="457200" rtl="0" fontAlgn="base">
        <a:spcBef>
          <a:spcPct val="0"/>
        </a:spcBef>
        <a:spcAft>
          <a:spcPct val="0"/>
        </a:spcAft>
        <a:defRPr sz="3600">
          <a:solidFill>
            <a:schemeClr val="bg1"/>
          </a:solidFill>
          <a:latin typeface="ITC Eras Std Bold" charset="0"/>
          <a:ea typeface="ＭＳ Ｐゴシック" charset="-128"/>
        </a:defRPr>
      </a:lvl2pPr>
      <a:lvl3pPr algn="ctr" defTabSz="457200" rtl="0" fontAlgn="base">
        <a:spcBef>
          <a:spcPct val="0"/>
        </a:spcBef>
        <a:spcAft>
          <a:spcPct val="0"/>
        </a:spcAft>
        <a:defRPr sz="3600">
          <a:solidFill>
            <a:schemeClr val="bg1"/>
          </a:solidFill>
          <a:latin typeface="ITC Eras Std Bold" charset="0"/>
          <a:ea typeface="ＭＳ Ｐゴシック" charset="-128"/>
        </a:defRPr>
      </a:lvl3pPr>
      <a:lvl4pPr algn="ctr" defTabSz="457200" rtl="0" fontAlgn="base">
        <a:spcBef>
          <a:spcPct val="0"/>
        </a:spcBef>
        <a:spcAft>
          <a:spcPct val="0"/>
        </a:spcAft>
        <a:defRPr sz="3600">
          <a:solidFill>
            <a:schemeClr val="bg1"/>
          </a:solidFill>
          <a:latin typeface="ITC Eras Std Bold" charset="0"/>
          <a:ea typeface="ＭＳ Ｐゴシック" charset="-128"/>
        </a:defRPr>
      </a:lvl4pPr>
      <a:lvl5pPr algn="ctr" defTabSz="457200" rtl="0" fontAlgn="base">
        <a:spcBef>
          <a:spcPct val="0"/>
        </a:spcBef>
        <a:spcAft>
          <a:spcPct val="0"/>
        </a:spcAft>
        <a:defRPr sz="3600">
          <a:solidFill>
            <a:schemeClr val="bg1"/>
          </a:solidFill>
          <a:latin typeface="ITC Eras Std Bold" charset="0"/>
          <a:ea typeface="ＭＳ Ｐゴシック" charset="-128"/>
        </a:defRPr>
      </a:lvl5pPr>
      <a:lvl6pPr marL="457200" algn="ctr" defTabSz="457200" rtl="0" fontAlgn="base">
        <a:spcBef>
          <a:spcPct val="0"/>
        </a:spcBef>
        <a:spcAft>
          <a:spcPct val="0"/>
        </a:spcAft>
        <a:defRPr sz="3600">
          <a:solidFill>
            <a:schemeClr val="bg1"/>
          </a:solidFill>
          <a:latin typeface="ITC Eras Std Bold" charset="0"/>
          <a:ea typeface="ＭＳ Ｐゴシック" charset="-128"/>
        </a:defRPr>
      </a:lvl6pPr>
      <a:lvl7pPr marL="914400" algn="ctr" defTabSz="457200" rtl="0" fontAlgn="base">
        <a:spcBef>
          <a:spcPct val="0"/>
        </a:spcBef>
        <a:spcAft>
          <a:spcPct val="0"/>
        </a:spcAft>
        <a:defRPr sz="3600">
          <a:solidFill>
            <a:schemeClr val="bg1"/>
          </a:solidFill>
          <a:latin typeface="ITC Eras Std Bold" charset="0"/>
          <a:ea typeface="ＭＳ Ｐゴシック" charset="-128"/>
        </a:defRPr>
      </a:lvl7pPr>
      <a:lvl8pPr marL="1371600" algn="ctr" defTabSz="457200" rtl="0" fontAlgn="base">
        <a:spcBef>
          <a:spcPct val="0"/>
        </a:spcBef>
        <a:spcAft>
          <a:spcPct val="0"/>
        </a:spcAft>
        <a:defRPr sz="3600">
          <a:solidFill>
            <a:schemeClr val="bg1"/>
          </a:solidFill>
          <a:latin typeface="ITC Eras Std Bold" charset="0"/>
          <a:ea typeface="ＭＳ Ｐゴシック" charset="-128"/>
        </a:defRPr>
      </a:lvl8pPr>
      <a:lvl9pPr marL="1828800" algn="ctr" defTabSz="457200" rtl="0" fontAlgn="base">
        <a:spcBef>
          <a:spcPct val="0"/>
        </a:spcBef>
        <a:spcAft>
          <a:spcPct val="0"/>
        </a:spcAft>
        <a:defRPr sz="3600">
          <a:solidFill>
            <a:schemeClr val="bg1"/>
          </a:solidFill>
          <a:latin typeface="ITC Eras Std Bold" charset="0"/>
          <a:ea typeface="ＭＳ Ｐゴシック" charset="-128"/>
        </a:defRPr>
      </a:lvl9pPr>
    </p:titleStyle>
    <p:bodyStyle>
      <a:lvl1pPr marL="342900" indent="-342900" algn="l" defTabSz="457200" rtl="0" fontAlgn="base">
        <a:spcBef>
          <a:spcPct val="20000"/>
        </a:spcBef>
        <a:spcAft>
          <a:spcPct val="0"/>
        </a:spcAft>
        <a:buSzPct val="80000"/>
        <a:buBlip>
          <a:blip r:embed="rId4"/>
        </a:buBlip>
        <a:defRPr sz="3200" kern="1200">
          <a:solidFill>
            <a:schemeClr val="bg1"/>
          </a:solidFill>
          <a:latin typeface="ITC Eras Std Medium"/>
          <a:ea typeface="ＭＳ Ｐゴシック" charset="-128"/>
          <a:cs typeface="ITC Eras Std Medium"/>
        </a:defRPr>
      </a:lvl1pPr>
      <a:lvl2pPr marL="742950" indent="-285750" algn="l" defTabSz="457200" rtl="0" fontAlgn="base">
        <a:spcBef>
          <a:spcPct val="20000"/>
        </a:spcBef>
        <a:spcAft>
          <a:spcPct val="0"/>
        </a:spcAft>
        <a:buSzPct val="80000"/>
        <a:buBlip>
          <a:blip r:embed="rId4"/>
        </a:buBlip>
        <a:defRPr sz="2800" kern="1200">
          <a:solidFill>
            <a:schemeClr val="bg1"/>
          </a:solidFill>
          <a:latin typeface="ITC Eras Std Medium"/>
          <a:ea typeface="ＭＳ Ｐゴシック" charset="-128"/>
          <a:cs typeface="ITC Eras Std Medium"/>
        </a:defRPr>
      </a:lvl2pPr>
      <a:lvl3pPr marL="1143000" indent="-228600" algn="l" defTabSz="457200" rtl="0" fontAlgn="base">
        <a:spcBef>
          <a:spcPct val="20000"/>
        </a:spcBef>
        <a:spcAft>
          <a:spcPct val="0"/>
        </a:spcAft>
        <a:buSzPct val="80000"/>
        <a:buBlip>
          <a:blip r:embed="rId4"/>
        </a:buBlip>
        <a:defRPr sz="2400" kern="1200">
          <a:solidFill>
            <a:schemeClr val="bg1"/>
          </a:solidFill>
          <a:latin typeface="ITC Eras Std Medium"/>
          <a:ea typeface="ＭＳ Ｐゴシック" charset="-128"/>
          <a:cs typeface="ITC Eras Std Medium"/>
        </a:defRPr>
      </a:lvl3pPr>
      <a:lvl4pPr marL="1600200" indent="-228600" algn="l" defTabSz="457200" rtl="0" fontAlgn="base">
        <a:spcBef>
          <a:spcPct val="20000"/>
        </a:spcBef>
        <a:spcAft>
          <a:spcPct val="0"/>
        </a:spcAft>
        <a:buSzPct val="80000"/>
        <a:buBlip>
          <a:blip r:embed="rId4"/>
        </a:buBlip>
        <a:defRPr sz="2000" kern="1200">
          <a:solidFill>
            <a:schemeClr val="bg1"/>
          </a:solidFill>
          <a:latin typeface="ITC Eras Std Medium"/>
          <a:ea typeface="ＭＳ Ｐゴシック" charset="-128"/>
          <a:cs typeface="ITC Eras Std Medium"/>
        </a:defRPr>
      </a:lvl4pPr>
      <a:lvl5pPr marL="2057400" indent="-228600" algn="l" defTabSz="457200" rtl="0" fontAlgn="base">
        <a:spcBef>
          <a:spcPct val="20000"/>
        </a:spcBef>
        <a:spcAft>
          <a:spcPct val="0"/>
        </a:spcAft>
        <a:buSzPct val="80000"/>
        <a:buBlip>
          <a:blip r:embed="rId4"/>
        </a:buBlip>
        <a:defRPr sz="2000" kern="1200">
          <a:solidFill>
            <a:schemeClr val="bg1"/>
          </a:solidFill>
          <a:latin typeface="ITC Eras Std Medium"/>
          <a:ea typeface="ＭＳ Ｐゴシック" charset="-128"/>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157788" y="6356350"/>
            <a:ext cx="133508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E386C"/>
                </a:solidFill>
                <a:latin typeface="ITC Eras Std Medium" charset="0"/>
              </a:defRPr>
            </a:lvl1pPr>
          </a:lstStyle>
          <a:p>
            <a:pPr defTabSz="457200" fontAlgn="base">
              <a:spcBef>
                <a:spcPct val="0"/>
              </a:spcBef>
              <a:spcAft>
                <a:spcPct val="0"/>
              </a:spcAft>
            </a:pPr>
            <a:fld id="{9AB999BA-A631-4BBE-B412-5CFCF376589A}" type="datetime1">
              <a:rPr lang="en-US">
                <a:ea typeface="ＭＳ Ｐゴシック" charset="-128"/>
              </a:rPr>
              <a:pPr defTabSz="457200" fontAlgn="base">
                <a:spcBef>
                  <a:spcPct val="0"/>
                </a:spcBef>
                <a:spcAft>
                  <a:spcPct val="0"/>
                </a:spcAft>
              </a:pPr>
              <a:t>6/29/2015</a:t>
            </a:fld>
            <a:endParaRPr lang="en-US">
              <a:ea typeface="ＭＳ Ｐゴシック" charset="-128"/>
            </a:endParaRPr>
          </a:p>
        </p:txBody>
      </p:sp>
      <p:sp>
        <p:nvSpPr>
          <p:cNvPr id="5" name="Footer Placeholder 4"/>
          <p:cNvSpPr>
            <a:spLocks noGrp="1"/>
          </p:cNvSpPr>
          <p:nvPr>
            <p:ph type="ftr" sz="quarter" idx="3"/>
          </p:nvPr>
        </p:nvSpPr>
        <p:spPr>
          <a:xfrm>
            <a:off x="546100" y="6356350"/>
            <a:ext cx="4745038"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E386C"/>
                </a:solidFill>
                <a:latin typeface="ITC Eras Std Medium" charset="0"/>
              </a:defRPr>
            </a:lvl1pPr>
          </a:lstStyle>
          <a:p>
            <a:pPr defTabSz="457200" fontAlgn="base">
              <a:spcBef>
                <a:spcPct val="0"/>
              </a:spcBef>
              <a:spcAft>
                <a:spcPct val="0"/>
              </a:spcAft>
            </a:pPr>
            <a:r>
              <a:rPr lang="en-US">
                <a:ea typeface="ＭＳ Ｐゴシック" charset="-128"/>
              </a:rPr>
              <a:t>|  Leading the Nation in Transportation Excellence  |  www.mass.gov/massdot </a:t>
            </a:r>
          </a:p>
        </p:txBody>
      </p:sp>
      <p:sp>
        <p:nvSpPr>
          <p:cNvPr id="6" name="Slide Number Placeholder 5"/>
          <p:cNvSpPr>
            <a:spLocks noGrp="1"/>
          </p:cNvSpPr>
          <p:nvPr>
            <p:ph type="sldNum" sz="quarter" idx="4"/>
          </p:nvPr>
        </p:nvSpPr>
        <p:spPr>
          <a:xfrm>
            <a:off x="180975" y="6356350"/>
            <a:ext cx="365125"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E386C"/>
                </a:solidFill>
                <a:latin typeface="ITC Eras Std Medium" charset="0"/>
              </a:defRPr>
            </a:lvl1pPr>
          </a:lstStyle>
          <a:p>
            <a:pPr defTabSz="457200" fontAlgn="base">
              <a:spcBef>
                <a:spcPct val="0"/>
              </a:spcBef>
              <a:spcAft>
                <a:spcPct val="0"/>
              </a:spcAft>
            </a:pPr>
            <a:fld id="{6E252C8B-4C08-4881-8246-A6E0045E7C89}" type="slidenum">
              <a:rPr lang="en-US">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618206031"/>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SzPct val="80000"/>
        <a:buBlip>
          <a:blip r:embed="rId5"/>
        </a:buBlip>
        <a:defRPr sz="3200" kern="1200">
          <a:solidFill>
            <a:srgbClr val="0E386C"/>
          </a:solidFill>
          <a:latin typeface="ITC Eras Std Medium"/>
          <a:ea typeface="ＭＳ Ｐゴシック" charset="-128"/>
          <a:cs typeface="ITC Eras Std Medium"/>
        </a:defRPr>
      </a:lvl1pPr>
      <a:lvl2pPr marL="742950" indent="-285750" algn="l" defTabSz="457200" rtl="0" fontAlgn="base">
        <a:spcBef>
          <a:spcPct val="20000"/>
        </a:spcBef>
        <a:spcAft>
          <a:spcPct val="0"/>
        </a:spcAft>
        <a:buSzPct val="80000"/>
        <a:buBlip>
          <a:blip r:embed="rId5"/>
        </a:buBlip>
        <a:defRPr sz="2800" kern="1200">
          <a:solidFill>
            <a:srgbClr val="0E386C"/>
          </a:solidFill>
          <a:latin typeface="ITC Eras Std Medium"/>
          <a:ea typeface="ＭＳ Ｐゴシック" charset="-128"/>
          <a:cs typeface="ITC Eras Std Medium"/>
        </a:defRPr>
      </a:lvl2pPr>
      <a:lvl3pPr marL="1143000" indent="-228600" algn="l" defTabSz="457200" rtl="0" fontAlgn="base">
        <a:spcBef>
          <a:spcPct val="20000"/>
        </a:spcBef>
        <a:spcAft>
          <a:spcPct val="0"/>
        </a:spcAft>
        <a:buSzPct val="80000"/>
        <a:buBlip>
          <a:blip r:embed="rId5"/>
        </a:buBlip>
        <a:defRPr sz="2400" kern="1200">
          <a:solidFill>
            <a:srgbClr val="0E386C"/>
          </a:solidFill>
          <a:latin typeface="ITC Eras Std Medium"/>
          <a:ea typeface="ＭＳ Ｐゴシック" charset="-128"/>
          <a:cs typeface="ITC Eras Std Medium"/>
        </a:defRPr>
      </a:lvl3pPr>
      <a:lvl4pPr marL="1600200" indent="-228600" algn="l" defTabSz="457200" rtl="0" fontAlgn="base">
        <a:spcBef>
          <a:spcPct val="20000"/>
        </a:spcBef>
        <a:spcAft>
          <a:spcPct val="0"/>
        </a:spcAft>
        <a:buSzPct val="80000"/>
        <a:buBlip>
          <a:blip r:embed="rId5"/>
        </a:buBlip>
        <a:defRPr sz="2000" kern="1200">
          <a:solidFill>
            <a:srgbClr val="0E386C"/>
          </a:solidFill>
          <a:latin typeface="ITC Eras Std Medium"/>
          <a:ea typeface="ＭＳ Ｐゴシック" charset="-128"/>
          <a:cs typeface="ITC Eras Std Medium"/>
        </a:defRPr>
      </a:lvl4pPr>
      <a:lvl5pPr marL="2057400" indent="-228600" algn="l" defTabSz="457200" rtl="0" fontAlgn="base">
        <a:spcBef>
          <a:spcPct val="20000"/>
        </a:spcBef>
        <a:spcAft>
          <a:spcPct val="0"/>
        </a:spcAft>
        <a:buSzPct val="80000"/>
        <a:buBlip>
          <a:blip r:embed="rId5"/>
        </a:buBlip>
        <a:defRPr sz="2000" kern="1200">
          <a:solidFill>
            <a:srgbClr val="0E386C"/>
          </a:solidFill>
          <a:latin typeface="ITC Eras Std Medium"/>
          <a:ea typeface="ＭＳ Ｐゴシック" charset="-128"/>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massdot.state.ma.us/Portals/0/docs/CivilRights/TitleVI/Item1/PublicParticipationPlan.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cpcrpa.org/media/OCPC_Radio_English.mp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youtube.com/watch?v=8GNd-T1dFRY" TargetMode="External"/><Relationship Id="rId5" Type="http://schemas.openxmlformats.org/officeDocument/2006/relationships/hyperlink" Target="http://www.ocpcrpa.org/media/OCPC_Radio_Portugues.mp3" TargetMode="External"/><Relationship Id="rId4" Type="http://schemas.openxmlformats.org/officeDocument/2006/relationships/hyperlink" Target="http://www.ocpcrpa.org/media/OCPC_Radio_Espanol.mp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hyperlink" Target="http://services.massdot.state.ma.us/maptemplate/languagetract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54.175.228.150/TitleVITes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massdot.state.ma.us/OfficeofCivilRights/ADA.aspx" TargetMode="External"/><Relationship Id="rId3" Type="http://schemas.openxmlformats.org/officeDocument/2006/relationships/hyperlink" Target="http://www.ocpcrpa.org/title_vi.html" TargetMode="External"/><Relationship Id="rId7" Type="http://schemas.openxmlformats.org/officeDocument/2006/relationships/hyperlink" Target="http://www.massdot.state.ma.us/Portals/0/docs/CivilRights/TitleVI/FTA/0020_appendix06-A.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massdot.state.ma.us/Portals/0/docs/CivilRights/TitleVI/FTA/0018_Appendix05-A.pdf" TargetMode="External"/><Relationship Id="rId5" Type="http://schemas.openxmlformats.org/officeDocument/2006/relationships/hyperlink" Target="http://www.massdot.state.ma.us/OfficeofCivilRights/TitleVI/NoticetothePublic.aspx" TargetMode="External"/><Relationship Id="rId10" Type="http://schemas.openxmlformats.org/officeDocument/2006/relationships/hyperlink" Target="http://matransit.com/" TargetMode="External"/><Relationship Id="rId4" Type="http://schemas.openxmlformats.org/officeDocument/2006/relationships/hyperlink" Target="http://www.ocpcrpa.org/projects.html" TargetMode="External"/><Relationship Id="rId9" Type="http://schemas.openxmlformats.org/officeDocument/2006/relationships/hyperlink" Target="https://www.massdot.state.ma.us/planning/Main/PlanningProcess/RegionalPlanning.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320041"/>
            <a:ext cx="9144000" cy="2331719"/>
          </a:xfrm>
        </p:spPr>
        <p:txBody>
          <a:bodyPr/>
          <a:lstStyle/>
          <a:p>
            <a:r>
              <a:rPr lang="en-US" sz="3200" dirty="0" smtClean="0">
                <a:solidFill>
                  <a:schemeClr val="bg1"/>
                </a:solidFill>
                <a:latin typeface="ITC Eras Std Bold" charset="0"/>
              </a:rPr>
              <a:t/>
            </a:r>
            <a:br>
              <a:rPr lang="en-US" sz="3200" dirty="0" smtClean="0">
                <a:solidFill>
                  <a:schemeClr val="bg1"/>
                </a:solidFill>
                <a:latin typeface="ITC Eras Std Bold" charset="0"/>
              </a:rPr>
            </a:br>
            <a:r>
              <a:rPr lang="en-US" sz="3200" dirty="0" smtClean="0">
                <a:solidFill>
                  <a:schemeClr val="bg1"/>
                </a:solidFill>
                <a:latin typeface="ITC Eras Std Bold" charset="0"/>
              </a:rPr>
              <a:t/>
            </a:r>
            <a:br>
              <a:rPr lang="en-US" sz="3200" dirty="0" smtClean="0">
                <a:solidFill>
                  <a:schemeClr val="bg1"/>
                </a:solidFill>
                <a:latin typeface="ITC Eras Std Bold" charset="0"/>
              </a:rPr>
            </a:br>
            <a:r>
              <a:rPr lang="en-US" sz="3200" dirty="0" smtClean="0">
                <a:latin typeface="ITC Eras Std Medium" charset="0"/>
              </a:rPr>
              <a:t/>
            </a:r>
            <a:br>
              <a:rPr lang="en-US" sz="3200" dirty="0" smtClean="0">
                <a:latin typeface="ITC Eras Std Medium" charset="0"/>
              </a:rPr>
            </a:br>
            <a:r>
              <a:rPr lang="en-US" sz="3200" dirty="0" smtClean="0">
                <a:solidFill>
                  <a:schemeClr val="bg1"/>
                </a:solidFill>
                <a:latin typeface="ITC Eras Std Bold" charset="0"/>
              </a:rPr>
              <a:t/>
            </a:r>
            <a:br>
              <a:rPr lang="en-US" sz="3200" dirty="0" smtClean="0">
                <a:solidFill>
                  <a:schemeClr val="bg1"/>
                </a:solidFill>
                <a:latin typeface="ITC Eras Std Bold" charset="0"/>
              </a:rPr>
            </a:br>
            <a:r>
              <a:rPr lang="en-US" sz="3200" dirty="0" smtClean="0">
                <a:solidFill>
                  <a:schemeClr val="bg1"/>
                </a:solidFill>
                <a:latin typeface="ITC Eras Std Bold" charset="0"/>
              </a:rPr>
              <a:t/>
            </a:r>
            <a:br>
              <a:rPr lang="en-US" sz="3200" dirty="0" smtClean="0">
                <a:solidFill>
                  <a:schemeClr val="bg1"/>
                </a:solidFill>
                <a:latin typeface="ITC Eras Std Bold" charset="0"/>
              </a:rPr>
            </a:br>
            <a:r>
              <a:rPr lang="en-US" sz="3200" dirty="0" smtClean="0">
                <a:solidFill>
                  <a:schemeClr val="bg1"/>
                </a:solidFill>
                <a:latin typeface="ITC Eras Std Bold" charset="0"/>
              </a:rPr>
              <a:t/>
            </a:r>
            <a:br>
              <a:rPr lang="en-US" sz="3200" dirty="0" smtClean="0">
                <a:solidFill>
                  <a:schemeClr val="bg1"/>
                </a:solidFill>
                <a:latin typeface="ITC Eras Std Bold" charset="0"/>
              </a:rPr>
            </a:br>
            <a:r>
              <a:rPr lang="en-US" sz="4000" b="1" dirty="0"/>
              <a:t>Technology Based </a:t>
            </a:r>
            <a:br>
              <a:rPr lang="en-US" sz="4000" b="1" dirty="0"/>
            </a:br>
            <a:r>
              <a:rPr lang="en-US" sz="4000" b="1" dirty="0"/>
              <a:t>Public Engagement </a:t>
            </a:r>
            <a:r>
              <a:rPr lang="en-US" sz="4000" b="1" dirty="0" smtClean="0"/>
              <a:t>Strategies</a:t>
            </a:r>
            <a:br>
              <a:rPr lang="en-US" sz="4000" b="1" dirty="0" smtClean="0"/>
            </a:br>
            <a:r>
              <a:rPr lang="en-US" sz="3200" b="1" dirty="0"/>
              <a:t/>
            </a:r>
            <a:br>
              <a:rPr lang="en-US" sz="3200" b="1" dirty="0"/>
            </a:br>
            <a:r>
              <a:rPr lang="en-US" sz="2400" i="1" dirty="0" smtClean="0"/>
              <a:t>Tech </a:t>
            </a:r>
            <a:r>
              <a:rPr lang="en-US" sz="2400" i="1" dirty="0"/>
              <a:t>Tools for Mapping LEP Community Engagement</a:t>
            </a:r>
            <a:endParaRPr lang="en-US" sz="2400" i="1" dirty="0" smtClean="0">
              <a:solidFill>
                <a:schemeClr val="bg1"/>
              </a:solidFill>
              <a:latin typeface="ITC Eras Std Bold" charset="0"/>
            </a:endParaRPr>
          </a:p>
        </p:txBody>
      </p:sp>
      <p:sp>
        <p:nvSpPr>
          <p:cNvPr id="7172" name="Date Placeholder 6"/>
          <p:cNvSpPr>
            <a:spLocks noGrp="1"/>
          </p:cNvSpPr>
          <p:nvPr>
            <p:ph type="dt" sz="quarter" idx="10"/>
          </p:nvPr>
        </p:nvSpPr>
        <p:spPr bwMode="auto">
          <a:noFill/>
          <a:ln>
            <a:miter lim="800000"/>
            <a:headEnd/>
            <a:tailEnd/>
          </a:ln>
        </p:spPr>
        <p:txBody>
          <a:bodyPr/>
          <a:lstStyle/>
          <a:p>
            <a:fld id="{F881E0B9-B547-4B8F-86DA-4736C15EA4F4}" type="datetime4">
              <a:rPr lang="en-US"/>
              <a:pPr/>
              <a:t>June 29, 2015</a:t>
            </a:fld>
            <a:endParaRPr lang="en-US"/>
          </a:p>
        </p:txBody>
      </p:sp>
      <p:sp>
        <p:nvSpPr>
          <p:cNvPr id="7173" name="Footer Placeholder 7"/>
          <p:cNvSpPr>
            <a:spLocks noGrp="1"/>
          </p:cNvSpPr>
          <p:nvPr>
            <p:ph type="ftr" sz="quarter" idx="11"/>
          </p:nvPr>
        </p:nvSpPr>
        <p:spPr bwMode="auto">
          <a:noFill/>
          <a:ln>
            <a:miter lim="800000"/>
            <a:headEnd/>
            <a:tailEnd/>
          </a:ln>
        </p:spPr>
        <p:txBody>
          <a:bodyPr/>
          <a:lstStyle/>
          <a:p>
            <a:r>
              <a:rPr lang="en-US"/>
              <a:t>|  Leading the Nation in Transportation Excellence  |  www.mass.gov/massdot </a:t>
            </a:r>
          </a:p>
        </p:txBody>
      </p:sp>
      <p:sp>
        <p:nvSpPr>
          <p:cNvPr id="8" name="Subtitle 2"/>
          <p:cNvSpPr>
            <a:spLocks noGrp="1"/>
          </p:cNvSpPr>
          <p:nvPr>
            <p:ph type="subTitle" idx="1"/>
          </p:nvPr>
        </p:nvSpPr>
        <p:spPr bwMode="auto">
          <a:xfrm>
            <a:off x="990600" y="3810000"/>
            <a:ext cx="6400800" cy="1752600"/>
          </a:xfrm>
          <a:noFill/>
          <a:ln>
            <a:noFill/>
            <a:miter lim="800000"/>
            <a:headEnd/>
            <a:tailEnd/>
          </a:ln>
        </p:spPr>
        <p:txBody>
          <a:bodyPr vert="horz" wrap="square" lIns="91440" tIns="45720" rIns="91440" bIns="45720" numCol="1" anchor="t" anchorCtr="0" compatLnSpc="1">
            <a:prstTxWarp prst="textNoShape">
              <a:avLst/>
            </a:prstTxWarp>
          </a:bodyPr>
          <a:lstStyle/>
          <a:p>
            <a:endParaRPr lang="en-US" sz="800" dirty="0" smtClean="0">
              <a:solidFill>
                <a:schemeClr val="bg1"/>
              </a:solidFill>
              <a:latin typeface="ITC Eras Std Medium" charset="0"/>
            </a:endParaRPr>
          </a:p>
          <a:p>
            <a:endParaRPr lang="en-US" sz="800" dirty="0" smtClean="0">
              <a:solidFill>
                <a:schemeClr val="bg1"/>
              </a:solidFill>
              <a:latin typeface="ITC Eras Std Medium" charset="0"/>
            </a:endParaRPr>
          </a:p>
          <a:p>
            <a:endParaRPr lang="en-US" sz="800" dirty="0" smtClean="0">
              <a:solidFill>
                <a:schemeClr val="bg1"/>
              </a:solidFill>
              <a:latin typeface="ITC Eras Std Medium" charset="0"/>
            </a:endParaRPr>
          </a:p>
          <a:p>
            <a:endParaRPr lang="en-US" sz="800" dirty="0" smtClean="0">
              <a:solidFill>
                <a:schemeClr val="bg1"/>
              </a:solidFill>
              <a:latin typeface="ITC Eras Std Medium" charset="0"/>
            </a:endParaRPr>
          </a:p>
          <a:p>
            <a:pPr algn="l"/>
            <a:endParaRPr lang="en-US" sz="800" dirty="0" smtClean="0">
              <a:solidFill>
                <a:schemeClr val="bg1"/>
              </a:solidFill>
              <a:latin typeface="ITC Eras Std Medium" charset="0"/>
            </a:endParaRPr>
          </a:p>
          <a:p>
            <a:pPr algn="l"/>
            <a:endParaRPr lang="en-US" sz="800" dirty="0" smtClean="0">
              <a:solidFill>
                <a:schemeClr val="bg1"/>
              </a:solidFill>
              <a:latin typeface="ITC Eras Std Medium" charset="0"/>
            </a:endParaRPr>
          </a:p>
          <a:p>
            <a:pPr algn="l"/>
            <a:endParaRPr lang="en-US" sz="800" dirty="0" smtClean="0">
              <a:solidFill>
                <a:schemeClr val="bg1"/>
              </a:solidFill>
              <a:latin typeface="ITC Eras Std Medium" charset="0"/>
            </a:endParaRPr>
          </a:p>
          <a:p>
            <a:pPr algn="l"/>
            <a:r>
              <a:rPr lang="en-US" sz="800" dirty="0" smtClean="0">
                <a:solidFill>
                  <a:schemeClr val="bg1"/>
                </a:solidFill>
                <a:latin typeface="ITC Eras Std Medium" charset="0"/>
              </a:rPr>
              <a:t>Presented by</a:t>
            </a:r>
            <a:r>
              <a:rPr lang="en-US" sz="1000" dirty="0" smtClean="0">
                <a:solidFill>
                  <a:schemeClr val="bg1"/>
                </a:solidFill>
                <a:latin typeface="ITC Eras Std Medium" charset="0"/>
              </a:rPr>
              <a:t>: </a:t>
            </a:r>
          </a:p>
          <a:p>
            <a:pPr algn="l"/>
            <a:r>
              <a:rPr lang="en-US" sz="1000" b="1" dirty="0" smtClean="0">
                <a:solidFill>
                  <a:schemeClr val="bg1"/>
                </a:solidFill>
                <a:latin typeface="ITC Eras Std Medium" charset="0"/>
              </a:rPr>
              <a:t>John Lozada</a:t>
            </a:r>
            <a:r>
              <a:rPr lang="en-US" sz="1000" dirty="0" smtClean="0">
                <a:solidFill>
                  <a:schemeClr val="bg1"/>
                </a:solidFill>
                <a:latin typeface="ITC Eras Std Medium" charset="0"/>
              </a:rPr>
              <a:t>, Manager of Federal Programs, MassDOT Civil Rights </a:t>
            </a:r>
          </a:p>
          <a:p>
            <a:pPr algn="l"/>
            <a:r>
              <a:rPr lang="en-US" sz="1000" b="1" dirty="0" smtClean="0">
                <a:solidFill>
                  <a:schemeClr val="bg1"/>
                </a:solidFill>
                <a:latin typeface="ITC Eras Std Medium" charset="0"/>
              </a:rPr>
              <a:t>Gregory Sobczynski</a:t>
            </a:r>
            <a:r>
              <a:rPr lang="en-US" sz="1000" dirty="0" smtClean="0">
                <a:solidFill>
                  <a:schemeClr val="bg1"/>
                </a:solidFill>
                <a:latin typeface="ITC Eras Std Medium" charset="0"/>
              </a:rPr>
              <a:t>, Title VI Specialist, MassDOT Civil Rights</a:t>
            </a:r>
          </a:p>
          <a:p>
            <a:pPr algn="l"/>
            <a:r>
              <a:rPr lang="en-US" sz="1000" b="1" dirty="0">
                <a:solidFill>
                  <a:schemeClr val="bg1"/>
                </a:solidFill>
                <a:latin typeface="ITC Eras Std Medium" charset="0"/>
              </a:rPr>
              <a:t>Paul </a:t>
            </a:r>
            <a:r>
              <a:rPr lang="en-US" sz="1000" b="1" dirty="0" err="1" smtClean="0">
                <a:solidFill>
                  <a:schemeClr val="bg1"/>
                </a:solidFill>
                <a:latin typeface="ITC Eras Std Medium" charset="0"/>
              </a:rPr>
              <a:t>Chenard</a:t>
            </a:r>
            <a:r>
              <a:rPr lang="en-US" sz="1000" dirty="0">
                <a:solidFill>
                  <a:schemeClr val="bg1"/>
                </a:solidFill>
                <a:latin typeface="ITC Eras Std Medium" charset="0"/>
              </a:rPr>
              <a:t>,</a:t>
            </a:r>
            <a:r>
              <a:rPr lang="en-US" sz="1000" b="1" dirty="0" smtClean="0">
                <a:solidFill>
                  <a:schemeClr val="bg1"/>
                </a:solidFill>
                <a:latin typeface="ITC Eras Std Medium" charset="0"/>
              </a:rPr>
              <a:t> </a:t>
            </a:r>
            <a:r>
              <a:rPr lang="en-US" sz="1000" dirty="0" smtClean="0">
                <a:solidFill>
                  <a:schemeClr val="bg1"/>
                </a:solidFill>
                <a:latin typeface="ITC Eras Std Medium" charset="0"/>
              </a:rPr>
              <a:t>Transportation </a:t>
            </a:r>
            <a:r>
              <a:rPr lang="en-US" sz="1000" dirty="0">
                <a:solidFill>
                  <a:schemeClr val="bg1"/>
                </a:solidFill>
                <a:latin typeface="ITC Eras Std Medium" charset="0"/>
              </a:rPr>
              <a:t>Planner, Old Colony Planning </a:t>
            </a:r>
            <a:r>
              <a:rPr lang="en-US" sz="1000" dirty="0" smtClean="0">
                <a:solidFill>
                  <a:schemeClr val="bg1"/>
                </a:solidFill>
                <a:latin typeface="ITC Eras Std Medium" charset="0"/>
              </a:rPr>
              <a:t>Council</a:t>
            </a:r>
          </a:p>
          <a:p>
            <a:pPr algn="l"/>
            <a:r>
              <a:rPr lang="en-US" sz="1000" b="1" dirty="0">
                <a:solidFill>
                  <a:schemeClr val="bg1"/>
                </a:solidFill>
                <a:latin typeface="ITC Eras Std Medium" charset="0"/>
              </a:rPr>
              <a:t>Jimmy </a:t>
            </a:r>
            <a:r>
              <a:rPr lang="en-US" sz="1000" b="1" dirty="0" smtClean="0">
                <a:solidFill>
                  <a:schemeClr val="bg1"/>
                </a:solidFill>
                <a:latin typeface="ITC Eras Std Medium" charset="0"/>
              </a:rPr>
              <a:t>Pereira</a:t>
            </a:r>
            <a:r>
              <a:rPr lang="en-US" sz="1000" dirty="0" smtClean="0">
                <a:solidFill>
                  <a:schemeClr val="bg1"/>
                </a:solidFill>
                <a:latin typeface="ITC Eras Std Medium" charset="0"/>
              </a:rPr>
              <a:t>,</a:t>
            </a:r>
            <a:r>
              <a:rPr lang="en-US" sz="1000" b="1" dirty="0" smtClean="0">
                <a:solidFill>
                  <a:schemeClr val="bg1"/>
                </a:solidFill>
                <a:latin typeface="ITC Eras Std Medium" charset="0"/>
              </a:rPr>
              <a:t> </a:t>
            </a:r>
            <a:r>
              <a:rPr lang="en-US" sz="1000" dirty="0" smtClean="0">
                <a:solidFill>
                  <a:schemeClr val="bg1"/>
                </a:solidFill>
                <a:latin typeface="ITC Eras Std Medium" charset="0"/>
              </a:rPr>
              <a:t>Community/Transportation </a:t>
            </a:r>
            <a:r>
              <a:rPr lang="en-US" sz="1000" dirty="0">
                <a:solidFill>
                  <a:schemeClr val="bg1"/>
                </a:solidFill>
                <a:latin typeface="ITC Eras Std Medium" charset="0"/>
              </a:rPr>
              <a:t>Planner, Old Colony Planning </a:t>
            </a:r>
            <a:r>
              <a:rPr lang="en-US" sz="1000" dirty="0" smtClean="0">
                <a:solidFill>
                  <a:schemeClr val="bg1"/>
                </a:solidFill>
                <a:latin typeface="ITC Eras Std Medium" charset="0"/>
              </a:rPr>
              <a:t>Council</a:t>
            </a:r>
          </a:p>
        </p:txBody>
      </p:sp>
    </p:spTree>
    <p:extLst>
      <p:ext uri="{BB962C8B-B14F-4D97-AF65-F5344CB8AC3E}">
        <p14:creationId xmlns:p14="http://schemas.microsoft.com/office/powerpoint/2010/main" val="3167774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7721"/>
            <a:ext cx="8686800" cy="439479"/>
          </a:xfrm>
        </p:spPr>
        <p:txBody>
          <a:bodyPr/>
          <a:lstStyle/>
          <a:p>
            <a:pPr algn="ctr">
              <a:buNone/>
            </a:pPr>
            <a:r>
              <a:rPr lang="en-US" sz="2400" b="1" dirty="0" smtClean="0"/>
              <a:t>MassDOT Title VI Public Participation Plan (PPP) </a:t>
            </a:r>
          </a:p>
          <a:p>
            <a:pPr algn="ctr">
              <a:buNone/>
            </a:pPr>
            <a:endParaRPr lang="en-US" sz="2000" dirty="0" smtClean="0"/>
          </a:p>
        </p:txBody>
      </p:sp>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dirty="0" smtClean="0"/>
              <a:t>|  Leading the Nation in Transportation Excellence  |  www.mass.gov/massdot </a:t>
            </a:r>
            <a:endParaRPr lang="en-US" dirty="0"/>
          </a:p>
        </p:txBody>
      </p:sp>
      <p:sp>
        <p:nvSpPr>
          <p:cNvPr id="5" name="Slide Number Placeholder 4"/>
          <p:cNvSpPr>
            <a:spLocks noGrp="1"/>
          </p:cNvSpPr>
          <p:nvPr>
            <p:ph type="sldNum" sz="quarter" idx="16"/>
          </p:nvPr>
        </p:nvSpPr>
        <p:spPr/>
        <p:txBody>
          <a:bodyPr/>
          <a:lstStyle/>
          <a:p>
            <a:fld id="{940BAAA9-4EE3-4136-950D-67DCBB78EDEB}" type="slidenum">
              <a:rPr lang="en-US" smtClean="0"/>
              <a:pPr/>
              <a:t>10</a:t>
            </a:fld>
            <a:endParaRPr lang="en-US"/>
          </a:p>
        </p:txBody>
      </p:sp>
      <p:sp>
        <p:nvSpPr>
          <p:cNvPr id="7" name="Content Placeholder 2"/>
          <p:cNvSpPr txBox="1">
            <a:spLocks/>
          </p:cNvSpPr>
          <p:nvPr/>
        </p:nvSpPr>
        <p:spPr>
          <a:xfrm>
            <a:off x="457200" y="457200"/>
            <a:ext cx="8229600" cy="5257800"/>
          </a:xfrm>
          <a:prstGeom prst="rect">
            <a:avLst/>
          </a:prstGeom>
        </p:spPr>
        <p:txBody>
          <a:bodyPr/>
          <a:lstStyle>
            <a:lvl1pPr marL="342900" indent="-342900" algn="l" defTabSz="457200" rtl="0" fontAlgn="base">
              <a:spcBef>
                <a:spcPct val="20000"/>
              </a:spcBef>
              <a:spcAft>
                <a:spcPct val="0"/>
              </a:spcAft>
              <a:buSzPct val="80000"/>
              <a:buBlip>
                <a:blip r:embed="rId3"/>
              </a:buBlip>
              <a:defRPr sz="3200" kern="1200">
                <a:solidFill>
                  <a:srgbClr val="0E386C"/>
                </a:solidFill>
                <a:latin typeface="ITC Eras Std Medium"/>
                <a:ea typeface="ＭＳ Ｐゴシック" charset="-128"/>
                <a:cs typeface="ITC Eras Std Medium"/>
              </a:defRPr>
            </a:lvl1pPr>
            <a:lvl2pPr marL="742950" indent="-285750" algn="l" defTabSz="457200" rtl="0" fontAlgn="base">
              <a:spcBef>
                <a:spcPct val="20000"/>
              </a:spcBef>
              <a:spcAft>
                <a:spcPct val="0"/>
              </a:spcAft>
              <a:buSzPct val="80000"/>
              <a:buBlip>
                <a:blip r:embed="rId3"/>
              </a:buBlip>
              <a:defRPr sz="2800" kern="1200">
                <a:solidFill>
                  <a:srgbClr val="0E386C"/>
                </a:solidFill>
                <a:latin typeface="ITC Eras Std Medium"/>
                <a:ea typeface="ＭＳ Ｐゴシック" charset="-128"/>
                <a:cs typeface="ITC Eras Std Medium"/>
              </a:defRPr>
            </a:lvl2pPr>
            <a:lvl3pPr marL="1143000" indent="-228600" algn="l" defTabSz="457200" rtl="0" fontAlgn="base">
              <a:spcBef>
                <a:spcPct val="20000"/>
              </a:spcBef>
              <a:spcAft>
                <a:spcPct val="0"/>
              </a:spcAft>
              <a:buSzPct val="80000"/>
              <a:buBlip>
                <a:blip r:embed="rId3"/>
              </a:buBlip>
              <a:defRPr sz="2400" kern="1200">
                <a:solidFill>
                  <a:srgbClr val="0E386C"/>
                </a:solidFill>
                <a:latin typeface="ITC Eras Std Medium"/>
                <a:ea typeface="ＭＳ Ｐゴシック" charset="-128"/>
                <a:cs typeface="ITC Eras Std Medium"/>
              </a:defRPr>
            </a:lvl3pPr>
            <a:lvl4pPr marL="1600200" indent="-228600" algn="l" defTabSz="457200" rtl="0" fontAlgn="base">
              <a:spcBef>
                <a:spcPct val="20000"/>
              </a:spcBef>
              <a:spcAft>
                <a:spcPct val="0"/>
              </a:spcAft>
              <a:buSzPct val="80000"/>
              <a:buBlip>
                <a:blip r:embed="rId3"/>
              </a:buBlip>
              <a:defRPr sz="2000" kern="1200">
                <a:solidFill>
                  <a:srgbClr val="0E386C"/>
                </a:solidFill>
                <a:latin typeface="ITC Eras Std Medium"/>
                <a:ea typeface="ＭＳ Ｐゴシック" charset="-128"/>
                <a:cs typeface="ITC Eras Std Medium"/>
              </a:defRPr>
            </a:lvl4pPr>
            <a:lvl5pPr marL="2057400" indent="-228600" algn="l" defTabSz="457200" rtl="0" fontAlgn="base">
              <a:spcBef>
                <a:spcPct val="20000"/>
              </a:spcBef>
              <a:spcAft>
                <a:spcPct val="0"/>
              </a:spcAft>
              <a:buSzPct val="80000"/>
              <a:buBlip>
                <a:blip r:embed="rId3"/>
              </a:buBlip>
              <a:defRPr sz="2000" kern="1200">
                <a:solidFill>
                  <a:srgbClr val="0E386C"/>
                </a:solidFill>
                <a:latin typeface="ITC Eras Std Medium"/>
                <a:ea typeface="ＭＳ Ｐゴシック" charset="-128"/>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800" dirty="0" smtClean="0"/>
          </a:p>
          <a:p>
            <a:r>
              <a:rPr lang="en-US" sz="1600" dirty="0" smtClean="0"/>
              <a:t>FHWA and FTA have concurred with MassDOT’s PPP, which is designed to be used across MassDOT and MBTA public engagement. </a:t>
            </a:r>
          </a:p>
          <a:p>
            <a:pPr>
              <a:lnSpc>
                <a:spcPct val="120000"/>
              </a:lnSpc>
            </a:pPr>
            <a:endParaRPr lang="en-US" sz="800" dirty="0" smtClean="0"/>
          </a:p>
          <a:p>
            <a:r>
              <a:rPr lang="en-US" sz="1600" dirty="0" smtClean="0"/>
              <a:t>The PPP adds protocols and resources to public engagement, supporting civil rights requirements, related federal and state regulations, and existing agency Standard Operating Procedures  </a:t>
            </a:r>
            <a:r>
              <a:rPr lang="en-US" sz="1600" dirty="0" smtClean="0">
                <a:solidFill>
                  <a:schemeClr val="tx2">
                    <a:lumMod val="75000"/>
                  </a:schemeClr>
                </a:solidFill>
                <a:hlinkClick r:id="rId4"/>
              </a:rPr>
              <a:t> </a:t>
            </a:r>
          </a:p>
          <a:p>
            <a:pPr>
              <a:lnSpc>
                <a:spcPct val="120000"/>
              </a:lnSpc>
            </a:pPr>
            <a:endParaRPr lang="en-US" sz="800" dirty="0" smtClean="0"/>
          </a:p>
          <a:p>
            <a:pPr>
              <a:lnSpc>
                <a:spcPct val="120000"/>
              </a:lnSpc>
            </a:pPr>
            <a:r>
              <a:rPr lang="en-US" sz="1600" dirty="0" smtClean="0"/>
              <a:t>PPP is built for two audiences: </a:t>
            </a:r>
          </a:p>
          <a:p>
            <a:pPr lvl="1">
              <a:lnSpc>
                <a:spcPct val="120000"/>
              </a:lnSpc>
            </a:pPr>
            <a:r>
              <a:rPr lang="en-US" sz="1600" dirty="0" smtClean="0"/>
              <a:t>Members of the public – identifying opportunities to identify, shape, and weigh in on transportation initiatives </a:t>
            </a:r>
          </a:p>
          <a:p>
            <a:pPr lvl="1">
              <a:lnSpc>
                <a:spcPct val="120000"/>
              </a:lnSpc>
            </a:pPr>
            <a:r>
              <a:rPr lang="en-US" sz="1600" dirty="0" smtClean="0"/>
              <a:t>MassDOT/MBTA staff – detailing protocols and resources for encouraging diversity and eliminating barriers in public involvement </a:t>
            </a:r>
          </a:p>
          <a:p>
            <a:pPr lvl="1">
              <a:lnSpc>
                <a:spcPct val="120000"/>
              </a:lnSpc>
            </a:pPr>
            <a:endParaRPr lang="en-US" sz="800" dirty="0" smtClean="0"/>
          </a:p>
          <a:p>
            <a:pPr>
              <a:lnSpc>
                <a:spcPct val="120000"/>
              </a:lnSpc>
            </a:pPr>
            <a:r>
              <a:rPr lang="en-US" sz="1600" dirty="0" smtClean="0"/>
              <a:t>PPP provides scaled and customized public engagement strategies across three key public participation formats in the transportation sector: </a:t>
            </a:r>
          </a:p>
          <a:p>
            <a:pPr lvl="1">
              <a:lnSpc>
                <a:spcPct val="120000"/>
              </a:lnSpc>
            </a:pPr>
            <a:r>
              <a:rPr lang="en-US" sz="1600" dirty="0" smtClean="0"/>
              <a:t>General invitation large group sessions like public meetings and public hearings </a:t>
            </a:r>
          </a:p>
          <a:p>
            <a:pPr lvl="1">
              <a:lnSpc>
                <a:spcPct val="120000"/>
              </a:lnSpc>
            </a:pPr>
            <a:r>
              <a:rPr lang="en-US" sz="1600" dirty="0" smtClean="0"/>
              <a:t>Focused small group sessions like public advisory committees </a:t>
            </a:r>
          </a:p>
          <a:p>
            <a:pPr lvl="1">
              <a:lnSpc>
                <a:spcPct val="120000"/>
              </a:lnSpc>
            </a:pPr>
            <a:r>
              <a:rPr lang="en-US" sz="1600" dirty="0" smtClean="0"/>
              <a:t>One-on-one interactions like meeting property  owners or walk-ins </a:t>
            </a:r>
          </a:p>
          <a:p>
            <a:endParaRPr lang="en-US" sz="1700" dirty="0"/>
          </a:p>
        </p:txBody>
      </p:sp>
    </p:spTree>
    <p:extLst>
      <p:ext uri="{BB962C8B-B14F-4D97-AF65-F5344CB8AC3E}">
        <p14:creationId xmlns:p14="http://schemas.microsoft.com/office/powerpoint/2010/main" val="890585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OCPC Innovating in Public Engagement </a:t>
            </a:r>
            <a:endParaRPr lang="en-US" dirty="0"/>
          </a:p>
        </p:txBody>
      </p:sp>
      <p:sp>
        <p:nvSpPr>
          <p:cNvPr id="3" name="Content Placeholder 2"/>
          <p:cNvSpPr>
            <a:spLocks noGrp="1"/>
          </p:cNvSpPr>
          <p:nvPr>
            <p:ph idx="1"/>
          </p:nvPr>
        </p:nvSpPr>
        <p:spPr>
          <a:xfrm>
            <a:off x="457200" y="1219200"/>
            <a:ext cx="8229600" cy="4906963"/>
          </a:xfrm>
        </p:spPr>
        <p:txBody>
          <a:bodyPr/>
          <a:lstStyle/>
          <a:p>
            <a:endParaRPr lang="en-US" dirty="0" smtClean="0"/>
          </a:p>
          <a:p>
            <a:r>
              <a:rPr lang="en-US" dirty="0" smtClean="0"/>
              <a:t>Multi-lingual Radio: </a:t>
            </a:r>
            <a:endParaRPr lang="en-US" dirty="0" smtClean="0">
              <a:hlinkClick r:id="rId3"/>
            </a:endParaRPr>
          </a:p>
          <a:p>
            <a:pPr lvl="1"/>
            <a:r>
              <a:rPr lang="en-US" sz="1800" dirty="0" smtClean="0">
                <a:hlinkClick r:id="rId3"/>
              </a:rPr>
              <a:t>http</a:t>
            </a:r>
            <a:r>
              <a:rPr lang="en-US" sz="1800" dirty="0">
                <a:hlinkClick r:id="rId3"/>
              </a:rPr>
              <a:t>://</a:t>
            </a:r>
            <a:r>
              <a:rPr lang="en-US" sz="1800" dirty="0" smtClean="0">
                <a:hlinkClick r:id="rId3"/>
              </a:rPr>
              <a:t>www.ocpcrpa.org/media/OCPC_Radio_English.mp3</a:t>
            </a:r>
            <a:r>
              <a:rPr lang="en-US" sz="1800" dirty="0" smtClean="0"/>
              <a:t> </a:t>
            </a:r>
          </a:p>
          <a:p>
            <a:pPr lvl="1"/>
            <a:r>
              <a:rPr lang="en-US" sz="1800" dirty="0">
                <a:hlinkClick r:id="rId4"/>
              </a:rPr>
              <a:t>http://</a:t>
            </a:r>
            <a:r>
              <a:rPr lang="en-US" sz="1800" dirty="0" smtClean="0">
                <a:hlinkClick r:id="rId4"/>
              </a:rPr>
              <a:t>www.ocpcrpa.org/media/OCPC_Radio_Espanol.mp3</a:t>
            </a:r>
            <a:r>
              <a:rPr lang="en-US" sz="1800" dirty="0" smtClean="0"/>
              <a:t> </a:t>
            </a:r>
          </a:p>
          <a:p>
            <a:pPr lvl="1"/>
            <a:r>
              <a:rPr lang="en-US" sz="1800" dirty="0">
                <a:hlinkClick r:id="rId5"/>
              </a:rPr>
              <a:t>http://</a:t>
            </a:r>
            <a:r>
              <a:rPr lang="en-US" sz="1800" dirty="0" smtClean="0">
                <a:hlinkClick r:id="rId5"/>
              </a:rPr>
              <a:t>www.ocpcrpa.org/media/OCPC_Radio_Portugues.mp3</a:t>
            </a:r>
            <a:r>
              <a:rPr lang="en-US" sz="1800" dirty="0" smtClean="0"/>
              <a:t> </a:t>
            </a:r>
          </a:p>
          <a:p>
            <a:endParaRPr lang="en-US" dirty="0" smtClean="0"/>
          </a:p>
          <a:p>
            <a:r>
              <a:rPr lang="en-US" dirty="0" smtClean="0"/>
              <a:t>YouTube Outreach: </a:t>
            </a:r>
            <a:endParaRPr lang="en-US" dirty="0" smtClean="0">
              <a:hlinkClick r:id="rId6"/>
            </a:endParaRPr>
          </a:p>
          <a:p>
            <a:pPr lvl="1"/>
            <a:r>
              <a:rPr lang="en-US" sz="1800" dirty="0" smtClean="0">
                <a:hlinkClick r:id="rId6"/>
              </a:rPr>
              <a:t>https</a:t>
            </a:r>
            <a:r>
              <a:rPr lang="en-US" sz="1800" dirty="0">
                <a:hlinkClick r:id="rId6"/>
              </a:rPr>
              <a:t>://</a:t>
            </a:r>
            <a:r>
              <a:rPr lang="en-US" sz="1800" dirty="0" smtClean="0">
                <a:hlinkClick r:id="rId6"/>
              </a:rPr>
              <a:t>www.youtube.com/watch?v=8GNd-T1dFRY</a:t>
            </a:r>
            <a:r>
              <a:rPr lang="en-US" sz="1800" dirty="0" smtClean="0"/>
              <a:t> </a:t>
            </a:r>
            <a:endParaRPr lang="en-US" sz="1800" dirty="0"/>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a:p>
        </p:txBody>
      </p:sp>
      <p:sp>
        <p:nvSpPr>
          <p:cNvPr id="5" name="Footer Placeholder 4"/>
          <p:cNvSpPr>
            <a:spLocks noGrp="1"/>
          </p:cNvSpPr>
          <p:nvPr>
            <p:ph type="ftr" sz="quarter" idx="11"/>
          </p:nvPr>
        </p:nvSpPr>
        <p:spPr/>
        <p:txBody>
          <a:bodyPr/>
          <a:lstStyle/>
          <a:p>
            <a:pPr>
              <a:defRPr/>
            </a:pPr>
            <a:r>
              <a:rPr lang="en-US" smtClean="0"/>
              <a:t>|  Leading the Nation in Transportation Excellence  |  www.mass.gov/massdot </a:t>
            </a:r>
            <a:endParaRPr lang="en-US"/>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11</a:t>
            </a:fld>
            <a:endParaRPr lang="en-US"/>
          </a:p>
        </p:txBody>
      </p:sp>
    </p:spTree>
    <p:extLst>
      <p:ext uri="{BB962C8B-B14F-4D97-AF65-F5344CB8AC3E}">
        <p14:creationId xmlns:p14="http://schemas.microsoft.com/office/powerpoint/2010/main" val="3380024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12</a:t>
            </a:fld>
            <a:endParaRPr lang="en-US"/>
          </a:p>
        </p:txBody>
      </p:sp>
      <p:sp>
        <p:nvSpPr>
          <p:cNvPr id="6" name="Title 2"/>
          <p:cNvSpPr txBox="1">
            <a:spLocks/>
          </p:cNvSpPr>
          <p:nvPr/>
        </p:nvSpPr>
        <p:spPr>
          <a:xfrm>
            <a:off x="1792288" y="4398169"/>
            <a:ext cx="5486400" cy="566738"/>
          </a:xfrm>
          <a:prstGeom prst="rect">
            <a:avLst/>
          </a:prstGeom>
        </p:spPr>
        <p:txBody>
          <a:bodyPr/>
          <a:lst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endParaRPr lang="en-US" sz="2000" dirty="0"/>
          </a:p>
        </p:txBody>
      </p:sp>
      <p:pic>
        <p:nvPicPr>
          <p:cNvPr id="7"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1" r="11"/>
          <a:stretch>
            <a:fillRect/>
          </a:stretch>
        </p:blipFill>
        <p:spPr>
          <a:xfrm>
            <a:off x="1792288" y="210344"/>
            <a:ext cx="5486400" cy="4114800"/>
          </a:xfrm>
          <a:prstGeom prst="rect">
            <a:avLst/>
          </a:prstGeom>
        </p:spPr>
      </p:pic>
      <p:sp>
        <p:nvSpPr>
          <p:cNvPr id="8" name="Text Placeholder 4"/>
          <p:cNvSpPr txBox="1">
            <a:spLocks/>
          </p:cNvSpPr>
          <p:nvPr/>
        </p:nvSpPr>
        <p:spPr>
          <a:xfrm>
            <a:off x="1792288" y="4964907"/>
            <a:ext cx="5486400" cy="804862"/>
          </a:xfrm>
          <a:prstGeom prst="rect">
            <a:avLst/>
          </a:prstGeom>
        </p:spPr>
        <p:txBody>
          <a:bodyPr/>
          <a:lstStyle>
            <a:lvl1pPr marL="342900" indent="-342900" algn="l" defTabSz="457200" rtl="0" fontAlgn="base">
              <a:spcBef>
                <a:spcPct val="20000"/>
              </a:spcBef>
              <a:spcAft>
                <a:spcPct val="0"/>
              </a:spcAft>
              <a:buSzPct val="80000"/>
              <a:buBlip>
                <a:blip r:embed="rId5"/>
              </a:buBlip>
              <a:defRPr sz="3200" kern="1200">
                <a:solidFill>
                  <a:srgbClr val="0E386C"/>
                </a:solidFill>
                <a:latin typeface="ITC Eras Std Medium"/>
                <a:ea typeface="ＭＳ Ｐゴシック" charset="-128"/>
                <a:cs typeface="ITC Eras Std Medium"/>
              </a:defRPr>
            </a:lvl1pPr>
            <a:lvl2pPr marL="742950" indent="-285750" algn="l" defTabSz="457200" rtl="0" fontAlgn="base">
              <a:spcBef>
                <a:spcPct val="20000"/>
              </a:spcBef>
              <a:spcAft>
                <a:spcPct val="0"/>
              </a:spcAft>
              <a:buSzPct val="80000"/>
              <a:buBlip>
                <a:blip r:embed="rId5"/>
              </a:buBlip>
              <a:defRPr sz="2800" kern="1200">
                <a:solidFill>
                  <a:srgbClr val="0E386C"/>
                </a:solidFill>
                <a:latin typeface="ITC Eras Std Medium"/>
                <a:ea typeface="ＭＳ Ｐゴシック" charset="-128"/>
                <a:cs typeface="ITC Eras Std Medium"/>
              </a:defRPr>
            </a:lvl2pPr>
            <a:lvl3pPr marL="1143000" indent="-228600" algn="l" defTabSz="457200" rtl="0" fontAlgn="base">
              <a:spcBef>
                <a:spcPct val="20000"/>
              </a:spcBef>
              <a:spcAft>
                <a:spcPct val="0"/>
              </a:spcAft>
              <a:buSzPct val="80000"/>
              <a:buBlip>
                <a:blip r:embed="rId5"/>
              </a:buBlip>
              <a:defRPr sz="2400" kern="1200">
                <a:solidFill>
                  <a:srgbClr val="0E386C"/>
                </a:solidFill>
                <a:latin typeface="ITC Eras Std Medium"/>
                <a:ea typeface="ＭＳ Ｐゴシック" charset="-128"/>
                <a:cs typeface="ITC Eras Std Medium"/>
              </a:defRPr>
            </a:lvl3pPr>
            <a:lvl4pPr marL="1600200" indent="-228600" algn="l" defTabSz="457200" rtl="0" fontAlgn="base">
              <a:spcBef>
                <a:spcPct val="20000"/>
              </a:spcBef>
              <a:spcAft>
                <a:spcPct val="0"/>
              </a:spcAft>
              <a:buSzPct val="80000"/>
              <a:buBlip>
                <a:blip r:embed="rId5"/>
              </a:buBlip>
              <a:defRPr sz="2000" kern="1200">
                <a:solidFill>
                  <a:srgbClr val="0E386C"/>
                </a:solidFill>
                <a:latin typeface="ITC Eras Std Medium"/>
                <a:ea typeface="ＭＳ Ｐゴシック" charset="-128"/>
                <a:cs typeface="ITC Eras Std Medium"/>
              </a:defRPr>
            </a:lvl4pPr>
            <a:lvl5pPr marL="2057400" indent="-228600" algn="l" defTabSz="457200" rtl="0" fontAlgn="base">
              <a:spcBef>
                <a:spcPct val="20000"/>
              </a:spcBef>
              <a:spcAft>
                <a:spcPct val="0"/>
              </a:spcAft>
              <a:buSzPct val="80000"/>
              <a:buBlip>
                <a:blip r:embed="rId5"/>
              </a:buBlip>
              <a:defRPr sz="2000" kern="1200">
                <a:solidFill>
                  <a:srgbClr val="0E386C"/>
                </a:solidFill>
                <a:latin typeface="ITC Eras Std Medium"/>
                <a:ea typeface="ＭＳ Ｐゴシック" charset="-128"/>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Connecting with people in places where people already congregate, such as malls, farmers markets, supermarkets and groceries</a:t>
            </a:r>
            <a:endParaRPr lang="en-US" sz="1600" dirty="0"/>
          </a:p>
        </p:txBody>
      </p:sp>
    </p:spTree>
    <p:extLst>
      <p:ext uri="{BB962C8B-B14F-4D97-AF65-F5344CB8AC3E}">
        <p14:creationId xmlns:p14="http://schemas.microsoft.com/office/powerpoint/2010/main" val="2478706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13</a:t>
            </a:fld>
            <a:endParaRPr lang="en-US"/>
          </a:p>
        </p:txBody>
      </p:sp>
      <p:sp>
        <p:nvSpPr>
          <p:cNvPr id="6" name="Title 2"/>
          <p:cNvSpPr txBox="1">
            <a:spLocks/>
          </p:cNvSpPr>
          <p:nvPr/>
        </p:nvSpPr>
        <p:spPr>
          <a:xfrm>
            <a:off x="1792288" y="4407061"/>
            <a:ext cx="5486400" cy="566738"/>
          </a:xfrm>
          <a:prstGeom prst="rect">
            <a:avLst/>
          </a:prstGeom>
        </p:spPr>
        <p:txBody>
          <a:bodyPr/>
          <a:lst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endParaRPr lang="en-US" sz="2000" dirty="0"/>
          </a:p>
        </p:txBody>
      </p:sp>
      <p:pic>
        <p:nvPicPr>
          <p:cNvPr id="7" name="Content Placeholder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1" r="11"/>
          <a:stretch>
            <a:fillRect/>
          </a:stretch>
        </p:blipFill>
        <p:spPr>
          <a:xfrm>
            <a:off x="1792288" y="103489"/>
            <a:ext cx="5486400" cy="4114800"/>
          </a:xfrm>
          <a:prstGeom prst="rect">
            <a:avLst/>
          </a:prstGeom>
        </p:spPr>
      </p:pic>
      <p:sp>
        <p:nvSpPr>
          <p:cNvPr id="8" name="Text Placeholder 4"/>
          <p:cNvSpPr txBox="1">
            <a:spLocks/>
          </p:cNvSpPr>
          <p:nvPr/>
        </p:nvSpPr>
        <p:spPr>
          <a:xfrm>
            <a:off x="1792288" y="4849160"/>
            <a:ext cx="5486400" cy="804862"/>
          </a:xfrm>
          <a:prstGeom prst="rect">
            <a:avLst/>
          </a:prstGeom>
        </p:spPr>
        <p:txBody>
          <a:bodyPr>
            <a:noAutofit/>
          </a:bodyPr>
          <a:lstStyle>
            <a:lvl1pPr marL="342900" indent="-342900" algn="l" defTabSz="457200" rtl="0" fontAlgn="base">
              <a:spcBef>
                <a:spcPct val="20000"/>
              </a:spcBef>
              <a:spcAft>
                <a:spcPct val="0"/>
              </a:spcAft>
              <a:buSzPct val="80000"/>
              <a:buBlip>
                <a:blip r:embed="rId5"/>
              </a:buBlip>
              <a:defRPr sz="3200" kern="1200">
                <a:solidFill>
                  <a:srgbClr val="0E386C"/>
                </a:solidFill>
                <a:latin typeface="ITC Eras Std Medium"/>
                <a:ea typeface="ＭＳ Ｐゴシック" charset="-128"/>
                <a:cs typeface="ITC Eras Std Medium"/>
              </a:defRPr>
            </a:lvl1pPr>
            <a:lvl2pPr marL="742950" indent="-285750" algn="l" defTabSz="457200" rtl="0" fontAlgn="base">
              <a:spcBef>
                <a:spcPct val="20000"/>
              </a:spcBef>
              <a:spcAft>
                <a:spcPct val="0"/>
              </a:spcAft>
              <a:buSzPct val="80000"/>
              <a:buBlip>
                <a:blip r:embed="rId5"/>
              </a:buBlip>
              <a:defRPr sz="2800" kern="1200">
                <a:solidFill>
                  <a:srgbClr val="0E386C"/>
                </a:solidFill>
                <a:latin typeface="ITC Eras Std Medium"/>
                <a:ea typeface="ＭＳ Ｐゴシック" charset="-128"/>
                <a:cs typeface="ITC Eras Std Medium"/>
              </a:defRPr>
            </a:lvl2pPr>
            <a:lvl3pPr marL="1143000" indent="-228600" algn="l" defTabSz="457200" rtl="0" fontAlgn="base">
              <a:spcBef>
                <a:spcPct val="20000"/>
              </a:spcBef>
              <a:spcAft>
                <a:spcPct val="0"/>
              </a:spcAft>
              <a:buSzPct val="80000"/>
              <a:buBlip>
                <a:blip r:embed="rId5"/>
              </a:buBlip>
              <a:defRPr sz="2400" kern="1200">
                <a:solidFill>
                  <a:srgbClr val="0E386C"/>
                </a:solidFill>
                <a:latin typeface="ITC Eras Std Medium"/>
                <a:ea typeface="ＭＳ Ｐゴシック" charset="-128"/>
                <a:cs typeface="ITC Eras Std Medium"/>
              </a:defRPr>
            </a:lvl3pPr>
            <a:lvl4pPr marL="1600200" indent="-228600" algn="l" defTabSz="457200" rtl="0" fontAlgn="base">
              <a:spcBef>
                <a:spcPct val="20000"/>
              </a:spcBef>
              <a:spcAft>
                <a:spcPct val="0"/>
              </a:spcAft>
              <a:buSzPct val="80000"/>
              <a:buBlip>
                <a:blip r:embed="rId5"/>
              </a:buBlip>
              <a:defRPr sz="2000" kern="1200">
                <a:solidFill>
                  <a:srgbClr val="0E386C"/>
                </a:solidFill>
                <a:latin typeface="ITC Eras Std Medium"/>
                <a:ea typeface="ＭＳ Ｐゴシック" charset="-128"/>
                <a:cs typeface="ITC Eras Std Medium"/>
              </a:defRPr>
            </a:lvl4pPr>
            <a:lvl5pPr marL="2057400" indent="-228600" algn="l" defTabSz="457200" rtl="0" fontAlgn="base">
              <a:spcBef>
                <a:spcPct val="20000"/>
              </a:spcBef>
              <a:spcAft>
                <a:spcPct val="0"/>
              </a:spcAft>
              <a:buSzPct val="80000"/>
              <a:buBlip>
                <a:blip r:embed="rId5"/>
              </a:buBlip>
              <a:defRPr sz="2000" kern="1200">
                <a:solidFill>
                  <a:srgbClr val="0E386C"/>
                </a:solidFill>
                <a:latin typeface="ITC Eras Std Medium"/>
                <a:ea typeface="ＭＳ Ｐゴシック" charset="-128"/>
                <a:cs typeface="ITC Eras Std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Attending community events, like minor league baseball games, open streets events, fairs and festivals.</a:t>
            </a:r>
            <a:endParaRPr lang="en-US" sz="1600" dirty="0"/>
          </a:p>
        </p:txBody>
      </p:sp>
    </p:spTree>
    <p:extLst>
      <p:ext uri="{BB962C8B-B14F-4D97-AF65-F5344CB8AC3E}">
        <p14:creationId xmlns:p14="http://schemas.microsoft.com/office/powerpoint/2010/main" val="4170134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Key Innovation- Title VI Project Mapping Tool</a:t>
            </a:r>
            <a:endParaRPr lang="en-US" sz="3200" b="1" dirty="0"/>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a:p>
        </p:txBody>
      </p:sp>
      <p:sp>
        <p:nvSpPr>
          <p:cNvPr id="5" name="Footer Placeholder 4"/>
          <p:cNvSpPr>
            <a:spLocks noGrp="1"/>
          </p:cNvSpPr>
          <p:nvPr>
            <p:ph type="ftr" sz="quarter" idx="11"/>
          </p:nvPr>
        </p:nvSpPr>
        <p:spPr/>
        <p:txBody>
          <a:bodyPr/>
          <a:lstStyle/>
          <a:p>
            <a:pPr>
              <a:defRPr/>
            </a:pPr>
            <a:r>
              <a:rPr lang="en-US" dirty="0" smtClean="0"/>
              <a:t>|  Leading the Nation in Transportation Excellence  |  www.mass.gov/massdot </a:t>
            </a:r>
            <a:endParaRPr lang="en-US" dirty="0"/>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14</a:t>
            </a:fld>
            <a:endParaRPr lang="en-US"/>
          </a:p>
        </p:txBody>
      </p:sp>
      <p:sp>
        <p:nvSpPr>
          <p:cNvPr id="3" name="Content Placeholder 2"/>
          <p:cNvSpPr>
            <a:spLocks noGrp="1"/>
          </p:cNvSpPr>
          <p:nvPr>
            <p:ph idx="1"/>
          </p:nvPr>
        </p:nvSpPr>
        <p:spPr>
          <a:xfrm>
            <a:off x="457200" y="1143000"/>
            <a:ext cx="8229600" cy="4525963"/>
          </a:xfrm>
        </p:spPr>
        <p:txBody>
          <a:bodyPr/>
          <a:lstStyle/>
          <a:p>
            <a:endParaRPr lang="en-US" sz="800" dirty="0" smtClean="0"/>
          </a:p>
          <a:p>
            <a:r>
              <a:rPr lang="en-US" sz="2400" dirty="0" smtClean="0"/>
              <a:t>Evolving beta version serves to identify languages spoken, accessible meeting locations, and local organizations for outreach </a:t>
            </a:r>
          </a:p>
          <a:p>
            <a:pPr>
              <a:buNone/>
            </a:pPr>
            <a:endParaRPr lang="en-US" sz="800" dirty="0" smtClean="0"/>
          </a:p>
          <a:p>
            <a:r>
              <a:rPr lang="en-US" sz="2400" dirty="0" smtClean="0"/>
              <a:t>Intended users include MassDOT/MBTA, MPOs, municipalities, consultants, and the general public</a:t>
            </a:r>
          </a:p>
          <a:p>
            <a:pPr>
              <a:buNone/>
            </a:pPr>
            <a:endParaRPr lang="en-US" sz="800" dirty="0" smtClean="0"/>
          </a:p>
          <a:p>
            <a:r>
              <a:rPr lang="en-US" sz="2400" dirty="0" smtClean="0"/>
              <a:t>Map is currently under development to improve data quality and usability.  Next steps envision a deeper platform with additional features. </a:t>
            </a:r>
          </a:p>
          <a:p>
            <a:pPr>
              <a:buNone/>
            </a:pPr>
            <a:endParaRPr lang="en-US" sz="800" dirty="0" smtClean="0"/>
          </a:p>
          <a:p>
            <a:pPr>
              <a:buNone/>
            </a:pPr>
            <a:endParaRPr lang="en-US" sz="1000" dirty="0" smtClean="0">
              <a:hlinkClick r:id="rId3"/>
            </a:endParaRPr>
          </a:p>
          <a:p>
            <a:pPr>
              <a:buNone/>
            </a:pPr>
            <a:endParaRPr lang="en-US" sz="1000" dirty="0">
              <a:hlinkClick r:id="rId3"/>
            </a:endParaRPr>
          </a:p>
          <a:p>
            <a:pPr>
              <a:buNone/>
            </a:pPr>
            <a:r>
              <a:rPr lang="en-US" sz="1000" dirty="0" smtClean="0">
                <a:hlinkClick r:id="rId3"/>
              </a:rPr>
              <a:t>http</a:t>
            </a:r>
            <a:r>
              <a:rPr lang="en-US" sz="1000" dirty="0">
                <a:hlinkClick r:id="rId3"/>
              </a:rPr>
              <a:t>://</a:t>
            </a:r>
            <a:r>
              <a:rPr lang="en-US" sz="1000" dirty="0" smtClean="0">
                <a:hlinkClick r:id="rId3"/>
              </a:rPr>
              <a:t>services.massdot.state.ma.us/maptemplate/languagetracts</a:t>
            </a:r>
            <a:r>
              <a:rPr lang="en-US" sz="1000" dirty="0" smtClean="0"/>
              <a:t> </a:t>
            </a:r>
          </a:p>
          <a:p>
            <a:pPr>
              <a:buNone/>
            </a:pPr>
            <a:endParaRPr lang="en-US" sz="1000" u="sng" dirty="0" smtClean="0">
              <a:hlinkClick r:id="rId4"/>
            </a:endParaRPr>
          </a:p>
          <a:p>
            <a:pPr>
              <a:buNone/>
            </a:pPr>
            <a:r>
              <a:rPr lang="en-US" sz="1000" u="sng" dirty="0" smtClean="0">
                <a:hlinkClick r:id="rId4"/>
              </a:rPr>
              <a:t>http</a:t>
            </a:r>
            <a:r>
              <a:rPr lang="en-US" sz="1000" u="sng" dirty="0">
                <a:hlinkClick r:id="rId4"/>
              </a:rPr>
              <a:t>://</a:t>
            </a:r>
            <a:r>
              <a:rPr lang="en-US" sz="1000" u="sng" dirty="0" smtClean="0">
                <a:hlinkClick r:id="rId4"/>
              </a:rPr>
              <a:t>54.175.228.150/TitleVITest</a:t>
            </a:r>
            <a:r>
              <a:rPr lang="en-US" sz="1000" u="sng" dirty="0" smtClean="0"/>
              <a:t> </a:t>
            </a:r>
            <a:endParaRPr lang="en-US" sz="1000" dirty="0"/>
          </a:p>
        </p:txBody>
      </p:sp>
    </p:spTree>
    <p:extLst>
      <p:ext uri="{BB962C8B-B14F-4D97-AF65-F5344CB8AC3E}">
        <p14:creationId xmlns:p14="http://schemas.microsoft.com/office/powerpoint/2010/main" val="73408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200" b="1" dirty="0" smtClean="0"/>
              <a:t>Sharing the Public Engagement Responsibility </a:t>
            </a:r>
            <a:endParaRPr lang="en-US" sz="3200" b="1" dirty="0"/>
          </a:p>
        </p:txBody>
      </p:sp>
      <p:sp>
        <p:nvSpPr>
          <p:cNvPr id="3" name="Content Placeholder 2"/>
          <p:cNvSpPr>
            <a:spLocks noGrp="1"/>
          </p:cNvSpPr>
          <p:nvPr>
            <p:ph idx="1"/>
          </p:nvPr>
        </p:nvSpPr>
        <p:spPr>
          <a:xfrm>
            <a:off x="457200" y="838200"/>
            <a:ext cx="8229600" cy="5287963"/>
          </a:xfrm>
        </p:spPr>
        <p:txBody>
          <a:bodyPr/>
          <a:lstStyle/>
          <a:p>
            <a:pPr>
              <a:buNone/>
            </a:pPr>
            <a:r>
              <a:rPr lang="en-US" sz="2400" dirty="0" smtClean="0"/>
              <a:t>This responsibility reaches any person or entity using state or federal monies on behalf of MassDOT/MBTA projects and initiatives:</a:t>
            </a:r>
          </a:p>
          <a:p>
            <a:pPr>
              <a:buFont typeface="Arial" pitchFamily="34" charset="0"/>
              <a:buChar char="•"/>
            </a:pPr>
            <a:endParaRPr lang="en-US" sz="800" dirty="0" smtClean="0"/>
          </a:p>
          <a:p>
            <a:pPr lvl="0"/>
            <a:r>
              <a:rPr lang="en-US" sz="2000" dirty="0" smtClean="0"/>
              <a:t>MassDOT and MBTA (primary responsibility, but can delegate authority through contracts and designations), including all public facing agency departments </a:t>
            </a:r>
          </a:p>
          <a:p>
            <a:pPr lvl="0"/>
            <a:endParaRPr lang="en-US" sz="800" dirty="0" smtClean="0"/>
          </a:p>
          <a:p>
            <a:pPr lvl="0"/>
            <a:r>
              <a:rPr lang="en-US" sz="2000" dirty="0" smtClean="0"/>
              <a:t>Project Proponents - Cities and Towns  </a:t>
            </a:r>
          </a:p>
          <a:p>
            <a:pPr lvl="0"/>
            <a:endParaRPr lang="en-US" sz="800" dirty="0" smtClean="0"/>
          </a:p>
          <a:p>
            <a:pPr lvl="0"/>
            <a:r>
              <a:rPr lang="en-US" sz="2000" dirty="0" smtClean="0"/>
              <a:t>Consultants (planners, designers) </a:t>
            </a:r>
          </a:p>
          <a:p>
            <a:pPr lvl="0"/>
            <a:endParaRPr lang="en-US" sz="800" dirty="0" smtClean="0"/>
          </a:p>
          <a:p>
            <a:pPr lvl="0"/>
            <a:r>
              <a:rPr lang="en-US" sz="2000" dirty="0" smtClean="0"/>
              <a:t>MPOs – all are subrecipients to MassDOT and many are direct FTA recipients, having major Title VI program responsibilities, </a:t>
            </a:r>
          </a:p>
          <a:p>
            <a:pPr lvl="0"/>
            <a:endParaRPr lang="en-US" sz="800" dirty="0" smtClean="0"/>
          </a:p>
          <a:p>
            <a:pPr lvl="0"/>
            <a:r>
              <a:rPr lang="en-US" sz="2000" dirty="0" smtClean="0"/>
              <a:t>RTAs – most are direct recipients of Federal dollars through FTA, but there is also responsibility to MassDOT through pass-through of state and federal dollars.</a:t>
            </a:r>
          </a:p>
          <a:p>
            <a:pPr>
              <a:buFont typeface="Arial" pitchFamily="34" charset="0"/>
              <a:buChar char="•"/>
            </a:pPr>
            <a:endParaRPr lang="en-US" sz="1800" dirty="0" smtClean="0"/>
          </a:p>
          <a:p>
            <a:pPr>
              <a:buFont typeface="Arial" pitchFamily="34" charset="0"/>
              <a:buChar char="•"/>
            </a:pPr>
            <a:endParaRPr lang="en-US" sz="1800" dirty="0" smtClean="0"/>
          </a:p>
          <a:p>
            <a:pPr>
              <a:buFont typeface="Arial" pitchFamily="34" charset="0"/>
              <a:buChar char="•"/>
            </a:pPr>
            <a:endParaRPr lang="en-US" sz="1800" dirty="0"/>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a:p>
        </p:txBody>
      </p:sp>
      <p:sp>
        <p:nvSpPr>
          <p:cNvPr id="5" name="Footer Placeholder 4"/>
          <p:cNvSpPr>
            <a:spLocks noGrp="1"/>
          </p:cNvSpPr>
          <p:nvPr>
            <p:ph type="ftr" sz="quarter" idx="11"/>
          </p:nvPr>
        </p:nvSpPr>
        <p:spPr/>
        <p:txBody>
          <a:bodyPr/>
          <a:lstStyle/>
          <a:p>
            <a:pPr>
              <a:defRPr/>
            </a:pPr>
            <a:r>
              <a:rPr lang="en-US" dirty="0" smtClean="0"/>
              <a:t>|  Leading the Nation in Transportation Excellence  |  www.mass.gov/massdot </a:t>
            </a:r>
            <a:endParaRPr lang="en-US" dirty="0"/>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15</a:t>
            </a:fld>
            <a:endParaRPr lang="en-US"/>
          </a:p>
        </p:txBody>
      </p:sp>
    </p:spTree>
    <p:extLst>
      <p:ext uri="{BB962C8B-B14F-4D97-AF65-F5344CB8AC3E}">
        <p14:creationId xmlns:p14="http://schemas.microsoft.com/office/powerpoint/2010/main" val="2801966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Further Discussion</a:t>
            </a:r>
            <a:endParaRPr lang="en-US" dirty="0"/>
          </a:p>
        </p:txBody>
      </p:sp>
      <p:sp>
        <p:nvSpPr>
          <p:cNvPr id="3" name="Content Placeholder 2"/>
          <p:cNvSpPr>
            <a:spLocks noGrp="1"/>
          </p:cNvSpPr>
          <p:nvPr>
            <p:ph idx="1"/>
          </p:nvPr>
        </p:nvSpPr>
        <p:spPr>
          <a:xfrm>
            <a:off x="457200" y="762000"/>
            <a:ext cx="8610600" cy="5059363"/>
          </a:xfrm>
        </p:spPr>
        <p:txBody>
          <a:bodyPr/>
          <a:lstStyle/>
          <a:p>
            <a:r>
              <a:rPr lang="en-US" sz="2400" dirty="0" smtClean="0"/>
              <a:t>Can you see a use for such a tool in your industry?</a:t>
            </a:r>
          </a:p>
          <a:p>
            <a:pPr lvl="1"/>
            <a:r>
              <a:rPr lang="en-US" sz="1800" dirty="0" smtClean="0"/>
              <a:t>Could the work you do be streamlined or strengthened with comprehensive advance knowledge of community demographics? </a:t>
            </a:r>
          </a:p>
          <a:p>
            <a:r>
              <a:rPr lang="en-US" sz="2400" dirty="0" smtClean="0"/>
              <a:t>Could this type of program be adapted and supported by your agency, or does your agency already have a similar tool or strategy? </a:t>
            </a:r>
          </a:p>
          <a:p>
            <a:r>
              <a:rPr lang="en-US" sz="2400" dirty="0" smtClean="0"/>
              <a:t>Where MassDOT is relying on the MPO structure for the integrity of contact data, how could other state or private agencies ensure data stays current and accurate? </a:t>
            </a:r>
          </a:p>
          <a:p>
            <a:pPr lvl="1"/>
            <a:r>
              <a:rPr lang="en-US" sz="1800" dirty="0" smtClean="0"/>
              <a:t>What resources would be required for an adequate quality control process? </a:t>
            </a:r>
          </a:p>
          <a:p>
            <a:r>
              <a:rPr lang="en-US" sz="2400" dirty="0" smtClean="0"/>
              <a:t>How would you suggest determining if an outreach database is representative of a community? </a:t>
            </a:r>
            <a:endParaRPr lang="en-US" sz="2400" dirty="0"/>
          </a:p>
          <a:p>
            <a:r>
              <a:rPr lang="en-US" sz="2400" dirty="0" smtClean="0"/>
              <a:t>How best to designate the responsibility of assessing the accessibility of potential meeting locations? </a:t>
            </a:r>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a:p>
        </p:txBody>
      </p:sp>
      <p:sp>
        <p:nvSpPr>
          <p:cNvPr id="5" name="Footer Placeholder 4"/>
          <p:cNvSpPr>
            <a:spLocks noGrp="1"/>
          </p:cNvSpPr>
          <p:nvPr>
            <p:ph type="ftr" sz="quarter" idx="11"/>
          </p:nvPr>
        </p:nvSpPr>
        <p:spPr/>
        <p:txBody>
          <a:bodyPr/>
          <a:lstStyle/>
          <a:p>
            <a:pPr>
              <a:defRPr/>
            </a:pPr>
            <a:r>
              <a:rPr lang="en-US" smtClean="0"/>
              <a:t>|  Leading the Nation in Transportation Excellence  |  www.mass.gov/massdot </a:t>
            </a:r>
            <a:endParaRPr lang="en-US"/>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16</a:t>
            </a:fld>
            <a:endParaRPr lang="en-US"/>
          </a:p>
        </p:txBody>
      </p:sp>
    </p:spTree>
    <p:extLst>
      <p:ext uri="{BB962C8B-B14F-4D97-AF65-F5344CB8AC3E}">
        <p14:creationId xmlns:p14="http://schemas.microsoft.com/office/powerpoint/2010/main" val="169818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b="1" dirty="0" smtClean="0"/>
              <a:t>Additional Resources</a:t>
            </a:r>
            <a:endParaRPr lang="en-US" sz="4000" b="1" dirty="0"/>
          </a:p>
        </p:txBody>
      </p:sp>
      <p:sp>
        <p:nvSpPr>
          <p:cNvPr id="3" name="Content Placeholder 2"/>
          <p:cNvSpPr>
            <a:spLocks noGrp="1"/>
          </p:cNvSpPr>
          <p:nvPr>
            <p:ph idx="1"/>
          </p:nvPr>
        </p:nvSpPr>
        <p:spPr>
          <a:xfrm>
            <a:off x="457200" y="609600"/>
            <a:ext cx="8229600" cy="5516563"/>
          </a:xfrm>
        </p:spPr>
        <p:txBody>
          <a:bodyPr/>
          <a:lstStyle/>
          <a:p>
            <a:r>
              <a:rPr lang="en-US" sz="1600" b="1" dirty="0" smtClean="0"/>
              <a:t>OCPC Title VI Content: </a:t>
            </a:r>
          </a:p>
          <a:p>
            <a:pPr lvl="1"/>
            <a:r>
              <a:rPr lang="en-US" sz="1200" dirty="0">
                <a:hlinkClick r:id="rId3"/>
              </a:rPr>
              <a:t>http://</a:t>
            </a:r>
            <a:r>
              <a:rPr lang="en-US" sz="1200" dirty="0" smtClean="0">
                <a:hlinkClick r:id="rId3"/>
              </a:rPr>
              <a:t>www.ocpcrpa.org/title_vi.html</a:t>
            </a:r>
            <a:r>
              <a:rPr lang="en-US" sz="1200" dirty="0" smtClean="0"/>
              <a:t> </a:t>
            </a:r>
          </a:p>
          <a:p>
            <a:pPr marL="457200" lvl="1" indent="0">
              <a:buNone/>
            </a:pPr>
            <a:endParaRPr lang="en-US" sz="1200" dirty="0" smtClean="0"/>
          </a:p>
          <a:p>
            <a:r>
              <a:rPr lang="en-US" sz="1600" b="1" dirty="0" smtClean="0"/>
              <a:t>OCPC Current Projects: </a:t>
            </a:r>
          </a:p>
          <a:p>
            <a:pPr lvl="1"/>
            <a:r>
              <a:rPr lang="en-US" sz="1200" dirty="0">
                <a:hlinkClick r:id="rId4"/>
              </a:rPr>
              <a:t>http://</a:t>
            </a:r>
            <a:r>
              <a:rPr lang="en-US" sz="1200" dirty="0" smtClean="0">
                <a:hlinkClick r:id="rId4"/>
              </a:rPr>
              <a:t>www.ocpcrpa.org/projects.html</a:t>
            </a:r>
            <a:r>
              <a:rPr lang="en-US" sz="1200" dirty="0" smtClean="0"/>
              <a:t> </a:t>
            </a:r>
          </a:p>
          <a:p>
            <a:pPr marL="457200" lvl="1" indent="0">
              <a:buNone/>
            </a:pPr>
            <a:endParaRPr lang="en-US" sz="1200" dirty="0"/>
          </a:p>
          <a:p>
            <a:r>
              <a:rPr lang="en-US" sz="1600" b="1" dirty="0" smtClean="0"/>
              <a:t>MassDOT Title VI Content: </a:t>
            </a:r>
          </a:p>
          <a:p>
            <a:pPr lvl="1"/>
            <a:r>
              <a:rPr lang="en-US" sz="1200" dirty="0" smtClean="0"/>
              <a:t>Notice to the Public </a:t>
            </a:r>
            <a:r>
              <a:rPr lang="en-US" sz="1200" dirty="0" smtClean="0">
                <a:hlinkClick r:id="rId5"/>
              </a:rPr>
              <a:t>http</a:t>
            </a:r>
            <a:r>
              <a:rPr lang="en-US" sz="1200" dirty="0">
                <a:hlinkClick r:id="rId5"/>
              </a:rPr>
              <a:t>://</a:t>
            </a:r>
            <a:r>
              <a:rPr lang="en-US" sz="1200" dirty="0" smtClean="0">
                <a:hlinkClick r:id="rId5"/>
              </a:rPr>
              <a:t>www.massdot.state.ma.us/OfficeofCivilRights/TitleVI/NoticetothePublic.aspx</a:t>
            </a:r>
            <a:r>
              <a:rPr lang="en-US" sz="1200" dirty="0" smtClean="0"/>
              <a:t> </a:t>
            </a:r>
          </a:p>
          <a:p>
            <a:pPr marL="457200" lvl="1" indent="0">
              <a:buNone/>
            </a:pPr>
            <a:endParaRPr lang="en-US" sz="1200" dirty="0" smtClean="0"/>
          </a:p>
          <a:p>
            <a:pPr lvl="1"/>
            <a:r>
              <a:rPr lang="en-US" sz="1200" dirty="0" smtClean="0"/>
              <a:t>Public Participation Plan </a:t>
            </a:r>
            <a:r>
              <a:rPr lang="en-US" sz="1200" dirty="0" smtClean="0">
                <a:hlinkClick r:id="rId6"/>
              </a:rPr>
              <a:t>http</a:t>
            </a:r>
            <a:r>
              <a:rPr lang="en-US" sz="1200" dirty="0">
                <a:hlinkClick r:id="rId6"/>
              </a:rPr>
              <a:t>://www.massdot.state.ma.us/Portals/0/docs/CivilRights/TitleVI/FTA/0018_Appendix05-A.pdf</a:t>
            </a:r>
            <a:r>
              <a:rPr lang="en-US" sz="1200" dirty="0"/>
              <a:t> </a:t>
            </a:r>
            <a:r>
              <a:rPr lang="en-US" sz="1200" dirty="0" smtClean="0"/>
              <a:t> </a:t>
            </a:r>
          </a:p>
          <a:p>
            <a:pPr marL="457200" lvl="1" indent="0">
              <a:buNone/>
            </a:pPr>
            <a:endParaRPr lang="en-US" sz="1200" dirty="0" smtClean="0"/>
          </a:p>
          <a:p>
            <a:pPr lvl="1"/>
            <a:r>
              <a:rPr lang="en-US" sz="1200" dirty="0" smtClean="0"/>
              <a:t>Language Access Plan </a:t>
            </a:r>
            <a:r>
              <a:rPr lang="en-US" sz="1200" dirty="0" smtClean="0">
                <a:hlinkClick r:id="rId7"/>
              </a:rPr>
              <a:t>http</a:t>
            </a:r>
            <a:r>
              <a:rPr lang="en-US" sz="1200" dirty="0">
                <a:hlinkClick r:id="rId7"/>
              </a:rPr>
              <a:t>://</a:t>
            </a:r>
            <a:r>
              <a:rPr lang="en-US" sz="1200" dirty="0" smtClean="0">
                <a:hlinkClick r:id="rId7"/>
              </a:rPr>
              <a:t>www.massdot.state.ma.us/Portals/0/docs/CivilRights/TitleVI/FTA/0020_appendix06-A.pdf</a:t>
            </a:r>
            <a:r>
              <a:rPr lang="en-US" sz="1200" dirty="0" smtClean="0"/>
              <a:t> </a:t>
            </a:r>
          </a:p>
          <a:p>
            <a:endParaRPr lang="en-US" sz="1200" dirty="0" smtClean="0"/>
          </a:p>
          <a:p>
            <a:r>
              <a:rPr lang="en-US" sz="1600" b="1" dirty="0" smtClean="0"/>
              <a:t>MassDOT ADA Content:</a:t>
            </a:r>
          </a:p>
          <a:p>
            <a:pPr lvl="1"/>
            <a:r>
              <a:rPr lang="en-US" sz="1200" dirty="0" smtClean="0"/>
              <a:t>Interim Transition Plan </a:t>
            </a:r>
            <a:r>
              <a:rPr lang="en-US" sz="1200" dirty="0" smtClean="0">
                <a:hlinkClick r:id="rId8"/>
              </a:rPr>
              <a:t>http</a:t>
            </a:r>
            <a:r>
              <a:rPr lang="en-US" sz="1200" dirty="0">
                <a:hlinkClick r:id="rId8"/>
              </a:rPr>
              <a:t>://</a:t>
            </a:r>
            <a:r>
              <a:rPr lang="en-US" sz="1200" dirty="0" smtClean="0">
                <a:hlinkClick r:id="rId8"/>
              </a:rPr>
              <a:t>www.massdot.state.ma.us/OfficeofCivilRights/ADA.aspx</a:t>
            </a:r>
            <a:r>
              <a:rPr lang="en-US" sz="1200" dirty="0" smtClean="0"/>
              <a:t>  </a:t>
            </a:r>
          </a:p>
          <a:p>
            <a:pPr marL="457200" lvl="1" indent="0">
              <a:buNone/>
            </a:pPr>
            <a:endParaRPr lang="en-US" sz="1200" dirty="0" smtClean="0"/>
          </a:p>
          <a:p>
            <a:r>
              <a:rPr lang="en-US" sz="1600" b="1" dirty="0" smtClean="0"/>
              <a:t>Metropolitan Planning Organizations (MPO): </a:t>
            </a:r>
          </a:p>
          <a:p>
            <a:pPr lvl="1"/>
            <a:r>
              <a:rPr lang="en-US" sz="1200" dirty="0">
                <a:hlinkClick r:id="rId9"/>
              </a:rPr>
              <a:t>https://</a:t>
            </a:r>
            <a:r>
              <a:rPr lang="en-US" sz="1200" dirty="0" smtClean="0">
                <a:hlinkClick r:id="rId9"/>
              </a:rPr>
              <a:t>www.massdot.state.ma.us/planning/Main/PlanningProcess/RegionalPlanning.aspx</a:t>
            </a:r>
            <a:r>
              <a:rPr lang="en-US" sz="1200" dirty="0" smtClean="0"/>
              <a:t> </a:t>
            </a:r>
          </a:p>
          <a:p>
            <a:pPr marL="457200" lvl="1" indent="0">
              <a:buNone/>
            </a:pPr>
            <a:endParaRPr lang="en-US" sz="1200" dirty="0"/>
          </a:p>
          <a:p>
            <a:r>
              <a:rPr lang="en-US" sz="1600" b="1" dirty="0" smtClean="0"/>
              <a:t>Massachusetts Association of Regional Transit Authorities (MARTA): </a:t>
            </a:r>
          </a:p>
          <a:p>
            <a:pPr lvl="1"/>
            <a:r>
              <a:rPr lang="en-US" sz="1200" dirty="0">
                <a:hlinkClick r:id="rId10"/>
              </a:rPr>
              <a:t>http://matransit.com</a:t>
            </a:r>
            <a:r>
              <a:rPr lang="en-US" sz="1200" dirty="0" smtClean="0">
                <a:hlinkClick r:id="rId10"/>
              </a:rPr>
              <a:t>/</a:t>
            </a:r>
            <a:r>
              <a:rPr lang="en-US" sz="1200" dirty="0" smtClean="0"/>
              <a:t> </a:t>
            </a:r>
          </a:p>
          <a:p>
            <a:pPr lvl="1"/>
            <a:endParaRPr lang="en-US" sz="1200" dirty="0"/>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dirty="0"/>
          </a:p>
        </p:txBody>
      </p:sp>
      <p:sp>
        <p:nvSpPr>
          <p:cNvPr id="5" name="Footer Placeholder 4"/>
          <p:cNvSpPr>
            <a:spLocks noGrp="1"/>
          </p:cNvSpPr>
          <p:nvPr>
            <p:ph type="ftr" sz="quarter" idx="11"/>
          </p:nvPr>
        </p:nvSpPr>
        <p:spPr/>
        <p:txBody>
          <a:bodyPr/>
          <a:lstStyle/>
          <a:p>
            <a:pPr>
              <a:defRPr/>
            </a:pPr>
            <a:r>
              <a:rPr lang="en-US" dirty="0" smtClean="0"/>
              <a:t>|  Leading the Nation in Transportation Excellence  |  www.mass.gov/massdot </a:t>
            </a:r>
            <a:endParaRPr lang="en-US" dirty="0"/>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17</a:t>
            </a:fld>
            <a:endParaRPr lang="en-US"/>
          </a:p>
        </p:txBody>
      </p:sp>
    </p:spTree>
    <p:extLst>
      <p:ext uri="{BB962C8B-B14F-4D97-AF65-F5344CB8AC3E}">
        <p14:creationId xmlns:p14="http://schemas.microsoft.com/office/powerpoint/2010/main" val="428513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202891"/>
            <a:ext cx="9144000" cy="7070416"/>
          </a:xfrm>
        </p:spPr>
      </p:pic>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2</a:t>
            </a:fld>
            <a:endParaRPr lang="en-US"/>
          </a:p>
        </p:txBody>
      </p:sp>
    </p:spTree>
    <p:extLst>
      <p:ext uri="{BB962C8B-B14F-4D97-AF65-F5344CB8AC3E}">
        <p14:creationId xmlns:p14="http://schemas.microsoft.com/office/powerpoint/2010/main" val="168486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2400" y="152400"/>
            <a:ext cx="8839200" cy="5638800"/>
          </a:xfrm>
        </p:spPr>
      </p:pic>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3</a:t>
            </a:fld>
            <a:endParaRPr lang="en-US"/>
          </a:p>
        </p:txBody>
      </p:sp>
    </p:spTree>
    <p:extLst>
      <p:ext uri="{BB962C8B-B14F-4D97-AF65-F5344CB8AC3E}">
        <p14:creationId xmlns:p14="http://schemas.microsoft.com/office/powerpoint/2010/main" val="28386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0"/>
            <a:ext cx="8991600" cy="5806440"/>
          </a:xfrm>
        </p:spPr>
        <p:txBody>
          <a:bodyPr/>
          <a:lstStyle/>
          <a:p>
            <a:pPr>
              <a:buNone/>
            </a:pPr>
            <a:endParaRPr lang="en-US" sz="2800" b="1" dirty="0" smtClean="0"/>
          </a:p>
          <a:p>
            <a:pPr>
              <a:buNone/>
            </a:pPr>
            <a:r>
              <a:rPr lang="en-US" sz="2800" b="1" dirty="0" smtClean="0"/>
              <a:t>The Federal Title VI Requirement</a:t>
            </a:r>
          </a:p>
          <a:p>
            <a:pPr algn="ctr">
              <a:buNone/>
            </a:pPr>
            <a:endParaRPr lang="en-US" sz="800" dirty="0" smtClean="0"/>
          </a:p>
          <a:p>
            <a:pPr>
              <a:buNone/>
            </a:pPr>
            <a:r>
              <a:rPr lang="en-US" sz="2000" dirty="0" smtClean="0"/>
              <a:t>	To ensure that public funds are not spent in a way that encourages, subsidizes, or results in discrimination.  </a:t>
            </a:r>
          </a:p>
          <a:p>
            <a:pPr>
              <a:buNone/>
            </a:pPr>
            <a:endParaRPr lang="en-US" sz="800" dirty="0" smtClean="0"/>
          </a:p>
          <a:p>
            <a:pPr>
              <a:buNone/>
            </a:pPr>
            <a:endParaRPr lang="en-US" sz="800" b="1" dirty="0" smtClean="0"/>
          </a:p>
          <a:p>
            <a:pPr marL="0" indent="0">
              <a:buNone/>
            </a:pPr>
            <a:endParaRPr lang="en-US" sz="800" b="1" dirty="0" smtClean="0"/>
          </a:p>
          <a:p>
            <a:pPr marL="0" indent="0">
              <a:buNone/>
            </a:pPr>
            <a:r>
              <a:rPr lang="en-US" sz="2800" b="1" dirty="0" smtClean="0"/>
              <a:t>Federal </a:t>
            </a:r>
            <a:r>
              <a:rPr lang="en-US" sz="2800" b="1" dirty="0"/>
              <a:t>Requirements Extend to All Recipients </a:t>
            </a:r>
            <a:r>
              <a:rPr lang="en-US" sz="2800" b="1" dirty="0" smtClean="0"/>
              <a:t>and Subrecipients of </a:t>
            </a:r>
            <a:r>
              <a:rPr lang="en-US" sz="2800" b="1" dirty="0"/>
              <a:t>Federal Aid for Transportation</a:t>
            </a:r>
          </a:p>
          <a:p>
            <a:pPr>
              <a:buNone/>
            </a:pPr>
            <a:endParaRPr lang="en-US" sz="1800" dirty="0" smtClean="0"/>
          </a:p>
          <a:p>
            <a:pPr marL="457200" indent="0">
              <a:buNone/>
            </a:pPr>
            <a:r>
              <a:rPr lang="en-US" sz="2000" dirty="0" smtClean="0"/>
              <a:t>State </a:t>
            </a:r>
            <a:r>
              <a:rPr lang="en-US" sz="2000" dirty="0"/>
              <a:t>Transportation Agencies (</a:t>
            </a:r>
            <a:r>
              <a:rPr lang="en-US" sz="2000" dirty="0" smtClean="0"/>
              <a:t>MassDOT)</a:t>
            </a:r>
            <a:r>
              <a:rPr lang="en-US" sz="2000" dirty="0"/>
              <a:t> </a:t>
            </a:r>
            <a:r>
              <a:rPr lang="en-US" sz="2000" dirty="0" smtClean="0"/>
              <a:t>are direct </a:t>
            </a:r>
            <a:r>
              <a:rPr lang="en-US" sz="2000" dirty="0"/>
              <a:t>recipients of Federal transportation </a:t>
            </a:r>
            <a:r>
              <a:rPr lang="en-US" sz="2000" dirty="0" smtClean="0"/>
              <a:t>dollars; pass-through </a:t>
            </a:r>
            <a:r>
              <a:rPr lang="en-US" sz="2000" dirty="0"/>
              <a:t>Federal financial assistance to </a:t>
            </a:r>
            <a:r>
              <a:rPr lang="en-US" sz="2000" dirty="0" smtClean="0"/>
              <a:t>subrecipients (such </a:t>
            </a:r>
            <a:r>
              <a:rPr lang="en-US" sz="2000" dirty="0"/>
              <a:t>as </a:t>
            </a:r>
            <a:r>
              <a:rPr lang="en-US" sz="2000" dirty="0" smtClean="0"/>
              <a:t>Metropolitan Planning Organizations); monitor </a:t>
            </a:r>
            <a:r>
              <a:rPr lang="en-US" sz="2000" dirty="0"/>
              <a:t>subrecipients for compliance and provide technical assistance.</a:t>
            </a:r>
            <a:endParaRPr lang="en-US" sz="2000" dirty="0" smtClean="0"/>
          </a:p>
        </p:txBody>
      </p:sp>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4</a:t>
            </a:fld>
            <a:endParaRPr lang="en-US"/>
          </a:p>
        </p:txBody>
      </p:sp>
    </p:spTree>
    <p:extLst>
      <p:ext uri="{BB962C8B-B14F-4D97-AF65-F5344CB8AC3E}">
        <p14:creationId xmlns:p14="http://schemas.microsoft.com/office/powerpoint/2010/main" val="1454578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lstStyle/>
          <a:p>
            <a:r>
              <a:rPr lang="en-US" sz="3600" b="1" dirty="0" smtClean="0"/>
              <a:t>Metropolitan Planning Organization (MPO) </a:t>
            </a:r>
            <a:endParaRPr lang="en-US" sz="3600" b="1" dirty="0"/>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a:p>
        </p:txBody>
      </p:sp>
      <p:sp>
        <p:nvSpPr>
          <p:cNvPr id="5" name="Footer Placeholder 4"/>
          <p:cNvSpPr>
            <a:spLocks noGrp="1"/>
          </p:cNvSpPr>
          <p:nvPr>
            <p:ph type="ftr" sz="quarter" idx="11"/>
          </p:nvPr>
        </p:nvSpPr>
        <p:spPr/>
        <p:txBody>
          <a:bodyPr/>
          <a:lstStyle/>
          <a:p>
            <a:pPr>
              <a:defRPr/>
            </a:pPr>
            <a:r>
              <a:rPr lang="en-US" smtClean="0"/>
              <a:t>|  Leading the Nation in Transportation Excellence  |  www.mass.gov/massdot </a:t>
            </a:r>
            <a:endParaRPr lang="en-US"/>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5</a:t>
            </a:fld>
            <a:endParaRPr lang="en-US"/>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990600"/>
            <a:ext cx="4826409" cy="4800600"/>
          </a:xfrm>
        </p:spPr>
      </p:pic>
    </p:spTree>
    <p:extLst>
      <p:ext uri="{BB962C8B-B14F-4D97-AF65-F5344CB8AC3E}">
        <p14:creationId xmlns:p14="http://schemas.microsoft.com/office/powerpoint/2010/main" val="3563253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09600" y="-609600"/>
            <a:ext cx="10287000" cy="7949044"/>
          </a:xfrm>
        </p:spPr>
      </p:pic>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6</a:t>
            </a:fld>
            <a:endParaRPr lang="en-US"/>
          </a:p>
        </p:txBody>
      </p:sp>
    </p:spTree>
    <p:extLst>
      <p:ext uri="{BB962C8B-B14F-4D97-AF65-F5344CB8AC3E}">
        <p14:creationId xmlns:p14="http://schemas.microsoft.com/office/powerpoint/2010/main" val="1142357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7</a:t>
            </a:fld>
            <a:endParaRPr lang="en-US"/>
          </a:p>
        </p:txBody>
      </p:sp>
      <p:pic>
        <p:nvPicPr>
          <p:cNvPr id="9" name="Content Placeholder 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762000" y="304800"/>
            <a:ext cx="6654716" cy="5562600"/>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5562600"/>
            <a:ext cx="2828544" cy="676656"/>
          </a:xfrm>
          <a:prstGeom prst="rect">
            <a:avLst/>
          </a:prstGeom>
        </p:spPr>
      </p:pic>
    </p:spTree>
    <p:extLst>
      <p:ext uri="{BB962C8B-B14F-4D97-AF65-F5344CB8AC3E}">
        <p14:creationId xmlns:p14="http://schemas.microsoft.com/office/powerpoint/2010/main" val="143845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39762"/>
          </a:xfrm>
        </p:spPr>
        <p:txBody>
          <a:bodyPr/>
          <a:lstStyle/>
          <a:p>
            <a:r>
              <a:rPr lang="en-US" sz="2700" b="1" dirty="0" smtClean="0"/>
              <a:t>Examples of Programmatic Weakness – How did we Get Here?</a:t>
            </a:r>
            <a:endParaRPr lang="en-US" sz="2700" b="1" dirty="0"/>
          </a:p>
        </p:txBody>
      </p:sp>
      <p:sp>
        <p:nvSpPr>
          <p:cNvPr id="3" name="Content Placeholder 2"/>
          <p:cNvSpPr>
            <a:spLocks noGrp="1"/>
          </p:cNvSpPr>
          <p:nvPr>
            <p:ph idx="1"/>
          </p:nvPr>
        </p:nvSpPr>
        <p:spPr>
          <a:xfrm>
            <a:off x="609600" y="762000"/>
            <a:ext cx="8229600" cy="5029200"/>
          </a:xfrm>
        </p:spPr>
        <p:txBody>
          <a:bodyPr/>
          <a:lstStyle/>
          <a:p>
            <a:endParaRPr lang="en-US" sz="800" dirty="0" smtClean="0"/>
          </a:p>
          <a:p>
            <a:r>
              <a:rPr lang="en-US" sz="2400" dirty="0" smtClean="0"/>
              <a:t>MassDOT has had mixed experience with inclusive and strategic public participation:</a:t>
            </a:r>
          </a:p>
          <a:p>
            <a:pPr>
              <a:buNone/>
            </a:pPr>
            <a:endParaRPr lang="en-US" sz="800" dirty="0" smtClean="0">
              <a:effectLst>
                <a:outerShdw blurRad="38100" dist="38100" dir="2700000" algn="tl">
                  <a:srgbClr val="000000">
                    <a:alpha val="43137"/>
                  </a:srgbClr>
                </a:outerShdw>
              </a:effectLst>
            </a:endParaRPr>
          </a:p>
          <a:p>
            <a:pPr>
              <a:buNone/>
            </a:pPr>
            <a:endParaRPr lang="en-US" sz="800" dirty="0" smtClean="0">
              <a:effectLst>
                <a:outerShdw blurRad="38100" dist="38100" dir="2700000" algn="tl">
                  <a:srgbClr val="000000">
                    <a:alpha val="43137"/>
                  </a:srgbClr>
                </a:outerShdw>
              </a:effectLst>
            </a:endParaRPr>
          </a:p>
          <a:p>
            <a:pPr lvl="1"/>
            <a:r>
              <a:rPr lang="en-US" sz="1800" dirty="0" err="1" smtClean="0"/>
              <a:t>WeMove</a:t>
            </a:r>
            <a:r>
              <a:rPr lang="en-US" sz="1800" dirty="0" smtClean="0"/>
              <a:t> </a:t>
            </a:r>
            <a:r>
              <a:rPr lang="en-US" sz="1800" dirty="0"/>
              <a:t>Massachusetts – insufficient engagement of language/minority groups in building long-range transportation </a:t>
            </a:r>
            <a:r>
              <a:rPr lang="en-US" sz="1800" dirty="0" smtClean="0"/>
              <a:t>strategy</a:t>
            </a:r>
          </a:p>
          <a:p>
            <a:pPr lvl="1"/>
            <a:endParaRPr lang="en-US" sz="800" dirty="0"/>
          </a:p>
          <a:p>
            <a:pPr lvl="1"/>
            <a:r>
              <a:rPr lang="en-US" sz="1800" dirty="0" smtClean="0"/>
              <a:t>MPOs </a:t>
            </a:r>
            <a:r>
              <a:rPr lang="en-US" sz="1800" dirty="0"/>
              <a:t>and limited reach into minority/language group  constituencies – low meeting attendance and risk of challenge to Transportation Improvement Plan by people who are not </a:t>
            </a:r>
            <a:r>
              <a:rPr lang="en-US" sz="1800" dirty="0" smtClean="0"/>
              <a:t>included</a:t>
            </a:r>
          </a:p>
          <a:p>
            <a:pPr lvl="1"/>
            <a:endParaRPr lang="en-US" sz="800" dirty="0"/>
          </a:p>
          <a:p>
            <a:pPr lvl="1"/>
            <a:r>
              <a:rPr lang="en-US" sz="1800" dirty="0" smtClean="0"/>
              <a:t>Departmental activities </a:t>
            </a:r>
            <a:r>
              <a:rPr lang="en-US" sz="1800" dirty="0"/>
              <a:t>– field translations in Right of Way done ad hoc, by staff or by family members, where taking of property is </a:t>
            </a:r>
            <a:r>
              <a:rPr lang="en-US" sz="1800" dirty="0" smtClean="0"/>
              <a:t>involved</a:t>
            </a:r>
          </a:p>
          <a:p>
            <a:pPr lvl="1"/>
            <a:endParaRPr lang="en-US" sz="800" dirty="0"/>
          </a:p>
          <a:p>
            <a:pPr lvl="1"/>
            <a:r>
              <a:rPr lang="en-US" sz="1800" dirty="0" smtClean="0"/>
              <a:t>Spending </a:t>
            </a:r>
            <a:r>
              <a:rPr lang="en-US" sz="1800" dirty="0"/>
              <a:t>for </a:t>
            </a:r>
            <a:r>
              <a:rPr lang="en-US" sz="1800" dirty="0" smtClean="0"/>
              <a:t>interpreters </a:t>
            </a:r>
            <a:r>
              <a:rPr lang="en-US" sz="1800" dirty="0"/>
              <a:t>based on lack of timely meeting notice </a:t>
            </a:r>
          </a:p>
          <a:p>
            <a:pPr>
              <a:buNone/>
            </a:pPr>
            <a:endParaRPr lang="en-US" sz="2000" dirty="0" smtClean="0"/>
          </a:p>
          <a:p>
            <a:endParaRPr lang="en-US" sz="2000" dirty="0" smtClean="0"/>
          </a:p>
          <a:p>
            <a:pPr>
              <a:buFont typeface="Arial" pitchFamily="34" charset="0"/>
              <a:buChar char="•"/>
            </a:pPr>
            <a:endParaRPr lang="en-US" sz="1800" dirty="0" smtClean="0"/>
          </a:p>
        </p:txBody>
      </p:sp>
      <p:sp>
        <p:nvSpPr>
          <p:cNvPr id="4" name="Date Placeholder 3"/>
          <p:cNvSpPr>
            <a:spLocks noGrp="1"/>
          </p:cNvSpPr>
          <p:nvPr>
            <p:ph type="dt" sz="half" idx="10"/>
          </p:nvPr>
        </p:nvSpPr>
        <p:spPr/>
        <p:txBody>
          <a:bodyPr/>
          <a:lstStyle/>
          <a:p>
            <a:pPr>
              <a:defRPr/>
            </a:pPr>
            <a:fld id="{DFEA340C-CEB3-4D0B-859C-F128B7889E47}" type="datetime1">
              <a:rPr lang="en-US" smtClean="0"/>
              <a:pPr>
                <a:defRPr/>
              </a:pPr>
              <a:t>6/29/2015</a:t>
            </a:fld>
            <a:endParaRPr lang="en-US" dirty="0"/>
          </a:p>
        </p:txBody>
      </p:sp>
      <p:sp>
        <p:nvSpPr>
          <p:cNvPr id="5" name="Footer Placeholder 4"/>
          <p:cNvSpPr>
            <a:spLocks noGrp="1"/>
          </p:cNvSpPr>
          <p:nvPr>
            <p:ph type="ftr" sz="quarter" idx="11"/>
          </p:nvPr>
        </p:nvSpPr>
        <p:spPr/>
        <p:txBody>
          <a:bodyPr/>
          <a:lstStyle/>
          <a:p>
            <a:pPr>
              <a:defRPr/>
            </a:pPr>
            <a:r>
              <a:rPr lang="en-US" dirty="0" smtClean="0"/>
              <a:t>|  Leading the Nation in Transportation Excellence  |  www.mass.gov/massdot </a:t>
            </a:r>
            <a:endParaRPr lang="en-US" dirty="0"/>
          </a:p>
        </p:txBody>
      </p:sp>
      <p:sp>
        <p:nvSpPr>
          <p:cNvPr id="6" name="Slide Number Placeholder 5"/>
          <p:cNvSpPr>
            <a:spLocks noGrp="1"/>
          </p:cNvSpPr>
          <p:nvPr>
            <p:ph type="sldNum" sz="quarter" idx="12"/>
          </p:nvPr>
        </p:nvSpPr>
        <p:spPr/>
        <p:txBody>
          <a:bodyPr/>
          <a:lstStyle/>
          <a:p>
            <a:pPr>
              <a:defRPr/>
            </a:pPr>
            <a:fld id="{7AC245A6-252A-48C7-A140-7DE4C22DD8B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1000" y="76200"/>
            <a:ext cx="8423710" cy="5715000"/>
          </a:xfrm>
        </p:spPr>
      </p:pic>
      <p:sp>
        <p:nvSpPr>
          <p:cNvPr id="3" name="Date Placeholder 2"/>
          <p:cNvSpPr>
            <a:spLocks noGrp="1"/>
          </p:cNvSpPr>
          <p:nvPr>
            <p:ph type="dt" sz="half" idx="14"/>
          </p:nvPr>
        </p:nvSpPr>
        <p:spPr/>
        <p:txBody>
          <a:bodyPr/>
          <a:lstStyle/>
          <a:p>
            <a:fld id="{D7B0A7EF-C9AC-40A3-839B-5AEB7AE67F45}" type="datetime1">
              <a:rPr lang="en-US" smtClean="0"/>
              <a:pPr/>
              <a:t>6/29/2015</a:t>
            </a:fld>
            <a:endParaRPr lang="en-US"/>
          </a:p>
        </p:txBody>
      </p:sp>
      <p:sp>
        <p:nvSpPr>
          <p:cNvPr id="4" name="Footer Placeholder 3"/>
          <p:cNvSpPr>
            <a:spLocks noGrp="1"/>
          </p:cNvSpPr>
          <p:nvPr>
            <p:ph type="ftr" sz="quarter" idx="15"/>
          </p:nvPr>
        </p:nvSpPr>
        <p:spPr/>
        <p:txBody>
          <a:bodyPr/>
          <a:lstStyle/>
          <a:p>
            <a:r>
              <a:rPr lang="en-US" smtClean="0"/>
              <a:t>|  Leading the Nation in Transportation Excellence  |  www.mass.gov/massdot </a:t>
            </a:r>
            <a:endParaRPr lang="en-US"/>
          </a:p>
        </p:txBody>
      </p:sp>
      <p:sp>
        <p:nvSpPr>
          <p:cNvPr id="5" name="Slide Number Placeholder 4"/>
          <p:cNvSpPr>
            <a:spLocks noGrp="1"/>
          </p:cNvSpPr>
          <p:nvPr>
            <p:ph type="sldNum" sz="quarter" idx="16"/>
          </p:nvPr>
        </p:nvSpPr>
        <p:spPr/>
        <p:txBody>
          <a:bodyPr/>
          <a:lstStyle/>
          <a:p>
            <a:fld id="{940BAAA9-4EE3-4136-950D-67DCBB78EDEB}" type="slidenum">
              <a:rPr lang="en-US" smtClean="0"/>
              <a:pPr/>
              <a:t>9</a:t>
            </a:fld>
            <a:endParaRPr lang="en-US"/>
          </a:p>
        </p:txBody>
      </p:sp>
    </p:spTree>
    <p:extLst>
      <p:ext uri="{BB962C8B-B14F-4D97-AF65-F5344CB8AC3E}">
        <p14:creationId xmlns:p14="http://schemas.microsoft.com/office/powerpoint/2010/main" val="72946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6221</TotalTime>
  <Words>1945</Words>
  <Application>Microsoft Office PowerPoint</Application>
  <PresentationFormat>On-screen Show (4:3)</PresentationFormat>
  <Paragraphs>289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      Technology Based  Public Engagement Strategies  Tech Tools for Mapping LEP Community Engagement</vt:lpstr>
      <vt:lpstr>PowerPoint Presentation</vt:lpstr>
      <vt:lpstr>PowerPoint Presentation</vt:lpstr>
      <vt:lpstr>PowerPoint Presentation</vt:lpstr>
      <vt:lpstr>Metropolitan Planning Organization (MPO) </vt:lpstr>
      <vt:lpstr>PowerPoint Presentation</vt:lpstr>
      <vt:lpstr>PowerPoint Presentation</vt:lpstr>
      <vt:lpstr>Examples of Programmatic Weakness – How did we Get Here?</vt:lpstr>
      <vt:lpstr>PowerPoint Presentation</vt:lpstr>
      <vt:lpstr>PowerPoint Presentation</vt:lpstr>
      <vt:lpstr>OCPC Innovating in Public Engagement </vt:lpstr>
      <vt:lpstr>PowerPoint Presentation</vt:lpstr>
      <vt:lpstr>PowerPoint Presentation</vt:lpstr>
      <vt:lpstr>Key Innovation- Title VI Project Mapping Tool</vt:lpstr>
      <vt:lpstr>Sharing the Public Engagement Responsibility </vt:lpstr>
      <vt:lpstr>Further Discussion</vt:lpstr>
      <vt:lpstr>Additional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Inclusive and Non-Discriminatory Public Involvement</dc:title>
  <dc:creator>areker</dc:creator>
  <cp:lastModifiedBy>sobczynskig</cp:lastModifiedBy>
  <cp:revision>444</cp:revision>
  <cp:lastPrinted>2015-03-05T20:31:25Z</cp:lastPrinted>
  <dcterms:created xsi:type="dcterms:W3CDTF">2014-05-27T20:12:11Z</dcterms:created>
  <dcterms:modified xsi:type="dcterms:W3CDTF">2015-06-29T16:04:42Z</dcterms:modified>
</cp:coreProperties>
</file>