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Poppins" panose="00000500000000000000" pitchFamily="2" charset="0"/>
      <p:regular r:id="rId36"/>
    </p:embeddedFont>
    <p:embeddedFont>
      <p:font typeface="Raleway"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Thin"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cUHNqZZInkPxPjV2cmR+TlP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8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t>Hello- welcome everyone to our Know Your Rights training! Today, I hope to give you some information about your rights when it comes to immigration enforcement. I will also give you some tools and information so you and your family can feel more prepared in the event of immigration enforcement. There are a lot of things that we can’t control, but we can make sure we are all informed!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 also want to tell you what I cannot do in this training. I am not able to answer questions about what changes are happening or may happen in immigration law and policy, and I am not able to answer questions about your individual cases. [NOTE: If you are a lawyer or an Accredited Representative and you plan to answer individual questions after the training, modify this accordingly.]</a:t>
            </a:r>
            <a:endParaRPr b="1"/>
          </a:p>
          <a:p>
            <a:pPr marL="0" lvl="0" indent="0" algn="l" rtl="0">
              <a:lnSpc>
                <a:spcPct val="100000"/>
              </a:lnSpc>
              <a:spcBef>
                <a:spcPts val="0"/>
              </a:spcBef>
              <a:spcAft>
                <a:spcPts val="0"/>
              </a:spcAft>
              <a:buSzPts val="1400"/>
              <a:buNone/>
            </a:pPr>
            <a:endParaRPr/>
          </a:p>
        </p:txBody>
      </p:sp>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a4fae83596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https://immigrationimpact.com/wp-content/uploads/2020/03/immigration-impact-coronavirus-uscis.jpg</a:t>
            </a:r>
            <a:endParaRPr/>
          </a:p>
        </p:txBody>
      </p:sp>
      <p:sp>
        <p:nvSpPr>
          <p:cNvPr id="164" name="Google Shape;164;g2a4fae83596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a4fae83596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https://www.wamc.org/new-england-news/2019-05-07/remote-border-checkpoint-in-vermont-draws-criticism</a:t>
            </a:r>
            <a:endParaRPr/>
          </a:p>
        </p:txBody>
      </p:sp>
      <p:sp>
        <p:nvSpPr>
          <p:cNvPr id="173" name="Google Shape;173;g2a4fae83596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a4fae83596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https://www.aclumaine.org/sites/default/files/styles/featured_image_mobile_480x319/public/screenshot_2023-08-24_at_12.00.07_pm.png?itok=EVePvfSG</a:t>
            </a:r>
            <a:endParaRPr/>
          </a:p>
        </p:txBody>
      </p:sp>
      <p:sp>
        <p:nvSpPr>
          <p:cNvPr id="183" name="Google Shape;183;g2a4fae83596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a4fae8359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a4fae83596_0_53:notes"/>
          <p:cNvSpPr txBox="1">
            <a:spLocks noGrp="1"/>
          </p:cNvSpPr>
          <p:nvPr>
            <p:ph type="body" idx="1"/>
          </p:nvPr>
        </p:nvSpPr>
        <p:spPr>
          <a:xfrm>
            <a:off x="685800" y="5036651"/>
            <a:ext cx="5486400" cy="3586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There are unfortunately many ways that immigration can use to find individuals for deportation.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Many people are encountered by CBP at the border when they try to enter the United States without valid documents. ICE officers can also detain people who are already in the United States. When people are arrested by the police and charged with a crime, their fingerprints are shared with immigration and then immigration can decide to detain that individual and place them in deportation proceedings. One of the more common ways people can be identified by the police is through traffic stops - we will talk later about your rights if stopped while driving, but you should take steps now to make sure you have a valid license and registration. Enforcement can also happen as part of a raid, or a targeted effort to detain specific individuals. </a:t>
            </a:r>
            <a:endParaRPr/>
          </a:p>
        </p:txBody>
      </p:sp>
      <p:sp>
        <p:nvSpPr>
          <p:cNvPr id="193" name="Google Shape;193;g2a4fae83596_0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a4fae8359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2a4fae83596_0_60:notes"/>
          <p:cNvSpPr txBox="1">
            <a:spLocks noGrp="1"/>
          </p:cNvSpPr>
          <p:nvPr>
            <p:ph type="body" idx="1"/>
          </p:nvPr>
        </p:nvSpPr>
        <p:spPr>
          <a:xfrm>
            <a:off x="685800" y="5036651"/>
            <a:ext cx="5486400" cy="3586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t>Anyone who is not a US citizen can be vulnerable to deportation. People who don’t have immigration status can be deported just for not having status. But even people with immigration status can sometimes be deported, usually if they have been convicted of a crime.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you have submitted an asylum application you cannot be deported until after an immigration judge reviews your application, and even then you may be able to submit an appeal. Most immigrants already inside the US have a right to due process and cannot be ordered deported without first having a hearing in immigration court.</a:t>
            </a:r>
            <a:endParaRPr/>
          </a:p>
          <a:p>
            <a:pPr marL="0" lvl="0" indent="0" algn="l" rtl="0">
              <a:lnSpc>
                <a:spcPct val="100000"/>
              </a:lnSpc>
              <a:spcBef>
                <a:spcPts val="0"/>
              </a:spcBef>
              <a:spcAft>
                <a:spcPts val="0"/>
              </a:spcAft>
              <a:buSzPts val="1400"/>
              <a:buNone/>
            </a:pPr>
            <a:endParaRPr/>
          </a:p>
        </p:txBody>
      </p:sp>
      <p:sp>
        <p:nvSpPr>
          <p:cNvPr id="201" name="Google Shape;201;g2a4fae8359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a4fae83596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a4fae83596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t>So now that we have talked about what immigration enforcement looks like, let’s talk about what your rights are.</a:t>
            </a:r>
            <a:endParaRPr/>
          </a:p>
          <a:p>
            <a:pPr marL="0" lvl="0" indent="0" algn="l" rtl="0">
              <a:lnSpc>
                <a:spcPct val="100000"/>
              </a:lnSpc>
              <a:spcBef>
                <a:spcPts val="0"/>
              </a:spcBef>
              <a:spcAft>
                <a:spcPts val="0"/>
              </a:spcAft>
              <a:buSzPts val="1400"/>
              <a:buNone/>
            </a:pPr>
            <a:endParaRPr/>
          </a:p>
        </p:txBody>
      </p:sp>
      <p:sp>
        <p:nvSpPr>
          <p:cNvPr id="209" name="Google Shape;209;g2a4fae83596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a4fae83596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2a4fae8359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a4fae83596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a4fae83596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a4fae83596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1" name="Google Shape;231;g2a4fae83596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How can you tell if the piece of paper the officer is showing you is a judicial warrant?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 judicial warrant can look different depending on what court issued it. But they will all have a signature by a judge on it, so look for the signature and see if it says “judge” underneath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2" name="Google Shape;232;g2a4fae83596_0_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441358a1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441358a1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t>IF YOU ARE REPRESENTING MIRA: I work with the Massachusetts Immigrant and Refugee Advocacy Coalition - MIRA. MIRA advocates to improve the lives of immigrants and refugees in Massachusetts, and our vision is a state where we can all thrive and participate in our community’s social, economic, and civic life, no matter where we came from or how we got here.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YOU ARE REPRESENTING A DIFFERENT ORGANIZATION: replace this slide or add another slide here to introduce your organization!</a:t>
            </a:r>
            <a:endParaRPr b="1"/>
          </a:p>
          <a:p>
            <a:pPr marL="0" lvl="0" indent="0" algn="l" rtl="0">
              <a:lnSpc>
                <a:spcPct val="100000"/>
              </a:lnSpc>
              <a:spcBef>
                <a:spcPts val="0"/>
              </a:spcBef>
              <a:spcAft>
                <a:spcPts val="0"/>
              </a:spcAft>
              <a:buClr>
                <a:schemeClr val="dk1"/>
              </a:buClr>
              <a:buSzPts val="1200"/>
              <a:buFont typeface="Calibri"/>
              <a:buNone/>
            </a:pPr>
            <a:endParaRPr/>
          </a:p>
        </p:txBody>
      </p:sp>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a4fae83596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2a4fae83596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Next I’m going to speak briefly about being stopped while driving. The first thing to know is that if you live in Massachusetts you are eligible to get a driver’s license regardless of your citizenship or immigration status. The information that you share with the RMV when you apply for a license cannot be shared with immigration except in very rare circumstances.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Usually, when you are getting a license for the first time, you first get a driver’s permit. After having the permit for 6 months, you take the road test and obtain your full license. While you have your driver’s permit, you must have someone else sitting next to you in the car any time that you are driving. That person must be at least 21 years old and must have been driving for at least 1 year.  You cannot drive alone while you have your driver’s permit. Doing so is considered driving without a valid license. So you should consider obtaining your full driver’s license as soon as possible.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a4fae83596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So what to do if you are stopped by the police or immigration enforcement while driving?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 first thing to remember is that you must stop and pull over safely. Remain in the car and place your hands on the steering wheel so the officer can see them. If you need to reach into your pocket, bag, or glove compartment to get your license or registration, ask the officer for permission to do so first so that they do not think you are reaching for a weapon.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As the driver, you must provide your name and address. However, you do not need to answer any other questions, including any questions about where you were born or what your immigration status is. Instead, you can tell the officer you are exercising your right to remain silent and show them your “Know Your Rights” card.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 police can only search your car if you give them consent or if they have probable cause to believe you have been involved in a crime. You can state clearly that you do not consent to a search. However, if they choose to search your car, do not interfere.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Passengers in the car can ask if they are free to leave, and then leave if it is safe to do so.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Lastly, it is important not to  provide false documents or even carry them with you! If you are detained, immigration can search your person and having false documents will make your case more complicated.</a:t>
            </a:r>
            <a:endParaRPr/>
          </a:p>
        </p:txBody>
      </p:sp>
      <p:sp>
        <p:nvSpPr>
          <p:cNvPr id="254" name="Google Shape;254;g2a4fae83596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a4fae83596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solidFill>
                  <a:schemeClr val="dk1"/>
                </a:solidFill>
              </a:rPr>
              <a:t>And what if immigration or the police stops you in public?</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Again, it is important to remember to stay calm and do not run. Ask if you are under arrest or free to leave. If you are told you are not under arrest and you are free to leave, walk away calmly. If you are detained or arrested, do not resist.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Tell the officer you want to exercise your right to remain silent and speak to an attorney.</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Immigration or the police cannot fingerprint you unless you are being arrested.</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Remember - never provide false documents! If you have valid immigration documents and you are 18 or older, the law requires you to carry your immigration documents with you at all times. </a:t>
            </a:r>
            <a:endParaRPr>
              <a:solidFill>
                <a:schemeClr val="dk1"/>
              </a:solidFill>
            </a:endParaRPr>
          </a:p>
        </p:txBody>
      </p:sp>
      <p:sp>
        <p:nvSpPr>
          <p:cNvPr id="263" name="Google Shape;263;g2a4fae83596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4fae83596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solidFill>
                  <a:schemeClr val="dk1"/>
                </a:solidFill>
              </a:rPr>
              <a:t>And what if immigration or the police stops you in public?</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Again, it is important to remember to stay calm and do not run. Ask if you are under arrest or free to leave. If you are told you are not under arrest and you are free to leave, walk away calmly. If you are detained or arrested, do not resist.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Tell the officer you want to exercise your right to remain silent and speak to an attorney.</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Immigration or the police cannot fingerprint you unless you are being arrested.</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Remember - never provide false documents! If you have valid immigration documents and you are 18 or older, the law requires you to carry your immigration documents with you at all times. </a:t>
            </a:r>
            <a:endParaRPr>
              <a:solidFill>
                <a:schemeClr val="dk1"/>
              </a:solidFill>
            </a:endParaRPr>
          </a:p>
        </p:txBody>
      </p:sp>
      <p:sp>
        <p:nvSpPr>
          <p:cNvPr id="271" name="Google Shape;271;g2a4fae83596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339afe6f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339afe6ff9_0_0:notes"/>
          <p:cNvSpPr txBox="1">
            <a:spLocks noGrp="1"/>
          </p:cNvSpPr>
          <p:nvPr>
            <p:ph type="body" idx="1"/>
          </p:nvPr>
        </p:nvSpPr>
        <p:spPr>
          <a:xfrm>
            <a:off x="685800" y="5036651"/>
            <a:ext cx="5486400" cy="3586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3339afe6ff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4fae83596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a4fae83596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next topic we will discuss is knowing your rights when it comes to your children and family. </a:t>
            </a:r>
            <a:endParaRPr/>
          </a:p>
        </p:txBody>
      </p:sp>
      <p:sp>
        <p:nvSpPr>
          <p:cNvPr id="286" name="Google Shape;286;g2a4fae83596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a4fae83596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It is helpful to be prepared as a family. Massachusetts advocates have prepared a packet of “Advice for Immigrant Families” that is available in English, Spanish, Portuguese, and Haitian Creole. Some parts of it are also available in Arabic.  The Boston Medical Center has also prepared a family preparedness plan that can be especially helpful for families who have significant medical needs.</a:t>
            </a:r>
            <a:endParaRPr/>
          </a:p>
        </p:txBody>
      </p:sp>
      <p:sp>
        <p:nvSpPr>
          <p:cNvPr id="291" name="Google Shape;291;g2a4fae8359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a4fae83596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So what is a family preparedness plan?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 family preparedness plan is a tool that can help you make informed decisions about how to take care of your family in the event of immigration detention or deportation of a parent. It guides you through making decisions like who you would like to take care of your children in your absence, plans for meeting your child’s educational, medical, and emotional needs, and in some cases plans for reunification with your child or children.</a:t>
            </a:r>
            <a:endParaRPr/>
          </a:p>
        </p:txBody>
      </p:sp>
      <p:sp>
        <p:nvSpPr>
          <p:cNvPr id="301" name="Google Shape;301;g2a4fae8359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a4fae83596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solidFill>
                  <a:schemeClr val="dk1"/>
                </a:solidFill>
              </a:rPr>
              <a:t>Here are a few things that you can do to prepare in advance: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Review information about what trusted adults have permission to pick up your child from school or any activities.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Tell the school you do not wish to have your family’s information included in the school directory, to protect your privacy.</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Register your child’s birth with the consulate of your country of origin. If your child wants to travel or move to your country of origin, it could be easier if their birth is already registered with the consulate.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Apply for passports for your child. If your child was born in the US, apply for a US passport. Generally, both parents must give permission for a child to get a passport. If you have sole legal custody you do not need the other parent’s permission to obtain a US passport. In Massachusetts, unwed mothers have sole custody unless a court has decided otherwise.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Write a travel letter to allow your child to travel outside the US with a trusted adult.</a:t>
            </a:r>
            <a:endParaRPr/>
          </a:p>
        </p:txBody>
      </p:sp>
      <p:sp>
        <p:nvSpPr>
          <p:cNvPr id="308" name="Google Shape;308;g2a4fae8359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a4fae83596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a4fae83596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If you are a parent, you have rights as a parent regardless of your immigration status.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In interactions with immigration officers, you generally do not have to provide information about your children. However, if you are the primary caregiver of a child, you may wish to tell the immigration officer that, as it may affect the decision of whether to detain you.</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If you are detained by immigration, you have the right to make arrangements for your child’s care. You can ask for an additional phone call to make these arrangements, and ask how you will be able to contact your children.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If your children are in the foster care system or there is a family court case regarding your children, you have the right to participate in those proceedings even if you are detained or after you have been deported. Immigration detention and deportation should not be considered abandonment of your children.</a:t>
            </a:r>
            <a:endParaRPr/>
          </a:p>
        </p:txBody>
      </p:sp>
      <p:sp>
        <p:nvSpPr>
          <p:cNvPr id="315" name="Google Shape;315;g2a4fae83596_0_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4fae835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2a4fae8359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We will begin with an overview of what immigration enforcement looks like.</a:t>
            </a:r>
            <a:endParaRPr/>
          </a:p>
        </p:txBody>
      </p:sp>
      <p:sp>
        <p:nvSpPr>
          <p:cNvPr id="111" name="Google Shape;111;g2a4fae8359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a4fae83596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a4fae83596_0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solidFill>
                  <a:schemeClr val="dk1"/>
                </a:solidFill>
              </a:rPr>
              <a:t>You may also wish to consider who may take care of your children if you are detained or deported. There are a number of options for you to consider, ranging from informal to formal.</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The most informal option is to simply talk to a family member or friend who you want to care for your child. You can also put in writing to this trusted individual what your wishes are for your child or what you want to happen in an emergency. This doesn’t require any formal documents, but it does not give the caregiver any legal rights when it comes to your child’s school or doctor</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 more formal option is to complete a Caregiver Authorization Affidavit. This document gives the caregiver of your choice the right to make decisions about your child’s healthcare and education for a period of up to 2 years. It does not take away any of your rights as a parent. The document must be signed by the parent or parents as well as 2 witnesses, and must be notarized. There is a sample of this document in the Massachusetts packet called “Advice for Immigrant Families”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Another option is the Temporary Agent Authorization form. Like the Caregiver Authorization Affidavit, this allows the caregiver to make decisions about healthcare and education, but it also adds power over finances. It is only valid for 60 days but can be renewed. Both parents must sign it if available, and it must also be signed by the caregiver and 2 witnesses.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The most formal option is to seek guardianship in family court. If the family court judge appoints a guardian, the guardian has the authority to exercise the same rights as the parent and does so instead of the parent. A family court judge may not always agree with your choice of who should be the guardian for your child, so this may not always be the right option. You should consult with a family lawyer before asking a family court to take action regarding your children. </a:t>
            </a:r>
            <a:endParaRPr/>
          </a:p>
        </p:txBody>
      </p:sp>
      <p:sp>
        <p:nvSpPr>
          <p:cNvPr id="326" name="Google Shape;326;g2a4fae83596_0_2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4fae83596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g2a4fae83596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339afe6ff9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3339afe6ff9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a4feff4447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2a4feff4447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a4feff4447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2a4feff4447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a4feff4447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2a4feff4447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441358a1f1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3441358a1f1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441358a1f1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3441358a1f1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a4fae83596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a4fae83596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We will begin with an overview of what immigration enforcement looks like.</a:t>
            </a:r>
            <a:endParaRPr/>
          </a:p>
        </p:txBody>
      </p:sp>
      <p:sp>
        <p:nvSpPr>
          <p:cNvPr id="145" name="Google Shape;145;g2a4fae83596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a4fae8359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2a4fae83596_0_15:notes"/>
          <p:cNvSpPr txBox="1">
            <a:spLocks noGrp="1"/>
          </p:cNvSpPr>
          <p:nvPr>
            <p:ph type="body" idx="1"/>
          </p:nvPr>
        </p:nvSpPr>
        <p:spPr>
          <a:xfrm>
            <a:off x="685800" y="5036651"/>
            <a:ext cx="5486400" cy="3586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a:solidFill>
                  <a:schemeClr val="dk1"/>
                </a:solidFill>
              </a:rPr>
              <a:t>There are three big agencies in the Department of Homeland Security:</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The first one I’ll talk about is Immigration and Customs Enforcement, or ICE, who are the immigration police inside the United States. ICE arrests individuals who it is trying to deport, and also represents the government in immigration court.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The second one is Customs and Border Protection, or CBP, who are the immigration police on the border of the United States. They can also carry out enforcement anywhere inside the 100 mile area all along the land and coastal borders. You may see CBP officers at the Canadian and Mexican borders, and they are also at all of our international airports. CBP also does checkpoints anywhere within 100 miles of the border. For example, you may hear of checkpoints along the roads in Maine, Vermont, New Hampshire, or upstate New York.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And then there is US Citizenship and Immigration Services, or USCIS. They review applications and conduct interviews for asylum, green cards, special visas, and citizenship. They can grant status to people who qualify, but can also deny applications. </a:t>
            </a:r>
            <a:endParaRPr>
              <a:solidFill>
                <a:schemeClr val="dk1"/>
              </a:solidFill>
            </a:endParaRPr>
          </a:p>
        </p:txBody>
      </p:sp>
      <p:sp>
        <p:nvSpPr>
          <p:cNvPr id="151" name="Google Shape;151;g2a4fae83596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3A71AB"/>
        </a:solidFill>
        <a:effectLst/>
      </p:bgPr>
    </p:bg>
    <p:spTree>
      <p:nvGrpSpPr>
        <p:cNvPr id="1" name="Shape 11"/>
        <p:cNvGrpSpPr/>
        <p:nvPr/>
      </p:nvGrpSpPr>
      <p:grpSpPr>
        <a:xfrm>
          <a:off x="0" y="0"/>
          <a:ext cx="0" cy="0"/>
          <a:chOff x="0" y="0"/>
          <a:chExt cx="0" cy="0"/>
        </a:xfrm>
      </p:grpSpPr>
      <p:sp>
        <p:nvSpPr>
          <p:cNvPr id="12" name="Google Shape;12;p39"/>
          <p:cNvSpPr txBox="1">
            <a:spLocks noGrp="1"/>
          </p:cNvSpPr>
          <p:nvPr>
            <p:ph type="ctrTitle"/>
          </p:nvPr>
        </p:nvSpPr>
        <p:spPr>
          <a:xfrm>
            <a:off x="1143000" y="841772"/>
            <a:ext cx="2816700" cy="678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Roboto"/>
              <a:buNone/>
              <a:defRPr sz="4500">
                <a:solidFill>
                  <a:schemeClr val="lt1"/>
                </a:solidFill>
                <a:latin typeface="Roboto"/>
                <a:ea typeface="Roboto"/>
                <a:cs typeface="Roboto"/>
                <a:sym typeface="Robo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6" name="Google Shape;16;p39"/>
          <p:cNvCxnSpPr/>
          <p:nvPr/>
        </p:nvCxnSpPr>
        <p:spPr>
          <a:xfrm>
            <a:off x="1143000" y="750498"/>
            <a:ext cx="2066100" cy="0"/>
          </a:xfrm>
          <a:prstGeom prst="straightConnector1">
            <a:avLst/>
          </a:prstGeom>
          <a:noFill/>
          <a:ln w="57150" cap="flat" cmpd="sng">
            <a:solidFill>
              <a:schemeClr val="lt1"/>
            </a:solidFill>
            <a:prstDash val="solid"/>
            <a:miter lim="800000"/>
            <a:headEnd type="none" w="sm" len="sm"/>
            <a:tailEnd type="none" w="sm" len="sm"/>
          </a:ln>
        </p:spPr>
      </p:cxnSp>
      <p:pic>
        <p:nvPicPr>
          <p:cNvPr id="17" name="Google Shape;17;p39" descr="A close up of a logo&#10;&#10;Description automatically generated"/>
          <p:cNvPicPr preferRelativeResize="0"/>
          <p:nvPr/>
        </p:nvPicPr>
        <p:blipFill rotWithShape="1">
          <a:blip r:embed="rId2">
            <a:alphaModFix/>
          </a:blip>
          <a:srcRect/>
          <a:stretch/>
        </p:blipFill>
        <p:spPr>
          <a:xfrm>
            <a:off x="7880229" y="273546"/>
            <a:ext cx="923092" cy="476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7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7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73" name="Google Shape;73;p7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4" name="Google Shape;74;p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 name="Google Shape;75;p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7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74"/>
          <p:cNvSpPr>
            <a:spLocks noGrp="1"/>
          </p:cNvSpPr>
          <p:nvPr>
            <p:ph type="pic" idx="2"/>
          </p:nvPr>
        </p:nvSpPr>
        <p:spPr>
          <a:xfrm>
            <a:off x="3887391" y="740569"/>
            <a:ext cx="4629300" cy="3655200"/>
          </a:xfrm>
          <a:prstGeom prst="rect">
            <a:avLst/>
          </a:prstGeom>
          <a:noFill/>
          <a:ln>
            <a:noFill/>
          </a:ln>
        </p:spPr>
      </p:sp>
      <p:sp>
        <p:nvSpPr>
          <p:cNvPr id="80" name="Google Shape;80;p7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1" name="Google Shape;81;p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7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7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7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7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7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 name="Google Shape;93;p7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7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7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40"/>
          <p:cNvSpPr txBox="1">
            <a:spLocks noGrp="1"/>
          </p:cNvSpPr>
          <p:nvPr>
            <p:ph type="title"/>
          </p:nvPr>
        </p:nvSpPr>
        <p:spPr>
          <a:xfrm>
            <a:off x="628650" y="434337"/>
            <a:ext cx="3751500" cy="516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A71AB"/>
              </a:buClr>
              <a:buSzPts val="3300"/>
              <a:buFont typeface="Roboto"/>
              <a:buNone/>
              <a:defRPr b="1">
                <a:solidFill>
                  <a:srgbClr val="3A71AB"/>
                </a:solidFill>
                <a:latin typeface="Roboto"/>
                <a:ea typeface="Roboto"/>
                <a:cs typeface="Roboto"/>
                <a:sym typeface="Robo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4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C12530"/>
              </a:buClr>
              <a:buSzPts val="2100"/>
              <a:buChar char="•"/>
              <a:defRPr>
                <a:solidFill>
                  <a:srgbClr val="C12530"/>
                </a:solidFill>
                <a:latin typeface="Roboto"/>
                <a:ea typeface="Roboto"/>
                <a:cs typeface="Roboto"/>
                <a:sym typeface="Roboto"/>
              </a:defRPr>
            </a:lvl1pPr>
            <a:lvl2pPr marL="914400" lvl="1" indent="-342900" algn="l">
              <a:lnSpc>
                <a:spcPct val="100000"/>
              </a:lnSpc>
              <a:spcBef>
                <a:spcPts val="400"/>
              </a:spcBef>
              <a:spcAft>
                <a:spcPts val="0"/>
              </a:spcAft>
              <a:buClr>
                <a:schemeClr val="dk1"/>
              </a:buClr>
              <a:buSzPts val="1800"/>
              <a:buChar char="•"/>
              <a:defRPr/>
            </a:lvl2pPr>
            <a:lvl3pPr marL="1371600" lvl="2" indent="-323850" algn="l">
              <a:lnSpc>
                <a:spcPct val="100000"/>
              </a:lnSpc>
              <a:spcBef>
                <a:spcPts val="400"/>
              </a:spcBef>
              <a:spcAft>
                <a:spcPts val="0"/>
              </a:spcAft>
              <a:buClr>
                <a:schemeClr val="dk1"/>
              </a:buClr>
              <a:buSzPts val="15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 name="Google Shape;21;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C1253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C1253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40" descr="A close up of a logo&#10;&#10;Description automatically generated"/>
          <p:cNvPicPr preferRelativeResize="0"/>
          <p:nvPr/>
        </p:nvPicPr>
        <p:blipFill rotWithShape="1">
          <a:blip r:embed="rId2">
            <a:alphaModFix/>
          </a:blip>
          <a:srcRect/>
          <a:stretch/>
        </p:blipFill>
        <p:spPr>
          <a:xfrm>
            <a:off x="7705529" y="273844"/>
            <a:ext cx="809823" cy="418426"/>
          </a:xfrm>
          <a:prstGeom prst="rect">
            <a:avLst/>
          </a:prstGeom>
          <a:noFill/>
          <a:ln>
            <a:noFill/>
          </a:ln>
        </p:spPr>
      </p:pic>
      <p:cxnSp>
        <p:nvCxnSpPr>
          <p:cNvPr id="25" name="Google Shape;25;p40"/>
          <p:cNvCxnSpPr/>
          <p:nvPr/>
        </p:nvCxnSpPr>
        <p:spPr>
          <a:xfrm>
            <a:off x="628650" y="978640"/>
            <a:ext cx="2066100" cy="0"/>
          </a:xfrm>
          <a:prstGeom prst="straightConnector1">
            <a:avLst/>
          </a:prstGeom>
          <a:noFill/>
          <a:ln w="57150" cap="flat" cmpd="sng">
            <a:solidFill>
              <a:srgbClr val="3A71A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46"/>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46"/>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3" name="Google Shape;33;p4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4"/>
        <p:cNvGrpSpPr/>
        <p:nvPr/>
      </p:nvGrpSpPr>
      <p:grpSpPr>
        <a:xfrm>
          <a:off x="0" y="0"/>
          <a:ext cx="0" cy="0"/>
          <a:chOff x="0" y="0"/>
          <a:chExt cx="0" cy="0"/>
        </a:xfrm>
      </p:grpSpPr>
      <p:sp>
        <p:nvSpPr>
          <p:cNvPr id="35" name="Google Shape;35;g3339afe6ff9_0_302"/>
          <p:cNvSpPr txBox="1">
            <a:spLocks noGrp="1"/>
          </p:cNvSpPr>
          <p:nvPr>
            <p:ph type="title"/>
          </p:nvPr>
        </p:nvSpPr>
        <p:spPr>
          <a:xfrm>
            <a:off x="628650" y="434337"/>
            <a:ext cx="3751500" cy="516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A71AB"/>
              </a:buClr>
              <a:buSzPts val="3300"/>
              <a:buFont typeface="Roboto"/>
              <a:buNone/>
              <a:defRPr b="1">
                <a:solidFill>
                  <a:srgbClr val="3A71AB"/>
                </a:solidFill>
                <a:latin typeface="Roboto"/>
                <a:ea typeface="Roboto"/>
                <a:cs typeface="Roboto"/>
                <a:sym typeface="Robo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g3339afe6ff9_0_30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C12530"/>
              </a:buClr>
              <a:buSzPts val="2100"/>
              <a:buChar char="•"/>
              <a:defRPr>
                <a:solidFill>
                  <a:srgbClr val="C12530"/>
                </a:solidFill>
                <a:latin typeface="Roboto"/>
                <a:ea typeface="Roboto"/>
                <a:cs typeface="Roboto"/>
                <a:sym typeface="Roboto"/>
              </a:defRPr>
            </a:lvl1pPr>
            <a:lvl2pPr marL="914400" lvl="1" indent="-342900" algn="l">
              <a:lnSpc>
                <a:spcPct val="100000"/>
              </a:lnSpc>
              <a:spcBef>
                <a:spcPts val="400"/>
              </a:spcBef>
              <a:spcAft>
                <a:spcPts val="0"/>
              </a:spcAft>
              <a:buClr>
                <a:schemeClr val="dk1"/>
              </a:buClr>
              <a:buSzPts val="1800"/>
              <a:buChar char="•"/>
              <a:defRPr/>
            </a:lvl2pPr>
            <a:lvl3pPr marL="1371600" lvl="2" indent="-323850" algn="l">
              <a:lnSpc>
                <a:spcPct val="100000"/>
              </a:lnSpc>
              <a:spcBef>
                <a:spcPts val="400"/>
              </a:spcBef>
              <a:spcAft>
                <a:spcPts val="0"/>
              </a:spcAft>
              <a:buClr>
                <a:schemeClr val="dk1"/>
              </a:buClr>
              <a:buSzPts val="15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 name="Google Shape;37;g3339afe6ff9_0_30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C1253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 name="Google Shape;38;g3339afe6ff9_0_30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C1253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g3339afe6ff9_0_30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0" name="Google Shape;40;g3339afe6ff9_0_302" descr="A close up of a logo&#10;&#10;Description automatically generated"/>
          <p:cNvPicPr preferRelativeResize="0"/>
          <p:nvPr/>
        </p:nvPicPr>
        <p:blipFill rotWithShape="1">
          <a:blip r:embed="rId2">
            <a:alphaModFix/>
          </a:blip>
          <a:srcRect/>
          <a:stretch/>
        </p:blipFill>
        <p:spPr>
          <a:xfrm>
            <a:off x="7705529" y="273844"/>
            <a:ext cx="809823" cy="418426"/>
          </a:xfrm>
          <a:prstGeom prst="rect">
            <a:avLst/>
          </a:prstGeom>
          <a:noFill/>
          <a:ln>
            <a:noFill/>
          </a:ln>
        </p:spPr>
      </p:pic>
      <p:cxnSp>
        <p:nvCxnSpPr>
          <p:cNvPr id="41" name="Google Shape;41;g3339afe6ff9_0_302"/>
          <p:cNvCxnSpPr/>
          <p:nvPr/>
        </p:nvCxnSpPr>
        <p:spPr>
          <a:xfrm>
            <a:off x="628650" y="978640"/>
            <a:ext cx="2066100" cy="0"/>
          </a:xfrm>
          <a:prstGeom prst="straightConnector1">
            <a:avLst/>
          </a:prstGeom>
          <a:noFill/>
          <a:ln w="57150" cap="flat" cmpd="sng">
            <a:solidFill>
              <a:srgbClr val="3A71AB"/>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6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 name="Google Shape;44;p6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5" name="Google Shape;45;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6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p6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 name="Google Shape;51;p6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2" name="Google Shape;52;p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7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7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8" name="Google Shape;58;p7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7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60" name="Google Shape;60;p7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 name="Google Shape;61;p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4"/>
        <p:cNvGrpSpPr/>
        <p:nvPr/>
      </p:nvGrpSpPr>
      <p:grpSpPr>
        <a:xfrm>
          <a:off x="0" y="0"/>
          <a:ext cx="0" cy="0"/>
          <a:chOff x="0" y="0"/>
          <a:chExt cx="0" cy="0"/>
        </a:xfrm>
      </p:grpSpPr>
      <p:sp>
        <p:nvSpPr>
          <p:cNvPr id="65" name="Google Shape;65;p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rgbClr val="C1253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C1253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C1253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71"/>
          <p:cNvSpPr txBox="1"/>
          <p:nvPr/>
        </p:nvSpPr>
        <p:spPr>
          <a:xfrm>
            <a:off x="628650" y="263083"/>
            <a:ext cx="3751500" cy="9942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3A71AB"/>
              </a:buClr>
              <a:buSzPts val="3300"/>
              <a:buFont typeface="Roboto"/>
              <a:buNone/>
            </a:pPr>
            <a:r>
              <a:rPr lang="en" sz="3300" b="1" i="0" u="none" strike="noStrike" cap="none">
                <a:solidFill>
                  <a:srgbClr val="3A71AB"/>
                </a:solidFill>
                <a:latin typeface="Roboto"/>
                <a:ea typeface="Roboto"/>
                <a:cs typeface="Roboto"/>
                <a:sym typeface="Roboto"/>
              </a:rPr>
              <a:t>Click To Edit Master Title Style</a:t>
            </a:r>
            <a:endParaRPr sz="1100" b="0" i="0" u="none" strike="noStrike" cap="none">
              <a:solidFill>
                <a:srgbClr val="000000"/>
              </a:solidFill>
              <a:latin typeface="Arial"/>
              <a:ea typeface="Arial"/>
              <a:cs typeface="Arial"/>
              <a:sym typeface="Arial"/>
            </a:endParaRPr>
          </a:p>
        </p:txBody>
      </p:sp>
      <p:pic>
        <p:nvPicPr>
          <p:cNvPr id="69" name="Google Shape;69;p71" descr="A close up of a logo&#10;&#10;Description automatically generated"/>
          <p:cNvPicPr preferRelativeResize="0"/>
          <p:nvPr/>
        </p:nvPicPr>
        <p:blipFill rotWithShape="1">
          <a:blip r:embed="rId2">
            <a:alphaModFix/>
          </a:blip>
          <a:srcRect/>
          <a:stretch/>
        </p:blipFill>
        <p:spPr>
          <a:xfrm>
            <a:off x="7705529" y="263083"/>
            <a:ext cx="809823" cy="4184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3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cis.eoir.justice.gov/e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masslrf.org/en/triage/start/immigration"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apa.org/pubs/magination/something-happened-dad" TargetMode="External"/><Relationship Id="rId3" Type="http://schemas.openxmlformats.org/officeDocument/2006/relationships/hyperlink" Target="https://www.ilctr.org/for-teachers/resource-hub/immigrant-stories/" TargetMode="External"/><Relationship Id="rId7" Type="http://schemas.openxmlformats.org/officeDocument/2006/relationships/hyperlink" Target="https://www.youtube.com/watch?v=o7MRLuw0gnc" TargetMode="External"/><Relationship Id="rId12" Type="http://schemas.openxmlformats.org/officeDocument/2006/relationships/hyperlink" Target="https://immigrantsrising.org/lifeoutsidetheu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hyperlink" Target="https://www.learningforjustice.org/magazine/summer-2017/walking-undocumented" TargetMode="External"/><Relationship Id="rId5" Type="http://schemas.openxmlformats.org/officeDocument/2006/relationships/hyperlink" Target="https://www.nea.org/advocating-for-change/racial-social-justice" TargetMode="External"/><Relationship Id="rId10" Type="http://schemas.openxmlformats.org/officeDocument/2006/relationships/hyperlink" Target="https://www.youtube.com/watch?v=Me0mjFNrdLg" TargetMode="External"/><Relationship Id="rId4" Type="http://schemas.openxmlformats.org/officeDocument/2006/relationships/image" Target="../media/image30.png"/><Relationship Id="rId9" Type="http://schemas.openxmlformats.org/officeDocument/2006/relationships/hyperlink" Target="https://www.youtube.com/watch?v=VL310jPqWU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miracoalition.org/news/know-your-right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hyperlink" Target="http://miracoalition.org/news/know-your-right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miracoalition.org/news/know-your-righ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ilc.org/resources/a-guide-for-employers-what-to-do-if-immigration-comes-to-your-workplac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docs.google.com/document/d/1xKXPJN1ahzwPCUktFUr9ab7c3wFFf29XDBVLZLqVDNM/edit?tab=t.0" TargetMode="External"/><Relationship Id="rId4" Type="http://schemas.openxmlformats.org/officeDocument/2006/relationships/hyperlink" Target="https://drive.google.com/file/d/16Dk6zfUpylTmIc7SwfzCYs0hB-1VNYiK/view?usp=shari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12530"/>
        </a:solidFill>
        <a:effectLst/>
      </p:bgPr>
    </p:bg>
    <p:spTree>
      <p:nvGrpSpPr>
        <p:cNvPr id="1" name="Shape 99"/>
        <p:cNvGrpSpPr/>
        <p:nvPr/>
      </p:nvGrpSpPr>
      <p:grpSpPr>
        <a:xfrm>
          <a:off x="0" y="0"/>
          <a:ext cx="0" cy="0"/>
          <a:chOff x="0" y="0"/>
          <a:chExt cx="0" cy="0"/>
        </a:xfrm>
      </p:grpSpPr>
      <p:sp>
        <p:nvSpPr>
          <p:cNvPr id="100" name="Google Shape;100;p1"/>
          <p:cNvSpPr txBox="1">
            <a:spLocks noGrp="1"/>
          </p:cNvSpPr>
          <p:nvPr>
            <p:ph type="ctrTitle"/>
          </p:nvPr>
        </p:nvSpPr>
        <p:spPr>
          <a:xfrm>
            <a:off x="760325" y="1176950"/>
            <a:ext cx="7904100" cy="20781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600"/>
              <a:buFont typeface="Roboto"/>
              <a:buNone/>
            </a:pPr>
            <a:r>
              <a:rPr lang="en" sz="3300" b="1"/>
              <a:t>Know Your Rights </a:t>
            </a:r>
            <a:endParaRPr sz="3300" b="1"/>
          </a:p>
          <a:p>
            <a:pPr marL="0" lvl="0" indent="0" algn="l" rtl="0">
              <a:lnSpc>
                <a:spcPct val="90000"/>
              </a:lnSpc>
              <a:spcBef>
                <a:spcPts val="0"/>
              </a:spcBef>
              <a:spcAft>
                <a:spcPts val="0"/>
              </a:spcAft>
              <a:buClr>
                <a:schemeClr val="lt1"/>
              </a:buClr>
              <a:buSzPts val="3600"/>
              <a:buFont typeface="Roboto"/>
              <a:buNone/>
            </a:pPr>
            <a:r>
              <a:rPr lang="en" sz="3300" b="1"/>
              <a:t>and Best Practices for Service Providers</a:t>
            </a:r>
            <a:endParaRPr sz="3300" b="1"/>
          </a:p>
          <a:p>
            <a:pPr marL="0" lvl="0" indent="0" algn="l" rtl="0">
              <a:lnSpc>
                <a:spcPct val="90000"/>
              </a:lnSpc>
              <a:spcBef>
                <a:spcPts val="0"/>
              </a:spcBef>
              <a:spcAft>
                <a:spcPts val="0"/>
              </a:spcAft>
              <a:buClr>
                <a:schemeClr val="lt1"/>
              </a:buClr>
              <a:buSzPts val="3600"/>
              <a:buFont typeface="Roboto"/>
              <a:buNone/>
            </a:pPr>
            <a:r>
              <a:rPr lang="en" sz="2200"/>
              <a:t>Massachusetts Immigrant and Refugee Advocacy Coalition</a:t>
            </a:r>
            <a:endParaRPr sz="2200"/>
          </a:p>
          <a:p>
            <a:pPr marL="0" lvl="0" indent="0" algn="l" rtl="0">
              <a:lnSpc>
                <a:spcPct val="90000"/>
              </a:lnSpc>
              <a:spcBef>
                <a:spcPts val="0"/>
              </a:spcBef>
              <a:spcAft>
                <a:spcPts val="0"/>
              </a:spcAft>
              <a:buClr>
                <a:schemeClr val="lt1"/>
              </a:buClr>
              <a:buSzPts val="3600"/>
              <a:buFont typeface="Roboto"/>
              <a:buNone/>
            </a:pPr>
            <a:endParaRPr sz="2200"/>
          </a:p>
          <a:p>
            <a:pPr marL="0" lvl="0" indent="0" algn="l" rtl="0">
              <a:lnSpc>
                <a:spcPct val="90000"/>
              </a:lnSpc>
              <a:spcBef>
                <a:spcPts val="0"/>
              </a:spcBef>
              <a:spcAft>
                <a:spcPts val="0"/>
              </a:spcAft>
              <a:buClr>
                <a:schemeClr val="lt1"/>
              </a:buClr>
              <a:buSzPts val="3600"/>
              <a:buFont typeface="Roboto"/>
              <a:buNone/>
            </a:pPr>
            <a:r>
              <a:rPr lang="en" sz="2200"/>
              <a:t>March 19, 2025</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a4fae83596_0_28"/>
          <p:cNvSpPr/>
          <p:nvPr/>
        </p:nvSpPr>
        <p:spPr>
          <a:xfrm>
            <a:off x="7243877" y="132407"/>
            <a:ext cx="620297" cy="582416"/>
          </a:xfrm>
          <a:custGeom>
            <a:avLst/>
            <a:gdLst/>
            <a:ahLst/>
            <a:cxnLst/>
            <a:rect l="l" t="t" r="r" b="b"/>
            <a:pathLst>
              <a:path w="620297" h="582416" extrusionOk="0">
                <a:moveTo>
                  <a:pt x="0" y="0"/>
                </a:moveTo>
                <a:lnTo>
                  <a:pt x="620296" y="0"/>
                </a:lnTo>
                <a:lnTo>
                  <a:pt x="620296" y="582416"/>
                </a:lnTo>
                <a:lnTo>
                  <a:pt x="0" y="582416"/>
                </a:lnTo>
                <a:lnTo>
                  <a:pt x="0" y="0"/>
                </a:lnTo>
                <a:close/>
              </a:path>
            </a:pathLst>
          </a:custGeom>
          <a:blipFill rotWithShape="1">
            <a:blip r:embed="rId3">
              <a:alphaModFix/>
            </a:blip>
            <a:stretch>
              <a:fillRect/>
            </a:stretch>
          </a:blipFill>
          <a:ln>
            <a:noFill/>
          </a:ln>
        </p:spPr>
        <p:txBody>
          <a:bodyPr/>
          <a:lstStyle/>
          <a:p>
            <a:endParaRPr lang="en-US"/>
          </a:p>
        </p:txBody>
      </p:sp>
      <p:sp>
        <p:nvSpPr>
          <p:cNvPr id="167" name="Google Shape;167;g2a4fae83596_0_28"/>
          <p:cNvSpPr txBox="1"/>
          <p:nvPr/>
        </p:nvSpPr>
        <p:spPr>
          <a:xfrm>
            <a:off x="522684" y="2216382"/>
            <a:ext cx="132900" cy="215400"/>
          </a:xfrm>
          <a:prstGeom prst="rect">
            <a:avLst/>
          </a:prstGeom>
          <a:noFill/>
          <a:ln>
            <a:noFill/>
          </a:ln>
        </p:spPr>
        <p:txBody>
          <a:bodyPr spcFirstLastPara="1" wrap="square" lIns="0" tIns="0" rIns="0" bIns="0" anchor="t" anchorCtr="0">
            <a:spAutoFit/>
          </a:bodyPr>
          <a:lstStyle/>
          <a:p>
            <a:pPr marL="0" marR="0" lvl="0" indent="0" algn="just" rtl="0">
              <a:lnSpc>
                <a:spcPct val="239941"/>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a4fae83596_0_28"/>
          <p:cNvSpPr txBox="1"/>
          <p:nvPr/>
        </p:nvSpPr>
        <p:spPr>
          <a:xfrm>
            <a:off x="602975" y="1133475"/>
            <a:ext cx="3456600" cy="3345300"/>
          </a:xfrm>
          <a:prstGeom prst="rect">
            <a:avLst/>
          </a:prstGeom>
          <a:noFill/>
          <a:ln>
            <a:noFill/>
          </a:ln>
        </p:spPr>
        <p:txBody>
          <a:bodyPr spcFirstLastPara="1" wrap="square" lIns="0" tIns="0" rIns="0" bIns="0" anchor="t" anchorCtr="0">
            <a:spAutoFit/>
          </a:bodyPr>
          <a:lstStyle/>
          <a:p>
            <a:pPr marL="0" marR="0" lvl="0" indent="0" algn="l" rtl="0">
              <a:lnSpc>
                <a:spcPct val="121153"/>
              </a:lnSpc>
              <a:spcBef>
                <a:spcPts val="0"/>
              </a:spcBef>
              <a:spcAft>
                <a:spcPts val="0"/>
              </a:spcAft>
              <a:buClr>
                <a:srgbClr val="000000"/>
              </a:buClr>
              <a:buSzPts val="1600"/>
              <a:buFont typeface="Arial"/>
              <a:buNone/>
            </a:pPr>
            <a:r>
              <a:rPr lang="en" sz="1600" b="1" i="0" u="none" strike="noStrike" cap="none">
                <a:solidFill>
                  <a:srgbClr val="C00000"/>
                </a:solidFill>
                <a:latin typeface="Roboto"/>
                <a:ea typeface="Roboto"/>
                <a:cs typeface="Roboto"/>
                <a:sym typeface="Roboto"/>
              </a:rPr>
              <a:t>U.S. Citizenship &amp; Immigration Services (USCIS)</a:t>
            </a:r>
            <a:endParaRPr sz="1600" b="1" i="0" u="none" strike="noStrike" cap="none">
              <a:solidFill>
                <a:srgbClr val="C00000"/>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500"/>
              <a:buFont typeface="Arial"/>
              <a:buNone/>
            </a:pPr>
            <a:r>
              <a:rPr lang="en" sz="1500" b="0" i="0" u="none" strike="noStrike" cap="none">
                <a:solidFill>
                  <a:srgbClr val="1F419A"/>
                </a:solidFill>
                <a:latin typeface="Roboto"/>
                <a:ea typeface="Roboto"/>
                <a:cs typeface="Roboto"/>
                <a:sym typeface="Roboto"/>
              </a:rPr>
              <a:t>Review applications and conduct interviews for:</a:t>
            </a:r>
            <a:endParaRPr sz="1500" b="0" i="0" u="none" strike="noStrike" cap="none">
              <a:solidFill>
                <a:srgbClr val="1F419A"/>
              </a:solidFill>
              <a:latin typeface="Roboto"/>
              <a:ea typeface="Roboto"/>
              <a:cs typeface="Roboto"/>
              <a:sym typeface="Roboto"/>
            </a:endParaRPr>
          </a:p>
          <a:p>
            <a:pPr marL="457200" marR="0" lvl="0" indent="-323850" algn="l" rtl="0">
              <a:lnSpc>
                <a:spcPct val="121153"/>
              </a:lnSpc>
              <a:spcBef>
                <a:spcPts val="0"/>
              </a:spcBef>
              <a:spcAft>
                <a:spcPts val="0"/>
              </a:spcAft>
              <a:buClr>
                <a:srgbClr val="1F419A"/>
              </a:buClr>
              <a:buSzPts val="1500"/>
              <a:buFont typeface="Roboto"/>
              <a:buChar char="●"/>
            </a:pPr>
            <a:r>
              <a:rPr lang="en" sz="1500" b="0" i="0" u="none" strike="noStrike" cap="none">
                <a:solidFill>
                  <a:srgbClr val="1F419A"/>
                </a:solidFill>
                <a:latin typeface="Roboto"/>
                <a:ea typeface="Roboto"/>
                <a:cs typeface="Roboto"/>
                <a:sym typeface="Roboto"/>
              </a:rPr>
              <a:t>Asylum </a:t>
            </a:r>
            <a:endParaRPr sz="1500" b="0" i="0" u="none" strike="noStrike" cap="none">
              <a:solidFill>
                <a:srgbClr val="1F419A"/>
              </a:solidFill>
              <a:latin typeface="Roboto"/>
              <a:ea typeface="Roboto"/>
              <a:cs typeface="Roboto"/>
              <a:sym typeface="Roboto"/>
            </a:endParaRPr>
          </a:p>
          <a:p>
            <a:pPr marL="457200" marR="0" lvl="0" indent="-323850" algn="l" rtl="0">
              <a:lnSpc>
                <a:spcPct val="121153"/>
              </a:lnSpc>
              <a:spcBef>
                <a:spcPts val="0"/>
              </a:spcBef>
              <a:spcAft>
                <a:spcPts val="0"/>
              </a:spcAft>
              <a:buClr>
                <a:srgbClr val="1F419A"/>
              </a:buClr>
              <a:buSzPts val="1500"/>
              <a:buFont typeface="Roboto"/>
              <a:buChar char="●"/>
            </a:pPr>
            <a:r>
              <a:rPr lang="en" sz="1500" b="0" i="0" u="none" strike="noStrike" cap="none">
                <a:solidFill>
                  <a:srgbClr val="1F419A"/>
                </a:solidFill>
                <a:latin typeface="Roboto"/>
                <a:ea typeface="Roboto"/>
                <a:cs typeface="Roboto"/>
                <a:sym typeface="Roboto"/>
              </a:rPr>
              <a:t>Green cards</a:t>
            </a:r>
            <a:endParaRPr sz="1500" b="0" i="0" u="none" strike="noStrike" cap="none">
              <a:solidFill>
                <a:srgbClr val="1F419A"/>
              </a:solidFill>
              <a:latin typeface="Roboto"/>
              <a:ea typeface="Roboto"/>
              <a:cs typeface="Roboto"/>
              <a:sym typeface="Roboto"/>
            </a:endParaRPr>
          </a:p>
          <a:p>
            <a:pPr marL="457200" marR="0" lvl="0" indent="-323850" algn="l" rtl="0">
              <a:lnSpc>
                <a:spcPct val="121153"/>
              </a:lnSpc>
              <a:spcBef>
                <a:spcPts val="0"/>
              </a:spcBef>
              <a:spcAft>
                <a:spcPts val="0"/>
              </a:spcAft>
              <a:buClr>
                <a:srgbClr val="1F419A"/>
              </a:buClr>
              <a:buSzPts val="1500"/>
              <a:buFont typeface="Roboto"/>
              <a:buChar char="●"/>
            </a:pPr>
            <a:r>
              <a:rPr lang="en" sz="1500" b="0" i="0" u="none" strike="noStrike" cap="none">
                <a:solidFill>
                  <a:srgbClr val="1F419A"/>
                </a:solidFill>
                <a:latin typeface="Roboto"/>
                <a:ea typeface="Roboto"/>
                <a:cs typeface="Roboto"/>
                <a:sym typeface="Roboto"/>
              </a:rPr>
              <a:t>Special visas</a:t>
            </a:r>
            <a:endParaRPr sz="1500" b="0" i="0" u="none" strike="noStrike" cap="none">
              <a:solidFill>
                <a:srgbClr val="1F419A"/>
              </a:solidFill>
              <a:latin typeface="Roboto"/>
              <a:ea typeface="Roboto"/>
              <a:cs typeface="Roboto"/>
              <a:sym typeface="Roboto"/>
            </a:endParaRPr>
          </a:p>
          <a:p>
            <a:pPr marL="457200" marR="0" lvl="0" indent="-323850" algn="l" rtl="0">
              <a:lnSpc>
                <a:spcPct val="121153"/>
              </a:lnSpc>
              <a:spcBef>
                <a:spcPts val="0"/>
              </a:spcBef>
              <a:spcAft>
                <a:spcPts val="0"/>
              </a:spcAft>
              <a:buClr>
                <a:srgbClr val="1F419A"/>
              </a:buClr>
              <a:buSzPts val="1500"/>
              <a:buFont typeface="Roboto"/>
              <a:buChar char="●"/>
            </a:pPr>
            <a:r>
              <a:rPr lang="en" sz="1500" b="0" i="0" u="none" strike="noStrike" cap="none">
                <a:solidFill>
                  <a:srgbClr val="1F419A"/>
                </a:solidFill>
                <a:latin typeface="Roboto"/>
                <a:ea typeface="Roboto"/>
                <a:cs typeface="Roboto"/>
                <a:sym typeface="Roboto"/>
              </a:rPr>
              <a:t>Renewing work permits</a:t>
            </a:r>
            <a:endParaRPr sz="1500" b="0" i="0" u="none" strike="noStrike" cap="none">
              <a:solidFill>
                <a:srgbClr val="1F419A"/>
              </a:solidFill>
              <a:latin typeface="Roboto"/>
              <a:ea typeface="Roboto"/>
              <a:cs typeface="Roboto"/>
              <a:sym typeface="Roboto"/>
            </a:endParaRPr>
          </a:p>
          <a:p>
            <a:pPr marL="457200" marR="0" lvl="0" indent="-323850" algn="l" rtl="0">
              <a:lnSpc>
                <a:spcPct val="121153"/>
              </a:lnSpc>
              <a:spcBef>
                <a:spcPts val="0"/>
              </a:spcBef>
              <a:spcAft>
                <a:spcPts val="0"/>
              </a:spcAft>
              <a:buClr>
                <a:srgbClr val="1F419A"/>
              </a:buClr>
              <a:buSzPts val="1500"/>
              <a:buFont typeface="Roboto"/>
              <a:buChar char="●"/>
            </a:pPr>
            <a:r>
              <a:rPr lang="en" sz="1500" b="0" i="0" u="none" strike="noStrike" cap="none">
                <a:solidFill>
                  <a:srgbClr val="1F419A"/>
                </a:solidFill>
                <a:latin typeface="Roboto"/>
                <a:ea typeface="Roboto"/>
                <a:cs typeface="Roboto"/>
                <a:sym typeface="Roboto"/>
              </a:rPr>
              <a:t>Applying for citizenship</a:t>
            </a:r>
            <a:endParaRPr sz="1500" b="0" i="0" u="none" strike="noStrike" cap="none">
              <a:solidFill>
                <a:srgbClr val="1F419A"/>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500"/>
              <a:buFont typeface="Arial"/>
              <a:buNone/>
            </a:pPr>
            <a:endParaRPr sz="1500" b="0" i="0" u="none" strike="noStrike" cap="none">
              <a:solidFill>
                <a:srgbClr val="C00000"/>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500"/>
              <a:buFont typeface="Arial"/>
              <a:buNone/>
            </a:pPr>
            <a:r>
              <a:rPr lang="en" sz="1500" b="0" i="0" u="none" strike="noStrike" cap="none">
                <a:solidFill>
                  <a:srgbClr val="1F419A"/>
                </a:solidFill>
                <a:latin typeface="Roboto"/>
                <a:ea typeface="Roboto"/>
                <a:cs typeface="Roboto"/>
                <a:sym typeface="Roboto"/>
              </a:rPr>
              <a:t>They can grant status to people who qualify, but can also deny applications.</a:t>
            </a:r>
            <a:endParaRPr sz="1600" b="0" i="0" u="none" strike="noStrike" cap="none">
              <a:solidFill>
                <a:srgbClr val="C00000"/>
              </a:solidFill>
              <a:latin typeface="Roboto"/>
              <a:ea typeface="Roboto"/>
              <a:cs typeface="Roboto"/>
              <a:sym typeface="Roboto"/>
            </a:endParaRPr>
          </a:p>
        </p:txBody>
      </p:sp>
      <p:sp>
        <p:nvSpPr>
          <p:cNvPr id="169" name="Google Shape;169;g2a4fae83596_0_28"/>
          <p:cNvSpPr txBox="1">
            <a:spLocks noGrp="1"/>
          </p:cNvSpPr>
          <p:nvPr>
            <p:ph type="title"/>
          </p:nvPr>
        </p:nvSpPr>
        <p:spPr>
          <a:xfrm>
            <a:off x="522675" y="232600"/>
            <a:ext cx="6366600" cy="516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2700"/>
              <a:buFont typeface="Roboto"/>
              <a:buNone/>
            </a:pPr>
            <a:r>
              <a:rPr lang="en" sz="2600"/>
              <a:t>The Immigration System: </a:t>
            </a:r>
            <a:br>
              <a:rPr lang="en" sz="2600"/>
            </a:br>
            <a:r>
              <a:rPr lang="en" sz="2600"/>
              <a:t>Department of Homeland Security</a:t>
            </a:r>
            <a:endParaRPr sz="2870"/>
          </a:p>
        </p:txBody>
      </p:sp>
      <p:pic>
        <p:nvPicPr>
          <p:cNvPr id="170" name="Google Shape;170;g2a4fae83596_0_28"/>
          <p:cNvPicPr preferRelativeResize="0"/>
          <p:nvPr/>
        </p:nvPicPr>
        <p:blipFill rotWithShape="1">
          <a:blip r:embed="rId4">
            <a:alphaModFix/>
          </a:blip>
          <a:srcRect r="12188"/>
          <a:stretch/>
        </p:blipFill>
        <p:spPr>
          <a:xfrm>
            <a:off x="4159650" y="1277225"/>
            <a:ext cx="4609500" cy="30577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a4fae83596_0_36"/>
          <p:cNvSpPr/>
          <p:nvPr/>
        </p:nvSpPr>
        <p:spPr>
          <a:xfrm>
            <a:off x="3380550" y="1287300"/>
            <a:ext cx="5670578" cy="3818662"/>
          </a:xfrm>
          <a:custGeom>
            <a:avLst/>
            <a:gdLst/>
            <a:ahLst/>
            <a:cxnLst/>
            <a:rect l="l" t="t" r="r" b="b"/>
            <a:pathLst>
              <a:path w="4705874" h="3136478" extrusionOk="0">
                <a:moveTo>
                  <a:pt x="0" y="0"/>
                </a:moveTo>
                <a:lnTo>
                  <a:pt x="4705874" y="0"/>
                </a:lnTo>
                <a:lnTo>
                  <a:pt x="4705874" y="3136477"/>
                </a:lnTo>
                <a:lnTo>
                  <a:pt x="0" y="3136477"/>
                </a:lnTo>
                <a:lnTo>
                  <a:pt x="0" y="0"/>
                </a:lnTo>
                <a:close/>
              </a:path>
            </a:pathLst>
          </a:custGeom>
          <a:blipFill rotWithShape="1">
            <a:blip r:embed="rId3">
              <a:alphaModFix/>
            </a:blip>
            <a:stretch>
              <a:fillRect/>
            </a:stretch>
          </a:blipFill>
          <a:ln>
            <a:noFill/>
          </a:ln>
        </p:spPr>
        <p:txBody>
          <a:bodyPr/>
          <a:lstStyle/>
          <a:p>
            <a:endParaRPr lang="en-US"/>
          </a:p>
        </p:txBody>
      </p:sp>
      <p:sp>
        <p:nvSpPr>
          <p:cNvPr id="176" name="Google Shape;176;g2a4fae83596_0_36"/>
          <p:cNvSpPr/>
          <p:nvPr/>
        </p:nvSpPr>
        <p:spPr>
          <a:xfrm>
            <a:off x="7243877" y="132407"/>
            <a:ext cx="620297" cy="582416"/>
          </a:xfrm>
          <a:custGeom>
            <a:avLst/>
            <a:gdLst/>
            <a:ahLst/>
            <a:cxnLst/>
            <a:rect l="l" t="t" r="r" b="b"/>
            <a:pathLst>
              <a:path w="620297" h="582416" extrusionOk="0">
                <a:moveTo>
                  <a:pt x="0" y="0"/>
                </a:moveTo>
                <a:lnTo>
                  <a:pt x="620296" y="0"/>
                </a:lnTo>
                <a:lnTo>
                  <a:pt x="620296" y="582416"/>
                </a:lnTo>
                <a:lnTo>
                  <a:pt x="0" y="582416"/>
                </a:lnTo>
                <a:lnTo>
                  <a:pt x="0" y="0"/>
                </a:lnTo>
                <a:close/>
              </a:path>
            </a:pathLst>
          </a:custGeom>
          <a:blipFill rotWithShape="1">
            <a:blip r:embed="rId4">
              <a:alphaModFix/>
            </a:blip>
            <a:stretch>
              <a:fillRect/>
            </a:stretch>
          </a:blipFill>
          <a:ln>
            <a:noFill/>
          </a:ln>
        </p:spPr>
        <p:txBody>
          <a:bodyPr/>
          <a:lstStyle/>
          <a:p>
            <a:endParaRPr lang="en-US"/>
          </a:p>
        </p:txBody>
      </p:sp>
      <p:sp>
        <p:nvSpPr>
          <p:cNvPr id="177" name="Google Shape;177;g2a4fae83596_0_36"/>
          <p:cNvSpPr txBox="1"/>
          <p:nvPr/>
        </p:nvSpPr>
        <p:spPr>
          <a:xfrm>
            <a:off x="522684" y="2216382"/>
            <a:ext cx="132900" cy="215400"/>
          </a:xfrm>
          <a:prstGeom prst="rect">
            <a:avLst/>
          </a:prstGeom>
          <a:noFill/>
          <a:ln>
            <a:noFill/>
          </a:ln>
        </p:spPr>
        <p:txBody>
          <a:bodyPr spcFirstLastPara="1" wrap="square" lIns="0" tIns="0" rIns="0" bIns="0" anchor="t" anchorCtr="0">
            <a:spAutoFit/>
          </a:bodyPr>
          <a:lstStyle/>
          <a:p>
            <a:pPr marL="0" marR="0" lvl="0" indent="0" algn="just" rtl="0">
              <a:lnSpc>
                <a:spcPct val="239941"/>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2a4fae83596_0_36"/>
          <p:cNvSpPr txBox="1"/>
          <p:nvPr/>
        </p:nvSpPr>
        <p:spPr>
          <a:xfrm>
            <a:off x="602975" y="1133475"/>
            <a:ext cx="4806600" cy="1663500"/>
          </a:xfrm>
          <a:prstGeom prst="rect">
            <a:avLst/>
          </a:prstGeom>
          <a:noFill/>
          <a:ln>
            <a:noFill/>
          </a:ln>
        </p:spPr>
        <p:txBody>
          <a:bodyPr spcFirstLastPara="1" wrap="square" lIns="0" tIns="0" rIns="0" bIns="0" anchor="t" anchorCtr="0">
            <a:spAutoFit/>
          </a:bodyPr>
          <a:lstStyle/>
          <a:p>
            <a:pPr marL="0" marR="0" lvl="0" indent="0" algn="l" rtl="0">
              <a:lnSpc>
                <a:spcPct val="121153"/>
              </a:lnSpc>
              <a:spcBef>
                <a:spcPts val="0"/>
              </a:spcBef>
              <a:spcAft>
                <a:spcPts val="0"/>
              </a:spcAft>
              <a:buClr>
                <a:srgbClr val="000000"/>
              </a:buClr>
              <a:buSzPts val="1600"/>
              <a:buFont typeface="Arial"/>
              <a:buNone/>
            </a:pPr>
            <a:r>
              <a:rPr lang="en" sz="1600" b="1" i="0" u="none" strike="noStrike" cap="none">
                <a:solidFill>
                  <a:srgbClr val="C00000"/>
                </a:solidFill>
                <a:latin typeface="Roboto"/>
                <a:ea typeface="Roboto"/>
                <a:cs typeface="Roboto"/>
                <a:sym typeface="Roboto"/>
              </a:rPr>
              <a:t>Customs &amp; Border Protection (CBP) </a:t>
            </a:r>
            <a:endParaRPr sz="1600" b="1" i="0" u="none" strike="noStrike" cap="none">
              <a:solidFill>
                <a:srgbClr val="C00000"/>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500"/>
              <a:buFont typeface="Arial"/>
              <a:buNone/>
            </a:pPr>
            <a:r>
              <a:rPr lang="en" sz="1500" b="0" i="0" u="none" strike="noStrike" cap="none">
                <a:solidFill>
                  <a:srgbClr val="1F419A"/>
                </a:solidFill>
                <a:latin typeface="Roboto"/>
                <a:ea typeface="Roboto"/>
                <a:cs typeface="Roboto"/>
                <a:sym typeface="Roboto"/>
              </a:rPr>
              <a:t>Border patrol</a:t>
            </a:r>
            <a:endParaRPr sz="1500" b="0" i="0" u="none" strike="noStrike" cap="none">
              <a:solidFill>
                <a:srgbClr val="1F419A"/>
              </a:solidFill>
              <a:latin typeface="Roboto"/>
              <a:ea typeface="Roboto"/>
              <a:cs typeface="Roboto"/>
              <a:sym typeface="Roboto"/>
            </a:endParaRPr>
          </a:p>
          <a:p>
            <a:pPr marL="457200" marR="0" lvl="0" indent="-323850" algn="l" rtl="0">
              <a:lnSpc>
                <a:spcPct val="121153"/>
              </a:lnSpc>
              <a:spcBef>
                <a:spcPts val="0"/>
              </a:spcBef>
              <a:spcAft>
                <a:spcPts val="0"/>
              </a:spcAft>
              <a:buClr>
                <a:srgbClr val="1F419A"/>
              </a:buClr>
              <a:buSzPts val="1500"/>
              <a:buFont typeface="Roboto"/>
              <a:buChar char="●"/>
            </a:pPr>
            <a:r>
              <a:rPr lang="en" sz="1500" b="0" i="0" u="none" strike="noStrike" cap="none">
                <a:solidFill>
                  <a:srgbClr val="1F419A"/>
                </a:solidFill>
                <a:latin typeface="Roboto"/>
                <a:ea typeface="Roboto"/>
                <a:cs typeface="Roboto"/>
                <a:sym typeface="Roboto"/>
              </a:rPr>
              <a:t>within 100 miles of all borders,</a:t>
            </a:r>
            <a:endParaRPr sz="1500" b="0" i="0" u="none" strike="noStrike" cap="none">
              <a:solidFill>
                <a:srgbClr val="1F419A"/>
              </a:solidFill>
              <a:latin typeface="Roboto"/>
              <a:ea typeface="Roboto"/>
              <a:cs typeface="Roboto"/>
              <a:sym typeface="Roboto"/>
            </a:endParaRPr>
          </a:p>
          <a:p>
            <a:pPr marL="457200" marR="0" lvl="0" indent="-323850" algn="l" rtl="0">
              <a:lnSpc>
                <a:spcPct val="121153"/>
              </a:lnSpc>
              <a:spcBef>
                <a:spcPts val="0"/>
              </a:spcBef>
              <a:spcAft>
                <a:spcPts val="0"/>
              </a:spcAft>
              <a:buClr>
                <a:srgbClr val="1F419A"/>
              </a:buClr>
              <a:buSzPts val="1500"/>
              <a:buFont typeface="Roboto"/>
              <a:buChar char="●"/>
            </a:pPr>
            <a:r>
              <a:rPr lang="en" sz="1500" b="0" i="0" u="none" strike="noStrike" cap="none">
                <a:solidFill>
                  <a:srgbClr val="1F419A"/>
                </a:solidFill>
                <a:latin typeface="Roboto"/>
                <a:ea typeface="Roboto"/>
                <a:cs typeface="Roboto"/>
                <a:sym typeface="Roboto"/>
              </a:rPr>
              <a:t>at checkpoints,</a:t>
            </a:r>
            <a:endParaRPr sz="1500" b="0" i="0" u="none" strike="noStrike" cap="none">
              <a:solidFill>
                <a:srgbClr val="1F419A"/>
              </a:solidFill>
              <a:latin typeface="Roboto"/>
              <a:ea typeface="Roboto"/>
              <a:cs typeface="Roboto"/>
              <a:sym typeface="Roboto"/>
            </a:endParaRPr>
          </a:p>
          <a:p>
            <a:pPr marL="457200" marR="0" lvl="0" indent="-323850" algn="l" rtl="0">
              <a:lnSpc>
                <a:spcPct val="121153"/>
              </a:lnSpc>
              <a:spcBef>
                <a:spcPts val="0"/>
              </a:spcBef>
              <a:spcAft>
                <a:spcPts val="0"/>
              </a:spcAft>
              <a:buClr>
                <a:srgbClr val="1F419A"/>
              </a:buClr>
              <a:buSzPts val="1500"/>
              <a:buFont typeface="Roboto"/>
              <a:buChar char="●"/>
            </a:pPr>
            <a:r>
              <a:rPr lang="en" sz="1500" b="0" i="0" u="none" strike="noStrike" cap="none">
                <a:solidFill>
                  <a:srgbClr val="1F419A"/>
                </a:solidFill>
                <a:latin typeface="Roboto"/>
                <a:ea typeface="Roboto"/>
                <a:cs typeface="Roboto"/>
                <a:sym typeface="Roboto"/>
              </a:rPr>
              <a:t>and at ports of entry.</a:t>
            </a:r>
            <a:endParaRPr sz="1500" b="0" i="0" u="none" strike="noStrike" cap="none">
              <a:solidFill>
                <a:srgbClr val="1F419A"/>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600"/>
              <a:buFont typeface="Arial"/>
              <a:buNone/>
            </a:pPr>
            <a:endParaRPr sz="1600" b="0" i="0" u="none" strike="noStrike" cap="none">
              <a:solidFill>
                <a:srgbClr val="C00000"/>
              </a:solidFill>
              <a:latin typeface="Roboto"/>
              <a:ea typeface="Roboto"/>
              <a:cs typeface="Roboto"/>
              <a:sym typeface="Roboto"/>
            </a:endParaRPr>
          </a:p>
        </p:txBody>
      </p:sp>
      <p:sp>
        <p:nvSpPr>
          <p:cNvPr id="179" name="Google Shape;179;g2a4fae83596_0_36"/>
          <p:cNvSpPr txBox="1">
            <a:spLocks noGrp="1"/>
          </p:cNvSpPr>
          <p:nvPr>
            <p:ph type="title"/>
          </p:nvPr>
        </p:nvSpPr>
        <p:spPr>
          <a:xfrm>
            <a:off x="522675" y="232600"/>
            <a:ext cx="6366600" cy="516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2700"/>
              <a:buFont typeface="Roboto"/>
              <a:buNone/>
            </a:pPr>
            <a:r>
              <a:rPr lang="en" sz="2600"/>
              <a:t>The Immigration System: </a:t>
            </a:r>
            <a:br>
              <a:rPr lang="en" sz="2600"/>
            </a:br>
            <a:r>
              <a:rPr lang="en" sz="2600"/>
              <a:t>Department of Homeland Security</a:t>
            </a:r>
            <a:endParaRPr sz="2870"/>
          </a:p>
        </p:txBody>
      </p:sp>
      <p:pic>
        <p:nvPicPr>
          <p:cNvPr id="180" name="Google Shape;180;g2a4fae83596_0_36"/>
          <p:cNvPicPr preferRelativeResize="0"/>
          <p:nvPr/>
        </p:nvPicPr>
        <p:blipFill rotWithShape="1">
          <a:blip r:embed="rId5">
            <a:alphaModFix/>
          </a:blip>
          <a:srcRect t="3827"/>
          <a:stretch/>
        </p:blipFill>
        <p:spPr>
          <a:xfrm>
            <a:off x="767100" y="2966700"/>
            <a:ext cx="2293525" cy="1614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a4fae83596_0_45"/>
          <p:cNvSpPr/>
          <p:nvPr/>
        </p:nvSpPr>
        <p:spPr>
          <a:xfrm>
            <a:off x="7243877" y="132407"/>
            <a:ext cx="620297" cy="582416"/>
          </a:xfrm>
          <a:custGeom>
            <a:avLst/>
            <a:gdLst/>
            <a:ahLst/>
            <a:cxnLst/>
            <a:rect l="l" t="t" r="r" b="b"/>
            <a:pathLst>
              <a:path w="620297" h="582416" extrusionOk="0">
                <a:moveTo>
                  <a:pt x="0" y="0"/>
                </a:moveTo>
                <a:lnTo>
                  <a:pt x="620296" y="0"/>
                </a:lnTo>
                <a:lnTo>
                  <a:pt x="620296" y="582416"/>
                </a:lnTo>
                <a:lnTo>
                  <a:pt x="0" y="582416"/>
                </a:lnTo>
                <a:lnTo>
                  <a:pt x="0" y="0"/>
                </a:lnTo>
                <a:close/>
              </a:path>
            </a:pathLst>
          </a:custGeom>
          <a:blipFill rotWithShape="1">
            <a:blip r:embed="rId3">
              <a:alphaModFix/>
            </a:blip>
            <a:stretch>
              <a:fillRect/>
            </a:stretch>
          </a:blipFill>
          <a:ln>
            <a:noFill/>
          </a:ln>
        </p:spPr>
        <p:txBody>
          <a:bodyPr/>
          <a:lstStyle/>
          <a:p>
            <a:endParaRPr lang="en-US"/>
          </a:p>
        </p:txBody>
      </p:sp>
      <p:sp>
        <p:nvSpPr>
          <p:cNvPr id="186" name="Google Shape;186;g2a4fae83596_0_45"/>
          <p:cNvSpPr txBox="1"/>
          <p:nvPr/>
        </p:nvSpPr>
        <p:spPr>
          <a:xfrm>
            <a:off x="522684" y="2216382"/>
            <a:ext cx="132900" cy="215400"/>
          </a:xfrm>
          <a:prstGeom prst="rect">
            <a:avLst/>
          </a:prstGeom>
          <a:noFill/>
          <a:ln>
            <a:noFill/>
          </a:ln>
        </p:spPr>
        <p:txBody>
          <a:bodyPr spcFirstLastPara="1" wrap="square" lIns="0" tIns="0" rIns="0" bIns="0" anchor="t" anchorCtr="0">
            <a:spAutoFit/>
          </a:bodyPr>
          <a:lstStyle/>
          <a:p>
            <a:pPr marL="0" marR="0" lvl="0" indent="0" algn="just" rtl="0">
              <a:lnSpc>
                <a:spcPct val="239941"/>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a4fae83596_0_45"/>
          <p:cNvSpPr txBox="1"/>
          <p:nvPr/>
        </p:nvSpPr>
        <p:spPr>
          <a:xfrm>
            <a:off x="602975" y="1311200"/>
            <a:ext cx="3834600" cy="3174000"/>
          </a:xfrm>
          <a:prstGeom prst="rect">
            <a:avLst/>
          </a:prstGeom>
          <a:noFill/>
          <a:ln>
            <a:noFill/>
          </a:ln>
        </p:spPr>
        <p:txBody>
          <a:bodyPr spcFirstLastPara="1" wrap="square" lIns="0" tIns="0" rIns="0" bIns="0" anchor="t" anchorCtr="0">
            <a:spAutoFit/>
          </a:bodyPr>
          <a:lstStyle/>
          <a:p>
            <a:pPr marL="0" marR="0" lvl="0" indent="0" algn="l" rtl="0">
              <a:lnSpc>
                <a:spcPct val="121153"/>
              </a:lnSpc>
              <a:spcBef>
                <a:spcPts val="0"/>
              </a:spcBef>
              <a:spcAft>
                <a:spcPts val="0"/>
              </a:spcAft>
              <a:buClr>
                <a:srgbClr val="000000"/>
              </a:buClr>
              <a:buSzPts val="1800"/>
              <a:buFont typeface="Arial"/>
              <a:buNone/>
            </a:pPr>
            <a:r>
              <a:rPr lang="en" sz="1800" b="1" i="0" u="none" strike="noStrike" cap="none">
                <a:solidFill>
                  <a:srgbClr val="C00000"/>
                </a:solidFill>
                <a:latin typeface="Roboto"/>
                <a:ea typeface="Roboto"/>
                <a:cs typeface="Roboto"/>
                <a:sym typeface="Roboto"/>
              </a:rPr>
              <a:t>Immigration &amp; Customs Enforcement</a:t>
            </a:r>
            <a:endParaRPr sz="1800" b="1" i="0" u="none" strike="noStrike" cap="none">
              <a:solidFill>
                <a:srgbClr val="C00000"/>
              </a:solidFill>
              <a:latin typeface="Roboto"/>
              <a:ea typeface="Roboto"/>
              <a:cs typeface="Roboto"/>
              <a:sym typeface="Roboto"/>
            </a:endParaRPr>
          </a:p>
          <a:p>
            <a:pPr marL="457200" marR="0" lvl="0" indent="-336550" algn="l" rtl="0">
              <a:lnSpc>
                <a:spcPct val="121153"/>
              </a:lnSpc>
              <a:spcBef>
                <a:spcPts val="0"/>
              </a:spcBef>
              <a:spcAft>
                <a:spcPts val="0"/>
              </a:spcAft>
              <a:buClr>
                <a:srgbClr val="1F419A"/>
              </a:buClr>
              <a:buSzPts val="1700"/>
              <a:buFont typeface="Roboto"/>
              <a:buChar char="●"/>
            </a:pPr>
            <a:r>
              <a:rPr lang="en" sz="1700" b="0" i="0" u="none" strike="noStrike" cap="none">
                <a:solidFill>
                  <a:srgbClr val="1F419A"/>
                </a:solidFill>
                <a:latin typeface="Roboto"/>
                <a:ea typeface="Roboto"/>
                <a:cs typeface="Roboto"/>
                <a:sym typeface="Roboto"/>
              </a:rPr>
              <a:t>Immigration arrests, detentions, and deportation removals</a:t>
            </a:r>
            <a:endParaRPr sz="1700" b="0" i="0" u="none" strike="noStrike" cap="none">
              <a:solidFill>
                <a:srgbClr val="1F419A"/>
              </a:solidFill>
              <a:latin typeface="Roboto"/>
              <a:ea typeface="Roboto"/>
              <a:cs typeface="Roboto"/>
              <a:sym typeface="Roboto"/>
            </a:endParaRPr>
          </a:p>
          <a:p>
            <a:pPr marL="457200" marR="0" lvl="0" indent="0" algn="l" rtl="0">
              <a:lnSpc>
                <a:spcPct val="121153"/>
              </a:lnSpc>
              <a:spcBef>
                <a:spcPts val="0"/>
              </a:spcBef>
              <a:spcAft>
                <a:spcPts val="0"/>
              </a:spcAft>
              <a:buClr>
                <a:srgbClr val="000000"/>
              </a:buClr>
              <a:buSzPts val="1500"/>
              <a:buFont typeface="Arial"/>
              <a:buNone/>
            </a:pPr>
            <a:endParaRPr sz="1500" b="0" i="0" u="none" strike="noStrike" cap="none">
              <a:solidFill>
                <a:srgbClr val="1F419A"/>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500"/>
              <a:buFont typeface="Arial"/>
              <a:buNone/>
            </a:pPr>
            <a:endParaRPr sz="1500" b="0" i="0" u="none" strike="noStrike" cap="none">
              <a:solidFill>
                <a:srgbClr val="1F419A"/>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500"/>
              <a:buFont typeface="Arial"/>
              <a:buNone/>
            </a:pPr>
            <a:endParaRPr sz="1500" b="0" i="0" u="none" strike="noStrike" cap="none">
              <a:solidFill>
                <a:srgbClr val="1F419A"/>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500"/>
              <a:buFont typeface="Arial"/>
              <a:buNone/>
            </a:pPr>
            <a:r>
              <a:rPr lang="en" sz="1500" b="0" i="0" u="none" strike="noStrike" cap="none">
                <a:solidFill>
                  <a:srgbClr val="1F419A"/>
                </a:solidFill>
                <a:latin typeface="Roboto"/>
                <a:ea typeface="Roboto"/>
                <a:cs typeface="Roboto"/>
                <a:sym typeface="Roboto"/>
              </a:rPr>
              <a:t>ICE agents are sometimes dressed in casual clothing and drive unmarked vehicles when attempting to make an immigration arrest.</a:t>
            </a:r>
            <a:endParaRPr sz="1500" b="0" i="0" u="none" strike="noStrike" cap="none">
              <a:solidFill>
                <a:srgbClr val="1F419A"/>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500"/>
              <a:buFont typeface="Arial"/>
              <a:buNone/>
            </a:pPr>
            <a:endParaRPr sz="1500" b="0" i="0" u="none" strike="noStrike" cap="none">
              <a:solidFill>
                <a:srgbClr val="C00000"/>
              </a:solidFill>
              <a:latin typeface="Roboto"/>
              <a:ea typeface="Roboto"/>
              <a:cs typeface="Roboto"/>
              <a:sym typeface="Roboto"/>
            </a:endParaRPr>
          </a:p>
          <a:p>
            <a:pPr marL="0" marR="0" lvl="0" indent="0" algn="l" rtl="0">
              <a:lnSpc>
                <a:spcPct val="121153"/>
              </a:lnSpc>
              <a:spcBef>
                <a:spcPts val="0"/>
              </a:spcBef>
              <a:spcAft>
                <a:spcPts val="0"/>
              </a:spcAft>
              <a:buClr>
                <a:srgbClr val="000000"/>
              </a:buClr>
              <a:buSzPts val="1600"/>
              <a:buFont typeface="Arial"/>
              <a:buNone/>
            </a:pPr>
            <a:endParaRPr sz="1600" b="0" i="0" u="none" strike="noStrike" cap="none">
              <a:solidFill>
                <a:srgbClr val="C00000"/>
              </a:solidFill>
              <a:latin typeface="Roboto"/>
              <a:ea typeface="Roboto"/>
              <a:cs typeface="Roboto"/>
              <a:sym typeface="Roboto"/>
            </a:endParaRPr>
          </a:p>
        </p:txBody>
      </p:sp>
      <p:sp>
        <p:nvSpPr>
          <p:cNvPr id="188" name="Google Shape;188;g2a4fae83596_0_45"/>
          <p:cNvSpPr txBox="1">
            <a:spLocks noGrp="1"/>
          </p:cNvSpPr>
          <p:nvPr>
            <p:ph type="title"/>
          </p:nvPr>
        </p:nvSpPr>
        <p:spPr>
          <a:xfrm>
            <a:off x="522675" y="232600"/>
            <a:ext cx="6366600" cy="516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2700"/>
              <a:buFont typeface="Roboto"/>
              <a:buNone/>
            </a:pPr>
            <a:r>
              <a:rPr lang="en" sz="2600"/>
              <a:t>The Immigration System: </a:t>
            </a:r>
            <a:br>
              <a:rPr lang="en" sz="2600"/>
            </a:br>
            <a:r>
              <a:rPr lang="en" sz="2600"/>
              <a:t>Department of Homeland Security</a:t>
            </a:r>
            <a:endParaRPr sz="2870"/>
          </a:p>
        </p:txBody>
      </p:sp>
      <p:pic>
        <p:nvPicPr>
          <p:cNvPr id="189" name="Google Shape;189;g2a4fae83596_0_45"/>
          <p:cNvPicPr preferRelativeResize="0"/>
          <p:nvPr/>
        </p:nvPicPr>
        <p:blipFill rotWithShape="1">
          <a:blip r:embed="rId4">
            <a:alphaModFix/>
          </a:blip>
          <a:srcRect l="29986"/>
          <a:stretch/>
        </p:blipFill>
        <p:spPr>
          <a:xfrm>
            <a:off x="4763813" y="1311200"/>
            <a:ext cx="3571488" cy="3390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a4fae83596_0_53"/>
          <p:cNvSpPr txBox="1">
            <a:spLocks noGrp="1"/>
          </p:cNvSpPr>
          <p:nvPr>
            <p:ph type="title"/>
          </p:nvPr>
        </p:nvSpPr>
        <p:spPr>
          <a:xfrm>
            <a:off x="643079" y="263110"/>
            <a:ext cx="6574200" cy="516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2700"/>
              <a:buFont typeface="Roboto"/>
              <a:buNone/>
            </a:pPr>
            <a:r>
              <a:rPr lang="en" sz="2700" b="1"/>
              <a:t>How People May </a:t>
            </a:r>
            <a:r>
              <a:rPr lang="en" sz="2700"/>
              <a:t>C</a:t>
            </a:r>
            <a:r>
              <a:rPr lang="en" sz="2700" b="1"/>
              <a:t>ome into Contact with Immigration </a:t>
            </a:r>
            <a:r>
              <a:rPr lang="en" sz="2700"/>
              <a:t>E</a:t>
            </a:r>
            <a:r>
              <a:rPr lang="en" sz="2700" b="1"/>
              <a:t>nforcement</a:t>
            </a:r>
            <a:endParaRPr/>
          </a:p>
        </p:txBody>
      </p:sp>
      <p:sp>
        <p:nvSpPr>
          <p:cNvPr id="196" name="Google Shape;196;g2a4fae83596_0_53"/>
          <p:cNvSpPr txBox="1">
            <a:spLocks noGrp="1"/>
          </p:cNvSpPr>
          <p:nvPr>
            <p:ph type="body" idx="1"/>
          </p:nvPr>
        </p:nvSpPr>
        <p:spPr>
          <a:xfrm>
            <a:off x="517725" y="940050"/>
            <a:ext cx="8476500" cy="3263400"/>
          </a:xfrm>
          <a:prstGeom prst="rect">
            <a:avLst/>
          </a:prstGeom>
          <a:noFill/>
          <a:ln>
            <a:noFill/>
          </a:ln>
        </p:spPr>
        <p:txBody>
          <a:bodyPr spcFirstLastPara="1" wrap="square" lIns="68575" tIns="34275" rIns="68575" bIns="34275" anchor="t" anchorCtr="0">
            <a:noAutofit/>
          </a:bodyPr>
          <a:lstStyle/>
          <a:p>
            <a:pPr marL="177800" lvl="0" indent="0" algn="l" rtl="0">
              <a:lnSpc>
                <a:spcPct val="100000"/>
              </a:lnSpc>
              <a:spcBef>
                <a:spcPts val="0"/>
              </a:spcBef>
              <a:spcAft>
                <a:spcPts val="0"/>
              </a:spcAft>
              <a:buClr>
                <a:srgbClr val="C12530"/>
              </a:buClr>
              <a:buSzPts val="2800"/>
              <a:buNone/>
            </a:pPr>
            <a:endParaRPr sz="2800"/>
          </a:p>
          <a:p>
            <a:pPr marL="457200" lvl="0" indent="-355600" algn="l" rtl="0">
              <a:lnSpc>
                <a:spcPct val="100000"/>
              </a:lnSpc>
              <a:spcBef>
                <a:spcPts val="0"/>
              </a:spcBef>
              <a:spcAft>
                <a:spcPts val="0"/>
              </a:spcAft>
              <a:buClr>
                <a:srgbClr val="1F419A"/>
              </a:buClr>
              <a:buSzPts val="2000"/>
              <a:buChar char="•"/>
            </a:pPr>
            <a:r>
              <a:rPr lang="en" sz="2000">
                <a:solidFill>
                  <a:srgbClr val="1F419A"/>
                </a:solidFill>
              </a:rPr>
              <a:t>Contact with the criminal system</a:t>
            </a:r>
            <a:endParaRPr sz="2000">
              <a:solidFill>
                <a:srgbClr val="1F419A"/>
              </a:solidFill>
            </a:endParaRPr>
          </a:p>
          <a:p>
            <a:pPr marL="457200" lvl="0" indent="-355600" algn="l" rtl="0">
              <a:lnSpc>
                <a:spcPct val="100000"/>
              </a:lnSpc>
              <a:spcBef>
                <a:spcPts val="1000"/>
              </a:spcBef>
              <a:spcAft>
                <a:spcPts val="0"/>
              </a:spcAft>
              <a:buClr>
                <a:srgbClr val="1F419A"/>
              </a:buClr>
              <a:buSzPts val="2000"/>
              <a:buChar char="•"/>
            </a:pPr>
            <a:r>
              <a:rPr lang="en" sz="2000">
                <a:solidFill>
                  <a:srgbClr val="1F419A"/>
                </a:solidFill>
              </a:rPr>
              <a:t>Applying for a benefit at USCIS, while having a removal order or criminal charge</a:t>
            </a:r>
            <a:endParaRPr sz="2000">
              <a:solidFill>
                <a:srgbClr val="1F419A"/>
              </a:solidFill>
            </a:endParaRPr>
          </a:p>
          <a:p>
            <a:pPr marL="457200" lvl="0" indent="-355600" algn="l" rtl="0">
              <a:lnSpc>
                <a:spcPct val="100000"/>
              </a:lnSpc>
              <a:spcBef>
                <a:spcPts val="1000"/>
              </a:spcBef>
              <a:spcAft>
                <a:spcPts val="0"/>
              </a:spcAft>
              <a:buClr>
                <a:srgbClr val="1F419A"/>
              </a:buClr>
              <a:buSzPts val="2000"/>
              <a:buChar char="•"/>
            </a:pPr>
            <a:r>
              <a:rPr lang="en" sz="2000">
                <a:solidFill>
                  <a:srgbClr val="1F419A"/>
                </a:solidFill>
              </a:rPr>
              <a:t>Raids &amp; targeted enforcement</a:t>
            </a:r>
            <a:endParaRPr sz="2000">
              <a:solidFill>
                <a:srgbClr val="1F419A"/>
              </a:solidFill>
            </a:endParaRPr>
          </a:p>
          <a:p>
            <a:pPr marL="457200" lvl="0" indent="0" algn="l" rtl="0">
              <a:lnSpc>
                <a:spcPct val="100000"/>
              </a:lnSpc>
              <a:spcBef>
                <a:spcPts val="1000"/>
              </a:spcBef>
              <a:spcAft>
                <a:spcPts val="0"/>
              </a:spcAft>
              <a:buSzPts val="2100"/>
              <a:buNone/>
            </a:pPr>
            <a:endParaRPr sz="2400">
              <a:solidFill>
                <a:srgbClr val="1F419A"/>
              </a:solidFill>
            </a:endParaRPr>
          </a:p>
        </p:txBody>
      </p:sp>
      <p:pic>
        <p:nvPicPr>
          <p:cNvPr id="197" name="Google Shape;197;g2a4fae83596_0_53"/>
          <p:cNvPicPr preferRelativeResize="0"/>
          <p:nvPr/>
        </p:nvPicPr>
        <p:blipFill rotWithShape="1">
          <a:blip r:embed="rId3">
            <a:alphaModFix/>
          </a:blip>
          <a:srcRect/>
          <a:stretch/>
        </p:blipFill>
        <p:spPr>
          <a:xfrm>
            <a:off x="5361225" y="2458800"/>
            <a:ext cx="3306199" cy="2500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a4fae83596_0_60"/>
          <p:cNvSpPr txBox="1">
            <a:spLocks noGrp="1"/>
          </p:cNvSpPr>
          <p:nvPr>
            <p:ph type="title"/>
          </p:nvPr>
        </p:nvSpPr>
        <p:spPr>
          <a:xfrm>
            <a:off x="585839" y="434337"/>
            <a:ext cx="6272100" cy="516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3000"/>
              <a:buFont typeface="Roboto"/>
              <a:buNone/>
            </a:pPr>
            <a:r>
              <a:rPr lang="en" sz="3000"/>
              <a:t>Who is at Risk of Deportation?</a:t>
            </a:r>
            <a:endParaRPr/>
          </a:p>
        </p:txBody>
      </p:sp>
      <p:sp>
        <p:nvSpPr>
          <p:cNvPr id="204" name="Google Shape;204;g2a4fae83596_0_60"/>
          <p:cNvSpPr txBox="1">
            <a:spLocks noGrp="1"/>
          </p:cNvSpPr>
          <p:nvPr>
            <p:ph type="body" idx="1"/>
          </p:nvPr>
        </p:nvSpPr>
        <p:spPr>
          <a:xfrm>
            <a:off x="504225" y="1207325"/>
            <a:ext cx="5967300" cy="32634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2100"/>
              <a:buNone/>
            </a:pPr>
            <a:r>
              <a:rPr lang="en" sz="1800" b="1">
                <a:solidFill>
                  <a:srgbClr val="3A71AB"/>
                </a:solidFill>
              </a:rPr>
              <a:t>Anyone who is not a U.S. citizen can be vulnerable if they fall under a ground of deportation such as:</a:t>
            </a:r>
            <a:endParaRPr sz="1800" b="1">
              <a:solidFill>
                <a:srgbClr val="3A71AB"/>
              </a:solidFill>
            </a:endParaRPr>
          </a:p>
          <a:p>
            <a:pPr marL="514350" lvl="0" indent="-158750" algn="l" rtl="0">
              <a:lnSpc>
                <a:spcPct val="100000"/>
              </a:lnSpc>
              <a:spcBef>
                <a:spcPts val="0"/>
              </a:spcBef>
              <a:spcAft>
                <a:spcPts val="0"/>
              </a:spcAft>
              <a:buClr>
                <a:srgbClr val="3A71AB"/>
              </a:buClr>
              <a:buSzPts val="1600"/>
              <a:buFont typeface="Roboto"/>
              <a:buChar char="•"/>
            </a:pPr>
            <a:r>
              <a:rPr lang="en" sz="1600">
                <a:solidFill>
                  <a:srgbClr val="3A71AB"/>
                </a:solidFill>
              </a:rPr>
              <a:t>Lack of lawful status</a:t>
            </a:r>
            <a:endParaRPr sz="1600">
              <a:solidFill>
                <a:srgbClr val="3A71AB"/>
              </a:solidFill>
            </a:endParaRPr>
          </a:p>
          <a:p>
            <a:pPr marL="514350" lvl="0" indent="-158750" algn="l" rtl="0">
              <a:lnSpc>
                <a:spcPct val="100000"/>
              </a:lnSpc>
              <a:spcBef>
                <a:spcPts val="0"/>
              </a:spcBef>
              <a:spcAft>
                <a:spcPts val="0"/>
              </a:spcAft>
              <a:buClr>
                <a:srgbClr val="3A71AB"/>
              </a:buClr>
              <a:buSzPts val="1600"/>
              <a:buFont typeface="Roboto"/>
              <a:buChar char="•"/>
            </a:pPr>
            <a:r>
              <a:rPr lang="en" sz="1600">
                <a:solidFill>
                  <a:srgbClr val="3A71AB"/>
                </a:solidFill>
              </a:rPr>
              <a:t>Criminal convictions</a:t>
            </a:r>
            <a:endParaRPr sz="1600">
              <a:solidFill>
                <a:srgbClr val="3A71AB"/>
              </a:solidFill>
            </a:endParaRPr>
          </a:p>
          <a:p>
            <a:pPr marL="514350" lvl="0" indent="-158750" algn="l" rtl="0">
              <a:lnSpc>
                <a:spcPct val="100000"/>
              </a:lnSpc>
              <a:spcBef>
                <a:spcPts val="0"/>
              </a:spcBef>
              <a:spcAft>
                <a:spcPts val="0"/>
              </a:spcAft>
              <a:buClr>
                <a:srgbClr val="3A71AB"/>
              </a:buClr>
              <a:buSzPts val="1600"/>
              <a:buFont typeface="Roboto"/>
              <a:buChar char="•"/>
            </a:pPr>
            <a:r>
              <a:rPr lang="en" sz="1600">
                <a:solidFill>
                  <a:srgbClr val="3A71AB"/>
                </a:solidFill>
              </a:rPr>
              <a:t>Prior order of deportation</a:t>
            </a:r>
            <a:endParaRPr sz="1600">
              <a:solidFill>
                <a:srgbClr val="3A71AB"/>
              </a:solidFill>
            </a:endParaRPr>
          </a:p>
          <a:p>
            <a:pPr marL="0" lvl="0" indent="0" algn="l" rtl="0">
              <a:lnSpc>
                <a:spcPct val="100000"/>
              </a:lnSpc>
              <a:spcBef>
                <a:spcPts val="0"/>
              </a:spcBef>
              <a:spcAft>
                <a:spcPts val="0"/>
              </a:spcAft>
              <a:buSzPts val="2100"/>
              <a:buNone/>
            </a:pPr>
            <a:endParaRPr sz="1800" b="1">
              <a:solidFill>
                <a:srgbClr val="3A71AB"/>
              </a:solidFill>
            </a:endParaRPr>
          </a:p>
          <a:p>
            <a:pPr marL="0" lvl="0" indent="0" algn="l" rtl="0">
              <a:lnSpc>
                <a:spcPct val="100000"/>
              </a:lnSpc>
              <a:spcBef>
                <a:spcPts val="0"/>
              </a:spcBef>
              <a:spcAft>
                <a:spcPts val="0"/>
              </a:spcAft>
              <a:buSzPts val="2100"/>
              <a:buNone/>
            </a:pPr>
            <a:r>
              <a:rPr lang="en" sz="1800" b="1">
                <a:solidFill>
                  <a:srgbClr val="3A71AB"/>
                </a:solidFill>
              </a:rPr>
              <a:t>This can include:</a:t>
            </a:r>
            <a:endParaRPr sz="1800" b="1">
              <a:solidFill>
                <a:srgbClr val="3A71AB"/>
              </a:solidFill>
            </a:endParaRPr>
          </a:p>
          <a:p>
            <a:pPr marL="520700" lvl="1" indent="-165100" algn="l" rtl="0">
              <a:lnSpc>
                <a:spcPct val="100000"/>
              </a:lnSpc>
              <a:spcBef>
                <a:spcPts val="0"/>
              </a:spcBef>
              <a:spcAft>
                <a:spcPts val="0"/>
              </a:spcAft>
              <a:buClr>
                <a:srgbClr val="3A71AB"/>
              </a:buClr>
              <a:buSzPts val="1600"/>
              <a:buFont typeface="Roboto"/>
              <a:buChar char="•"/>
            </a:pPr>
            <a:r>
              <a:rPr lang="en" sz="1600">
                <a:solidFill>
                  <a:srgbClr val="3A71AB"/>
                </a:solidFill>
                <a:latin typeface="Roboto"/>
                <a:ea typeface="Roboto"/>
                <a:cs typeface="Roboto"/>
                <a:sym typeface="Roboto"/>
              </a:rPr>
              <a:t>Unauthorized / Undocumented immigrants </a:t>
            </a:r>
            <a:endParaRPr sz="1600">
              <a:solidFill>
                <a:srgbClr val="3A71AB"/>
              </a:solidFill>
              <a:latin typeface="Roboto"/>
              <a:ea typeface="Roboto"/>
              <a:cs typeface="Roboto"/>
              <a:sym typeface="Roboto"/>
            </a:endParaRPr>
          </a:p>
          <a:p>
            <a:pPr marL="520700" lvl="1" indent="-165100" algn="l" rtl="0">
              <a:lnSpc>
                <a:spcPct val="100000"/>
              </a:lnSpc>
              <a:spcBef>
                <a:spcPts val="0"/>
              </a:spcBef>
              <a:spcAft>
                <a:spcPts val="0"/>
              </a:spcAft>
              <a:buClr>
                <a:srgbClr val="3A71AB"/>
              </a:buClr>
              <a:buSzPts val="1600"/>
              <a:buFont typeface="Roboto"/>
              <a:buChar char="•"/>
            </a:pPr>
            <a:r>
              <a:rPr lang="en" sz="1600">
                <a:solidFill>
                  <a:srgbClr val="3A71AB"/>
                </a:solidFill>
                <a:latin typeface="Roboto"/>
                <a:ea typeface="Roboto"/>
                <a:cs typeface="Roboto"/>
                <a:sym typeface="Roboto"/>
              </a:rPr>
              <a:t>People with asylum or refugee status or some other form of protection</a:t>
            </a:r>
            <a:endParaRPr sz="1600">
              <a:solidFill>
                <a:srgbClr val="3A71AB"/>
              </a:solidFill>
              <a:latin typeface="Roboto"/>
              <a:ea typeface="Roboto"/>
              <a:cs typeface="Roboto"/>
              <a:sym typeface="Roboto"/>
            </a:endParaRPr>
          </a:p>
          <a:p>
            <a:pPr marL="520700" lvl="1" indent="-165100" algn="l" rtl="0">
              <a:lnSpc>
                <a:spcPct val="100000"/>
              </a:lnSpc>
              <a:spcBef>
                <a:spcPts val="0"/>
              </a:spcBef>
              <a:spcAft>
                <a:spcPts val="0"/>
              </a:spcAft>
              <a:buClr>
                <a:srgbClr val="3A71AB"/>
              </a:buClr>
              <a:buSzPts val="1600"/>
              <a:buFont typeface="Roboto"/>
              <a:buChar char="•"/>
            </a:pPr>
            <a:r>
              <a:rPr lang="en" sz="1600">
                <a:solidFill>
                  <a:srgbClr val="3A71AB"/>
                </a:solidFill>
                <a:latin typeface="Roboto"/>
                <a:ea typeface="Roboto"/>
                <a:cs typeface="Roboto"/>
                <a:sym typeface="Roboto"/>
              </a:rPr>
              <a:t>Lawful permanent residents  (green card holders)</a:t>
            </a:r>
            <a:endParaRPr sz="1600">
              <a:solidFill>
                <a:srgbClr val="3A71AB"/>
              </a:solidFill>
              <a:latin typeface="Roboto"/>
              <a:ea typeface="Roboto"/>
              <a:cs typeface="Roboto"/>
              <a:sym typeface="Roboto"/>
            </a:endParaRPr>
          </a:p>
          <a:p>
            <a:pPr marL="520700" lvl="1" indent="-165100" algn="l" rtl="0">
              <a:lnSpc>
                <a:spcPct val="100000"/>
              </a:lnSpc>
              <a:spcBef>
                <a:spcPts val="0"/>
              </a:spcBef>
              <a:spcAft>
                <a:spcPts val="1000"/>
              </a:spcAft>
              <a:buClr>
                <a:srgbClr val="3A71AB"/>
              </a:buClr>
              <a:buSzPts val="1600"/>
              <a:buFont typeface="Roboto"/>
              <a:buChar char="•"/>
            </a:pPr>
            <a:r>
              <a:rPr lang="en" sz="1600">
                <a:solidFill>
                  <a:srgbClr val="3A71AB"/>
                </a:solidFill>
                <a:latin typeface="Roboto"/>
                <a:ea typeface="Roboto"/>
                <a:cs typeface="Roboto"/>
                <a:sym typeface="Roboto"/>
              </a:rPr>
              <a:t>Non-immigrants (visitors, students, etc.)</a:t>
            </a:r>
            <a:endParaRPr sz="1600">
              <a:solidFill>
                <a:srgbClr val="3A71AB"/>
              </a:solidFill>
              <a:latin typeface="Roboto"/>
              <a:ea typeface="Roboto"/>
              <a:cs typeface="Roboto"/>
              <a:sym typeface="Roboto"/>
            </a:endParaRPr>
          </a:p>
        </p:txBody>
      </p:sp>
      <p:pic>
        <p:nvPicPr>
          <p:cNvPr id="205" name="Google Shape;205;g2a4fae83596_0_60"/>
          <p:cNvPicPr preferRelativeResize="0"/>
          <p:nvPr/>
        </p:nvPicPr>
        <p:blipFill rotWithShape="1">
          <a:blip r:embed="rId3">
            <a:alphaModFix/>
          </a:blip>
          <a:srcRect/>
          <a:stretch/>
        </p:blipFill>
        <p:spPr>
          <a:xfrm>
            <a:off x="6750000" y="1111150"/>
            <a:ext cx="2183226" cy="1460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a4fae83596_0_75"/>
          <p:cNvSpPr txBox="1">
            <a:spLocks noGrp="1"/>
          </p:cNvSpPr>
          <p:nvPr>
            <p:ph type="ctrTitle"/>
          </p:nvPr>
        </p:nvSpPr>
        <p:spPr>
          <a:xfrm>
            <a:off x="989185" y="1936500"/>
            <a:ext cx="7849500" cy="6786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lt1"/>
              </a:buClr>
              <a:buSzPct val="100000"/>
              <a:buFont typeface="Roboto"/>
              <a:buNone/>
            </a:pPr>
            <a:r>
              <a:rPr lang="en"/>
              <a:t>Know Your Rights</a:t>
            </a:r>
            <a:endParaRPr/>
          </a:p>
          <a:p>
            <a:pPr marL="0" lvl="0" indent="0" algn="l" rtl="0">
              <a:lnSpc>
                <a:spcPct val="90000"/>
              </a:lnSpc>
              <a:spcBef>
                <a:spcPts val="0"/>
              </a:spcBef>
              <a:spcAft>
                <a:spcPts val="0"/>
              </a:spcAft>
              <a:buClr>
                <a:schemeClr val="lt1"/>
              </a:buClr>
              <a:buSzPct val="100000"/>
              <a:buFont typeface="Roboto"/>
              <a:buNone/>
            </a:pPr>
            <a:r>
              <a:rPr lang="en"/>
              <a:t>in Interactions with Immigration Enforcement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a4fae83596_0_86"/>
          <p:cNvSpPr txBox="1">
            <a:spLocks noGrp="1"/>
          </p:cNvSpPr>
          <p:nvPr>
            <p:ph type="title"/>
          </p:nvPr>
        </p:nvSpPr>
        <p:spPr>
          <a:xfrm>
            <a:off x="471488" y="325744"/>
            <a:ext cx="6408600" cy="3870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3A71AB"/>
              </a:buClr>
              <a:buSzPct val="100000"/>
              <a:buFont typeface="Roboto"/>
              <a:buNone/>
            </a:pPr>
            <a:r>
              <a:rPr lang="en" sz="3000"/>
              <a:t>Know Your Rights Card (wallet size)</a:t>
            </a:r>
            <a:endParaRPr/>
          </a:p>
        </p:txBody>
      </p:sp>
      <p:sp>
        <p:nvSpPr>
          <p:cNvPr id="217" name="Google Shape;217;g2a4fae83596_0_86"/>
          <p:cNvSpPr txBox="1">
            <a:spLocks noGrp="1"/>
          </p:cNvSpPr>
          <p:nvPr>
            <p:ph type="body" idx="1"/>
          </p:nvPr>
        </p:nvSpPr>
        <p:spPr>
          <a:xfrm>
            <a:off x="412475" y="1128650"/>
            <a:ext cx="3840000" cy="27663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800"/>
              </a:spcBef>
              <a:spcAft>
                <a:spcPts val="0"/>
              </a:spcAft>
              <a:buSzPts val="2100"/>
              <a:buNone/>
            </a:pPr>
            <a:r>
              <a:rPr lang="en">
                <a:solidFill>
                  <a:srgbClr val="141414"/>
                </a:solidFill>
              </a:rPr>
              <a:t>Helpful reminder to:</a:t>
            </a:r>
            <a:endParaRPr>
              <a:solidFill>
                <a:srgbClr val="141414"/>
              </a:solidFill>
            </a:endParaRPr>
          </a:p>
          <a:p>
            <a:pPr marL="342900" lvl="0" indent="-298450" algn="l" rtl="0">
              <a:lnSpc>
                <a:spcPct val="100000"/>
              </a:lnSpc>
              <a:spcBef>
                <a:spcPts val="800"/>
              </a:spcBef>
              <a:spcAft>
                <a:spcPts val="0"/>
              </a:spcAft>
              <a:buSzPts val="2100"/>
              <a:buChar char="•"/>
            </a:pPr>
            <a:r>
              <a:rPr lang="en"/>
              <a:t>Not open the door</a:t>
            </a:r>
            <a:endParaRPr/>
          </a:p>
          <a:p>
            <a:pPr marL="342900" lvl="0" indent="-298450" algn="l" rtl="0">
              <a:lnSpc>
                <a:spcPct val="100000"/>
              </a:lnSpc>
              <a:spcBef>
                <a:spcPts val="0"/>
              </a:spcBef>
              <a:spcAft>
                <a:spcPts val="0"/>
              </a:spcAft>
              <a:buSzPts val="2100"/>
              <a:buChar char="•"/>
            </a:pPr>
            <a:r>
              <a:rPr lang="en"/>
              <a:t>Not answer questions</a:t>
            </a:r>
            <a:endParaRPr/>
          </a:p>
          <a:p>
            <a:pPr marL="342900" lvl="0" indent="-298450" algn="l" rtl="0">
              <a:lnSpc>
                <a:spcPct val="100000"/>
              </a:lnSpc>
              <a:spcBef>
                <a:spcPts val="0"/>
              </a:spcBef>
              <a:spcAft>
                <a:spcPts val="0"/>
              </a:spcAft>
              <a:buSzPts val="2100"/>
              <a:buChar char="•"/>
            </a:pPr>
            <a:r>
              <a:rPr lang="en"/>
              <a:t>Not sign anything</a:t>
            </a:r>
            <a:endParaRPr/>
          </a:p>
          <a:p>
            <a:pPr marL="342900" lvl="0" indent="-304800" algn="l" rtl="0">
              <a:lnSpc>
                <a:spcPct val="100000"/>
              </a:lnSpc>
              <a:spcBef>
                <a:spcPts val="0"/>
              </a:spcBef>
              <a:spcAft>
                <a:spcPts val="0"/>
              </a:spcAft>
              <a:buSzPts val="2200"/>
              <a:buChar char="•"/>
            </a:pPr>
            <a:r>
              <a:rPr lang="en"/>
              <a:t>Show the card to the officer through the window or under the door.</a:t>
            </a:r>
            <a:r>
              <a:rPr lang="en" sz="2200"/>
              <a:t> </a:t>
            </a:r>
            <a:endParaRPr sz="2200"/>
          </a:p>
        </p:txBody>
      </p:sp>
      <p:pic>
        <p:nvPicPr>
          <p:cNvPr id="218" name="Google Shape;218;g2a4fae83596_0_86"/>
          <p:cNvPicPr preferRelativeResize="0"/>
          <p:nvPr/>
        </p:nvPicPr>
        <p:blipFill rotWithShape="1">
          <a:blip r:embed="rId3">
            <a:alphaModFix/>
          </a:blip>
          <a:srcRect l="4190" r="3105"/>
          <a:stretch/>
        </p:blipFill>
        <p:spPr>
          <a:xfrm>
            <a:off x="4470297" y="1128662"/>
            <a:ext cx="4527303" cy="3076625"/>
          </a:xfrm>
          <a:prstGeom prst="rect">
            <a:avLst/>
          </a:prstGeom>
          <a:noFill/>
          <a:ln>
            <a:noFill/>
          </a:ln>
        </p:spPr>
      </p:pic>
      <p:sp>
        <p:nvSpPr>
          <p:cNvPr id="219" name="Google Shape;219;g2a4fae83596_0_86"/>
          <p:cNvSpPr txBox="1"/>
          <p:nvPr/>
        </p:nvSpPr>
        <p:spPr>
          <a:xfrm>
            <a:off x="471500" y="3787769"/>
            <a:ext cx="5358000" cy="6618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Roboto"/>
                <a:ea typeface="Roboto"/>
                <a:cs typeface="Roboto"/>
                <a:sym typeface="Roboto"/>
              </a:rPr>
              <a:t>Scan to print cards:</a:t>
            </a:r>
            <a:r>
              <a:rPr lang="en" sz="1900" b="0" i="0" u="none" strike="noStrike" cap="none">
                <a:solidFill>
                  <a:srgbClr val="C12530"/>
                </a:solidFill>
                <a:latin typeface="Roboto"/>
                <a:ea typeface="Roboto"/>
                <a:cs typeface="Roboto"/>
                <a:sym typeface="Roboto"/>
              </a:rPr>
              <a:t>  </a:t>
            </a:r>
            <a:endParaRPr sz="1900" b="0" i="0" u="none" strike="noStrike" cap="none">
              <a:solidFill>
                <a:schemeClr val="dk1"/>
              </a:solidFill>
              <a:latin typeface="Calibri"/>
              <a:ea typeface="Calibri"/>
              <a:cs typeface="Calibri"/>
              <a:sym typeface="Calibri"/>
            </a:endParaRPr>
          </a:p>
        </p:txBody>
      </p:sp>
      <p:pic>
        <p:nvPicPr>
          <p:cNvPr id="220" name="Google Shape;220;g2a4fae83596_0_86"/>
          <p:cNvPicPr preferRelativeResize="0"/>
          <p:nvPr/>
        </p:nvPicPr>
        <p:blipFill rotWithShape="1">
          <a:blip r:embed="rId4">
            <a:alphaModFix/>
          </a:blip>
          <a:srcRect/>
          <a:stretch/>
        </p:blipFill>
        <p:spPr>
          <a:xfrm>
            <a:off x="2796750" y="3555975"/>
            <a:ext cx="1455725" cy="1455725"/>
          </a:xfrm>
          <a:prstGeom prst="rect">
            <a:avLst/>
          </a:prstGeom>
          <a:noFill/>
          <a:ln>
            <a:noFill/>
          </a:ln>
        </p:spPr>
      </p:pic>
      <p:sp>
        <p:nvSpPr>
          <p:cNvPr id="221" name="Google Shape;221;g2a4fae83596_0_86"/>
          <p:cNvSpPr txBox="1"/>
          <p:nvPr/>
        </p:nvSpPr>
        <p:spPr>
          <a:xfrm>
            <a:off x="4470300" y="4310825"/>
            <a:ext cx="4527300" cy="62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Available in English, Spanish, Portuguese, Haitian Creole, Arabic, Chinese, Farsi, French, Korean, Pashto, Punjabi, Russian, Tigrinya, Tagalog, Vietnamese, Ukrainian and Hmong.</a:t>
            </a:r>
            <a:endParaRPr sz="1200" b="0" i="0" u="none" strike="noStrike" cap="none">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a4fae83596_0_80"/>
          <p:cNvSpPr txBox="1">
            <a:spLocks noGrp="1"/>
          </p:cNvSpPr>
          <p:nvPr>
            <p:ph type="title"/>
          </p:nvPr>
        </p:nvSpPr>
        <p:spPr>
          <a:xfrm>
            <a:off x="470025" y="224738"/>
            <a:ext cx="6989700" cy="661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3000"/>
              <a:buFont typeface="Roboto"/>
              <a:buNone/>
            </a:pPr>
            <a:r>
              <a:rPr lang="en" sz="3000"/>
              <a:t>If Immigration Comes to Your Home...</a:t>
            </a:r>
            <a:endParaRPr/>
          </a:p>
        </p:txBody>
      </p:sp>
      <p:sp>
        <p:nvSpPr>
          <p:cNvPr id="227" name="Google Shape;227;g2a4fae83596_0_80"/>
          <p:cNvSpPr txBox="1">
            <a:spLocks noGrp="1"/>
          </p:cNvSpPr>
          <p:nvPr>
            <p:ph type="body" idx="1"/>
          </p:nvPr>
        </p:nvSpPr>
        <p:spPr>
          <a:xfrm>
            <a:off x="346125" y="1054800"/>
            <a:ext cx="5790300" cy="3936900"/>
          </a:xfrm>
          <a:prstGeom prst="rect">
            <a:avLst/>
          </a:prstGeom>
          <a:noFill/>
          <a:ln>
            <a:noFill/>
          </a:ln>
        </p:spPr>
        <p:txBody>
          <a:bodyPr spcFirstLastPara="1" wrap="square" lIns="68575" tIns="34275" rIns="68575" bIns="34275" anchor="t" anchorCtr="0">
            <a:noAutofit/>
          </a:bodyPr>
          <a:lstStyle/>
          <a:p>
            <a:pPr marL="177800" lvl="0" indent="-127000" algn="l" rtl="0">
              <a:lnSpc>
                <a:spcPct val="100000"/>
              </a:lnSpc>
              <a:spcBef>
                <a:spcPts val="800"/>
              </a:spcBef>
              <a:spcAft>
                <a:spcPts val="0"/>
              </a:spcAft>
              <a:buClr>
                <a:schemeClr val="dk1"/>
              </a:buClr>
              <a:buSzPts val="1400"/>
              <a:buChar char="•"/>
            </a:pPr>
            <a:r>
              <a:rPr lang="en" sz="1800" b="1"/>
              <a:t>Do not open the door</a:t>
            </a:r>
            <a:r>
              <a:rPr lang="en" sz="1800">
                <a:solidFill>
                  <a:schemeClr val="dk1"/>
                </a:solidFill>
              </a:rPr>
              <a:t> unless the officer provides you with a warrant signed by a judge.</a:t>
            </a:r>
            <a:endParaRPr/>
          </a:p>
          <a:p>
            <a:pPr marL="177800" lvl="0" indent="-127000" algn="l" rtl="0">
              <a:lnSpc>
                <a:spcPct val="100000"/>
              </a:lnSpc>
              <a:spcBef>
                <a:spcPts val="800"/>
              </a:spcBef>
              <a:spcAft>
                <a:spcPts val="0"/>
              </a:spcAft>
              <a:buClr>
                <a:schemeClr val="dk1"/>
              </a:buClr>
              <a:buSzPts val="1400"/>
              <a:buChar char="•"/>
            </a:pPr>
            <a:r>
              <a:rPr lang="en" sz="1800">
                <a:solidFill>
                  <a:schemeClr val="dk1"/>
                </a:solidFill>
              </a:rPr>
              <a:t>Ask officers to identify themselves (agency, name, ID).</a:t>
            </a:r>
            <a:endParaRPr/>
          </a:p>
          <a:p>
            <a:pPr marL="177800" lvl="0" indent="-127000" algn="l" rtl="0">
              <a:lnSpc>
                <a:spcPct val="100000"/>
              </a:lnSpc>
              <a:spcBef>
                <a:spcPts val="800"/>
              </a:spcBef>
              <a:spcAft>
                <a:spcPts val="0"/>
              </a:spcAft>
              <a:buClr>
                <a:schemeClr val="dk1"/>
              </a:buClr>
              <a:buSzPts val="1400"/>
              <a:buChar char="•"/>
            </a:pPr>
            <a:r>
              <a:rPr lang="en" sz="1800">
                <a:solidFill>
                  <a:schemeClr val="dk1"/>
                </a:solidFill>
              </a:rPr>
              <a:t>Ask if they have a </a:t>
            </a:r>
            <a:r>
              <a:rPr lang="en" sz="1800" b="1">
                <a:solidFill>
                  <a:srgbClr val="C00000"/>
                </a:solidFill>
              </a:rPr>
              <a:t>warrant</a:t>
            </a:r>
            <a:r>
              <a:rPr lang="en" sz="1800">
                <a:solidFill>
                  <a:schemeClr val="dk1"/>
                </a:solidFill>
              </a:rPr>
              <a:t> signed by a judge.</a:t>
            </a:r>
            <a:endParaRPr sz="1800">
              <a:solidFill>
                <a:schemeClr val="dk1"/>
              </a:solidFill>
            </a:endParaRPr>
          </a:p>
          <a:p>
            <a:pPr marL="177800" lvl="0" indent="-127000" algn="l" rtl="0">
              <a:lnSpc>
                <a:spcPct val="100000"/>
              </a:lnSpc>
              <a:spcBef>
                <a:spcPts val="800"/>
              </a:spcBef>
              <a:spcAft>
                <a:spcPts val="0"/>
              </a:spcAft>
              <a:buClr>
                <a:schemeClr val="dk1"/>
              </a:buClr>
              <a:buSzPts val="1400"/>
              <a:buChar char="•"/>
            </a:pPr>
            <a:r>
              <a:rPr lang="en" sz="1800">
                <a:solidFill>
                  <a:schemeClr val="dk1"/>
                </a:solidFill>
              </a:rPr>
              <a:t>Slide a “Know Your Rights” card under the door. </a:t>
            </a:r>
            <a:endParaRPr/>
          </a:p>
          <a:p>
            <a:pPr marL="177800" lvl="0" indent="-127000" algn="l" rtl="0">
              <a:lnSpc>
                <a:spcPct val="100000"/>
              </a:lnSpc>
              <a:spcBef>
                <a:spcPts val="800"/>
              </a:spcBef>
              <a:spcAft>
                <a:spcPts val="0"/>
              </a:spcAft>
              <a:buClr>
                <a:schemeClr val="dk1"/>
              </a:buClr>
              <a:buSzPts val="1400"/>
              <a:buChar char="•"/>
            </a:pPr>
            <a:r>
              <a:rPr lang="en" sz="1800">
                <a:solidFill>
                  <a:schemeClr val="dk1"/>
                </a:solidFill>
              </a:rPr>
              <a:t>You have the right to remain silent and to an attorney</a:t>
            </a:r>
            <a:endParaRPr sz="1800">
              <a:solidFill>
                <a:schemeClr val="dk1"/>
              </a:solidFill>
            </a:endParaRPr>
          </a:p>
          <a:p>
            <a:pPr marL="457200" lvl="0" indent="-317500" algn="l" rtl="0">
              <a:lnSpc>
                <a:spcPct val="100000"/>
              </a:lnSpc>
              <a:spcBef>
                <a:spcPts val="800"/>
              </a:spcBef>
              <a:spcAft>
                <a:spcPts val="0"/>
              </a:spcAft>
              <a:buClr>
                <a:schemeClr val="dk1"/>
              </a:buClr>
              <a:buSzPts val="1400"/>
              <a:buFont typeface="Roboto"/>
              <a:buChar char="•"/>
            </a:pPr>
            <a:r>
              <a:rPr lang="en" sz="1600">
                <a:solidFill>
                  <a:schemeClr val="dk1"/>
                </a:solidFill>
                <a:latin typeface="Roboto"/>
                <a:ea typeface="Roboto"/>
                <a:cs typeface="Roboto"/>
                <a:sym typeface="Roboto"/>
              </a:rPr>
              <a:t>You</a:t>
            </a:r>
            <a:r>
              <a:rPr lang="en" sz="1600">
                <a:latin typeface="Roboto"/>
                <a:ea typeface="Roboto"/>
                <a:cs typeface="Roboto"/>
                <a:sym typeface="Roboto"/>
              </a:rPr>
              <a:t> </a:t>
            </a:r>
            <a:r>
              <a:rPr lang="en" sz="1600">
                <a:solidFill>
                  <a:schemeClr val="dk1"/>
                </a:solidFill>
                <a:latin typeface="Roboto"/>
                <a:ea typeface="Roboto"/>
                <a:cs typeface="Roboto"/>
                <a:sym typeface="Roboto"/>
              </a:rPr>
              <a:t>do not have to answer questions about immigration status or when you entered the country.</a:t>
            </a:r>
            <a:endParaRPr sz="1600">
              <a:latin typeface="Roboto"/>
              <a:ea typeface="Roboto"/>
              <a:cs typeface="Roboto"/>
              <a:sym typeface="Roboto"/>
            </a:endParaRPr>
          </a:p>
          <a:p>
            <a:pPr marL="457200" lvl="0" indent="-317500" algn="l" rtl="0">
              <a:lnSpc>
                <a:spcPct val="100000"/>
              </a:lnSpc>
              <a:spcBef>
                <a:spcPts val="0"/>
              </a:spcBef>
              <a:spcAft>
                <a:spcPts val="0"/>
              </a:spcAft>
              <a:buClr>
                <a:schemeClr val="dk1"/>
              </a:buClr>
              <a:buSzPts val="1400"/>
              <a:buFont typeface="Roboto"/>
              <a:buChar char="•"/>
            </a:pPr>
            <a:r>
              <a:rPr lang="en" sz="1600">
                <a:solidFill>
                  <a:schemeClr val="dk1"/>
                </a:solidFill>
                <a:latin typeface="Roboto"/>
                <a:ea typeface="Roboto"/>
                <a:cs typeface="Roboto"/>
                <a:sym typeface="Roboto"/>
              </a:rPr>
              <a:t>State to officers “</a:t>
            </a:r>
            <a:r>
              <a:rPr lang="en" sz="1600" b="1">
                <a:solidFill>
                  <a:srgbClr val="C00000"/>
                </a:solidFill>
              </a:rPr>
              <a:t>I request my right to silence and to an attorney.</a:t>
            </a:r>
            <a:r>
              <a:rPr lang="en" sz="1600">
                <a:solidFill>
                  <a:schemeClr val="dk1"/>
                </a:solidFill>
                <a:latin typeface="Roboto"/>
                <a:ea typeface="Roboto"/>
                <a:cs typeface="Roboto"/>
                <a:sym typeface="Roboto"/>
              </a:rPr>
              <a:t>”</a:t>
            </a:r>
            <a:endParaRPr sz="1600">
              <a:latin typeface="Roboto"/>
              <a:ea typeface="Roboto"/>
              <a:cs typeface="Roboto"/>
              <a:sym typeface="Roboto"/>
            </a:endParaRPr>
          </a:p>
          <a:p>
            <a:pPr marL="177800" lvl="0" indent="-127000" algn="l" rtl="0">
              <a:lnSpc>
                <a:spcPct val="100000"/>
              </a:lnSpc>
              <a:spcBef>
                <a:spcPts val="800"/>
              </a:spcBef>
              <a:spcAft>
                <a:spcPts val="800"/>
              </a:spcAft>
              <a:buClr>
                <a:schemeClr val="dk1"/>
              </a:buClr>
              <a:buSzPts val="1400"/>
              <a:buChar char="•"/>
            </a:pPr>
            <a:r>
              <a:rPr lang="en" sz="1800" b="1">
                <a:solidFill>
                  <a:srgbClr val="C00000"/>
                </a:solidFill>
              </a:rPr>
              <a:t>Call</a:t>
            </a:r>
            <a:r>
              <a:rPr lang="en" sz="1800">
                <a:solidFill>
                  <a:schemeClr val="dk1"/>
                </a:solidFill>
              </a:rPr>
              <a:t> a US citizen friend or family or an attorney</a:t>
            </a:r>
            <a:endParaRPr sz="1700"/>
          </a:p>
        </p:txBody>
      </p:sp>
      <p:pic>
        <p:nvPicPr>
          <p:cNvPr id="228" name="Google Shape;228;g2a4fae83596_0_80"/>
          <p:cNvPicPr preferRelativeResize="0"/>
          <p:nvPr/>
        </p:nvPicPr>
        <p:blipFill rotWithShape="1">
          <a:blip r:embed="rId3">
            <a:alphaModFix/>
          </a:blip>
          <a:srcRect l="13339" r="24786"/>
          <a:stretch/>
        </p:blipFill>
        <p:spPr>
          <a:xfrm>
            <a:off x="6377800" y="1571675"/>
            <a:ext cx="2692951" cy="2903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a4fae83596_0_107"/>
          <p:cNvSpPr txBox="1">
            <a:spLocks noGrp="1"/>
          </p:cNvSpPr>
          <p:nvPr>
            <p:ph type="title"/>
          </p:nvPr>
        </p:nvSpPr>
        <p:spPr>
          <a:xfrm>
            <a:off x="457200" y="358150"/>
            <a:ext cx="7132500" cy="503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3000"/>
              <a:buFont typeface="Roboto"/>
              <a:buNone/>
            </a:pPr>
            <a:r>
              <a:rPr lang="en" sz="2700"/>
              <a:t>When can Law Enforcement enter my home?</a:t>
            </a:r>
            <a:endParaRPr sz="3000"/>
          </a:p>
        </p:txBody>
      </p:sp>
      <p:pic>
        <p:nvPicPr>
          <p:cNvPr id="235" name="Google Shape;235;g2a4fae83596_0_107"/>
          <p:cNvPicPr preferRelativeResize="0"/>
          <p:nvPr/>
        </p:nvPicPr>
        <p:blipFill rotWithShape="1">
          <a:blip r:embed="rId3">
            <a:alphaModFix/>
          </a:blip>
          <a:srcRect t="15675"/>
          <a:stretch/>
        </p:blipFill>
        <p:spPr>
          <a:xfrm>
            <a:off x="812463" y="1195700"/>
            <a:ext cx="7519075" cy="3606525"/>
          </a:xfrm>
          <a:prstGeom prst="rect">
            <a:avLst/>
          </a:prstGeom>
          <a:noFill/>
          <a:ln>
            <a:noFill/>
          </a:ln>
        </p:spPr>
      </p:pic>
      <p:sp>
        <p:nvSpPr>
          <p:cNvPr id="236" name="Google Shape;236;g2a4fae83596_0_107"/>
          <p:cNvSpPr txBox="1"/>
          <p:nvPr/>
        </p:nvSpPr>
        <p:spPr>
          <a:xfrm>
            <a:off x="5702325" y="1368550"/>
            <a:ext cx="2337900" cy="42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C00000"/>
                </a:solidFill>
                <a:latin typeface="Calibri"/>
                <a:ea typeface="Calibri"/>
                <a:cs typeface="Calibri"/>
                <a:sym typeface="Calibri"/>
              </a:rPr>
              <a:t>Judicial Warrant</a:t>
            </a:r>
            <a:endParaRPr sz="2200" b="1" i="0" u="none" strike="noStrike" cap="none">
              <a:solidFill>
                <a:srgbClr val="C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3441358a1f1_0_0"/>
          <p:cNvSpPr txBox="1">
            <a:spLocks noGrp="1"/>
          </p:cNvSpPr>
          <p:nvPr>
            <p:ph type="title"/>
          </p:nvPr>
        </p:nvSpPr>
        <p:spPr>
          <a:xfrm>
            <a:off x="628650" y="434325"/>
            <a:ext cx="5856600" cy="516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Warrants</a:t>
            </a:r>
            <a:endParaRPr/>
          </a:p>
        </p:txBody>
      </p:sp>
      <p:sp>
        <p:nvSpPr>
          <p:cNvPr id="242" name="Google Shape;242;g3441358a1f1_0_0"/>
          <p:cNvSpPr txBox="1">
            <a:spLocks noGrp="1"/>
          </p:cNvSpPr>
          <p:nvPr>
            <p:ph type="body" idx="1"/>
          </p:nvPr>
        </p:nvSpPr>
        <p:spPr>
          <a:xfrm>
            <a:off x="1076225" y="950325"/>
            <a:ext cx="7332000" cy="516000"/>
          </a:xfrm>
          <a:prstGeom prst="rect">
            <a:avLst/>
          </a:prstGeom>
        </p:spPr>
        <p:txBody>
          <a:bodyPr spcFirstLastPara="1" wrap="square" lIns="68575" tIns="34275" rIns="68575" bIns="34275" anchor="ctr" anchorCtr="0">
            <a:normAutofit fontScale="55000" lnSpcReduction="10000"/>
          </a:bodyPr>
          <a:lstStyle/>
          <a:p>
            <a:pPr marL="1828800" lvl="0" indent="457200" algn="l" rtl="0">
              <a:spcBef>
                <a:spcPts val="800"/>
              </a:spcBef>
              <a:spcAft>
                <a:spcPts val="0"/>
              </a:spcAft>
              <a:buNone/>
            </a:pPr>
            <a:r>
              <a:rPr lang="en"/>
              <a:t>			Example of immigration warrant: does not give </a:t>
            </a:r>
            <a:endParaRPr/>
          </a:p>
          <a:p>
            <a:pPr marL="0" lvl="0" indent="0" algn="l" rtl="0">
              <a:spcBef>
                <a:spcPts val="800"/>
              </a:spcBef>
              <a:spcAft>
                <a:spcPts val="0"/>
              </a:spcAft>
              <a:buNone/>
            </a:pPr>
            <a:r>
              <a:rPr lang="en"/>
              <a:t>          Example of warrant signed by a judge 		immigration permission to enter the home</a:t>
            </a:r>
            <a:endParaRPr/>
          </a:p>
        </p:txBody>
      </p:sp>
      <p:pic>
        <p:nvPicPr>
          <p:cNvPr id="243" name="Google Shape;243;g3441358a1f1_0_0"/>
          <p:cNvPicPr preferRelativeResize="0"/>
          <p:nvPr/>
        </p:nvPicPr>
        <p:blipFill rotWithShape="1">
          <a:blip r:embed="rId3">
            <a:alphaModFix/>
          </a:blip>
          <a:srcRect t="8825"/>
          <a:stretch/>
        </p:blipFill>
        <p:spPr>
          <a:xfrm>
            <a:off x="1076225" y="1419300"/>
            <a:ext cx="6732351" cy="3764750"/>
          </a:xfrm>
          <a:prstGeom prst="rect">
            <a:avLst/>
          </a:prstGeom>
          <a:noFill/>
          <a:ln>
            <a:noFill/>
          </a:ln>
        </p:spPr>
      </p:pic>
      <p:pic>
        <p:nvPicPr>
          <p:cNvPr id="244" name="Google Shape;244;g3441358a1f1_0_0" descr="File:Red circle.svg - Wikipedia"/>
          <p:cNvPicPr preferRelativeResize="0"/>
          <p:nvPr/>
        </p:nvPicPr>
        <p:blipFill>
          <a:blip r:embed="rId4">
            <a:alphaModFix/>
          </a:blip>
          <a:stretch>
            <a:fillRect/>
          </a:stretch>
        </p:blipFill>
        <p:spPr>
          <a:xfrm>
            <a:off x="2759750" y="4293775"/>
            <a:ext cx="1173075" cy="516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320175" y="286725"/>
            <a:ext cx="8098500" cy="690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1F419A"/>
              </a:buClr>
              <a:buSzPts val="3300"/>
              <a:buFont typeface="Poppins"/>
              <a:buNone/>
            </a:pPr>
            <a:r>
              <a:rPr lang="en">
                <a:solidFill>
                  <a:srgbClr val="C12530"/>
                </a:solidFill>
              </a:rPr>
              <a:t>About MIRA:</a:t>
            </a:r>
            <a:endParaRPr b="1">
              <a:solidFill>
                <a:srgbClr val="C12530"/>
              </a:solidFill>
              <a:latin typeface="Roboto"/>
              <a:ea typeface="Roboto"/>
              <a:cs typeface="Roboto"/>
              <a:sym typeface="Roboto"/>
            </a:endParaRPr>
          </a:p>
        </p:txBody>
      </p:sp>
      <p:sp>
        <p:nvSpPr>
          <p:cNvPr id="106" name="Google Shape;106;p2"/>
          <p:cNvSpPr txBox="1">
            <a:spLocks noGrp="1"/>
          </p:cNvSpPr>
          <p:nvPr>
            <p:ph type="body" idx="1"/>
          </p:nvPr>
        </p:nvSpPr>
        <p:spPr>
          <a:xfrm>
            <a:off x="320175" y="976725"/>
            <a:ext cx="4846200" cy="4290900"/>
          </a:xfrm>
          <a:prstGeom prst="rect">
            <a:avLst/>
          </a:prstGeom>
          <a:noFill/>
          <a:ln>
            <a:noFill/>
          </a:ln>
        </p:spPr>
        <p:txBody>
          <a:bodyPr spcFirstLastPara="1" wrap="square" lIns="68575" tIns="34275" rIns="68575" bIns="34275" anchor="t" anchorCtr="0">
            <a:noAutofit/>
          </a:bodyPr>
          <a:lstStyle/>
          <a:p>
            <a:pPr marL="342900" lvl="0" indent="0" algn="l" rtl="0">
              <a:lnSpc>
                <a:spcPct val="115000"/>
              </a:lnSpc>
              <a:spcBef>
                <a:spcPts val="0"/>
              </a:spcBef>
              <a:spcAft>
                <a:spcPts val="0"/>
              </a:spcAft>
              <a:buSzPts val="2100"/>
              <a:buNone/>
            </a:pPr>
            <a:endParaRPr sz="1800">
              <a:solidFill>
                <a:srgbClr val="1F419A"/>
              </a:solidFill>
              <a:latin typeface="Raleway"/>
              <a:ea typeface="Raleway"/>
              <a:cs typeface="Raleway"/>
              <a:sym typeface="Raleway"/>
            </a:endParaRPr>
          </a:p>
          <a:p>
            <a:pPr marL="0" lvl="0" indent="0" algn="l" rtl="0">
              <a:lnSpc>
                <a:spcPct val="115000"/>
              </a:lnSpc>
              <a:spcBef>
                <a:spcPts val="0"/>
              </a:spcBef>
              <a:spcAft>
                <a:spcPts val="0"/>
              </a:spcAft>
              <a:buSzPts val="2100"/>
              <a:buNone/>
            </a:pPr>
            <a:r>
              <a:rPr lang="en" b="1">
                <a:solidFill>
                  <a:srgbClr val="3A71AB"/>
                </a:solidFill>
                <a:latin typeface="Calibri"/>
                <a:ea typeface="Calibri"/>
                <a:cs typeface="Calibri"/>
                <a:sym typeface="Calibri"/>
              </a:rPr>
              <a:t>Programs:</a:t>
            </a:r>
            <a:endParaRPr b="1">
              <a:solidFill>
                <a:srgbClr val="3A71AB"/>
              </a:solidFill>
              <a:latin typeface="Calibri"/>
              <a:ea typeface="Calibri"/>
              <a:cs typeface="Calibri"/>
              <a:sym typeface="Calibri"/>
            </a:endParaRPr>
          </a:p>
          <a:p>
            <a:pPr marL="685800" lvl="1" indent="-279400" algn="l" rtl="0">
              <a:lnSpc>
                <a:spcPct val="115000"/>
              </a:lnSpc>
              <a:spcBef>
                <a:spcPts val="0"/>
              </a:spcBef>
              <a:spcAft>
                <a:spcPts val="0"/>
              </a:spcAft>
              <a:buClr>
                <a:srgbClr val="3A71AB"/>
              </a:buClr>
              <a:buSzPts val="1800"/>
              <a:buFont typeface="Calibri"/>
              <a:buChar char="○"/>
            </a:pPr>
            <a:r>
              <a:rPr lang="en" b="1">
                <a:solidFill>
                  <a:srgbClr val="3A71AB"/>
                </a:solidFill>
              </a:rPr>
              <a:t>Both federal and state advocacy </a:t>
            </a:r>
            <a:endParaRPr b="1">
              <a:solidFill>
                <a:srgbClr val="3A71AB"/>
              </a:solidFill>
            </a:endParaRPr>
          </a:p>
          <a:p>
            <a:pPr marL="685800" lvl="1" indent="-279400" algn="l" rtl="0">
              <a:lnSpc>
                <a:spcPct val="115000"/>
              </a:lnSpc>
              <a:spcBef>
                <a:spcPts val="0"/>
              </a:spcBef>
              <a:spcAft>
                <a:spcPts val="0"/>
              </a:spcAft>
              <a:buClr>
                <a:srgbClr val="3A71AB"/>
              </a:buClr>
              <a:buSzPts val="1800"/>
              <a:buFont typeface="Calibri"/>
              <a:buChar char="○"/>
            </a:pPr>
            <a:r>
              <a:rPr lang="en" b="1">
                <a:solidFill>
                  <a:srgbClr val="3A71AB"/>
                </a:solidFill>
              </a:rPr>
              <a:t>Organizing and civic engagement</a:t>
            </a:r>
            <a:endParaRPr b="1">
              <a:solidFill>
                <a:srgbClr val="3A71AB"/>
              </a:solidFill>
            </a:endParaRPr>
          </a:p>
          <a:p>
            <a:pPr marL="0" lvl="0" indent="0" algn="l" rtl="0">
              <a:lnSpc>
                <a:spcPct val="115000"/>
              </a:lnSpc>
              <a:spcBef>
                <a:spcPts val="0"/>
              </a:spcBef>
              <a:spcAft>
                <a:spcPts val="0"/>
              </a:spcAft>
              <a:buSzPts val="2100"/>
              <a:buNone/>
            </a:pPr>
            <a:endParaRPr b="1">
              <a:solidFill>
                <a:srgbClr val="3A71AB"/>
              </a:solidFill>
            </a:endParaRPr>
          </a:p>
          <a:p>
            <a:pPr marL="0" lvl="0" indent="0" algn="ctr" rtl="0">
              <a:lnSpc>
                <a:spcPct val="115000"/>
              </a:lnSpc>
              <a:spcBef>
                <a:spcPts val="0"/>
              </a:spcBef>
              <a:spcAft>
                <a:spcPts val="0"/>
              </a:spcAft>
              <a:buSzPts val="2100"/>
              <a:buNone/>
            </a:pPr>
            <a:r>
              <a:rPr lang="en" sz="1800" b="1">
                <a:solidFill>
                  <a:srgbClr val="C00000"/>
                </a:solidFill>
                <a:latin typeface="Arial"/>
                <a:ea typeface="Arial"/>
                <a:cs typeface="Arial"/>
                <a:sym typeface="Arial"/>
              </a:rPr>
              <a:t>Our vision </a:t>
            </a:r>
            <a:r>
              <a:rPr lang="en" sz="1800">
                <a:solidFill>
                  <a:srgbClr val="C00000"/>
                </a:solidFill>
                <a:latin typeface="Arial"/>
                <a:ea typeface="Arial"/>
                <a:cs typeface="Arial"/>
                <a:sym typeface="Arial"/>
              </a:rPr>
              <a:t>is a Commonwealth – and a nation – where </a:t>
            </a:r>
            <a:r>
              <a:rPr lang="en" sz="1800" i="1">
                <a:solidFill>
                  <a:srgbClr val="C00000"/>
                </a:solidFill>
                <a:latin typeface="Arial"/>
                <a:ea typeface="Arial"/>
                <a:cs typeface="Arial"/>
                <a:sym typeface="Arial"/>
              </a:rPr>
              <a:t>all</a:t>
            </a:r>
            <a:r>
              <a:rPr lang="en" sz="1800">
                <a:solidFill>
                  <a:srgbClr val="C00000"/>
                </a:solidFill>
                <a:latin typeface="Arial"/>
                <a:ea typeface="Arial"/>
                <a:cs typeface="Arial"/>
                <a:sym typeface="Arial"/>
              </a:rPr>
              <a:t> can thrive, no matter where they came from or how they got here, and </a:t>
            </a:r>
            <a:r>
              <a:rPr lang="en" sz="1800" i="1">
                <a:solidFill>
                  <a:srgbClr val="C00000"/>
                </a:solidFill>
                <a:latin typeface="Arial"/>
                <a:ea typeface="Arial"/>
                <a:cs typeface="Arial"/>
                <a:sym typeface="Arial"/>
              </a:rPr>
              <a:t>all</a:t>
            </a:r>
            <a:r>
              <a:rPr lang="en" sz="1800">
                <a:solidFill>
                  <a:srgbClr val="C00000"/>
                </a:solidFill>
                <a:latin typeface="Arial"/>
                <a:ea typeface="Arial"/>
                <a:cs typeface="Arial"/>
                <a:sym typeface="Arial"/>
              </a:rPr>
              <a:t> can fully participate in their community’s social, economic, and civic life.</a:t>
            </a:r>
            <a:endParaRPr sz="1800">
              <a:solidFill>
                <a:srgbClr val="C00000"/>
              </a:solidFill>
              <a:latin typeface="Raleway"/>
              <a:ea typeface="Raleway"/>
              <a:cs typeface="Raleway"/>
              <a:sym typeface="Raleway"/>
            </a:endParaRPr>
          </a:p>
        </p:txBody>
      </p:sp>
      <p:pic>
        <p:nvPicPr>
          <p:cNvPr id="107" name="Google Shape;107;p2" descr="beth.jpg"/>
          <p:cNvPicPr preferRelativeResize="0"/>
          <p:nvPr/>
        </p:nvPicPr>
        <p:blipFill rotWithShape="1">
          <a:blip r:embed="rId3">
            <a:alphaModFix/>
          </a:blip>
          <a:srcRect/>
          <a:stretch/>
        </p:blipFill>
        <p:spPr>
          <a:xfrm>
            <a:off x="5243008" y="1357176"/>
            <a:ext cx="3673368" cy="27190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a4fae83596_0_123"/>
          <p:cNvSpPr txBox="1">
            <a:spLocks noGrp="1"/>
          </p:cNvSpPr>
          <p:nvPr>
            <p:ph type="title"/>
          </p:nvPr>
        </p:nvSpPr>
        <p:spPr>
          <a:xfrm>
            <a:off x="628650" y="434337"/>
            <a:ext cx="3751500" cy="5160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1110"/>
              <a:buNone/>
            </a:pPr>
            <a:r>
              <a:rPr lang="en"/>
              <a:t>Driver’s Licenses</a:t>
            </a:r>
            <a:endParaRPr/>
          </a:p>
        </p:txBody>
      </p:sp>
      <p:sp>
        <p:nvSpPr>
          <p:cNvPr id="250" name="Google Shape;250;g2a4fae83596_0_123"/>
          <p:cNvSpPr txBox="1">
            <a:spLocks noGrp="1"/>
          </p:cNvSpPr>
          <p:nvPr>
            <p:ph type="body" idx="1"/>
          </p:nvPr>
        </p:nvSpPr>
        <p:spPr>
          <a:xfrm>
            <a:off x="628650" y="1326444"/>
            <a:ext cx="7886700" cy="3263400"/>
          </a:xfrm>
          <a:prstGeom prst="rect">
            <a:avLst/>
          </a:prstGeom>
          <a:noFill/>
          <a:ln>
            <a:noFill/>
          </a:ln>
        </p:spPr>
        <p:txBody>
          <a:bodyPr spcFirstLastPara="1" wrap="square" lIns="68575" tIns="34275" rIns="68575" bIns="34275" anchor="t" anchorCtr="0">
            <a:normAutofit lnSpcReduction="20000"/>
          </a:bodyPr>
          <a:lstStyle/>
          <a:p>
            <a:pPr marL="0" lvl="0" indent="0" algn="ctr" rtl="0">
              <a:lnSpc>
                <a:spcPct val="100000"/>
              </a:lnSpc>
              <a:spcBef>
                <a:spcPts val="0"/>
              </a:spcBef>
              <a:spcAft>
                <a:spcPts val="0"/>
              </a:spcAft>
              <a:buClr>
                <a:schemeClr val="dk1"/>
              </a:buClr>
              <a:buSzPts val="2100"/>
              <a:buFont typeface="Arial"/>
              <a:buNone/>
            </a:pPr>
            <a:r>
              <a:rPr lang="en" sz="2000" b="1"/>
              <a:t>If you live in Massachusetts you are eligible to get a driver’s license regardless of immigration status!</a:t>
            </a:r>
            <a:endParaRPr sz="2000" b="1"/>
          </a:p>
          <a:p>
            <a:pPr marL="0" lvl="0" indent="0" algn="ctr" rtl="0">
              <a:lnSpc>
                <a:spcPct val="100000"/>
              </a:lnSpc>
              <a:spcBef>
                <a:spcPts val="0"/>
              </a:spcBef>
              <a:spcAft>
                <a:spcPts val="0"/>
              </a:spcAft>
              <a:buClr>
                <a:schemeClr val="dk1"/>
              </a:buClr>
              <a:buSzPts val="2100"/>
              <a:buFont typeface="Arial"/>
              <a:buNone/>
            </a:pPr>
            <a:endParaRPr sz="2000" b="1"/>
          </a:p>
          <a:p>
            <a:pPr marL="0" lvl="0" indent="0" algn="l" rtl="0">
              <a:lnSpc>
                <a:spcPct val="100000"/>
              </a:lnSpc>
              <a:spcBef>
                <a:spcPts val="800"/>
              </a:spcBef>
              <a:spcAft>
                <a:spcPts val="0"/>
              </a:spcAft>
              <a:buSzPts val="2100"/>
              <a:buNone/>
            </a:pPr>
            <a:r>
              <a:rPr lang="en">
                <a:solidFill>
                  <a:schemeClr val="dk1"/>
                </a:solidFill>
              </a:rPr>
              <a:t>YOU MUST: drive only on a full driver’s license, not a permit</a:t>
            </a:r>
            <a:endParaRPr>
              <a:solidFill>
                <a:schemeClr val="dk1"/>
              </a:solidFill>
            </a:endParaRPr>
          </a:p>
          <a:p>
            <a:pPr marL="0" lvl="0" indent="0" algn="l" rtl="0">
              <a:lnSpc>
                <a:spcPct val="100000"/>
              </a:lnSpc>
              <a:spcBef>
                <a:spcPts val="800"/>
              </a:spcBef>
              <a:spcAft>
                <a:spcPts val="0"/>
              </a:spcAft>
              <a:buSzPts val="2100"/>
              <a:buNone/>
            </a:pPr>
            <a:endParaRPr>
              <a:solidFill>
                <a:schemeClr val="dk1"/>
              </a:solidFill>
            </a:endParaRPr>
          </a:p>
          <a:p>
            <a:pPr marL="0" lvl="0" indent="0" algn="l" rtl="0">
              <a:lnSpc>
                <a:spcPct val="100000"/>
              </a:lnSpc>
              <a:spcBef>
                <a:spcPts val="800"/>
              </a:spcBef>
              <a:spcAft>
                <a:spcPts val="0"/>
              </a:spcAft>
              <a:buSzPts val="2100"/>
              <a:buNone/>
            </a:pPr>
            <a:r>
              <a:rPr lang="en">
                <a:solidFill>
                  <a:schemeClr val="dk1"/>
                </a:solidFill>
              </a:rPr>
              <a:t>TO DRIVE on a permit, you must have someone in the car who has:</a:t>
            </a:r>
            <a:endParaRPr>
              <a:solidFill>
                <a:schemeClr val="dk1"/>
              </a:solidFill>
            </a:endParaRPr>
          </a:p>
          <a:p>
            <a:pPr marL="914400" lvl="0" indent="-361950" algn="l" rtl="0">
              <a:lnSpc>
                <a:spcPct val="100000"/>
              </a:lnSpc>
              <a:spcBef>
                <a:spcPts val="800"/>
              </a:spcBef>
              <a:spcAft>
                <a:spcPts val="0"/>
              </a:spcAft>
              <a:buClr>
                <a:schemeClr val="dk1"/>
              </a:buClr>
              <a:buSzPts val="2100"/>
              <a:buAutoNum type="arabicParenR"/>
            </a:pPr>
            <a:r>
              <a:rPr lang="en">
                <a:solidFill>
                  <a:schemeClr val="dk1"/>
                </a:solidFill>
              </a:rPr>
              <a:t>Been driving for 1 year</a:t>
            </a:r>
            <a:endParaRPr>
              <a:solidFill>
                <a:schemeClr val="dk1"/>
              </a:solidFill>
            </a:endParaRPr>
          </a:p>
          <a:p>
            <a:pPr marL="0" lvl="0" indent="0" algn="l" rtl="0">
              <a:lnSpc>
                <a:spcPct val="100000"/>
              </a:lnSpc>
              <a:spcBef>
                <a:spcPts val="800"/>
              </a:spcBef>
              <a:spcAft>
                <a:spcPts val="0"/>
              </a:spcAft>
              <a:buSzPts val="2100"/>
              <a:buNone/>
            </a:pPr>
            <a:r>
              <a:rPr lang="en">
                <a:solidFill>
                  <a:schemeClr val="dk1"/>
                </a:solidFill>
              </a:rPr>
              <a:t>	2)	Over the age of 21 </a:t>
            </a:r>
            <a:endParaRPr>
              <a:solidFill>
                <a:schemeClr val="dk1"/>
              </a:solidFill>
            </a:endParaRPr>
          </a:p>
          <a:p>
            <a:pPr marL="0" lvl="0" indent="0" algn="l" rtl="0">
              <a:lnSpc>
                <a:spcPct val="100000"/>
              </a:lnSpc>
              <a:spcBef>
                <a:spcPts val="800"/>
              </a:spcBef>
              <a:spcAft>
                <a:spcPts val="0"/>
              </a:spcAft>
              <a:buSzPts val="2100"/>
              <a:buNone/>
            </a:pPr>
            <a:r>
              <a:rPr lang="en">
                <a:solidFill>
                  <a:schemeClr val="dk1"/>
                </a:solidFill>
              </a:rPr>
              <a:t>	3)	Sitting next to the driver</a:t>
            </a:r>
            <a:endParaRPr>
              <a:solidFill>
                <a:schemeClr val="dk1"/>
              </a:solidFill>
            </a:endParaRPr>
          </a:p>
        </p:txBody>
      </p:sp>
      <p:pic>
        <p:nvPicPr>
          <p:cNvPr id="251" name="Google Shape;251;g2a4fae83596_0_123"/>
          <p:cNvPicPr preferRelativeResize="0"/>
          <p:nvPr/>
        </p:nvPicPr>
        <p:blipFill rotWithShape="1">
          <a:blip r:embed="rId3">
            <a:alphaModFix/>
          </a:blip>
          <a:srcRect/>
          <a:stretch/>
        </p:blipFill>
        <p:spPr>
          <a:xfrm>
            <a:off x="7241750" y="3394075"/>
            <a:ext cx="1487450" cy="1487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a4fae83596_0_129"/>
          <p:cNvSpPr txBox="1">
            <a:spLocks noGrp="1"/>
          </p:cNvSpPr>
          <p:nvPr>
            <p:ph type="title"/>
          </p:nvPr>
        </p:nvSpPr>
        <p:spPr>
          <a:xfrm>
            <a:off x="533403" y="0"/>
            <a:ext cx="7543800" cy="12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A71AB"/>
              </a:buClr>
              <a:buSzPts val="3000"/>
              <a:buFont typeface="Roboto"/>
              <a:buNone/>
            </a:pPr>
            <a:r>
              <a:rPr lang="en" sz="3000"/>
              <a:t>If You Are Stopped When Driving…</a:t>
            </a:r>
            <a:endParaRPr sz="3000">
              <a:solidFill>
                <a:schemeClr val="dk1"/>
              </a:solidFill>
            </a:endParaRPr>
          </a:p>
        </p:txBody>
      </p:sp>
      <p:sp>
        <p:nvSpPr>
          <p:cNvPr id="257" name="Google Shape;257;g2a4fae83596_0_129"/>
          <p:cNvSpPr txBox="1">
            <a:spLocks noGrp="1"/>
          </p:cNvSpPr>
          <p:nvPr>
            <p:ph type="dt" idx="10"/>
          </p:nvPr>
        </p:nvSpPr>
        <p:spPr>
          <a:xfrm>
            <a:off x="471488" y="3575447"/>
            <a:ext cx="1543200" cy="205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SzPts val="1100"/>
              <a:buNone/>
            </a:pPr>
            <a:r>
              <a:rPr lang="en" sz="1100">
                <a:solidFill>
                  <a:srgbClr val="FFFFFF"/>
                </a:solidFill>
                <a:latin typeface="Arial"/>
                <a:ea typeface="Arial"/>
                <a:cs typeface="Arial"/>
                <a:sym typeface="Arial"/>
              </a:rPr>
              <a:t>12/4/20</a:t>
            </a:r>
            <a:endParaRPr sz="1100">
              <a:solidFill>
                <a:srgbClr val="FFFFFF"/>
              </a:solidFill>
              <a:latin typeface="Arial"/>
              <a:ea typeface="Arial"/>
              <a:cs typeface="Arial"/>
              <a:sym typeface="Arial"/>
            </a:endParaRPr>
          </a:p>
        </p:txBody>
      </p:sp>
      <p:sp>
        <p:nvSpPr>
          <p:cNvPr id="258" name="Google Shape;258;g2a4fae83596_0_129"/>
          <p:cNvSpPr txBox="1">
            <a:spLocks noGrp="1"/>
          </p:cNvSpPr>
          <p:nvPr>
            <p:ph type="ftr" idx="11"/>
          </p:nvPr>
        </p:nvSpPr>
        <p:spPr>
          <a:xfrm>
            <a:off x="2271713" y="3575447"/>
            <a:ext cx="2314500" cy="205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SzPts val="1100"/>
              <a:buNone/>
            </a:pPr>
            <a:r>
              <a:rPr lang="en" sz="900">
                <a:solidFill>
                  <a:srgbClr val="FFFFFF"/>
                </a:solidFill>
                <a:latin typeface="Arial"/>
                <a:ea typeface="Arial"/>
                <a:cs typeface="Arial"/>
                <a:sym typeface="Arial"/>
              </a:rPr>
              <a:t>www.miracoalition.org</a:t>
            </a:r>
            <a:endParaRPr/>
          </a:p>
        </p:txBody>
      </p:sp>
      <p:sp>
        <p:nvSpPr>
          <p:cNvPr id="259" name="Google Shape;259;g2a4fae83596_0_129"/>
          <p:cNvSpPr txBox="1">
            <a:spLocks noGrp="1"/>
          </p:cNvSpPr>
          <p:nvPr>
            <p:ph type="body" idx="1"/>
          </p:nvPr>
        </p:nvSpPr>
        <p:spPr>
          <a:xfrm>
            <a:off x="404275" y="1034725"/>
            <a:ext cx="5167800" cy="3866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endParaRPr sz="800"/>
          </a:p>
          <a:p>
            <a:pPr marL="0" lvl="0" indent="0" algn="l" rtl="0">
              <a:lnSpc>
                <a:spcPct val="100000"/>
              </a:lnSpc>
              <a:spcBef>
                <a:spcPts val="0"/>
              </a:spcBef>
              <a:spcAft>
                <a:spcPts val="0"/>
              </a:spcAft>
              <a:buSzPts val="2100"/>
              <a:buNone/>
            </a:pPr>
            <a:r>
              <a:rPr lang="en" sz="1600" b="1">
                <a:solidFill>
                  <a:srgbClr val="C00000"/>
                </a:solidFill>
              </a:rPr>
              <a:t>Stay in the car</a:t>
            </a:r>
            <a:r>
              <a:rPr lang="en" sz="1600">
                <a:solidFill>
                  <a:schemeClr val="dk1"/>
                </a:solidFill>
              </a:rPr>
              <a:t> and place your hands on the steering wheel.</a:t>
            </a:r>
            <a:endParaRPr sz="1600">
              <a:solidFill>
                <a:schemeClr val="dk1"/>
              </a:solidFill>
            </a:endParaRPr>
          </a:p>
          <a:p>
            <a:pPr marL="0" lvl="0" indent="0" algn="l" rtl="0">
              <a:lnSpc>
                <a:spcPct val="100000"/>
              </a:lnSpc>
              <a:spcBef>
                <a:spcPts val="1000"/>
              </a:spcBef>
              <a:spcAft>
                <a:spcPts val="0"/>
              </a:spcAft>
              <a:buSzPts val="2100"/>
              <a:buNone/>
            </a:pPr>
            <a:r>
              <a:rPr lang="en" sz="1600">
                <a:solidFill>
                  <a:schemeClr val="dk1"/>
                </a:solidFill>
              </a:rPr>
              <a:t>The driver must provide their own name and address.</a:t>
            </a:r>
            <a:endParaRPr sz="1600">
              <a:solidFill>
                <a:schemeClr val="dk1"/>
              </a:solidFill>
            </a:endParaRPr>
          </a:p>
          <a:p>
            <a:pPr marL="914400" lvl="1" indent="-330200" algn="l" rtl="0">
              <a:lnSpc>
                <a:spcPct val="100000"/>
              </a:lnSpc>
              <a:spcBef>
                <a:spcPts val="1000"/>
              </a:spcBef>
              <a:spcAft>
                <a:spcPts val="0"/>
              </a:spcAft>
              <a:buClr>
                <a:srgbClr val="C00000"/>
              </a:buClr>
              <a:buSzPts val="1600"/>
              <a:buFont typeface="Roboto"/>
              <a:buChar char="•"/>
            </a:pPr>
            <a:r>
              <a:rPr lang="en" sz="1600">
                <a:solidFill>
                  <a:srgbClr val="C00000"/>
                </a:solidFill>
                <a:latin typeface="Roboto"/>
                <a:ea typeface="Roboto"/>
                <a:cs typeface="Roboto"/>
                <a:sym typeface="Roboto"/>
              </a:rPr>
              <a:t>Passengers do not need to answer any questions</a:t>
            </a:r>
            <a:endParaRPr sz="1600">
              <a:solidFill>
                <a:srgbClr val="C00000"/>
              </a:solidFill>
              <a:latin typeface="Roboto"/>
              <a:ea typeface="Roboto"/>
              <a:cs typeface="Roboto"/>
              <a:sym typeface="Roboto"/>
            </a:endParaRPr>
          </a:p>
          <a:p>
            <a:pPr marL="0" lvl="0" indent="0" algn="l" rtl="0">
              <a:lnSpc>
                <a:spcPct val="100000"/>
              </a:lnSpc>
              <a:spcBef>
                <a:spcPts val="1000"/>
              </a:spcBef>
              <a:spcAft>
                <a:spcPts val="0"/>
              </a:spcAft>
              <a:buSzPts val="2100"/>
              <a:buNone/>
            </a:pPr>
            <a:r>
              <a:rPr lang="en" sz="1600">
                <a:solidFill>
                  <a:schemeClr val="dk1"/>
                </a:solidFill>
              </a:rPr>
              <a:t>If you can, show your Know Your Rights card.</a:t>
            </a:r>
            <a:endParaRPr sz="1600">
              <a:solidFill>
                <a:schemeClr val="dk1"/>
              </a:solidFill>
            </a:endParaRPr>
          </a:p>
          <a:p>
            <a:pPr marL="0" lvl="0" indent="0" algn="l" rtl="0">
              <a:lnSpc>
                <a:spcPct val="100000"/>
              </a:lnSpc>
              <a:spcBef>
                <a:spcPts val="1000"/>
              </a:spcBef>
              <a:spcAft>
                <a:spcPts val="0"/>
              </a:spcAft>
              <a:buSzPts val="2100"/>
              <a:buNone/>
            </a:pPr>
            <a:r>
              <a:rPr lang="en" sz="1600">
                <a:solidFill>
                  <a:schemeClr val="dk1"/>
                </a:solidFill>
              </a:rPr>
              <a:t>Police can search your vehicle if they believe you have been involved in a crime. </a:t>
            </a:r>
            <a:endParaRPr sz="1600">
              <a:solidFill>
                <a:schemeClr val="dk1"/>
              </a:solidFill>
            </a:endParaRPr>
          </a:p>
          <a:p>
            <a:pPr marL="914400" lvl="1" indent="-330200" algn="l" rtl="0">
              <a:lnSpc>
                <a:spcPct val="100000"/>
              </a:lnSpc>
              <a:spcBef>
                <a:spcPts val="1000"/>
              </a:spcBef>
              <a:spcAft>
                <a:spcPts val="0"/>
              </a:spcAft>
              <a:buClr>
                <a:srgbClr val="C00000"/>
              </a:buClr>
              <a:buSzPts val="1600"/>
              <a:buFont typeface="Roboto"/>
              <a:buChar char="•"/>
            </a:pPr>
            <a:r>
              <a:rPr lang="en" sz="1600">
                <a:solidFill>
                  <a:srgbClr val="C00000"/>
                </a:solidFill>
                <a:latin typeface="Roboto"/>
                <a:ea typeface="Roboto"/>
                <a:cs typeface="Roboto"/>
                <a:sym typeface="Roboto"/>
              </a:rPr>
              <a:t>You can say “I do not consent to the search.”</a:t>
            </a:r>
            <a:endParaRPr sz="1600">
              <a:solidFill>
                <a:srgbClr val="C00000"/>
              </a:solidFill>
              <a:latin typeface="Roboto"/>
              <a:ea typeface="Roboto"/>
              <a:cs typeface="Roboto"/>
              <a:sym typeface="Roboto"/>
            </a:endParaRPr>
          </a:p>
          <a:p>
            <a:pPr marL="0" lvl="0" indent="0" algn="l" rtl="0">
              <a:lnSpc>
                <a:spcPct val="100000"/>
              </a:lnSpc>
              <a:spcBef>
                <a:spcPts val="1000"/>
              </a:spcBef>
              <a:spcAft>
                <a:spcPts val="0"/>
              </a:spcAft>
              <a:buSzPts val="2100"/>
              <a:buNone/>
            </a:pPr>
            <a:r>
              <a:rPr lang="en" sz="1600">
                <a:solidFill>
                  <a:schemeClr val="dk1"/>
                </a:solidFill>
              </a:rPr>
              <a:t>Never provide false documents.</a:t>
            </a:r>
            <a:endParaRPr sz="2000">
              <a:solidFill>
                <a:schemeClr val="dk1"/>
              </a:solidFill>
            </a:endParaRPr>
          </a:p>
        </p:txBody>
      </p:sp>
      <p:pic>
        <p:nvPicPr>
          <p:cNvPr id="260" name="Google Shape;260;g2a4fae83596_0_129"/>
          <p:cNvPicPr preferRelativeResize="0"/>
          <p:nvPr/>
        </p:nvPicPr>
        <p:blipFill rotWithShape="1">
          <a:blip r:embed="rId3">
            <a:alphaModFix/>
          </a:blip>
          <a:srcRect l="13992" r="10074"/>
          <a:stretch/>
        </p:blipFill>
        <p:spPr>
          <a:xfrm>
            <a:off x="5685525" y="1317424"/>
            <a:ext cx="3266376" cy="28694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a4fae83596_0_145"/>
          <p:cNvSpPr txBox="1">
            <a:spLocks noGrp="1"/>
          </p:cNvSpPr>
          <p:nvPr>
            <p:ph type="title"/>
          </p:nvPr>
        </p:nvSpPr>
        <p:spPr>
          <a:xfrm>
            <a:off x="114289" y="144958"/>
            <a:ext cx="8915400" cy="857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3000"/>
              <a:buFont typeface="Roboto"/>
              <a:buNone/>
            </a:pPr>
            <a:r>
              <a:rPr lang="en" sz="2800"/>
              <a:t>If Immigration or Police Stops You in Public…</a:t>
            </a:r>
            <a:endParaRPr sz="3100"/>
          </a:p>
        </p:txBody>
      </p:sp>
      <p:sp>
        <p:nvSpPr>
          <p:cNvPr id="266" name="Google Shape;266;g2a4fae83596_0_145"/>
          <p:cNvSpPr txBox="1">
            <a:spLocks noGrp="1"/>
          </p:cNvSpPr>
          <p:nvPr>
            <p:ph type="body" idx="1"/>
          </p:nvPr>
        </p:nvSpPr>
        <p:spPr>
          <a:xfrm>
            <a:off x="254775" y="1088075"/>
            <a:ext cx="6368400" cy="3791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100"/>
              <a:buNone/>
            </a:pPr>
            <a:r>
              <a:rPr lang="en" sz="1900">
                <a:solidFill>
                  <a:schemeClr val="dk1"/>
                </a:solidFill>
              </a:rPr>
              <a:t>Stay calm, do not run or resist arrest!</a:t>
            </a:r>
            <a:endParaRPr sz="1900">
              <a:solidFill>
                <a:schemeClr val="dk1"/>
              </a:solidFill>
            </a:endParaRPr>
          </a:p>
          <a:p>
            <a:pPr marL="0" lvl="0" indent="0" algn="l" rtl="0">
              <a:lnSpc>
                <a:spcPct val="100000"/>
              </a:lnSpc>
              <a:spcBef>
                <a:spcPts val="0"/>
              </a:spcBef>
              <a:spcAft>
                <a:spcPts val="0"/>
              </a:spcAft>
              <a:buSzPts val="2100"/>
              <a:buNone/>
            </a:pPr>
            <a:endParaRPr sz="800">
              <a:solidFill>
                <a:schemeClr val="dk1"/>
              </a:solidFill>
            </a:endParaRPr>
          </a:p>
          <a:p>
            <a:pPr marL="0" lvl="0" indent="0" algn="l" rtl="0">
              <a:lnSpc>
                <a:spcPct val="100000"/>
              </a:lnSpc>
              <a:spcBef>
                <a:spcPts val="0"/>
              </a:spcBef>
              <a:spcAft>
                <a:spcPts val="0"/>
              </a:spcAft>
              <a:buSzPts val="2100"/>
              <a:buNone/>
            </a:pPr>
            <a:r>
              <a:rPr lang="en" sz="1900">
                <a:solidFill>
                  <a:schemeClr val="dk1"/>
                </a:solidFill>
              </a:rPr>
              <a:t>Say</a:t>
            </a:r>
            <a:r>
              <a:rPr lang="en" sz="1900">
                <a:solidFill>
                  <a:schemeClr val="dk1"/>
                </a:solidFill>
                <a:latin typeface="Calibri"/>
                <a:ea typeface="Calibri"/>
                <a:cs typeface="Calibri"/>
                <a:sym typeface="Calibri"/>
              </a:rPr>
              <a:t>,</a:t>
            </a:r>
            <a:r>
              <a:rPr lang="en" sz="1900" b="1">
                <a:solidFill>
                  <a:srgbClr val="C00000"/>
                </a:solidFill>
                <a:latin typeface="Calibri"/>
                <a:ea typeface="Calibri"/>
                <a:cs typeface="Calibri"/>
                <a:sym typeface="Calibri"/>
              </a:rPr>
              <a:t> </a:t>
            </a:r>
            <a:r>
              <a:rPr lang="en" sz="1900" b="1">
                <a:solidFill>
                  <a:srgbClr val="C00000"/>
                </a:solidFill>
              </a:rPr>
              <a:t>am I under arrest or I am free to leave?</a:t>
            </a:r>
            <a:endParaRPr sz="1900" b="1">
              <a:solidFill>
                <a:srgbClr val="C00000"/>
              </a:solidFill>
            </a:endParaRPr>
          </a:p>
          <a:p>
            <a:pPr marL="0" lvl="0" indent="0" algn="l" rtl="0">
              <a:lnSpc>
                <a:spcPct val="100000"/>
              </a:lnSpc>
              <a:spcBef>
                <a:spcPts val="1000"/>
              </a:spcBef>
              <a:spcAft>
                <a:spcPts val="0"/>
              </a:spcAft>
              <a:buSzPts val="2100"/>
              <a:buNone/>
            </a:pPr>
            <a:r>
              <a:rPr lang="en" sz="1900">
                <a:solidFill>
                  <a:schemeClr val="dk1"/>
                </a:solidFill>
              </a:rPr>
              <a:t>Remain silent</a:t>
            </a:r>
            <a:endParaRPr sz="1900">
              <a:solidFill>
                <a:schemeClr val="dk1"/>
              </a:solidFill>
            </a:endParaRPr>
          </a:p>
          <a:p>
            <a:pPr marL="0" lvl="0" indent="0" algn="l" rtl="0">
              <a:lnSpc>
                <a:spcPct val="100000"/>
              </a:lnSpc>
              <a:spcBef>
                <a:spcPts val="1000"/>
              </a:spcBef>
              <a:spcAft>
                <a:spcPts val="0"/>
              </a:spcAft>
              <a:buSzPts val="2100"/>
              <a:buNone/>
            </a:pPr>
            <a:r>
              <a:rPr lang="en" sz="1900">
                <a:solidFill>
                  <a:schemeClr val="dk1"/>
                </a:solidFill>
              </a:rPr>
              <a:t>Say,</a:t>
            </a:r>
            <a:r>
              <a:rPr lang="en" sz="1900" b="1">
                <a:solidFill>
                  <a:srgbClr val="C00000"/>
                </a:solidFill>
              </a:rPr>
              <a:t> I want to speak to a lawyer. </a:t>
            </a:r>
            <a:endParaRPr sz="1900">
              <a:solidFill>
                <a:schemeClr val="dk1"/>
              </a:solidFill>
            </a:endParaRPr>
          </a:p>
          <a:p>
            <a:pPr marL="0" lvl="0" indent="0" algn="l" rtl="0">
              <a:lnSpc>
                <a:spcPct val="100000"/>
              </a:lnSpc>
              <a:spcBef>
                <a:spcPts val="1000"/>
              </a:spcBef>
              <a:spcAft>
                <a:spcPts val="0"/>
              </a:spcAft>
              <a:buSzPts val="2100"/>
              <a:buNone/>
            </a:pPr>
            <a:r>
              <a:rPr lang="en" sz="1900">
                <a:solidFill>
                  <a:schemeClr val="dk1"/>
                </a:solidFill>
              </a:rPr>
              <a:t>Can I call a lawyer?</a:t>
            </a:r>
            <a:endParaRPr sz="1900">
              <a:solidFill>
                <a:schemeClr val="dk1"/>
              </a:solidFill>
            </a:endParaRPr>
          </a:p>
          <a:p>
            <a:pPr marL="342900" lvl="1" indent="0" algn="ctr" rtl="0">
              <a:lnSpc>
                <a:spcPct val="100000"/>
              </a:lnSpc>
              <a:spcBef>
                <a:spcPts val="1000"/>
              </a:spcBef>
              <a:spcAft>
                <a:spcPts val="0"/>
              </a:spcAft>
              <a:buClr>
                <a:schemeClr val="dk1"/>
              </a:buClr>
              <a:buSzPts val="2400"/>
              <a:buNone/>
            </a:pPr>
            <a:endParaRPr/>
          </a:p>
        </p:txBody>
      </p:sp>
      <p:pic>
        <p:nvPicPr>
          <p:cNvPr id="267" name="Google Shape;267;g2a4fae83596_0_145"/>
          <p:cNvPicPr preferRelativeResize="0"/>
          <p:nvPr/>
        </p:nvPicPr>
        <p:blipFill rotWithShape="1">
          <a:blip r:embed="rId3">
            <a:alphaModFix/>
          </a:blip>
          <a:srcRect/>
          <a:stretch/>
        </p:blipFill>
        <p:spPr>
          <a:xfrm>
            <a:off x="6667150" y="1138800"/>
            <a:ext cx="2025949" cy="2025950"/>
          </a:xfrm>
          <a:prstGeom prst="rect">
            <a:avLst/>
          </a:prstGeom>
          <a:noFill/>
          <a:ln>
            <a:noFill/>
          </a:ln>
        </p:spPr>
      </p:pic>
      <p:sp>
        <p:nvSpPr>
          <p:cNvPr id="268" name="Google Shape;268;g2a4fae83596_0_145"/>
          <p:cNvSpPr txBox="1"/>
          <p:nvPr/>
        </p:nvSpPr>
        <p:spPr>
          <a:xfrm>
            <a:off x="529050" y="3301200"/>
            <a:ext cx="8085900" cy="1619400"/>
          </a:xfrm>
          <a:prstGeom prst="rect">
            <a:avLst/>
          </a:prstGeom>
          <a:noFill/>
          <a:ln w="9525" cap="flat" cmpd="sng">
            <a:solidFill>
              <a:srgbClr val="3A71AB"/>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Roboto"/>
                <a:ea typeface="Roboto"/>
                <a:cs typeface="Roboto"/>
                <a:sym typeface="Roboto"/>
              </a:rPr>
              <a:t>How to Prepare</a:t>
            </a:r>
            <a:endParaRPr sz="1800" b="1" i="0" u="none" strike="noStrike" cap="none">
              <a:solidFill>
                <a:schemeClr val="dk1"/>
              </a:solidFill>
              <a:latin typeface="Roboto"/>
              <a:ea typeface="Roboto"/>
              <a:cs typeface="Roboto"/>
              <a:sym typeface="Roboto"/>
            </a:endParaRPr>
          </a:p>
          <a:p>
            <a:pPr marL="457200" marR="0" lvl="0" indent="-342900" algn="l" rtl="0">
              <a:lnSpc>
                <a:spcPct val="100000"/>
              </a:lnSpc>
              <a:spcBef>
                <a:spcPts val="0"/>
              </a:spcBef>
              <a:spcAft>
                <a:spcPts val="0"/>
              </a:spcAft>
              <a:buClr>
                <a:schemeClr val="dk1"/>
              </a:buClr>
              <a:buSzPts val="1800"/>
              <a:buFont typeface="Roboto"/>
              <a:buChar char="➢"/>
            </a:pPr>
            <a:r>
              <a:rPr lang="en" sz="1800" b="0" i="0" u="none" strike="noStrike" cap="none">
                <a:solidFill>
                  <a:schemeClr val="dk1"/>
                </a:solidFill>
                <a:latin typeface="Roboto"/>
                <a:ea typeface="Roboto"/>
                <a:cs typeface="Roboto"/>
                <a:sym typeface="Roboto"/>
              </a:rPr>
              <a:t>Practice asserting your rights.</a:t>
            </a:r>
            <a:endParaRPr sz="1800" b="0" i="0" u="none" strike="noStrike" cap="none">
              <a:solidFill>
                <a:schemeClr val="dk1"/>
              </a:solidFill>
              <a:latin typeface="Roboto"/>
              <a:ea typeface="Roboto"/>
              <a:cs typeface="Roboto"/>
              <a:sym typeface="Roboto"/>
            </a:endParaRPr>
          </a:p>
          <a:p>
            <a:pPr marL="457200" marR="0" lvl="0" indent="-342900" algn="l" rtl="0">
              <a:lnSpc>
                <a:spcPct val="100000"/>
              </a:lnSpc>
              <a:spcBef>
                <a:spcPts val="0"/>
              </a:spcBef>
              <a:spcAft>
                <a:spcPts val="0"/>
              </a:spcAft>
              <a:buClr>
                <a:schemeClr val="dk1"/>
              </a:buClr>
              <a:buSzPts val="1800"/>
              <a:buFont typeface="Roboto"/>
              <a:buChar char="➢"/>
            </a:pPr>
            <a:r>
              <a:rPr lang="en" sz="1800" b="0" i="0" u="none" strike="noStrike" cap="none">
                <a:solidFill>
                  <a:schemeClr val="dk1"/>
                </a:solidFill>
                <a:latin typeface="Roboto"/>
                <a:ea typeface="Roboto"/>
                <a:cs typeface="Roboto"/>
                <a:sym typeface="Roboto"/>
              </a:rPr>
              <a:t>Memorize phone numbers of family, friends, or lawyer.</a:t>
            </a:r>
            <a:endParaRPr sz="1800" b="0" i="0" u="none" strike="noStrike" cap="none">
              <a:solidFill>
                <a:schemeClr val="dk1"/>
              </a:solidFill>
              <a:latin typeface="Roboto"/>
              <a:ea typeface="Roboto"/>
              <a:cs typeface="Roboto"/>
              <a:sym typeface="Roboto"/>
            </a:endParaRPr>
          </a:p>
          <a:p>
            <a:pPr marL="457200" marR="0" lvl="0" indent="-342900" algn="l" rtl="0">
              <a:lnSpc>
                <a:spcPct val="100000"/>
              </a:lnSpc>
              <a:spcBef>
                <a:spcPts val="0"/>
              </a:spcBef>
              <a:spcAft>
                <a:spcPts val="0"/>
              </a:spcAft>
              <a:buClr>
                <a:schemeClr val="dk1"/>
              </a:buClr>
              <a:buSzPts val="1800"/>
              <a:buFont typeface="Roboto"/>
              <a:buChar char="➢"/>
            </a:pPr>
            <a:r>
              <a:rPr lang="en" sz="1800" b="0" i="0" u="none" strike="noStrike" cap="none">
                <a:solidFill>
                  <a:schemeClr val="dk1"/>
                </a:solidFill>
                <a:latin typeface="Roboto"/>
                <a:ea typeface="Roboto"/>
                <a:cs typeface="Roboto"/>
                <a:sym typeface="Roboto"/>
              </a:rPr>
              <a:t>Think of a U.S. citizen or someone with immigration status that you trust who can pay bond if you are granted one by an immigration judge.</a:t>
            </a:r>
            <a:endParaRPr sz="1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a4fae83596_0_151"/>
          <p:cNvSpPr txBox="1">
            <a:spLocks noGrp="1"/>
          </p:cNvSpPr>
          <p:nvPr>
            <p:ph type="title"/>
          </p:nvPr>
        </p:nvSpPr>
        <p:spPr>
          <a:xfrm>
            <a:off x="284450" y="111200"/>
            <a:ext cx="8739000" cy="837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3000"/>
              <a:buFont typeface="Roboto"/>
              <a:buNone/>
            </a:pPr>
            <a:r>
              <a:rPr lang="en" sz="2700"/>
              <a:t>If Immigration or Police Stops You in Public…</a:t>
            </a:r>
            <a:endParaRPr sz="3000"/>
          </a:p>
        </p:txBody>
      </p:sp>
      <p:sp>
        <p:nvSpPr>
          <p:cNvPr id="274" name="Google Shape;274;g2a4fae83596_0_151"/>
          <p:cNvSpPr txBox="1">
            <a:spLocks noGrp="1"/>
          </p:cNvSpPr>
          <p:nvPr>
            <p:ph type="body" idx="1"/>
          </p:nvPr>
        </p:nvSpPr>
        <p:spPr>
          <a:xfrm>
            <a:off x="230975" y="1189600"/>
            <a:ext cx="6669600" cy="3772500"/>
          </a:xfrm>
          <a:prstGeom prst="rect">
            <a:avLst/>
          </a:prstGeom>
          <a:noFill/>
          <a:ln>
            <a:noFill/>
          </a:ln>
        </p:spPr>
        <p:txBody>
          <a:bodyPr spcFirstLastPara="1" wrap="square" lIns="68575" tIns="34275" rIns="68575" bIns="34275" anchor="t" anchorCtr="0">
            <a:noAutofit/>
          </a:bodyPr>
          <a:lstStyle/>
          <a:p>
            <a:pPr marL="177800" lvl="0" indent="-165100" algn="l" rtl="0">
              <a:lnSpc>
                <a:spcPct val="100000"/>
              </a:lnSpc>
              <a:spcBef>
                <a:spcPts val="800"/>
              </a:spcBef>
              <a:spcAft>
                <a:spcPts val="0"/>
              </a:spcAft>
              <a:buClr>
                <a:schemeClr val="dk1"/>
              </a:buClr>
              <a:buSzPts val="1800"/>
              <a:buChar char="•"/>
            </a:pPr>
            <a:r>
              <a:rPr lang="en" sz="1800">
                <a:solidFill>
                  <a:schemeClr val="dk1"/>
                </a:solidFill>
              </a:rPr>
              <a:t>Police can search you if they have a reasonable suspicion that you are armed and dangerous. </a:t>
            </a:r>
            <a:endParaRPr sz="1800">
              <a:solidFill>
                <a:schemeClr val="dk1"/>
              </a:solidFill>
            </a:endParaRPr>
          </a:p>
          <a:p>
            <a:pPr marL="457200" lvl="0" indent="0" algn="l" rtl="0">
              <a:lnSpc>
                <a:spcPct val="100000"/>
              </a:lnSpc>
              <a:spcBef>
                <a:spcPts val="800"/>
              </a:spcBef>
              <a:spcAft>
                <a:spcPts val="0"/>
              </a:spcAft>
              <a:buSzPts val="2100"/>
              <a:buNone/>
            </a:pPr>
            <a:endParaRPr sz="1800">
              <a:solidFill>
                <a:schemeClr val="dk1"/>
              </a:solidFill>
            </a:endParaRPr>
          </a:p>
          <a:p>
            <a:pPr marL="177800" lvl="0" indent="-165100" algn="l" rtl="0">
              <a:lnSpc>
                <a:spcPct val="100000"/>
              </a:lnSpc>
              <a:spcBef>
                <a:spcPts val="1000"/>
              </a:spcBef>
              <a:spcAft>
                <a:spcPts val="0"/>
              </a:spcAft>
              <a:buClr>
                <a:schemeClr val="dk1"/>
              </a:buClr>
              <a:buSzPts val="1800"/>
              <a:buChar char="•"/>
            </a:pPr>
            <a:r>
              <a:rPr lang="en" sz="1800">
                <a:solidFill>
                  <a:schemeClr val="dk1"/>
                </a:solidFill>
              </a:rPr>
              <a:t>If you have valid immigration documents and are over the age of 18, the law requires you to carry those documents on you. </a:t>
            </a:r>
            <a:endParaRPr sz="1800">
              <a:solidFill>
                <a:schemeClr val="dk1"/>
              </a:solidFill>
            </a:endParaRPr>
          </a:p>
          <a:p>
            <a:pPr marL="457200" lvl="0" indent="0" algn="l" rtl="0">
              <a:lnSpc>
                <a:spcPct val="100000"/>
              </a:lnSpc>
              <a:spcBef>
                <a:spcPts val="1000"/>
              </a:spcBef>
              <a:spcAft>
                <a:spcPts val="0"/>
              </a:spcAft>
              <a:buSzPts val="2100"/>
              <a:buNone/>
            </a:pPr>
            <a:endParaRPr sz="1800">
              <a:solidFill>
                <a:schemeClr val="dk1"/>
              </a:solidFill>
            </a:endParaRPr>
          </a:p>
          <a:p>
            <a:pPr marL="177800" lvl="0" indent="-165100" algn="l" rtl="0">
              <a:lnSpc>
                <a:spcPct val="100000"/>
              </a:lnSpc>
              <a:spcBef>
                <a:spcPts val="1000"/>
              </a:spcBef>
              <a:spcAft>
                <a:spcPts val="0"/>
              </a:spcAft>
              <a:buClr>
                <a:schemeClr val="dk1"/>
              </a:buClr>
              <a:buSzPts val="1800"/>
              <a:buChar char="•"/>
            </a:pPr>
            <a:r>
              <a:rPr lang="en" sz="1800">
                <a:solidFill>
                  <a:schemeClr val="dk1"/>
                </a:solidFill>
              </a:rPr>
              <a:t>Never provide false documents!</a:t>
            </a:r>
            <a:endParaRPr sz="1800">
              <a:solidFill>
                <a:schemeClr val="dk1"/>
              </a:solidFill>
            </a:endParaRPr>
          </a:p>
          <a:p>
            <a:pPr marL="457200" lvl="0" indent="0" algn="l" rtl="0">
              <a:lnSpc>
                <a:spcPct val="100000"/>
              </a:lnSpc>
              <a:spcBef>
                <a:spcPts val="1000"/>
              </a:spcBef>
              <a:spcAft>
                <a:spcPts val="0"/>
              </a:spcAft>
              <a:buSzPts val="2100"/>
              <a:buNone/>
            </a:pPr>
            <a:endParaRPr sz="1800">
              <a:solidFill>
                <a:schemeClr val="dk1"/>
              </a:solidFill>
            </a:endParaRPr>
          </a:p>
          <a:p>
            <a:pPr marL="177800" lvl="0" indent="-165100" algn="l" rtl="0">
              <a:lnSpc>
                <a:spcPct val="100000"/>
              </a:lnSpc>
              <a:spcBef>
                <a:spcPts val="1000"/>
              </a:spcBef>
              <a:spcAft>
                <a:spcPts val="0"/>
              </a:spcAft>
              <a:buClr>
                <a:schemeClr val="dk1"/>
              </a:buClr>
              <a:buSzPts val="1800"/>
              <a:buChar char="•"/>
            </a:pPr>
            <a:r>
              <a:rPr lang="en" sz="1800">
                <a:solidFill>
                  <a:schemeClr val="dk1"/>
                </a:solidFill>
              </a:rPr>
              <a:t>Think about your safety. </a:t>
            </a:r>
            <a:endParaRPr sz="1800">
              <a:solidFill>
                <a:schemeClr val="dk1"/>
              </a:solidFill>
            </a:endParaRPr>
          </a:p>
          <a:p>
            <a:pPr marL="342900" lvl="1" indent="0" algn="ctr" rtl="0">
              <a:lnSpc>
                <a:spcPct val="100000"/>
              </a:lnSpc>
              <a:spcBef>
                <a:spcPts val="1000"/>
              </a:spcBef>
              <a:spcAft>
                <a:spcPts val="0"/>
              </a:spcAft>
              <a:buClr>
                <a:schemeClr val="dk1"/>
              </a:buClr>
              <a:buSzPts val="2400"/>
              <a:buNone/>
            </a:pPr>
            <a:endParaRPr/>
          </a:p>
        </p:txBody>
      </p:sp>
      <p:pic>
        <p:nvPicPr>
          <p:cNvPr id="275" name="Google Shape;275;g2a4fae83596_0_151" descr="Vector image of simple ID card with photo | Public domain vectors"/>
          <p:cNvPicPr preferRelativeResize="0"/>
          <p:nvPr/>
        </p:nvPicPr>
        <p:blipFill rotWithShape="1">
          <a:blip r:embed="rId3">
            <a:alphaModFix/>
          </a:blip>
          <a:srcRect/>
          <a:stretch/>
        </p:blipFill>
        <p:spPr>
          <a:xfrm>
            <a:off x="7150200" y="2153875"/>
            <a:ext cx="1495850" cy="1002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339afe6ff9_0_0"/>
          <p:cNvSpPr txBox="1">
            <a:spLocks noGrp="1"/>
          </p:cNvSpPr>
          <p:nvPr>
            <p:ph type="title"/>
          </p:nvPr>
        </p:nvSpPr>
        <p:spPr>
          <a:xfrm>
            <a:off x="585839" y="434337"/>
            <a:ext cx="6272100" cy="516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3000"/>
              <a:buFont typeface="Roboto"/>
              <a:buNone/>
            </a:pPr>
            <a:r>
              <a:rPr lang="en" sz="3000"/>
              <a:t>Expansion of Expedited Removal</a:t>
            </a:r>
            <a:endParaRPr/>
          </a:p>
        </p:txBody>
      </p:sp>
      <p:sp>
        <p:nvSpPr>
          <p:cNvPr id="282" name="Google Shape;282;g3339afe6ff9_0_0"/>
          <p:cNvSpPr txBox="1">
            <a:spLocks noGrp="1"/>
          </p:cNvSpPr>
          <p:nvPr>
            <p:ph type="body" idx="1"/>
          </p:nvPr>
        </p:nvSpPr>
        <p:spPr>
          <a:xfrm>
            <a:off x="523650" y="1105351"/>
            <a:ext cx="7886700" cy="35691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100000"/>
              </a:lnSpc>
              <a:spcBef>
                <a:spcPts val="1200"/>
              </a:spcBef>
              <a:spcAft>
                <a:spcPts val="0"/>
              </a:spcAft>
              <a:buSzPts val="2100"/>
              <a:buNone/>
            </a:pPr>
            <a:r>
              <a:rPr lang="en" sz="1400">
                <a:solidFill>
                  <a:schemeClr val="dk1"/>
                </a:solidFill>
              </a:rPr>
              <a:t>The Trump administration has announced that it will move to quickly deport individuals who entered without permission and have been in the US for less than 2 years without the giving them the opportunity to go in front of an immigration judge unless they pass an initial asylum screening. </a:t>
            </a:r>
            <a:endParaRPr sz="1400">
              <a:solidFill>
                <a:schemeClr val="dk1"/>
              </a:solidFill>
            </a:endParaRPr>
          </a:p>
          <a:p>
            <a:pPr marL="0" lvl="0" indent="0" algn="l" rtl="0">
              <a:lnSpc>
                <a:spcPct val="100000"/>
              </a:lnSpc>
              <a:spcBef>
                <a:spcPts val="1200"/>
              </a:spcBef>
              <a:spcAft>
                <a:spcPts val="0"/>
              </a:spcAft>
              <a:buSzPts val="2100"/>
              <a:buNone/>
            </a:pPr>
            <a:r>
              <a:rPr lang="en" sz="1400" b="1">
                <a:solidFill>
                  <a:srgbClr val="C12530"/>
                </a:solidFill>
              </a:rPr>
              <a:t>What to know:</a:t>
            </a:r>
            <a:endParaRPr sz="1400" b="1">
              <a:solidFill>
                <a:srgbClr val="C12530"/>
              </a:solidFill>
            </a:endParaRPr>
          </a:p>
          <a:p>
            <a:pPr marL="457200" lvl="0" indent="-317500" algn="l" rtl="0">
              <a:lnSpc>
                <a:spcPct val="100000"/>
              </a:lnSpc>
              <a:spcBef>
                <a:spcPts val="1200"/>
              </a:spcBef>
              <a:spcAft>
                <a:spcPts val="0"/>
              </a:spcAft>
              <a:buClr>
                <a:schemeClr val="dk1"/>
              </a:buClr>
              <a:buSzPts val="1400"/>
              <a:buFont typeface="Roboto"/>
              <a:buChar char="•"/>
            </a:pPr>
            <a:r>
              <a:rPr lang="en" sz="1400">
                <a:solidFill>
                  <a:schemeClr val="dk1"/>
                </a:solidFill>
              </a:rPr>
              <a:t>If you've been in the US more than 2 years, carry proof of that- such as proof of residence, or school/work/medical records.</a:t>
            </a:r>
            <a:endParaRPr sz="1400">
              <a:solidFill>
                <a:schemeClr val="dk1"/>
              </a:solidFill>
            </a:endParaRPr>
          </a:p>
          <a:p>
            <a:pPr marL="0" lvl="0" indent="0" algn="l" rtl="0">
              <a:lnSpc>
                <a:spcPct val="100000"/>
              </a:lnSpc>
              <a:spcBef>
                <a:spcPts val="1200"/>
              </a:spcBef>
              <a:spcAft>
                <a:spcPts val="0"/>
              </a:spcAft>
              <a:buSzPts val="2100"/>
              <a:buNone/>
            </a:pPr>
            <a:endParaRPr sz="100">
              <a:solidFill>
                <a:schemeClr val="dk1"/>
              </a:solidFill>
            </a:endParaRPr>
          </a:p>
          <a:p>
            <a:pPr marL="457200" lvl="0" indent="-317500" algn="l" rtl="0">
              <a:lnSpc>
                <a:spcPct val="100000"/>
              </a:lnSpc>
              <a:spcBef>
                <a:spcPts val="1200"/>
              </a:spcBef>
              <a:spcAft>
                <a:spcPts val="0"/>
              </a:spcAft>
              <a:buClr>
                <a:schemeClr val="dk1"/>
              </a:buClr>
              <a:buSzPts val="1400"/>
              <a:buFont typeface="Roboto"/>
              <a:buChar char="•"/>
            </a:pPr>
            <a:r>
              <a:rPr lang="en" sz="1400">
                <a:solidFill>
                  <a:schemeClr val="dk1"/>
                </a:solidFill>
              </a:rPr>
              <a:t>If you've been in the US for less than 2 years but are already in deportation proceedings or have valid parole status, carry evidence of that. Immigration could still try to place you in this fast deportation process but would first have to take steps to close out your immigration court proceedings or end your parole.</a:t>
            </a:r>
            <a:endParaRPr sz="1400">
              <a:solidFill>
                <a:schemeClr val="dk1"/>
              </a:solidFill>
            </a:endParaRPr>
          </a:p>
          <a:p>
            <a:pPr marL="914400" lvl="1" indent="-317500" algn="l" rtl="0">
              <a:lnSpc>
                <a:spcPct val="100000"/>
              </a:lnSpc>
              <a:spcBef>
                <a:spcPts val="0"/>
              </a:spcBef>
              <a:spcAft>
                <a:spcPts val="0"/>
              </a:spcAft>
              <a:buClr>
                <a:schemeClr val="dk1"/>
              </a:buClr>
              <a:buSzPts val="1400"/>
              <a:buFont typeface="Roboto"/>
              <a:buChar char="•"/>
            </a:pPr>
            <a:r>
              <a:rPr lang="en" sz="1400">
                <a:latin typeface="Roboto"/>
                <a:ea typeface="Roboto"/>
                <a:cs typeface="Roboto"/>
                <a:sym typeface="Roboto"/>
              </a:rPr>
              <a:t>If you have a pending immigration court case-</a:t>
            </a:r>
            <a:r>
              <a:rPr lang="en" sz="1400">
                <a:solidFill>
                  <a:schemeClr val="hlink"/>
                </a:solidFill>
                <a:uFill>
                  <a:noFill/>
                </a:uFill>
                <a:latin typeface="Roboto"/>
                <a:ea typeface="Roboto"/>
                <a:cs typeface="Roboto"/>
                <a:sym typeface="Roboto"/>
                <a:hlinkClick r:id="rId3"/>
              </a:rPr>
              <a:t> </a:t>
            </a:r>
            <a:r>
              <a:rPr lang="en" sz="1400" u="sng">
                <a:solidFill>
                  <a:srgbClr val="2746AD"/>
                </a:solidFill>
                <a:latin typeface="Roboto"/>
                <a:ea typeface="Roboto"/>
                <a:cs typeface="Roboto"/>
                <a:sym typeface="Roboto"/>
                <a:hlinkClick r:id="rId3">
                  <a:extLst>
                    <a:ext uri="{A12FA001-AC4F-418D-AE19-62706E023703}">
                      <ahyp:hlinkClr xmlns:ahyp="http://schemas.microsoft.com/office/drawing/2018/hyperlinkcolor" val="tx"/>
                    </a:ext>
                  </a:extLst>
                </a:hlinkClick>
              </a:rPr>
              <a:t>check on the status</a:t>
            </a:r>
            <a:r>
              <a:rPr lang="en" sz="1400">
                <a:latin typeface="Roboto"/>
                <a:ea typeface="Roboto"/>
                <a:cs typeface="Roboto"/>
                <a:sym typeface="Roboto"/>
              </a:rPr>
              <a:t> every day to check for any changes. Contact your lawyer or</a:t>
            </a:r>
            <a:r>
              <a:rPr lang="en" sz="1400">
                <a:solidFill>
                  <a:schemeClr val="hlink"/>
                </a:solidFill>
                <a:uFill>
                  <a:noFill/>
                </a:uFill>
                <a:latin typeface="Roboto"/>
                <a:ea typeface="Roboto"/>
                <a:cs typeface="Roboto"/>
                <a:sym typeface="Roboto"/>
                <a:hlinkClick r:id="rId4"/>
              </a:rPr>
              <a:t> </a:t>
            </a:r>
            <a:r>
              <a:rPr lang="en" sz="1400" u="sng">
                <a:solidFill>
                  <a:srgbClr val="2746AD"/>
                </a:solidFill>
                <a:latin typeface="Roboto"/>
                <a:ea typeface="Roboto"/>
                <a:cs typeface="Roboto"/>
                <a:sym typeface="Roboto"/>
                <a:hlinkClick r:id="rId4">
                  <a:extLst>
                    <a:ext uri="{A12FA001-AC4F-418D-AE19-62706E023703}">
                      <ahyp:hlinkClr xmlns:ahyp="http://schemas.microsoft.com/office/drawing/2018/hyperlinkcolor" val="tx"/>
                    </a:ext>
                  </a:extLst>
                </a:hlinkClick>
              </a:rPr>
              <a:t>seek legal services</a:t>
            </a:r>
            <a:r>
              <a:rPr lang="en" sz="1400">
                <a:latin typeface="Roboto"/>
                <a:ea typeface="Roboto"/>
                <a:cs typeface="Roboto"/>
                <a:sym typeface="Roboto"/>
              </a:rPr>
              <a:t> if you see any changes.</a:t>
            </a:r>
            <a:endParaRPr sz="1400">
              <a:latin typeface="Roboto"/>
              <a:ea typeface="Roboto"/>
              <a:cs typeface="Roboto"/>
              <a:sym typeface="Roboto"/>
            </a:endParaRPr>
          </a:p>
          <a:p>
            <a:pPr marL="0" lvl="0" indent="0" algn="ctr" rtl="0">
              <a:lnSpc>
                <a:spcPct val="100000"/>
              </a:lnSpc>
              <a:spcBef>
                <a:spcPts val="1200"/>
              </a:spcBef>
              <a:spcAft>
                <a:spcPts val="1200"/>
              </a:spcAft>
              <a:buSzPts val="2100"/>
              <a:buNone/>
            </a:pPr>
            <a:r>
              <a:rPr lang="en" sz="1400" b="1">
                <a:solidFill>
                  <a:schemeClr val="dk1"/>
                </a:solidFill>
              </a:rPr>
              <a:t>Advocates are already pushing back on this broad application of the expedited removal process- stay tuned for updates!</a:t>
            </a:r>
            <a:endParaRPr sz="25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a4fae83596_0_180"/>
          <p:cNvSpPr txBox="1">
            <a:spLocks noGrp="1"/>
          </p:cNvSpPr>
          <p:nvPr>
            <p:ph type="ctrTitle"/>
          </p:nvPr>
        </p:nvSpPr>
        <p:spPr>
          <a:xfrm>
            <a:off x="989185" y="1936500"/>
            <a:ext cx="7849500" cy="6786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lt1"/>
              </a:buClr>
              <a:buSzPct val="100000"/>
              <a:buFont typeface="Roboto"/>
              <a:buNone/>
            </a:pPr>
            <a:r>
              <a:rPr lang="en"/>
              <a:t>Know Your Rights: Family Preparedness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a4fae83596_0_185"/>
          <p:cNvSpPr txBox="1">
            <a:spLocks noGrp="1"/>
          </p:cNvSpPr>
          <p:nvPr>
            <p:ph type="title"/>
          </p:nvPr>
        </p:nvSpPr>
        <p:spPr>
          <a:xfrm>
            <a:off x="628650" y="434337"/>
            <a:ext cx="6105600" cy="5160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3A71AB"/>
              </a:buClr>
              <a:buSzPct val="100000"/>
              <a:buFont typeface="Roboto"/>
              <a:buNone/>
            </a:pPr>
            <a:r>
              <a:rPr lang="en"/>
              <a:t>Family Preparedness</a:t>
            </a:r>
            <a:endParaRPr/>
          </a:p>
        </p:txBody>
      </p:sp>
      <p:pic>
        <p:nvPicPr>
          <p:cNvPr id="294" name="Google Shape;294;g2a4fae83596_0_185"/>
          <p:cNvPicPr preferRelativeResize="0">
            <a:picLocks noGrp="1"/>
          </p:cNvPicPr>
          <p:nvPr>
            <p:ph type="body" idx="1"/>
          </p:nvPr>
        </p:nvPicPr>
        <p:blipFill rotWithShape="1">
          <a:blip r:embed="rId3">
            <a:alphaModFix/>
          </a:blip>
          <a:srcRect l="29584" t="9716" r="29657" b="7521"/>
          <a:stretch/>
        </p:blipFill>
        <p:spPr>
          <a:xfrm rot="-1364119">
            <a:off x="1029534" y="1548259"/>
            <a:ext cx="2187466" cy="2989275"/>
          </a:xfrm>
          <a:prstGeom prst="rect">
            <a:avLst/>
          </a:prstGeom>
          <a:noFill/>
          <a:ln>
            <a:noFill/>
          </a:ln>
          <a:effectLst>
            <a:outerShdw blurRad="57150" dist="19050" dir="5400000" algn="bl" rotWithShape="0">
              <a:srgbClr val="000000">
                <a:alpha val="47450"/>
              </a:srgbClr>
            </a:outerShdw>
          </a:effectLst>
        </p:spPr>
      </p:pic>
      <p:pic>
        <p:nvPicPr>
          <p:cNvPr id="295" name="Google Shape;295;g2a4fae83596_0_185"/>
          <p:cNvPicPr preferRelativeResize="0"/>
          <p:nvPr/>
        </p:nvPicPr>
        <p:blipFill rotWithShape="1">
          <a:blip r:embed="rId4">
            <a:alphaModFix/>
          </a:blip>
          <a:srcRect l="28702" t="7066" r="29627" b="7066"/>
          <a:stretch/>
        </p:blipFill>
        <p:spPr>
          <a:xfrm>
            <a:off x="2996614" y="1284170"/>
            <a:ext cx="2250275" cy="3200561"/>
          </a:xfrm>
          <a:prstGeom prst="rect">
            <a:avLst/>
          </a:prstGeom>
          <a:noFill/>
          <a:ln>
            <a:noFill/>
          </a:ln>
          <a:effectLst>
            <a:outerShdw blurRad="57150" dist="19050" dir="5400000" algn="bl" rotWithShape="0">
              <a:srgbClr val="000000">
                <a:alpha val="52941"/>
              </a:srgbClr>
            </a:outerShdw>
          </a:effectLst>
        </p:spPr>
      </p:pic>
      <p:pic>
        <p:nvPicPr>
          <p:cNvPr id="296" name="Google Shape;296;g2a4fae83596_0_185"/>
          <p:cNvPicPr preferRelativeResize="0"/>
          <p:nvPr/>
        </p:nvPicPr>
        <p:blipFill rotWithShape="1">
          <a:blip r:embed="rId5">
            <a:alphaModFix/>
          </a:blip>
          <a:srcRect l="28702" t="7066" r="29627" b="7066"/>
          <a:stretch/>
        </p:blipFill>
        <p:spPr>
          <a:xfrm rot="1140633">
            <a:off x="4777918" y="1459958"/>
            <a:ext cx="2340980" cy="3271203"/>
          </a:xfrm>
          <a:prstGeom prst="rect">
            <a:avLst/>
          </a:prstGeom>
          <a:noFill/>
          <a:ln>
            <a:noFill/>
          </a:ln>
          <a:effectLst>
            <a:outerShdw blurRad="57150" dist="19050" dir="5400000" algn="bl" rotWithShape="0">
              <a:srgbClr val="000000">
                <a:alpha val="47450"/>
              </a:srgbClr>
            </a:outerShdw>
          </a:effectLst>
        </p:spPr>
      </p:pic>
      <p:pic>
        <p:nvPicPr>
          <p:cNvPr id="297" name="Google Shape;297;g2a4fae83596_0_185"/>
          <p:cNvPicPr preferRelativeResize="0"/>
          <p:nvPr/>
        </p:nvPicPr>
        <p:blipFill rotWithShape="1">
          <a:blip r:embed="rId6">
            <a:alphaModFix/>
          </a:blip>
          <a:srcRect/>
          <a:stretch/>
        </p:blipFill>
        <p:spPr>
          <a:xfrm>
            <a:off x="7499775" y="3595100"/>
            <a:ext cx="1455725" cy="1455725"/>
          </a:xfrm>
          <a:prstGeom prst="rect">
            <a:avLst/>
          </a:prstGeom>
          <a:noFill/>
          <a:ln>
            <a:noFill/>
          </a:ln>
        </p:spPr>
      </p:pic>
      <p:sp>
        <p:nvSpPr>
          <p:cNvPr id="298" name="Google Shape;298;g2a4fae83596_0_185"/>
          <p:cNvSpPr txBox="1"/>
          <p:nvPr/>
        </p:nvSpPr>
        <p:spPr>
          <a:xfrm>
            <a:off x="7667675" y="2233900"/>
            <a:ext cx="1119900" cy="145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Available in English, Spanish, Portuguese, and Haitian Creole</a:t>
            </a:r>
            <a:endParaRPr sz="1300" b="0" i="0" u="none" strike="noStrike" cap="none">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a4fae83596_0_194"/>
          <p:cNvSpPr txBox="1">
            <a:spLocks noGrp="1"/>
          </p:cNvSpPr>
          <p:nvPr>
            <p:ph type="title"/>
          </p:nvPr>
        </p:nvSpPr>
        <p:spPr>
          <a:xfrm>
            <a:off x="563975" y="93915"/>
            <a:ext cx="7543800" cy="12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A71AB"/>
              </a:buClr>
              <a:buSzPts val="2800"/>
              <a:buFont typeface="Arial"/>
              <a:buNone/>
            </a:pPr>
            <a:r>
              <a:rPr lang="en" sz="2800"/>
              <a:t>Family Preparedness</a:t>
            </a:r>
            <a:endParaRPr sz="2800"/>
          </a:p>
        </p:txBody>
      </p:sp>
      <p:sp>
        <p:nvSpPr>
          <p:cNvPr id="304" name="Google Shape;304;g2a4fae83596_0_194"/>
          <p:cNvSpPr txBox="1">
            <a:spLocks noGrp="1"/>
          </p:cNvSpPr>
          <p:nvPr>
            <p:ph type="body" idx="1"/>
          </p:nvPr>
        </p:nvSpPr>
        <p:spPr>
          <a:xfrm>
            <a:off x="304800" y="1246525"/>
            <a:ext cx="5308800" cy="4002000"/>
          </a:xfrm>
          <a:prstGeom prst="rect">
            <a:avLst/>
          </a:prstGeom>
          <a:noFill/>
          <a:ln>
            <a:noFill/>
          </a:ln>
        </p:spPr>
        <p:txBody>
          <a:bodyPr spcFirstLastPara="1" wrap="square" lIns="68575" tIns="34275" rIns="68575" bIns="34275" anchor="t" anchorCtr="0">
            <a:normAutofit/>
          </a:bodyPr>
          <a:lstStyle/>
          <a:p>
            <a:pPr marL="177800" lvl="0" indent="-158750" algn="l" rtl="0">
              <a:lnSpc>
                <a:spcPct val="80000"/>
              </a:lnSpc>
              <a:spcBef>
                <a:spcPts val="0"/>
              </a:spcBef>
              <a:spcAft>
                <a:spcPts val="0"/>
              </a:spcAft>
              <a:buClr>
                <a:srgbClr val="C12530"/>
              </a:buClr>
              <a:buSzPts val="2000"/>
              <a:buFont typeface="Roboto"/>
              <a:buChar char="●"/>
            </a:pPr>
            <a:r>
              <a:rPr lang="en" sz="2000"/>
              <a:t>What is a Family Preparedness Plan?</a:t>
            </a:r>
            <a:endParaRPr sz="2300"/>
          </a:p>
          <a:p>
            <a:pPr marL="520700" lvl="1" indent="-304800" algn="l" rtl="0">
              <a:lnSpc>
                <a:spcPct val="80000"/>
              </a:lnSpc>
              <a:spcBef>
                <a:spcPts val="400"/>
              </a:spcBef>
              <a:spcAft>
                <a:spcPts val="0"/>
              </a:spcAft>
              <a:buClr>
                <a:schemeClr val="dk1"/>
              </a:buClr>
              <a:buSzPts val="2000"/>
              <a:buFont typeface="Roboto"/>
              <a:buChar char="○"/>
            </a:pPr>
            <a:r>
              <a:rPr lang="en" sz="1900">
                <a:latin typeface="Roboto"/>
                <a:ea typeface="Roboto"/>
                <a:cs typeface="Roboto"/>
                <a:sym typeface="Roboto"/>
              </a:rPr>
              <a:t>A tool to have conversations and make decisions about how to care for your family if ever separated.</a:t>
            </a:r>
            <a:endParaRPr sz="1900">
              <a:latin typeface="Roboto"/>
              <a:ea typeface="Roboto"/>
              <a:cs typeface="Roboto"/>
              <a:sym typeface="Roboto"/>
            </a:endParaRPr>
          </a:p>
          <a:p>
            <a:pPr marL="914400" lvl="0" indent="0" algn="l" rtl="0">
              <a:lnSpc>
                <a:spcPct val="80000"/>
              </a:lnSpc>
              <a:spcBef>
                <a:spcPts val="400"/>
              </a:spcBef>
              <a:spcAft>
                <a:spcPts val="0"/>
              </a:spcAft>
              <a:buSzPts val="2100"/>
              <a:buNone/>
            </a:pPr>
            <a:endParaRPr sz="1900"/>
          </a:p>
          <a:p>
            <a:pPr marL="520700" lvl="1" indent="-298450" algn="l" rtl="0">
              <a:lnSpc>
                <a:spcPct val="80000"/>
              </a:lnSpc>
              <a:spcBef>
                <a:spcPts val="400"/>
              </a:spcBef>
              <a:spcAft>
                <a:spcPts val="0"/>
              </a:spcAft>
              <a:buClr>
                <a:schemeClr val="dk1"/>
              </a:buClr>
              <a:buSzPts val="1900"/>
              <a:buFont typeface="Roboto"/>
              <a:buChar char="○"/>
            </a:pPr>
            <a:r>
              <a:rPr lang="en" sz="1900">
                <a:latin typeface="Roboto"/>
                <a:ea typeface="Roboto"/>
                <a:cs typeface="Roboto"/>
                <a:sym typeface="Roboto"/>
              </a:rPr>
              <a:t>Provides a safety plan and opportunity to make decisions about:</a:t>
            </a:r>
            <a:endParaRPr sz="2100">
              <a:latin typeface="Roboto"/>
              <a:ea typeface="Roboto"/>
              <a:cs typeface="Roboto"/>
              <a:sym typeface="Roboto"/>
            </a:endParaRPr>
          </a:p>
          <a:p>
            <a:pPr marL="1028700" lvl="2" indent="-292100" algn="l" rtl="0">
              <a:lnSpc>
                <a:spcPct val="80000"/>
              </a:lnSpc>
              <a:spcBef>
                <a:spcPts val="400"/>
              </a:spcBef>
              <a:spcAft>
                <a:spcPts val="0"/>
              </a:spcAft>
              <a:buClr>
                <a:schemeClr val="dk1"/>
              </a:buClr>
              <a:buSzPts val="1800"/>
              <a:buFont typeface="Roboto"/>
              <a:buChar char="■"/>
            </a:pPr>
            <a:r>
              <a:rPr lang="en" sz="1800">
                <a:latin typeface="Roboto"/>
                <a:ea typeface="Roboto"/>
                <a:cs typeface="Roboto"/>
                <a:sym typeface="Roboto"/>
              </a:rPr>
              <a:t>Who will care for your children in your absence</a:t>
            </a:r>
            <a:endParaRPr sz="1700">
              <a:latin typeface="Roboto"/>
              <a:ea typeface="Roboto"/>
              <a:cs typeface="Roboto"/>
              <a:sym typeface="Roboto"/>
            </a:endParaRPr>
          </a:p>
          <a:p>
            <a:pPr marL="1028700" lvl="2" indent="-292100" algn="l" rtl="0">
              <a:lnSpc>
                <a:spcPct val="80000"/>
              </a:lnSpc>
              <a:spcBef>
                <a:spcPts val="400"/>
              </a:spcBef>
              <a:spcAft>
                <a:spcPts val="0"/>
              </a:spcAft>
              <a:buClr>
                <a:schemeClr val="dk1"/>
              </a:buClr>
              <a:buSzPts val="1800"/>
              <a:buFont typeface="Roboto"/>
              <a:buChar char="■"/>
            </a:pPr>
            <a:r>
              <a:rPr lang="en" sz="1800">
                <a:latin typeface="Roboto"/>
                <a:ea typeface="Roboto"/>
                <a:cs typeface="Roboto"/>
                <a:sym typeface="Roboto"/>
              </a:rPr>
              <a:t>Plans for meeting child’s educational, medical, and emotional needs in your absence</a:t>
            </a:r>
            <a:endParaRPr sz="1700">
              <a:latin typeface="Roboto"/>
              <a:ea typeface="Roboto"/>
              <a:cs typeface="Roboto"/>
              <a:sym typeface="Roboto"/>
            </a:endParaRPr>
          </a:p>
          <a:p>
            <a:pPr marL="1028700" lvl="2" indent="-292100" algn="l" rtl="0">
              <a:lnSpc>
                <a:spcPct val="80000"/>
              </a:lnSpc>
              <a:spcBef>
                <a:spcPts val="400"/>
              </a:spcBef>
              <a:spcAft>
                <a:spcPts val="0"/>
              </a:spcAft>
              <a:buClr>
                <a:schemeClr val="dk1"/>
              </a:buClr>
              <a:buSzPts val="1800"/>
              <a:buFont typeface="Roboto"/>
              <a:buChar char="■"/>
            </a:pPr>
            <a:r>
              <a:rPr lang="en" sz="1800">
                <a:latin typeface="Roboto"/>
                <a:ea typeface="Roboto"/>
                <a:cs typeface="Roboto"/>
                <a:sym typeface="Roboto"/>
              </a:rPr>
              <a:t>Plans for reunification</a:t>
            </a:r>
            <a:endParaRPr sz="1200">
              <a:latin typeface="Roboto"/>
              <a:ea typeface="Roboto"/>
              <a:cs typeface="Roboto"/>
              <a:sym typeface="Roboto"/>
            </a:endParaRPr>
          </a:p>
        </p:txBody>
      </p:sp>
      <p:pic>
        <p:nvPicPr>
          <p:cNvPr id="305" name="Google Shape;305;g2a4fae83596_0_194"/>
          <p:cNvPicPr preferRelativeResize="0">
            <a:picLocks noGrp="1"/>
          </p:cNvPicPr>
          <p:nvPr>
            <p:ph type="body" idx="1"/>
          </p:nvPr>
        </p:nvPicPr>
        <p:blipFill rotWithShape="1">
          <a:blip r:embed="rId3">
            <a:alphaModFix/>
          </a:blip>
          <a:srcRect l="29589" t="9716" r="29654" b="7521"/>
          <a:stretch/>
        </p:blipFill>
        <p:spPr>
          <a:xfrm>
            <a:off x="6172600" y="1076925"/>
            <a:ext cx="2759700" cy="3770700"/>
          </a:xfrm>
          <a:prstGeom prst="rect">
            <a:avLst/>
          </a:prstGeom>
          <a:noFill/>
          <a:ln>
            <a:noFill/>
          </a:ln>
          <a:effectLst>
            <a:outerShdw blurRad="57150" dist="19050" dir="5400000" algn="bl" rotWithShape="0">
              <a:srgbClr val="000000">
                <a:alpha val="47843"/>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2a4fae83596_0_199"/>
          <p:cNvSpPr txBox="1">
            <a:spLocks noGrp="1"/>
          </p:cNvSpPr>
          <p:nvPr>
            <p:ph type="title"/>
          </p:nvPr>
        </p:nvSpPr>
        <p:spPr>
          <a:xfrm>
            <a:off x="594263" y="444819"/>
            <a:ext cx="3880200" cy="5160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3A71AB"/>
              </a:buClr>
              <a:buSzPct val="100000"/>
              <a:buFont typeface="Arial"/>
              <a:buNone/>
            </a:pPr>
            <a:r>
              <a:rPr lang="en"/>
              <a:t>Making a Plan </a:t>
            </a:r>
            <a:endParaRPr/>
          </a:p>
        </p:txBody>
      </p:sp>
      <p:sp>
        <p:nvSpPr>
          <p:cNvPr id="311" name="Google Shape;311;g2a4fae83596_0_199"/>
          <p:cNvSpPr txBox="1">
            <a:spLocks noGrp="1"/>
          </p:cNvSpPr>
          <p:nvPr>
            <p:ph type="body" idx="1"/>
          </p:nvPr>
        </p:nvSpPr>
        <p:spPr>
          <a:xfrm>
            <a:off x="215700" y="1149025"/>
            <a:ext cx="8306700" cy="3762300"/>
          </a:xfrm>
          <a:prstGeom prst="rect">
            <a:avLst/>
          </a:prstGeom>
          <a:noFill/>
          <a:ln>
            <a:noFill/>
          </a:ln>
        </p:spPr>
        <p:txBody>
          <a:bodyPr spcFirstLastPara="1" wrap="square" lIns="68575" tIns="34275" rIns="68575" bIns="34275" anchor="t" anchorCtr="0">
            <a:normAutofit fontScale="40000" lnSpcReduction="10000"/>
          </a:bodyPr>
          <a:lstStyle/>
          <a:p>
            <a:pPr marL="342900" lvl="0" indent="0" algn="l" rtl="0">
              <a:lnSpc>
                <a:spcPct val="100000"/>
              </a:lnSpc>
              <a:spcBef>
                <a:spcPts val="0"/>
              </a:spcBef>
              <a:spcAft>
                <a:spcPts val="0"/>
              </a:spcAft>
              <a:buSzPct val="129996"/>
              <a:buNone/>
            </a:pPr>
            <a:r>
              <a:rPr lang="en" sz="4000" b="1">
                <a:solidFill>
                  <a:srgbClr val="C00000"/>
                </a:solidFill>
                <a:latin typeface="Roboto"/>
                <a:ea typeface="Roboto"/>
                <a:cs typeface="Roboto"/>
                <a:sym typeface="Roboto"/>
              </a:rPr>
              <a:t>Protect your information: </a:t>
            </a:r>
            <a:r>
              <a:rPr lang="en" sz="4000">
                <a:solidFill>
                  <a:schemeClr val="dk1"/>
                </a:solidFill>
                <a:latin typeface="Roboto"/>
                <a:ea typeface="Roboto"/>
                <a:cs typeface="Roboto"/>
                <a:sym typeface="Roboto"/>
              </a:rPr>
              <a:t>Tell the school you don’t want your families information in the school directory or on school social media. </a:t>
            </a:r>
            <a:endParaRPr sz="4000">
              <a:solidFill>
                <a:schemeClr val="dk1"/>
              </a:solidFill>
              <a:latin typeface="Roboto"/>
              <a:ea typeface="Roboto"/>
              <a:cs typeface="Roboto"/>
              <a:sym typeface="Roboto"/>
            </a:endParaRPr>
          </a:p>
          <a:p>
            <a:pPr marL="342900" lvl="0" indent="0" algn="l" rtl="0">
              <a:lnSpc>
                <a:spcPct val="100000"/>
              </a:lnSpc>
              <a:spcBef>
                <a:spcPts val="0"/>
              </a:spcBef>
              <a:spcAft>
                <a:spcPts val="0"/>
              </a:spcAft>
              <a:buSzPct val="129996"/>
              <a:buNone/>
            </a:pPr>
            <a:endParaRPr sz="4000" b="1">
              <a:latin typeface="Roboto"/>
              <a:ea typeface="Roboto"/>
              <a:cs typeface="Roboto"/>
              <a:sym typeface="Roboto"/>
            </a:endParaRPr>
          </a:p>
          <a:p>
            <a:pPr marL="342900" lvl="0" indent="0" algn="l" rtl="0">
              <a:lnSpc>
                <a:spcPct val="100000"/>
              </a:lnSpc>
              <a:spcBef>
                <a:spcPts val="0"/>
              </a:spcBef>
              <a:spcAft>
                <a:spcPts val="0"/>
              </a:spcAft>
              <a:buSzPct val="129996"/>
              <a:buNone/>
            </a:pPr>
            <a:r>
              <a:rPr lang="en" sz="4000" b="1">
                <a:latin typeface="Roboto"/>
                <a:ea typeface="Roboto"/>
                <a:cs typeface="Roboto"/>
                <a:sym typeface="Roboto"/>
              </a:rPr>
              <a:t>Update school contacts</a:t>
            </a:r>
            <a:r>
              <a:rPr lang="en" sz="4000">
                <a:latin typeface="Roboto"/>
                <a:ea typeface="Roboto"/>
                <a:cs typeface="Roboto"/>
                <a:sym typeface="Roboto"/>
              </a:rPr>
              <a:t>: </a:t>
            </a:r>
            <a:r>
              <a:rPr lang="en" sz="4000">
                <a:solidFill>
                  <a:schemeClr val="dk1"/>
                </a:solidFill>
                <a:latin typeface="Roboto"/>
                <a:ea typeface="Roboto"/>
                <a:cs typeface="Roboto"/>
                <a:sym typeface="Roboto"/>
              </a:rPr>
              <a:t>Provide the school with contact information of trusted adults to pick your child up from school in case you are cannot. </a:t>
            </a:r>
            <a:endParaRPr sz="4000">
              <a:solidFill>
                <a:schemeClr val="dk1"/>
              </a:solidFill>
              <a:latin typeface="Roboto"/>
              <a:ea typeface="Roboto"/>
              <a:cs typeface="Roboto"/>
              <a:sym typeface="Roboto"/>
            </a:endParaRPr>
          </a:p>
          <a:p>
            <a:pPr marL="0" lvl="0" indent="0" algn="l" rtl="0">
              <a:lnSpc>
                <a:spcPct val="100000"/>
              </a:lnSpc>
              <a:spcBef>
                <a:spcPts val="0"/>
              </a:spcBef>
              <a:spcAft>
                <a:spcPts val="0"/>
              </a:spcAft>
              <a:buClr>
                <a:srgbClr val="C12530"/>
              </a:buClr>
              <a:buSzPct val="112500"/>
              <a:buNone/>
            </a:pPr>
            <a:endParaRPr sz="4000">
              <a:latin typeface="Roboto"/>
              <a:ea typeface="Roboto"/>
              <a:cs typeface="Roboto"/>
              <a:sym typeface="Roboto"/>
            </a:endParaRPr>
          </a:p>
          <a:p>
            <a:pPr marL="342900" lvl="0" indent="0" algn="l" rtl="0">
              <a:lnSpc>
                <a:spcPct val="100000"/>
              </a:lnSpc>
              <a:spcBef>
                <a:spcPts val="0"/>
              </a:spcBef>
              <a:spcAft>
                <a:spcPts val="0"/>
              </a:spcAft>
              <a:buSzPct val="129996"/>
              <a:buNone/>
            </a:pPr>
            <a:r>
              <a:rPr lang="en" sz="4000" b="1">
                <a:latin typeface="Roboto"/>
                <a:ea typeface="Roboto"/>
                <a:cs typeface="Roboto"/>
                <a:sym typeface="Roboto"/>
              </a:rPr>
              <a:t>Register your child’s birth with your foreign consulate</a:t>
            </a:r>
            <a:r>
              <a:rPr lang="en" sz="4000">
                <a:latin typeface="Roboto"/>
                <a:ea typeface="Roboto"/>
                <a:cs typeface="Roboto"/>
                <a:sym typeface="Roboto"/>
              </a:rPr>
              <a:t>: </a:t>
            </a:r>
            <a:r>
              <a:rPr lang="en" sz="4000">
                <a:solidFill>
                  <a:schemeClr val="dk1"/>
                </a:solidFill>
                <a:latin typeface="Roboto"/>
                <a:ea typeface="Roboto"/>
                <a:cs typeface="Roboto"/>
                <a:sym typeface="Roboto"/>
              </a:rPr>
              <a:t>if your child wants to travel or move to your home country.</a:t>
            </a:r>
            <a:endParaRPr sz="1600">
              <a:solidFill>
                <a:schemeClr val="dk1"/>
              </a:solidFill>
              <a:latin typeface="Roboto"/>
              <a:ea typeface="Roboto"/>
              <a:cs typeface="Roboto"/>
              <a:sym typeface="Roboto"/>
            </a:endParaRPr>
          </a:p>
          <a:p>
            <a:pPr marL="165100" lvl="0" indent="-76200" algn="l" rtl="0">
              <a:lnSpc>
                <a:spcPct val="100000"/>
              </a:lnSpc>
              <a:spcBef>
                <a:spcPts val="0"/>
              </a:spcBef>
              <a:spcAft>
                <a:spcPts val="0"/>
              </a:spcAft>
              <a:buClr>
                <a:srgbClr val="C12530"/>
              </a:buClr>
              <a:buSzPct val="116666"/>
              <a:buFont typeface="Noto Sans Symbols"/>
              <a:buNone/>
            </a:pPr>
            <a:endParaRPr sz="3000">
              <a:latin typeface="Roboto"/>
              <a:ea typeface="Roboto"/>
              <a:cs typeface="Roboto"/>
              <a:sym typeface="Roboto"/>
            </a:endParaRPr>
          </a:p>
          <a:p>
            <a:pPr marL="342900" lvl="0" indent="0" algn="l" rtl="0">
              <a:lnSpc>
                <a:spcPct val="100000"/>
              </a:lnSpc>
              <a:spcBef>
                <a:spcPts val="0"/>
              </a:spcBef>
              <a:spcAft>
                <a:spcPts val="0"/>
              </a:spcAft>
              <a:buSzPct val="129996"/>
              <a:buNone/>
            </a:pPr>
            <a:r>
              <a:rPr lang="en" sz="4000" b="1">
                <a:latin typeface="Roboto"/>
                <a:ea typeface="Roboto"/>
                <a:cs typeface="Roboto"/>
                <a:sym typeface="Roboto"/>
              </a:rPr>
              <a:t>Apply for passports for your child</a:t>
            </a:r>
            <a:r>
              <a:rPr lang="en" sz="4000">
                <a:latin typeface="Roboto"/>
                <a:ea typeface="Roboto"/>
                <a:cs typeface="Roboto"/>
                <a:sym typeface="Roboto"/>
              </a:rPr>
              <a:t>: </a:t>
            </a:r>
            <a:r>
              <a:rPr lang="en" sz="4000">
                <a:solidFill>
                  <a:schemeClr val="dk1"/>
                </a:solidFill>
                <a:latin typeface="Roboto"/>
                <a:ea typeface="Roboto"/>
                <a:cs typeface="Roboto"/>
                <a:sym typeface="Roboto"/>
              </a:rPr>
              <a:t>most governments require that both parents give permission for their child to get a passport. If you have sole legal custody or a specific court order you do not need the other parent’s permission. </a:t>
            </a:r>
            <a:endParaRPr sz="1600">
              <a:solidFill>
                <a:schemeClr val="dk1"/>
              </a:solidFill>
              <a:latin typeface="Roboto"/>
              <a:ea typeface="Roboto"/>
              <a:cs typeface="Roboto"/>
              <a:sym typeface="Roboto"/>
            </a:endParaRPr>
          </a:p>
          <a:p>
            <a:pPr marL="165100" lvl="0" indent="-76200" algn="l" rtl="0">
              <a:lnSpc>
                <a:spcPct val="100000"/>
              </a:lnSpc>
              <a:spcBef>
                <a:spcPts val="0"/>
              </a:spcBef>
              <a:spcAft>
                <a:spcPts val="0"/>
              </a:spcAft>
              <a:buClr>
                <a:srgbClr val="C12530"/>
              </a:buClr>
              <a:buSzPct val="116666"/>
              <a:buFont typeface="Noto Sans Symbols"/>
              <a:buNone/>
            </a:pPr>
            <a:endParaRPr sz="3000">
              <a:latin typeface="Roboto"/>
              <a:ea typeface="Roboto"/>
              <a:cs typeface="Roboto"/>
              <a:sym typeface="Roboto"/>
            </a:endParaRPr>
          </a:p>
          <a:p>
            <a:pPr marL="342900" lvl="0" indent="0" algn="l" rtl="0">
              <a:lnSpc>
                <a:spcPct val="100000"/>
              </a:lnSpc>
              <a:spcBef>
                <a:spcPts val="0"/>
              </a:spcBef>
              <a:spcAft>
                <a:spcPts val="0"/>
              </a:spcAft>
              <a:buSzPct val="129996"/>
              <a:buNone/>
            </a:pPr>
            <a:r>
              <a:rPr lang="en" sz="4000" b="1">
                <a:latin typeface="Roboto"/>
                <a:ea typeface="Roboto"/>
                <a:cs typeface="Roboto"/>
                <a:sym typeface="Roboto"/>
              </a:rPr>
              <a:t>Write a travel letter</a:t>
            </a:r>
            <a:r>
              <a:rPr lang="en" sz="4000">
                <a:latin typeface="Roboto"/>
                <a:ea typeface="Roboto"/>
                <a:cs typeface="Roboto"/>
                <a:sym typeface="Roboto"/>
              </a:rPr>
              <a:t>: </a:t>
            </a:r>
            <a:r>
              <a:rPr lang="en" sz="4000">
                <a:solidFill>
                  <a:schemeClr val="dk1"/>
                </a:solidFill>
                <a:latin typeface="Roboto"/>
                <a:ea typeface="Roboto"/>
                <a:cs typeface="Roboto"/>
                <a:sym typeface="Roboto"/>
              </a:rPr>
              <a:t>if your child needs to travel outside the U.S., they may need a notarized letter that gives them permission to travel with a trusted adult. You may want to contact an airline or your consulate to get exact instructions. </a:t>
            </a:r>
            <a:endParaRPr sz="1600">
              <a:solidFill>
                <a:schemeClr val="dk1"/>
              </a:solidFill>
              <a:latin typeface="Roboto"/>
              <a:ea typeface="Roboto"/>
              <a:cs typeface="Roboto"/>
              <a:sym typeface="Roboto"/>
            </a:endParaRPr>
          </a:p>
          <a:p>
            <a:pPr marL="177800" lvl="0" indent="-127000" algn="l" rtl="0">
              <a:lnSpc>
                <a:spcPct val="100000"/>
              </a:lnSpc>
              <a:spcBef>
                <a:spcPts val="800"/>
              </a:spcBef>
              <a:spcAft>
                <a:spcPts val="0"/>
              </a:spcAft>
              <a:buClr>
                <a:srgbClr val="C12530"/>
              </a:buClr>
              <a:buSzPct val="1000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a4fae83596_0_204"/>
          <p:cNvSpPr txBox="1">
            <a:spLocks noGrp="1"/>
          </p:cNvSpPr>
          <p:nvPr>
            <p:ph type="title"/>
          </p:nvPr>
        </p:nvSpPr>
        <p:spPr>
          <a:xfrm>
            <a:off x="266110" y="60266"/>
            <a:ext cx="7543800" cy="12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A71AB"/>
              </a:buClr>
              <a:buSzPts val="3000"/>
              <a:buFont typeface="Roboto"/>
              <a:buNone/>
            </a:pPr>
            <a:r>
              <a:rPr lang="en" sz="3000"/>
              <a:t>Parental Rights</a:t>
            </a:r>
            <a:endParaRPr sz="3000">
              <a:solidFill>
                <a:srgbClr val="7B9899"/>
              </a:solidFill>
            </a:endParaRPr>
          </a:p>
        </p:txBody>
      </p:sp>
      <p:sp>
        <p:nvSpPr>
          <p:cNvPr id="318" name="Google Shape;318;g2a4fae83596_0_20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SzPts val="1100"/>
              <a:buNone/>
            </a:pPr>
            <a:r>
              <a:rPr lang="en" sz="1100">
                <a:solidFill>
                  <a:srgbClr val="FFFFFF"/>
                </a:solidFill>
                <a:latin typeface="Arial"/>
                <a:ea typeface="Arial"/>
                <a:cs typeface="Arial"/>
                <a:sym typeface="Arial"/>
              </a:rPr>
              <a:t>12/8/20</a:t>
            </a:r>
            <a:endParaRPr sz="1100">
              <a:solidFill>
                <a:srgbClr val="FFFFFF"/>
              </a:solidFill>
              <a:latin typeface="Arial"/>
              <a:ea typeface="Arial"/>
              <a:cs typeface="Arial"/>
              <a:sym typeface="Arial"/>
            </a:endParaRPr>
          </a:p>
        </p:txBody>
      </p:sp>
      <p:sp>
        <p:nvSpPr>
          <p:cNvPr id="319" name="Google Shape;319;g2a4fae83596_0_20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SzPts val="1100"/>
              <a:buNone/>
            </a:pPr>
            <a:r>
              <a:rPr lang="en" sz="900">
                <a:solidFill>
                  <a:srgbClr val="FFFFFF"/>
                </a:solidFill>
                <a:latin typeface="Arial"/>
                <a:ea typeface="Arial"/>
                <a:cs typeface="Arial"/>
                <a:sym typeface="Arial"/>
              </a:rPr>
              <a:t>www.miracoalition.org</a:t>
            </a:r>
            <a:endParaRPr/>
          </a:p>
        </p:txBody>
      </p:sp>
      <p:sp>
        <p:nvSpPr>
          <p:cNvPr id="320" name="Google Shape;320;g2a4fae83596_0_204"/>
          <p:cNvSpPr txBox="1">
            <a:spLocks noGrp="1"/>
          </p:cNvSpPr>
          <p:nvPr>
            <p:ph type="body" idx="1"/>
          </p:nvPr>
        </p:nvSpPr>
        <p:spPr>
          <a:xfrm>
            <a:off x="1369219" y="1145381"/>
            <a:ext cx="6378000" cy="3429000"/>
          </a:xfrm>
          <a:prstGeom prst="rect">
            <a:avLst/>
          </a:prstGeom>
          <a:noFill/>
          <a:ln>
            <a:noFill/>
          </a:ln>
        </p:spPr>
        <p:txBody>
          <a:bodyPr spcFirstLastPara="1" wrap="square" lIns="68575" tIns="34275" rIns="68575" bIns="34275" anchor="t" anchorCtr="0">
            <a:normAutofit/>
          </a:bodyPr>
          <a:lstStyle/>
          <a:p>
            <a:pPr marL="177800" lvl="0" indent="-38100" algn="l" rtl="0">
              <a:lnSpc>
                <a:spcPct val="100000"/>
              </a:lnSpc>
              <a:spcBef>
                <a:spcPts val="0"/>
              </a:spcBef>
              <a:spcAft>
                <a:spcPts val="0"/>
              </a:spcAft>
              <a:buClr>
                <a:srgbClr val="C12530"/>
              </a:buClr>
              <a:buSzPts val="2100"/>
              <a:buNone/>
            </a:pPr>
            <a:endParaRPr>
              <a:latin typeface="Times New Roman"/>
              <a:ea typeface="Times New Roman"/>
              <a:cs typeface="Times New Roman"/>
              <a:sym typeface="Times New Roman"/>
            </a:endParaRPr>
          </a:p>
          <a:p>
            <a:pPr marL="177800" lvl="0" indent="-38100" algn="l" rtl="0">
              <a:lnSpc>
                <a:spcPct val="100000"/>
              </a:lnSpc>
              <a:spcBef>
                <a:spcPts val="800"/>
              </a:spcBef>
              <a:spcAft>
                <a:spcPts val="0"/>
              </a:spcAft>
              <a:buClr>
                <a:srgbClr val="C12530"/>
              </a:buClr>
              <a:buSzPts val="2100"/>
              <a:buNone/>
            </a:pPr>
            <a:endParaRPr/>
          </a:p>
        </p:txBody>
      </p:sp>
      <p:sp>
        <p:nvSpPr>
          <p:cNvPr id="321" name="Google Shape;321;g2a4fae83596_0_204"/>
          <p:cNvSpPr/>
          <p:nvPr/>
        </p:nvSpPr>
        <p:spPr>
          <a:xfrm>
            <a:off x="208850" y="1145375"/>
            <a:ext cx="7043400" cy="3223500"/>
          </a:xfrm>
          <a:prstGeom prst="rect">
            <a:avLst/>
          </a:prstGeom>
          <a:noFill/>
          <a:ln>
            <a:noFill/>
          </a:ln>
        </p:spPr>
        <p:txBody>
          <a:bodyPr spcFirstLastPara="1" wrap="square" lIns="91425" tIns="45725" rIns="91425" bIns="45725" anchor="t" anchorCtr="0">
            <a:noAutofit/>
          </a:bodyPr>
          <a:lstStyle/>
          <a:p>
            <a:pPr marL="457200" marR="0" lvl="0" indent="-333375" algn="l" rtl="0">
              <a:lnSpc>
                <a:spcPct val="100000"/>
              </a:lnSpc>
              <a:spcBef>
                <a:spcPts val="0"/>
              </a:spcBef>
              <a:spcAft>
                <a:spcPts val="0"/>
              </a:spcAft>
              <a:buClr>
                <a:srgbClr val="C00000"/>
              </a:buClr>
              <a:buSzPts val="1650"/>
              <a:buFont typeface="Roboto"/>
              <a:buChar char="➢"/>
            </a:pPr>
            <a:r>
              <a:rPr lang="en" sz="1650" b="0" i="0" u="none" strike="noStrike" cap="none">
                <a:solidFill>
                  <a:srgbClr val="0E101A"/>
                </a:solidFill>
                <a:latin typeface="Roboto"/>
                <a:ea typeface="Roboto"/>
                <a:cs typeface="Roboto"/>
                <a:sym typeface="Roboto"/>
              </a:rPr>
              <a:t>Right to make decisions about your children, no matter your immigration status.</a:t>
            </a:r>
            <a:endParaRPr sz="1650" b="0" i="0" u="none" strike="noStrike" cap="none">
              <a:solidFill>
                <a:srgbClr val="0E101A"/>
              </a:solidFill>
              <a:latin typeface="Roboto"/>
              <a:ea typeface="Roboto"/>
              <a:cs typeface="Roboto"/>
              <a:sym typeface="Roboto"/>
            </a:endParaRPr>
          </a:p>
          <a:p>
            <a:pPr marL="457200" marR="0" lvl="0" indent="-333375" algn="l" rtl="0">
              <a:lnSpc>
                <a:spcPct val="100000"/>
              </a:lnSpc>
              <a:spcBef>
                <a:spcPts val="1000"/>
              </a:spcBef>
              <a:spcAft>
                <a:spcPts val="0"/>
              </a:spcAft>
              <a:buClr>
                <a:srgbClr val="C00000"/>
              </a:buClr>
              <a:buSzPts val="1650"/>
              <a:buFont typeface="Roboto"/>
              <a:buChar char="➢"/>
            </a:pPr>
            <a:r>
              <a:rPr lang="en" sz="1650" b="0" i="0" u="none" strike="noStrike" cap="none">
                <a:solidFill>
                  <a:srgbClr val="0E101A"/>
                </a:solidFill>
                <a:latin typeface="Roboto"/>
                <a:ea typeface="Roboto"/>
                <a:cs typeface="Roboto"/>
                <a:sym typeface="Roboto"/>
              </a:rPr>
              <a:t>Right to not share information about your children. If you are the main caretaker, you might want to tell immigration.</a:t>
            </a:r>
            <a:endParaRPr sz="1650" b="0" i="0" u="none" strike="noStrike" cap="none">
              <a:solidFill>
                <a:srgbClr val="0E101A"/>
              </a:solidFill>
              <a:latin typeface="Roboto"/>
              <a:ea typeface="Roboto"/>
              <a:cs typeface="Roboto"/>
              <a:sym typeface="Roboto"/>
            </a:endParaRPr>
          </a:p>
          <a:p>
            <a:pPr marL="457200" marR="0" lvl="0" indent="-333375" algn="l" rtl="0">
              <a:lnSpc>
                <a:spcPct val="100000"/>
              </a:lnSpc>
              <a:spcBef>
                <a:spcPts val="1000"/>
              </a:spcBef>
              <a:spcAft>
                <a:spcPts val="0"/>
              </a:spcAft>
              <a:buClr>
                <a:srgbClr val="C00000"/>
              </a:buClr>
              <a:buSzPts val="1650"/>
              <a:buFont typeface="Roboto"/>
              <a:buChar char="➢"/>
            </a:pPr>
            <a:r>
              <a:rPr lang="en" sz="1650" b="0" i="0" u="none" strike="noStrike" cap="none">
                <a:solidFill>
                  <a:srgbClr val="0E101A"/>
                </a:solidFill>
                <a:latin typeface="Roboto"/>
                <a:ea typeface="Roboto"/>
                <a:cs typeface="Roboto"/>
                <a:sym typeface="Roboto"/>
              </a:rPr>
              <a:t>Right to arrange who will take care of your child.</a:t>
            </a:r>
            <a:endParaRPr sz="1650" b="0" i="0" u="none" strike="noStrike" cap="none">
              <a:solidFill>
                <a:srgbClr val="0E101A"/>
              </a:solidFill>
              <a:latin typeface="Roboto"/>
              <a:ea typeface="Roboto"/>
              <a:cs typeface="Roboto"/>
              <a:sym typeface="Roboto"/>
            </a:endParaRPr>
          </a:p>
          <a:p>
            <a:pPr marL="457200" marR="0" lvl="0" indent="-333375" algn="l" rtl="0">
              <a:lnSpc>
                <a:spcPct val="100000"/>
              </a:lnSpc>
              <a:spcBef>
                <a:spcPts val="1000"/>
              </a:spcBef>
              <a:spcAft>
                <a:spcPts val="0"/>
              </a:spcAft>
              <a:buClr>
                <a:srgbClr val="C00000"/>
              </a:buClr>
              <a:buSzPts val="1650"/>
              <a:buFont typeface="Roboto"/>
              <a:buChar char="➢"/>
            </a:pPr>
            <a:r>
              <a:rPr lang="en" sz="1650" b="0" i="0" u="none" strike="noStrike" cap="none">
                <a:solidFill>
                  <a:srgbClr val="0E101A"/>
                </a:solidFill>
                <a:latin typeface="Roboto"/>
                <a:ea typeface="Roboto"/>
                <a:cs typeface="Roboto"/>
                <a:sym typeface="Roboto"/>
              </a:rPr>
              <a:t>If detained, you can ask for a phone call and ask how to contact your children.</a:t>
            </a:r>
            <a:endParaRPr sz="1650" b="0" i="0" u="none" strike="noStrike" cap="none">
              <a:solidFill>
                <a:srgbClr val="0E101A"/>
              </a:solidFill>
              <a:latin typeface="Roboto"/>
              <a:ea typeface="Roboto"/>
              <a:cs typeface="Roboto"/>
              <a:sym typeface="Roboto"/>
            </a:endParaRPr>
          </a:p>
          <a:p>
            <a:pPr marL="457200" marR="0" lvl="0" indent="0" algn="l" rtl="0">
              <a:lnSpc>
                <a:spcPct val="100000"/>
              </a:lnSpc>
              <a:spcBef>
                <a:spcPts val="1000"/>
              </a:spcBef>
              <a:spcAft>
                <a:spcPts val="0"/>
              </a:spcAft>
              <a:buClr>
                <a:srgbClr val="000000"/>
              </a:buClr>
              <a:buSzPts val="300"/>
              <a:buFont typeface="Arial"/>
              <a:buNone/>
            </a:pPr>
            <a:endParaRPr sz="500" b="0" i="0" u="none" strike="noStrike" cap="none">
              <a:solidFill>
                <a:srgbClr val="0E101A"/>
              </a:solidFill>
              <a:latin typeface="Roboto"/>
              <a:ea typeface="Roboto"/>
              <a:cs typeface="Roboto"/>
              <a:sym typeface="Roboto"/>
            </a:endParaRPr>
          </a:p>
          <a:p>
            <a:pPr marL="0" marR="0" lvl="0" indent="0" algn="l" rtl="0">
              <a:lnSpc>
                <a:spcPct val="100000"/>
              </a:lnSpc>
              <a:spcBef>
                <a:spcPts val="1000"/>
              </a:spcBef>
              <a:spcAft>
                <a:spcPts val="0"/>
              </a:spcAft>
              <a:buClr>
                <a:srgbClr val="000000"/>
              </a:buClr>
              <a:buSzPts val="1400"/>
              <a:buFont typeface="Arial"/>
              <a:buNone/>
            </a:pPr>
            <a:r>
              <a:rPr lang="en" sz="1600" b="0" i="0" u="none" strike="noStrike" cap="none">
                <a:solidFill>
                  <a:srgbClr val="0E101A"/>
                </a:solidFill>
                <a:latin typeface="Roboto"/>
                <a:ea typeface="Roboto"/>
                <a:cs typeface="Roboto"/>
                <a:sym typeface="Roboto"/>
              </a:rPr>
              <a:t>If your children are in foster care:</a:t>
            </a:r>
            <a:endParaRPr sz="1600" b="0" i="0" u="none" strike="noStrike" cap="none">
              <a:solidFill>
                <a:srgbClr val="0E101A"/>
              </a:solidFill>
              <a:latin typeface="Roboto"/>
              <a:ea typeface="Roboto"/>
              <a:cs typeface="Roboto"/>
              <a:sym typeface="Roboto"/>
            </a:endParaRPr>
          </a:p>
          <a:p>
            <a:pPr marL="914400" marR="0" lvl="1" indent="-330200" algn="l" rtl="0">
              <a:lnSpc>
                <a:spcPct val="100000"/>
              </a:lnSpc>
              <a:spcBef>
                <a:spcPts val="1000"/>
              </a:spcBef>
              <a:spcAft>
                <a:spcPts val="0"/>
              </a:spcAft>
              <a:buClr>
                <a:srgbClr val="C00000"/>
              </a:buClr>
              <a:buSzPts val="1600"/>
              <a:buFont typeface="Roboto"/>
              <a:buChar char="○"/>
            </a:pPr>
            <a:r>
              <a:rPr lang="en" sz="1600" b="0" i="0" u="none" strike="noStrike" cap="none">
                <a:solidFill>
                  <a:srgbClr val="0E101A"/>
                </a:solidFill>
                <a:latin typeface="Roboto"/>
                <a:ea typeface="Roboto"/>
                <a:cs typeface="Roboto"/>
                <a:sym typeface="Roboto"/>
              </a:rPr>
              <a:t>You can take part in child welfare meetings while you are in detention and even after deportation, unless you have lost your parental rights.</a:t>
            </a:r>
            <a:endParaRPr sz="1600" b="1" i="0" u="none" strike="noStrike" cap="none">
              <a:solidFill>
                <a:srgbClr val="3A71AB"/>
              </a:solidFill>
              <a:latin typeface="Roboto"/>
              <a:ea typeface="Roboto"/>
              <a:cs typeface="Roboto"/>
              <a:sym typeface="Roboto"/>
            </a:endParaRPr>
          </a:p>
          <a:p>
            <a:pPr marL="457200" marR="0" lvl="0" indent="0" algn="l" rtl="0">
              <a:lnSpc>
                <a:spcPct val="100000"/>
              </a:lnSpc>
              <a:spcBef>
                <a:spcPts val="1000"/>
              </a:spcBef>
              <a:spcAft>
                <a:spcPts val="0"/>
              </a:spcAft>
              <a:buClr>
                <a:srgbClr val="000000"/>
              </a:buClr>
              <a:buSzPts val="1700"/>
              <a:buFont typeface="Arial"/>
              <a:buNone/>
            </a:pPr>
            <a:endParaRPr sz="1700" b="0" i="0" u="none" strike="noStrike" cap="none">
              <a:solidFill>
                <a:schemeClr val="dk1"/>
              </a:solidFill>
              <a:latin typeface="Roboto"/>
              <a:ea typeface="Roboto"/>
              <a:cs typeface="Roboto"/>
              <a:sym typeface="Roboto"/>
            </a:endParaRPr>
          </a:p>
        </p:txBody>
      </p:sp>
      <p:pic>
        <p:nvPicPr>
          <p:cNvPr id="322" name="Google Shape;322;g2a4fae83596_0_204"/>
          <p:cNvPicPr preferRelativeResize="0"/>
          <p:nvPr/>
        </p:nvPicPr>
        <p:blipFill rotWithShape="1">
          <a:blip r:embed="rId3">
            <a:alphaModFix/>
          </a:blip>
          <a:srcRect l="15528" r="13175"/>
          <a:stretch/>
        </p:blipFill>
        <p:spPr>
          <a:xfrm>
            <a:off x="7315825" y="1145375"/>
            <a:ext cx="1596076" cy="1989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a4fae83596_0_0"/>
          <p:cNvSpPr txBox="1">
            <a:spLocks noGrp="1"/>
          </p:cNvSpPr>
          <p:nvPr>
            <p:ph type="ctrTitle"/>
          </p:nvPr>
        </p:nvSpPr>
        <p:spPr>
          <a:xfrm>
            <a:off x="906360" y="1936500"/>
            <a:ext cx="7849500" cy="678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4050"/>
              <a:buFont typeface="Roboto"/>
              <a:buNone/>
            </a:pPr>
            <a:r>
              <a:rPr lang="en" sz="3550"/>
              <a:t>Best Practices for Service Providers</a:t>
            </a:r>
            <a:endParaRPr sz="355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g2a4fae83596_0_215"/>
          <p:cNvGrpSpPr/>
          <p:nvPr/>
        </p:nvGrpSpPr>
        <p:grpSpPr>
          <a:xfrm>
            <a:off x="104242" y="158871"/>
            <a:ext cx="2197454" cy="4894126"/>
            <a:chOff x="1118228" y="283725"/>
            <a:chExt cx="2090822" cy="4076400"/>
          </a:xfrm>
        </p:grpSpPr>
        <p:sp>
          <p:nvSpPr>
            <p:cNvPr id="329" name="Google Shape;329;g2a4fae83596_0_215"/>
            <p:cNvSpPr/>
            <p:nvPr/>
          </p:nvSpPr>
          <p:spPr>
            <a:xfrm>
              <a:off x="1178650" y="283725"/>
              <a:ext cx="2030400" cy="4076400"/>
            </a:xfrm>
            <a:prstGeom prst="rect">
              <a:avLst/>
            </a:prstGeom>
            <a:solidFill>
              <a:srgbClr val="1F41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0" name="Google Shape;330;g2a4fae83596_0_215"/>
            <p:cNvSpPr/>
            <p:nvPr/>
          </p:nvSpPr>
          <p:spPr>
            <a:xfrm>
              <a:off x="1118228" y="341750"/>
              <a:ext cx="2030400" cy="9648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1" name="Google Shape;331;g2a4fae83596_0_215"/>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D5DDF"/>
                  </a:solidFill>
                  <a:latin typeface="Roboto"/>
                  <a:ea typeface="Roboto"/>
                  <a:cs typeface="Roboto"/>
                  <a:sym typeface="Roboto"/>
                </a:rPr>
                <a:t>Informal option</a:t>
              </a:r>
              <a:endParaRPr sz="1800" b="0" i="0" u="none" strike="noStrike" cap="none">
                <a:solidFill>
                  <a:srgbClr val="0D5DDF"/>
                </a:solidFill>
                <a:latin typeface="Roboto Thin"/>
                <a:ea typeface="Roboto Thin"/>
                <a:cs typeface="Roboto Thin"/>
                <a:sym typeface="Roboto Thin"/>
              </a:endParaRPr>
            </a:p>
          </p:txBody>
        </p:sp>
        <p:sp>
          <p:nvSpPr>
            <p:cNvPr id="332" name="Google Shape;332;g2a4fae83596_0_215"/>
            <p:cNvSpPr/>
            <p:nvPr/>
          </p:nvSpPr>
          <p:spPr>
            <a:xfrm rot="5400000">
              <a:off x="1938871" y="1362065"/>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 name="Google Shape;333;g2a4fae83596_0_215"/>
            <p:cNvSpPr/>
            <p:nvPr/>
          </p:nvSpPr>
          <p:spPr>
            <a:xfrm>
              <a:off x="1118291" y="1754713"/>
              <a:ext cx="2030400" cy="2503200"/>
            </a:xfrm>
            <a:prstGeom prst="rect">
              <a:avLst/>
            </a:prstGeom>
            <a:noFill/>
            <a:ln>
              <a:noFill/>
            </a:ln>
          </p:spPr>
          <p:txBody>
            <a:bodyPr spcFirstLastPara="1" wrap="square" lIns="91425" tIns="91425" rIns="91425" bIns="91425" anchor="t" anchorCtr="0">
              <a:noAutofit/>
            </a:bodyPr>
            <a:lstStyle/>
            <a:p>
              <a:pPr marL="254000" marR="0" lvl="0" indent="-254000" algn="l" rtl="0">
                <a:lnSpc>
                  <a:spcPct val="115000"/>
                </a:lnSpc>
                <a:spcBef>
                  <a:spcPts val="0"/>
                </a:spcBef>
                <a:spcAft>
                  <a:spcPts val="0"/>
                </a:spcAft>
                <a:buClr>
                  <a:srgbClr val="FFFFFF"/>
                </a:buClr>
                <a:buSzPts val="1300"/>
                <a:buFont typeface="Roboto"/>
                <a:buChar char="●"/>
              </a:pPr>
              <a:r>
                <a:rPr lang="en" sz="1300" b="0" i="0" u="none" strike="noStrike" cap="none">
                  <a:solidFill>
                    <a:srgbClr val="FFFFFF"/>
                  </a:solidFill>
                  <a:latin typeface="Roboto"/>
                  <a:ea typeface="Roboto"/>
                  <a:cs typeface="Roboto"/>
                  <a:sym typeface="Roboto"/>
                </a:rPr>
                <a:t>talking to the people you want to care for your child or writing down what you want to happen in an emergency</a:t>
              </a:r>
              <a:endParaRPr sz="1300" b="0" i="0" u="none" strike="noStrike" cap="none">
                <a:solidFill>
                  <a:srgbClr val="FFFFFF"/>
                </a:solidFill>
                <a:latin typeface="Roboto"/>
                <a:ea typeface="Roboto"/>
                <a:cs typeface="Roboto"/>
                <a:sym typeface="Roboto"/>
              </a:endParaRPr>
            </a:p>
            <a:p>
              <a:pPr marL="254000" marR="0" lvl="0" indent="-254000" algn="l" rtl="0">
                <a:lnSpc>
                  <a:spcPct val="115000"/>
                </a:lnSpc>
                <a:spcBef>
                  <a:spcPts val="0"/>
                </a:spcBef>
                <a:spcAft>
                  <a:spcPts val="0"/>
                </a:spcAft>
                <a:buClr>
                  <a:srgbClr val="FFFFFF"/>
                </a:buClr>
                <a:buSzPts val="1300"/>
                <a:buFont typeface="Roboto"/>
                <a:buChar char="●"/>
              </a:pPr>
              <a:r>
                <a:rPr lang="en" sz="1300" b="0" i="0" u="none" strike="noStrike" cap="none">
                  <a:solidFill>
                    <a:srgbClr val="FFFFFF"/>
                  </a:solidFill>
                  <a:latin typeface="Roboto"/>
                  <a:ea typeface="Roboto"/>
                  <a:cs typeface="Roboto"/>
                  <a:sym typeface="Roboto"/>
                </a:rPr>
                <a:t>easiest, but does not give caregiver legal rights and your child’s school or doctor might not follow your plan</a:t>
              </a:r>
              <a:endParaRPr sz="1300" b="0" i="0" u="none" strike="noStrike" cap="none">
                <a:solidFill>
                  <a:srgbClr val="FFFFFF"/>
                </a:solidFill>
                <a:latin typeface="Roboto"/>
                <a:ea typeface="Roboto"/>
                <a:cs typeface="Roboto"/>
                <a:sym typeface="Roboto"/>
              </a:endParaRPr>
            </a:p>
          </p:txBody>
        </p:sp>
      </p:grpSp>
      <p:grpSp>
        <p:nvGrpSpPr>
          <p:cNvPr id="334" name="Google Shape;334;g2a4fae83596_0_215"/>
          <p:cNvGrpSpPr/>
          <p:nvPr/>
        </p:nvGrpSpPr>
        <p:grpSpPr>
          <a:xfrm>
            <a:off x="2342390" y="158882"/>
            <a:ext cx="2197444" cy="4894126"/>
            <a:chOff x="1118237" y="283725"/>
            <a:chExt cx="2090813" cy="4076400"/>
          </a:xfrm>
        </p:grpSpPr>
        <p:sp>
          <p:nvSpPr>
            <p:cNvPr id="335" name="Google Shape;335;g2a4fae83596_0_215"/>
            <p:cNvSpPr/>
            <p:nvPr/>
          </p:nvSpPr>
          <p:spPr>
            <a:xfrm>
              <a:off x="1178650" y="283725"/>
              <a:ext cx="2030400" cy="4076400"/>
            </a:xfrm>
            <a:prstGeom prst="rect">
              <a:avLst/>
            </a:prstGeom>
            <a:solidFill>
              <a:srgbClr val="1F41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 name="Google Shape;336;g2a4fae83596_0_215"/>
            <p:cNvSpPr/>
            <p:nvPr/>
          </p:nvSpPr>
          <p:spPr>
            <a:xfrm>
              <a:off x="1118237" y="341750"/>
              <a:ext cx="2030400" cy="9894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 name="Google Shape;337;g2a4fae83596_0_215"/>
            <p:cNvSpPr/>
            <p:nvPr/>
          </p:nvSpPr>
          <p:spPr>
            <a:xfrm>
              <a:off x="1256131" y="341759"/>
              <a:ext cx="1815000" cy="67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D5DDF"/>
                  </a:solidFill>
                  <a:latin typeface="Roboto"/>
                  <a:ea typeface="Roboto"/>
                  <a:cs typeface="Roboto"/>
                  <a:sym typeface="Roboto"/>
                </a:rPr>
                <a:t>Caregiver Authorization Affidavit</a:t>
              </a:r>
              <a:endParaRPr sz="1800" b="0" i="0" u="none" strike="noStrike" cap="none">
                <a:solidFill>
                  <a:srgbClr val="0D5DDF"/>
                </a:solidFill>
                <a:latin typeface="Roboto Thin"/>
                <a:ea typeface="Roboto Thin"/>
                <a:cs typeface="Roboto Thin"/>
                <a:sym typeface="Roboto Thin"/>
              </a:endParaRPr>
            </a:p>
          </p:txBody>
        </p:sp>
        <p:sp>
          <p:nvSpPr>
            <p:cNvPr id="338" name="Google Shape;338;g2a4fae83596_0_215"/>
            <p:cNvSpPr/>
            <p:nvPr/>
          </p:nvSpPr>
          <p:spPr>
            <a:xfrm rot="5400000">
              <a:off x="1969087" y="1386655"/>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9" name="Google Shape;339;g2a4fae83596_0_215"/>
            <p:cNvSpPr/>
            <p:nvPr/>
          </p:nvSpPr>
          <p:spPr>
            <a:xfrm>
              <a:off x="1118300" y="1809248"/>
              <a:ext cx="2030400" cy="2448600"/>
            </a:xfrm>
            <a:prstGeom prst="rect">
              <a:avLst/>
            </a:prstGeom>
            <a:noFill/>
            <a:ln>
              <a:noFill/>
            </a:ln>
          </p:spPr>
          <p:txBody>
            <a:bodyPr spcFirstLastPara="1" wrap="square" lIns="91425" tIns="91425" rIns="91425" bIns="91425" anchor="t" anchorCtr="0">
              <a:noAutofit/>
            </a:bodyPr>
            <a:lstStyle/>
            <a:p>
              <a:pPr marL="254000" marR="0" lvl="0" indent="-254000" algn="l" rtl="0">
                <a:lnSpc>
                  <a:spcPct val="115000"/>
                </a:lnSpc>
                <a:spcBef>
                  <a:spcPts val="0"/>
                </a:spcBef>
                <a:spcAft>
                  <a:spcPts val="0"/>
                </a:spcAft>
                <a:buClr>
                  <a:srgbClr val="FFFFFF"/>
                </a:buClr>
                <a:buSzPts val="1200"/>
                <a:buFont typeface="Roboto"/>
                <a:buChar char="●"/>
              </a:pPr>
              <a:r>
                <a:rPr lang="en" sz="1200" b="0" i="0" u="none" strike="noStrike" cap="none">
                  <a:solidFill>
                    <a:srgbClr val="FFFFFF"/>
                  </a:solidFill>
                  <a:latin typeface="Roboto"/>
                  <a:ea typeface="Roboto"/>
                  <a:cs typeface="Roboto"/>
                  <a:sym typeface="Roboto"/>
                </a:rPr>
                <a:t>gives the caregiver the right to make decisions about your child’s health care and education for up to 2 years </a:t>
              </a:r>
              <a:endParaRPr sz="1200" b="0" i="0" u="none" strike="noStrike" cap="none">
                <a:solidFill>
                  <a:srgbClr val="FFFFFF"/>
                </a:solidFill>
                <a:latin typeface="Roboto"/>
                <a:ea typeface="Roboto"/>
                <a:cs typeface="Roboto"/>
                <a:sym typeface="Roboto"/>
              </a:endParaRPr>
            </a:p>
            <a:p>
              <a:pPr marL="254000" marR="0" lvl="0" indent="-254000" algn="l" rtl="0">
                <a:lnSpc>
                  <a:spcPct val="115000"/>
                </a:lnSpc>
                <a:spcBef>
                  <a:spcPts val="0"/>
                </a:spcBef>
                <a:spcAft>
                  <a:spcPts val="0"/>
                </a:spcAft>
                <a:buClr>
                  <a:srgbClr val="FFFFFF"/>
                </a:buClr>
                <a:buSzPts val="1200"/>
                <a:buFont typeface="Roboto"/>
                <a:buChar char="●"/>
              </a:pPr>
              <a:r>
                <a:rPr lang="en" sz="1200" b="0" i="0" u="none" strike="noStrike" cap="none">
                  <a:solidFill>
                    <a:srgbClr val="FFFFFF"/>
                  </a:solidFill>
                  <a:latin typeface="Roboto"/>
                  <a:ea typeface="Roboto"/>
                  <a:cs typeface="Roboto"/>
                  <a:sym typeface="Roboto"/>
                </a:rPr>
                <a:t>Parent keeps all rights and can end it at any time</a:t>
              </a:r>
              <a:endParaRPr sz="1200" b="0" i="0" u="none" strike="noStrike" cap="none">
                <a:solidFill>
                  <a:srgbClr val="FFFFFF"/>
                </a:solidFill>
                <a:latin typeface="Roboto"/>
                <a:ea typeface="Roboto"/>
                <a:cs typeface="Roboto"/>
                <a:sym typeface="Roboto"/>
              </a:endParaRPr>
            </a:p>
            <a:p>
              <a:pPr marL="254000" marR="0" lvl="0" indent="-254000" algn="l" rtl="0">
                <a:lnSpc>
                  <a:spcPct val="115000"/>
                </a:lnSpc>
                <a:spcBef>
                  <a:spcPts val="0"/>
                </a:spcBef>
                <a:spcAft>
                  <a:spcPts val="0"/>
                </a:spcAft>
                <a:buClr>
                  <a:srgbClr val="FFFFFF"/>
                </a:buClr>
                <a:buSzPts val="1200"/>
                <a:buFont typeface="Roboto"/>
                <a:buChar char="●"/>
              </a:pPr>
              <a:r>
                <a:rPr lang="en" sz="1200" b="0" i="0" u="none" strike="noStrike" cap="none">
                  <a:solidFill>
                    <a:srgbClr val="FFFFFF"/>
                  </a:solidFill>
                  <a:latin typeface="Roboto"/>
                  <a:ea typeface="Roboto"/>
                  <a:cs typeface="Roboto"/>
                  <a:sym typeface="Roboto"/>
                </a:rPr>
                <a:t>Needs signature of parent and 2 witnesses, notarized</a:t>
              </a:r>
              <a:endParaRPr sz="1200" b="0" i="0" u="none" strike="noStrike" cap="none">
                <a:solidFill>
                  <a:srgbClr val="FFFFFF"/>
                </a:solidFill>
                <a:latin typeface="Roboto"/>
                <a:ea typeface="Roboto"/>
                <a:cs typeface="Roboto"/>
                <a:sym typeface="Roboto"/>
              </a:endParaRPr>
            </a:p>
          </p:txBody>
        </p:sp>
      </p:grpSp>
      <p:grpSp>
        <p:nvGrpSpPr>
          <p:cNvPr id="340" name="Google Shape;340;g2a4fae83596_0_215"/>
          <p:cNvGrpSpPr/>
          <p:nvPr/>
        </p:nvGrpSpPr>
        <p:grpSpPr>
          <a:xfrm>
            <a:off x="4580516" y="158882"/>
            <a:ext cx="2197463" cy="4894126"/>
            <a:chOff x="1118224" y="283725"/>
            <a:chExt cx="2090831" cy="4076400"/>
          </a:xfrm>
        </p:grpSpPr>
        <p:sp>
          <p:nvSpPr>
            <p:cNvPr id="341" name="Google Shape;341;g2a4fae83596_0_215"/>
            <p:cNvSpPr/>
            <p:nvPr/>
          </p:nvSpPr>
          <p:spPr>
            <a:xfrm>
              <a:off x="1178650" y="283725"/>
              <a:ext cx="2030400" cy="4076400"/>
            </a:xfrm>
            <a:prstGeom prst="rect">
              <a:avLst/>
            </a:prstGeom>
            <a:solidFill>
              <a:srgbClr val="1F41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 name="Google Shape;342;g2a4fae83596_0_215"/>
            <p:cNvSpPr/>
            <p:nvPr/>
          </p:nvSpPr>
          <p:spPr>
            <a:xfrm>
              <a:off x="1118224" y="341750"/>
              <a:ext cx="2030400" cy="9894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 name="Google Shape;343;g2a4fae83596_0_215"/>
            <p:cNvSpPr/>
            <p:nvPr/>
          </p:nvSpPr>
          <p:spPr>
            <a:xfrm>
              <a:off x="1256142" y="341759"/>
              <a:ext cx="1815000" cy="67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1800" b="1" i="0" u="none" strike="noStrike" cap="none">
                  <a:solidFill>
                    <a:srgbClr val="0D5DDF"/>
                  </a:solidFill>
                  <a:latin typeface="Roboto"/>
                  <a:ea typeface="Roboto"/>
                  <a:cs typeface="Roboto"/>
                  <a:sym typeface="Roboto"/>
                </a:rPr>
                <a:t>Temporary Agent Authorization</a:t>
              </a:r>
              <a:endParaRPr sz="1800" b="0" i="0" u="none" strike="noStrike" cap="none">
                <a:solidFill>
                  <a:srgbClr val="0D5DDF"/>
                </a:solidFill>
                <a:latin typeface="Roboto Thin"/>
                <a:ea typeface="Roboto Thin"/>
                <a:cs typeface="Roboto Thin"/>
                <a:sym typeface="Roboto Thin"/>
              </a:endParaRPr>
            </a:p>
          </p:txBody>
        </p:sp>
        <p:sp>
          <p:nvSpPr>
            <p:cNvPr id="344" name="Google Shape;344;g2a4fae83596_0_215"/>
            <p:cNvSpPr/>
            <p:nvPr/>
          </p:nvSpPr>
          <p:spPr>
            <a:xfrm rot="5400000">
              <a:off x="1969087" y="1386655"/>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5" name="Google Shape;345;g2a4fae83596_0_215"/>
            <p:cNvSpPr/>
            <p:nvPr/>
          </p:nvSpPr>
          <p:spPr>
            <a:xfrm>
              <a:off x="1178655" y="1779239"/>
              <a:ext cx="2030400" cy="2462100"/>
            </a:xfrm>
            <a:prstGeom prst="rect">
              <a:avLst/>
            </a:prstGeom>
            <a:noFill/>
            <a:ln>
              <a:noFill/>
            </a:ln>
          </p:spPr>
          <p:txBody>
            <a:bodyPr spcFirstLastPara="1" wrap="square" lIns="91425" tIns="91425" rIns="91425" bIns="91425" anchor="t" anchorCtr="0">
              <a:noAutofit/>
            </a:bodyPr>
            <a:lstStyle/>
            <a:p>
              <a:pPr marL="177800" marR="0" lvl="0" indent="-171450" algn="l" rtl="0">
                <a:lnSpc>
                  <a:spcPct val="115000"/>
                </a:lnSpc>
                <a:spcBef>
                  <a:spcPts val="0"/>
                </a:spcBef>
                <a:spcAft>
                  <a:spcPts val="0"/>
                </a:spcAft>
                <a:buClr>
                  <a:srgbClr val="FFFFFF"/>
                </a:buClr>
                <a:buSzPts val="1100"/>
                <a:buFont typeface="Roboto"/>
                <a:buChar char="●"/>
              </a:pPr>
              <a:r>
                <a:rPr lang="en" sz="1100" b="0" i="0" u="none" strike="noStrike" cap="none">
                  <a:solidFill>
                    <a:srgbClr val="FFFFFF"/>
                  </a:solidFill>
                  <a:latin typeface="Roboto"/>
                  <a:ea typeface="Roboto"/>
                  <a:cs typeface="Roboto"/>
                  <a:sym typeface="Roboto"/>
                </a:rPr>
                <a:t>allows the “agent,” or person you choose, to make any decisions a parent can make (except marriage and adoption) for your child, including about property and finances</a:t>
              </a:r>
              <a:endParaRPr sz="1100" b="0" i="0" u="none" strike="noStrike" cap="none">
                <a:solidFill>
                  <a:srgbClr val="FFFFFF"/>
                </a:solidFill>
                <a:latin typeface="Roboto"/>
                <a:ea typeface="Roboto"/>
                <a:cs typeface="Roboto"/>
                <a:sym typeface="Roboto"/>
              </a:endParaRPr>
            </a:p>
            <a:p>
              <a:pPr marL="177800" marR="0" lvl="0" indent="-171450" algn="l" rtl="0">
                <a:lnSpc>
                  <a:spcPct val="115000"/>
                </a:lnSpc>
                <a:spcBef>
                  <a:spcPts val="0"/>
                </a:spcBef>
                <a:spcAft>
                  <a:spcPts val="0"/>
                </a:spcAft>
                <a:buClr>
                  <a:srgbClr val="FFFFFF"/>
                </a:buClr>
                <a:buSzPts val="1100"/>
                <a:buFont typeface="Roboto"/>
                <a:buChar char="●"/>
              </a:pPr>
              <a:r>
                <a:rPr lang="en" sz="1100" b="0" i="0" u="none" strike="noStrike" cap="none">
                  <a:solidFill>
                    <a:srgbClr val="FFFFFF"/>
                  </a:solidFill>
                  <a:latin typeface="Roboto"/>
                  <a:ea typeface="Roboto"/>
                  <a:cs typeface="Roboto"/>
                  <a:sym typeface="Roboto"/>
                </a:rPr>
                <a:t>Valid for 60 days once it takes effect, but can be renewed</a:t>
              </a:r>
              <a:endParaRPr sz="1100" b="0" i="0" u="none" strike="noStrike" cap="none">
                <a:solidFill>
                  <a:srgbClr val="FFFFFF"/>
                </a:solidFill>
                <a:latin typeface="Roboto"/>
                <a:ea typeface="Roboto"/>
                <a:cs typeface="Roboto"/>
                <a:sym typeface="Roboto"/>
              </a:endParaRPr>
            </a:p>
            <a:p>
              <a:pPr marL="177800" marR="0" lvl="0" indent="-171450" algn="l" rtl="0">
                <a:lnSpc>
                  <a:spcPct val="115000"/>
                </a:lnSpc>
                <a:spcBef>
                  <a:spcPts val="0"/>
                </a:spcBef>
                <a:spcAft>
                  <a:spcPts val="0"/>
                </a:spcAft>
                <a:buClr>
                  <a:srgbClr val="FFFFFF"/>
                </a:buClr>
                <a:buSzPts val="1100"/>
                <a:buFont typeface="Roboto"/>
                <a:buChar char="●"/>
              </a:pPr>
              <a:r>
                <a:rPr lang="en" sz="1100" b="0" i="0" u="none" strike="noStrike" cap="none">
                  <a:solidFill>
                    <a:srgbClr val="FFFFFF"/>
                  </a:solidFill>
                  <a:latin typeface="Roboto"/>
                  <a:ea typeface="Roboto"/>
                  <a:cs typeface="Roboto"/>
                  <a:sym typeface="Roboto"/>
                </a:rPr>
                <a:t>Both parents must sign if available</a:t>
              </a:r>
              <a:endParaRPr sz="1100" b="0" i="0" u="none" strike="noStrike" cap="none">
                <a:solidFill>
                  <a:srgbClr val="FFFFFF"/>
                </a:solidFill>
                <a:latin typeface="Roboto"/>
                <a:ea typeface="Roboto"/>
                <a:cs typeface="Roboto"/>
                <a:sym typeface="Roboto"/>
              </a:endParaRPr>
            </a:p>
            <a:p>
              <a:pPr marL="177800" marR="0" lvl="0" indent="-171450" algn="l" rtl="0">
                <a:lnSpc>
                  <a:spcPct val="115000"/>
                </a:lnSpc>
                <a:spcBef>
                  <a:spcPts val="0"/>
                </a:spcBef>
                <a:spcAft>
                  <a:spcPts val="0"/>
                </a:spcAft>
                <a:buClr>
                  <a:srgbClr val="FFFFFF"/>
                </a:buClr>
                <a:buSzPts val="1100"/>
                <a:buFont typeface="Roboto"/>
                <a:buChar char="●"/>
              </a:pPr>
              <a:r>
                <a:rPr lang="en" sz="1100" b="0" i="0" u="none" strike="noStrike" cap="none">
                  <a:solidFill>
                    <a:srgbClr val="FFFFFF"/>
                  </a:solidFill>
                  <a:latin typeface="Roboto"/>
                  <a:ea typeface="Roboto"/>
                  <a:cs typeface="Roboto"/>
                  <a:sym typeface="Roboto"/>
                </a:rPr>
                <a:t>Must be signed by agent and 2 witnesses</a:t>
              </a:r>
              <a:endParaRPr sz="1100" b="0" i="0" u="none" strike="noStrike" cap="none">
                <a:solidFill>
                  <a:srgbClr val="FFFFFF"/>
                </a:solidFill>
                <a:latin typeface="Roboto"/>
                <a:ea typeface="Roboto"/>
                <a:cs typeface="Roboto"/>
                <a:sym typeface="Roboto"/>
              </a:endParaRPr>
            </a:p>
          </p:txBody>
        </p:sp>
      </p:grpSp>
      <p:grpSp>
        <p:nvGrpSpPr>
          <p:cNvPr id="346" name="Google Shape;346;g2a4fae83596_0_215"/>
          <p:cNvGrpSpPr/>
          <p:nvPr/>
        </p:nvGrpSpPr>
        <p:grpSpPr>
          <a:xfrm>
            <a:off x="6818641" y="158882"/>
            <a:ext cx="2197458" cy="4894126"/>
            <a:chOff x="1118224" y="283725"/>
            <a:chExt cx="2090826" cy="4076400"/>
          </a:xfrm>
        </p:grpSpPr>
        <p:sp>
          <p:nvSpPr>
            <p:cNvPr id="347" name="Google Shape;347;g2a4fae83596_0_215"/>
            <p:cNvSpPr/>
            <p:nvPr/>
          </p:nvSpPr>
          <p:spPr>
            <a:xfrm>
              <a:off x="1178650" y="283725"/>
              <a:ext cx="2030400" cy="4076400"/>
            </a:xfrm>
            <a:prstGeom prst="rect">
              <a:avLst/>
            </a:prstGeom>
            <a:solidFill>
              <a:srgbClr val="1F41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 name="Google Shape;348;g2a4fae83596_0_215"/>
            <p:cNvSpPr/>
            <p:nvPr/>
          </p:nvSpPr>
          <p:spPr>
            <a:xfrm>
              <a:off x="1118224" y="341753"/>
              <a:ext cx="2030400" cy="9894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 name="Google Shape;349;g2a4fae83596_0_215"/>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1800" b="1" i="0" u="none" strike="noStrike" cap="none">
                  <a:solidFill>
                    <a:srgbClr val="0D5DDF"/>
                  </a:solidFill>
                  <a:latin typeface="Roboto"/>
                  <a:ea typeface="Roboto"/>
                  <a:cs typeface="Roboto"/>
                  <a:sym typeface="Roboto"/>
                </a:rPr>
                <a:t>Guardianship</a:t>
              </a:r>
              <a:endParaRPr sz="4300" b="0" i="0" u="none" strike="noStrike" cap="none">
                <a:solidFill>
                  <a:srgbClr val="0D5DDF"/>
                </a:solidFill>
                <a:latin typeface="Roboto Thin"/>
                <a:ea typeface="Roboto Thin"/>
                <a:cs typeface="Roboto Thin"/>
                <a:sym typeface="Roboto Thin"/>
              </a:endParaRPr>
            </a:p>
          </p:txBody>
        </p:sp>
        <p:sp>
          <p:nvSpPr>
            <p:cNvPr id="350" name="Google Shape;350;g2a4fae83596_0_215"/>
            <p:cNvSpPr/>
            <p:nvPr/>
          </p:nvSpPr>
          <p:spPr>
            <a:xfrm rot="5400000">
              <a:off x="1969087" y="1386655"/>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 name="Google Shape;351;g2a4fae83596_0_215"/>
            <p:cNvSpPr/>
            <p:nvPr/>
          </p:nvSpPr>
          <p:spPr>
            <a:xfrm>
              <a:off x="1118287" y="1809248"/>
              <a:ext cx="2030400" cy="2448600"/>
            </a:xfrm>
            <a:prstGeom prst="rect">
              <a:avLst/>
            </a:prstGeom>
            <a:noFill/>
            <a:ln>
              <a:noFill/>
            </a:ln>
          </p:spPr>
          <p:txBody>
            <a:bodyPr spcFirstLastPara="1" wrap="square" lIns="91425" tIns="91425" rIns="91425" bIns="91425" anchor="t" anchorCtr="0">
              <a:noAutofit/>
            </a:bodyPr>
            <a:lstStyle/>
            <a:p>
              <a:pPr marL="254000" marR="0" lvl="0" indent="-254000" algn="l" rtl="0">
                <a:lnSpc>
                  <a:spcPct val="115000"/>
                </a:lnSpc>
                <a:spcBef>
                  <a:spcPts val="0"/>
                </a:spcBef>
                <a:spcAft>
                  <a:spcPts val="0"/>
                </a:spcAft>
                <a:buClr>
                  <a:srgbClr val="FFFFFF"/>
                </a:buClr>
                <a:buSzPts val="1300"/>
                <a:buFont typeface="Roboto"/>
                <a:buChar char="●"/>
              </a:pPr>
              <a:r>
                <a:rPr lang="en" sz="1300" b="0" i="0" u="none" strike="noStrike" cap="none">
                  <a:solidFill>
                    <a:srgbClr val="FFFFFF"/>
                  </a:solidFill>
                  <a:latin typeface="Roboto"/>
                  <a:ea typeface="Roboto"/>
                  <a:cs typeface="Roboto"/>
                  <a:sym typeface="Roboto"/>
                </a:rPr>
                <a:t>legal guardian has all rights a parent has, but exercises these rights instead of the parent</a:t>
              </a:r>
              <a:endParaRPr sz="1300" b="0" i="0" u="none" strike="noStrike" cap="none">
                <a:solidFill>
                  <a:srgbClr val="FFFFFF"/>
                </a:solidFill>
                <a:latin typeface="Roboto"/>
                <a:ea typeface="Roboto"/>
                <a:cs typeface="Roboto"/>
                <a:sym typeface="Roboto"/>
              </a:endParaRPr>
            </a:p>
            <a:p>
              <a:pPr marL="254000" marR="0" lvl="0" indent="-254000" algn="l" rtl="0">
                <a:lnSpc>
                  <a:spcPct val="115000"/>
                </a:lnSpc>
                <a:spcBef>
                  <a:spcPts val="0"/>
                </a:spcBef>
                <a:spcAft>
                  <a:spcPts val="0"/>
                </a:spcAft>
                <a:buClr>
                  <a:srgbClr val="FFFFFF"/>
                </a:buClr>
                <a:buSzPts val="1300"/>
                <a:buFont typeface="Roboto"/>
                <a:buChar char="●"/>
              </a:pPr>
              <a:r>
                <a:rPr lang="en" sz="1300" b="0" i="0" u="none" strike="noStrike" cap="none">
                  <a:solidFill>
                    <a:srgbClr val="FFFFFF"/>
                  </a:solidFill>
                  <a:latin typeface="Roboto"/>
                  <a:ea typeface="Roboto"/>
                  <a:cs typeface="Roboto"/>
                  <a:sym typeface="Roboto"/>
                </a:rPr>
                <a:t>must be obtained through the courts</a:t>
              </a:r>
              <a:endParaRPr sz="1300" b="0" i="0" u="none" strike="noStrike" cap="none">
                <a:solidFill>
                  <a:srgbClr val="FFFFFF"/>
                </a:solidFill>
                <a:latin typeface="Roboto"/>
                <a:ea typeface="Roboto"/>
                <a:cs typeface="Roboto"/>
                <a:sym typeface="Roboto"/>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a4fae83596_0_243"/>
          <p:cNvPicPr preferRelativeResize="0"/>
          <p:nvPr/>
        </p:nvPicPr>
        <p:blipFill rotWithShape="1">
          <a:blip r:embed="rId3">
            <a:alphaModFix/>
          </a:blip>
          <a:srcRect l="7281" t="3809" r="8543"/>
          <a:stretch/>
        </p:blipFill>
        <p:spPr>
          <a:xfrm>
            <a:off x="3708280" y="232925"/>
            <a:ext cx="5115869" cy="5143499"/>
          </a:xfrm>
          <a:prstGeom prst="rect">
            <a:avLst/>
          </a:prstGeom>
          <a:noFill/>
          <a:ln>
            <a:noFill/>
          </a:ln>
        </p:spPr>
      </p:pic>
      <p:sp>
        <p:nvSpPr>
          <p:cNvPr id="357" name="Google Shape;357;g2a4fae83596_0_243"/>
          <p:cNvSpPr txBox="1"/>
          <p:nvPr/>
        </p:nvSpPr>
        <p:spPr>
          <a:xfrm>
            <a:off x="320825" y="832350"/>
            <a:ext cx="2974800" cy="2832300"/>
          </a:xfrm>
          <a:prstGeom prst="rect">
            <a:avLst/>
          </a:prstGeom>
          <a:solidFill>
            <a:schemeClr val="lt1"/>
          </a:solidFill>
          <a:ln w="38100" cap="flat" cmpd="sng">
            <a:solidFill>
              <a:srgbClr val="C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accen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accent1"/>
                </a:solidFill>
                <a:latin typeface="Roboto"/>
                <a:ea typeface="Roboto"/>
                <a:cs typeface="Roboto"/>
                <a:sym typeface="Roboto"/>
              </a:rPr>
              <a:t>Remember to save all immigration documents</a:t>
            </a:r>
            <a:endParaRPr sz="1500" b="1" i="0" u="none" strike="noStrike" cap="none">
              <a:solidFill>
                <a:schemeClr val="accent1"/>
              </a:solidFill>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Roboto"/>
                <a:ea typeface="Roboto"/>
                <a:cs typeface="Roboto"/>
                <a:sym typeface="Roboto"/>
              </a:rPr>
              <a:t>Some documents have dates for hearings or other immigration appointments - these dates are very important!</a:t>
            </a: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Roboto"/>
                <a:ea typeface="Roboto"/>
                <a:cs typeface="Roboto"/>
                <a:sym typeface="Roboto"/>
              </a:rPr>
              <a:t>Keep documents stored safely and share location with family members if needed. </a:t>
            </a:r>
            <a:endParaRPr sz="1400" b="0" i="0" u="none" strike="noStrike" cap="none">
              <a:solidFill>
                <a:schemeClr val="dk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3339afe6ff9_0_97"/>
          <p:cNvSpPr txBox="1">
            <a:spLocks noGrp="1"/>
          </p:cNvSpPr>
          <p:nvPr>
            <p:ph type="title"/>
          </p:nvPr>
        </p:nvSpPr>
        <p:spPr>
          <a:xfrm>
            <a:off x="233050" y="314750"/>
            <a:ext cx="7171500" cy="542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990"/>
              <a:buNone/>
            </a:pPr>
            <a:r>
              <a:rPr lang="en" sz="2270"/>
              <a:t>How can I support immigrants within my professional capacity? </a:t>
            </a:r>
            <a:endParaRPr sz="2270"/>
          </a:p>
        </p:txBody>
      </p:sp>
      <p:sp>
        <p:nvSpPr>
          <p:cNvPr id="363" name="Google Shape;363;g3339afe6ff9_0_97"/>
          <p:cNvSpPr txBox="1"/>
          <p:nvPr/>
        </p:nvSpPr>
        <p:spPr>
          <a:xfrm>
            <a:off x="184225" y="1255200"/>
            <a:ext cx="4593900" cy="344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lt1"/>
                </a:solidFill>
                <a:highlight>
                  <a:srgbClr val="058CE8"/>
                </a:highlight>
                <a:latin typeface="Roboto"/>
                <a:ea typeface="Roboto"/>
                <a:cs typeface="Roboto"/>
                <a:sym typeface="Roboto"/>
              </a:rPr>
              <a:t>Share stories of strength and power.</a:t>
            </a:r>
            <a:endParaRPr sz="1400" b="0" i="0" u="none" strike="noStrike" cap="none">
              <a:solidFill>
                <a:schemeClr val="lt1"/>
              </a:solidFill>
              <a:highlight>
                <a:srgbClr val="058CE8"/>
              </a:highlight>
              <a:latin typeface="Roboto"/>
              <a:ea typeface="Roboto"/>
              <a:cs typeface="Roboto"/>
              <a:sym typeface="Roboto"/>
            </a:endParaRPr>
          </a:p>
          <a:p>
            <a:pPr marL="914400" marR="0" lvl="1" indent="-317500" algn="l" rtl="0">
              <a:lnSpc>
                <a:spcPct val="115000"/>
              </a:lnSpc>
              <a:spcBef>
                <a:spcPts val="0"/>
              </a:spcBef>
              <a:spcAft>
                <a:spcPts val="0"/>
              </a:spcAft>
              <a:buClr>
                <a:schemeClr val="dk1"/>
              </a:buClr>
              <a:buSzPts val="1400"/>
              <a:buFont typeface="Roboto"/>
              <a:buChar char="○"/>
            </a:pPr>
            <a:r>
              <a:rPr lang="en" sz="1400" b="0" i="0" u="none" strike="noStrike" cap="none">
                <a:solidFill>
                  <a:schemeClr val="dk1"/>
                </a:solidFill>
                <a:highlight>
                  <a:srgbClr val="FFFFFF"/>
                </a:highlight>
                <a:latin typeface="Roboto"/>
                <a:ea typeface="Roboto"/>
                <a:cs typeface="Roboto"/>
                <a:sym typeface="Roboto"/>
              </a:rPr>
              <a:t>Share stories of resilient </a:t>
            </a:r>
            <a:r>
              <a:rPr lang="en" sz="1400" b="0" i="0" u="sng" strike="noStrike" cap="none">
                <a:solidFill>
                  <a:schemeClr val="hlink"/>
                </a:solidFill>
                <a:highlight>
                  <a:srgbClr val="FFFFFF"/>
                </a:highlight>
                <a:latin typeface="Roboto"/>
                <a:ea typeface="Roboto"/>
                <a:cs typeface="Roboto"/>
                <a:sym typeface="Roboto"/>
                <a:hlinkClick r:id="rId3"/>
              </a:rPr>
              <a:t>immigrants in literature, media, or in the community</a:t>
            </a:r>
            <a:r>
              <a:rPr lang="en" sz="1400" b="0" i="0" u="none" strike="noStrike" cap="none">
                <a:solidFill>
                  <a:schemeClr val="dk1"/>
                </a:solidFill>
                <a:highlight>
                  <a:srgbClr val="FFFFFF"/>
                </a:highlight>
                <a:latin typeface="Roboto"/>
                <a:ea typeface="Roboto"/>
                <a:cs typeface="Roboto"/>
                <a:sym typeface="Roboto"/>
              </a:rPr>
              <a:t>. </a:t>
            </a:r>
            <a:endParaRPr sz="1400" b="0" i="0" u="none" strike="noStrike" cap="none">
              <a:solidFill>
                <a:schemeClr val="dk1"/>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boto"/>
              <a:ea typeface="Roboto"/>
              <a:cs typeface="Roboto"/>
              <a:sym typeface="Roboto"/>
            </a:endParaRPr>
          </a:p>
        </p:txBody>
      </p:sp>
      <p:pic>
        <p:nvPicPr>
          <p:cNvPr id="364" name="Google Shape;364;g3339afe6ff9_0_97"/>
          <p:cNvPicPr preferRelativeResize="0"/>
          <p:nvPr/>
        </p:nvPicPr>
        <p:blipFill rotWithShape="1">
          <a:blip r:embed="rId4">
            <a:alphaModFix/>
          </a:blip>
          <a:srcRect/>
          <a:stretch/>
        </p:blipFill>
        <p:spPr>
          <a:xfrm>
            <a:off x="184225" y="2268389"/>
            <a:ext cx="4593801" cy="2469261"/>
          </a:xfrm>
          <a:prstGeom prst="rect">
            <a:avLst/>
          </a:prstGeom>
          <a:noFill/>
          <a:ln>
            <a:noFill/>
          </a:ln>
        </p:spPr>
      </p:pic>
      <p:sp>
        <p:nvSpPr>
          <p:cNvPr id="365" name="Google Shape;365;g3339afe6ff9_0_97"/>
          <p:cNvSpPr txBox="1"/>
          <p:nvPr/>
        </p:nvSpPr>
        <p:spPr>
          <a:xfrm>
            <a:off x="3268933" y="4695902"/>
            <a:ext cx="1668600" cy="23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rial"/>
                <a:ea typeface="Arial"/>
                <a:cs typeface="Arial"/>
                <a:sym typeface="Arial"/>
              </a:rPr>
              <a:t>Image from </a:t>
            </a:r>
            <a:r>
              <a:rPr lang="en" sz="700" b="0" i="0" u="sng" strike="noStrike" cap="none">
                <a:solidFill>
                  <a:schemeClr val="hlink"/>
                </a:solidFill>
                <a:latin typeface="Roboto"/>
                <a:ea typeface="Roboto"/>
                <a:cs typeface="Roboto"/>
                <a:sym typeface="Roboto"/>
                <a:hlinkClick r:id="rId5"/>
              </a:rPr>
              <a:t>NEA EdJustice</a:t>
            </a:r>
            <a:endParaRPr sz="700" b="0" i="0" u="none" strike="noStrike" cap="none">
              <a:solidFill>
                <a:schemeClr val="dk1"/>
              </a:solidFill>
              <a:latin typeface="Roboto"/>
              <a:ea typeface="Roboto"/>
              <a:cs typeface="Roboto"/>
              <a:sym typeface="Roboto"/>
            </a:endParaRPr>
          </a:p>
        </p:txBody>
      </p:sp>
      <p:pic>
        <p:nvPicPr>
          <p:cNvPr id="366" name="Google Shape;366;g3339afe6ff9_0_97">
            <a:hlinkClick r:id="rId3"/>
          </p:cNvPr>
          <p:cNvPicPr preferRelativeResize="0"/>
          <p:nvPr/>
        </p:nvPicPr>
        <p:blipFill rotWithShape="1">
          <a:blip r:embed="rId6">
            <a:alphaModFix/>
          </a:blip>
          <a:srcRect b="13910"/>
          <a:stretch/>
        </p:blipFill>
        <p:spPr>
          <a:xfrm>
            <a:off x="4937525" y="728075"/>
            <a:ext cx="3985774" cy="1972024"/>
          </a:xfrm>
          <a:prstGeom prst="rect">
            <a:avLst/>
          </a:prstGeom>
          <a:noFill/>
          <a:ln w="9525" cap="flat" cmpd="sng">
            <a:solidFill>
              <a:srgbClr val="3A71AB"/>
            </a:solidFill>
            <a:prstDash val="solid"/>
            <a:round/>
            <a:headEnd type="none" w="sm" len="sm"/>
            <a:tailEnd type="none" w="sm" len="sm"/>
          </a:ln>
        </p:spPr>
      </p:pic>
      <p:sp>
        <p:nvSpPr>
          <p:cNvPr id="367" name="Google Shape;367;g3339afe6ff9_0_97"/>
          <p:cNvSpPr txBox="1"/>
          <p:nvPr/>
        </p:nvSpPr>
        <p:spPr>
          <a:xfrm>
            <a:off x="4937525" y="2805050"/>
            <a:ext cx="3985800" cy="2059200"/>
          </a:xfrm>
          <a:prstGeom prst="rect">
            <a:avLst/>
          </a:prstGeom>
          <a:noFill/>
          <a:ln w="9525" cap="flat" cmpd="sng">
            <a:solidFill>
              <a:srgbClr val="3A71AB"/>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3A71AB"/>
                </a:solidFill>
                <a:latin typeface="Roboto"/>
                <a:ea typeface="Roboto"/>
                <a:cs typeface="Roboto"/>
                <a:sym typeface="Roboto"/>
              </a:rPr>
              <a:t>Examples:</a:t>
            </a:r>
            <a:endParaRPr sz="1100" b="1" i="0" u="none" strike="noStrike" cap="none">
              <a:solidFill>
                <a:srgbClr val="3A71AB"/>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oboto"/>
                <a:ea typeface="Roboto"/>
                <a:cs typeface="Roboto"/>
                <a:sym typeface="Roboto"/>
              </a:rPr>
              <a:t>Children: </a:t>
            </a:r>
            <a:endParaRPr sz="1100" b="0" i="0" u="none" strike="noStrike" cap="none">
              <a:solidFill>
                <a:schemeClr val="dk1"/>
              </a:solidFill>
              <a:latin typeface="Roboto"/>
              <a:ea typeface="Roboto"/>
              <a:cs typeface="Roboto"/>
              <a:sym typeface="Roboto"/>
            </a:endParaRPr>
          </a:p>
          <a:p>
            <a:pPr marL="342900" marR="0" lvl="0" indent="-285750" algn="l" rtl="0">
              <a:lnSpc>
                <a:spcPct val="100000"/>
              </a:lnSpc>
              <a:spcBef>
                <a:spcPts val="0"/>
              </a:spcBef>
              <a:spcAft>
                <a:spcPts val="0"/>
              </a:spcAft>
              <a:buClr>
                <a:schemeClr val="dk1"/>
              </a:buClr>
              <a:buSzPts val="900"/>
              <a:buFont typeface="Roboto"/>
              <a:buChar char="●"/>
            </a:pPr>
            <a:r>
              <a:rPr lang="en" sz="1000" b="0" i="0" u="none" strike="noStrike" cap="none">
                <a:solidFill>
                  <a:schemeClr val="dk1"/>
                </a:solidFill>
                <a:highlight>
                  <a:srgbClr val="FFFFFF"/>
                </a:highlight>
                <a:latin typeface="Roboto"/>
                <a:ea typeface="Roboto"/>
                <a:cs typeface="Roboto"/>
                <a:sym typeface="Roboto"/>
              </a:rPr>
              <a:t>Book: </a:t>
            </a:r>
            <a:r>
              <a:rPr lang="en" sz="1000" b="0" i="0" u="sng" strike="noStrike" cap="none">
                <a:solidFill>
                  <a:schemeClr val="hlink"/>
                </a:solidFill>
                <a:highlight>
                  <a:srgbClr val="FFFFFF"/>
                </a:highlight>
                <a:latin typeface="Roboto"/>
                <a:ea typeface="Roboto"/>
                <a:cs typeface="Roboto"/>
                <a:sym typeface="Roboto"/>
                <a:hlinkClick r:id="rId7"/>
              </a:rPr>
              <a:t>Mama's Nightingale: A Story of Immigration and Separation</a:t>
            </a:r>
            <a:endParaRPr sz="1000" b="0" i="0" u="none" strike="noStrike" cap="none">
              <a:solidFill>
                <a:schemeClr val="dk1"/>
              </a:solidFill>
              <a:highlight>
                <a:srgbClr val="FFFFFF"/>
              </a:highlight>
              <a:latin typeface="Roboto"/>
              <a:ea typeface="Roboto"/>
              <a:cs typeface="Roboto"/>
              <a:sym typeface="Roboto"/>
            </a:endParaRPr>
          </a:p>
          <a:p>
            <a:pPr marL="342900" marR="0" lvl="0" indent="-292100" algn="l" rtl="0">
              <a:lnSpc>
                <a:spcPct val="100000"/>
              </a:lnSpc>
              <a:spcBef>
                <a:spcPts val="0"/>
              </a:spcBef>
              <a:spcAft>
                <a:spcPts val="0"/>
              </a:spcAft>
              <a:buClr>
                <a:schemeClr val="dk1"/>
              </a:buClr>
              <a:buSzPts val="1000"/>
              <a:buFont typeface="Roboto"/>
              <a:buChar char="●"/>
            </a:pPr>
            <a:r>
              <a:rPr lang="en" sz="1000" b="0" i="0" u="none" strike="noStrike" cap="none">
                <a:solidFill>
                  <a:schemeClr val="dk1"/>
                </a:solidFill>
                <a:highlight>
                  <a:srgbClr val="FFFFFF"/>
                </a:highlight>
                <a:latin typeface="Roboto"/>
                <a:ea typeface="Roboto"/>
                <a:cs typeface="Roboto"/>
                <a:sym typeface="Roboto"/>
              </a:rPr>
              <a:t>Book: </a:t>
            </a:r>
            <a:r>
              <a:rPr lang="en" sz="1000" b="0" i="0" u="sng" strike="noStrike" cap="none">
                <a:solidFill>
                  <a:schemeClr val="hlink"/>
                </a:solidFill>
                <a:highlight>
                  <a:srgbClr val="FFFFFF"/>
                </a:highlight>
                <a:latin typeface="Roboto"/>
                <a:ea typeface="Roboto"/>
                <a:cs typeface="Roboto"/>
                <a:sym typeface="Roboto"/>
                <a:hlinkClick r:id="rId8"/>
              </a:rPr>
              <a:t>Something Happened to My Dad: A Story about Immigration and Family Separation</a:t>
            </a:r>
            <a:endParaRPr sz="10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oboto"/>
                <a:ea typeface="Roboto"/>
                <a:cs typeface="Roboto"/>
                <a:sym typeface="Roboto"/>
              </a:rPr>
              <a:t>Youth and Adults:</a:t>
            </a:r>
            <a:endParaRPr sz="1100" b="0" i="0" u="none" strike="noStrike" cap="none">
              <a:solidFill>
                <a:schemeClr val="dk1"/>
              </a:solidFill>
              <a:latin typeface="Roboto"/>
              <a:ea typeface="Roboto"/>
              <a:cs typeface="Roboto"/>
              <a:sym typeface="Roboto"/>
            </a:endParaRPr>
          </a:p>
          <a:p>
            <a:pPr marL="342900" marR="0" lvl="0" indent="-292100" algn="l" rtl="0">
              <a:lnSpc>
                <a:spcPct val="100000"/>
              </a:lnSpc>
              <a:spcBef>
                <a:spcPts val="0"/>
              </a:spcBef>
              <a:spcAft>
                <a:spcPts val="0"/>
              </a:spcAft>
              <a:buClr>
                <a:schemeClr val="dk1"/>
              </a:buClr>
              <a:buSzPts val="1000"/>
              <a:buFont typeface="Roboto"/>
              <a:buChar char="●"/>
            </a:pPr>
            <a:r>
              <a:rPr lang="en" sz="1000" b="0" i="0" u="none" strike="noStrike" cap="none">
                <a:solidFill>
                  <a:schemeClr val="dk1"/>
                </a:solidFill>
                <a:latin typeface="Roboto"/>
                <a:ea typeface="Roboto"/>
                <a:cs typeface="Roboto"/>
                <a:sym typeface="Roboto"/>
              </a:rPr>
              <a:t>7-Minute Animated Video in </a:t>
            </a:r>
            <a:r>
              <a:rPr lang="en" sz="1000" b="0" i="0" u="sng" strike="noStrike" cap="none">
                <a:solidFill>
                  <a:schemeClr val="accent1"/>
                </a:solidFill>
                <a:latin typeface="Roboto"/>
                <a:ea typeface="Roboto"/>
                <a:cs typeface="Roboto"/>
                <a:sym typeface="Roboto"/>
                <a:hlinkClick r:id="rId9">
                  <a:extLst>
                    <a:ext uri="{A12FA001-AC4F-418D-AE19-62706E023703}">
                      <ahyp:hlinkClr xmlns:ahyp="http://schemas.microsoft.com/office/drawing/2018/hyperlinkcolor" val="tx"/>
                    </a:ext>
                  </a:extLst>
                </a:hlinkClick>
              </a:rPr>
              <a:t>English</a:t>
            </a:r>
            <a:r>
              <a:rPr lang="en" sz="1000" b="0" i="0" u="none" strike="noStrike" cap="none">
                <a:solidFill>
                  <a:schemeClr val="dk1"/>
                </a:solidFill>
                <a:latin typeface="Roboto"/>
                <a:ea typeface="Roboto"/>
                <a:cs typeface="Roboto"/>
                <a:sym typeface="Roboto"/>
              </a:rPr>
              <a:t> and </a:t>
            </a:r>
            <a:r>
              <a:rPr lang="en" sz="1000" b="0" i="0" u="sng" strike="noStrike" cap="none">
                <a:solidFill>
                  <a:schemeClr val="accent1"/>
                </a:solidFill>
                <a:latin typeface="Roboto"/>
                <a:ea typeface="Roboto"/>
                <a:cs typeface="Roboto"/>
                <a:sym typeface="Roboto"/>
                <a:hlinkClick r:id="rId10">
                  <a:extLst>
                    <a:ext uri="{A12FA001-AC4F-418D-AE19-62706E023703}">
                      <ahyp:hlinkClr xmlns:ahyp="http://schemas.microsoft.com/office/drawing/2018/hyperlinkcolor" val="tx"/>
                    </a:ext>
                  </a:extLst>
                </a:hlinkClick>
              </a:rPr>
              <a:t>Spanish</a:t>
            </a:r>
            <a:endParaRPr sz="1000" b="0" i="0" u="none" strike="noStrike" cap="none">
              <a:solidFill>
                <a:schemeClr val="accent1"/>
              </a:solidFill>
              <a:latin typeface="Roboto"/>
              <a:ea typeface="Roboto"/>
              <a:cs typeface="Roboto"/>
              <a:sym typeface="Roboto"/>
            </a:endParaRPr>
          </a:p>
          <a:p>
            <a:pPr marL="342900" marR="0" lvl="0" indent="-285750" algn="l" rtl="0">
              <a:lnSpc>
                <a:spcPct val="100000"/>
              </a:lnSpc>
              <a:spcBef>
                <a:spcPts val="0"/>
              </a:spcBef>
              <a:spcAft>
                <a:spcPts val="0"/>
              </a:spcAft>
              <a:buClr>
                <a:schemeClr val="dk1"/>
              </a:buClr>
              <a:buSzPts val="900"/>
              <a:buFont typeface="Roboto"/>
              <a:buChar char="●"/>
            </a:pPr>
            <a:r>
              <a:rPr lang="en" sz="1000" b="0" i="0" u="none" strike="noStrike" cap="none">
                <a:solidFill>
                  <a:schemeClr val="dk1"/>
                </a:solidFill>
                <a:latin typeface="Roboto"/>
                <a:ea typeface="Roboto"/>
                <a:cs typeface="Roboto"/>
                <a:sym typeface="Roboto"/>
              </a:rPr>
              <a:t>Article: </a:t>
            </a:r>
            <a:r>
              <a:rPr lang="en" sz="1000" b="0" i="0" u="sng" strike="noStrike" cap="none">
                <a:solidFill>
                  <a:schemeClr val="hlink"/>
                </a:solidFill>
                <a:latin typeface="Roboto"/>
                <a:ea typeface="Roboto"/>
                <a:cs typeface="Roboto"/>
                <a:sym typeface="Roboto"/>
                <a:hlinkClick r:id="rId11"/>
              </a:rPr>
              <a:t>Walking Undocumented: The Story of Wildin Acosta</a:t>
            </a:r>
            <a:endParaRPr sz="1000" b="0" i="0" u="none" strike="noStrike" cap="none">
              <a:solidFill>
                <a:schemeClr val="dk1"/>
              </a:solidFill>
              <a:latin typeface="Roboto"/>
              <a:ea typeface="Roboto"/>
              <a:cs typeface="Roboto"/>
              <a:sym typeface="Roboto"/>
            </a:endParaRPr>
          </a:p>
          <a:p>
            <a:pPr marL="342900" marR="0" lvl="0" indent="-292100" algn="l" rtl="0">
              <a:lnSpc>
                <a:spcPct val="100000"/>
              </a:lnSpc>
              <a:spcBef>
                <a:spcPts val="0"/>
              </a:spcBef>
              <a:spcAft>
                <a:spcPts val="0"/>
              </a:spcAft>
              <a:buClr>
                <a:schemeClr val="dk1"/>
              </a:buClr>
              <a:buSzPts val="1000"/>
              <a:buFont typeface="Roboto"/>
              <a:buChar char="●"/>
            </a:pPr>
            <a:r>
              <a:rPr lang="en" sz="1000" b="0" i="0" u="none" strike="noStrike" cap="none">
                <a:solidFill>
                  <a:schemeClr val="dk1"/>
                </a:solidFill>
                <a:latin typeface="Roboto"/>
                <a:ea typeface="Roboto"/>
                <a:cs typeface="Roboto"/>
                <a:sym typeface="Roboto"/>
              </a:rPr>
              <a:t>Videos: </a:t>
            </a:r>
            <a:r>
              <a:rPr lang="en" sz="1000" b="0" i="0" u="sng" strike="noStrike" cap="none">
                <a:solidFill>
                  <a:schemeClr val="hlink"/>
                </a:solidFill>
                <a:latin typeface="Roboto"/>
                <a:ea typeface="Roboto"/>
                <a:cs typeface="Roboto"/>
                <a:sym typeface="Roboto"/>
                <a:hlinkClick r:id="rId12"/>
              </a:rPr>
              <a:t>Immigrants Rising: Life Outside of the US</a:t>
            </a:r>
            <a:endParaRPr sz="1000" b="0" i="0" u="none" strike="noStrike" cap="none">
              <a:solidFill>
                <a:schemeClr val="dk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A71AB"/>
        </a:solidFill>
        <a:effectLst/>
      </p:bgPr>
    </p:bg>
    <p:spTree>
      <p:nvGrpSpPr>
        <p:cNvPr id="1" name="Shape 371"/>
        <p:cNvGrpSpPr/>
        <p:nvPr/>
      </p:nvGrpSpPr>
      <p:grpSpPr>
        <a:xfrm>
          <a:off x="0" y="0"/>
          <a:ext cx="0" cy="0"/>
          <a:chOff x="0" y="0"/>
          <a:chExt cx="0" cy="0"/>
        </a:xfrm>
      </p:grpSpPr>
      <p:sp>
        <p:nvSpPr>
          <p:cNvPr id="372" name="Google Shape;372;g2a4feff4447_0_283"/>
          <p:cNvSpPr txBox="1">
            <a:spLocks noGrp="1"/>
          </p:cNvSpPr>
          <p:nvPr>
            <p:ph type="title"/>
          </p:nvPr>
        </p:nvSpPr>
        <p:spPr>
          <a:xfrm>
            <a:off x="628650" y="434325"/>
            <a:ext cx="5895900" cy="5160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1111"/>
              <a:buNone/>
            </a:pPr>
            <a:r>
              <a:rPr lang="en">
                <a:solidFill>
                  <a:schemeClr val="lt1"/>
                </a:solidFill>
              </a:rPr>
              <a:t>Next Steps </a:t>
            </a:r>
            <a:endParaRPr>
              <a:solidFill>
                <a:schemeClr val="lt1"/>
              </a:solidFill>
            </a:endParaRPr>
          </a:p>
        </p:txBody>
      </p:sp>
      <p:sp>
        <p:nvSpPr>
          <p:cNvPr id="373" name="Google Shape;373;g2a4feff4447_0_283"/>
          <p:cNvSpPr txBox="1">
            <a:spLocks noGrp="1"/>
          </p:cNvSpPr>
          <p:nvPr>
            <p:ph type="body" idx="1"/>
          </p:nvPr>
        </p:nvSpPr>
        <p:spPr>
          <a:xfrm>
            <a:off x="628650" y="1272425"/>
            <a:ext cx="4964100" cy="3263400"/>
          </a:xfrm>
          <a:prstGeom prst="rect">
            <a:avLst/>
          </a:prstGeom>
          <a:noFill/>
          <a:ln>
            <a:noFill/>
          </a:ln>
        </p:spPr>
        <p:txBody>
          <a:bodyPr spcFirstLastPara="1" wrap="square" lIns="68575" tIns="34275" rIns="68575" bIns="34275" anchor="t" anchorCtr="0">
            <a:normAutofit fontScale="40000" lnSpcReduction="20000"/>
          </a:bodyPr>
          <a:lstStyle/>
          <a:p>
            <a:pPr marL="457200" lvl="0" indent="-337014" algn="l" rtl="0">
              <a:lnSpc>
                <a:spcPct val="100000"/>
              </a:lnSpc>
              <a:spcBef>
                <a:spcPts val="800"/>
              </a:spcBef>
              <a:spcAft>
                <a:spcPts val="0"/>
              </a:spcAft>
              <a:buClr>
                <a:schemeClr val="lt1"/>
              </a:buClr>
              <a:buSzPct val="100000"/>
              <a:buChar char="❏"/>
            </a:pPr>
            <a:r>
              <a:rPr lang="en" sz="4262" b="1">
                <a:solidFill>
                  <a:schemeClr val="lt1"/>
                </a:solidFill>
              </a:rPr>
              <a:t>Print and share</a:t>
            </a:r>
            <a:r>
              <a:rPr lang="en" sz="4262">
                <a:solidFill>
                  <a:schemeClr val="lt1"/>
                </a:solidFill>
              </a:rPr>
              <a:t> multilingual Know Your Rights wallet size cards.</a:t>
            </a:r>
            <a:endParaRPr sz="4262">
              <a:solidFill>
                <a:schemeClr val="lt1"/>
              </a:solidFill>
            </a:endParaRPr>
          </a:p>
          <a:p>
            <a:pPr marL="0" lvl="0" indent="0" algn="l" rtl="0">
              <a:lnSpc>
                <a:spcPct val="100000"/>
              </a:lnSpc>
              <a:spcBef>
                <a:spcPts val="800"/>
              </a:spcBef>
              <a:spcAft>
                <a:spcPts val="0"/>
              </a:spcAft>
              <a:buSzPct val="217300"/>
              <a:buNone/>
            </a:pPr>
            <a:endParaRPr sz="2416">
              <a:solidFill>
                <a:schemeClr val="lt1"/>
              </a:solidFill>
            </a:endParaRPr>
          </a:p>
          <a:p>
            <a:pPr marL="457200" lvl="0" indent="-337014" algn="l" rtl="0">
              <a:lnSpc>
                <a:spcPct val="100000"/>
              </a:lnSpc>
              <a:spcBef>
                <a:spcPts val="800"/>
              </a:spcBef>
              <a:spcAft>
                <a:spcPts val="0"/>
              </a:spcAft>
              <a:buClr>
                <a:schemeClr val="lt1"/>
              </a:buClr>
              <a:buSzPct val="100000"/>
              <a:buChar char="❏"/>
            </a:pPr>
            <a:r>
              <a:rPr lang="en" sz="4262" b="1">
                <a:solidFill>
                  <a:schemeClr val="lt1"/>
                </a:solidFill>
              </a:rPr>
              <a:t>Print and share</a:t>
            </a:r>
            <a:r>
              <a:rPr lang="en" sz="4262">
                <a:solidFill>
                  <a:schemeClr val="lt1"/>
                </a:solidFill>
              </a:rPr>
              <a:t> Know Your Rights Handouts and hang up posters. </a:t>
            </a:r>
            <a:endParaRPr sz="4262">
              <a:solidFill>
                <a:schemeClr val="lt1"/>
              </a:solidFill>
            </a:endParaRPr>
          </a:p>
          <a:p>
            <a:pPr marL="0" lvl="0" indent="0" algn="l" rtl="0">
              <a:lnSpc>
                <a:spcPct val="100000"/>
              </a:lnSpc>
              <a:spcBef>
                <a:spcPts val="800"/>
              </a:spcBef>
              <a:spcAft>
                <a:spcPts val="0"/>
              </a:spcAft>
              <a:buSzPct val="217300"/>
              <a:buNone/>
            </a:pPr>
            <a:endParaRPr sz="2416">
              <a:solidFill>
                <a:schemeClr val="lt1"/>
              </a:solidFill>
            </a:endParaRPr>
          </a:p>
          <a:p>
            <a:pPr marL="457200" lvl="0" indent="-337014" algn="l" rtl="0">
              <a:lnSpc>
                <a:spcPct val="100000"/>
              </a:lnSpc>
              <a:spcBef>
                <a:spcPts val="800"/>
              </a:spcBef>
              <a:spcAft>
                <a:spcPts val="0"/>
              </a:spcAft>
              <a:buClr>
                <a:schemeClr val="lt1"/>
              </a:buClr>
              <a:buSzPct val="100000"/>
              <a:buChar char="❏"/>
            </a:pPr>
            <a:r>
              <a:rPr lang="en" sz="4262" b="1">
                <a:solidFill>
                  <a:schemeClr val="lt1"/>
                </a:solidFill>
              </a:rPr>
              <a:t>Talk to families</a:t>
            </a:r>
            <a:r>
              <a:rPr lang="en" sz="4262">
                <a:solidFill>
                  <a:schemeClr val="lt1"/>
                </a:solidFill>
              </a:rPr>
              <a:t> about Family Preparedness Packets (available in English, Spanish, Haitian Creole, and Portuguese)</a:t>
            </a:r>
            <a:endParaRPr sz="4262">
              <a:solidFill>
                <a:schemeClr val="lt1"/>
              </a:solidFill>
            </a:endParaRPr>
          </a:p>
          <a:p>
            <a:pPr marL="457200" lvl="0" indent="0" algn="l" rtl="0">
              <a:lnSpc>
                <a:spcPct val="100000"/>
              </a:lnSpc>
              <a:spcBef>
                <a:spcPts val="800"/>
              </a:spcBef>
              <a:spcAft>
                <a:spcPts val="0"/>
              </a:spcAft>
              <a:buSzPct val="123181"/>
              <a:buNone/>
            </a:pPr>
            <a:endParaRPr sz="4262">
              <a:solidFill>
                <a:schemeClr val="lt1"/>
              </a:solidFill>
            </a:endParaRPr>
          </a:p>
          <a:p>
            <a:pPr marL="457200" lvl="0" indent="-337014" algn="l" rtl="0">
              <a:lnSpc>
                <a:spcPct val="100000"/>
              </a:lnSpc>
              <a:spcBef>
                <a:spcPts val="800"/>
              </a:spcBef>
              <a:spcAft>
                <a:spcPts val="0"/>
              </a:spcAft>
              <a:buClr>
                <a:schemeClr val="lt1"/>
              </a:buClr>
              <a:buSzPct val="100000"/>
              <a:buChar char="❏"/>
            </a:pPr>
            <a:r>
              <a:rPr lang="en" sz="4262">
                <a:solidFill>
                  <a:schemeClr val="lt1"/>
                </a:solidFill>
              </a:rPr>
              <a:t>Use this training as a resource to refer back to and to </a:t>
            </a:r>
            <a:r>
              <a:rPr lang="en" sz="4262" b="1">
                <a:solidFill>
                  <a:schemeClr val="lt1"/>
                </a:solidFill>
              </a:rPr>
              <a:t>answer any questions</a:t>
            </a:r>
            <a:r>
              <a:rPr lang="en" sz="4262">
                <a:solidFill>
                  <a:schemeClr val="lt1"/>
                </a:solidFill>
              </a:rPr>
              <a:t>. </a:t>
            </a:r>
            <a:endParaRPr sz="4262">
              <a:solidFill>
                <a:schemeClr val="lt1"/>
              </a:solidFill>
            </a:endParaRPr>
          </a:p>
          <a:p>
            <a:pPr marL="0" lvl="0" indent="0" algn="l" rtl="0">
              <a:lnSpc>
                <a:spcPct val="100000"/>
              </a:lnSpc>
              <a:spcBef>
                <a:spcPts val="800"/>
              </a:spcBef>
              <a:spcAft>
                <a:spcPts val="0"/>
              </a:spcAft>
              <a:buSzPct val="250000"/>
              <a:buNone/>
            </a:pPr>
            <a:endParaRPr/>
          </a:p>
        </p:txBody>
      </p:sp>
      <p:pic>
        <p:nvPicPr>
          <p:cNvPr id="374" name="Google Shape;374;g2a4feff4447_0_283">
            <a:hlinkClick r:id="rId3"/>
          </p:cNvPr>
          <p:cNvPicPr preferRelativeResize="0"/>
          <p:nvPr/>
        </p:nvPicPr>
        <p:blipFill rotWithShape="1">
          <a:blip r:embed="rId4">
            <a:alphaModFix/>
          </a:blip>
          <a:srcRect/>
          <a:stretch/>
        </p:blipFill>
        <p:spPr>
          <a:xfrm>
            <a:off x="5748475" y="1100825"/>
            <a:ext cx="3193624" cy="31936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2a4feff4447_0_54"/>
          <p:cNvSpPr txBox="1">
            <a:spLocks noGrp="1"/>
          </p:cNvSpPr>
          <p:nvPr>
            <p:ph type="title"/>
          </p:nvPr>
        </p:nvSpPr>
        <p:spPr>
          <a:xfrm>
            <a:off x="380250" y="314750"/>
            <a:ext cx="7024200" cy="542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990"/>
              <a:buNone/>
            </a:pPr>
            <a:r>
              <a:rPr lang="en" sz="2270"/>
              <a:t>How can I support immigrants within my professional capacity? </a:t>
            </a:r>
            <a:endParaRPr sz="2270"/>
          </a:p>
        </p:txBody>
      </p:sp>
      <p:sp>
        <p:nvSpPr>
          <p:cNvPr id="119" name="Google Shape;119;g2a4feff4447_0_54"/>
          <p:cNvSpPr txBox="1"/>
          <p:nvPr/>
        </p:nvSpPr>
        <p:spPr>
          <a:xfrm>
            <a:off x="380250" y="1062475"/>
            <a:ext cx="4804200" cy="396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1500" b="0" i="0" u="none" strike="noStrike" cap="none">
                <a:solidFill>
                  <a:schemeClr val="lt1"/>
                </a:solidFill>
                <a:highlight>
                  <a:srgbClr val="058CE8"/>
                </a:highlight>
                <a:latin typeface="Roboto"/>
                <a:ea typeface="Roboto"/>
                <a:cs typeface="Roboto"/>
                <a:sym typeface="Roboto"/>
              </a:rPr>
              <a:t>Respond to questions</a:t>
            </a:r>
            <a:endParaRPr sz="1500" b="0" i="0" u="none" strike="noStrike" cap="none">
              <a:solidFill>
                <a:schemeClr val="lt1"/>
              </a:solidFill>
              <a:highlight>
                <a:srgbClr val="058CE8"/>
              </a:highlight>
              <a:latin typeface="Roboto"/>
              <a:ea typeface="Roboto"/>
              <a:cs typeface="Roboto"/>
              <a:sym typeface="Roboto"/>
            </a:endParaRPr>
          </a:p>
          <a:p>
            <a:pPr marL="400050" marR="0" lvl="0" indent="-323850" algn="l" rtl="0">
              <a:lnSpc>
                <a:spcPct val="115000"/>
              </a:lnSpc>
              <a:spcBef>
                <a:spcPts val="0"/>
              </a:spcBef>
              <a:spcAft>
                <a:spcPts val="0"/>
              </a:spcAft>
              <a:buClr>
                <a:schemeClr val="dk1"/>
              </a:buClr>
              <a:buSzPts val="1500"/>
              <a:buFont typeface="Roboto"/>
              <a:buChar char="○"/>
            </a:pPr>
            <a:r>
              <a:rPr lang="en" sz="1500" b="0" i="0" u="none" strike="noStrike" cap="none">
                <a:solidFill>
                  <a:schemeClr val="dk1"/>
                </a:solidFill>
                <a:highlight>
                  <a:srgbClr val="FFFFFF"/>
                </a:highlight>
                <a:latin typeface="Roboto"/>
                <a:ea typeface="Roboto"/>
                <a:cs typeface="Roboto"/>
                <a:sym typeface="Roboto"/>
              </a:rPr>
              <a:t>Validate experiences</a:t>
            </a:r>
            <a:endParaRPr sz="1500" b="0" i="0" u="none" strike="noStrike" cap="none">
              <a:solidFill>
                <a:schemeClr val="dk1"/>
              </a:solidFill>
              <a:highlight>
                <a:srgbClr val="FFFFFF"/>
              </a:highlight>
              <a:latin typeface="Roboto"/>
              <a:ea typeface="Roboto"/>
              <a:cs typeface="Roboto"/>
              <a:sym typeface="Roboto"/>
            </a:endParaRPr>
          </a:p>
          <a:p>
            <a:pPr marL="400050" marR="0" lvl="0" indent="-323850" algn="l" rtl="0">
              <a:lnSpc>
                <a:spcPct val="115000"/>
              </a:lnSpc>
              <a:spcBef>
                <a:spcPts val="0"/>
              </a:spcBef>
              <a:spcAft>
                <a:spcPts val="0"/>
              </a:spcAft>
              <a:buClr>
                <a:schemeClr val="dk1"/>
              </a:buClr>
              <a:buSzPts val="1500"/>
              <a:buFont typeface="Roboto"/>
              <a:buChar char="○"/>
            </a:pPr>
            <a:r>
              <a:rPr lang="en" sz="1500" b="0" i="0" u="none" strike="noStrike" cap="none">
                <a:solidFill>
                  <a:schemeClr val="dk1"/>
                </a:solidFill>
                <a:highlight>
                  <a:srgbClr val="FFFFFF"/>
                </a:highlight>
                <a:latin typeface="Roboto"/>
                <a:ea typeface="Roboto"/>
                <a:cs typeface="Roboto"/>
                <a:sym typeface="Roboto"/>
              </a:rPr>
              <a:t>Explain that you are unable to answer legal questions or provide legal advice since you are not a lawyer.</a:t>
            </a:r>
            <a:endParaRPr sz="1500" b="0" i="0" u="none" strike="noStrike" cap="none">
              <a:solidFill>
                <a:schemeClr val="dk1"/>
              </a:solidFill>
              <a:highlight>
                <a:srgbClr val="FFFFFF"/>
              </a:highlight>
              <a:latin typeface="Roboto"/>
              <a:ea typeface="Roboto"/>
              <a:cs typeface="Roboto"/>
              <a:sym typeface="Roboto"/>
            </a:endParaRPr>
          </a:p>
          <a:p>
            <a:pPr marL="400050" marR="0" lvl="1" indent="-323850" algn="l" rtl="0">
              <a:lnSpc>
                <a:spcPct val="115000"/>
              </a:lnSpc>
              <a:spcBef>
                <a:spcPts val="0"/>
              </a:spcBef>
              <a:spcAft>
                <a:spcPts val="0"/>
              </a:spcAft>
              <a:buClr>
                <a:srgbClr val="000000"/>
              </a:buClr>
              <a:buSzPts val="1500"/>
              <a:buFont typeface="Roboto"/>
              <a:buChar char="○"/>
            </a:pPr>
            <a:r>
              <a:rPr lang="en" sz="1500" b="0" i="0" u="none" strike="noStrike" cap="none">
                <a:solidFill>
                  <a:schemeClr val="dk1"/>
                </a:solidFill>
                <a:highlight>
                  <a:srgbClr val="FFFFFF"/>
                </a:highlight>
                <a:latin typeface="Roboto"/>
                <a:ea typeface="Roboto"/>
                <a:cs typeface="Roboto"/>
                <a:sym typeface="Roboto"/>
              </a:rPr>
              <a:t>Instead, share resources and the multilingual recorded videos (English, Spanish, Portuguese, and Haitian Creole) with students found on the </a:t>
            </a:r>
            <a:r>
              <a:rPr lang="en" sz="1500" b="0" i="0" u="sng" strike="noStrike" cap="none">
                <a:solidFill>
                  <a:schemeClr val="hlink"/>
                </a:solidFill>
                <a:highlight>
                  <a:srgbClr val="FFFFFF"/>
                </a:highlight>
                <a:latin typeface="Roboto"/>
                <a:ea typeface="Roboto"/>
                <a:cs typeface="Roboto"/>
                <a:sym typeface="Roboto"/>
                <a:hlinkClick r:id="rId3"/>
              </a:rPr>
              <a:t>MIRA Know Your Rights website</a:t>
            </a:r>
            <a:r>
              <a:rPr lang="en" sz="1500" b="0" i="0" u="none" strike="noStrike" cap="none">
                <a:solidFill>
                  <a:schemeClr val="dk1"/>
                </a:solidFill>
                <a:highlight>
                  <a:srgbClr val="FFFFFF"/>
                </a:highlight>
                <a:latin typeface="Roboto"/>
                <a:ea typeface="Roboto"/>
                <a:cs typeface="Roboto"/>
                <a:sym typeface="Roboto"/>
              </a:rPr>
              <a:t>. </a:t>
            </a:r>
            <a:endParaRPr sz="1500" b="0" i="0" u="none" strike="noStrike" cap="none">
              <a:solidFill>
                <a:schemeClr val="dk1"/>
              </a:solidFill>
              <a:highlight>
                <a:srgbClr val="FFFFFF"/>
              </a:highlight>
              <a:latin typeface="Roboto"/>
              <a:ea typeface="Roboto"/>
              <a:cs typeface="Roboto"/>
              <a:sym typeface="Roboto"/>
            </a:endParaRPr>
          </a:p>
          <a:p>
            <a:pPr marL="400050" marR="0" lvl="1" indent="-323850" algn="l" rtl="0">
              <a:lnSpc>
                <a:spcPct val="115000"/>
              </a:lnSpc>
              <a:spcBef>
                <a:spcPts val="0"/>
              </a:spcBef>
              <a:spcAft>
                <a:spcPts val="0"/>
              </a:spcAft>
              <a:buClr>
                <a:srgbClr val="000000"/>
              </a:buClr>
              <a:buSzPts val="1500"/>
              <a:buFont typeface="Roboto"/>
              <a:buChar char="○"/>
            </a:pPr>
            <a:r>
              <a:rPr lang="en" sz="1500" b="0" i="0" u="none" strike="noStrike" cap="none">
                <a:solidFill>
                  <a:schemeClr val="dk1"/>
                </a:solidFill>
                <a:highlight>
                  <a:srgbClr val="FFFFFF"/>
                </a:highlight>
                <a:latin typeface="Roboto"/>
                <a:ea typeface="Roboto"/>
                <a:cs typeface="Roboto"/>
                <a:sym typeface="Roboto"/>
              </a:rPr>
              <a:t>Send a</a:t>
            </a:r>
            <a:r>
              <a:rPr lang="en" sz="1500" b="0" i="0" u="none" strike="noStrike" cap="none">
                <a:solidFill>
                  <a:schemeClr val="dk1"/>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 </a:t>
            </a:r>
            <a:r>
              <a:rPr lang="en" sz="1500" b="0" i="0" u="sng" strike="noStrike" cap="none">
                <a:solidFill>
                  <a:srgbClr val="1155CC"/>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Family Preparedness Packet</a:t>
            </a:r>
            <a:r>
              <a:rPr lang="en" sz="1500" b="0" i="0" u="none" strike="noStrike" cap="none">
                <a:solidFill>
                  <a:schemeClr val="dk1"/>
                </a:solidFill>
                <a:highlight>
                  <a:srgbClr val="FFFFFF"/>
                </a:highlight>
                <a:latin typeface="Roboto"/>
                <a:ea typeface="Roboto"/>
                <a:cs typeface="Roboto"/>
                <a:sym typeface="Roboto"/>
              </a:rPr>
              <a:t> home with immigrant families so that they prepare a plan, designate a point of contact, and update documents in case their family members are ever separated. </a:t>
            </a:r>
            <a:endParaRPr sz="1500" b="0" i="0" u="none" strike="noStrike" cap="none">
              <a:solidFill>
                <a:schemeClr val="dk1"/>
              </a:solidFill>
              <a:highlight>
                <a:srgbClr val="FFFFFF"/>
              </a:highlight>
              <a:latin typeface="Roboto"/>
              <a:ea typeface="Roboto"/>
              <a:cs typeface="Roboto"/>
              <a:sym typeface="Roboto"/>
            </a:endParaRPr>
          </a:p>
          <a:p>
            <a:pPr marL="40005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Roboto"/>
              <a:ea typeface="Roboto"/>
              <a:cs typeface="Roboto"/>
              <a:sym typeface="Roboto"/>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Roboto"/>
              <a:ea typeface="Roboto"/>
              <a:cs typeface="Roboto"/>
              <a:sym typeface="Roboto"/>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Roboto"/>
              <a:ea typeface="Roboto"/>
              <a:cs typeface="Roboto"/>
              <a:sym typeface="Roboto"/>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boto"/>
              <a:ea typeface="Roboto"/>
              <a:cs typeface="Roboto"/>
              <a:sym typeface="Roboto"/>
            </a:endParaRPr>
          </a:p>
        </p:txBody>
      </p:sp>
      <p:pic>
        <p:nvPicPr>
          <p:cNvPr id="120" name="Google Shape;120;g2a4feff4447_0_54"/>
          <p:cNvPicPr preferRelativeResize="0"/>
          <p:nvPr/>
        </p:nvPicPr>
        <p:blipFill rotWithShape="1">
          <a:blip r:embed="rId5">
            <a:alphaModFix/>
          </a:blip>
          <a:srcRect b="10426"/>
          <a:stretch/>
        </p:blipFill>
        <p:spPr>
          <a:xfrm>
            <a:off x="5372275" y="962551"/>
            <a:ext cx="3134650" cy="2807925"/>
          </a:xfrm>
          <a:prstGeom prst="rect">
            <a:avLst/>
          </a:prstGeom>
          <a:noFill/>
          <a:ln>
            <a:noFill/>
          </a:ln>
        </p:spPr>
      </p:pic>
      <p:sp>
        <p:nvSpPr>
          <p:cNvPr id="121" name="Google Shape;121;g2a4feff4447_0_54"/>
          <p:cNvSpPr txBox="1"/>
          <p:nvPr/>
        </p:nvSpPr>
        <p:spPr>
          <a:xfrm>
            <a:off x="3812100" y="4202625"/>
            <a:ext cx="6255000" cy="67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Roboto"/>
                <a:ea typeface="Roboto"/>
                <a:cs typeface="Roboto"/>
                <a:sym typeface="Roboto"/>
              </a:rPr>
              <a:t>Download and print materials here:</a:t>
            </a:r>
            <a:endParaRPr sz="13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500"/>
              <a:buFont typeface="Arial"/>
              <a:buNone/>
            </a:pPr>
            <a:r>
              <a:rPr lang="en" sz="1500" b="1" i="0" u="sng" strike="noStrike" cap="none">
                <a:solidFill>
                  <a:schemeClr val="hlink"/>
                </a:solidFill>
                <a:latin typeface="Roboto"/>
                <a:ea typeface="Roboto"/>
                <a:cs typeface="Roboto"/>
                <a:sym typeface="Roboto"/>
                <a:hlinkClick r:id="rId3"/>
              </a:rPr>
              <a:t>miracoalition.org/news/know-your-rights/</a:t>
            </a:r>
            <a:endParaRPr sz="1500" b="1" i="0" u="none" strike="noStrike" cap="none">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a4feff4447_0_61"/>
          <p:cNvSpPr txBox="1">
            <a:spLocks noGrp="1"/>
          </p:cNvSpPr>
          <p:nvPr>
            <p:ph type="title"/>
          </p:nvPr>
        </p:nvSpPr>
        <p:spPr>
          <a:xfrm>
            <a:off x="288525" y="370150"/>
            <a:ext cx="7270800" cy="5160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43612"/>
              <a:buFont typeface="Arial"/>
              <a:buNone/>
            </a:pPr>
            <a:r>
              <a:rPr lang="en" sz="2270"/>
              <a:t>How can I support immigrants within my professional capacity?</a:t>
            </a:r>
            <a:endParaRPr/>
          </a:p>
        </p:txBody>
      </p:sp>
      <p:sp>
        <p:nvSpPr>
          <p:cNvPr id="127" name="Google Shape;127;g2a4feff4447_0_61"/>
          <p:cNvSpPr txBox="1">
            <a:spLocks noGrp="1"/>
          </p:cNvSpPr>
          <p:nvPr>
            <p:ph type="body" idx="1"/>
          </p:nvPr>
        </p:nvSpPr>
        <p:spPr>
          <a:xfrm>
            <a:off x="288525" y="1769000"/>
            <a:ext cx="6575100" cy="39588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SzPts val="2100"/>
              <a:buNone/>
            </a:pPr>
            <a:r>
              <a:rPr lang="en" sz="1900">
                <a:solidFill>
                  <a:schemeClr val="lt1"/>
                </a:solidFill>
                <a:highlight>
                  <a:srgbClr val="058CE8"/>
                </a:highlight>
              </a:rPr>
              <a:t>Review the spaces in your offices that are considered public or private.</a:t>
            </a:r>
            <a:endParaRPr sz="1900" b="1">
              <a:solidFill>
                <a:schemeClr val="lt1"/>
              </a:solidFill>
              <a:highlight>
                <a:srgbClr val="058CE8"/>
              </a:highlight>
            </a:endParaRPr>
          </a:p>
          <a:p>
            <a:pPr marL="914400" lvl="1" indent="-317500" algn="l" rtl="0">
              <a:lnSpc>
                <a:spcPct val="95000"/>
              </a:lnSpc>
              <a:spcBef>
                <a:spcPts val="0"/>
              </a:spcBef>
              <a:spcAft>
                <a:spcPts val="0"/>
              </a:spcAft>
              <a:buSzPts val="1400"/>
              <a:buFont typeface="Roboto"/>
              <a:buChar char="○"/>
            </a:pPr>
            <a:r>
              <a:rPr lang="en" sz="1600">
                <a:highlight>
                  <a:srgbClr val="FFFFFF"/>
                </a:highlight>
                <a:latin typeface="Roboto"/>
                <a:ea typeface="Roboto"/>
                <a:cs typeface="Roboto"/>
                <a:sym typeface="Roboto"/>
              </a:rPr>
              <a:t>Before an ICE officer or law enforcement enters a private area of an organization, they must present a judicial warrant with the name of the person in question or a search warrant with the organization’s address. The warrant must be signed by a judge.</a:t>
            </a:r>
            <a:r>
              <a:rPr lang="en">
                <a:highlight>
                  <a:srgbClr val="FFFFFF"/>
                </a:highlight>
                <a:latin typeface="Roboto"/>
                <a:ea typeface="Roboto"/>
                <a:cs typeface="Roboto"/>
                <a:sym typeface="Roboto"/>
              </a:rPr>
              <a:t> </a:t>
            </a:r>
            <a:endParaRPr>
              <a:highlight>
                <a:srgbClr val="FFFFFF"/>
              </a:highlight>
              <a:latin typeface="Roboto"/>
              <a:ea typeface="Roboto"/>
              <a:cs typeface="Roboto"/>
              <a:sym typeface="Roboto"/>
            </a:endParaRPr>
          </a:p>
          <a:p>
            <a:pPr marL="0" lvl="0" indent="0" algn="l" rtl="0">
              <a:lnSpc>
                <a:spcPct val="95000"/>
              </a:lnSpc>
              <a:spcBef>
                <a:spcPts val="0"/>
              </a:spcBef>
              <a:spcAft>
                <a:spcPts val="0"/>
              </a:spcAft>
              <a:buSzPts val="2100"/>
              <a:buNone/>
            </a:pPr>
            <a:endParaRPr sz="1800" b="1">
              <a:highlight>
                <a:srgbClr val="FFFFFF"/>
              </a:highlight>
            </a:endParaRPr>
          </a:p>
          <a:p>
            <a:pPr marL="914400" lvl="0" indent="-330200" algn="l" rtl="0">
              <a:lnSpc>
                <a:spcPct val="95000"/>
              </a:lnSpc>
              <a:spcBef>
                <a:spcPts val="0"/>
              </a:spcBef>
              <a:spcAft>
                <a:spcPts val="0"/>
              </a:spcAft>
              <a:buClr>
                <a:schemeClr val="dk1"/>
              </a:buClr>
              <a:buSzPts val="1600"/>
              <a:buFont typeface="Roboto"/>
              <a:buChar char="○"/>
            </a:pPr>
            <a:r>
              <a:rPr lang="en" sz="1600">
                <a:solidFill>
                  <a:schemeClr val="dk1"/>
                </a:solidFill>
              </a:rPr>
              <a:t>What spaces at my organization are public? What spaces are private or restricted? Do we make this distinction clear? Is all of our staff aware?</a:t>
            </a:r>
            <a:endParaRPr sz="1600">
              <a:solidFill>
                <a:schemeClr val="dk1"/>
              </a:solidFill>
            </a:endParaRPr>
          </a:p>
        </p:txBody>
      </p:sp>
      <p:pic>
        <p:nvPicPr>
          <p:cNvPr id="128" name="Google Shape;128;g2a4feff4447_0_61" descr="Private - Free of Charge Creative Commons Handwriting image"/>
          <p:cNvPicPr preferRelativeResize="0"/>
          <p:nvPr/>
        </p:nvPicPr>
        <p:blipFill rotWithShape="1">
          <a:blip r:embed="rId3">
            <a:alphaModFix/>
          </a:blip>
          <a:srcRect/>
          <a:stretch/>
        </p:blipFill>
        <p:spPr>
          <a:xfrm>
            <a:off x="7020737" y="1168637"/>
            <a:ext cx="1859874" cy="123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441358a1f1_0_166"/>
          <p:cNvSpPr txBox="1">
            <a:spLocks noGrp="1"/>
          </p:cNvSpPr>
          <p:nvPr>
            <p:ph type="title"/>
          </p:nvPr>
        </p:nvSpPr>
        <p:spPr>
          <a:xfrm>
            <a:off x="288525" y="370150"/>
            <a:ext cx="7270800" cy="5160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43611"/>
              <a:buFont typeface="Arial"/>
              <a:buNone/>
            </a:pPr>
            <a:r>
              <a:rPr lang="en" sz="2270"/>
              <a:t>How can I support immigrants within my professional capacity?</a:t>
            </a:r>
            <a:endParaRPr/>
          </a:p>
        </p:txBody>
      </p:sp>
      <p:sp>
        <p:nvSpPr>
          <p:cNvPr id="134" name="Google Shape;134;g3441358a1f1_0_166"/>
          <p:cNvSpPr txBox="1">
            <a:spLocks noGrp="1"/>
          </p:cNvSpPr>
          <p:nvPr>
            <p:ph type="body" idx="1"/>
          </p:nvPr>
        </p:nvSpPr>
        <p:spPr>
          <a:xfrm>
            <a:off x="241175" y="1101850"/>
            <a:ext cx="6575100" cy="39588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None/>
            </a:pPr>
            <a:endParaRPr sz="1700">
              <a:highlight>
                <a:srgbClr val="FFFFFF"/>
              </a:highlight>
              <a:latin typeface="Roboto"/>
              <a:ea typeface="Roboto"/>
              <a:cs typeface="Roboto"/>
              <a:sym typeface="Roboto"/>
            </a:endParaRPr>
          </a:p>
          <a:p>
            <a:pPr marL="0" lvl="0" indent="0" algn="l" rtl="0">
              <a:lnSpc>
                <a:spcPct val="95000"/>
              </a:lnSpc>
              <a:spcBef>
                <a:spcPts val="0"/>
              </a:spcBef>
              <a:spcAft>
                <a:spcPts val="0"/>
              </a:spcAft>
              <a:buSzPts val="2100"/>
              <a:buNone/>
            </a:pPr>
            <a:r>
              <a:rPr lang="en" sz="1800">
                <a:solidFill>
                  <a:schemeClr val="lt1"/>
                </a:solidFill>
                <a:highlight>
                  <a:srgbClr val="058CE8"/>
                </a:highlight>
                <a:latin typeface="Roboto"/>
                <a:ea typeface="Roboto"/>
                <a:cs typeface="Roboto"/>
                <a:sym typeface="Roboto"/>
              </a:rPr>
              <a:t>Conduct a deep dive of internal organizational data and technology use policies.</a:t>
            </a:r>
            <a:endParaRPr sz="1800">
              <a:solidFill>
                <a:schemeClr val="lt1"/>
              </a:solidFill>
              <a:highlight>
                <a:srgbClr val="058CE8"/>
              </a:highlight>
              <a:latin typeface="Roboto"/>
              <a:ea typeface="Roboto"/>
              <a:cs typeface="Roboto"/>
              <a:sym typeface="Roboto"/>
            </a:endParaRPr>
          </a:p>
          <a:p>
            <a:pPr marL="914400" lvl="1" indent="-323850" algn="l" rtl="0">
              <a:lnSpc>
                <a:spcPct val="95000"/>
              </a:lnSpc>
              <a:spcBef>
                <a:spcPts val="0"/>
              </a:spcBef>
              <a:spcAft>
                <a:spcPts val="0"/>
              </a:spcAft>
              <a:buSzPts val="1500"/>
              <a:buFont typeface="Roboto"/>
              <a:buChar char="○"/>
            </a:pPr>
            <a:r>
              <a:rPr lang="en" sz="1500">
                <a:highlight>
                  <a:srgbClr val="FFFFFF"/>
                </a:highlight>
                <a:latin typeface="Roboto"/>
                <a:ea typeface="Roboto"/>
                <a:cs typeface="Roboto"/>
                <a:sym typeface="Roboto"/>
              </a:rPr>
              <a:t>Even with a subpoena, the Family Educational Rights and Privacy Act (often called “FERPA”) protects students’ education records, which schools generally may not produce without taking certain steps to notify the student or parent. Meanwhile, the Health Insurance Portability and Accountability Act (“HIPAA”) protects individually identifiable health information, which generally can only be disclosed after notifying the patient or obtaining the patient’s authorization.</a:t>
            </a:r>
            <a:endParaRPr sz="1500">
              <a:highlight>
                <a:srgbClr val="FFFFFF"/>
              </a:highlight>
              <a:latin typeface="Roboto"/>
              <a:ea typeface="Roboto"/>
              <a:cs typeface="Roboto"/>
              <a:sym typeface="Roboto"/>
            </a:endParaRPr>
          </a:p>
          <a:p>
            <a:pPr marL="914400" lvl="0" indent="0" algn="l" rtl="0">
              <a:lnSpc>
                <a:spcPct val="95000"/>
              </a:lnSpc>
              <a:spcBef>
                <a:spcPts val="0"/>
              </a:spcBef>
              <a:spcAft>
                <a:spcPts val="0"/>
              </a:spcAft>
              <a:buSzPts val="2100"/>
              <a:buNone/>
            </a:pPr>
            <a:endParaRPr sz="1400">
              <a:highlight>
                <a:srgbClr val="FFFFFF"/>
              </a:highlight>
            </a:endParaRPr>
          </a:p>
          <a:p>
            <a:pPr marL="914400" lvl="0" indent="-323850" algn="l" rtl="0">
              <a:lnSpc>
                <a:spcPct val="95000"/>
              </a:lnSpc>
              <a:spcBef>
                <a:spcPts val="0"/>
              </a:spcBef>
              <a:spcAft>
                <a:spcPts val="0"/>
              </a:spcAft>
              <a:buClr>
                <a:schemeClr val="dk1"/>
              </a:buClr>
              <a:buSzPts val="1500"/>
              <a:buFont typeface="Roboto"/>
              <a:buChar char="○"/>
            </a:pPr>
            <a:r>
              <a:rPr lang="en" sz="1500">
                <a:solidFill>
                  <a:schemeClr val="dk1"/>
                </a:solidFill>
              </a:rPr>
              <a:t>What data are we collecting and why?</a:t>
            </a:r>
            <a:endParaRPr sz="1500">
              <a:solidFill>
                <a:schemeClr val="dk1"/>
              </a:solidFill>
            </a:endParaRPr>
          </a:p>
          <a:p>
            <a:pPr marL="457200" lvl="0" indent="0" algn="l" rtl="0">
              <a:lnSpc>
                <a:spcPct val="95000"/>
              </a:lnSpc>
              <a:spcBef>
                <a:spcPts val="0"/>
              </a:spcBef>
              <a:spcAft>
                <a:spcPts val="0"/>
              </a:spcAft>
              <a:buNone/>
            </a:pPr>
            <a:endParaRPr sz="1500">
              <a:solidFill>
                <a:schemeClr val="dk1"/>
              </a:solidFill>
            </a:endParaRPr>
          </a:p>
          <a:p>
            <a:pPr marL="914400" lvl="0" indent="-323850" algn="l" rtl="0">
              <a:lnSpc>
                <a:spcPct val="95000"/>
              </a:lnSpc>
              <a:spcBef>
                <a:spcPts val="0"/>
              </a:spcBef>
              <a:spcAft>
                <a:spcPts val="0"/>
              </a:spcAft>
              <a:buClr>
                <a:schemeClr val="dk1"/>
              </a:buClr>
              <a:buSzPts val="1500"/>
              <a:buChar char="○"/>
            </a:pPr>
            <a:r>
              <a:rPr lang="en" sz="1500">
                <a:solidFill>
                  <a:schemeClr val="dk1"/>
                </a:solidFill>
              </a:rPr>
              <a:t>Review plan to purge data</a:t>
            </a:r>
            <a:endParaRPr sz="15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441358a1f1_0_173"/>
          <p:cNvSpPr txBox="1">
            <a:spLocks noGrp="1"/>
          </p:cNvSpPr>
          <p:nvPr>
            <p:ph type="title"/>
          </p:nvPr>
        </p:nvSpPr>
        <p:spPr>
          <a:xfrm>
            <a:off x="288525" y="370150"/>
            <a:ext cx="7270800" cy="5160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43611"/>
              <a:buFont typeface="Arial"/>
              <a:buNone/>
            </a:pPr>
            <a:r>
              <a:rPr lang="en" sz="2270"/>
              <a:t>How can I support immigrants within my professional capacity?</a:t>
            </a:r>
            <a:endParaRPr/>
          </a:p>
        </p:txBody>
      </p:sp>
      <p:sp>
        <p:nvSpPr>
          <p:cNvPr id="140" name="Google Shape;140;g3441358a1f1_0_173"/>
          <p:cNvSpPr txBox="1">
            <a:spLocks noGrp="1"/>
          </p:cNvSpPr>
          <p:nvPr>
            <p:ph type="body" idx="1"/>
          </p:nvPr>
        </p:nvSpPr>
        <p:spPr>
          <a:xfrm>
            <a:off x="241175" y="1101850"/>
            <a:ext cx="6575100" cy="3958800"/>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None/>
            </a:pPr>
            <a:endParaRPr sz="1600">
              <a:highlight>
                <a:srgbClr val="FFFFFF"/>
              </a:highlight>
              <a:latin typeface="Roboto"/>
              <a:ea typeface="Roboto"/>
              <a:cs typeface="Roboto"/>
              <a:sym typeface="Roboto"/>
            </a:endParaRPr>
          </a:p>
          <a:p>
            <a:pPr marL="914400" lvl="0" indent="0" algn="l" rtl="0">
              <a:lnSpc>
                <a:spcPct val="95000"/>
              </a:lnSpc>
              <a:spcBef>
                <a:spcPts val="0"/>
              </a:spcBef>
              <a:spcAft>
                <a:spcPts val="0"/>
              </a:spcAft>
              <a:buSzPts val="2100"/>
              <a:buNone/>
            </a:pPr>
            <a:endParaRPr sz="1500">
              <a:highlight>
                <a:srgbClr val="FFFFFF"/>
              </a:highlight>
            </a:endParaRPr>
          </a:p>
          <a:p>
            <a:pPr marL="0" lvl="0" indent="0" algn="l" rtl="0">
              <a:lnSpc>
                <a:spcPct val="95000"/>
              </a:lnSpc>
              <a:spcBef>
                <a:spcPts val="0"/>
              </a:spcBef>
              <a:spcAft>
                <a:spcPts val="0"/>
              </a:spcAft>
              <a:buSzPts val="2100"/>
              <a:buNone/>
            </a:pPr>
            <a:r>
              <a:rPr lang="en" sz="1900">
                <a:solidFill>
                  <a:schemeClr val="lt1"/>
                </a:solidFill>
                <a:highlight>
                  <a:srgbClr val="058CE8"/>
                </a:highlight>
                <a:latin typeface="Roboto"/>
                <a:ea typeface="Roboto"/>
                <a:cs typeface="Roboto"/>
                <a:sym typeface="Roboto"/>
              </a:rPr>
              <a:t>Speak to your organization's leadership and legal team</a:t>
            </a:r>
            <a:r>
              <a:rPr lang="en" sz="1900">
                <a:solidFill>
                  <a:schemeClr val="lt1"/>
                </a:solidFill>
                <a:highlight>
                  <a:srgbClr val="058CE8"/>
                </a:highlight>
              </a:rPr>
              <a:t> to create a plan</a:t>
            </a:r>
            <a:r>
              <a:rPr lang="en" sz="1900">
                <a:solidFill>
                  <a:schemeClr val="lt1"/>
                </a:solidFill>
                <a:highlight>
                  <a:srgbClr val="058CE8"/>
                </a:highlight>
                <a:latin typeface="Roboto"/>
                <a:ea typeface="Roboto"/>
                <a:cs typeface="Roboto"/>
                <a:sym typeface="Roboto"/>
              </a:rPr>
              <a:t>.</a:t>
            </a:r>
            <a:endParaRPr sz="1900">
              <a:solidFill>
                <a:schemeClr val="lt1"/>
              </a:solidFill>
              <a:highlight>
                <a:srgbClr val="058CE8"/>
              </a:highlight>
              <a:latin typeface="Roboto"/>
              <a:ea typeface="Roboto"/>
              <a:cs typeface="Roboto"/>
              <a:sym typeface="Roboto"/>
            </a:endParaRPr>
          </a:p>
          <a:p>
            <a:pPr marL="914400" lvl="0" indent="-330200" algn="l" rtl="0">
              <a:lnSpc>
                <a:spcPct val="9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Nati</a:t>
            </a:r>
            <a:r>
              <a:rPr lang="en" sz="1600">
                <a:solidFill>
                  <a:schemeClr val="dk1"/>
                </a:solidFill>
              </a:rPr>
              <a:t>onal Immigration Law Center: </a:t>
            </a:r>
            <a:r>
              <a:rPr lang="en" sz="1600" u="sng">
                <a:solidFill>
                  <a:schemeClr val="hlink"/>
                </a:solidFill>
                <a:hlinkClick r:id="rId3"/>
              </a:rPr>
              <a:t>Guidance for employers</a:t>
            </a:r>
            <a:endParaRPr sz="1600">
              <a:solidFill>
                <a:schemeClr val="dk1"/>
              </a:solidFill>
            </a:endParaRPr>
          </a:p>
          <a:p>
            <a:pPr marL="914400" lvl="0" indent="-330200" algn="l" rtl="0">
              <a:lnSpc>
                <a:spcPct val="95000"/>
              </a:lnSpc>
              <a:spcBef>
                <a:spcPts val="0"/>
              </a:spcBef>
              <a:spcAft>
                <a:spcPts val="0"/>
              </a:spcAft>
              <a:buClr>
                <a:schemeClr val="dk1"/>
              </a:buClr>
              <a:buSzPts val="1600"/>
              <a:buChar char="○"/>
            </a:pPr>
            <a:r>
              <a:rPr lang="en" sz="1600">
                <a:solidFill>
                  <a:schemeClr val="dk1"/>
                </a:solidFill>
              </a:rPr>
              <a:t>AGO </a:t>
            </a:r>
            <a:r>
              <a:rPr lang="en" sz="1600" u="sng">
                <a:solidFill>
                  <a:schemeClr val="hlink"/>
                </a:solidFill>
                <a:hlinkClick r:id="rId4"/>
              </a:rPr>
              <a:t>Guidance for Service Providers</a:t>
            </a:r>
            <a:endParaRPr sz="1600">
              <a:solidFill>
                <a:schemeClr val="dk1"/>
              </a:solidFill>
            </a:endParaRPr>
          </a:p>
          <a:p>
            <a:pPr marL="914400" lvl="0" indent="-330200" algn="l" rtl="0">
              <a:lnSpc>
                <a:spcPct val="95000"/>
              </a:lnSpc>
              <a:spcBef>
                <a:spcPts val="0"/>
              </a:spcBef>
              <a:spcAft>
                <a:spcPts val="0"/>
              </a:spcAft>
              <a:buClr>
                <a:schemeClr val="dk1"/>
              </a:buClr>
              <a:buSzPts val="1600"/>
              <a:buChar char="○"/>
            </a:pPr>
            <a:r>
              <a:rPr lang="en" sz="1600">
                <a:solidFill>
                  <a:schemeClr val="dk1"/>
                </a:solidFill>
              </a:rPr>
              <a:t>Advocate preparation </a:t>
            </a:r>
            <a:r>
              <a:rPr lang="en" sz="1600" u="sng">
                <a:solidFill>
                  <a:schemeClr val="hlink"/>
                </a:solidFill>
                <a:hlinkClick r:id="rId5"/>
              </a:rPr>
              <a:t>checklist</a:t>
            </a:r>
            <a:endParaRPr sz="1600">
              <a:solidFill>
                <a:schemeClr val="dk1"/>
              </a:solidFill>
            </a:endParaRPr>
          </a:p>
          <a:p>
            <a:pPr marL="914400" lvl="0" indent="-330200" algn="l" rtl="0">
              <a:lnSpc>
                <a:spcPct val="95000"/>
              </a:lnSpc>
              <a:spcBef>
                <a:spcPts val="0"/>
              </a:spcBef>
              <a:spcAft>
                <a:spcPts val="0"/>
              </a:spcAft>
              <a:buClr>
                <a:schemeClr val="dk1"/>
              </a:buClr>
              <a:buSzPts val="1600"/>
              <a:buFont typeface="Roboto"/>
              <a:buChar char="○"/>
            </a:pPr>
            <a:r>
              <a:rPr lang="en" sz="1600">
                <a:solidFill>
                  <a:schemeClr val="dk1"/>
                </a:solidFill>
              </a:rPr>
              <a:t>Have discussions about addressing vicarious trauma and self-care for staff.</a:t>
            </a:r>
            <a:endParaRPr sz="1600">
              <a:solidFill>
                <a:schemeClr val="dk1"/>
              </a:solidFill>
            </a:endParaRPr>
          </a:p>
        </p:txBody>
      </p:sp>
      <p:pic>
        <p:nvPicPr>
          <p:cNvPr id="141" name="Google Shape;141;g3441358a1f1_0_173" descr="Business meeting with callout icon vector clip art | Free SVG"/>
          <p:cNvPicPr preferRelativeResize="0"/>
          <p:nvPr/>
        </p:nvPicPr>
        <p:blipFill rotWithShape="1">
          <a:blip r:embed="rId6">
            <a:alphaModFix/>
          </a:blip>
          <a:srcRect/>
          <a:stretch/>
        </p:blipFill>
        <p:spPr>
          <a:xfrm>
            <a:off x="7182125" y="3172800"/>
            <a:ext cx="1537076" cy="1537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a4fae83596_0_10"/>
          <p:cNvSpPr txBox="1">
            <a:spLocks noGrp="1"/>
          </p:cNvSpPr>
          <p:nvPr>
            <p:ph type="ctrTitle"/>
          </p:nvPr>
        </p:nvSpPr>
        <p:spPr>
          <a:xfrm>
            <a:off x="999535" y="2464500"/>
            <a:ext cx="7849500" cy="6786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lt1"/>
              </a:buClr>
              <a:buSzPct val="100000"/>
              <a:buFont typeface="Roboto"/>
              <a:buNone/>
            </a:pPr>
            <a:r>
              <a:rPr lang="en"/>
              <a:t>Know Your Rights: </a:t>
            </a:r>
            <a:endParaRPr/>
          </a:p>
          <a:p>
            <a:pPr marL="0" lvl="0" indent="0" algn="l" rtl="0">
              <a:lnSpc>
                <a:spcPct val="90000"/>
              </a:lnSpc>
              <a:spcBef>
                <a:spcPts val="0"/>
              </a:spcBef>
              <a:spcAft>
                <a:spcPts val="0"/>
              </a:spcAft>
              <a:buClr>
                <a:schemeClr val="lt1"/>
              </a:buClr>
              <a:buSzPct val="100000"/>
              <a:buFont typeface="Roboto"/>
              <a:buNone/>
            </a:pPr>
            <a:r>
              <a:rPr lang="en"/>
              <a:t>Quick Overview of Immigration Enforcement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a4fae83596_0_15"/>
          <p:cNvSpPr/>
          <p:nvPr/>
        </p:nvSpPr>
        <p:spPr>
          <a:xfrm>
            <a:off x="740400" y="2356400"/>
            <a:ext cx="7832400" cy="1861200"/>
          </a:xfrm>
          <a:prstGeom prst="roundRect">
            <a:avLst>
              <a:gd name="adj" fmla="val 10000"/>
            </a:avLst>
          </a:prstGeom>
          <a:solidFill>
            <a:srgbClr val="CCD3EA">
              <a:alpha val="87058"/>
            </a:srgbClr>
          </a:solidFill>
          <a:ln w="12700" cap="flat" cmpd="sng">
            <a:solidFill>
              <a:srgbClr val="CCD3EA">
                <a:alpha val="87058"/>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a4fae83596_0_15"/>
          <p:cNvSpPr/>
          <p:nvPr/>
        </p:nvSpPr>
        <p:spPr>
          <a:xfrm>
            <a:off x="975370" y="2604556"/>
            <a:ext cx="2300400" cy="1364700"/>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2a4fae83596_0_15"/>
          <p:cNvSpPr/>
          <p:nvPr/>
        </p:nvSpPr>
        <p:spPr>
          <a:xfrm>
            <a:off x="3506186" y="2604556"/>
            <a:ext cx="2300400" cy="1364700"/>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2a4fae83596_0_15"/>
          <p:cNvSpPr/>
          <p:nvPr/>
        </p:nvSpPr>
        <p:spPr>
          <a:xfrm>
            <a:off x="6037005" y="2604556"/>
            <a:ext cx="2300400" cy="1364700"/>
          </a:xfrm>
          <a:prstGeom prst="roundRect">
            <a:avLst>
              <a:gd name="adj" fmla="val 10000"/>
            </a:avLst>
          </a:prstGeom>
          <a:solidFill>
            <a:srgbClr val="BFC8E3"/>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a4fae83596_0_15"/>
          <p:cNvSpPr txBox="1">
            <a:spLocks noGrp="1"/>
          </p:cNvSpPr>
          <p:nvPr>
            <p:ph type="title"/>
          </p:nvPr>
        </p:nvSpPr>
        <p:spPr>
          <a:xfrm>
            <a:off x="583066" y="77445"/>
            <a:ext cx="8382000" cy="857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A71AB"/>
              </a:buClr>
              <a:buSzPts val="3000"/>
              <a:buFont typeface="Roboto"/>
              <a:buNone/>
            </a:pPr>
            <a:r>
              <a:rPr lang="en" sz="3000"/>
              <a:t>The Immigration System: </a:t>
            </a:r>
            <a:endParaRPr/>
          </a:p>
        </p:txBody>
      </p:sp>
      <p:sp>
        <p:nvSpPr>
          <p:cNvPr id="158" name="Google Shape;158;g2a4fae83596_0_15"/>
          <p:cNvSpPr txBox="1"/>
          <p:nvPr/>
        </p:nvSpPr>
        <p:spPr>
          <a:xfrm>
            <a:off x="6307746" y="2848152"/>
            <a:ext cx="1758900" cy="877500"/>
          </a:xfrm>
          <a:prstGeom prst="rect">
            <a:avLst/>
          </a:prstGeom>
          <a:noFill/>
          <a:ln>
            <a:noFill/>
          </a:ln>
        </p:spPr>
        <p:txBody>
          <a:bodyPr spcFirstLastPara="1" wrap="square" lIns="91425" tIns="45725" rIns="91425" bIns="457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700" b="1" i="0" u="none" strike="noStrike" cap="none">
                <a:solidFill>
                  <a:schemeClr val="dk1"/>
                </a:solidFill>
                <a:latin typeface="Calibri"/>
                <a:ea typeface="Calibri"/>
                <a:cs typeface="Calibri"/>
                <a:sym typeface="Calibri"/>
              </a:rPr>
              <a:t>Immigration &amp; Customs Enforcement</a:t>
            </a:r>
            <a:endParaRPr sz="1400" b="0" i="0" u="none" strike="noStrike" cap="none">
              <a:solidFill>
                <a:srgbClr val="000000"/>
              </a:solidFill>
              <a:latin typeface="Arial"/>
              <a:ea typeface="Arial"/>
              <a:cs typeface="Arial"/>
              <a:sym typeface="Arial"/>
            </a:endParaRPr>
          </a:p>
        </p:txBody>
      </p:sp>
      <p:sp>
        <p:nvSpPr>
          <p:cNvPr id="159" name="Google Shape;159;g2a4fae83596_0_15"/>
          <p:cNvSpPr txBox="1"/>
          <p:nvPr/>
        </p:nvSpPr>
        <p:spPr>
          <a:xfrm>
            <a:off x="3907952" y="2717259"/>
            <a:ext cx="1497300" cy="877500"/>
          </a:xfrm>
          <a:prstGeom prst="rect">
            <a:avLst/>
          </a:prstGeom>
          <a:noFill/>
          <a:ln>
            <a:noFill/>
          </a:ln>
        </p:spPr>
        <p:txBody>
          <a:bodyPr spcFirstLastPara="1" wrap="square" lIns="91425" tIns="45725" rIns="91425" bIns="457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700" b="1" i="0" u="none" strike="noStrike" cap="none">
                <a:solidFill>
                  <a:schemeClr val="dk1"/>
                </a:solidFill>
                <a:latin typeface="Calibri"/>
                <a:ea typeface="Calibri"/>
                <a:cs typeface="Calibri"/>
                <a:sym typeface="Calibri"/>
              </a:rPr>
              <a:t>Customs &amp; Border Protection</a:t>
            </a:r>
            <a:endParaRPr sz="1400" b="0" i="0" u="none" strike="noStrike" cap="none">
              <a:solidFill>
                <a:srgbClr val="000000"/>
              </a:solidFill>
              <a:latin typeface="Arial"/>
              <a:ea typeface="Arial"/>
              <a:cs typeface="Arial"/>
              <a:sym typeface="Arial"/>
            </a:endParaRPr>
          </a:p>
        </p:txBody>
      </p:sp>
      <p:sp>
        <p:nvSpPr>
          <p:cNvPr id="160" name="Google Shape;160;g2a4fae83596_0_15"/>
          <p:cNvSpPr txBox="1"/>
          <p:nvPr/>
        </p:nvSpPr>
        <p:spPr>
          <a:xfrm>
            <a:off x="1131157" y="2717252"/>
            <a:ext cx="1988700" cy="877500"/>
          </a:xfrm>
          <a:prstGeom prst="rect">
            <a:avLst/>
          </a:prstGeom>
          <a:noFill/>
          <a:ln>
            <a:noFill/>
          </a:ln>
        </p:spPr>
        <p:txBody>
          <a:bodyPr spcFirstLastPara="1" wrap="square" lIns="91425" tIns="45725" rIns="91425" bIns="457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700" b="1" i="0" u="none" strike="noStrike" cap="none">
                <a:solidFill>
                  <a:schemeClr val="dk1"/>
                </a:solidFill>
                <a:latin typeface="Calibri"/>
                <a:ea typeface="Calibri"/>
                <a:cs typeface="Calibri"/>
                <a:sym typeface="Calibri"/>
              </a:rPr>
              <a:t>U.S. Citizenship &amp; Immigration Services</a:t>
            </a:r>
            <a:endParaRPr sz="1400" b="0" i="0" u="none" strike="noStrike" cap="none">
              <a:solidFill>
                <a:srgbClr val="000000"/>
              </a:solidFill>
              <a:latin typeface="Arial"/>
              <a:ea typeface="Arial"/>
              <a:cs typeface="Arial"/>
              <a:sym typeface="Arial"/>
            </a:endParaRPr>
          </a:p>
        </p:txBody>
      </p:sp>
      <p:sp>
        <p:nvSpPr>
          <p:cNvPr id="161" name="Google Shape;161;g2a4fae83596_0_15"/>
          <p:cNvSpPr txBox="1"/>
          <p:nvPr/>
        </p:nvSpPr>
        <p:spPr>
          <a:xfrm>
            <a:off x="740400" y="1241975"/>
            <a:ext cx="7119900" cy="533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3A71AB"/>
              </a:buClr>
              <a:buSzPts val="3000"/>
              <a:buFont typeface="Roboto"/>
              <a:buNone/>
            </a:pPr>
            <a:r>
              <a:rPr lang="en" sz="3000" b="1" i="0" u="none" strike="noStrike" cap="none">
                <a:solidFill>
                  <a:srgbClr val="3A71AB"/>
                </a:solidFill>
                <a:latin typeface="Roboto"/>
                <a:ea typeface="Roboto"/>
                <a:cs typeface="Roboto"/>
                <a:sym typeface="Roboto"/>
              </a:rPr>
              <a:t>The 3 main agencies in the </a:t>
            </a:r>
            <a:endParaRPr sz="3000" b="1" i="0" u="none" strike="noStrike" cap="none">
              <a:solidFill>
                <a:srgbClr val="3A71AB"/>
              </a:solidFill>
              <a:latin typeface="Roboto"/>
              <a:ea typeface="Roboto"/>
              <a:cs typeface="Roboto"/>
              <a:sym typeface="Roboto"/>
            </a:endParaRPr>
          </a:p>
          <a:p>
            <a:pPr marL="0" marR="0" lvl="0" indent="0" algn="ctr" rtl="0">
              <a:lnSpc>
                <a:spcPct val="90000"/>
              </a:lnSpc>
              <a:spcBef>
                <a:spcPts val="0"/>
              </a:spcBef>
              <a:spcAft>
                <a:spcPts val="0"/>
              </a:spcAft>
              <a:buClr>
                <a:srgbClr val="3A71AB"/>
              </a:buClr>
              <a:buSzPts val="3000"/>
              <a:buFont typeface="Roboto"/>
              <a:buNone/>
            </a:pPr>
            <a:r>
              <a:rPr lang="en" sz="3000" b="1" i="0" u="none" strike="noStrike" cap="none">
                <a:solidFill>
                  <a:srgbClr val="3A71AB"/>
                </a:solidFill>
                <a:latin typeface="Roboto"/>
                <a:ea typeface="Roboto"/>
                <a:cs typeface="Roboto"/>
                <a:sym typeface="Roboto"/>
              </a:rPr>
              <a:t>Department of Homeland Security</a:t>
            </a:r>
            <a:endParaRPr sz="21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MIRA Powerpoint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4735</Words>
  <Application>Microsoft Office PowerPoint</Application>
  <PresentationFormat>On-screen Show (16:9)</PresentationFormat>
  <Paragraphs>333</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Poppins</vt:lpstr>
      <vt:lpstr>Times New Roman</vt:lpstr>
      <vt:lpstr>Arial</vt:lpstr>
      <vt:lpstr>Raleway</vt:lpstr>
      <vt:lpstr>Roboto Thin</vt:lpstr>
      <vt:lpstr>Calibri</vt:lpstr>
      <vt:lpstr>Noto Sans Symbols</vt:lpstr>
      <vt:lpstr>Roboto</vt:lpstr>
      <vt:lpstr>MIRA Powerpoint Template</vt:lpstr>
      <vt:lpstr>Know Your Rights  and Best Practices for Service Providers Massachusetts Immigrant and Refugee Advocacy Coalition  March 19, 2025</vt:lpstr>
      <vt:lpstr>About MIRA:</vt:lpstr>
      <vt:lpstr>Best Practices for Service Providers</vt:lpstr>
      <vt:lpstr>How can I support immigrants within my professional capacity? </vt:lpstr>
      <vt:lpstr>How can I support immigrants within my professional capacity?</vt:lpstr>
      <vt:lpstr>How can I support immigrants within my professional capacity?</vt:lpstr>
      <vt:lpstr>How can I support immigrants within my professional capacity?</vt:lpstr>
      <vt:lpstr>Know Your Rights:  Quick Overview of Immigration Enforcement</vt:lpstr>
      <vt:lpstr>The Immigration System: </vt:lpstr>
      <vt:lpstr>The Immigration System:  Department of Homeland Security</vt:lpstr>
      <vt:lpstr>The Immigration System:  Department of Homeland Security</vt:lpstr>
      <vt:lpstr>The Immigration System:  Department of Homeland Security</vt:lpstr>
      <vt:lpstr>How People May Come into Contact with Immigration Enforcement</vt:lpstr>
      <vt:lpstr>Who is at Risk of Deportation?</vt:lpstr>
      <vt:lpstr>Know Your Rights in Interactions with Immigration Enforcement</vt:lpstr>
      <vt:lpstr>Know Your Rights Card (wallet size)</vt:lpstr>
      <vt:lpstr>If Immigration Comes to Your Home...</vt:lpstr>
      <vt:lpstr>When can Law Enforcement enter my home?</vt:lpstr>
      <vt:lpstr>Warrants</vt:lpstr>
      <vt:lpstr>Driver’s Licenses</vt:lpstr>
      <vt:lpstr>If You Are Stopped When Driving…</vt:lpstr>
      <vt:lpstr>If Immigration or Police Stops You in Public…</vt:lpstr>
      <vt:lpstr>If Immigration or Police Stops You in Public…</vt:lpstr>
      <vt:lpstr>Expansion of Expedited Removal</vt:lpstr>
      <vt:lpstr>Know Your Rights: Family Preparedness</vt:lpstr>
      <vt:lpstr>Family Preparedness</vt:lpstr>
      <vt:lpstr>Family Preparedness</vt:lpstr>
      <vt:lpstr>Making a Plan </vt:lpstr>
      <vt:lpstr>Parental Rights</vt:lpstr>
      <vt:lpstr>PowerPoint Presentation</vt:lpstr>
      <vt:lpstr>PowerPoint Presentation</vt:lpstr>
      <vt:lpstr>How can I support immigrants within my professional capacity? </vt:lpstr>
      <vt:lpstr>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Adam</dc:creator>
  <cp:lastModifiedBy>Rachel Adam</cp:lastModifiedBy>
  <cp:revision>1</cp:revision>
  <dcterms:modified xsi:type="dcterms:W3CDTF">2025-03-14T18:58:02Z</dcterms:modified>
</cp:coreProperties>
</file>