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2"/>
  </p:notesMasterIdLst>
  <p:sldIdLst>
    <p:sldId id="256" r:id="rId5"/>
    <p:sldId id="294" r:id="rId6"/>
    <p:sldId id="322" r:id="rId7"/>
    <p:sldId id="295" r:id="rId8"/>
    <p:sldId id="324" r:id="rId9"/>
    <p:sldId id="299" r:id="rId10"/>
    <p:sldId id="302" r:id="rId11"/>
    <p:sldId id="304" r:id="rId12"/>
    <p:sldId id="305" r:id="rId13"/>
    <p:sldId id="300" r:id="rId14"/>
    <p:sldId id="301" r:id="rId15"/>
    <p:sldId id="307" r:id="rId16"/>
    <p:sldId id="306" r:id="rId17"/>
    <p:sldId id="303" r:id="rId18"/>
    <p:sldId id="325" r:id="rId19"/>
    <p:sldId id="308" r:id="rId20"/>
    <p:sldId id="312" r:id="rId21"/>
    <p:sldId id="326" r:id="rId22"/>
    <p:sldId id="310" r:id="rId23"/>
    <p:sldId id="311" r:id="rId24"/>
    <p:sldId id="336" r:id="rId25"/>
    <p:sldId id="335" r:id="rId26"/>
    <p:sldId id="319" r:id="rId27"/>
    <p:sldId id="327" r:id="rId28"/>
    <p:sldId id="320" r:id="rId29"/>
    <p:sldId id="328" r:id="rId30"/>
    <p:sldId id="316" r:id="rId31"/>
    <p:sldId id="317" r:id="rId32"/>
    <p:sldId id="315" r:id="rId33"/>
    <p:sldId id="321" r:id="rId34"/>
    <p:sldId id="329" r:id="rId35"/>
    <p:sldId id="330" r:id="rId36"/>
    <p:sldId id="331" r:id="rId37"/>
    <p:sldId id="332" r:id="rId38"/>
    <p:sldId id="333" r:id="rId39"/>
    <p:sldId id="334" r:id="rId40"/>
    <p:sldId id="293" r:id="rId41"/>
  </p:sldIdLst>
  <p:sldSz cx="18288000" cy="10287000"/>
  <p:notesSz cx="6858000" cy="9144000"/>
  <p:embeddedFontLst>
    <p:embeddedFont>
      <p:font typeface="Glacial Indifference" panose="020B0604020202020204" charset="0"/>
      <p:regular r:id="rId43"/>
    </p:embeddedFont>
    <p:embeddedFont>
      <p:font typeface="Glacial Indifference Bold" panose="020B0604020202020204" charset="0"/>
      <p:regular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80A8EA-8980-45B9-B256-92103F9F3EA5}">
          <p14:sldIdLst>
            <p14:sldId id="256"/>
            <p14:sldId id="294"/>
            <p14:sldId id="322"/>
            <p14:sldId id="295"/>
          </p14:sldIdLst>
        </p14:section>
        <p14:section name="Untitled Section" id="{2C208E05-4473-445A-9948-13E4DE1CBE6D}">
          <p14:sldIdLst>
            <p14:sldId id="324"/>
            <p14:sldId id="299"/>
            <p14:sldId id="302"/>
            <p14:sldId id="304"/>
            <p14:sldId id="305"/>
            <p14:sldId id="300"/>
            <p14:sldId id="301"/>
            <p14:sldId id="307"/>
            <p14:sldId id="306"/>
            <p14:sldId id="303"/>
            <p14:sldId id="325"/>
            <p14:sldId id="308"/>
            <p14:sldId id="312"/>
            <p14:sldId id="326"/>
            <p14:sldId id="310"/>
            <p14:sldId id="311"/>
            <p14:sldId id="336"/>
            <p14:sldId id="335"/>
            <p14:sldId id="319"/>
            <p14:sldId id="327"/>
            <p14:sldId id="320"/>
            <p14:sldId id="328"/>
            <p14:sldId id="316"/>
            <p14:sldId id="317"/>
            <p14:sldId id="315"/>
            <p14:sldId id="321"/>
            <p14:sldId id="329"/>
            <p14:sldId id="330"/>
            <p14:sldId id="331"/>
            <p14:sldId id="332"/>
            <p14:sldId id="333"/>
            <p14:sldId id="334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377"/>
    <a:srgbClr val="259ACE"/>
    <a:srgbClr val="BAE665"/>
    <a:srgbClr val="7AD34D"/>
    <a:srgbClr val="A4D7EE"/>
    <a:srgbClr val="62D54B"/>
    <a:srgbClr val="2754F9"/>
    <a:srgbClr val="C7E6A4"/>
    <a:srgbClr val="98F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6B60C-2A51-3302-CD80-4FDD76506563}" v="69" dt="2025-02-24T18:30:19.639"/>
    <p1510:client id="{D4E5C7B1-1F06-02E6-FCC7-62C31D61390E}" v="24" dt="2025-02-24T18:36:13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083" autoAdjust="0"/>
  </p:normalViewPr>
  <p:slideViewPr>
    <p:cSldViewPr>
      <p:cViewPr varScale="1">
        <p:scale>
          <a:sx n="59" d="100"/>
          <a:sy n="59" d="100"/>
        </p:scale>
        <p:origin x="147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A90AC-78C4-4B3B-B350-50EC932E9771}" type="doc">
      <dgm:prSet loTypeId="urn:microsoft.com/office/officeart/2005/8/layout/balance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23660-9697-4F1A-9613-92E335F76A89}">
      <dgm:prSet phldrT="[Text]"/>
      <dgm:spPr>
        <a:solidFill>
          <a:srgbClr val="A4D7EE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Glacial Indifference" panose="020B0604020202020204" charset="0"/>
            </a:rPr>
            <a:t>Age</a:t>
          </a:r>
        </a:p>
      </dgm:t>
    </dgm:pt>
    <dgm:pt modelId="{20EDEABA-4991-48DD-A3DF-85A3F3FAA690}" type="parTrans" cxnId="{58A7B532-F559-4434-9D61-3351645D122E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1A381A81-BC7A-484D-98F2-EC773BC1AA87}" type="sibTrans" cxnId="{58A7B532-F559-4434-9D61-3351645D122E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60C048A5-065D-488B-9844-31548D613823}">
      <dgm:prSet phldrT="[Text]"/>
      <dgm:spPr>
        <a:solidFill>
          <a:srgbClr val="259ACE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Glacial Indifference" panose="020B0604020202020204" charset="0"/>
            </a:rPr>
            <a:t>Health</a:t>
          </a:r>
        </a:p>
      </dgm:t>
    </dgm:pt>
    <dgm:pt modelId="{5C424C9F-5EEE-4E1D-84FC-655BB86B972A}" type="parTrans" cxnId="{61637E80-239A-43F3-948F-06E137CACB55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9C9BFAEF-C46B-4AA9-9F7B-7BC288AE89EB}" type="sibTrans" cxnId="{61637E80-239A-43F3-948F-06E137CACB55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7F00D049-03DA-4FF0-AA74-25CC02ACF1B0}">
      <dgm:prSet phldrT="[Text]"/>
      <dgm:spPr>
        <a:solidFill>
          <a:srgbClr val="259ACE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Glacial Indifference" panose="020B0604020202020204" charset="0"/>
            </a:rPr>
            <a:t>Education &amp; Skills</a:t>
          </a:r>
        </a:p>
      </dgm:t>
    </dgm:pt>
    <dgm:pt modelId="{479846CE-1CE2-434B-8747-80E62A99D941}" type="parTrans" cxnId="{97D0B94A-7EE9-4567-A34A-42697A7BED58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58B22CE2-2921-4974-A9D7-A1F3BE3D901C}" type="sibTrans" cxnId="{97D0B94A-7EE9-4567-A34A-42697A7BED58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BE1DD44F-40A5-4F90-A7A6-96632C11B2E0}">
      <dgm:prSet phldrT="[Text]"/>
      <dgm:spPr>
        <a:solidFill>
          <a:srgbClr val="154377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Glacial Indifference" panose="020B0604020202020204" charset="0"/>
            </a:rPr>
            <a:t>Affidavit of Support</a:t>
          </a:r>
        </a:p>
      </dgm:t>
    </dgm:pt>
    <dgm:pt modelId="{8DC60CE5-1D57-4E70-9F0A-73B37D307220}" type="parTrans" cxnId="{9B1ECB18-2E7F-4466-A878-D6FCBCAE0079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A49A71DB-93DD-4963-A916-9A49C0C64BEA}" type="sibTrans" cxnId="{9B1ECB18-2E7F-4466-A878-D6FCBCAE0079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69779299-AB45-4E3B-B807-8754488A8357}">
      <dgm:prSet phldrT="[Text]"/>
      <dgm:spPr>
        <a:solidFill>
          <a:srgbClr val="A4D7EE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Glacial Indifference" panose="020B0604020202020204" charset="0"/>
            </a:rPr>
            <a:t>Certain Benefits Use</a:t>
          </a:r>
        </a:p>
      </dgm:t>
    </dgm:pt>
    <dgm:pt modelId="{246550F5-DA2B-4A3F-A205-BDD323C3039C}" type="parTrans" cxnId="{BBCFA562-5D2F-45CC-9F01-0C103FD9E85A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96F29EDB-85F3-4E29-A77F-74A5F14A184C}" type="sibTrans" cxnId="{BBCFA562-5D2F-45CC-9F01-0C103FD9E85A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73E95CFD-9997-429F-9126-DA7175103F00}">
      <dgm:prSet phldrT="[Text]"/>
      <dgm:spPr>
        <a:solidFill>
          <a:srgbClr val="259ACE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Glacial Indifference" panose="020B0604020202020204" charset="0"/>
            </a:rPr>
            <a:t>Income/Assets</a:t>
          </a:r>
        </a:p>
      </dgm:t>
    </dgm:pt>
    <dgm:pt modelId="{6996440A-BCFB-4591-9086-F414AED9E208}" type="parTrans" cxnId="{4F6A327D-D753-42C9-98DC-34A48F25577A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BB896872-E8FD-4088-968C-82D18BC97CDE}" type="sibTrans" cxnId="{4F6A327D-D753-42C9-98DC-34A48F25577A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9F34113D-F883-44E3-8736-8A180DD12EFE}">
      <dgm:prSet phldrT="[Text]" phldr="1"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5EA19CE3-57C9-4E45-B0E4-0538F55E19A1}" type="parTrans" cxnId="{619A3A7C-26A8-4BCB-B310-93756E9922E5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5283A519-1CA3-4323-8234-9A8C5F97DFDD}" type="sibTrans" cxnId="{619A3A7C-26A8-4BCB-B310-93756E9922E5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0CE798D3-5128-48E7-B1A3-4E8A5DE22A97}">
      <dgm:prSet phldrT="[Text]" phldr="1"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AF5C5367-BE40-4CC1-B566-038790B8FD5B}" type="parTrans" cxnId="{050DBA31-31BB-4B2F-B6C4-F01A4103E658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EC6D81DB-5859-4525-A1F6-F536B5A79D95}" type="sibTrans" cxnId="{050DBA31-31BB-4B2F-B6C4-F01A4103E658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BDED5BD8-CD48-4A82-9A88-DCD675AFE3DC}">
      <dgm:prSet/>
      <dgm:spPr>
        <a:solidFill>
          <a:srgbClr val="62D54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Glacial Indifference" panose="020B0604020202020204" charset="0"/>
            </a:rPr>
            <a:t>Family Status</a:t>
          </a:r>
        </a:p>
      </dgm:t>
    </dgm:pt>
    <dgm:pt modelId="{73AD7B62-98F8-456C-9635-8FE258F66FB4}" type="parTrans" cxnId="{11ABB0B5-9444-44C8-A982-69CFFE1493BC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A086B83F-6E80-4B20-8DF5-B763318529AE}" type="sibTrans" cxnId="{11ABB0B5-9444-44C8-A982-69CFFE1493BC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C54A8A20-0412-4915-9A19-BD17B7977471}">
      <dgm:prSet phldrT="[Text]"/>
      <dgm:spPr/>
    </dgm:pt>
    <dgm:pt modelId="{CE310205-FFB0-4B8E-90A2-6D9421AD2728}" type="parTrans" cxnId="{84AA8865-F8E6-407A-BEDA-B8FA3536A4F5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BAB892C8-A34A-404B-A1E2-08FD5D16F76D}" type="sibTrans" cxnId="{84AA8865-F8E6-407A-BEDA-B8FA3536A4F5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3A3DEA50-6B09-4A21-BDE2-512D6CAC6A93}">
      <dgm:prSet/>
      <dgm:spPr>
        <a:solidFill>
          <a:srgbClr val="62D54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Glacial Indifference" panose="020B0604020202020204" charset="0"/>
            </a:rPr>
            <a:t>Employment</a:t>
          </a:r>
        </a:p>
      </dgm:t>
    </dgm:pt>
    <dgm:pt modelId="{9B5FCD15-F089-4EE2-AED8-4F4282F3B962}" type="parTrans" cxnId="{35901533-8E4B-4F37-BE56-FF4E31BE60E2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DF668392-9DB0-4699-921F-066BF679485E}" type="sibTrans" cxnId="{35901533-8E4B-4F37-BE56-FF4E31BE60E2}">
      <dgm:prSet/>
      <dgm:spPr/>
      <dgm:t>
        <a:bodyPr/>
        <a:lstStyle/>
        <a:p>
          <a:endParaRPr lang="en-US">
            <a:solidFill>
              <a:schemeClr val="bg1"/>
            </a:solidFill>
            <a:latin typeface="Glacial Indifference" panose="020B0604020202020204" charset="0"/>
          </a:endParaRPr>
        </a:p>
      </dgm:t>
    </dgm:pt>
    <dgm:pt modelId="{E574CF76-5158-400C-9D23-47A9F0905E57}" type="pres">
      <dgm:prSet presAssocID="{07EA90AC-78C4-4B3B-B350-50EC932E9771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7FC01D7-5B49-4167-9A3C-6FCD9EADE825}" type="pres">
      <dgm:prSet presAssocID="{07EA90AC-78C4-4B3B-B350-50EC932E9771}" presName="dummyMaxCanvas" presStyleCnt="0"/>
      <dgm:spPr/>
    </dgm:pt>
    <dgm:pt modelId="{4157BCFF-9932-44AB-A1B4-F74F3D4C97A3}" type="pres">
      <dgm:prSet presAssocID="{07EA90AC-78C4-4B3B-B350-50EC932E9771}" presName="parentComposite" presStyleCnt="0"/>
      <dgm:spPr/>
    </dgm:pt>
    <dgm:pt modelId="{7554B898-CBEA-4C64-897F-11ADD16D27B3}" type="pres">
      <dgm:prSet presAssocID="{07EA90AC-78C4-4B3B-B350-50EC932E9771}" presName="parent1" presStyleLbl="alignAccFollowNode1" presStyleIdx="0" presStyleCnt="4">
        <dgm:presLayoutVars>
          <dgm:chMax val="4"/>
        </dgm:presLayoutVars>
      </dgm:prSet>
      <dgm:spPr/>
    </dgm:pt>
    <dgm:pt modelId="{73E3A2E5-7576-451C-BC80-DD73BAA1EED5}" type="pres">
      <dgm:prSet presAssocID="{07EA90AC-78C4-4B3B-B350-50EC932E9771}" presName="parent2" presStyleLbl="alignAccFollowNode1" presStyleIdx="1" presStyleCnt="4">
        <dgm:presLayoutVars>
          <dgm:chMax val="4"/>
        </dgm:presLayoutVars>
      </dgm:prSet>
      <dgm:spPr/>
    </dgm:pt>
    <dgm:pt modelId="{AB4B590A-04C5-4CB8-A28F-E72D8E269689}" type="pres">
      <dgm:prSet presAssocID="{07EA90AC-78C4-4B3B-B350-50EC932E9771}" presName="childrenComposite" presStyleCnt="0"/>
      <dgm:spPr/>
    </dgm:pt>
    <dgm:pt modelId="{601200B2-E687-4A56-817B-0B26C3D908C8}" type="pres">
      <dgm:prSet presAssocID="{07EA90AC-78C4-4B3B-B350-50EC932E9771}" presName="dummyMaxCanvas_ChildArea" presStyleCnt="0"/>
      <dgm:spPr/>
    </dgm:pt>
    <dgm:pt modelId="{F47E0AC0-75A3-47E4-B45A-FDE533A26C6C}" type="pres">
      <dgm:prSet presAssocID="{07EA90AC-78C4-4B3B-B350-50EC932E9771}" presName="fulcrum" presStyleLbl="alignAccFollowNode1" presStyleIdx="2" presStyleCnt="4"/>
      <dgm:spPr>
        <a:solidFill>
          <a:schemeClr val="accent4">
            <a:alpha val="90000"/>
          </a:schemeClr>
        </a:solidFill>
      </dgm:spPr>
    </dgm:pt>
    <dgm:pt modelId="{26DDA3E4-CB34-4123-9AFC-0E2078603450}" type="pres">
      <dgm:prSet presAssocID="{07EA90AC-78C4-4B3B-B350-50EC932E9771}" presName="balance_24" presStyleLbl="alignAccFollowNode1" presStyleIdx="3" presStyleCnt="4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</dgm:spPr>
    </dgm:pt>
    <dgm:pt modelId="{366CD283-E106-4D14-87F2-D86D30220CBB}" type="pres">
      <dgm:prSet presAssocID="{07EA90AC-78C4-4B3B-B350-50EC932E9771}" presName="right_24_1" presStyleLbl="node1" presStyleIdx="0" presStyleCnt="6">
        <dgm:presLayoutVars>
          <dgm:bulletEnabled val="1"/>
        </dgm:presLayoutVars>
      </dgm:prSet>
      <dgm:spPr/>
    </dgm:pt>
    <dgm:pt modelId="{F00A311B-20C6-4615-9619-D2970C078EA5}" type="pres">
      <dgm:prSet presAssocID="{07EA90AC-78C4-4B3B-B350-50EC932E9771}" presName="right_24_2" presStyleLbl="node1" presStyleIdx="1" presStyleCnt="6">
        <dgm:presLayoutVars>
          <dgm:bulletEnabled val="1"/>
        </dgm:presLayoutVars>
      </dgm:prSet>
      <dgm:spPr/>
    </dgm:pt>
    <dgm:pt modelId="{5B765440-426C-4319-A3A6-6E14E0137661}" type="pres">
      <dgm:prSet presAssocID="{07EA90AC-78C4-4B3B-B350-50EC932E9771}" presName="right_24_3" presStyleLbl="node1" presStyleIdx="2" presStyleCnt="6">
        <dgm:presLayoutVars>
          <dgm:bulletEnabled val="1"/>
        </dgm:presLayoutVars>
      </dgm:prSet>
      <dgm:spPr/>
    </dgm:pt>
    <dgm:pt modelId="{1F830B9A-54C9-4998-8205-73AF36F7CC3B}" type="pres">
      <dgm:prSet presAssocID="{07EA90AC-78C4-4B3B-B350-50EC932E9771}" presName="right_24_4" presStyleLbl="node1" presStyleIdx="3" presStyleCnt="6">
        <dgm:presLayoutVars>
          <dgm:bulletEnabled val="1"/>
        </dgm:presLayoutVars>
      </dgm:prSet>
      <dgm:spPr/>
    </dgm:pt>
    <dgm:pt modelId="{0220763B-4254-4A93-97AA-E460A9199D9C}" type="pres">
      <dgm:prSet presAssocID="{07EA90AC-78C4-4B3B-B350-50EC932E9771}" presName="left_24_1" presStyleLbl="node1" presStyleIdx="4" presStyleCnt="6">
        <dgm:presLayoutVars>
          <dgm:bulletEnabled val="1"/>
        </dgm:presLayoutVars>
      </dgm:prSet>
      <dgm:spPr/>
    </dgm:pt>
    <dgm:pt modelId="{11AE218B-5AE7-47F8-84EA-604194538A4D}" type="pres">
      <dgm:prSet presAssocID="{07EA90AC-78C4-4B3B-B350-50EC932E9771}" presName="left_24_2" presStyleLbl="node1" presStyleIdx="5" presStyleCnt="6">
        <dgm:presLayoutVars>
          <dgm:bulletEnabled val="1"/>
        </dgm:presLayoutVars>
      </dgm:prSet>
      <dgm:spPr/>
    </dgm:pt>
  </dgm:ptLst>
  <dgm:cxnLst>
    <dgm:cxn modelId="{15672508-FBA5-4FDA-9DBC-AB792D4275AB}" type="presOf" srcId="{BE1DD44F-40A5-4F90-A7A6-96632C11B2E0}" destId="{366CD283-E106-4D14-87F2-D86D30220CBB}" srcOrd="0" destOrd="0" presId="urn:microsoft.com/office/officeart/2005/8/layout/balance1"/>
    <dgm:cxn modelId="{D5A72E0D-9A29-4FD7-9FD3-25311088D9F8}" type="presOf" srcId="{73E95CFD-9997-429F-9126-DA7175103F00}" destId="{5B765440-426C-4319-A3A6-6E14E0137661}" srcOrd="0" destOrd="0" presId="urn:microsoft.com/office/officeart/2005/8/layout/balance1"/>
    <dgm:cxn modelId="{9B1ECB18-2E7F-4466-A878-D6FCBCAE0079}" srcId="{7F00D049-03DA-4FF0-AA74-25CC02ACF1B0}" destId="{BE1DD44F-40A5-4F90-A7A6-96632C11B2E0}" srcOrd="0" destOrd="0" parTransId="{8DC60CE5-1D57-4E70-9F0A-73B37D307220}" sibTransId="{A49A71DB-93DD-4963-A916-9A49C0C64BEA}"/>
    <dgm:cxn modelId="{E3566C1C-1C5B-4D24-BCE6-9C86F5D5B664}" type="presOf" srcId="{69779299-AB45-4E3B-B807-8754488A8357}" destId="{F00A311B-20C6-4615-9619-D2970C078EA5}" srcOrd="0" destOrd="0" presId="urn:microsoft.com/office/officeart/2005/8/layout/balance1"/>
    <dgm:cxn modelId="{050DBA31-31BB-4B2F-B6C4-F01A4103E658}" srcId="{07EA90AC-78C4-4B3B-B350-50EC932E9771}" destId="{0CE798D3-5128-48E7-B1A3-4E8A5DE22A97}" srcOrd="3" destOrd="0" parTransId="{AF5C5367-BE40-4CC1-B566-038790B8FD5B}" sibTransId="{EC6D81DB-5859-4525-A1F6-F536B5A79D95}"/>
    <dgm:cxn modelId="{58A7B532-F559-4434-9D61-3351645D122E}" srcId="{07EA90AC-78C4-4B3B-B350-50EC932E9771}" destId="{50C23660-9697-4F1A-9613-92E335F76A89}" srcOrd="0" destOrd="0" parTransId="{20EDEABA-4991-48DD-A3DF-85A3F3FAA690}" sibTransId="{1A381A81-BC7A-484D-98F2-EC773BC1AA87}"/>
    <dgm:cxn modelId="{35901533-8E4B-4F37-BE56-FF4E31BE60E2}" srcId="{7F00D049-03DA-4FF0-AA74-25CC02ACF1B0}" destId="{3A3DEA50-6B09-4A21-BDE2-512D6CAC6A93}" srcOrd="3" destOrd="0" parTransId="{9B5FCD15-F089-4EE2-AED8-4F4282F3B962}" sibTransId="{DF668392-9DB0-4699-921F-066BF679485E}"/>
    <dgm:cxn modelId="{7BE1563D-BFC3-4827-AFA2-5AF407A86828}" type="presOf" srcId="{7F00D049-03DA-4FF0-AA74-25CC02ACF1B0}" destId="{73E3A2E5-7576-451C-BC80-DD73BAA1EED5}" srcOrd="0" destOrd="0" presId="urn:microsoft.com/office/officeart/2005/8/layout/balance1"/>
    <dgm:cxn modelId="{BBCFA562-5D2F-45CC-9F01-0C103FD9E85A}" srcId="{7F00D049-03DA-4FF0-AA74-25CC02ACF1B0}" destId="{69779299-AB45-4E3B-B807-8754488A8357}" srcOrd="1" destOrd="0" parTransId="{246550F5-DA2B-4A3F-A205-BDD323C3039C}" sibTransId="{96F29EDB-85F3-4E29-A77F-74A5F14A184C}"/>
    <dgm:cxn modelId="{84AA8865-F8E6-407A-BEDA-B8FA3536A4F5}" srcId="{07EA90AC-78C4-4B3B-B350-50EC932E9771}" destId="{C54A8A20-0412-4915-9A19-BD17B7977471}" srcOrd="4" destOrd="0" parTransId="{CE310205-FFB0-4B8E-90A2-6D9421AD2728}" sibTransId="{BAB892C8-A34A-404B-A1E2-08FD5D16F76D}"/>
    <dgm:cxn modelId="{6BC6A745-B98C-4973-8BC4-530235980857}" type="presOf" srcId="{50C23660-9697-4F1A-9613-92E335F76A89}" destId="{7554B898-CBEA-4C64-897F-11ADD16D27B3}" srcOrd="0" destOrd="0" presId="urn:microsoft.com/office/officeart/2005/8/layout/balance1"/>
    <dgm:cxn modelId="{164A4249-90BA-4B2E-9AFF-396E09B19DC1}" type="presOf" srcId="{07EA90AC-78C4-4B3B-B350-50EC932E9771}" destId="{E574CF76-5158-400C-9D23-47A9F0905E57}" srcOrd="0" destOrd="0" presId="urn:microsoft.com/office/officeart/2005/8/layout/balance1"/>
    <dgm:cxn modelId="{97D0B94A-7EE9-4567-A34A-42697A7BED58}" srcId="{07EA90AC-78C4-4B3B-B350-50EC932E9771}" destId="{7F00D049-03DA-4FF0-AA74-25CC02ACF1B0}" srcOrd="1" destOrd="0" parTransId="{479846CE-1CE2-434B-8747-80E62A99D941}" sibTransId="{58B22CE2-2921-4974-A9D7-A1F3BE3D901C}"/>
    <dgm:cxn modelId="{619A3A7C-26A8-4BCB-B310-93756E9922E5}" srcId="{07EA90AC-78C4-4B3B-B350-50EC932E9771}" destId="{9F34113D-F883-44E3-8736-8A180DD12EFE}" srcOrd="2" destOrd="0" parTransId="{5EA19CE3-57C9-4E45-B0E4-0538F55E19A1}" sibTransId="{5283A519-1CA3-4323-8234-9A8C5F97DFDD}"/>
    <dgm:cxn modelId="{4F6A327D-D753-42C9-98DC-34A48F25577A}" srcId="{7F00D049-03DA-4FF0-AA74-25CC02ACF1B0}" destId="{73E95CFD-9997-429F-9126-DA7175103F00}" srcOrd="2" destOrd="0" parTransId="{6996440A-BCFB-4591-9086-F414AED9E208}" sibTransId="{BB896872-E8FD-4088-968C-82D18BC97CDE}"/>
    <dgm:cxn modelId="{61637E80-239A-43F3-948F-06E137CACB55}" srcId="{50C23660-9697-4F1A-9613-92E335F76A89}" destId="{60C048A5-065D-488B-9844-31548D613823}" srcOrd="0" destOrd="0" parTransId="{5C424C9F-5EEE-4E1D-84FC-655BB86B972A}" sibTransId="{9C9BFAEF-C46B-4AA9-9F7B-7BC288AE89EB}"/>
    <dgm:cxn modelId="{6D488A9B-5479-4685-9399-3BAFDEB6FA4F}" type="presOf" srcId="{BDED5BD8-CD48-4A82-9A88-DCD675AFE3DC}" destId="{11AE218B-5AE7-47F8-84EA-604194538A4D}" srcOrd="0" destOrd="0" presId="urn:microsoft.com/office/officeart/2005/8/layout/balance1"/>
    <dgm:cxn modelId="{11ABB0B5-9444-44C8-A982-69CFFE1493BC}" srcId="{50C23660-9697-4F1A-9613-92E335F76A89}" destId="{BDED5BD8-CD48-4A82-9A88-DCD675AFE3DC}" srcOrd="1" destOrd="0" parTransId="{73AD7B62-98F8-456C-9635-8FE258F66FB4}" sibTransId="{A086B83F-6E80-4B20-8DF5-B763318529AE}"/>
    <dgm:cxn modelId="{06F6FCBE-AE61-41E0-AB71-952CD256DA51}" type="presOf" srcId="{60C048A5-065D-488B-9844-31548D613823}" destId="{0220763B-4254-4A93-97AA-E460A9199D9C}" srcOrd="0" destOrd="0" presId="urn:microsoft.com/office/officeart/2005/8/layout/balance1"/>
    <dgm:cxn modelId="{B40417DE-5E75-475D-90E7-BC5D79BA35F5}" type="presOf" srcId="{3A3DEA50-6B09-4A21-BDE2-512D6CAC6A93}" destId="{1F830B9A-54C9-4998-8205-73AF36F7CC3B}" srcOrd="0" destOrd="0" presId="urn:microsoft.com/office/officeart/2005/8/layout/balance1"/>
    <dgm:cxn modelId="{BEAF09E6-68AE-4D09-A9D7-D104AF14FA08}" type="presParOf" srcId="{E574CF76-5158-400C-9D23-47A9F0905E57}" destId="{87FC01D7-5B49-4167-9A3C-6FCD9EADE825}" srcOrd="0" destOrd="0" presId="urn:microsoft.com/office/officeart/2005/8/layout/balance1"/>
    <dgm:cxn modelId="{9F3CB912-1696-4FF2-99B3-5B4E618049C5}" type="presParOf" srcId="{E574CF76-5158-400C-9D23-47A9F0905E57}" destId="{4157BCFF-9932-44AB-A1B4-F74F3D4C97A3}" srcOrd="1" destOrd="0" presId="urn:microsoft.com/office/officeart/2005/8/layout/balance1"/>
    <dgm:cxn modelId="{AE89BE74-B05D-4C6A-98E0-0CD429890CAF}" type="presParOf" srcId="{4157BCFF-9932-44AB-A1B4-F74F3D4C97A3}" destId="{7554B898-CBEA-4C64-897F-11ADD16D27B3}" srcOrd="0" destOrd="0" presId="urn:microsoft.com/office/officeart/2005/8/layout/balance1"/>
    <dgm:cxn modelId="{B5324CDB-84BA-47B5-A5B5-9C326301ED7B}" type="presParOf" srcId="{4157BCFF-9932-44AB-A1B4-F74F3D4C97A3}" destId="{73E3A2E5-7576-451C-BC80-DD73BAA1EED5}" srcOrd="1" destOrd="0" presId="urn:microsoft.com/office/officeart/2005/8/layout/balance1"/>
    <dgm:cxn modelId="{00419676-572B-40D9-9FC5-FABF869E1E46}" type="presParOf" srcId="{E574CF76-5158-400C-9D23-47A9F0905E57}" destId="{AB4B590A-04C5-4CB8-A28F-E72D8E269689}" srcOrd="2" destOrd="0" presId="urn:microsoft.com/office/officeart/2005/8/layout/balance1"/>
    <dgm:cxn modelId="{14B7C94B-45E0-444D-9D13-5FEC95E82FF9}" type="presParOf" srcId="{AB4B590A-04C5-4CB8-A28F-E72D8E269689}" destId="{601200B2-E687-4A56-817B-0B26C3D908C8}" srcOrd="0" destOrd="0" presId="urn:microsoft.com/office/officeart/2005/8/layout/balance1"/>
    <dgm:cxn modelId="{E7836571-E47D-40EF-9658-7B878EEC6684}" type="presParOf" srcId="{AB4B590A-04C5-4CB8-A28F-E72D8E269689}" destId="{F47E0AC0-75A3-47E4-B45A-FDE533A26C6C}" srcOrd="1" destOrd="0" presId="urn:microsoft.com/office/officeart/2005/8/layout/balance1"/>
    <dgm:cxn modelId="{E2B99DE8-83F4-42C3-8DFF-B3F5E9F4EAB9}" type="presParOf" srcId="{AB4B590A-04C5-4CB8-A28F-E72D8E269689}" destId="{26DDA3E4-CB34-4123-9AFC-0E2078603450}" srcOrd="2" destOrd="0" presId="urn:microsoft.com/office/officeart/2005/8/layout/balance1"/>
    <dgm:cxn modelId="{65996491-7406-4349-B26A-33B5FF25B6B2}" type="presParOf" srcId="{AB4B590A-04C5-4CB8-A28F-E72D8E269689}" destId="{366CD283-E106-4D14-87F2-D86D30220CBB}" srcOrd="3" destOrd="0" presId="urn:microsoft.com/office/officeart/2005/8/layout/balance1"/>
    <dgm:cxn modelId="{883D185F-C869-4B29-8C9F-C400F57BF474}" type="presParOf" srcId="{AB4B590A-04C5-4CB8-A28F-E72D8E269689}" destId="{F00A311B-20C6-4615-9619-D2970C078EA5}" srcOrd="4" destOrd="0" presId="urn:microsoft.com/office/officeart/2005/8/layout/balance1"/>
    <dgm:cxn modelId="{D717A2FB-DF07-4B66-8047-1C178A23D651}" type="presParOf" srcId="{AB4B590A-04C5-4CB8-A28F-E72D8E269689}" destId="{5B765440-426C-4319-A3A6-6E14E0137661}" srcOrd="5" destOrd="0" presId="urn:microsoft.com/office/officeart/2005/8/layout/balance1"/>
    <dgm:cxn modelId="{4C0C3F26-5F78-4776-86D0-EAD61D95C4EF}" type="presParOf" srcId="{AB4B590A-04C5-4CB8-A28F-E72D8E269689}" destId="{1F830B9A-54C9-4998-8205-73AF36F7CC3B}" srcOrd="6" destOrd="0" presId="urn:microsoft.com/office/officeart/2005/8/layout/balance1"/>
    <dgm:cxn modelId="{6FE8E96A-431D-4D8E-B88B-CE9F851C66F1}" type="presParOf" srcId="{AB4B590A-04C5-4CB8-A28F-E72D8E269689}" destId="{0220763B-4254-4A93-97AA-E460A9199D9C}" srcOrd="7" destOrd="0" presId="urn:microsoft.com/office/officeart/2005/8/layout/balance1"/>
    <dgm:cxn modelId="{B38436C8-7108-4326-91FD-6EE61C45B875}" type="presParOf" srcId="{AB4B590A-04C5-4CB8-A28F-E72D8E269689}" destId="{11AE218B-5AE7-47F8-84EA-604194538A4D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4B898-CBEA-4C64-897F-11ADD16D27B3}">
      <dsp:nvSpPr>
        <dsp:cNvPr id="0" name=""/>
        <dsp:cNvSpPr/>
      </dsp:nvSpPr>
      <dsp:spPr>
        <a:xfrm>
          <a:off x="1716677" y="0"/>
          <a:ext cx="2772591" cy="1540328"/>
        </a:xfrm>
        <a:prstGeom prst="roundRect">
          <a:avLst>
            <a:gd name="adj" fmla="val 10000"/>
          </a:avLst>
        </a:prstGeom>
        <a:solidFill>
          <a:srgbClr val="A4D7EE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bg1"/>
              </a:solidFill>
              <a:latin typeface="Glacial Indifference" panose="020B0604020202020204" charset="0"/>
            </a:rPr>
            <a:t>Age</a:t>
          </a:r>
        </a:p>
      </dsp:txBody>
      <dsp:txXfrm>
        <a:off x="1761792" y="45115"/>
        <a:ext cx="2682361" cy="1450098"/>
      </dsp:txXfrm>
    </dsp:sp>
    <dsp:sp modelId="{73E3A2E5-7576-451C-BC80-DD73BAA1EED5}">
      <dsp:nvSpPr>
        <dsp:cNvPr id="0" name=""/>
        <dsp:cNvSpPr/>
      </dsp:nvSpPr>
      <dsp:spPr>
        <a:xfrm>
          <a:off x="5721531" y="0"/>
          <a:ext cx="2772591" cy="1540328"/>
        </a:xfrm>
        <a:prstGeom prst="roundRect">
          <a:avLst>
            <a:gd name="adj" fmla="val 10000"/>
          </a:avLst>
        </a:prstGeom>
        <a:solidFill>
          <a:srgbClr val="259ACE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bg1"/>
              </a:solidFill>
              <a:latin typeface="Glacial Indifference" panose="020B0604020202020204" charset="0"/>
            </a:rPr>
            <a:t>Education &amp; Skills</a:t>
          </a:r>
        </a:p>
      </dsp:txBody>
      <dsp:txXfrm>
        <a:off x="5766646" y="45115"/>
        <a:ext cx="2682361" cy="1450098"/>
      </dsp:txXfrm>
    </dsp:sp>
    <dsp:sp modelId="{F47E0AC0-75A3-47E4-B45A-FDE533A26C6C}">
      <dsp:nvSpPr>
        <dsp:cNvPr id="0" name=""/>
        <dsp:cNvSpPr/>
      </dsp:nvSpPr>
      <dsp:spPr>
        <a:xfrm>
          <a:off x="4527776" y="6546396"/>
          <a:ext cx="1155246" cy="1155246"/>
        </a:xfrm>
        <a:prstGeom prst="triangle">
          <a:avLst/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DA3E4-CB34-4123-9AFC-0E2078603450}">
      <dsp:nvSpPr>
        <dsp:cNvPr id="0" name=""/>
        <dsp:cNvSpPr/>
      </dsp:nvSpPr>
      <dsp:spPr>
        <a:xfrm rot="240000">
          <a:off x="1638602" y="6051360"/>
          <a:ext cx="6933595" cy="484844"/>
        </a:xfrm>
        <a:prstGeom prst="rect">
          <a:avLst/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CD283-E106-4D14-87F2-D86D30220CBB}">
      <dsp:nvSpPr>
        <dsp:cNvPr id="0" name=""/>
        <dsp:cNvSpPr/>
      </dsp:nvSpPr>
      <dsp:spPr>
        <a:xfrm rot="240000">
          <a:off x="5809084" y="5177895"/>
          <a:ext cx="2751518" cy="950221"/>
        </a:xfrm>
        <a:prstGeom prst="roundRect">
          <a:avLst/>
        </a:prstGeom>
        <a:solidFill>
          <a:srgbClr val="1543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Glacial Indifference" panose="020B0604020202020204" charset="0"/>
            </a:rPr>
            <a:t>Affidavit of Support</a:t>
          </a:r>
        </a:p>
      </dsp:txBody>
      <dsp:txXfrm>
        <a:off x="5855470" y="5224281"/>
        <a:ext cx="2658746" cy="857449"/>
      </dsp:txXfrm>
    </dsp:sp>
    <dsp:sp modelId="{F00A311B-20C6-4615-9619-D2970C078EA5}">
      <dsp:nvSpPr>
        <dsp:cNvPr id="0" name=""/>
        <dsp:cNvSpPr/>
      </dsp:nvSpPr>
      <dsp:spPr>
        <a:xfrm rot="240000">
          <a:off x="5886100" y="4161278"/>
          <a:ext cx="2751518" cy="950221"/>
        </a:xfrm>
        <a:prstGeom prst="roundRect">
          <a:avLst/>
        </a:prstGeom>
        <a:solidFill>
          <a:srgbClr val="A4D7E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Glacial Indifference" panose="020B0604020202020204" charset="0"/>
            </a:rPr>
            <a:t>Certain Benefits Use</a:t>
          </a:r>
        </a:p>
      </dsp:txBody>
      <dsp:txXfrm>
        <a:off x="5932486" y="4207664"/>
        <a:ext cx="2658746" cy="857449"/>
      </dsp:txXfrm>
    </dsp:sp>
    <dsp:sp modelId="{5B765440-426C-4319-A3A6-6E14E0137661}">
      <dsp:nvSpPr>
        <dsp:cNvPr id="0" name=""/>
        <dsp:cNvSpPr/>
      </dsp:nvSpPr>
      <dsp:spPr>
        <a:xfrm rot="240000">
          <a:off x="5963117" y="3144661"/>
          <a:ext cx="2751518" cy="950221"/>
        </a:xfrm>
        <a:prstGeom prst="roundRect">
          <a:avLst/>
        </a:prstGeom>
        <a:solidFill>
          <a:srgbClr val="259A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Glacial Indifference" panose="020B0604020202020204" charset="0"/>
            </a:rPr>
            <a:t>Income/Assets</a:t>
          </a:r>
        </a:p>
      </dsp:txBody>
      <dsp:txXfrm>
        <a:off x="6009503" y="3191047"/>
        <a:ext cx="2658746" cy="857449"/>
      </dsp:txXfrm>
    </dsp:sp>
    <dsp:sp modelId="{1F830B9A-54C9-4998-8205-73AF36F7CC3B}">
      <dsp:nvSpPr>
        <dsp:cNvPr id="0" name=""/>
        <dsp:cNvSpPr/>
      </dsp:nvSpPr>
      <dsp:spPr>
        <a:xfrm rot="240000">
          <a:off x="6040133" y="2128044"/>
          <a:ext cx="2751518" cy="950221"/>
        </a:xfrm>
        <a:prstGeom prst="roundRect">
          <a:avLst/>
        </a:prstGeom>
        <a:solidFill>
          <a:srgbClr val="62D5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Glacial Indifference" panose="020B0604020202020204" charset="0"/>
            </a:rPr>
            <a:t>Employment</a:t>
          </a:r>
        </a:p>
      </dsp:txBody>
      <dsp:txXfrm>
        <a:off x="6086519" y="2174430"/>
        <a:ext cx="2658746" cy="857449"/>
      </dsp:txXfrm>
    </dsp:sp>
    <dsp:sp modelId="{0220763B-4254-4A93-97AA-E460A9199D9C}">
      <dsp:nvSpPr>
        <dsp:cNvPr id="0" name=""/>
        <dsp:cNvSpPr/>
      </dsp:nvSpPr>
      <dsp:spPr>
        <a:xfrm rot="240000">
          <a:off x="1804230" y="4900635"/>
          <a:ext cx="2751518" cy="950221"/>
        </a:xfrm>
        <a:prstGeom prst="roundRect">
          <a:avLst/>
        </a:prstGeom>
        <a:solidFill>
          <a:srgbClr val="259A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Glacial Indifference" panose="020B0604020202020204" charset="0"/>
            </a:rPr>
            <a:t>Health</a:t>
          </a:r>
        </a:p>
      </dsp:txBody>
      <dsp:txXfrm>
        <a:off x="1850616" y="4947021"/>
        <a:ext cx="2658746" cy="857449"/>
      </dsp:txXfrm>
    </dsp:sp>
    <dsp:sp modelId="{11AE218B-5AE7-47F8-84EA-604194538A4D}">
      <dsp:nvSpPr>
        <dsp:cNvPr id="0" name=""/>
        <dsp:cNvSpPr/>
      </dsp:nvSpPr>
      <dsp:spPr>
        <a:xfrm rot="240000">
          <a:off x="1881246" y="3884019"/>
          <a:ext cx="2751518" cy="950221"/>
        </a:xfrm>
        <a:prstGeom prst="roundRect">
          <a:avLst/>
        </a:prstGeom>
        <a:solidFill>
          <a:srgbClr val="62D5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Glacial Indifference" panose="020B0604020202020204" charset="0"/>
            </a:rPr>
            <a:t>Family Status</a:t>
          </a:r>
        </a:p>
      </dsp:txBody>
      <dsp:txXfrm>
        <a:off x="1927632" y="3930405"/>
        <a:ext cx="2658746" cy="857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16:58:12.06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2,'131'-2,"147"6,-240 1,0 2,72 24,-73-19,1-1,65 9,301-14,-217-10,7117 4,-7277 2,1 1,-1 1,37 10,-32-6,62 7,-7-12,-42-2,1 2,46 9,-34-2,65 5,-83-13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16:49:07.60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50,'713'0,"-676"-2,0-2,62-14,-60 9,83-6,563 14,-326 3,2179-2,-2499 3,-1 0,58 14,-51-7,55 3,92-13,24 2,-86 20,-88-14,58 6,389-10,-252-7,-223 3,0 1,-1 1,1 0,0 1,-1 0,0 1,0 0,0 1,0 1,-1 0,16 10,-14-8,1-2,-1 0,1 0,1-2,-1 0,1 0,-1-2,23 2,135-6,-89-1,-52 4,1 1,-1 1,0 2,40 11,-10-5,1-4,0-1,0-4,79-6,-9 0,274 4,-369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16:49:10.29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6572 49,'-3131'0,"3090"-2,1-2,-52-12,-35-3,-359 11,274 11,-2191-3,2364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16:49:14.37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47,'2771'0,"-2742"-2,0-1,0-1,30-9,-25 5,58-5,396 9,-250 7,-30-3,-189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16:49:16.08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3081 1,'-3041'0,"3002"0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16:58:17.02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48,'16'0,"50"0,0-2,91-15,-45 2,0 5,174 7,-190 3,-58 3,1 0,56 14,-50-7,55 3,-45-11,-26-1,1 0,0 3,35 7,-20-1,0-2,0-2,47 1,140-9,-83-2,6336 4,-6446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16:58:22.79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93,'2861'0,"-2831"-1,-1-2,0-2,30-7,-25 4,58-6,396 11,-251 6,2394-3,-2603-2,-1-1,1-1,35-10,-30 6,61-7,363 11,-235 7,1229-3,-1412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1T14:27:53.55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0,'6540'0,"-6511"2,-1 1,1 1,37 11,-33-7,65 7,147-15,26 3,-251-1,-1 2,28 8,-21-4,6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1T14:31:02.10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0 238,'1038'0,"-1026"0,-6 1,0-1,0 0,0 0,0 0,0-1,0 1,0-2,0 1,-1 0,1-1,0 0,-1-1,10-4,-15 6,0 0,0 0,0 0,0 0,0 1,0-1,0 0,0 0,0 0,0 0,0 0,-1 0,1 1,0-1,-1 0,1 0,0 0,-1 1,1-1,-1 0,1 1,-1-1,0 0,1 1,-1-1,0 1,1-1,-1 1,0-1,0 1,1-1,-1 1,0 0,0-1,0 1,-1 0,-31-17,11 10,0 1,-1 1,1 1,-1 1,-24-1,28 4,1-1,-1-1,1-1,0 0,0-1,0-1,1-1,-30-14,20 4,0 2,-1 1,-1 1,-1 1,1 1,-1 2,-1 1,0 2,0 1,-40-1,-146 7,785-3,-259 3,-268-2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16:39:35.95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1,'1092'0,"-1052"2,0 2,52 11,-44-6,49 3,38-9,-96-3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16:39:43.03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0,'1907'0,"-1868"0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16:39:45.8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1,'8'0,"10"0,10 0,8 0,5 0,3 7,3 3,-7-1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16:49:03.25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0 139,'1'-3,"-1"0,1 0,0 0,0 0,0 0,0 0,0 1,1-1,-1 0,1 1,0-1,0 1,0-1,0 1,0 0,0 0,1 0,-1 0,5-2,1-1,-1 0,1 1,0 0,1 1,12-4,-3 2,32-10,1 3,0 2,93-5,492 17,-610-1,0 1,0 1,31 8,-18-2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03C7F-AB71-4C06-86D8-A7A92C1D042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428B-13CE-4683-B2F6-2A10CC790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0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41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1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Trafficking victims Do not need Immigration doc if have this letter to receive benefits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6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2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87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under attack from administration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Venezuela’s extension issued January – revoked</a:t>
            </a:r>
          </a:p>
          <a:p>
            <a:pPr marL="171450" indent="-171450">
              <a:buFontTx/>
              <a:buChar char="-"/>
            </a:pPr>
            <a:r>
              <a:rPr lang="en-US" dirty="0"/>
              <a:t>Termination announced for Venezuela – end date April 7, 2025</a:t>
            </a:r>
          </a:p>
          <a:p>
            <a:pPr marL="171450" indent="-171450">
              <a:buFontTx/>
              <a:buChar char="-"/>
            </a:pPr>
            <a:r>
              <a:rPr lang="en-US" dirty="0"/>
              <a:t>Haiti’s extension partially rescinded – shortened from 18 months to 12 – set to expire 8/3/2025 – anticipate administration move to terminate</a:t>
            </a:r>
          </a:p>
          <a:p>
            <a:pPr marL="0" indent="0">
              <a:buFontTx/>
              <a:buNone/>
            </a:pPr>
            <a:r>
              <a:rPr lang="en-US" dirty="0"/>
              <a:t>Litigation pending on both designations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0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6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10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Petty Offense – 1 Conviction of CIMT – Maximum possible sentence one year or less, actual sentence under 6 months</a:t>
            </a:r>
          </a:p>
          <a:p>
            <a:r>
              <a:rPr lang="en-US" dirty="0"/>
              <a:t>Youthful Exception One CIMT conviction, young person convicted as an adult, crime occurred while under 18, commission and release occurred 5 years before current application</a:t>
            </a:r>
          </a:p>
          <a:p>
            <a:endParaRPr lang="en-US" dirty="0"/>
          </a:p>
          <a:p>
            <a:r>
              <a:rPr lang="en-US" dirty="0"/>
              <a:t>Admission to CIMT – </a:t>
            </a:r>
          </a:p>
          <a:p>
            <a:r>
              <a:rPr lang="en-US" dirty="0"/>
              <a:t>	need formal admission</a:t>
            </a:r>
          </a:p>
          <a:p>
            <a:endParaRPr lang="en-US" dirty="0"/>
          </a:p>
          <a:p>
            <a:r>
              <a:rPr lang="en-US" dirty="0"/>
              <a:t>Reason to believe drug trafficking – not need conviction 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3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admissibility?</a:t>
            </a:r>
          </a:p>
          <a:p>
            <a:endParaRPr lang="en-US" dirty="0"/>
          </a:p>
          <a:p>
            <a:r>
              <a:rPr lang="en-US" dirty="0"/>
              <a:t>Public Charge deportability 2 steps</a:t>
            </a:r>
          </a:p>
          <a:p>
            <a:r>
              <a:rPr lang="en-US" dirty="0"/>
              <a:t>	person has become a public charge within 5 years of entry and</a:t>
            </a:r>
          </a:p>
          <a:p>
            <a:r>
              <a:rPr lang="en-US" dirty="0"/>
              <a:t>	the circumstances causing the person to become a public charge arose before their entry into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28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40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4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afternoon will be hearing about know your rights – which also impacts immigrants’ considerations of whether to continue with their benefits.</a:t>
            </a:r>
          </a:p>
          <a:p>
            <a:r>
              <a:rPr lang="en-US" dirty="0"/>
              <a:t>Privacy of information</a:t>
            </a:r>
          </a:p>
          <a:p>
            <a:r>
              <a:rPr lang="en-US" dirty="0"/>
              <a:t>What information organizations collect regarding immigration status</a:t>
            </a:r>
          </a:p>
          <a:p>
            <a:r>
              <a:rPr lang="en-US" dirty="0"/>
              <a:t> Eligibility has not changed</a:t>
            </a:r>
          </a:p>
          <a:p>
            <a:r>
              <a:rPr lang="en-US" dirty="0"/>
              <a:t>Public Charge has not changed as of this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8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13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Immigrant v Nonimmigrant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6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Conditional Residents – 2 year periods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3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not committed in US could still implicate criminal inadmissibility bars or nonpolitical crime asylum bar</a:t>
            </a:r>
          </a:p>
          <a:p>
            <a:endParaRPr lang="en-US" dirty="0"/>
          </a:p>
          <a:p>
            <a:r>
              <a:rPr lang="en-US" dirty="0"/>
              <a:t>Will want to request criminal history records – federal and state</a:t>
            </a:r>
          </a:p>
          <a:p>
            <a:endParaRPr lang="en-US" dirty="0"/>
          </a:p>
          <a:p>
            <a:r>
              <a:rPr lang="en-US" dirty="0"/>
              <a:t>If passes this analysis crime may still make an applicant inadmissible – still have to analyze whether it makes a person inadmissible to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1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lead to lawful permanent resident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8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2428B-13CE-4683-B2F6-2A10CC790D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0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96393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65390" y="9882343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1006490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96A51E-C7F6-F004-549A-F5008C85CD1F}"/>
              </a:ext>
            </a:extLst>
          </p:cNvPr>
          <p:cNvGrpSpPr/>
          <p:nvPr userDrawn="1"/>
        </p:nvGrpSpPr>
        <p:grpSpPr>
          <a:xfrm>
            <a:off x="9180227" y="-963335"/>
            <a:ext cx="11604070" cy="5802035"/>
            <a:chOff x="0" y="0"/>
            <a:chExt cx="6350000" cy="31750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AD3985A-9971-4A21-10C3-D18BD6F88C61}"/>
                </a:ext>
              </a:extLst>
            </p:cNvPr>
            <p:cNvSpPr/>
            <p:nvPr userDrawn="1"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0"/>
                  </a:moveTo>
                  <a:cubicBezTo>
                    <a:pt x="0" y="1753870"/>
                    <a:pt x="1421130" y="3175000"/>
                    <a:pt x="3175000" y="3175000"/>
                  </a:cubicBez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Freeform 2">
            <a:extLst>
              <a:ext uri="{FF2B5EF4-FFF2-40B4-BE49-F238E27FC236}">
                <a16:creationId xmlns:a16="http://schemas.microsoft.com/office/drawing/2014/main" id="{88106CD1-0DB8-E4E8-4866-D1CEB8FB6D6D}"/>
              </a:ext>
            </a:extLst>
          </p:cNvPr>
          <p:cNvSpPr/>
          <p:nvPr userDrawn="1"/>
        </p:nvSpPr>
        <p:spPr>
          <a:xfrm>
            <a:off x="0" y="6896100"/>
            <a:ext cx="18288000" cy="5486400"/>
          </a:xfrm>
          <a:custGeom>
            <a:avLst/>
            <a:gdLst/>
            <a:ahLst/>
            <a:cxnLst/>
            <a:rect l="l" t="t" r="r" b="b"/>
            <a:pathLst>
              <a:path w="18288000" h="5486400">
                <a:moveTo>
                  <a:pt x="0" y="0"/>
                </a:moveTo>
                <a:lnTo>
                  <a:pt x="18288000" y="0"/>
                </a:lnTo>
                <a:lnTo>
                  <a:pt x="1828800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3B1AD0D8-8623-9629-FB79-22678BE1188C}"/>
              </a:ext>
            </a:extLst>
          </p:cNvPr>
          <p:cNvSpPr/>
          <p:nvPr userDrawn="1"/>
        </p:nvSpPr>
        <p:spPr>
          <a:xfrm>
            <a:off x="12169942" y="9047747"/>
            <a:ext cx="4979301" cy="1035205"/>
          </a:xfrm>
          <a:custGeom>
            <a:avLst/>
            <a:gdLst/>
            <a:ahLst/>
            <a:cxnLst/>
            <a:rect l="l" t="t" r="r" b="b"/>
            <a:pathLst>
              <a:path w="4973783" h="866055">
                <a:moveTo>
                  <a:pt x="0" y="0"/>
                </a:moveTo>
                <a:lnTo>
                  <a:pt x="4973783" y="0"/>
                </a:lnTo>
                <a:lnTo>
                  <a:pt x="4973783" y="866055"/>
                </a:lnTo>
                <a:lnTo>
                  <a:pt x="0" y="866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30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10800" y="9639298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49200" y="963929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8496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7B609724-33A7-FD67-81C7-B516D1349CF2}"/>
              </a:ext>
            </a:extLst>
          </p:cNvPr>
          <p:cNvSpPr/>
          <p:nvPr userDrawn="1"/>
        </p:nvSpPr>
        <p:spPr>
          <a:xfrm rot="-5400000">
            <a:off x="11601450" y="3600450"/>
            <a:ext cx="10287000" cy="3086100"/>
          </a:xfrm>
          <a:custGeom>
            <a:avLst/>
            <a:gdLst/>
            <a:ahLst/>
            <a:cxnLst/>
            <a:rect l="l" t="t" r="r" b="b"/>
            <a:pathLst>
              <a:path w="10287000" h="3086100">
                <a:moveTo>
                  <a:pt x="0" y="0"/>
                </a:moveTo>
                <a:lnTo>
                  <a:pt x="10287000" y="0"/>
                </a:lnTo>
                <a:lnTo>
                  <a:pt x="102870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C0AD374-CC5D-62EA-29C3-2D8037717B68}"/>
              </a:ext>
            </a:extLst>
          </p:cNvPr>
          <p:cNvSpPr/>
          <p:nvPr userDrawn="1"/>
        </p:nvSpPr>
        <p:spPr>
          <a:xfrm>
            <a:off x="16383000" y="0"/>
            <a:ext cx="1730987" cy="1730987"/>
          </a:xfrm>
          <a:custGeom>
            <a:avLst/>
            <a:gdLst/>
            <a:ahLst/>
            <a:cxnLst/>
            <a:rect l="l" t="t" r="r" b="b"/>
            <a:pathLst>
              <a:path w="1730987" h="1730987">
                <a:moveTo>
                  <a:pt x="0" y="0"/>
                </a:moveTo>
                <a:lnTo>
                  <a:pt x="1730987" y="0"/>
                </a:lnTo>
                <a:lnTo>
                  <a:pt x="1730987" y="1730987"/>
                </a:lnTo>
                <a:lnTo>
                  <a:pt x="0" y="1730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8EF283DA-757C-49AC-8C1C-B6334D704447}"/>
              </a:ext>
            </a:extLst>
          </p:cNvPr>
          <p:cNvSpPr txBox="1">
            <a:spLocks/>
          </p:cNvSpPr>
          <p:nvPr userDrawn="1"/>
        </p:nvSpPr>
        <p:spPr>
          <a:xfrm>
            <a:off x="-238544" y="9639298"/>
            <a:ext cx="6758351" cy="50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Immigrants and Public Benefits – March 19, 2025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0215" y="2081545"/>
            <a:ext cx="8194185" cy="51277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3799" y="9563101"/>
            <a:ext cx="6758351" cy="501158"/>
          </a:xfrm>
        </p:spPr>
        <p:txBody>
          <a:bodyPr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Immigrants and Public Benefits – March 19,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DACC34-FB23-C3DA-343E-14541E41BD6E}"/>
              </a:ext>
            </a:extLst>
          </p:cNvPr>
          <p:cNvGrpSpPr/>
          <p:nvPr userDrawn="1"/>
        </p:nvGrpSpPr>
        <p:grpSpPr>
          <a:xfrm>
            <a:off x="-19050" y="-723900"/>
            <a:ext cx="3086100" cy="12115161"/>
            <a:chOff x="0" y="-38100"/>
            <a:chExt cx="812800" cy="3190824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44A6F649-6210-C522-92E6-56D59DF15899}"/>
                </a:ext>
              </a:extLst>
            </p:cNvPr>
            <p:cNvSpPr/>
            <p:nvPr userDrawn="1"/>
          </p:nvSpPr>
          <p:spPr>
            <a:xfrm>
              <a:off x="0" y="0"/>
              <a:ext cx="812800" cy="3152724"/>
            </a:xfrm>
            <a:custGeom>
              <a:avLst/>
              <a:gdLst/>
              <a:ahLst/>
              <a:cxnLst/>
              <a:rect l="l" t="t" r="r" b="b"/>
              <a:pathLst>
                <a:path w="812800" h="3152724">
                  <a:moveTo>
                    <a:pt x="0" y="0"/>
                  </a:moveTo>
                  <a:lnTo>
                    <a:pt x="812800" y="0"/>
                  </a:lnTo>
                  <a:lnTo>
                    <a:pt x="812800" y="3152724"/>
                  </a:lnTo>
                  <a:lnTo>
                    <a:pt x="0" y="3152724"/>
                  </a:lnTo>
                  <a:close/>
                </a:path>
              </a:pathLst>
            </a:custGeom>
            <a:solidFill>
              <a:srgbClr val="259ACE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C2167CCA-CBAA-6D4F-3E1B-D61B0F8416D6}"/>
                </a:ext>
              </a:extLst>
            </p:cNvPr>
            <p:cNvSpPr txBox="1"/>
            <p:nvPr userDrawn="1"/>
          </p:nvSpPr>
          <p:spPr>
            <a:xfrm>
              <a:off x="0" y="-38100"/>
              <a:ext cx="812800" cy="3190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id="{D7578547-569F-77F7-6B57-EE91C7058E24}"/>
              </a:ext>
            </a:extLst>
          </p:cNvPr>
          <p:cNvSpPr/>
          <p:nvPr userDrawn="1"/>
        </p:nvSpPr>
        <p:spPr>
          <a:xfrm rot="5400000">
            <a:off x="-2606151" y="3600450"/>
            <a:ext cx="10807989" cy="3086099"/>
          </a:xfrm>
          <a:custGeom>
            <a:avLst/>
            <a:gdLst/>
            <a:ahLst/>
            <a:cxnLst/>
            <a:rect l="l" t="t" r="r" b="b"/>
            <a:pathLst>
              <a:path w="10287000" h="3086100">
                <a:moveTo>
                  <a:pt x="0" y="0"/>
                </a:moveTo>
                <a:lnTo>
                  <a:pt x="10287000" y="0"/>
                </a:lnTo>
                <a:lnTo>
                  <a:pt x="102870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6CF6F0C-427D-BAF2-9D23-830C10646E4D}"/>
              </a:ext>
            </a:extLst>
          </p:cNvPr>
          <p:cNvSpPr/>
          <p:nvPr userDrawn="1"/>
        </p:nvSpPr>
        <p:spPr>
          <a:xfrm>
            <a:off x="175849" y="7774276"/>
            <a:ext cx="2385208" cy="2564184"/>
          </a:xfrm>
          <a:custGeom>
            <a:avLst/>
            <a:gdLst/>
            <a:ahLst/>
            <a:cxnLst/>
            <a:rect l="l" t="t" r="r" b="b"/>
            <a:pathLst>
              <a:path w="2385208" h="2564184">
                <a:moveTo>
                  <a:pt x="0" y="0"/>
                </a:moveTo>
                <a:lnTo>
                  <a:pt x="2385208" y="0"/>
                </a:lnTo>
                <a:lnTo>
                  <a:pt x="2385208" y="2564184"/>
                </a:lnTo>
                <a:lnTo>
                  <a:pt x="0" y="256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51" r="-375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1E2E498B-E9EA-016C-DBEB-D87AFF7BD668}"/>
              </a:ext>
            </a:extLst>
          </p:cNvPr>
          <p:cNvSpPr/>
          <p:nvPr userDrawn="1"/>
        </p:nvSpPr>
        <p:spPr>
          <a:xfrm>
            <a:off x="6858000" y="7697127"/>
            <a:ext cx="10153935" cy="317310"/>
          </a:xfrm>
          <a:custGeom>
            <a:avLst/>
            <a:gdLst/>
            <a:ahLst/>
            <a:cxnLst/>
            <a:rect l="l" t="t" r="r" b="b"/>
            <a:pathLst>
              <a:path w="10153935" h="317310">
                <a:moveTo>
                  <a:pt x="0" y="0"/>
                </a:moveTo>
                <a:lnTo>
                  <a:pt x="10153935" y="0"/>
                </a:lnTo>
                <a:lnTo>
                  <a:pt x="10153935" y="317311"/>
                </a:lnTo>
                <a:lnTo>
                  <a:pt x="0" y="317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462" y="338395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63400" y="2743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3174" y="448329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29249" y="9614102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660811" y="961410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02000" y="961410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796A8D8C-B568-D4E6-DC4F-E4B162AC5358}"/>
              </a:ext>
            </a:extLst>
          </p:cNvPr>
          <p:cNvSpPr/>
          <p:nvPr userDrawn="1"/>
        </p:nvSpPr>
        <p:spPr>
          <a:xfrm rot="834841" flipH="1">
            <a:off x="-2181793" y="7875466"/>
            <a:ext cx="11991727" cy="3597518"/>
          </a:xfrm>
          <a:custGeom>
            <a:avLst/>
            <a:gdLst/>
            <a:ahLst/>
            <a:cxnLst/>
            <a:rect l="l" t="t" r="r" b="b"/>
            <a:pathLst>
              <a:path w="11991727" h="3597518">
                <a:moveTo>
                  <a:pt x="11991727" y="0"/>
                </a:moveTo>
                <a:lnTo>
                  <a:pt x="0" y="0"/>
                </a:lnTo>
                <a:lnTo>
                  <a:pt x="0" y="3597518"/>
                </a:lnTo>
                <a:lnTo>
                  <a:pt x="11991727" y="3597518"/>
                </a:lnTo>
                <a:lnTo>
                  <a:pt x="119917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F843AD2-AB9B-12A5-36D5-6664A80DDEB9}"/>
              </a:ext>
            </a:extLst>
          </p:cNvPr>
          <p:cNvSpPr txBox="1">
            <a:spLocks/>
          </p:cNvSpPr>
          <p:nvPr userDrawn="1"/>
        </p:nvSpPr>
        <p:spPr>
          <a:xfrm>
            <a:off x="11353799" y="9563101"/>
            <a:ext cx="6758351" cy="50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Immigrants and Public Benefits – March 19, 2025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7CA5FA00-355F-80F1-1E6A-FE105F31B4B3}"/>
              </a:ext>
            </a:extLst>
          </p:cNvPr>
          <p:cNvSpPr/>
          <p:nvPr userDrawn="1"/>
        </p:nvSpPr>
        <p:spPr>
          <a:xfrm>
            <a:off x="175850" y="9288734"/>
            <a:ext cx="2922089" cy="650736"/>
          </a:xfrm>
          <a:custGeom>
            <a:avLst/>
            <a:gdLst/>
            <a:ahLst/>
            <a:cxnLst/>
            <a:rect l="l" t="t" r="r" b="b"/>
            <a:pathLst>
              <a:path w="4973783" h="866055">
                <a:moveTo>
                  <a:pt x="0" y="0"/>
                </a:moveTo>
                <a:lnTo>
                  <a:pt x="4973783" y="0"/>
                </a:lnTo>
                <a:lnTo>
                  <a:pt x="4973783" y="866055"/>
                </a:lnTo>
                <a:lnTo>
                  <a:pt x="0" y="866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30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035" y="632792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671152" y="3880449"/>
            <a:ext cx="5562600" cy="29071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96504" y="984323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9962DE-373D-A3D3-87CC-7C60749529D2}"/>
              </a:ext>
            </a:extLst>
          </p:cNvPr>
          <p:cNvGrpSpPr/>
          <p:nvPr userDrawn="1"/>
        </p:nvGrpSpPr>
        <p:grpSpPr>
          <a:xfrm>
            <a:off x="0" y="-723900"/>
            <a:ext cx="4261449" cy="12115161"/>
            <a:chOff x="0" y="-38100"/>
            <a:chExt cx="1122357" cy="3190824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9E79761-2703-73C9-7A9B-A43291ED96B6}"/>
                </a:ext>
              </a:extLst>
            </p:cNvPr>
            <p:cNvSpPr/>
            <p:nvPr userDrawn="1"/>
          </p:nvSpPr>
          <p:spPr>
            <a:xfrm>
              <a:off x="0" y="0"/>
              <a:ext cx="1122357" cy="3152724"/>
            </a:xfrm>
            <a:custGeom>
              <a:avLst/>
              <a:gdLst/>
              <a:ahLst/>
              <a:cxnLst/>
              <a:rect l="l" t="t" r="r" b="b"/>
              <a:pathLst>
                <a:path w="1122357" h="3152724">
                  <a:moveTo>
                    <a:pt x="0" y="0"/>
                  </a:moveTo>
                  <a:lnTo>
                    <a:pt x="1122357" y="0"/>
                  </a:lnTo>
                  <a:lnTo>
                    <a:pt x="1122357" y="3152724"/>
                  </a:lnTo>
                  <a:lnTo>
                    <a:pt x="0" y="3152724"/>
                  </a:lnTo>
                  <a:close/>
                </a:path>
              </a:pathLst>
            </a:custGeom>
            <a:solidFill>
              <a:srgbClr val="259ACE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C740D2AC-F22D-E905-A817-BB04F8EB6C1A}"/>
                </a:ext>
              </a:extLst>
            </p:cNvPr>
            <p:cNvSpPr txBox="1"/>
            <p:nvPr userDrawn="1"/>
          </p:nvSpPr>
          <p:spPr>
            <a:xfrm>
              <a:off x="0" y="-38100"/>
              <a:ext cx="1122357" cy="3190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B74E64A1-C2AF-8842-8A95-E811C45D5FC4}"/>
              </a:ext>
            </a:extLst>
          </p:cNvPr>
          <p:cNvSpPr/>
          <p:nvPr userDrawn="1"/>
        </p:nvSpPr>
        <p:spPr>
          <a:xfrm rot="5400000">
            <a:off x="-1691292" y="3722154"/>
            <a:ext cx="10658007" cy="3213699"/>
          </a:xfrm>
          <a:custGeom>
            <a:avLst/>
            <a:gdLst/>
            <a:ahLst/>
            <a:cxnLst/>
            <a:rect l="l" t="t" r="r" b="b"/>
            <a:pathLst>
              <a:path w="10287000" h="3086100">
                <a:moveTo>
                  <a:pt x="0" y="0"/>
                </a:moveTo>
                <a:lnTo>
                  <a:pt x="10287000" y="0"/>
                </a:lnTo>
                <a:lnTo>
                  <a:pt x="102870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E4C1064-07DA-04E5-389C-B9658DCB9B54}"/>
              </a:ext>
            </a:extLst>
          </p:cNvPr>
          <p:cNvSpPr/>
          <p:nvPr userDrawn="1"/>
        </p:nvSpPr>
        <p:spPr>
          <a:xfrm>
            <a:off x="16295809" y="78642"/>
            <a:ext cx="1534991" cy="1534991"/>
          </a:xfrm>
          <a:custGeom>
            <a:avLst/>
            <a:gdLst/>
            <a:ahLst/>
            <a:cxnLst/>
            <a:rect l="l" t="t" r="r" b="b"/>
            <a:pathLst>
              <a:path w="1534991" h="1534991">
                <a:moveTo>
                  <a:pt x="0" y="0"/>
                </a:moveTo>
                <a:lnTo>
                  <a:pt x="1534990" y="0"/>
                </a:lnTo>
                <a:lnTo>
                  <a:pt x="1534990" y="1534991"/>
                </a:lnTo>
                <a:lnTo>
                  <a:pt x="0" y="1534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A043499-2AC5-B690-411F-A8B5018459A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1963400" y="2743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4812F009-1594-CC2A-E230-73028E422D65}"/>
              </a:ext>
            </a:extLst>
          </p:cNvPr>
          <p:cNvSpPr txBox="1">
            <a:spLocks/>
          </p:cNvSpPr>
          <p:nvPr userDrawn="1"/>
        </p:nvSpPr>
        <p:spPr>
          <a:xfrm>
            <a:off x="11353799" y="9563101"/>
            <a:ext cx="6758351" cy="50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Immigrants and Public Benefits – March 19, 2025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2236" y="3042772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8036" y="503841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7633162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6956" y="7633161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073549" y="763316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19339DA-4EF1-BDAD-4F13-09DCCC4A0B11}"/>
              </a:ext>
            </a:extLst>
          </p:cNvPr>
          <p:cNvSpPr/>
          <p:nvPr userDrawn="1"/>
        </p:nvSpPr>
        <p:spPr>
          <a:xfrm>
            <a:off x="228600" y="8661232"/>
            <a:ext cx="1557505" cy="1557505"/>
          </a:xfrm>
          <a:custGeom>
            <a:avLst/>
            <a:gdLst/>
            <a:ahLst/>
            <a:cxnLst/>
            <a:rect l="l" t="t" r="r" b="b"/>
            <a:pathLst>
              <a:path w="1557505" h="1557505">
                <a:moveTo>
                  <a:pt x="0" y="0"/>
                </a:moveTo>
                <a:lnTo>
                  <a:pt x="1557505" y="0"/>
                </a:lnTo>
                <a:lnTo>
                  <a:pt x="1557505" y="1557506"/>
                </a:lnTo>
                <a:lnTo>
                  <a:pt x="0" y="155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842BAAF-F7D6-F208-98CF-65A6243592EC}"/>
              </a:ext>
            </a:extLst>
          </p:cNvPr>
          <p:cNvSpPr/>
          <p:nvPr userDrawn="1"/>
        </p:nvSpPr>
        <p:spPr>
          <a:xfrm rot="-10800000">
            <a:off x="-434529" y="-2519077"/>
            <a:ext cx="18706487" cy="5611946"/>
          </a:xfrm>
          <a:custGeom>
            <a:avLst/>
            <a:gdLst/>
            <a:ahLst/>
            <a:cxnLst/>
            <a:rect l="l" t="t" r="r" b="b"/>
            <a:pathLst>
              <a:path w="18706487" h="5611946">
                <a:moveTo>
                  <a:pt x="0" y="0"/>
                </a:moveTo>
                <a:lnTo>
                  <a:pt x="18706487" y="0"/>
                </a:lnTo>
                <a:lnTo>
                  <a:pt x="18706487" y="5611946"/>
                </a:lnTo>
                <a:lnTo>
                  <a:pt x="0" y="5611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27F2675-22E6-1BDD-E250-D163BAB22235}"/>
              </a:ext>
            </a:extLst>
          </p:cNvPr>
          <p:cNvSpPr/>
          <p:nvPr userDrawn="1"/>
        </p:nvSpPr>
        <p:spPr>
          <a:xfrm>
            <a:off x="379304" y="471252"/>
            <a:ext cx="5307622" cy="1011338"/>
          </a:xfrm>
          <a:custGeom>
            <a:avLst/>
            <a:gdLst/>
            <a:ahLst/>
            <a:cxnLst/>
            <a:rect l="l" t="t" r="r" b="b"/>
            <a:pathLst>
              <a:path w="5307622" h="1011338">
                <a:moveTo>
                  <a:pt x="0" y="0"/>
                </a:moveTo>
                <a:lnTo>
                  <a:pt x="5307622" y="0"/>
                </a:lnTo>
                <a:lnTo>
                  <a:pt x="5307622" y="1011337"/>
                </a:lnTo>
                <a:lnTo>
                  <a:pt x="0" y="10113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4F263FB-5D6C-C51C-8381-58CB191F454E}"/>
              </a:ext>
            </a:extLst>
          </p:cNvPr>
          <p:cNvSpPr txBox="1">
            <a:spLocks/>
          </p:cNvSpPr>
          <p:nvPr userDrawn="1"/>
        </p:nvSpPr>
        <p:spPr>
          <a:xfrm>
            <a:off x="11301049" y="9563100"/>
            <a:ext cx="6758351" cy="50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Immigrants and Public Benefits – March 19, 2025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62014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32385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10800" y="992187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30400" y="102870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02131" y="987449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449281B0-4372-EA69-9D29-DC811B5B7120}"/>
              </a:ext>
            </a:extLst>
          </p:cNvPr>
          <p:cNvSpPr/>
          <p:nvPr userDrawn="1"/>
        </p:nvSpPr>
        <p:spPr>
          <a:xfrm>
            <a:off x="0" y="7313852"/>
            <a:ext cx="18288000" cy="5486400"/>
          </a:xfrm>
          <a:custGeom>
            <a:avLst/>
            <a:gdLst/>
            <a:ahLst/>
            <a:cxnLst/>
            <a:rect l="l" t="t" r="r" b="b"/>
            <a:pathLst>
              <a:path w="18288000" h="5486400">
                <a:moveTo>
                  <a:pt x="0" y="0"/>
                </a:moveTo>
                <a:lnTo>
                  <a:pt x="18288000" y="0"/>
                </a:lnTo>
                <a:lnTo>
                  <a:pt x="1828800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D738774-CDFF-9172-E3EF-EA29C0B7B7B1}"/>
              </a:ext>
            </a:extLst>
          </p:cNvPr>
          <p:cNvSpPr txBox="1">
            <a:spLocks/>
          </p:cNvSpPr>
          <p:nvPr userDrawn="1"/>
        </p:nvSpPr>
        <p:spPr>
          <a:xfrm>
            <a:off x="-381000" y="9708773"/>
            <a:ext cx="6758351" cy="50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Immigrants and Public Benefits – March 19, 2025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EA1D6B5-5E29-D76B-EF9A-4507F11FAB95}"/>
              </a:ext>
            </a:extLst>
          </p:cNvPr>
          <p:cNvSpPr/>
          <p:nvPr userDrawn="1"/>
        </p:nvSpPr>
        <p:spPr>
          <a:xfrm>
            <a:off x="13906812" y="9438701"/>
            <a:ext cx="3086100" cy="626946"/>
          </a:xfrm>
          <a:custGeom>
            <a:avLst/>
            <a:gdLst/>
            <a:ahLst/>
            <a:cxnLst/>
            <a:rect l="l" t="t" r="r" b="b"/>
            <a:pathLst>
              <a:path w="4973783" h="866055">
                <a:moveTo>
                  <a:pt x="0" y="0"/>
                </a:moveTo>
                <a:lnTo>
                  <a:pt x="4973783" y="0"/>
                </a:lnTo>
                <a:lnTo>
                  <a:pt x="4973783" y="866055"/>
                </a:lnTo>
                <a:lnTo>
                  <a:pt x="0" y="866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30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31" y="6913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831" y="41670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82200" y="97155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600" y="971549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54466" y="971549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2E800475-2A44-66FB-6ABC-40781FBB410A}"/>
              </a:ext>
            </a:extLst>
          </p:cNvPr>
          <p:cNvSpPr/>
          <p:nvPr userDrawn="1"/>
        </p:nvSpPr>
        <p:spPr>
          <a:xfrm rot="-9520183">
            <a:off x="10294231" y="-1256960"/>
            <a:ext cx="11991727" cy="3597518"/>
          </a:xfrm>
          <a:custGeom>
            <a:avLst/>
            <a:gdLst/>
            <a:ahLst/>
            <a:cxnLst/>
            <a:rect l="l" t="t" r="r" b="b"/>
            <a:pathLst>
              <a:path w="11991727" h="3597518">
                <a:moveTo>
                  <a:pt x="0" y="0"/>
                </a:moveTo>
                <a:lnTo>
                  <a:pt x="11991727" y="0"/>
                </a:lnTo>
                <a:lnTo>
                  <a:pt x="11991727" y="3597518"/>
                </a:lnTo>
                <a:lnTo>
                  <a:pt x="0" y="35975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EC7D93-2A0F-020D-5EAA-431DCDCF990B}"/>
              </a:ext>
            </a:extLst>
          </p:cNvPr>
          <p:cNvGrpSpPr/>
          <p:nvPr userDrawn="1"/>
        </p:nvGrpSpPr>
        <p:grpSpPr>
          <a:xfrm>
            <a:off x="-2912657" y="3009900"/>
            <a:ext cx="11904258" cy="6042460"/>
            <a:chOff x="0" y="-38100"/>
            <a:chExt cx="3168319" cy="186040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B45148-C7FC-67BF-4444-0B386110293D}"/>
                </a:ext>
              </a:extLst>
            </p:cNvPr>
            <p:cNvSpPr/>
            <p:nvPr userDrawn="1"/>
          </p:nvSpPr>
          <p:spPr>
            <a:xfrm>
              <a:off x="934969" y="15889"/>
              <a:ext cx="2233350" cy="1806420"/>
            </a:xfrm>
            <a:custGeom>
              <a:avLst/>
              <a:gdLst/>
              <a:ahLst/>
              <a:cxnLst/>
              <a:rect l="l" t="t" r="r" b="b"/>
              <a:pathLst>
                <a:path w="2233350" h="1806420">
                  <a:moveTo>
                    <a:pt x="46562" y="0"/>
                  </a:moveTo>
                  <a:lnTo>
                    <a:pt x="2186787" y="0"/>
                  </a:lnTo>
                  <a:cubicBezTo>
                    <a:pt x="2212503" y="0"/>
                    <a:pt x="2233350" y="20847"/>
                    <a:pt x="2233350" y="46562"/>
                  </a:cubicBezTo>
                  <a:lnTo>
                    <a:pt x="2233350" y="1759858"/>
                  </a:lnTo>
                  <a:cubicBezTo>
                    <a:pt x="2233350" y="1785573"/>
                    <a:pt x="2212503" y="1806420"/>
                    <a:pt x="2186787" y="1806420"/>
                  </a:cubicBezTo>
                  <a:lnTo>
                    <a:pt x="46562" y="1806420"/>
                  </a:lnTo>
                  <a:cubicBezTo>
                    <a:pt x="20847" y="1806420"/>
                    <a:pt x="0" y="1785573"/>
                    <a:pt x="0" y="1759858"/>
                  </a:cubicBezTo>
                  <a:lnTo>
                    <a:pt x="0" y="46562"/>
                  </a:lnTo>
                  <a:cubicBezTo>
                    <a:pt x="0" y="20847"/>
                    <a:pt x="20847" y="0"/>
                    <a:pt x="46562" y="0"/>
                  </a:cubicBezTo>
                  <a:close/>
                </a:path>
              </a:pathLst>
            </a:custGeom>
            <a:solidFill>
              <a:srgbClr val="CFEEF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210540-0FD3-8908-0AAE-FD1FA7C3181A}"/>
                </a:ext>
              </a:extLst>
            </p:cNvPr>
            <p:cNvSpPr txBox="1"/>
            <p:nvPr userDrawn="1"/>
          </p:nvSpPr>
          <p:spPr>
            <a:xfrm>
              <a:off x="0" y="-38100"/>
              <a:ext cx="2233350" cy="1844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2" name="Freeform 14">
            <a:extLst>
              <a:ext uri="{FF2B5EF4-FFF2-40B4-BE49-F238E27FC236}">
                <a16:creationId xmlns:a16="http://schemas.microsoft.com/office/drawing/2014/main" id="{FD209A8C-8C8D-8272-C5E6-B95C58CA3A9D}"/>
              </a:ext>
            </a:extLst>
          </p:cNvPr>
          <p:cNvSpPr/>
          <p:nvPr userDrawn="1"/>
        </p:nvSpPr>
        <p:spPr>
          <a:xfrm>
            <a:off x="381000" y="9343738"/>
            <a:ext cx="2846002" cy="515041"/>
          </a:xfrm>
          <a:custGeom>
            <a:avLst/>
            <a:gdLst/>
            <a:ahLst/>
            <a:cxnLst/>
            <a:rect l="l" t="t" r="r" b="b"/>
            <a:pathLst>
              <a:path w="2846002" h="515041">
                <a:moveTo>
                  <a:pt x="0" y="0"/>
                </a:moveTo>
                <a:lnTo>
                  <a:pt x="2846002" y="0"/>
                </a:lnTo>
                <a:lnTo>
                  <a:pt x="2846002" y="515041"/>
                </a:lnTo>
                <a:lnTo>
                  <a:pt x="0" y="515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8FCFF7-4B44-0201-43AD-E4BDB6E3C1E1}"/>
              </a:ext>
            </a:extLst>
          </p:cNvPr>
          <p:cNvGrpSpPr/>
          <p:nvPr userDrawn="1"/>
        </p:nvGrpSpPr>
        <p:grpSpPr>
          <a:xfrm>
            <a:off x="9829800" y="3009900"/>
            <a:ext cx="7985428" cy="6042460"/>
            <a:chOff x="-18355" y="-38100"/>
            <a:chExt cx="2207384" cy="1804984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CEAE049-104D-AD41-FCCD-EDE78AF447B2}"/>
                </a:ext>
              </a:extLst>
            </p:cNvPr>
            <p:cNvSpPr/>
            <p:nvPr userDrawn="1"/>
          </p:nvSpPr>
          <p:spPr>
            <a:xfrm>
              <a:off x="-18355" y="0"/>
              <a:ext cx="2189029" cy="1766884"/>
            </a:xfrm>
            <a:custGeom>
              <a:avLst/>
              <a:gdLst/>
              <a:ahLst/>
              <a:cxnLst/>
              <a:rect l="l" t="t" r="r" b="b"/>
              <a:pathLst>
                <a:path w="2189029" h="1766884">
                  <a:moveTo>
                    <a:pt x="47505" y="0"/>
                  </a:moveTo>
                  <a:lnTo>
                    <a:pt x="2141524" y="0"/>
                  </a:lnTo>
                  <a:cubicBezTo>
                    <a:pt x="2154123" y="0"/>
                    <a:pt x="2166206" y="5005"/>
                    <a:pt x="2175115" y="13914"/>
                  </a:cubicBezTo>
                  <a:cubicBezTo>
                    <a:pt x="2184024" y="22823"/>
                    <a:pt x="2189029" y="34906"/>
                    <a:pt x="2189029" y="47505"/>
                  </a:cubicBezTo>
                  <a:lnTo>
                    <a:pt x="2189029" y="1719379"/>
                  </a:lnTo>
                  <a:cubicBezTo>
                    <a:pt x="2189029" y="1731978"/>
                    <a:pt x="2184024" y="1744061"/>
                    <a:pt x="2175115" y="1752970"/>
                  </a:cubicBezTo>
                  <a:cubicBezTo>
                    <a:pt x="2166206" y="1761879"/>
                    <a:pt x="2154123" y="1766884"/>
                    <a:pt x="2141524" y="1766884"/>
                  </a:cubicBezTo>
                  <a:lnTo>
                    <a:pt x="47505" y="1766884"/>
                  </a:lnTo>
                  <a:cubicBezTo>
                    <a:pt x="34906" y="1766884"/>
                    <a:pt x="22823" y="1761879"/>
                    <a:pt x="13914" y="1752970"/>
                  </a:cubicBezTo>
                  <a:cubicBezTo>
                    <a:pt x="5005" y="1744061"/>
                    <a:pt x="0" y="1731978"/>
                    <a:pt x="0" y="1719379"/>
                  </a:cubicBezTo>
                  <a:lnTo>
                    <a:pt x="0" y="47505"/>
                  </a:lnTo>
                  <a:cubicBezTo>
                    <a:pt x="0" y="34906"/>
                    <a:pt x="5005" y="22823"/>
                    <a:pt x="13914" y="13914"/>
                  </a:cubicBezTo>
                  <a:cubicBezTo>
                    <a:pt x="22823" y="5005"/>
                    <a:pt x="34906" y="0"/>
                    <a:pt x="47505" y="0"/>
                  </a:cubicBezTo>
                  <a:close/>
                </a:path>
              </a:pathLst>
            </a:custGeom>
            <a:solidFill>
              <a:srgbClr val="BAE66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E7446053-6246-6F2E-E492-B0960A8AB8CD}"/>
                </a:ext>
              </a:extLst>
            </p:cNvPr>
            <p:cNvSpPr txBox="1"/>
            <p:nvPr userDrawn="1"/>
          </p:nvSpPr>
          <p:spPr>
            <a:xfrm>
              <a:off x="0" y="-38100"/>
              <a:ext cx="2189029" cy="1804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96698D8F-245A-5AE8-DBEE-5DAA9D5E7E79}"/>
              </a:ext>
            </a:extLst>
          </p:cNvPr>
          <p:cNvSpPr txBox="1">
            <a:spLocks/>
          </p:cNvSpPr>
          <p:nvPr userDrawn="1"/>
        </p:nvSpPr>
        <p:spPr>
          <a:xfrm>
            <a:off x="11209866" y="9357621"/>
            <a:ext cx="6758351" cy="50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Immigrants and Public Benefits – March 19, 2025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80645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0294" y="24868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0294" y="34671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01473" y="24868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01473" y="342204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6000" y="95631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453937" y="957738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697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95B093-720B-E75E-220C-52737CE589B7}"/>
              </a:ext>
            </a:extLst>
          </p:cNvPr>
          <p:cNvGrpSpPr/>
          <p:nvPr userDrawn="1"/>
        </p:nvGrpSpPr>
        <p:grpSpPr>
          <a:xfrm>
            <a:off x="-650754" y="-1028700"/>
            <a:ext cx="1958600" cy="12115161"/>
            <a:chOff x="0" y="-38100"/>
            <a:chExt cx="515845" cy="3190824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50E283EC-FDA7-C3EA-A45C-5E5EBC07F98B}"/>
                </a:ext>
              </a:extLst>
            </p:cNvPr>
            <p:cNvSpPr/>
            <p:nvPr userDrawn="1"/>
          </p:nvSpPr>
          <p:spPr>
            <a:xfrm>
              <a:off x="0" y="0"/>
              <a:ext cx="515845" cy="3152724"/>
            </a:xfrm>
            <a:custGeom>
              <a:avLst/>
              <a:gdLst/>
              <a:ahLst/>
              <a:cxnLst/>
              <a:rect l="l" t="t" r="r" b="b"/>
              <a:pathLst>
                <a:path w="515845" h="3152724">
                  <a:moveTo>
                    <a:pt x="0" y="0"/>
                  </a:moveTo>
                  <a:lnTo>
                    <a:pt x="515845" y="0"/>
                  </a:lnTo>
                  <a:lnTo>
                    <a:pt x="515845" y="3152724"/>
                  </a:lnTo>
                  <a:lnTo>
                    <a:pt x="0" y="3152724"/>
                  </a:lnTo>
                  <a:close/>
                </a:path>
              </a:pathLst>
            </a:custGeom>
            <a:solidFill>
              <a:srgbClr val="259ACE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8811F38A-F1E6-F99B-F39F-6C3FA88FF0BF}"/>
                </a:ext>
              </a:extLst>
            </p:cNvPr>
            <p:cNvSpPr txBox="1"/>
            <p:nvPr userDrawn="1"/>
          </p:nvSpPr>
          <p:spPr>
            <a:xfrm>
              <a:off x="0" y="-38100"/>
              <a:ext cx="515845" cy="3190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603E9973-4094-9018-730A-847B6784737F}"/>
              </a:ext>
            </a:extLst>
          </p:cNvPr>
          <p:cNvSpPr/>
          <p:nvPr userDrawn="1"/>
        </p:nvSpPr>
        <p:spPr>
          <a:xfrm rot="5400000">
            <a:off x="-2857499" y="3600450"/>
            <a:ext cx="10287000" cy="3086100"/>
          </a:xfrm>
          <a:custGeom>
            <a:avLst/>
            <a:gdLst/>
            <a:ahLst/>
            <a:cxnLst/>
            <a:rect l="l" t="t" r="r" b="b"/>
            <a:pathLst>
              <a:path w="10287000" h="3086100">
                <a:moveTo>
                  <a:pt x="0" y="0"/>
                </a:moveTo>
                <a:lnTo>
                  <a:pt x="10287000" y="0"/>
                </a:lnTo>
                <a:lnTo>
                  <a:pt x="102870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7F39512-F715-F309-A10A-CB2F79589B92}"/>
              </a:ext>
            </a:extLst>
          </p:cNvPr>
          <p:cNvSpPr/>
          <p:nvPr userDrawn="1"/>
        </p:nvSpPr>
        <p:spPr>
          <a:xfrm>
            <a:off x="826652" y="8250531"/>
            <a:ext cx="1874899" cy="1874899"/>
          </a:xfrm>
          <a:custGeom>
            <a:avLst/>
            <a:gdLst/>
            <a:ahLst/>
            <a:cxnLst/>
            <a:rect l="l" t="t" r="r" b="b"/>
            <a:pathLst>
              <a:path w="1874899" h="1874899">
                <a:moveTo>
                  <a:pt x="0" y="0"/>
                </a:moveTo>
                <a:lnTo>
                  <a:pt x="1874899" y="0"/>
                </a:lnTo>
                <a:lnTo>
                  <a:pt x="1874899" y="1874899"/>
                </a:lnTo>
                <a:lnTo>
                  <a:pt x="0" y="18748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ABDD428C-E13E-A3AD-65F3-A8F838ADE9B9}"/>
              </a:ext>
            </a:extLst>
          </p:cNvPr>
          <p:cNvSpPr txBox="1">
            <a:spLocks/>
          </p:cNvSpPr>
          <p:nvPr userDrawn="1"/>
        </p:nvSpPr>
        <p:spPr>
          <a:xfrm>
            <a:off x="11353799" y="9563101"/>
            <a:ext cx="6758351" cy="50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Immigrants and Public Benefits – March 19, 2025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F8EC-A516-190E-5C7B-08580AEC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14465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3D8C-F549-1D1E-11CA-C49AFED3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1207" y="990074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ED466-E197-CE52-3C9E-19E0A792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5812" y="971818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89260-AAEC-C961-CAB3-FE87FDBB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93404" y="995641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5C32D-2730-28E6-E501-FD69DE110185}"/>
              </a:ext>
            </a:extLst>
          </p:cNvPr>
          <p:cNvGrpSpPr/>
          <p:nvPr userDrawn="1"/>
        </p:nvGrpSpPr>
        <p:grpSpPr>
          <a:xfrm>
            <a:off x="762000" y="4447207"/>
            <a:ext cx="5164773" cy="6356643"/>
            <a:chOff x="0" y="0"/>
            <a:chExt cx="660400" cy="8128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101CCBE-D8E6-2283-34F1-1DAAF3A2429F}"/>
                </a:ext>
              </a:extLst>
            </p:cNvPr>
            <p:cNvSpPr/>
            <p:nvPr userDrawn="1"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5437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91A244-C9F5-6DCD-85D7-3C61B2BC2A5F}"/>
                </a:ext>
              </a:extLst>
            </p:cNvPr>
            <p:cNvSpPr txBox="1"/>
            <p:nvPr userDrawn="1"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9BB876-2304-5F2B-1017-00185703B280}"/>
              </a:ext>
            </a:extLst>
          </p:cNvPr>
          <p:cNvGrpSpPr/>
          <p:nvPr userDrawn="1"/>
        </p:nvGrpSpPr>
        <p:grpSpPr>
          <a:xfrm>
            <a:off x="1877863" y="3204435"/>
            <a:ext cx="2838866" cy="2838866"/>
            <a:chOff x="0" y="0"/>
            <a:chExt cx="812800" cy="812800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68F4B56C-0F23-31BD-FAB3-4456CB07DB45}"/>
                </a:ext>
              </a:extLst>
            </p:cNvPr>
            <p:cNvSpPr/>
            <p:nvPr userDrawn="1"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9ACE"/>
            </a:solidFill>
            <a:ln w="247650" cap="sq">
              <a:solidFill>
                <a:srgbClr val="74C2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892EBB98-D7A7-61A8-E587-1E94E1F7AAD6}"/>
                </a:ext>
              </a:extLst>
            </p:cNvPr>
            <p:cNvSpPr txBox="1"/>
            <p:nvPr userDrawn="1"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12EBBA-13C7-0A25-0FFE-C239238F9514}"/>
              </a:ext>
            </a:extLst>
          </p:cNvPr>
          <p:cNvGrpSpPr/>
          <p:nvPr userDrawn="1"/>
        </p:nvGrpSpPr>
        <p:grpSpPr>
          <a:xfrm>
            <a:off x="6514342" y="4442712"/>
            <a:ext cx="5164773" cy="6356643"/>
            <a:chOff x="0" y="0"/>
            <a:chExt cx="660400" cy="81280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56A302B-8D0A-8B72-B2C0-B35BF69AD3EF}"/>
                </a:ext>
              </a:extLst>
            </p:cNvPr>
            <p:cNvSpPr/>
            <p:nvPr userDrawn="1"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5437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A995ED74-01DA-C775-EE6A-DE0A56074545}"/>
                </a:ext>
              </a:extLst>
            </p:cNvPr>
            <p:cNvSpPr txBox="1"/>
            <p:nvPr userDrawn="1"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7" name="Freeform 11">
            <a:extLst>
              <a:ext uri="{FF2B5EF4-FFF2-40B4-BE49-F238E27FC236}">
                <a16:creationId xmlns:a16="http://schemas.microsoft.com/office/drawing/2014/main" id="{CDE84010-B47F-91F9-4CC7-F8DB9F7AFAE3}"/>
              </a:ext>
            </a:extLst>
          </p:cNvPr>
          <p:cNvSpPr/>
          <p:nvPr userDrawn="1"/>
        </p:nvSpPr>
        <p:spPr>
          <a:xfrm>
            <a:off x="12361226" y="4442713"/>
            <a:ext cx="5164773" cy="6356643"/>
          </a:xfrm>
          <a:custGeom>
            <a:avLst/>
            <a:gdLst/>
            <a:ahLst/>
            <a:cxnLst/>
            <a:rect l="l" t="t" r="r" b="b"/>
            <a:pathLst>
              <a:path w="660400" h="8128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154377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E8586D-E446-8740-CA73-49E39DD63B55}"/>
              </a:ext>
            </a:extLst>
          </p:cNvPr>
          <p:cNvGrpSpPr/>
          <p:nvPr userDrawn="1"/>
        </p:nvGrpSpPr>
        <p:grpSpPr>
          <a:xfrm>
            <a:off x="7700809" y="3204435"/>
            <a:ext cx="2962483" cy="2962483"/>
            <a:chOff x="0" y="0"/>
            <a:chExt cx="812800" cy="812800"/>
          </a:xfrm>
        </p:grpSpPr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6D757AC-1709-0BF2-CED5-58E5EAC61311}"/>
                </a:ext>
              </a:extLst>
            </p:cNvPr>
            <p:cNvSpPr/>
            <p:nvPr userDrawn="1"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9ACE"/>
            </a:solidFill>
            <a:ln w="247650" cap="sq">
              <a:solidFill>
                <a:srgbClr val="74C2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C8578B2D-EE31-98A6-C113-6BFBEEF33E7A}"/>
                </a:ext>
              </a:extLst>
            </p:cNvPr>
            <p:cNvSpPr txBox="1"/>
            <p:nvPr userDrawn="1"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EFF8F2-AA50-9E16-C25D-05553F074B10}"/>
              </a:ext>
            </a:extLst>
          </p:cNvPr>
          <p:cNvGrpSpPr/>
          <p:nvPr userDrawn="1"/>
        </p:nvGrpSpPr>
        <p:grpSpPr>
          <a:xfrm>
            <a:off x="13402043" y="3142626"/>
            <a:ext cx="2962483" cy="2962483"/>
            <a:chOff x="0" y="0"/>
            <a:chExt cx="812800" cy="812800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0153D1A-8FCB-7990-B5FF-47FFA65A79C4}"/>
                </a:ext>
              </a:extLst>
            </p:cNvPr>
            <p:cNvSpPr/>
            <p:nvPr userDrawn="1"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9ACE"/>
            </a:solidFill>
            <a:ln w="247650" cap="sq">
              <a:solidFill>
                <a:srgbClr val="74C2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5B74090E-9781-F042-AE7D-823180C20356}"/>
                </a:ext>
              </a:extLst>
            </p:cNvPr>
            <p:cNvSpPr txBox="1"/>
            <p:nvPr userDrawn="1"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24" name="Freeform 14">
            <a:extLst>
              <a:ext uri="{FF2B5EF4-FFF2-40B4-BE49-F238E27FC236}">
                <a16:creationId xmlns:a16="http://schemas.microsoft.com/office/drawing/2014/main" id="{A3CD778F-8B08-9054-E145-586B972A54BE}"/>
              </a:ext>
            </a:extLst>
          </p:cNvPr>
          <p:cNvSpPr/>
          <p:nvPr userDrawn="1"/>
        </p:nvSpPr>
        <p:spPr>
          <a:xfrm>
            <a:off x="15163800" y="267123"/>
            <a:ext cx="2846002" cy="515041"/>
          </a:xfrm>
          <a:custGeom>
            <a:avLst/>
            <a:gdLst/>
            <a:ahLst/>
            <a:cxnLst/>
            <a:rect l="l" t="t" r="r" b="b"/>
            <a:pathLst>
              <a:path w="2846002" h="515041">
                <a:moveTo>
                  <a:pt x="0" y="0"/>
                </a:moveTo>
                <a:lnTo>
                  <a:pt x="2846002" y="0"/>
                </a:lnTo>
                <a:lnTo>
                  <a:pt x="2846002" y="515041"/>
                </a:lnTo>
                <a:lnTo>
                  <a:pt x="0" y="5150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13499510-8A14-2035-908B-DE2EEC43EF43}"/>
              </a:ext>
            </a:extLst>
          </p:cNvPr>
          <p:cNvSpPr txBox="1">
            <a:spLocks/>
          </p:cNvSpPr>
          <p:nvPr userDrawn="1"/>
        </p:nvSpPr>
        <p:spPr>
          <a:xfrm>
            <a:off x="-244009" y="162415"/>
            <a:ext cx="6758351" cy="50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Immigrants and Public Benefits – March 19, 2025</a:t>
            </a:r>
          </a:p>
        </p:txBody>
      </p:sp>
    </p:spTree>
    <p:extLst>
      <p:ext uri="{BB962C8B-B14F-4D97-AF65-F5344CB8AC3E}">
        <p14:creationId xmlns:p14="http://schemas.microsoft.com/office/powerpoint/2010/main" val="59546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49" r:id="rId5"/>
    <p:sldLayoutId id="2147483650" r:id="rId6"/>
    <p:sldLayoutId id="2147483651" r:id="rId7"/>
    <p:sldLayoutId id="2147483653" r:id="rId8"/>
    <p:sldLayoutId id="2147483660" r:id="rId9"/>
    <p:sldLayoutId id="214748365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tahr.org.tw/civicrm/contribute/transact?reset=1&amp;id=1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customXml" Target="../ink/ink1.xml"/><Relationship Id="rId10" Type="http://schemas.openxmlformats.org/officeDocument/2006/relationships/image" Target="../media/image32.png"/><Relationship Id="rId4" Type="http://schemas.openxmlformats.org/officeDocument/2006/relationships/image" Target="../media/image29.jpeg"/><Relationship Id="rId9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.xml"/><Relationship Id="rId5" Type="http://schemas.openxmlformats.org/officeDocument/2006/relationships/image" Target="../media/image34.jpeg"/><Relationship Id="rId4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picpedia.org/highway-signs/p/protec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4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7.xml"/><Relationship Id="rId5" Type="http://schemas.openxmlformats.org/officeDocument/2006/relationships/image" Target="../media/image38.png"/><Relationship Id="rId4" Type="http://schemas.openxmlformats.org/officeDocument/2006/relationships/customXml" Target="../ink/ink6.xml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4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82229932@N07/48544311367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hyperlink" Target="https://miracoalition.org/wp-content/uploads/2022/10/Massachusetts-Safe-to-Use-Benefits-October-2022.pdf" TargetMode="External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legalservices.org/publiccharge" TargetMode="External"/><Relationship Id="rId5" Type="http://schemas.openxmlformats.org/officeDocument/2006/relationships/hyperlink" Target="https://pifcoalition.org/join" TargetMode="External"/><Relationship Id="rId4" Type="http://schemas.openxmlformats.org/officeDocument/2006/relationships/hyperlink" Target="http://www.protectingimmigrantfamilies.org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r.inspiredpencil.com/pictures-2023/immigrant-clipar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9">
            <a:extLst>
              <a:ext uri="{FF2B5EF4-FFF2-40B4-BE49-F238E27FC236}">
                <a16:creationId xmlns:a16="http://schemas.microsoft.com/office/drawing/2014/main" id="{84A764F5-D226-FCFC-8F82-43FCD12BB2A2}"/>
              </a:ext>
            </a:extLst>
          </p:cNvPr>
          <p:cNvSpPr txBox="1"/>
          <p:nvPr/>
        </p:nvSpPr>
        <p:spPr>
          <a:xfrm>
            <a:off x="939800" y="4562642"/>
            <a:ext cx="11800244" cy="1583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50" dirty="0">
                <a:solidFill>
                  <a:srgbClr val="259AC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BBT Training</a:t>
            </a:r>
          </a:p>
          <a:p>
            <a:pPr algn="l">
              <a:lnSpc>
                <a:spcPts val="6439"/>
              </a:lnSpc>
            </a:pPr>
            <a:r>
              <a:rPr lang="en-US" sz="4550" dirty="0">
                <a:solidFill>
                  <a:srgbClr val="259AC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March 19, 2025</a:t>
            </a:r>
            <a:endParaRPr lang="en-US" sz="4550" dirty="0">
              <a:solidFill>
                <a:srgbClr val="259ACE"/>
              </a:solidFill>
              <a:latin typeface="Glacial Indifference"/>
              <a:ea typeface="Glacial Indifference"/>
              <a:cs typeface="Glacial Indifference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FD71D9D-011A-42C2-52D2-CB7608CA0CC5}"/>
              </a:ext>
            </a:extLst>
          </p:cNvPr>
          <p:cNvSpPr txBox="1"/>
          <p:nvPr/>
        </p:nvSpPr>
        <p:spPr>
          <a:xfrm>
            <a:off x="914400" y="1308431"/>
            <a:ext cx="9210371" cy="25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9"/>
              </a:lnSpc>
            </a:pPr>
            <a:r>
              <a:rPr lang="en-US" sz="7950" b="1" spc="-199" dirty="0">
                <a:solidFill>
                  <a:srgbClr val="15437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Immigrants and Public Benefits</a:t>
            </a:r>
            <a:endParaRPr lang="en-US" sz="7950" b="1" spc="-199" dirty="0">
              <a:solidFill>
                <a:srgbClr val="154377"/>
              </a:solidFill>
              <a:latin typeface="Glacial Indifference Bold"/>
              <a:ea typeface="Glacial Indifference Bold"/>
              <a:cs typeface="Glacial Indifference Bold"/>
            </a:endParaRPr>
          </a:p>
        </p:txBody>
      </p:sp>
      <p:pic>
        <p:nvPicPr>
          <p:cNvPr id="6" name="Picture 5" descr="A large group of people&#10;&#10;AI-generated content may be incorrect.">
            <a:extLst>
              <a:ext uri="{FF2B5EF4-FFF2-40B4-BE49-F238E27FC236}">
                <a16:creationId xmlns:a16="http://schemas.microsoft.com/office/drawing/2014/main" id="{73186730-BD5D-B504-D862-68878C5F6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42680" y="-5729144"/>
            <a:ext cx="10924920" cy="10924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CF313-7910-97BD-7A35-8E7768B12684}"/>
              </a:ext>
            </a:extLst>
          </p:cNvPr>
          <p:cNvSpPr txBox="1"/>
          <p:nvPr/>
        </p:nvSpPr>
        <p:spPr>
          <a:xfrm>
            <a:off x="4000500" y="10287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tahr.org.tw/civicrm/contribute/transact?reset=1&amp;id=1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321F0BC-FB96-3EB1-0027-8803FD4ED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0" y="1752249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259ACE"/>
                </a:solidFill>
                <a:latin typeface="Glacial Indifference" panose="020B0604020202020204" charset="0"/>
              </a:rPr>
              <a:t>Humanitarian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5FC29-28C7-406B-449E-4E54D021C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95700"/>
            <a:ext cx="13258800" cy="574198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Refugees (Processed overseas)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Asylees (In U.S)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VAWA Self-Petitioner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U visa for victims of specific crimes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T visas for trafficking victims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Special Immigrant Juveniles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3524F6D-68FF-6A62-88BF-C35AAB790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3274579"/>
            <a:ext cx="4762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CBAB0A-D58E-BC43-365D-02BEE568DFBF}"/>
              </a:ext>
            </a:extLst>
          </p:cNvPr>
          <p:cNvSpPr txBox="1"/>
          <p:nvPr/>
        </p:nvSpPr>
        <p:spPr>
          <a:xfrm rot="10800000" flipV="1">
            <a:off x="10820400" y="8200263"/>
            <a:ext cx="6629400" cy="769441"/>
          </a:xfrm>
          <a:prstGeom prst="rect">
            <a:avLst/>
          </a:prstGeom>
          <a:solidFill>
            <a:srgbClr val="BAE665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754F9"/>
                </a:solidFill>
                <a:latin typeface="Glacial Indifference" panose="020B0604020202020204" charset="0"/>
              </a:rPr>
              <a:t>Have a path to LPR Status</a:t>
            </a:r>
          </a:p>
        </p:txBody>
      </p:sp>
    </p:spTree>
    <p:extLst>
      <p:ext uri="{BB962C8B-B14F-4D97-AF65-F5344CB8AC3E}">
        <p14:creationId xmlns:p14="http://schemas.microsoft.com/office/powerpoint/2010/main" val="313933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079E-FDCC-DF18-156D-2F641C64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50862"/>
            <a:ext cx="9982200" cy="9477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259ACE"/>
                </a:solidFill>
                <a:latin typeface="Glacial Indifference" panose="020B0604020202020204" charset="0"/>
              </a:rPr>
              <a:t>Refugee/Asylee Documents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6018A-8216-7472-EA4D-8216668D7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400" y="1866900"/>
            <a:ext cx="15240000" cy="6781800"/>
          </a:xfrm>
        </p:spPr>
        <p:txBody>
          <a:bodyPr>
            <a:normAutofit/>
          </a:bodyPr>
          <a:lstStyle/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I-94 card/electronic</a:t>
            </a:r>
          </a:p>
          <a:p>
            <a:pPr marL="1485900" lvl="2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RE (refugee) or 207</a:t>
            </a:r>
          </a:p>
          <a:p>
            <a:pPr marL="1485900" lvl="2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AS (asylum), “Asylum Granted Indefinitely,” or 208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Employment Authorization Documents (EAD) with codes (a3, a5, c8)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USCIS Asylum Office grant letters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Immigration court orders granting asylum</a:t>
            </a:r>
          </a:p>
          <a:p>
            <a:endParaRPr lang="en-US" dirty="0">
              <a:solidFill>
                <a:srgbClr val="1543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2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51127A-9450-3DF9-5925-1236CDDC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2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259ACE"/>
                </a:solidFill>
                <a:latin typeface="Glacial Indifference" panose="020B0604020202020204" charset="0"/>
              </a:rPr>
              <a:t>Sample</a:t>
            </a:r>
            <a:r>
              <a:rPr lang="en-US" sz="6000" b="1" dirty="0">
                <a:solidFill>
                  <a:srgbClr val="259ACE"/>
                </a:solidFill>
                <a:latin typeface="Glacial Indifference" panose="020B0604020202020204" charset="0"/>
              </a:rPr>
              <a:t> I-94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CE6A3B-D42F-5916-F952-8CA9A94C8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790700"/>
            <a:ext cx="7134225" cy="57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FA248F2-17F7-37D0-344A-86273DDE5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" y="1295400"/>
            <a:ext cx="8038624" cy="805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2FDB25-BBD2-10CA-9871-6B16133A439B}"/>
                  </a:ext>
                </a:extLst>
              </p14:cNvPr>
              <p14:cNvContentPartPr/>
              <p14:nvPr/>
            </p14:nvContentPartPr>
            <p14:xfrm>
              <a:off x="1665180" y="8000511"/>
              <a:ext cx="3395160" cy="6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2FDB25-BBD2-10CA-9871-6B16133A43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1180" y="7892511"/>
                <a:ext cx="35028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B61CAF-AF11-C800-0E7C-F1B104496784}"/>
                  </a:ext>
                </a:extLst>
              </p14:cNvPr>
              <p14:cNvContentPartPr/>
              <p14:nvPr/>
            </p14:nvContentPartPr>
            <p14:xfrm>
              <a:off x="12964500" y="3918471"/>
              <a:ext cx="3084840" cy="34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B61CAF-AF11-C800-0E7C-F1B1044967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10500" y="3810831"/>
                <a:ext cx="31924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B16A6D-F652-ED42-F649-AB48E4D58638}"/>
                  </a:ext>
                </a:extLst>
              </p14:cNvPr>
              <p14:cNvContentPartPr/>
              <p14:nvPr/>
            </p14:nvContentPartPr>
            <p14:xfrm>
              <a:off x="12964500" y="3721551"/>
              <a:ext cx="3215520" cy="33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B16A6D-F652-ED42-F649-AB48E4D586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10500" y="3613551"/>
                <a:ext cx="3323160" cy="2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32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0581-6EB8-098C-051C-2F2F36AE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30" y="353676"/>
            <a:ext cx="11954369" cy="1699776"/>
          </a:xfrm>
        </p:spPr>
        <p:txBody>
          <a:bodyPr>
            <a:noAutofit/>
          </a:bodyPr>
          <a:lstStyle/>
          <a:p>
            <a:r>
              <a:rPr lang="en-US" sz="6000" cap="none" dirty="0">
                <a:solidFill>
                  <a:srgbClr val="259ACE"/>
                </a:solidFill>
                <a:latin typeface="Glacial Indifference" panose="020B0604020202020204" charset="0"/>
              </a:rPr>
              <a:t>VAWA Self-Petitioners and Special Immigrant Juveniles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777FC-8061-06E7-19E7-B61FCA06F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48897"/>
            <a:ext cx="5029200" cy="7366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VAWA Self-Petitioners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7B085-5568-6DC9-094A-DE71F0CC042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2539" y="3390948"/>
            <a:ext cx="8144370" cy="592729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Spouse of U.S. Citizen or LPR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Child of U.S. Citizen or LPR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Parent of over 21 U.S. Citizen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Subjected to abuse or extreme cruelty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Not a “status” by itself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If approved granted deferred action and Employment Authorization Document (c)(31)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5279-461E-E3D4-DF12-8DFDADEF05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515600" y="2265553"/>
            <a:ext cx="7239000" cy="903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Special Immigrant Juveniles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2821C5-AEDB-3558-5231-EF9BB152BA3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906000" y="3168842"/>
            <a:ext cx="7848600" cy="57848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Under 21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Unmarried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Under the jurisdiction of a juvenile, family court, guardianship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Due to abuse, neglect or abandonment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Not in best interests to return to home country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Can be granted deferred action if approved</a:t>
            </a:r>
          </a:p>
          <a:p>
            <a:pPr marL="0" indent="0">
              <a:buNone/>
            </a:pPr>
            <a:endParaRPr lang="en-US" sz="4000" dirty="0">
              <a:latin typeface="Glacial Indifference" panose="020B0604020202020204" charset="0"/>
            </a:endParaRPr>
          </a:p>
          <a:p>
            <a:pPr marL="0" indent="0">
              <a:buNone/>
            </a:pPr>
            <a:endParaRPr lang="en-US" sz="4000" dirty="0">
              <a:latin typeface="Glacial Indifference" panose="020B0604020202020204" charset="0"/>
            </a:endParaRPr>
          </a:p>
          <a:p>
            <a:pPr marL="0" indent="0">
              <a:buNone/>
            </a:pPr>
            <a:endParaRPr lang="en-US" sz="4000" dirty="0">
              <a:latin typeface="Glacial Indifference" panose="020B0604020202020204" charset="0"/>
            </a:endParaRPr>
          </a:p>
          <a:p>
            <a:pPr marL="0" indent="0">
              <a:buNone/>
            </a:pPr>
            <a:r>
              <a:rPr lang="en-US" sz="4000" dirty="0">
                <a:latin typeface="Glacial Indifference" panose="020B0604020202020204" charset="0"/>
              </a:rPr>
              <a:t>Both eligible to become LPRs</a:t>
            </a:r>
          </a:p>
        </p:txBody>
      </p:sp>
    </p:spTree>
    <p:extLst>
      <p:ext uri="{BB962C8B-B14F-4D97-AF65-F5344CB8AC3E}">
        <p14:creationId xmlns:p14="http://schemas.microsoft.com/office/powerpoint/2010/main" val="333481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31C87C-D47E-EFE9-68B6-DA4A136484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8600" y="4191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259ACE"/>
                </a:solidFill>
                <a:latin typeface="Glacial Indifference" panose="020B0604020202020204" charset="0"/>
              </a:rPr>
              <a:t>U and T Visas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7D85C8E-8766-4F17-6C2A-3565E7610D56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457200" y="2095500"/>
            <a:ext cx="15773400" cy="7239001"/>
          </a:xfrm>
        </p:spPr>
        <p:txBody>
          <a:bodyPr numCol="2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154377"/>
                </a:solidFill>
                <a:latin typeface="Glacial Indifference" panose="020B0604020202020204" charset="0"/>
              </a:rPr>
              <a:t>U visa for victims of specific crimes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Help with investigation or prosecution of crime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Bona Fide determination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154377"/>
                </a:solidFill>
                <a:latin typeface="Glacial Indifference" panose="020B0604020202020204" charset="0"/>
              </a:rPr>
              <a:t>T visa for trafficking victims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Sex trafficking and Labor Trafficking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Force, Fraud or Coercion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Report trafficking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Eligible for benefits as refugees</a:t>
            </a:r>
          </a:p>
          <a:p>
            <a:pPr marL="457200" indent="-457200"/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Non-immigrant visas</a:t>
            </a:r>
          </a:p>
          <a:p>
            <a:pPr marL="457200" indent="-457200"/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Have a path to permanent residence</a:t>
            </a:r>
          </a:p>
          <a:p>
            <a:pPr marL="457200" indent="-457200"/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Documents include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I-797 Approval Notice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I-94 Card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Visa in passport</a:t>
            </a:r>
          </a:p>
          <a:p>
            <a:pPr marL="457200" indent="-457200"/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T visas granted Continuous Presence document or HHS letter of certification</a:t>
            </a:r>
          </a:p>
        </p:txBody>
      </p:sp>
    </p:spTree>
    <p:extLst>
      <p:ext uri="{BB962C8B-B14F-4D97-AF65-F5344CB8AC3E}">
        <p14:creationId xmlns:p14="http://schemas.microsoft.com/office/powerpoint/2010/main" val="4108864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DE03FE5-F2A3-7F32-AD47-2642E5209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"/>
            <a:ext cx="10334625" cy="90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1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1CC4DA-5AB8-106E-233B-F7954793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541867"/>
            <a:ext cx="15925800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259ACE"/>
                </a:solidFill>
                <a:latin typeface="Glacial Indifference" panose="020B0604020202020204" charset="0"/>
              </a:rPr>
              <a:t>Temporary Lawful Residence / Non-Immigrant Status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2B523-077F-0261-6929-1965EDC0A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19300"/>
            <a:ext cx="14554200" cy="6553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Admitted to the U.S. for a limited period of time and for a specific purpose</a:t>
            </a:r>
          </a:p>
          <a:p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“Alphabet soup”</a:t>
            </a:r>
          </a:p>
          <a:p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20+ Categories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B-2 visitors for pleasure (Tourists)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F-1 students </a:t>
            </a:r>
          </a:p>
          <a:p>
            <a:r>
              <a:rPr lang="en-US" sz="4400" dirty="0">
                <a:solidFill>
                  <a:srgbClr val="154377"/>
                </a:solidFill>
                <a:latin typeface="Glacial Indifference" panose="020B0604020202020204" charset="0"/>
              </a:rPr>
              <a:t>Some categories offer a transition to LPR status (e.g. U or T visa)</a:t>
            </a: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94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 4">
            <a:extLst>
              <a:ext uri="{FF2B5EF4-FFF2-40B4-BE49-F238E27FC236}">
                <a16:creationId xmlns:a16="http://schemas.microsoft.com/office/drawing/2014/main" id="{89E9629A-848A-BD1E-92EE-7E3F377E6767}"/>
              </a:ext>
            </a:extLst>
          </p:cNvPr>
          <p:cNvSpPr/>
          <p:nvPr/>
        </p:nvSpPr>
        <p:spPr>
          <a:xfrm>
            <a:off x="12801600" y="5183716"/>
            <a:ext cx="4724400" cy="1600200"/>
          </a:xfrm>
          <a:prstGeom prst="leftArrow">
            <a:avLst/>
          </a:prstGeom>
          <a:solidFill>
            <a:srgbClr val="98F15B"/>
          </a:solidFill>
          <a:ln>
            <a:solidFill>
              <a:srgbClr val="62D5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C9C43-01A2-D51C-3CB8-3EDA2EFC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59ACE"/>
                </a:solidFill>
                <a:latin typeface="Glacial Indifference" panose="020B0604020202020204" charset="0"/>
              </a:rPr>
              <a:t>Parolees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4195A-193B-3B9F-70CC-4C5D4F7EE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409700"/>
            <a:ext cx="12801600" cy="8153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Can be short term or 1 year or more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Recent parolees typically granted 2-year paroles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Afghan Humanitarian Parole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Ukrainian Humanitarian Parole (U4U)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CHNV Parolees – Cuban, Haitian, Nicaragua, Venezuela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DT – port parole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INA 212(d)(5) humanitarian parole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INA 236 – parole from ICE custody, not parole for EAD eligibility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Parole in Place (PIP)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Military Parole in Place (MPIP)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9F58B-4157-1BD2-6A06-0B13FB2A41D2}"/>
              </a:ext>
            </a:extLst>
          </p:cNvPr>
          <p:cNvSpPr txBox="1"/>
          <p:nvPr/>
        </p:nvSpPr>
        <p:spPr>
          <a:xfrm>
            <a:off x="13639800" y="5506762"/>
            <a:ext cx="3886200" cy="95410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754F9"/>
                </a:solidFill>
                <a:latin typeface="Glacial Indifference" panose="020B0604020202020204" charset="0"/>
              </a:rPr>
              <a:t>Most new arrivals who used CBP One app</a:t>
            </a:r>
          </a:p>
        </p:txBody>
      </p:sp>
    </p:spTree>
    <p:extLst>
      <p:ext uri="{BB962C8B-B14F-4D97-AF65-F5344CB8AC3E}">
        <p14:creationId xmlns:p14="http://schemas.microsoft.com/office/powerpoint/2010/main" val="1847721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571A22-772F-F995-0309-0578BD18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067"/>
            <a:ext cx="7772400" cy="100030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259ACE"/>
                </a:solidFill>
                <a:latin typeface="Glacial Indifference" panose="020B0604020202020204" charset="0"/>
              </a:rPr>
              <a:t>Parolee Documents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BFE506-467E-E26C-50DF-B56F089AB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3976" y="1921933"/>
            <a:ext cx="9103783" cy="2899673"/>
          </a:xfrm>
        </p:spPr>
        <p:txBody>
          <a:bodyPr>
            <a:noAutofit/>
          </a:bodyPr>
          <a:lstStyle/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I-94 – w/annotation [e.g. 212(d)(5)]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I-512 parole grant document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EAD – check code reference </a:t>
            </a: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(c)(</a:t>
            </a:r>
            <a:r>
              <a:rPr lang="en-US" sz="40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11)</a:t>
            </a:r>
          </a:p>
          <a:p>
            <a:endParaRPr lang="en-US" sz="4000" dirty="0">
              <a:latin typeface="Glacial Indifference" panose="020B060402020202020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6B4532F-E710-5636-886B-5FF58BF19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108" y="1491375"/>
            <a:ext cx="5486400" cy="550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90B4C0-945D-18CD-532D-C0C415853BC4}"/>
                  </a:ext>
                </a:extLst>
              </p14:cNvPr>
              <p14:cNvContentPartPr/>
              <p14:nvPr/>
            </p14:nvContentPartPr>
            <p14:xfrm>
              <a:off x="12368404" y="6057900"/>
              <a:ext cx="2694240" cy="3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90B4C0-945D-18CD-532D-C0C415853B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14404" y="5949900"/>
                <a:ext cx="2801880" cy="246240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7944EFFA-EC63-C962-F4AF-D82691B9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9281"/>
            <a:ext cx="60579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1ACEF3-483E-7F44-E756-4D12A0F84038}"/>
                  </a:ext>
                </a:extLst>
              </p14:cNvPr>
              <p14:cNvContentPartPr/>
              <p14:nvPr/>
            </p14:nvContentPartPr>
            <p14:xfrm>
              <a:off x="8094027" y="6298107"/>
              <a:ext cx="411120" cy="86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1ACEF3-483E-7F44-E756-4D12A0F840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0027" y="6190107"/>
                <a:ext cx="518760" cy="3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98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B6E1-878A-8D0A-82FB-9BDB8DAC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66700"/>
            <a:ext cx="146304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259ACE"/>
                </a:solidFill>
                <a:latin typeface="Glacial Indifference" panose="020B0604020202020204" charset="0"/>
              </a:rPr>
              <a:t>Temporary Protected Status (TPS)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4F0D5-2406-7705-ABFF-362F50663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744200" cy="7315200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>
                <a:solidFill>
                  <a:srgbClr val="154377"/>
                </a:solidFill>
                <a:latin typeface="Glacial Indifference" panose="020B0604020202020204" charset="0"/>
              </a:rPr>
              <a:t>Specific country’s nationals designated for temporary protection due to conditions in that country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300" dirty="0">
                <a:solidFill>
                  <a:srgbClr val="154377"/>
                </a:solidFill>
                <a:latin typeface="Glacial Indifference" panose="020B0604020202020204" charset="0"/>
              </a:rPr>
              <a:t>On going armed conflict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300" dirty="0">
                <a:solidFill>
                  <a:srgbClr val="154377"/>
                </a:solidFill>
                <a:latin typeface="Glacial Indifference" panose="020B0604020202020204" charset="0"/>
              </a:rPr>
              <a:t>Environmental disaster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300" dirty="0">
                <a:solidFill>
                  <a:srgbClr val="154377"/>
                </a:solidFill>
                <a:latin typeface="Glacial Indifference" panose="020B0604020202020204" charset="0"/>
              </a:rPr>
              <a:t>Extraordinary and temporary conditions</a:t>
            </a:r>
          </a:p>
          <a:p>
            <a:r>
              <a:rPr lang="en-US" sz="5100" dirty="0">
                <a:solidFill>
                  <a:srgbClr val="154377"/>
                </a:solidFill>
                <a:latin typeface="Glacial Indifference" panose="020B0604020202020204" charset="0"/>
              </a:rPr>
              <a:t>Designated for 6, 12 or 18 month periods</a:t>
            </a:r>
          </a:p>
          <a:p>
            <a:r>
              <a:rPr lang="en-US" sz="5100" dirty="0">
                <a:solidFill>
                  <a:srgbClr val="154377"/>
                </a:solidFill>
                <a:latin typeface="Glacial Indifference" panose="020B0604020202020204" charset="0"/>
              </a:rPr>
              <a:t>Not removable during period</a:t>
            </a:r>
          </a:p>
          <a:p>
            <a:r>
              <a:rPr lang="en-US" sz="5100" dirty="0">
                <a:solidFill>
                  <a:srgbClr val="154377"/>
                </a:solidFill>
                <a:latin typeface="Glacial Indifference" panose="020B0604020202020204" charset="0"/>
              </a:rPr>
              <a:t>Eligible for employment authorization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300" dirty="0">
                <a:solidFill>
                  <a:srgbClr val="154377"/>
                </a:solidFill>
                <a:latin typeface="Glacial Indifference" panose="020B0604020202020204" charset="0"/>
              </a:rPr>
              <a:t>(c)(19) pending applications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300" dirty="0">
                <a:solidFill>
                  <a:srgbClr val="154377"/>
                </a:solidFill>
                <a:latin typeface="Glacial Indifference" panose="020B0604020202020204" charset="0"/>
              </a:rPr>
              <a:t>(a)(12) approved TPS</a:t>
            </a:r>
          </a:p>
          <a:p>
            <a:r>
              <a:rPr lang="en-US" sz="5100" dirty="0">
                <a:solidFill>
                  <a:srgbClr val="154377"/>
                </a:solidFill>
                <a:latin typeface="Glacial Indifference" panose="020B0604020202020204" charset="0"/>
              </a:rPr>
              <a:t>Currently 17 countries designated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900" dirty="0">
                <a:solidFill>
                  <a:srgbClr val="154377"/>
                </a:solidFill>
                <a:latin typeface="Glacial Indifference" panose="020B0604020202020204" charset="0"/>
              </a:rPr>
              <a:t>Afghanistan, Burma (Myanmar), Cameroon, El Salvador, Ethiopia, Haiti, Honduras, Lebanon, Nepal, Nicaragua, Somalia, South Sudan, Sudan, Syria Ukraine, Venezuela, Yemen</a:t>
            </a:r>
          </a:p>
        </p:txBody>
      </p:sp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B7CA6082-C192-312C-E6F3-193E1DD2B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582400" y="2324100"/>
            <a:ext cx="5638800" cy="3754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18CB3-CD01-7968-112F-B6BD0EA9B75D}"/>
              </a:ext>
            </a:extLst>
          </p:cNvPr>
          <p:cNvSpPr txBox="1"/>
          <p:nvPr/>
        </p:nvSpPr>
        <p:spPr>
          <a:xfrm rot="10800000" flipV="1">
            <a:off x="14097000" y="6061402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icpedia.org/highway-signs/p/protec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4906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in a red shirt&#10;&#10;Description automatically generated">
            <a:extLst>
              <a:ext uri="{FF2B5EF4-FFF2-40B4-BE49-F238E27FC236}">
                <a16:creationId xmlns:a16="http://schemas.microsoft.com/office/drawing/2014/main" id="{D649B508-1BA7-42D6-79D2-5730D9D4592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49" y="3017412"/>
            <a:ext cx="3560664" cy="4042092"/>
          </a:xfrm>
          <a:blipFill>
            <a:blip r:embed="rId3">
              <a:alphaModFix amt="85000"/>
            </a:blip>
            <a:tile tx="0" ty="0" sx="100000" sy="100000" flip="none" algn="tl"/>
          </a:blipFill>
          <a:effectLst>
            <a:softEdge rad="5842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03E26DD-A671-174D-093A-78F9D1B7AF52}"/>
              </a:ext>
            </a:extLst>
          </p:cNvPr>
          <p:cNvGrpSpPr>
            <a:grpSpLocks noChangeAspect="1"/>
          </p:cNvGrpSpPr>
          <p:nvPr/>
        </p:nvGrpSpPr>
        <p:grpSpPr>
          <a:xfrm>
            <a:off x="891871" y="1866900"/>
            <a:ext cx="6006220" cy="6006220"/>
            <a:chOff x="0" y="0"/>
            <a:chExt cx="6350000" cy="63500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FC422F0-ACEC-E547-518C-B1BBFAD98C43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BAE6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CE06F2-22AA-7F65-5F59-1B7A7017A701}"/>
                </a:ext>
              </a:extLst>
            </p:cNvPr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223" t="-6351" r="223" b="-63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7DD3C93A-61B7-F7F1-F584-2F5DE9534E7F}"/>
              </a:ext>
            </a:extLst>
          </p:cNvPr>
          <p:cNvSpPr txBox="1"/>
          <p:nvPr/>
        </p:nvSpPr>
        <p:spPr>
          <a:xfrm>
            <a:off x="7566971" y="2652554"/>
            <a:ext cx="10153935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1"/>
              </a:lnSpc>
            </a:pPr>
            <a:r>
              <a:rPr lang="en-US" sz="6399" spc="-159" dirty="0">
                <a:solidFill>
                  <a:srgbClr val="154377"/>
                </a:solidFill>
                <a:latin typeface="Glacial Indifference Bold" panose="020B0604020202020204" charset="0"/>
                <a:ea typeface="Poppins Bold"/>
                <a:cs typeface="Poppins Bold"/>
                <a:sym typeface="Poppins Bold"/>
              </a:rPr>
              <a:t>JEANNE BRENNAN FUNK, ESQ. 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D3B97E66-FFD6-3F52-CDA1-B56FC84CDB5A}"/>
              </a:ext>
            </a:extLst>
          </p:cNvPr>
          <p:cNvSpPr txBox="1"/>
          <p:nvPr/>
        </p:nvSpPr>
        <p:spPr>
          <a:xfrm>
            <a:off x="7566972" y="5281864"/>
            <a:ext cx="972637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-99" dirty="0">
                <a:solidFill>
                  <a:srgbClr val="154377"/>
                </a:solidFill>
                <a:latin typeface="Glacial Indifference Bold" panose="020B0604020202020204" charset="0"/>
                <a:ea typeface="Poppins Bold"/>
                <a:cs typeface="Poppins Bold"/>
                <a:sym typeface="Poppins Bold"/>
              </a:rPr>
              <a:t>SENIOR IMMIGRATION ATTORNEY, </a:t>
            </a:r>
          </a:p>
          <a:p>
            <a:pPr algn="l">
              <a:lnSpc>
                <a:spcPts val="5599"/>
              </a:lnSpc>
            </a:pPr>
            <a:endParaRPr lang="en-US" sz="3999" spc="-99" dirty="0">
              <a:solidFill>
                <a:srgbClr val="154377"/>
              </a:solidFill>
              <a:latin typeface="Glacial Indifference Bold" panose="020B0604020202020204" charset="0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E2ED19F2-728C-4E45-043A-47B91F05ACC2}"/>
              </a:ext>
            </a:extLst>
          </p:cNvPr>
          <p:cNvSpPr txBox="1"/>
          <p:nvPr/>
        </p:nvSpPr>
        <p:spPr>
          <a:xfrm>
            <a:off x="7566972" y="5943062"/>
            <a:ext cx="10153935" cy="64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  <a:spcBef>
                <a:spcPct val="0"/>
              </a:spcBef>
            </a:pPr>
            <a:r>
              <a:rPr lang="en-US" sz="3799" spc="94" dirty="0">
                <a:solidFill>
                  <a:srgbClr val="154377"/>
                </a:solidFill>
                <a:latin typeface="Glacial Indifference" panose="020B0604020202020204" charset="0"/>
                <a:ea typeface="Poppins Light"/>
                <a:cs typeface="Poppins Light"/>
                <a:sym typeface="Poppins Light"/>
              </a:rPr>
              <a:t>Massachusetts Law Reform Institute</a:t>
            </a:r>
          </a:p>
        </p:txBody>
      </p:sp>
    </p:spTree>
    <p:extLst>
      <p:ext uri="{BB962C8B-B14F-4D97-AF65-F5344CB8AC3E}">
        <p14:creationId xmlns:p14="http://schemas.microsoft.com/office/powerpoint/2010/main" val="3388178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D61B-E115-DA10-D6A0-A408455D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495300"/>
            <a:ext cx="11401426" cy="101699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259ACE"/>
                </a:solidFill>
                <a:latin typeface="Glacial Indifference" panose="020B0604020202020204" charset="0"/>
              </a:rPr>
              <a:t>Other Lawful Statuses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36AF5-31B9-4381-8AA5-6A3E9F646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00" y="1855192"/>
            <a:ext cx="9829800" cy="6019800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Deferred Action for Childhood Arrivals (DACA)</a:t>
            </a:r>
          </a:p>
          <a:p>
            <a:pPr rtl="0"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Withholding of removal (or deportation)</a:t>
            </a:r>
          </a:p>
          <a:p>
            <a:pPr rtl="0"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Deferred Enforced Departure (DED) grantees</a:t>
            </a:r>
          </a:p>
          <a:p>
            <a:pPr rtl="0"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Deferred Action grantees</a:t>
            </a:r>
          </a:p>
          <a:p>
            <a:pPr rtl="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Under Order of Supervision or Stay of Removal</a:t>
            </a:r>
          </a:p>
          <a:p>
            <a:pPr rtl="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Certain beneficiaries of “prosecutorial discretion”</a:t>
            </a:r>
          </a:p>
          <a:p>
            <a:endParaRPr lang="en-US" sz="4000" dirty="0">
              <a:solidFill>
                <a:srgbClr val="154377"/>
              </a:solidFill>
              <a:latin typeface="Glacial Indifference" panose="020B060402020202020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D3CDC6A-DC2F-CEB0-F9C2-56A5B3F1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04AE392-6346-6CC7-4DF8-9BF5253F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79A2955-969A-B691-0EFF-1E2628E7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799"/>
            <a:ext cx="4114800" cy="704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Graphic 8" descr="Checklist outline">
            <a:extLst>
              <a:ext uri="{FF2B5EF4-FFF2-40B4-BE49-F238E27FC236}">
                <a16:creationId xmlns:a16="http://schemas.microsoft.com/office/drawing/2014/main" id="{EA561839-EF6E-4A2B-7850-9BBCD5D33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" y="1905495"/>
            <a:ext cx="5029200" cy="502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C8993E-BE48-7340-639E-FC05CD6AC459}"/>
              </a:ext>
            </a:extLst>
          </p:cNvPr>
          <p:cNvSpPr txBox="1"/>
          <p:nvPr/>
        </p:nvSpPr>
        <p:spPr>
          <a:xfrm>
            <a:off x="11391900" y="8039099"/>
            <a:ext cx="56007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0" u="none" strike="noStrike" dirty="0">
                <a:solidFill>
                  <a:srgbClr val="2754F9"/>
                </a:solidFill>
                <a:effectLst/>
                <a:latin typeface="Glacial Indifference" panose="020B0604020202020204" charset="0"/>
              </a:rPr>
              <a:t>and others including </a:t>
            </a:r>
            <a:r>
              <a:rPr lang="en-US" sz="2400" b="0" u="sng" dirty="0">
                <a:solidFill>
                  <a:srgbClr val="2754F9"/>
                </a:solidFill>
                <a:effectLst/>
                <a:latin typeface="Glacial Indifference" panose="020B0604020202020204" charset="0"/>
              </a:rPr>
              <a:t>applicants</a:t>
            </a:r>
            <a:r>
              <a:rPr lang="en-US" sz="2400" b="0" u="none" strike="noStrike" dirty="0">
                <a:solidFill>
                  <a:srgbClr val="2754F9"/>
                </a:solidFill>
                <a:effectLst/>
                <a:latin typeface="Glacial Indifference" panose="020B0604020202020204" charset="0"/>
              </a:rPr>
              <a:t> for a status, with or w/o </a:t>
            </a:r>
            <a:r>
              <a:rPr lang="en-US" sz="2400" b="0" u="sng" dirty="0">
                <a:solidFill>
                  <a:srgbClr val="2754F9"/>
                </a:solidFill>
                <a:effectLst/>
                <a:latin typeface="Glacial Indifference" panose="020B0604020202020204" charset="0"/>
              </a:rPr>
              <a:t>work authorization</a:t>
            </a:r>
            <a:endParaRPr lang="en-US" sz="2400" dirty="0">
              <a:solidFill>
                <a:srgbClr val="2754F9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C5A2-BB5E-C74D-F1AB-669ABB3E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21090"/>
            <a:ext cx="14554200" cy="985838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259ACE"/>
                </a:solidFill>
                <a:latin typeface="Glacial Indifference" panose="020B0604020202020204" charset="0"/>
              </a:rPr>
              <a:t>Multiple Status Documents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E01BF-679A-6F2A-D700-B8C910939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4400" y="1481138"/>
            <a:ext cx="9639300" cy="8153400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 Arrival/Departure Record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Form I-94</a:t>
            </a:r>
          </a:p>
          <a:p>
            <a:pPr rtl="0" fontAlgn="base">
              <a:spcBef>
                <a:spcPts val="209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 USCIS Notice of Action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Form I-797, I-797C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 Employment Authorization Document (EAD card)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Forms I-688, I-688A, I-688B, I-776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54377"/>
                </a:solidFill>
                <a:latin typeface="Glacial Indifference" panose="020B0604020202020204" charset="0"/>
              </a:rPr>
              <a:t>Common codes:</a:t>
            </a:r>
          </a:p>
          <a:p>
            <a:pPr marL="1200150" lvl="2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(a)(3) refugee</a:t>
            </a:r>
          </a:p>
          <a:p>
            <a:pPr marL="1200150" lvl="2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(a)(5) asylee</a:t>
            </a:r>
          </a:p>
          <a:p>
            <a:pPr marL="1200150" lvl="2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154377"/>
                </a:solidFill>
                <a:latin typeface="Glacial Indifference" panose="020B0604020202020204" charset="0"/>
              </a:rPr>
              <a:t>(a)(10) withholding of removal</a:t>
            </a:r>
          </a:p>
          <a:p>
            <a:pPr marL="1200150" lvl="2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154377"/>
                </a:solidFill>
                <a:latin typeface="Glacial Indifference" panose="020B0604020202020204" charset="0"/>
              </a:rPr>
              <a:t>(a)(12) TPS granted</a:t>
            </a:r>
          </a:p>
          <a:p>
            <a:pPr marL="1200150" lvl="2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(a)(</a:t>
            </a:r>
            <a:r>
              <a:rPr lang="en-US" sz="3000" dirty="0">
                <a:solidFill>
                  <a:srgbClr val="154377"/>
                </a:solidFill>
                <a:latin typeface="Glacial Indifference" panose="020B0604020202020204" charset="0"/>
              </a:rPr>
              <a:t>16) granted T visa</a:t>
            </a:r>
          </a:p>
          <a:p>
            <a:pPr marL="1200150" lvl="2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154377"/>
                </a:solidFill>
                <a:latin typeface="Glacial Indifference" panose="020B0604020202020204" charset="0"/>
              </a:rPr>
              <a:t>(c)(8) asylum pending</a:t>
            </a:r>
          </a:p>
          <a:p>
            <a:pPr marL="1200150" lvl="2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(c)(11) Parolee (Humanitarian Parole)</a:t>
            </a:r>
          </a:p>
          <a:p>
            <a:pPr marL="1200150" lvl="2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154377"/>
                </a:solidFill>
                <a:latin typeface="Glacial Indifference" panose="020B0604020202020204" charset="0"/>
              </a:rPr>
              <a:t>(c)(19) TPS pending</a:t>
            </a:r>
            <a:endParaRPr lang="en-US" sz="3000" b="0" dirty="0">
              <a:solidFill>
                <a:srgbClr val="154377"/>
              </a:solidFill>
              <a:effectLst/>
              <a:latin typeface="Glacial Indifference" panose="020B0604020202020204" charset="0"/>
            </a:endParaRPr>
          </a:p>
          <a:p>
            <a:pPr marL="1200150" lvl="2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154377"/>
                </a:solidFill>
                <a:latin typeface="Glacial Indifference" panose="020B0604020202020204" charset="0"/>
              </a:rPr>
              <a:t>(c)(25) T visa family member</a:t>
            </a:r>
            <a:endParaRPr lang="en-US" sz="3000" b="0" dirty="0">
              <a:solidFill>
                <a:srgbClr val="154377"/>
              </a:solidFill>
              <a:effectLst/>
              <a:latin typeface="Glacial Indifference" panose="020B0604020202020204" charset="0"/>
            </a:endParaRPr>
          </a:p>
          <a:p>
            <a:pPr fontAlgn="base">
              <a:spcBef>
                <a:spcPts val="0"/>
              </a:spcBef>
            </a:pPr>
            <a:endParaRPr lang="en-US" sz="3200" b="0" i="0" u="none" strike="noStrike" dirty="0">
              <a:solidFill>
                <a:srgbClr val="154377"/>
              </a:solidFill>
              <a:effectLst/>
              <a:latin typeface="Glacial Indifference" panose="020B0604020202020204" charset="0"/>
            </a:endParaRPr>
          </a:p>
          <a:p>
            <a:endParaRPr lang="en-US" dirty="0">
              <a:solidFill>
                <a:srgbClr val="154377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7361B9-5AFC-680B-748C-BFDFD8D8C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" y="1834243"/>
            <a:ext cx="76520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325F006-042B-87DA-7FCA-6246C7DB5E00}"/>
                  </a:ext>
                </a:extLst>
              </p14:cNvPr>
              <p14:cNvContentPartPr/>
              <p14:nvPr/>
            </p14:nvContentPartPr>
            <p14:xfrm>
              <a:off x="5094334" y="4180140"/>
              <a:ext cx="570240" cy="16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325F006-042B-87DA-7FCA-6246C7DB5E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0334" y="4072500"/>
                <a:ext cx="6778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ED1477-C3C3-7160-4F25-85F2CCA2CE6A}"/>
                  </a:ext>
                </a:extLst>
              </p14:cNvPr>
              <p14:cNvContentPartPr/>
              <p14:nvPr/>
            </p14:nvContentPartPr>
            <p14:xfrm>
              <a:off x="5094334" y="3951540"/>
              <a:ext cx="70092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ED1477-C3C3-7160-4F25-85F2CCA2CE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40334" y="3843540"/>
                <a:ext cx="808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2A5444B-70C5-E5D3-52CD-EB8BDBA78062}"/>
                  </a:ext>
                </a:extLst>
              </p14:cNvPr>
              <p14:cNvContentPartPr/>
              <p14:nvPr/>
            </p14:nvContentPartPr>
            <p14:xfrm>
              <a:off x="5731174" y="4180140"/>
              <a:ext cx="94680" cy="10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2A5444B-70C5-E5D3-52CD-EB8BDBA780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7174" y="4072500"/>
                <a:ext cx="202320" cy="2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1021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80F59B-99E3-F2CE-DD07-39B303614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8669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154377"/>
                </a:solidFill>
                <a:latin typeface="Glacial Indifference" panose="020B0604020202020204" charset="0"/>
              </a:rPr>
              <a:t>Important I-94 Codes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64A2D59-BBD7-1ECB-1A9D-1D763FC02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36027"/>
            <a:ext cx="9601200" cy="5814856"/>
          </a:xfrm>
        </p:spPr>
        <p:txBody>
          <a:bodyPr>
            <a:normAutofit/>
          </a:bodyPr>
          <a:lstStyle/>
          <a:p>
            <a:pPr algn="l" rtl="0" fontAlgn="base">
              <a:spcBef>
                <a:spcPts val="67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SI/SQ parolee (Afghan Special Immigrant Parolee)</a:t>
            </a:r>
          </a:p>
          <a:p>
            <a:pPr algn="l" rtl="0" fontAlgn="base">
              <a:spcBef>
                <a:spcPts val="67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OAR, OAW, PAR - Afghan Humanitarian Parole</a:t>
            </a:r>
          </a:p>
          <a:p>
            <a:pPr algn="l" rtl="0" fontAlgn="base">
              <a:spcBef>
                <a:spcPts val="67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UHP - Ukrainian Humanitarian Parole</a:t>
            </a:r>
          </a:p>
          <a:p>
            <a:pPr algn="l" rtl="0" fontAlgn="base">
              <a:spcBef>
                <a:spcPts val="67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CHP, HHP, NHP, VHP - CHNV Humanitarian Parole</a:t>
            </a:r>
          </a:p>
          <a:p>
            <a:pPr algn="l" rtl="0" fontAlgn="base">
              <a:spcBef>
                <a:spcPts val="67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DT - port parole</a:t>
            </a:r>
          </a:p>
          <a:p>
            <a:pPr algn="l" rtl="0" fontAlgn="base">
              <a:spcBef>
                <a:spcPts val="67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212(d)(5) or paroled </a:t>
            </a:r>
          </a:p>
          <a:p>
            <a:pPr algn="l" rtl="0" fontAlgn="base">
              <a:spcBef>
                <a:spcPts val="67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PIP (parole in place)</a:t>
            </a:r>
          </a:p>
          <a:p>
            <a:pPr algn="l" rtl="0" fontAlgn="base">
              <a:spcBef>
                <a:spcPts val="67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refugee/RE or 207</a:t>
            </a:r>
          </a:p>
          <a:p>
            <a:pPr algn="l" rtl="0" fontAlgn="base">
              <a:spcBef>
                <a:spcPts val="6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asylee/AS or 208</a:t>
            </a:r>
          </a:p>
          <a:p>
            <a:pPr algn="l" rtl="0" fontAlgn="base">
              <a:spcBef>
                <a:spcPts val="6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T 1-5 codes</a:t>
            </a:r>
          </a:p>
          <a:p>
            <a:pPr algn="l" rtl="0" fontAlgn="base">
              <a:spcBef>
                <a:spcPts val="67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154377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154377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0F74C7C-6816-C257-18A2-64A5C0BD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013630"/>
            <a:ext cx="7239000" cy="72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984ECA-5D73-819D-AECD-F08F99A48D0C}"/>
                  </a:ext>
                </a:extLst>
              </p14:cNvPr>
              <p14:cNvContentPartPr/>
              <p14:nvPr/>
            </p14:nvContentPartPr>
            <p14:xfrm>
              <a:off x="11788740" y="7967623"/>
              <a:ext cx="439560" cy="50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984ECA-5D73-819D-AECD-F08F99A48D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34740" y="7859983"/>
                <a:ext cx="5472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8110C4-DBDF-3FCD-42B1-8DEAF71220DE}"/>
                  </a:ext>
                </a:extLst>
              </p14:cNvPr>
              <p14:cNvContentPartPr/>
              <p14:nvPr/>
            </p14:nvContentPartPr>
            <p14:xfrm>
              <a:off x="11886660" y="7983103"/>
              <a:ext cx="2921400" cy="86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8110C4-DBDF-3FCD-42B1-8DEAF71220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33020" y="7875463"/>
                <a:ext cx="3029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D86D40-67CE-7258-E2E2-2B7797DAC705}"/>
                  </a:ext>
                </a:extLst>
              </p14:cNvPr>
              <p14:cNvContentPartPr/>
              <p14:nvPr/>
            </p14:nvContentPartPr>
            <p14:xfrm>
              <a:off x="11774340" y="8048983"/>
              <a:ext cx="2365920" cy="18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D86D40-67CE-7258-E2E2-2B7797DAC7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20700" y="7940983"/>
                <a:ext cx="24735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DF488B-CE7A-B822-2589-B634C8D8FD44}"/>
                  </a:ext>
                </a:extLst>
              </p14:cNvPr>
              <p14:cNvContentPartPr/>
              <p14:nvPr/>
            </p14:nvContentPartPr>
            <p14:xfrm>
              <a:off x="13421700" y="8016583"/>
              <a:ext cx="143892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DF488B-CE7A-B822-2589-B634C8D8FD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67700" y="7908583"/>
                <a:ext cx="15465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ECD030-A77E-B2D4-7A30-F846D3AC3B05}"/>
                  </a:ext>
                </a:extLst>
              </p14:cNvPr>
              <p14:cNvContentPartPr/>
              <p14:nvPr/>
            </p14:nvContentPartPr>
            <p14:xfrm>
              <a:off x="13618980" y="8000743"/>
              <a:ext cx="11091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ECD030-A77E-B2D4-7A30-F846D3AC3B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565340" y="7893103"/>
                <a:ext cx="12168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9405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EBD8D5-6C3C-3825-C82A-445C3C3D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876300"/>
            <a:ext cx="10515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259ACE"/>
                </a:solidFill>
                <a:latin typeface="Glacial Indifference" panose="020B0604020202020204" charset="0"/>
              </a:rPr>
              <a:t>Undocumented/Unauthorized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8BA0235-D669-6F7D-84EE-CBE169F89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8082949" y="565751"/>
            <a:ext cx="5867402" cy="9841301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40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A person with no lawful status or current valid documents = “undocumented” or “unauthorized to be in the U.S.”</a:t>
            </a:r>
            <a:endParaRPr lang="en-US" sz="4000" b="0" dirty="0">
              <a:solidFill>
                <a:srgbClr val="154377"/>
              </a:solidFill>
              <a:effectLst/>
              <a:latin typeface="Glacial Indifference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Can have entered the U.S. without inspection or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Entered with valid status and overstayed period of authorized stay</a:t>
            </a:r>
          </a:p>
        </p:txBody>
      </p:sp>
    </p:spTree>
    <p:extLst>
      <p:ext uri="{BB962C8B-B14F-4D97-AF65-F5344CB8AC3E}">
        <p14:creationId xmlns:p14="http://schemas.microsoft.com/office/powerpoint/2010/main" val="3086757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DC2ECE5-8489-A554-CF72-C70585FBD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3543300"/>
            <a:ext cx="7162800" cy="4191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259ACE"/>
                </a:solidFill>
                <a:latin typeface="Glacial Indifference" panose="020B0604020202020204" charset="0"/>
              </a:rPr>
              <a:t>Immigration Status and Benefits:</a:t>
            </a:r>
            <a:br>
              <a:rPr lang="en-US" sz="6000" dirty="0">
                <a:solidFill>
                  <a:srgbClr val="259ACE"/>
                </a:solidFill>
                <a:latin typeface="Glacial Indifference" panose="020B0604020202020204" charset="0"/>
              </a:rPr>
            </a:br>
            <a:r>
              <a:rPr lang="en-US" sz="6000" dirty="0">
                <a:solidFill>
                  <a:srgbClr val="259ACE"/>
                </a:solidFill>
                <a:latin typeface="Glacial Indifference" panose="020B0604020202020204" charset="0"/>
              </a:rPr>
              <a:t>The Intersection</a:t>
            </a:r>
          </a:p>
        </p:txBody>
      </p:sp>
      <p:pic>
        <p:nvPicPr>
          <p:cNvPr id="12" name="Picture 11" descr="Large walking intersection with one lone person">
            <a:extLst>
              <a:ext uri="{FF2B5EF4-FFF2-40B4-BE49-F238E27FC236}">
                <a16:creationId xmlns:a16="http://schemas.microsoft.com/office/drawing/2014/main" id="{02CADB2E-6BD3-086F-7DCB-6CBDB3703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467" y="2705100"/>
            <a:ext cx="8245108" cy="54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83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525F-5AB9-6304-3F6E-C04975CD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0" y="419100"/>
            <a:ext cx="9372600" cy="947738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259ACE"/>
                </a:solidFill>
                <a:latin typeface="Glacial Indifference" panose="020B0604020202020204" charset="0"/>
              </a:rPr>
              <a:t>Qualified Immigrants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A19E8-1C33-A807-6575-724E255F5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9800" y="1866900"/>
            <a:ext cx="12268200" cy="6324600"/>
          </a:xfrm>
          <a:solidFill>
            <a:schemeClr val="bg1"/>
          </a:solidFill>
          <a:effectLst>
            <a:reflection stA="45000" endPos="1000" dist="50800" dir="5400000" sy="-100000" algn="bl" rotWithShape="0"/>
          </a:effectLst>
        </p:spPr>
        <p:txBody>
          <a:bodyPr numCol="1">
            <a:noAutofit/>
          </a:bodyPr>
          <a:lstStyle/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Lawful Permanent Residents (LPRs)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Refugees and Asylees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Persons paroled into the US for at least one year</a:t>
            </a: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Persons granted withholding of deportation or removal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Persons granted conditional entry (before 4/1/1980)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Battered spouses and children </a:t>
            </a:r>
          </a:p>
          <a:p>
            <a:pPr marL="457200" rtl="0">
              <a:spcBef>
                <a:spcPts val="600"/>
              </a:spcBef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(with a pending or approved spousal visa (I-130) or a self petition for relief under VAWA (I-360)</a:t>
            </a:r>
            <a:endParaRPr lang="en-US" sz="3200" b="0" dirty="0">
              <a:solidFill>
                <a:srgbClr val="154377"/>
              </a:solidFill>
              <a:effectLst/>
              <a:latin typeface="Glacial Indifference" panose="020B060402020202020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Cuban and Haitian entrants </a:t>
            </a:r>
          </a:p>
          <a:p>
            <a:pPr marL="457200" rtl="0">
              <a:spcBef>
                <a:spcPts val="600"/>
              </a:spcBef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(paroled into the US, applied for asylum or are in exclusion or deportation proceedings without a final order)</a:t>
            </a:r>
            <a:endParaRPr lang="en-US" sz="3200" b="0" dirty="0">
              <a:solidFill>
                <a:srgbClr val="154377"/>
              </a:solidFill>
              <a:effectLst/>
              <a:latin typeface="Glacial Indifference" panose="020B060402020202020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Victims of severe form of human trafficking </a:t>
            </a:r>
          </a:p>
          <a:p>
            <a:pPr marL="457200" rtl="0">
              <a:spcBef>
                <a:spcPts val="6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(including their derivative beneficiaries)*</a:t>
            </a:r>
            <a:endParaRPr lang="en-US" sz="3200" b="0" dirty="0">
              <a:solidFill>
                <a:srgbClr val="154377"/>
              </a:solidFill>
              <a:effectLst/>
              <a:latin typeface="Glacial Indifference" panose="020B0604020202020204" charset="0"/>
            </a:endParaRPr>
          </a:p>
          <a:p>
            <a:br>
              <a:rPr lang="en-US" sz="2400" dirty="0">
                <a:solidFill>
                  <a:srgbClr val="154377"/>
                </a:solidFill>
              </a:rPr>
            </a:br>
            <a:endParaRPr lang="en-US" sz="1800" b="0" i="0" u="none" strike="noStrike" dirty="0">
              <a:solidFill>
                <a:srgbClr val="154377"/>
              </a:solidFill>
              <a:effectLst/>
              <a:latin typeface="Roboto" panose="02000000000000000000" pitchFamily="2" charset="0"/>
            </a:endParaRPr>
          </a:p>
          <a:p>
            <a:endParaRPr lang="en-US" sz="3200" dirty="0">
              <a:solidFill>
                <a:srgbClr val="154377"/>
              </a:solidFill>
            </a:endParaRPr>
          </a:p>
        </p:txBody>
      </p:sp>
      <p:pic>
        <p:nvPicPr>
          <p:cNvPr id="5" name="Picture 4" descr="Hand giving the thumbs up sign">
            <a:extLst>
              <a:ext uri="{FF2B5EF4-FFF2-40B4-BE49-F238E27FC236}">
                <a16:creationId xmlns:a16="http://schemas.microsoft.com/office/drawing/2014/main" id="{12DFEB13-8624-057F-2FBC-C2860C04F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81300"/>
            <a:ext cx="4521200" cy="3390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36831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E0642F-108E-7FD9-D594-0483474302E6}"/>
              </a:ext>
            </a:extLst>
          </p:cNvPr>
          <p:cNvSpPr txBox="1"/>
          <p:nvPr/>
        </p:nvSpPr>
        <p:spPr>
          <a:xfrm>
            <a:off x="3124200" y="1143994"/>
            <a:ext cx="8338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59ACE"/>
                </a:solidFill>
                <a:latin typeface="Glacial Indifference" panose="020B0604020202020204" charset="0"/>
              </a:rPr>
              <a:t>Five-Year</a:t>
            </a:r>
            <a:r>
              <a:rPr lang="en-US" sz="5400" dirty="0">
                <a:solidFill>
                  <a:srgbClr val="259ACE"/>
                </a:solidFill>
                <a:latin typeface="Glacial Indifference" panose="020B0604020202020204" charset="0"/>
              </a:rPr>
              <a:t> </a:t>
            </a:r>
            <a:r>
              <a:rPr lang="en-US" sz="6000" dirty="0">
                <a:solidFill>
                  <a:srgbClr val="259ACE"/>
                </a:solidFill>
                <a:latin typeface="Glacial Indifference" panose="020B0604020202020204" charset="0"/>
              </a:rPr>
              <a:t>Bar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E6BA03-AF7D-905E-4E42-997B7006EC4B}"/>
              </a:ext>
            </a:extLst>
          </p:cNvPr>
          <p:cNvSpPr txBox="1"/>
          <p:nvPr/>
        </p:nvSpPr>
        <p:spPr>
          <a:xfrm>
            <a:off x="5181600" y="2857500"/>
            <a:ext cx="96173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Qualified Immigrant arriving on or after PRWORA enactment (8/22/1996) may be ineligible for federal means-tested benefits for five years</a:t>
            </a:r>
            <a:endParaRPr lang="en-US" sz="4000" b="0" dirty="0">
              <a:solidFill>
                <a:srgbClr val="154377"/>
              </a:solidFill>
              <a:effectLst/>
              <a:latin typeface="Glacial Indifference" panose="020B0604020202020204" charset="0"/>
            </a:endParaRPr>
          </a:p>
          <a:p>
            <a:pPr marL="571500" indent="-571500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Federal means-tested benefits - Medicaid (except for emergency), CHIP, TANF, SNAP, SSI</a:t>
            </a:r>
            <a:endParaRPr lang="en-US" sz="4000" b="0" dirty="0">
              <a:solidFill>
                <a:srgbClr val="154377"/>
              </a:solidFill>
              <a:effectLst/>
              <a:latin typeface="Glacial Indifference" panose="020B0604020202020204" charset="0"/>
            </a:endParaRPr>
          </a:p>
          <a:p>
            <a:br>
              <a:rPr lang="en-US" sz="4000" dirty="0">
                <a:latin typeface="Glacial Indifference" panose="020B0604020202020204" charset="0"/>
              </a:rPr>
            </a:br>
            <a:endParaRPr lang="en-US" sz="4000" dirty="0">
              <a:latin typeface="Glacial Indifference" panose="020B0604020202020204" charset="0"/>
            </a:endParaRPr>
          </a:p>
        </p:txBody>
      </p:sp>
      <p:pic>
        <p:nvPicPr>
          <p:cNvPr id="10" name="Graphic 9" descr="Badge 5 outline">
            <a:extLst>
              <a:ext uri="{FF2B5EF4-FFF2-40B4-BE49-F238E27FC236}">
                <a16:creationId xmlns:a16="http://schemas.microsoft.com/office/drawing/2014/main" id="{BAE8A908-B973-D903-18EA-455094DDD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235" y="3009900"/>
            <a:ext cx="3666530" cy="36665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C860BC-FB78-E213-F68B-A945D085F3FA}"/>
              </a:ext>
            </a:extLst>
          </p:cNvPr>
          <p:cNvCxnSpPr/>
          <p:nvPr/>
        </p:nvCxnSpPr>
        <p:spPr>
          <a:xfrm flipV="1">
            <a:off x="1219200" y="3357265"/>
            <a:ext cx="2514600" cy="2971800"/>
          </a:xfrm>
          <a:prstGeom prst="line">
            <a:avLst/>
          </a:prstGeom>
          <a:ln w="111125">
            <a:solidFill>
              <a:srgbClr val="62D54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962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4E9A-78F4-4785-B668-6B046D27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8001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259ACE"/>
                </a:solidFill>
                <a:latin typeface="Glacial Indifference" panose="020B0604020202020204" charset="0"/>
              </a:rPr>
              <a:t>PRUCOL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4B974-755F-ACC1-7A8E-B957FB782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171700"/>
            <a:ext cx="14935200" cy="5075767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154377"/>
                </a:solidFill>
                <a:latin typeface="Glacial Indifference" panose="020B0604020202020204" charset="0"/>
              </a:rPr>
              <a:t>P</a:t>
            </a: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ermanently </a:t>
            </a:r>
            <a:r>
              <a:rPr lang="en-US" sz="3600" b="1" u="sng" dirty="0">
                <a:solidFill>
                  <a:srgbClr val="154377"/>
                </a:solidFill>
                <a:latin typeface="Glacial Indifference" panose="020B0604020202020204" charset="0"/>
              </a:rPr>
              <a:t>R</a:t>
            </a: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esiding </a:t>
            </a:r>
            <a:r>
              <a:rPr lang="en-US" sz="3600" b="1" u="sng" dirty="0">
                <a:solidFill>
                  <a:srgbClr val="154377"/>
                </a:solidFill>
                <a:latin typeface="Glacial Indifference" panose="020B0604020202020204" charset="0"/>
              </a:rPr>
              <a:t>U</a:t>
            </a: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nder </a:t>
            </a:r>
            <a:r>
              <a:rPr lang="en-US" sz="3600" b="1" u="sng" dirty="0">
                <a:solidFill>
                  <a:srgbClr val="154377"/>
                </a:solidFill>
                <a:latin typeface="Glacial Indifference" panose="020B0604020202020204" charset="0"/>
              </a:rPr>
              <a:t>C</a:t>
            </a: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olor </a:t>
            </a:r>
            <a:r>
              <a:rPr lang="en-US" sz="3600" b="1" u="sng" dirty="0">
                <a:solidFill>
                  <a:srgbClr val="154377"/>
                </a:solidFill>
                <a:latin typeface="Glacial Indifference" panose="020B0604020202020204" charset="0"/>
              </a:rPr>
              <a:t>o</a:t>
            </a: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f </a:t>
            </a:r>
            <a:r>
              <a:rPr lang="en-US" sz="3600" b="1" u="sng" dirty="0">
                <a:solidFill>
                  <a:srgbClr val="154377"/>
                </a:solidFill>
                <a:latin typeface="Glacial Indifference" panose="020B0604020202020204" charset="0"/>
              </a:rPr>
              <a:t>L</a:t>
            </a: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aw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PRUCOL is not an immigration status and will not appear on any immigration document, but is used in determining benefits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Residing in the US with the knowledge and permission of DHS and DHS  does not presently contemplate enforcing their departure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Each state can define PRUCOL for their own state benefit programs. In MA PRUCOL is defined by the individual state benefit programs and each program defines it differently.</a:t>
            </a:r>
          </a:p>
          <a:p>
            <a:pPr lvl="1"/>
            <a:endParaRPr lang="en-US" sz="3600" dirty="0">
              <a:solidFill>
                <a:srgbClr val="154377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35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FFA4-A4DA-279D-4E0D-85B01D57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259ACE"/>
                </a:solidFill>
              </a:rPr>
              <a:t>Cuban Haitian Entrants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326AEA-6C11-5735-EAD6-30E2512B1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2247900"/>
            <a:ext cx="13030200" cy="494188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54377"/>
                </a:solidFill>
                <a:latin typeface="Glacial Indifference" panose="020B0604020202020204" charset="0"/>
              </a:rPr>
              <a:t>NOT</a:t>
            </a: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 an immigration status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Benefits category 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From Cuba or Haiti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In the U.S.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 After Being paroled into 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 With a pending asylum application, 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 In pending immigration court (removal proceedings)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Can have multiple statuses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Cannot have a final order of removal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Remain a Cuban Haitian Entrant after period of parole expires</a:t>
            </a:r>
          </a:p>
        </p:txBody>
      </p:sp>
    </p:spTree>
    <p:extLst>
      <p:ext uri="{BB962C8B-B14F-4D97-AF65-F5344CB8AC3E}">
        <p14:creationId xmlns:p14="http://schemas.microsoft.com/office/powerpoint/2010/main" val="3848670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AD82-22EA-DF61-68D2-A93B3A25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7145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259ACE"/>
                </a:solidFill>
                <a:latin typeface="Glacial Indifference" panose="020B0604020202020204" charset="0"/>
              </a:rPr>
              <a:t>Public Charge</a:t>
            </a:r>
          </a:p>
        </p:txBody>
      </p:sp>
      <p:pic>
        <p:nvPicPr>
          <p:cNvPr id="5" name="Picture 4" descr="A close-up of words&#10;&#10;AI-generated content may be incorrect.">
            <a:extLst>
              <a:ext uri="{FF2B5EF4-FFF2-40B4-BE49-F238E27FC236}">
                <a16:creationId xmlns:a16="http://schemas.microsoft.com/office/drawing/2014/main" id="{7936C04E-D6AB-D8CD-0A9B-876CAD174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58400" y="81080"/>
            <a:ext cx="7865949" cy="395263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614CB-B62B-76B4-7787-DC8FCAEE0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62400" y="4381500"/>
            <a:ext cx="13639800" cy="46353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Someone who is </a:t>
            </a:r>
            <a:r>
              <a:rPr lang="en-US" sz="3600" b="1" dirty="0">
                <a:solidFill>
                  <a:srgbClr val="154377"/>
                </a:solidFill>
                <a:latin typeface="Glacial Indifference" panose="020B0604020202020204" charset="0"/>
              </a:rPr>
              <a:t>likely at any time </a:t>
            </a: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to become </a:t>
            </a:r>
            <a:r>
              <a:rPr lang="en-US" sz="3600" b="1" dirty="0">
                <a:solidFill>
                  <a:srgbClr val="154377"/>
                </a:solidFill>
                <a:latin typeface="Glacial Indifference" panose="020B0604020202020204" charset="0"/>
              </a:rPr>
              <a:t>primarily dependent</a:t>
            </a: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 on the government for </a:t>
            </a:r>
            <a:r>
              <a:rPr lang="en-US" sz="3600" b="1" dirty="0">
                <a:solidFill>
                  <a:srgbClr val="154377"/>
                </a:solidFill>
                <a:latin typeface="Glacial Indifference" panose="020B0604020202020204" charset="0"/>
              </a:rPr>
              <a:t>subsistence</a:t>
            </a: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 as shown by either the receipt of: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Public Cash Assistance for Income Maintenance OR</a:t>
            </a:r>
          </a:p>
          <a:p>
            <a:pPr lvl="2">
              <a:lnSpc>
                <a:spcPct val="90000"/>
              </a:lnSpc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SSI, TANF, State and Local Cash Assistance (EAEDC)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Long-term institutionalization at government expense</a:t>
            </a:r>
          </a:p>
          <a:p>
            <a:pPr marL="0" indent="0">
              <a:lnSpc>
                <a:spcPct val="90000"/>
              </a:lnSpc>
              <a:buNone/>
            </a:pPr>
            <a:endParaRPr lang="en-US" sz="3600" dirty="0">
              <a:solidFill>
                <a:srgbClr val="154377"/>
              </a:solidFill>
              <a:latin typeface="Glacial Indifference" panose="020B06040202020202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154377"/>
                </a:solidFill>
                <a:highlight>
                  <a:srgbClr val="98F15B"/>
                </a:highlight>
                <a:latin typeface="Glacial Indifference" panose="020B0604020202020204" charset="0"/>
              </a:rPr>
              <a:t>* </a:t>
            </a:r>
            <a:r>
              <a:rPr lang="en-US" sz="2800" dirty="0">
                <a:solidFill>
                  <a:srgbClr val="154377"/>
                </a:solidFill>
                <a:highlight>
                  <a:srgbClr val="98F15B"/>
                </a:highlight>
                <a:latin typeface="Glacial Indifference" panose="020B0604020202020204" charset="0"/>
              </a:rPr>
              <a:t>Most people who face the public charge test are NOT eligible for the benefits included in the test. 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8250C-A7E4-B396-AC88-8523BEC0A257}"/>
              </a:ext>
            </a:extLst>
          </p:cNvPr>
          <p:cNvSpPr txBox="1"/>
          <p:nvPr/>
        </p:nvSpPr>
        <p:spPr>
          <a:xfrm>
            <a:off x="14097000" y="3933692"/>
            <a:ext cx="38273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154377"/>
                </a:solidFill>
                <a:hlinkClick r:id="rId3" tooltip="https://www.flickr.com/photos/182229932@N07/4854431136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154377"/>
                </a:solidFill>
              </a:rPr>
              <a:t> by Unknown Author is licensed under </a:t>
            </a:r>
            <a:r>
              <a:rPr lang="en-US" sz="700" dirty="0">
                <a:solidFill>
                  <a:srgbClr val="154377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1543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9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D5B2-E110-A758-FBA2-D7740B8BC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400" y="21717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6000" b="1" cap="small" dirty="0">
                <a:solidFill>
                  <a:srgbClr val="154377"/>
                </a:solidFill>
                <a:latin typeface="Glacial Indifference Bold" panose="020B0604020202020204" charset="0"/>
                <a:ea typeface="Calibri"/>
                <a:cs typeface="Calibri"/>
              </a:rPr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AD4D4-48F2-6A10-0B9A-522B1FAA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9647" y="3451225"/>
            <a:ext cx="12554953" cy="5368089"/>
          </a:xfrm>
        </p:spPr>
        <p:txBody>
          <a:bodyPr>
            <a:noAutofit/>
          </a:bodyPr>
          <a:lstStyle/>
          <a:p>
            <a:pPr algn="l"/>
            <a:r>
              <a:rPr lang="en-US" sz="4800" b="1" cap="small" dirty="0">
                <a:solidFill>
                  <a:srgbClr val="259ACE"/>
                </a:solidFill>
                <a:latin typeface="Glacial Indifference" panose="020B0604020202020204" charset="0"/>
              </a:rPr>
              <a:t>Mute: </a:t>
            </a:r>
            <a:r>
              <a:rPr lang="en-US" sz="4800" dirty="0">
                <a:latin typeface="Glacial Indifference" panose="020B0604020202020204" charset="0"/>
              </a:rPr>
              <a:t>As a reminder, all audience lines are muted. If you have a question or any technical issues, please use the chat feature.</a:t>
            </a:r>
          </a:p>
          <a:p>
            <a:pPr algn="l"/>
            <a:r>
              <a:rPr lang="en-US" sz="4800" b="1" cap="small" dirty="0">
                <a:solidFill>
                  <a:srgbClr val="259ACE"/>
                </a:solidFill>
                <a:latin typeface="Glacial Indifference" panose="020B0604020202020204" charset="0"/>
              </a:rPr>
              <a:t>Participants’ View</a:t>
            </a:r>
            <a:r>
              <a:rPr lang="en-US" sz="4800" dirty="0">
                <a:solidFill>
                  <a:srgbClr val="259ACE"/>
                </a:solidFill>
                <a:latin typeface="Glacial Indifference" panose="020B0604020202020204" charset="0"/>
              </a:rPr>
              <a:t>: </a:t>
            </a:r>
            <a:r>
              <a:rPr lang="en-US" sz="4800" dirty="0">
                <a:latin typeface="Glacial Indifference" panose="020B0604020202020204" charset="0"/>
              </a:rPr>
              <a:t>You may select Gallery View or Speaker View</a:t>
            </a:r>
          </a:p>
          <a:p>
            <a:pPr algn="l"/>
            <a:r>
              <a:rPr lang="en-US" sz="4800" b="1" cap="small" dirty="0">
                <a:solidFill>
                  <a:srgbClr val="259ACE"/>
                </a:solidFill>
                <a:latin typeface="Glacial Indifference" panose="020B0604020202020204" charset="0"/>
              </a:rPr>
              <a:t>Recording</a:t>
            </a:r>
            <a:r>
              <a:rPr lang="en-US" sz="4800" dirty="0">
                <a:solidFill>
                  <a:srgbClr val="259ACE"/>
                </a:solidFill>
                <a:latin typeface="Glacial Indifference" panose="020B0604020202020204" charset="0"/>
              </a:rPr>
              <a:t>:</a:t>
            </a:r>
            <a:r>
              <a:rPr lang="en-US" sz="4800" dirty="0">
                <a:latin typeface="Glacial Indifference" panose="020B0604020202020204" charset="0"/>
              </a:rPr>
              <a:t> Today’s webinar is being recorded and will be made available.</a:t>
            </a:r>
          </a:p>
        </p:txBody>
      </p:sp>
      <p:pic>
        <p:nvPicPr>
          <p:cNvPr id="6" name="Picture 5" descr="Retro microphone">
            <a:extLst>
              <a:ext uri="{FF2B5EF4-FFF2-40B4-BE49-F238E27FC236}">
                <a16:creationId xmlns:a16="http://schemas.microsoft.com/office/drawing/2014/main" id="{E61F258A-16AC-CEF3-ACF1-5EC87FEBA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41725"/>
            <a:ext cx="3225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9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96BF-77F5-CCFB-6A2E-3D4201CA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571500"/>
            <a:ext cx="109728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259ACE"/>
                </a:solidFill>
                <a:latin typeface="Glacial Indifference" panose="020B0604020202020204" charset="0"/>
              </a:rPr>
              <a:t>Public Charge Inadmissibility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0885-478F-B867-8822-0A49226DC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666" y="2894231"/>
            <a:ext cx="5859329" cy="4154269"/>
          </a:xfrm>
          <a:solidFill>
            <a:srgbClr val="C7E6A4"/>
          </a:solidFill>
        </p:spPr>
        <p:txBody>
          <a:bodyPr>
            <a:normAutofit lnSpcReduction="1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Applying for a green card through family/employment in th</a:t>
            </a:r>
            <a:r>
              <a:rPr lang="en-US" dirty="0">
                <a:solidFill>
                  <a:srgbClr val="4285F4"/>
                </a:solidFill>
                <a:latin typeface="Glacial Indifference" panose="020B0604020202020204" charset="0"/>
              </a:rPr>
              <a:t>e US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Applying for an immigrant or nonimmigrant visa to enter the United States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285F4"/>
                </a:solidFill>
                <a:latin typeface="Glacial Indifference" panose="020B0604020202020204" charset="0"/>
              </a:rPr>
              <a:t>Lawful permanent residents returning to U.S. after a trip of over 6 months</a:t>
            </a:r>
            <a:endParaRPr lang="en-US" dirty="0">
              <a:solidFill>
                <a:srgbClr val="154377"/>
              </a:solidFill>
              <a:latin typeface="Glacial Indifference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22238-7219-A06D-1650-320A6A242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0" y="2873929"/>
            <a:ext cx="4572396" cy="4834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BAEDC-4DF3-EC6D-DCCD-88DBC1B0D732}"/>
              </a:ext>
            </a:extLst>
          </p:cNvPr>
          <p:cNvSpPr txBox="1"/>
          <p:nvPr/>
        </p:nvSpPr>
        <p:spPr>
          <a:xfrm>
            <a:off x="1768323" y="2247900"/>
            <a:ext cx="582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small" dirty="0">
                <a:solidFill>
                  <a:srgbClr val="154377"/>
                </a:solidFill>
                <a:latin typeface="Glacial Indifference" panose="020B0604020202020204" charset="0"/>
              </a:rPr>
              <a:t>Applies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BF0A3-EEEC-B2A8-3454-9687DCEF20E7}"/>
              </a:ext>
            </a:extLst>
          </p:cNvPr>
          <p:cNvSpPr txBox="1"/>
          <p:nvPr/>
        </p:nvSpPr>
        <p:spPr>
          <a:xfrm>
            <a:off x="8991600" y="222759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dirty="0">
                <a:solidFill>
                  <a:srgbClr val="154377"/>
                </a:solidFill>
                <a:latin typeface="Glacial Indifference" panose="020B0604020202020204" charset="0"/>
              </a:rPr>
              <a:t>Does Not Apply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7B460-A64D-45D4-86E6-D07AA9E5D974}"/>
              </a:ext>
            </a:extLst>
          </p:cNvPr>
          <p:cNvSpPr txBox="1"/>
          <p:nvPr/>
        </p:nvSpPr>
        <p:spPr>
          <a:xfrm>
            <a:off x="9372600" y="2833034"/>
            <a:ext cx="7320643" cy="43088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numCol="2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U.S. Citizens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Citizenship applicants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Green card renewals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Refugees/Asylees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VAWA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T/U visas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Special Immigrant Juveniles</a:t>
            </a:r>
            <a:endParaRPr lang="en-US" sz="3200" b="0" dirty="0">
              <a:effectLst/>
              <a:latin typeface="Glacial Indifference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DACA initial or renewals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TPS initial or renewals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4285F4"/>
                </a:solidFill>
                <a:effectLst/>
                <a:latin typeface="Glacial Indifference" panose="020B0604020202020204" charset="0"/>
              </a:rPr>
              <a:t>Humanitarian parole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4285F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48194-B698-64F0-8F83-35A2136E7C00}"/>
              </a:ext>
            </a:extLst>
          </p:cNvPr>
          <p:cNvSpPr txBox="1"/>
          <p:nvPr/>
        </p:nvSpPr>
        <p:spPr>
          <a:xfrm>
            <a:off x="304800" y="7413072"/>
            <a:ext cx="97889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Glacial Indifference" panose="020B0604020202020204" charset="0"/>
              </a:rPr>
              <a:t>Many immigrants are NOT subject to public charge. It does not apply to all immigrants.</a:t>
            </a:r>
            <a:endParaRPr lang="en-US" sz="3200" b="0" dirty="0">
              <a:effectLst/>
              <a:latin typeface="Glacial Indifference" panose="020B0604020202020204" charset="0"/>
            </a:endParaRPr>
          </a:p>
          <a:p>
            <a:br>
              <a:rPr lang="en-US" sz="3200" b="0" dirty="0">
                <a:effectLst/>
                <a:latin typeface="Glacial Indifference" panose="020B0604020202020204" charset="0"/>
              </a:rPr>
            </a:br>
            <a:endParaRPr lang="en-US" sz="3200" dirty="0"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60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938E51-6A64-363E-ED5D-CDCAFA27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42900"/>
            <a:ext cx="13063538" cy="11001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259ACE"/>
                </a:solidFill>
                <a:latin typeface="Glacial Indifference" panose="020B0604020202020204" charset="0"/>
              </a:rPr>
              <a:t>Most Benefits are </a:t>
            </a:r>
            <a:r>
              <a:rPr lang="en-US" sz="6000" dirty="0">
                <a:solidFill>
                  <a:srgbClr val="FF0000"/>
                </a:solidFill>
                <a:latin typeface="Glacial Indifference" panose="020B0604020202020204" charset="0"/>
              </a:rPr>
              <a:t>NOT</a:t>
            </a:r>
            <a:r>
              <a:rPr lang="en-US" sz="6000" dirty="0">
                <a:solidFill>
                  <a:srgbClr val="259ACE"/>
                </a:solidFill>
                <a:latin typeface="Glacial Indifference" panose="020B0604020202020204" charset="0"/>
              </a:rPr>
              <a:t> Considered</a:t>
            </a:r>
          </a:p>
        </p:txBody>
      </p:sp>
      <p:pic>
        <p:nvPicPr>
          <p:cNvPr id="11" name="Picture Placeholder 10" descr="Heart with pulse with solid fill">
            <a:extLst>
              <a:ext uri="{FF2B5EF4-FFF2-40B4-BE49-F238E27FC236}">
                <a16:creationId xmlns:a16="http://schemas.microsoft.com/office/drawing/2014/main" id="{8ADA02A8-9BFC-4527-4336-823D20543B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500" b="12500"/>
          <a:stretch>
            <a:fillRect/>
          </a:stretch>
        </p:blipFill>
        <p:spPr>
          <a:xfrm>
            <a:off x="725371" y="2019300"/>
            <a:ext cx="1930400" cy="14478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C686FA-E44D-9DE8-5C2B-971B0EFDC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6358" y="1801813"/>
            <a:ext cx="12849226" cy="5791200"/>
          </a:xfrm>
        </p:spPr>
        <p:txBody>
          <a:bodyPr numCol="2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Health care programs</a:t>
            </a:r>
          </a:p>
          <a:p>
            <a:pPr marL="1028700" lvl="1" indent="-571500"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377"/>
                </a:solidFill>
                <a:latin typeface="Glacial Indifference" panose="020B0604020202020204" charset="0"/>
              </a:rPr>
              <a:t>Medicaid, CHIP, care at community health care centers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Housing assistance </a:t>
            </a:r>
          </a:p>
          <a:p>
            <a:pPr marL="1028700" lvl="1" indent="-571500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377"/>
                </a:solidFill>
                <a:latin typeface="Glacial Indifference" panose="020B0604020202020204" charset="0"/>
              </a:rPr>
              <a:t>State and Federal, Section 8, RAFT, Public Housing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Food Programs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377"/>
                </a:solidFill>
                <a:latin typeface="Glacial Indifference" panose="020B0604020202020204" charset="0"/>
              </a:rPr>
              <a:t>SNAP, WIC, school lunches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Cash benefits from work</a:t>
            </a:r>
          </a:p>
          <a:p>
            <a:pPr marL="1028700" lvl="1" indent="-571500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377"/>
                </a:solidFill>
                <a:latin typeface="Glacial Indifference" panose="020B0604020202020204" charset="0"/>
              </a:rPr>
              <a:t>Unemployment, Social Security, pensions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COVID-related support</a:t>
            </a:r>
          </a:p>
          <a:p>
            <a:pPr marL="1028700" lvl="1" indent="-571500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377"/>
                </a:solidFill>
                <a:latin typeface="Glacial Indifference" panose="020B0604020202020204" charset="0"/>
              </a:rPr>
              <a:t>Testing, treatment, vaccines, P-EBT, Child Tax Credit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State, local or tribal non-cash benefits</a:t>
            </a:r>
          </a:p>
        </p:txBody>
      </p:sp>
      <p:pic>
        <p:nvPicPr>
          <p:cNvPr id="13" name="Graphic 12" descr="House outline">
            <a:extLst>
              <a:ext uri="{FF2B5EF4-FFF2-40B4-BE49-F238E27FC236}">
                <a16:creationId xmlns:a16="http://schemas.microsoft.com/office/drawing/2014/main" id="{31C6D018-178B-4A12-9ED2-8829E5AA7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1258" y="3606461"/>
            <a:ext cx="1698626" cy="1698626"/>
          </a:xfrm>
          <a:prstGeom prst="rect">
            <a:avLst/>
          </a:prstGeom>
        </p:spPr>
      </p:pic>
      <p:pic>
        <p:nvPicPr>
          <p:cNvPr id="15" name="Graphic 14" descr="Grocery bag with solid fill">
            <a:extLst>
              <a:ext uri="{FF2B5EF4-FFF2-40B4-BE49-F238E27FC236}">
                <a16:creationId xmlns:a16="http://schemas.microsoft.com/office/drawing/2014/main" id="{618E31E8-8F00-B1B6-B405-18826E6711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384" y="5449775"/>
            <a:ext cx="1498373" cy="1498373"/>
          </a:xfrm>
          <a:prstGeom prst="rect">
            <a:avLst/>
          </a:prstGeom>
        </p:spPr>
      </p:pic>
      <p:pic>
        <p:nvPicPr>
          <p:cNvPr id="17" name="Graphic 16" descr="Money outline">
            <a:extLst>
              <a:ext uri="{FF2B5EF4-FFF2-40B4-BE49-F238E27FC236}">
                <a16:creationId xmlns:a16="http://schemas.microsoft.com/office/drawing/2014/main" id="{2351469F-D43E-FE54-2362-A55247FDB2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610965" y="1801813"/>
            <a:ext cx="1537039" cy="1537039"/>
          </a:xfrm>
          <a:prstGeom prst="rect">
            <a:avLst/>
          </a:prstGeom>
        </p:spPr>
      </p:pic>
      <p:pic>
        <p:nvPicPr>
          <p:cNvPr id="19" name="Graphic 18" descr="Face with mask with solid fill">
            <a:extLst>
              <a:ext uri="{FF2B5EF4-FFF2-40B4-BE49-F238E27FC236}">
                <a16:creationId xmlns:a16="http://schemas.microsoft.com/office/drawing/2014/main" id="{70B17B5B-115A-5C3A-CB47-E987C1A88F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10964" y="3606461"/>
            <a:ext cx="1537039" cy="1537039"/>
          </a:xfrm>
          <a:prstGeom prst="rect">
            <a:avLst/>
          </a:prstGeom>
        </p:spPr>
      </p:pic>
      <p:pic>
        <p:nvPicPr>
          <p:cNvPr id="23" name="Graphic 22" descr="Neighborhood outline">
            <a:extLst>
              <a:ext uri="{FF2B5EF4-FFF2-40B4-BE49-F238E27FC236}">
                <a16:creationId xmlns:a16="http://schemas.microsoft.com/office/drawing/2014/main" id="{C6ED1B9E-1713-DEFF-FD0E-56FF0B9FFC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610964" y="5411109"/>
            <a:ext cx="1537039" cy="15370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C1AD5-890D-84F5-CA9B-9D0B949EEA54}"/>
              </a:ext>
            </a:extLst>
          </p:cNvPr>
          <p:cNvSpPr txBox="1"/>
          <p:nvPr/>
        </p:nvSpPr>
        <p:spPr>
          <a:xfrm>
            <a:off x="5541510" y="7860622"/>
            <a:ext cx="103686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259ACE"/>
                </a:solidFill>
                <a:effectLst/>
                <a:latin typeface="Calibri" panose="020F0502020204030204" pitchFamily="34" charset="0"/>
              </a:rPr>
              <a:t>Safe Benefits” List for Massachusetts: </a:t>
            </a:r>
            <a:endParaRPr lang="en-US" b="0" dirty="0">
              <a:solidFill>
                <a:srgbClr val="259ACE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8BC34A"/>
                </a:solidFill>
                <a:effectLst/>
                <a:latin typeface="Calibri" panose="020F0502020204030204" pitchFamily="34" charset="0"/>
                <a:hlinkClick r:id="rId15"/>
              </a:rPr>
              <a:t>https://miracoalition.org/wp-content/uploads/2022/10/Massachusetts-Safe-to-Use-Benefits-O</a:t>
            </a:r>
            <a:r>
              <a:rPr lang="en-US" sz="2000" b="0" i="0" u="sng" strike="noStrike" dirty="0">
                <a:solidFill>
                  <a:srgbClr val="8BC34A"/>
                </a:solidFill>
                <a:effectLst/>
                <a:latin typeface="Calibri" panose="020F0502020204030204" pitchFamily="34" charset="0"/>
                <a:hlinkClick r:id="rId15"/>
              </a:rPr>
              <a:t>ctober-2022.pdf</a:t>
            </a:r>
            <a:r>
              <a:rPr lang="en-US" sz="2000" b="0" i="0" u="none" strike="noStrike" dirty="0">
                <a:solidFill>
                  <a:srgbClr val="8BC34A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46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54B3-17F0-6AB5-B17B-7C329B8D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0" y="3429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59ACE"/>
                </a:solidFill>
                <a:latin typeface="Glacial Indifference" panose="020B0604020202020204" charset="0"/>
              </a:rPr>
              <a:t>Totality of Circumstances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6FE289-E8C8-F098-D74E-FE875EB4A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128882"/>
              </p:ext>
            </p:extLst>
          </p:nvPr>
        </p:nvGraphicFramePr>
        <p:xfrm>
          <a:off x="0" y="800100"/>
          <a:ext cx="10210800" cy="770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853D7C-F664-122C-F6FE-DC04C0353577}"/>
              </a:ext>
            </a:extLst>
          </p:cNvPr>
          <p:cNvSpPr txBox="1"/>
          <p:nvPr/>
        </p:nvSpPr>
        <p:spPr>
          <a:xfrm>
            <a:off x="9906000" y="1785256"/>
            <a:ext cx="76962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0325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The public charge test looks all of an immigrant’s circumstances</a:t>
            </a:r>
          </a:p>
          <a:p>
            <a:pPr marR="60325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No one factor is enough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Test is prospective (future use)</a:t>
            </a:r>
          </a:p>
          <a:p>
            <a:pPr marR="330835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Receipt of beneﬁts will not alone be suﬃcient. </a:t>
            </a:r>
          </a:p>
          <a:p>
            <a:pPr marR="330835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A sufficient Affidavit of Support considered favorably </a:t>
            </a:r>
          </a:p>
          <a:p>
            <a:endParaRPr lang="en-US" dirty="0">
              <a:solidFill>
                <a:srgbClr val="1543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93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B39E-1D89-C0F8-EE53-6F1EFDF261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52800" y="4953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259ACE"/>
                </a:solidFill>
                <a:latin typeface="Glacial Indifference" panose="020B0604020202020204" charset="0"/>
              </a:rPr>
              <a:t>Exemptions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FCCE2-60BB-B021-8286-20A8ECA527E6}"/>
              </a:ext>
            </a:extLst>
          </p:cNvPr>
          <p:cNvSpPr txBox="1"/>
          <p:nvPr/>
        </p:nvSpPr>
        <p:spPr>
          <a:xfrm>
            <a:off x="6248400" y="1649186"/>
            <a:ext cx="8686800" cy="760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Many noncitizens exempt from Public charge by statute </a:t>
            </a:r>
          </a:p>
          <a:p>
            <a:pPr marL="914400" marR="5080" lvl="1" indent="-4572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The Final Rule lists 29 exemptions at 212.23(a)</a:t>
            </a:r>
          </a:p>
          <a:p>
            <a:pPr marL="914400" marR="5080" lvl="1" indent="-457200" rtl="0" fontAlgn="base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Include - asylees, refugees, Afghan SIVs, Cuban Adjustment Act applicants, Trafficking victims, U nonimmigrants, VAWA Self-petitioners</a:t>
            </a:r>
          </a:p>
          <a:p>
            <a:pPr marR="1524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If nonimmigrant was in exempt status when they received the beneﬁt, that benefit will not be considered</a:t>
            </a:r>
          </a:p>
          <a:p>
            <a:pPr marL="914400" marR="15240" lvl="1" indent="-4572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Refugees/Asylees</a:t>
            </a:r>
          </a:p>
          <a:p>
            <a:pPr marL="914400" marR="15240" lvl="1" indent="-4572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Afghan/Ukrainian parolees receiving benefits as refugees </a:t>
            </a:r>
          </a:p>
        </p:txBody>
      </p:sp>
      <p:pic>
        <p:nvPicPr>
          <p:cNvPr id="1026" name="Picture 2" descr="Exempt grunge rubber stamp Royalty Free Vector Image">
            <a:extLst>
              <a:ext uri="{FF2B5EF4-FFF2-40B4-BE49-F238E27FC236}">
                <a16:creationId xmlns:a16="http://schemas.microsoft.com/office/drawing/2014/main" id="{264B5345-ED2F-66A6-5578-EA94B1B26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86100"/>
            <a:ext cx="4469423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34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32A9-17AD-3D1E-99CF-1AA9A451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050" y="190500"/>
            <a:ext cx="7043738" cy="109319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259ACE"/>
                </a:solidFill>
                <a:latin typeface="Glacial Indifference" panose="020B0604020202020204" charset="0"/>
              </a:rPr>
              <a:t>Takeaways</a:t>
            </a:r>
          </a:p>
        </p:txBody>
      </p:sp>
      <p:pic>
        <p:nvPicPr>
          <p:cNvPr id="7" name="Picture Placeholder 6" descr="Brain model with LED lights">
            <a:extLst>
              <a:ext uri="{FF2B5EF4-FFF2-40B4-BE49-F238E27FC236}">
                <a16:creationId xmlns:a16="http://schemas.microsoft.com/office/drawing/2014/main" id="{5A1D3F6A-5D03-C1F4-7502-0ACA89ABAF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7156" y="2266950"/>
            <a:ext cx="4724400" cy="35433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E5A87-9CA8-8C0B-FF1F-333EC3E45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1283693"/>
            <a:ext cx="10912588" cy="5105400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1" i="0" u="sng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Most immigrants in Massachusetts should keep their benefits!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Receipt by family or household members of immigrant subject to public charge will not be considered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Avoiding benefits does </a:t>
            </a:r>
            <a:r>
              <a:rPr lang="en-US" sz="3600" b="1" i="0" u="sng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NOT</a:t>
            </a: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 mean you will pass the public charge test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Use of public programs does not automatically make you a public charge.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Benefits used by family members will not count in public charge decisions.</a:t>
            </a:r>
            <a:br>
              <a:rPr lang="en-US" sz="3600" b="0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</a:br>
            <a:b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</a:br>
            <a:endParaRPr lang="en-US" sz="3600" dirty="0">
              <a:solidFill>
                <a:srgbClr val="154377"/>
              </a:solidFill>
              <a:latin typeface="Glacial Indifference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C213C-024E-6E6E-450C-687B714E171E}"/>
              </a:ext>
            </a:extLst>
          </p:cNvPr>
          <p:cNvSpPr txBox="1"/>
          <p:nvPr/>
        </p:nvSpPr>
        <p:spPr>
          <a:xfrm>
            <a:off x="5469050" y="7734300"/>
            <a:ext cx="12437949" cy="1077218"/>
          </a:xfrm>
          <a:prstGeom prst="rect">
            <a:avLst/>
          </a:prstGeom>
          <a:solidFill>
            <a:srgbClr val="BAE6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dirty="0">
                <a:solidFill>
                  <a:srgbClr val="154377"/>
                </a:solidFill>
                <a:effectLst/>
                <a:latin typeface="Glacial Indifference" panose="020B0604020202020204" charset="0"/>
              </a:rPr>
              <a:t>When in doubt, seek consultation from an immigration/beneﬁts professional!</a:t>
            </a:r>
            <a:endParaRPr lang="en-US" sz="3200" b="0" dirty="0">
              <a:solidFill>
                <a:srgbClr val="154377"/>
              </a:solidFill>
              <a:effectLst/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80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C6F7073B-540F-C343-5E86-ACBEB038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92020"/>
            <a:ext cx="13258800" cy="267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8F620-0AC1-A003-D5A5-78F8AA45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73049"/>
            <a:ext cx="8534400" cy="1808495"/>
          </a:xfrm>
        </p:spPr>
        <p:txBody>
          <a:bodyPr>
            <a:noAutofit/>
          </a:bodyPr>
          <a:lstStyle/>
          <a:p>
            <a:r>
              <a:rPr lang="en-US" sz="5400" b="1" i="0" u="none" strike="noStrike" dirty="0">
                <a:solidFill>
                  <a:srgbClr val="259ACE"/>
                </a:solidFill>
                <a:effectLst/>
                <a:latin typeface="Glacial Indifference" panose="020B0604020202020204" charset="0"/>
              </a:rPr>
              <a:t>Protecting Immigrants Families Campaign (PIF)</a:t>
            </a:r>
            <a:endParaRPr lang="en-US" sz="5400" b="1" dirty="0">
              <a:solidFill>
                <a:srgbClr val="259ACE"/>
              </a:solidFill>
              <a:latin typeface="Glacial Indifference" panose="020B0604020202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86EFA-FFE2-5C9C-D69A-60693395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3162300"/>
            <a:ext cx="12649200" cy="5127756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424242"/>
                </a:solidFill>
                <a:effectLst/>
                <a:latin typeface="Glacial Indifference" panose="020B0604020202020204" charset="0"/>
              </a:rPr>
              <a:t>National Campaign:</a:t>
            </a:r>
            <a:r>
              <a:rPr lang="en-US" sz="3600" b="0" i="0" u="none" strike="noStrike" dirty="0">
                <a:solidFill>
                  <a:srgbClr val="0277BD"/>
                </a:solidFill>
                <a:effectLst/>
                <a:latin typeface="Glacial Indifference" panose="020B0604020202020204" charset="0"/>
              </a:rPr>
              <a:t> </a:t>
            </a:r>
            <a:r>
              <a:rPr lang="en-US" sz="3600" b="0" i="0" u="sng" strike="noStrike" dirty="0">
                <a:solidFill>
                  <a:srgbClr val="8BC34A"/>
                </a:solidFill>
                <a:effectLst/>
                <a:latin typeface="Glacial Indifference" panose="020B0604020202020204" charset="0"/>
                <a:hlinkClick r:id="rId4"/>
              </a:rPr>
              <a:t>www.protectingimmigrantfamilies.org</a:t>
            </a:r>
            <a:endParaRPr lang="en-US" sz="3600" b="0" i="0" u="none" strike="noStrike" dirty="0">
              <a:solidFill>
                <a:srgbClr val="0277BD"/>
              </a:solidFill>
              <a:effectLst/>
              <a:latin typeface="Glacial Indifference" panose="020B0604020202020204" charset="0"/>
            </a:endParaRPr>
          </a:p>
          <a:p>
            <a:pPr rtl="0" fontAlgn="base">
              <a:spcBef>
                <a:spcPts val="31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424242"/>
                </a:solidFill>
                <a:effectLst/>
                <a:latin typeface="Glacial Indifference" panose="020B0604020202020204" charset="0"/>
              </a:rPr>
              <a:t>Join the campaign:</a:t>
            </a:r>
            <a:r>
              <a:rPr lang="en-US" sz="3600" b="0" i="0" u="none" strike="noStrike" dirty="0">
                <a:solidFill>
                  <a:srgbClr val="0277BD"/>
                </a:solidFill>
                <a:effectLst/>
                <a:latin typeface="Glacial Indifference" panose="020B0604020202020204" charset="0"/>
              </a:rPr>
              <a:t> </a:t>
            </a:r>
            <a:r>
              <a:rPr lang="en-US" sz="3600" b="0" i="0" u="sng" strike="noStrike" dirty="0">
                <a:solidFill>
                  <a:srgbClr val="8BC34A"/>
                </a:solidFill>
                <a:effectLst/>
                <a:latin typeface="Glacial Indifference" panose="020B0604020202020204" charset="0"/>
                <a:hlinkClick r:id="rId5"/>
              </a:rPr>
              <a:t>https://pifcoalition.org/join</a:t>
            </a:r>
            <a:endParaRPr lang="en-US" sz="3600" b="0" i="0" u="none" strike="noStrike" dirty="0">
              <a:solidFill>
                <a:srgbClr val="0277BD"/>
              </a:solidFill>
              <a:effectLst/>
              <a:latin typeface="Glacial Indifference" panose="020B0604020202020204" charset="0"/>
            </a:endParaRPr>
          </a:p>
          <a:p>
            <a:pPr rtl="0" fontAlgn="base">
              <a:spcBef>
                <a:spcPts val="31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424242"/>
                </a:solidFill>
                <a:effectLst/>
                <a:latin typeface="Glacial Indifference" panose="020B0604020202020204" charset="0"/>
              </a:rPr>
              <a:t>More info</a:t>
            </a:r>
            <a:r>
              <a:rPr lang="en-US" sz="3600" b="0" i="0" u="none" strike="noStrike" dirty="0">
                <a:solidFill>
                  <a:srgbClr val="0277BD"/>
                </a:solidFill>
                <a:effectLst/>
                <a:latin typeface="Glacial Indifference" panose="020B0604020202020204" charset="0"/>
              </a:rPr>
              <a:t>: </a:t>
            </a:r>
            <a:r>
              <a:rPr lang="en-US" sz="3600" b="0" i="0" u="sng" strike="noStrike" dirty="0">
                <a:solidFill>
                  <a:srgbClr val="8BC34A"/>
                </a:solidFill>
                <a:effectLst/>
                <a:latin typeface="Glacial Indifference" panose="020B0604020202020204" charset="0"/>
                <a:hlinkClick r:id="rId6"/>
              </a:rPr>
              <a:t>www.masslegalservices.org/publiccharge</a:t>
            </a:r>
            <a:endParaRPr lang="en-US" sz="3600" b="0" i="0" u="none" strike="noStrike" dirty="0">
              <a:solidFill>
                <a:srgbClr val="0277BD"/>
              </a:solidFill>
              <a:effectLst/>
              <a:latin typeface="Glacial Indifference" panose="020B0604020202020204" charset="0"/>
            </a:endParaRPr>
          </a:p>
          <a:p>
            <a:pPr marR="508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424242"/>
                </a:solidFill>
                <a:effectLst/>
                <a:latin typeface="Glacial Indifference" panose="020B0604020202020204" charset="0"/>
              </a:rPr>
              <a:t>Massachusetts campaign (PIF-MA): Reach out to the organizations below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9937A1-1046-DC70-3993-11D457704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419100"/>
            <a:ext cx="5100835" cy="2103437"/>
          </a:xfrm>
          <a:prstGeom prst="rect">
            <a:avLst/>
          </a:prstGeom>
          <a:solidFill>
            <a:srgbClr val="154377"/>
          </a:solidFill>
        </p:spPr>
      </p:pic>
    </p:spTree>
    <p:extLst>
      <p:ext uri="{BB962C8B-B14F-4D97-AF65-F5344CB8AC3E}">
        <p14:creationId xmlns:p14="http://schemas.microsoft.com/office/powerpoint/2010/main" val="1866592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CE8E54-9CE8-3E0C-C2D6-46506894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4953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259ACE"/>
                </a:solidFill>
                <a:latin typeface="Glacial Indifference" panose="020B0604020202020204" charset="0"/>
              </a:rPr>
              <a:t>Questions</a:t>
            </a:r>
          </a:p>
        </p:txBody>
      </p:sp>
      <p:pic>
        <p:nvPicPr>
          <p:cNvPr id="8" name="Content Placeholder 7" descr="Question mark boxes">
            <a:extLst>
              <a:ext uri="{FF2B5EF4-FFF2-40B4-BE49-F238E27FC236}">
                <a16:creationId xmlns:a16="http://schemas.microsoft.com/office/drawing/2014/main" id="{96D2D068-5808-48E5-2B80-A916BE9C1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" b="1116"/>
          <a:stretch/>
        </p:blipFill>
        <p:spPr>
          <a:xfrm>
            <a:off x="4343400" y="1790700"/>
            <a:ext cx="9601200" cy="5280290"/>
          </a:xfrm>
          <a:noFill/>
        </p:spPr>
      </p:pic>
    </p:spTree>
    <p:extLst>
      <p:ext uri="{BB962C8B-B14F-4D97-AF65-F5344CB8AC3E}">
        <p14:creationId xmlns:p14="http://schemas.microsoft.com/office/powerpoint/2010/main" val="2200533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38815" y="3897831"/>
            <a:ext cx="9210371" cy="144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 b="1" spc="-209" dirty="0">
                <a:solidFill>
                  <a:srgbClr val="15437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THANK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46565" y="4879775"/>
            <a:ext cx="9794871" cy="144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 b="1" spc="-209" dirty="0">
                <a:solidFill>
                  <a:srgbClr val="15437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E919EAD-3A4E-CCC6-21A5-4A9AE4E437EB}"/>
              </a:ext>
            </a:extLst>
          </p:cNvPr>
          <p:cNvSpPr txBox="1"/>
          <p:nvPr/>
        </p:nvSpPr>
        <p:spPr>
          <a:xfrm>
            <a:off x="6745302" y="571500"/>
            <a:ext cx="4797396" cy="123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79"/>
              </a:lnSpc>
            </a:pPr>
            <a:r>
              <a:rPr lang="en-US" sz="7199" b="1" spc="-179" dirty="0">
                <a:solidFill>
                  <a:srgbClr val="154377"/>
                </a:solidFill>
                <a:latin typeface="Glacial Indifference" panose="020B0604020202020204" charset="0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7199" b="1" spc="-179" dirty="0">
                <a:solidFill>
                  <a:srgbClr val="259ACE"/>
                </a:solidFill>
                <a:latin typeface="Glacial Indifference" panose="020B0604020202020204" charset="0"/>
                <a:ea typeface="Glacial Indifference Bold"/>
                <a:cs typeface="Glacial Indifference Bold"/>
                <a:sym typeface="Glacial Indifference Bold"/>
              </a:rPr>
              <a:t>AGENDA</a:t>
            </a:r>
            <a:r>
              <a:rPr lang="en-US" sz="7199" b="1" spc="-179" dirty="0">
                <a:solidFill>
                  <a:srgbClr val="154377"/>
                </a:solidFill>
                <a:latin typeface="Glacial Indifference" panose="020B0604020202020204" charset="0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0F13C-1503-510C-BEC0-CEFF29E83054}"/>
              </a:ext>
            </a:extLst>
          </p:cNvPr>
          <p:cNvSpPr txBox="1"/>
          <p:nvPr/>
        </p:nvSpPr>
        <p:spPr>
          <a:xfrm>
            <a:off x="2514600" y="1943100"/>
            <a:ext cx="1524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54377"/>
                </a:solidFill>
                <a:latin typeface="Glacial Indifference" panose="020B0604020202020204" charset="0"/>
              </a:rPr>
              <a:t>9:30-9:32				Welcome</a:t>
            </a:r>
          </a:p>
          <a:p>
            <a:r>
              <a:rPr lang="en-US" sz="4000" b="1" dirty="0">
                <a:solidFill>
                  <a:srgbClr val="154377"/>
                </a:solidFill>
                <a:latin typeface="Glacial Indifference" panose="020B0604020202020204" charset="0"/>
              </a:rPr>
              <a:t>9:32-10:35				Immigrants, Documents &amp; Public Charge</a:t>
            </a:r>
          </a:p>
          <a:p>
            <a:r>
              <a:rPr lang="en-US" sz="4000" b="1" dirty="0">
                <a:solidFill>
                  <a:srgbClr val="62D54B"/>
                </a:solidFill>
                <a:latin typeface="Glacial Indifference" panose="020B0604020202020204" charset="0"/>
              </a:rPr>
              <a:t>10:35-10:45				Break</a:t>
            </a:r>
          </a:p>
          <a:p>
            <a:r>
              <a:rPr lang="en-US" sz="4000" b="1" dirty="0">
                <a:solidFill>
                  <a:srgbClr val="154377"/>
                </a:solidFill>
                <a:latin typeface="Glacial Indifference" panose="020B0604020202020204" charset="0"/>
              </a:rPr>
              <a:t>10:45-11:45				Health Benefits &amp; Immigrants</a:t>
            </a:r>
            <a:endParaRPr lang="en-US" sz="3200" b="1" dirty="0">
              <a:solidFill>
                <a:srgbClr val="154377"/>
              </a:solidFill>
              <a:latin typeface="Glacial Indifference" panose="020B0604020202020204" charset="0"/>
            </a:endParaRPr>
          </a:p>
          <a:p>
            <a:r>
              <a:rPr lang="en-US" sz="4000" b="1" dirty="0">
                <a:solidFill>
                  <a:srgbClr val="62D54B"/>
                </a:solidFill>
                <a:latin typeface="Glacial Indifference" panose="020B0604020202020204" charset="0"/>
              </a:rPr>
              <a:t>11:45-12:40				Lunch</a:t>
            </a:r>
          </a:p>
          <a:p>
            <a:r>
              <a:rPr lang="en-US" sz="4000" b="1" dirty="0">
                <a:solidFill>
                  <a:srgbClr val="154377"/>
                </a:solidFill>
                <a:latin typeface="Glacial Indifference" panose="020B0604020202020204" charset="0"/>
              </a:rPr>
              <a:t>12:40-1:50				Cash &amp; Nutrition Benefits</a:t>
            </a:r>
          </a:p>
          <a:p>
            <a:r>
              <a:rPr lang="en-US" sz="4000" b="1" dirty="0">
                <a:solidFill>
                  <a:srgbClr val="62D54B"/>
                </a:solidFill>
                <a:latin typeface="Glacial Indifference" panose="020B0604020202020204" charset="0"/>
              </a:rPr>
              <a:t>1:50-2:00				Break</a:t>
            </a:r>
          </a:p>
          <a:p>
            <a:r>
              <a:rPr lang="en-US" sz="4000" b="1" dirty="0">
                <a:solidFill>
                  <a:srgbClr val="154377"/>
                </a:solidFill>
                <a:latin typeface="Glacial Indifference" panose="020B0604020202020204" charset="0"/>
              </a:rPr>
              <a:t>2:00-2:45				Housing &amp; EA Shelter Benefits</a:t>
            </a:r>
            <a:endParaRPr lang="en-US" sz="3200" b="1" dirty="0">
              <a:solidFill>
                <a:srgbClr val="154377"/>
              </a:solidFill>
              <a:latin typeface="Glacial Indifference" panose="020B0604020202020204" charset="0"/>
            </a:endParaRPr>
          </a:p>
          <a:p>
            <a:r>
              <a:rPr lang="en-US" sz="4000" b="1" dirty="0">
                <a:solidFill>
                  <a:srgbClr val="154377"/>
                </a:solidFill>
                <a:latin typeface="Glacial Indifference" panose="020B0604020202020204" charset="0"/>
              </a:rPr>
              <a:t>2:45-3:30				Know Your Rights</a:t>
            </a:r>
          </a:p>
        </p:txBody>
      </p:sp>
    </p:spTree>
    <p:extLst>
      <p:ext uri="{BB962C8B-B14F-4D97-AF65-F5344CB8AC3E}">
        <p14:creationId xmlns:p14="http://schemas.microsoft.com/office/powerpoint/2010/main" val="356036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A67C80F-6205-F3FF-5E27-CD33F36B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467100"/>
            <a:ext cx="16775742" cy="3352800"/>
          </a:xfrm>
          <a:noFill/>
        </p:spPr>
        <p:txBody>
          <a:bodyPr anchor="t" anchorCtr="0">
            <a:noAutofit/>
          </a:bodyPr>
          <a:lstStyle/>
          <a:p>
            <a:pPr algn="ctr"/>
            <a:r>
              <a:rPr lang="en-US" sz="8800" dirty="0">
                <a:solidFill>
                  <a:srgbClr val="259ACE"/>
                </a:solidFill>
                <a:latin typeface="Glacial Indifference Bold" panose="020B0604020202020204" charset="0"/>
              </a:rPr>
              <a:t>The ABC’s of Immigration</a:t>
            </a:r>
          </a:p>
        </p:txBody>
      </p:sp>
    </p:spTree>
    <p:extLst>
      <p:ext uri="{BB962C8B-B14F-4D97-AF65-F5344CB8AC3E}">
        <p14:creationId xmlns:p14="http://schemas.microsoft.com/office/powerpoint/2010/main" val="210431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88DD25-0F11-E8A1-B9FE-787B9464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06451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259ACE"/>
                </a:solidFill>
                <a:latin typeface="Glacial Indifference Bold" panose="020B0604020202020204" charset="0"/>
              </a:rPr>
              <a:t>Defining Immigrant</a:t>
            </a:r>
          </a:p>
        </p:txBody>
      </p:sp>
      <p:pic>
        <p:nvPicPr>
          <p:cNvPr id="3" name="Picture 2" descr="A group of people standing next to a stack of books&#10;&#10;AI-generated content may be incorrect.">
            <a:extLst>
              <a:ext uri="{FF2B5EF4-FFF2-40B4-BE49-F238E27FC236}">
                <a16:creationId xmlns:a16="http://schemas.microsoft.com/office/drawing/2014/main" id="{3E8639AC-B4AB-03DA-D868-62A600E07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749" r="14423" b="3"/>
          <a:stretch/>
        </p:blipFill>
        <p:spPr>
          <a:xfrm>
            <a:off x="4114800" y="2171700"/>
            <a:ext cx="5749482" cy="5622971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58E71-3D70-5A9D-A89D-49A0CEB7C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363200" y="2552700"/>
            <a:ext cx="6705599" cy="6172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“Aliens” vs. Non-citizens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Non-citizen – anyone not a U.S. Citizen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 Lawful Permanent Resident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 Visa holders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 All others not U.S. Citizens</a:t>
            </a:r>
          </a:p>
          <a:p>
            <a:r>
              <a:rPr lang="en-US" sz="3600" dirty="0">
                <a:solidFill>
                  <a:srgbClr val="154377"/>
                </a:solidFill>
                <a:latin typeface="Glacial Indifference" panose="020B0604020202020204" charset="0"/>
              </a:rPr>
              <a:t>The right to stay, work, &amp; qualify for benefits vary by status even when lawfully in the U.S.</a:t>
            </a:r>
          </a:p>
        </p:txBody>
      </p:sp>
    </p:spTree>
    <p:extLst>
      <p:ext uri="{BB962C8B-B14F-4D97-AF65-F5344CB8AC3E}">
        <p14:creationId xmlns:p14="http://schemas.microsoft.com/office/powerpoint/2010/main" val="96469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053E21-3C2C-8315-518F-97714317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342900"/>
            <a:ext cx="5181600" cy="1111845"/>
          </a:xfrm>
        </p:spPr>
        <p:txBody>
          <a:bodyPr>
            <a:noAutofit/>
          </a:bodyPr>
          <a:lstStyle/>
          <a:p>
            <a:pPr algn="l"/>
            <a:r>
              <a:rPr lang="en-US" sz="7200" dirty="0">
                <a:solidFill>
                  <a:srgbClr val="259ACE"/>
                </a:solidFill>
                <a:latin typeface="Glacial Indifference" panose="020B0604020202020204" charset="0"/>
              </a:rPr>
              <a:t>Citizens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ED9F38-7443-5044-11E0-7EBB3D8AB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1800" y="1800424"/>
            <a:ext cx="11049000" cy="746760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Birth in U.S.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 Birth Certificate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 Passport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Naturalization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 Naturalization Certificate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 Passport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Acquire or Derive Citizenship From USC parent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 Certificate of Citizenship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 Passport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54377"/>
                </a:solidFill>
                <a:latin typeface="Glacial Indifference" panose="020B0604020202020204" charset="0"/>
              </a:rPr>
              <a:t>Nationals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29AFB5-81BB-C5CD-37BA-C9A8837A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04" y="1028700"/>
            <a:ext cx="472470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10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E2E574-30DA-42B3-CEF9-EB6C1131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0100"/>
            <a:ext cx="13030200" cy="995646"/>
          </a:xfrm>
        </p:spPr>
        <p:txBody>
          <a:bodyPr>
            <a:noAutofit/>
          </a:bodyPr>
          <a:lstStyle/>
          <a:p>
            <a:r>
              <a:rPr lang="en-US" sz="6000" cap="none" dirty="0">
                <a:solidFill>
                  <a:srgbClr val="259ACE"/>
                </a:solidFill>
                <a:latin typeface="Glacial Indifference" panose="020B0604020202020204" charset="0"/>
              </a:rPr>
              <a:t>Lawful Permanent Residents (LPR)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4B1BA-BB30-CADC-9FA0-E2A759A1CBDD}"/>
              </a:ext>
            </a:extLst>
          </p:cNvPr>
          <p:cNvSpPr txBox="1"/>
          <p:nvPr/>
        </p:nvSpPr>
        <p:spPr>
          <a:xfrm>
            <a:off x="838200" y="2247900"/>
            <a:ext cx="1630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“Green card” holders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Legal right to live and work in U.S. permanently and travel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Subject to deportation grounds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Steppingstone to citizenship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Status is permanent and not</a:t>
            </a:r>
          </a:p>
          <a:p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    dependent on card expiration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691E6C-F623-77DA-F9F8-4F3673511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0" t="3446" r="50140" b="-3446"/>
          <a:stretch/>
        </p:blipFill>
        <p:spPr bwMode="auto">
          <a:xfrm>
            <a:off x="8240057" y="4991100"/>
            <a:ext cx="9495001" cy="48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2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F34F1-0AC9-39E9-56BB-1C97F4E2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734538"/>
            <a:ext cx="10287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59ACE"/>
                </a:solidFill>
                <a:latin typeface="Glacial Indifference" panose="020B0604020202020204" charset="0"/>
              </a:rPr>
              <a:t>Other Residence Documents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EF0C-C42E-8AA8-3CEE-28840F6F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0" y="2400935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Conditional Resident Card</a:t>
            </a:r>
          </a:p>
          <a:p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I-551 Passport Stamp</a:t>
            </a:r>
          </a:p>
          <a:p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Immigrant Visa</a:t>
            </a:r>
          </a:p>
          <a:p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Reentry permits</a:t>
            </a:r>
          </a:p>
          <a:p>
            <a:r>
              <a:rPr lang="en-US" sz="4800" dirty="0">
                <a:solidFill>
                  <a:srgbClr val="154377"/>
                </a:solidFill>
                <a:latin typeface="Glacial Indifference" panose="020B0604020202020204" charset="0"/>
              </a:rPr>
              <a:t>Immigration court orders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61505A52-4A7B-3B79-19AB-1279E4E2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0"/>
            <a:ext cx="4419600" cy="31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BC5295A-084F-B91E-930C-B6DF7191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33900"/>
            <a:ext cx="6477000" cy="40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6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b667b1-8414-453e-9212-349e55db9097" xsi:nil="true"/>
    <lcf76f155ced4ddcb4097134ff3c332f xmlns="c471ee82-ae7b-4b41-a7a4-6e8533869ed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9C17A0802574CB767EB7CE04608B6" ma:contentTypeVersion="12" ma:contentTypeDescription="Create a new document." ma:contentTypeScope="" ma:versionID="f1ae4c81fe67ad29ec75a51c18fb6ee0">
  <xsd:schema xmlns:xsd="http://www.w3.org/2001/XMLSchema" xmlns:xs="http://www.w3.org/2001/XMLSchema" xmlns:p="http://schemas.microsoft.com/office/2006/metadata/properties" xmlns:ns2="c471ee82-ae7b-4b41-a7a4-6e8533869edb" xmlns:ns3="27b667b1-8414-453e-9212-349e55db9097" targetNamespace="http://schemas.microsoft.com/office/2006/metadata/properties" ma:root="true" ma:fieldsID="bfa9f3ed3ba9cb58aa4153ddfc353fde" ns2:_="" ns3:_="">
    <xsd:import namespace="c471ee82-ae7b-4b41-a7a4-6e8533869edb"/>
    <xsd:import namespace="27b667b1-8414-453e-9212-349e55db90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1ee82-ae7b-4b41-a7a4-6e8533869e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aeb0fa-e447-40e6-a28f-6dc3a1844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667b1-8414-453e-9212-349e55db909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588a501-17ce-4ff4-882b-2f8baa8face3}" ma:internalName="TaxCatchAll" ma:showField="CatchAllData" ma:web="27b667b1-8414-453e-9212-349e55db90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7ECC83-FBD4-4A6F-9EF5-3D44E143C8C7}">
  <ds:schemaRefs>
    <ds:schemaRef ds:uri="http://schemas.microsoft.com/office/2006/metadata/properties"/>
    <ds:schemaRef ds:uri="http://schemas.microsoft.com/office/infopath/2007/PartnerControls"/>
    <ds:schemaRef ds:uri="27b667b1-8414-453e-9212-349e55db9097"/>
    <ds:schemaRef ds:uri="c471ee82-ae7b-4b41-a7a4-6e8533869edb"/>
  </ds:schemaRefs>
</ds:datastoreItem>
</file>

<file path=customXml/itemProps2.xml><?xml version="1.0" encoding="utf-8"?>
<ds:datastoreItem xmlns:ds="http://schemas.openxmlformats.org/officeDocument/2006/customXml" ds:itemID="{D21DC4F4-87CD-45FB-8D8D-1FAD96E05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71ee82-ae7b-4b41-a7a4-6e8533869edb"/>
    <ds:schemaRef ds:uri="27b667b1-8414-453e-9212-349e55db9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22B47B-551F-42E7-B076-BB72A03DD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12174</TotalTime>
  <Words>2275</Words>
  <Application>Microsoft Office PowerPoint</Application>
  <PresentationFormat>Custom</PresentationFormat>
  <Paragraphs>345</Paragraphs>
  <Slides>37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Glacial Indifference</vt:lpstr>
      <vt:lpstr>Arial</vt:lpstr>
      <vt:lpstr>Calibri</vt:lpstr>
      <vt:lpstr>Glacial Indifference Bold</vt:lpstr>
      <vt:lpstr>Roboto</vt:lpstr>
      <vt:lpstr>Courier New</vt:lpstr>
      <vt:lpstr>Office Theme</vt:lpstr>
      <vt:lpstr>PowerPoint Presentation</vt:lpstr>
      <vt:lpstr>PowerPoint Presentation</vt:lpstr>
      <vt:lpstr>Housekeeping</vt:lpstr>
      <vt:lpstr>PowerPoint Presentation</vt:lpstr>
      <vt:lpstr>The ABC’s of Immigration</vt:lpstr>
      <vt:lpstr>Defining Immigrant</vt:lpstr>
      <vt:lpstr>Citizens</vt:lpstr>
      <vt:lpstr>Lawful Permanent Residents (LPR)</vt:lpstr>
      <vt:lpstr>Other Residence Documents</vt:lpstr>
      <vt:lpstr>Humanitarian</vt:lpstr>
      <vt:lpstr>Refugee/Asylee Documents</vt:lpstr>
      <vt:lpstr>Sample I-94</vt:lpstr>
      <vt:lpstr>VAWA Self-Petitioners and Special Immigrant Juveniles</vt:lpstr>
      <vt:lpstr>U and T Visas</vt:lpstr>
      <vt:lpstr>PowerPoint Presentation</vt:lpstr>
      <vt:lpstr>Temporary Lawful Residence / Non-Immigrant Status</vt:lpstr>
      <vt:lpstr>Parolees</vt:lpstr>
      <vt:lpstr>Parolee Documents</vt:lpstr>
      <vt:lpstr>Temporary Protected Status (TPS)</vt:lpstr>
      <vt:lpstr>Other Lawful Statuses</vt:lpstr>
      <vt:lpstr>Multiple Status Documents</vt:lpstr>
      <vt:lpstr>Important I-94 Codes</vt:lpstr>
      <vt:lpstr>Undocumented/Unauthorized</vt:lpstr>
      <vt:lpstr>Immigration Status and Benefits: The Intersection</vt:lpstr>
      <vt:lpstr>Qualified Immigrants</vt:lpstr>
      <vt:lpstr>PowerPoint Presentation</vt:lpstr>
      <vt:lpstr>PRUCOL</vt:lpstr>
      <vt:lpstr>Cuban Haitian Entrants</vt:lpstr>
      <vt:lpstr>Public Charge</vt:lpstr>
      <vt:lpstr>Public Charge Inadmissibility</vt:lpstr>
      <vt:lpstr>Most Benefits are NOT Considered</vt:lpstr>
      <vt:lpstr>Totality of Circumstances</vt:lpstr>
      <vt:lpstr>Exemptions</vt:lpstr>
      <vt:lpstr>Takeaways</vt:lpstr>
      <vt:lpstr>Protecting Immigrants Families Campaign (PIF)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 Access to Housing 2024</dc:title>
  <cp:lastModifiedBy>Jeanne Funk</cp:lastModifiedBy>
  <cp:revision>45</cp:revision>
  <dcterms:created xsi:type="dcterms:W3CDTF">2006-08-16T00:00:00Z</dcterms:created>
  <dcterms:modified xsi:type="dcterms:W3CDTF">2025-03-12T17:22:35Z</dcterms:modified>
  <dc:identifier>DAGT1jYeDlE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0x0101003139C17A0802574CB767EB7CE04608B6</vt:lpwstr>
  </property>
  <property fmtid="{D5CDD505-2E9C-101B-9397-08002B2CF9AE}" pid="3" name="MediaServiceImageTags">
    <vt:lpwstr/>
  </property>
</Properties>
</file>