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  <p:sldMasterId id="2147483664" r:id="rId5"/>
  </p:sldMasterIdLst>
  <p:notesMasterIdLst>
    <p:notesMasterId r:id="rId15"/>
  </p:notesMasterIdLst>
  <p:sldIdLst>
    <p:sldId id="263" r:id="rId6"/>
    <p:sldId id="275" r:id="rId7"/>
    <p:sldId id="401" r:id="rId8"/>
    <p:sldId id="407" r:id="rId9"/>
    <p:sldId id="402" r:id="rId10"/>
    <p:sldId id="405" r:id="rId11"/>
    <p:sldId id="268" r:id="rId12"/>
    <p:sldId id="408" r:id="rId13"/>
    <p:sldId id="294" r:id="rId1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ffany Alunan" initials="" lastIdx="2" clrIdx="0"/>
  <p:cmAuthor id="1" name="Luby O'Connor" initials="LO" lastIdx="1" clrIdx="1">
    <p:extLst>
      <p:ext uri="{19B8F6BF-5375-455C-9EA6-DF929625EA0E}">
        <p15:presenceInfo xmlns:p15="http://schemas.microsoft.com/office/powerpoint/2012/main" userId="a6f7e0752df67a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386"/>
    <a:srgbClr val="24ABE2"/>
    <a:srgbClr val="EB2127"/>
    <a:srgbClr val="CFD5EA"/>
    <a:srgbClr val="E8EAF4"/>
    <a:srgbClr val="E9EBF5"/>
    <a:srgbClr val="4472C4"/>
    <a:srgbClr val="215386"/>
    <a:srgbClr val="23ABE3"/>
    <a:srgbClr val="EB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7" autoAdjust="0"/>
    <p:restoredTop sz="92798" autoAdjust="0"/>
  </p:normalViewPr>
  <p:slideViewPr>
    <p:cSldViewPr snapToGrid="0" snapToObjects="1">
      <p:cViewPr varScale="1">
        <p:scale>
          <a:sx n="95" d="100"/>
          <a:sy n="95" d="100"/>
        </p:scale>
        <p:origin x="80" y="312"/>
      </p:cViewPr>
      <p:guideLst>
        <p:guide orient="horz" pos="2184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07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F043A-54A9-334C-A19A-C5F0AE664DAF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46893-F9EA-0D4D-984E-1F8CD6AC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6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6893-F9EA-0D4D-984E-1F8CD6AC41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2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B0A24C-2736-E943-A756-DE453F4CC90F}"/>
              </a:ext>
            </a:extLst>
          </p:cNvPr>
          <p:cNvSpPr/>
          <p:nvPr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BBEBCE-6004-6542-A5C2-743478460BC7}"/>
              </a:ext>
            </a:extLst>
          </p:cNvPr>
          <p:cNvSpPr/>
          <p:nvPr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2FEC7F-1F90-1E4D-9E41-FB46F0074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4191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0F2116-9400-244B-B299-2FED693F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29" y="4093558"/>
            <a:ext cx="10729913" cy="625193"/>
          </a:xfrm>
        </p:spPr>
        <p:txBody>
          <a:bodyPr>
            <a:normAutofit/>
          </a:bodyPr>
          <a:lstStyle>
            <a:lvl1pPr>
              <a:defRPr sz="5001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999045-8F9E-B445-8F91-E610500756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054" y="5038165"/>
            <a:ext cx="8293006" cy="914400"/>
          </a:xfrm>
        </p:spPr>
        <p:txBody>
          <a:bodyPr/>
          <a:lstStyle>
            <a:lvl1pPr>
              <a:buFontTx/>
              <a:buNone/>
              <a:defRPr sz="2500">
                <a:solidFill>
                  <a:srgbClr val="23AB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0A24C-2736-E943-A756-DE453F4CC90F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BBEBCE-6004-6542-A5C2-743478460BC7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2FEC7F-1F90-1E4D-9E41-FB46F0074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8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B0A24C-2736-E943-A756-DE453F4CC90F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BBEBCE-6004-6542-A5C2-743478460BC7}"/>
              </a:ext>
            </a:extLst>
          </p:cNvPr>
          <p:cNvSpPr/>
          <p:nvPr userDrawn="1"/>
        </p:nvSpPr>
        <p:spPr>
          <a:xfrm>
            <a:off x="0" y="6284259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2FEC7F-1F90-1E4D-9E41-FB46F0074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4191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0F2116-9400-244B-B299-2FED693F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29" y="4093557"/>
            <a:ext cx="10729912" cy="625193"/>
          </a:xfrm>
        </p:spPr>
        <p:txBody>
          <a:bodyPr>
            <a:normAutofit/>
          </a:bodyPr>
          <a:lstStyle>
            <a:lvl1pPr>
              <a:defRPr sz="5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999045-8F9E-B445-8F91-E610500756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054" y="5038165"/>
            <a:ext cx="8293006" cy="914400"/>
          </a:xfrm>
        </p:spPr>
        <p:txBody>
          <a:bodyPr/>
          <a:lstStyle>
            <a:lvl1pPr>
              <a:buFontTx/>
              <a:buNone/>
              <a:defRPr sz="2500">
                <a:solidFill>
                  <a:srgbClr val="23AB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55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7C6ADC-1851-C147-9E33-B5B6C96905D7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B1675-3739-E943-9944-2868410305BC}"/>
              </a:ext>
            </a:extLst>
          </p:cNvPr>
          <p:cNvSpPr/>
          <p:nvPr userDrawn="1"/>
        </p:nvSpPr>
        <p:spPr>
          <a:xfrm>
            <a:off x="0" y="6284259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CFBFC-06B0-4345-90E4-D2DDA6F7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5C79AB6-8D2B-6F4C-ADF0-5A7F1BE2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3" y="6356350"/>
            <a:ext cx="618497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31382C0-D2AD-C940-87DA-0BA3462C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63820"/>
            <a:ext cx="10729912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FA5555B2-ACC2-F94E-9691-0A096E5ECC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488" y="1577788"/>
            <a:ext cx="6710736" cy="429119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3E0D3-F901-FE4D-8F23-8126AA2A1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3351" y="1352833"/>
            <a:ext cx="36322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28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FDCD18-A9A5-D240-9A32-FEAEC7D1B067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D3FCB1-9A0E-9342-9B42-42D26D8A1FF8}"/>
              </a:ext>
            </a:extLst>
          </p:cNvPr>
          <p:cNvSpPr/>
          <p:nvPr userDrawn="1"/>
        </p:nvSpPr>
        <p:spPr>
          <a:xfrm>
            <a:off x="0" y="6284259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88E5C1-84AC-FB48-A6C5-CE020F5E9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AA265D3-C7BF-234D-8956-A9D09AB6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3" y="6356350"/>
            <a:ext cx="618497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201E89-7F9D-F84F-B23F-E237E23E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63820"/>
            <a:ext cx="10729912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A2E1EDEF-3476-8948-9D25-4B21940834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488" y="1577788"/>
            <a:ext cx="11390312" cy="429119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48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62809D-00F6-A54B-B761-A869D13FFF03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1816B-036F-9C4C-808E-4276B7E70269}"/>
              </a:ext>
            </a:extLst>
          </p:cNvPr>
          <p:cNvSpPr/>
          <p:nvPr userDrawn="1"/>
        </p:nvSpPr>
        <p:spPr>
          <a:xfrm>
            <a:off x="0" y="6284259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64952-EE3A-C044-B33F-B8589022B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647580-C65C-554A-8AE9-E2FCFF6D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3" y="6356350"/>
            <a:ext cx="618497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E81E47-3258-CC46-B1D8-07377524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63820"/>
            <a:ext cx="10729912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6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7C6ADC-1851-C147-9E33-B5B6C96905D7}"/>
              </a:ext>
            </a:extLst>
          </p:cNvPr>
          <p:cNvSpPr/>
          <p:nvPr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B1675-3739-E943-9944-2868410305BC}"/>
              </a:ext>
            </a:extLst>
          </p:cNvPr>
          <p:cNvSpPr/>
          <p:nvPr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CFBFC-06B0-4345-90E4-D2DDA6F7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5C79AB6-8D2B-6F4C-ADF0-5A7F1BE2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5" y="6356351"/>
            <a:ext cx="61849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31382C0-D2AD-C940-87DA-0BA3462C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363820"/>
            <a:ext cx="10729913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FA5555B2-ACC2-F94E-9691-0A096E5ECC1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4490" y="1577788"/>
            <a:ext cx="6710736" cy="4291199"/>
          </a:xfrm>
        </p:spPr>
        <p:txBody>
          <a:bodyPr/>
          <a:lstStyle>
            <a:lvl1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2CE8E086-D85D-4D4A-859A-410968627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052" y="1481791"/>
            <a:ext cx="3314700" cy="457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7C6ADC-1851-C147-9E33-B5B6C96905D7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B1675-3739-E943-9944-2868410305BC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1CFBFC-06B0-4345-90E4-D2DDA6F7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pic>
        <p:nvPicPr>
          <p:cNvPr id="12" name="Picture 11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2CE8E086-D85D-4D4A-859A-410968627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3052" y="1481791"/>
            <a:ext cx="3314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3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FDCD18-A9A5-D240-9A32-FEAEC7D1B067}"/>
              </a:ext>
            </a:extLst>
          </p:cNvPr>
          <p:cNvSpPr/>
          <p:nvPr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D3FCB1-9A0E-9342-9B42-42D26D8A1FF8}"/>
              </a:ext>
            </a:extLst>
          </p:cNvPr>
          <p:cNvSpPr/>
          <p:nvPr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88E5C1-84AC-FB48-A6C5-CE020F5E9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AA265D3-C7BF-234D-8956-A9D09AB6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5" y="6356351"/>
            <a:ext cx="61849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201E89-7F9D-F84F-B23F-E237E23E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363820"/>
            <a:ext cx="10729913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A2E1EDEF-3476-8948-9D25-4B21940834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4488" y="1577788"/>
            <a:ext cx="11390313" cy="4291199"/>
          </a:xfrm>
        </p:spPr>
        <p:txBody>
          <a:bodyPr/>
          <a:lstStyle>
            <a:lvl1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FDCD18-A9A5-D240-9A32-FEAEC7D1B067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D3FCB1-9A0E-9342-9B42-42D26D8A1FF8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8E5C1-84AC-FB48-A6C5-CE020F5E9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62809D-00F6-A54B-B761-A869D13FFF03}"/>
              </a:ext>
            </a:extLst>
          </p:cNvPr>
          <p:cNvSpPr/>
          <p:nvPr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1816B-036F-9C4C-808E-4276B7E70269}"/>
              </a:ext>
            </a:extLst>
          </p:cNvPr>
          <p:cNvSpPr/>
          <p:nvPr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64952-EE3A-C044-B33F-B8589022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647580-C65C-554A-8AE9-E2FCFF6D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5" y="6356351"/>
            <a:ext cx="61849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E81E47-3258-CC46-B1D8-07377524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363820"/>
            <a:ext cx="10729913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2809D-00F6-A54B-B761-A869D13FFF03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1816B-036F-9C4C-808E-4276B7E70269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364952-EE3A-C044-B33F-B8589022B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8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B0A24C-2736-E943-A756-DE453F4CC90F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BBEBCE-6004-6542-A5C2-743478460BC7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2FEC7F-1F90-1E4D-9E41-FB46F0074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4191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0F2116-9400-244B-B299-2FED693F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29" y="4093558"/>
            <a:ext cx="10729913" cy="625193"/>
          </a:xfrm>
        </p:spPr>
        <p:txBody>
          <a:bodyPr>
            <a:normAutofit/>
          </a:bodyPr>
          <a:lstStyle>
            <a:lvl1pPr>
              <a:defRPr sz="5001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999045-8F9E-B445-8F91-E610500756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054" y="5038165"/>
            <a:ext cx="8293006" cy="914400"/>
          </a:xfrm>
        </p:spPr>
        <p:txBody>
          <a:bodyPr/>
          <a:lstStyle>
            <a:lvl1pPr>
              <a:buFontTx/>
              <a:buNone/>
              <a:defRPr sz="2500">
                <a:solidFill>
                  <a:srgbClr val="23ABE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88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7C6ADC-1851-C147-9E33-B5B6C96905D7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DB1675-3739-E943-9944-2868410305BC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CFBFC-06B0-4345-90E4-D2DDA6F7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5C79AB6-8D2B-6F4C-ADF0-5A7F1BE2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5" y="6356351"/>
            <a:ext cx="61849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31382C0-D2AD-C940-87DA-0BA3462C8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363820"/>
            <a:ext cx="10729913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FA5555B2-ACC2-F94E-9691-0A096E5ECC1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4490" y="1577788"/>
            <a:ext cx="6710736" cy="4291199"/>
          </a:xfrm>
        </p:spPr>
        <p:txBody>
          <a:bodyPr/>
          <a:lstStyle>
            <a:lvl1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2CE8E086-D85D-4D4A-859A-410968627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3052" y="1481791"/>
            <a:ext cx="3314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3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FDCD18-A9A5-D240-9A32-FEAEC7D1B067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D3FCB1-9A0E-9342-9B42-42D26D8A1FF8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88E5C1-84AC-FB48-A6C5-CE020F5E9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AA265D3-C7BF-234D-8956-A9D09AB6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5" y="6356351"/>
            <a:ext cx="61849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201E89-7F9D-F84F-B23F-E237E23E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363820"/>
            <a:ext cx="10729913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A2E1EDEF-3476-8948-9D25-4B21940834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4488" y="1577788"/>
            <a:ext cx="11390313" cy="4291199"/>
          </a:xfrm>
        </p:spPr>
        <p:txBody>
          <a:bodyPr/>
          <a:lstStyle>
            <a:lvl1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3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62809D-00F6-A54B-B761-A869D13FFF03}"/>
              </a:ext>
            </a:extLst>
          </p:cNvPr>
          <p:cNvSpPr/>
          <p:nvPr userDrawn="1"/>
        </p:nvSpPr>
        <p:spPr>
          <a:xfrm>
            <a:off x="0" y="6194613"/>
            <a:ext cx="12192000" cy="233081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41816B-036F-9C4C-808E-4276B7E70269}"/>
              </a:ext>
            </a:extLst>
          </p:cNvPr>
          <p:cNvSpPr/>
          <p:nvPr userDrawn="1"/>
        </p:nvSpPr>
        <p:spPr>
          <a:xfrm>
            <a:off x="0" y="6284260"/>
            <a:ext cx="12192000" cy="573741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64952-EE3A-C044-B33F-B8589022B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14097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647580-C65C-554A-8AE9-E2FCFF6D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05" y="6356351"/>
            <a:ext cx="618498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D66112-F4BD-264E-8740-6022A9908B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E81E47-3258-CC46-B1D8-07377524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363820"/>
            <a:ext cx="10729913" cy="62519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2153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8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2_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b9ff679b8c_0_756"/>
          <p:cNvSpPr/>
          <p:nvPr/>
        </p:nvSpPr>
        <p:spPr>
          <a:xfrm>
            <a:off x="0" y="6194613"/>
            <a:ext cx="12192000" cy="233100"/>
          </a:xfrm>
          <a:prstGeom prst="rect">
            <a:avLst/>
          </a:prstGeom>
          <a:solidFill>
            <a:srgbClr val="EB2327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gb9ff679b8c_0_756"/>
          <p:cNvSpPr/>
          <p:nvPr/>
        </p:nvSpPr>
        <p:spPr>
          <a:xfrm>
            <a:off x="0" y="6284259"/>
            <a:ext cx="12192000" cy="573600"/>
          </a:xfrm>
          <a:prstGeom prst="rect">
            <a:avLst/>
          </a:prstGeom>
          <a:solidFill>
            <a:srgbClr val="23ABE3"/>
          </a:solidFill>
          <a:ln>
            <a:noFill/>
          </a:ln>
        </p:spPr>
        <p:txBody>
          <a:bodyPr spcFirstLastPara="1" wrap="square" lIns="91426" tIns="45700" rIns="91426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gb9ff679b8c_0_7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3" y="2"/>
            <a:ext cx="12179301" cy="105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gb9ff679b8c_0_756"/>
          <p:cNvSpPr txBox="1">
            <a:spLocks noGrp="1"/>
          </p:cNvSpPr>
          <p:nvPr>
            <p:ph type="sldNum" idx="12"/>
          </p:nvPr>
        </p:nvSpPr>
        <p:spPr>
          <a:xfrm>
            <a:off x="11116302" y="6356351"/>
            <a:ext cx="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Google Shape;26;gb9ff679b8c_0_756"/>
          <p:cNvSpPr txBox="1">
            <a:spLocks noGrp="1"/>
          </p:cNvSpPr>
          <p:nvPr>
            <p:ph type="title"/>
          </p:nvPr>
        </p:nvSpPr>
        <p:spPr>
          <a:xfrm>
            <a:off x="344490" y="363820"/>
            <a:ext cx="107300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386"/>
              </a:buClr>
              <a:buSzPts val="4000"/>
              <a:buFont typeface="Arial"/>
              <a:buNone/>
              <a:defRPr sz="4000" b="0" i="0">
                <a:solidFill>
                  <a:srgbClr val="2153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61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9482D-C8EA-0C47-811A-CADFFD0E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B6B4B-C3C9-EE45-B42A-9F3B61638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989EB-09E5-AF44-A3B6-9C3666E95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5ECB-E278-884B-9DE8-43B402D08242}" type="datetime1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0D067-FFEB-F943-81B1-52FA33BFF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144E8-E5DF-1445-9926-D50A1C4B9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66112-F4BD-264E-8740-6022A990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4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49" r:id="rId5"/>
    <p:sldLayoutId id="2147483650" r:id="rId6"/>
    <p:sldLayoutId id="2147483655" r:id="rId7"/>
    <p:sldLayoutId id="2147483656" r:id="rId8"/>
    <p:sldLayoutId id="2147483663" r:id="rId9"/>
  </p:sldLayoutIdLst>
  <p:hf hd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9482D-C8EA-0C47-811A-CADFFD0E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B6B4B-C3C9-EE45-B42A-9F3B61638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989EB-09E5-AF44-A3B6-9C3666E95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5ECB-E278-884B-9DE8-43B402D08242}" type="datetime1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0D067-FFEB-F943-81B1-52FA33BFF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144E8-E5DF-1445-9926-D50A1C4B9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66112-F4BD-264E-8740-6022A990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management.com/blog/the-phe-is-continuing-whats-next-for-medicaid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kmelley@hcfama.org" TargetMode="External"/><Relationship Id="rId2" Type="http://schemas.openxmlformats.org/officeDocument/2006/relationships/hyperlink" Target="http://www.hcfama.org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9C55-BB6E-F141-AE44-C43912F7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29" y="3973329"/>
            <a:ext cx="11273771" cy="2322786"/>
          </a:xfrm>
        </p:spPr>
        <p:txBody>
          <a:bodyPr>
            <a:noAutofit/>
          </a:bodyPr>
          <a:lstStyle/>
          <a:p>
            <a:r>
              <a:rPr lang="en-US" sz="3600" b="1" dirty="0"/>
              <a:t>MassHealth Redetermination Campaign 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b="1" dirty="0">
                <a:solidFill>
                  <a:srgbClr val="23ABE3"/>
                </a:solidFill>
              </a:rPr>
              <a:t>Kathy Melley, Senior Advisor</a:t>
            </a:r>
            <a:br>
              <a:rPr lang="en-US" sz="2000" b="1" i="1" dirty="0">
                <a:solidFill>
                  <a:srgbClr val="23ABE3"/>
                </a:solidFill>
              </a:rPr>
            </a:br>
            <a:r>
              <a:rPr lang="en-US" sz="2000" b="1" i="1" dirty="0">
                <a:solidFill>
                  <a:srgbClr val="23ABE3"/>
                </a:solidFill>
              </a:rPr>
              <a:t>Health Care For All</a:t>
            </a:r>
            <a:br>
              <a:rPr lang="en-US" sz="2000" b="1" i="1" dirty="0">
                <a:solidFill>
                  <a:srgbClr val="23ABE3"/>
                </a:solidFill>
              </a:rPr>
            </a:br>
            <a:r>
              <a:rPr lang="en-US" sz="2000" b="1" dirty="0">
                <a:solidFill>
                  <a:srgbClr val="23ABE3"/>
                </a:solidFill>
              </a:rPr>
              <a:t>June 22, 2022</a:t>
            </a:r>
            <a:br>
              <a:rPr lang="en-US" sz="2000" b="1" i="1" dirty="0">
                <a:solidFill>
                  <a:srgbClr val="23ABE3"/>
                </a:solidFill>
              </a:rPr>
            </a:b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6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D5B0E-5611-4AF2-A36B-AA8E6086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66112-F4BD-264E-8740-6022A9908B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23C5EB-D041-4D2E-B6E9-B83C6AA5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Potential Dates Related to PHE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31D8C0-5D5E-4651-943F-F932AA2142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92410" y="1132514"/>
            <a:ext cx="9664802" cy="50517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B509C5-F3AB-4F61-8CD9-03BA68D508A9}"/>
              </a:ext>
            </a:extLst>
          </p:cNvPr>
          <p:cNvSpPr txBox="1"/>
          <p:nvPr/>
        </p:nvSpPr>
        <p:spPr>
          <a:xfrm>
            <a:off x="0" y="5930130"/>
            <a:ext cx="866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The PHE is Continuing—What’s Next for Medicaid? - Health Management Associates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41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6112-F4BD-264E-8740-6022A9908B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83890"/>
            <a:ext cx="11502696" cy="1216910"/>
          </a:xfrm>
        </p:spPr>
        <p:txBody>
          <a:bodyPr>
            <a:normAutofit fontScale="90000"/>
          </a:bodyPr>
          <a:lstStyle/>
          <a:p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Campaign Goals </a:t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​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567" y="1710088"/>
            <a:ext cx="11666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HCFA is partnering with MassHealth and the Health Connector on a large-scale targeted campaign to ensure Massachusetts residents keep their coverage and to reinforce information about COVID vaccinations.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FCF057-8905-4111-B6EE-3FECEA17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638" y="3232375"/>
            <a:ext cx="2060554" cy="2839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0B4044-3163-4437-89AA-CE07CCFA0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448" y="3362494"/>
            <a:ext cx="2742857" cy="888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F2B17C-EF4A-4E19-8B73-EDDCC8A4C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4" y="3317911"/>
            <a:ext cx="3605030" cy="17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5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847" y="282397"/>
            <a:ext cx="10658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Where: 15 Target Municipalities*</a:t>
            </a:r>
            <a:endParaRPr lang="en-US" sz="4000" b="1" i="1" dirty="0">
              <a:solidFill>
                <a:srgbClr val="21538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F2CB4-E70D-4F86-B6B4-44B32BC42AFE}"/>
              </a:ext>
            </a:extLst>
          </p:cNvPr>
          <p:cNvSpPr txBox="1"/>
          <p:nvPr/>
        </p:nvSpPr>
        <p:spPr>
          <a:xfrm flipH="1">
            <a:off x="3133176" y="5392276"/>
            <a:ext cx="3388659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lnSpc>
                <a:spcPct val="150000"/>
              </a:lnSpc>
              <a:buClr>
                <a:srgbClr val="215386"/>
              </a:buClr>
              <a:buSzPct val="100000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*Tentative list - subject to change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664AC-7A3F-4737-BD59-5CDCB0195558}"/>
              </a:ext>
            </a:extLst>
          </p:cNvPr>
          <p:cNvGrpSpPr/>
          <p:nvPr/>
        </p:nvGrpSpPr>
        <p:grpSpPr>
          <a:xfrm>
            <a:off x="410135" y="1659889"/>
            <a:ext cx="9332254" cy="3804888"/>
            <a:chOff x="410135" y="1875041"/>
            <a:chExt cx="9332254" cy="3804888"/>
          </a:xfrm>
        </p:grpSpPr>
        <p:sp>
          <p:nvSpPr>
            <p:cNvPr id="10" name="Rectangle 9"/>
            <p:cNvSpPr/>
            <p:nvPr/>
          </p:nvSpPr>
          <p:spPr>
            <a:xfrm>
              <a:off x="410135" y="1875041"/>
              <a:ext cx="2212042" cy="3804888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Boston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Brockton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Chelsea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Everett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Fall River</a:t>
              </a:r>
            </a:p>
            <a:p>
              <a:pPr marL="400050" indent="-342900" algn="just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lnSpc>
                  <a:spcPct val="115000"/>
                </a:lnSpc>
              </a:pP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92081" y="1895111"/>
              <a:ext cx="273347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Framingham</a:t>
              </a:r>
            </a:p>
            <a:p>
              <a:pPr marL="400050" indent="-342900" algn="just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Lawrence</a:t>
              </a:r>
            </a:p>
            <a:p>
              <a:pPr marL="400050" indent="-342900" algn="just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Lowell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Lynn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Malden</a:t>
              </a:r>
            </a:p>
            <a:p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7895A0-B719-4AB0-809E-A58175E70ED0}"/>
                </a:ext>
              </a:extLst>
            </p:cNvPr>
            <p:cNvSpPr txBox="1"/>
            <p:nvPr/>
          </p:nvSpPr>
          <p:spPr>
            <a:xfrm>
              <a:off x="6649565" y="1916208"/>
              <a:ext cx="3092824" cy="2793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Bedford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Quincy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Revere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Springfield</a:t>
              </a:r>
            </a:p>
            <a:p>
              <a:pPr marL="400050" indent="-342900">
                <a:lnSpc>
                  <a:spcPct val="150000"/>
                </a:lnSpc>
                <a:buClr>
                  <a:srgbClr val="215386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Worcester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91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0DFCC-5B37-48F0-95F7-A8E75CC53C36}"/>
              </a:ext>
            </a:extLst>
          </p:cNvPr>
          <p:cNvSpPr txBox="1">
            <a:spLocks/>
          </p:cNvSpPr>
          <p:nvPr/>
        </p:nvSpPr>
        <p:spPr>
          <a:xfrm>
            <a:off x="-133032" y="1842845"/>
            <a:ext cx="7433774" cy="42911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US" b="1" i="1" dirty="0"/>
          </a:p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1847" y="221884"/>
            <a:ext cx="11079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Populations and Languages</a:t>
            </a:r>
            <a:endParaRPr lang="en-US" sz="4000" b="1" i="1" dirty="0">
              <a:solidFill>
                <a:srgbClr val="21538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10E1E-3328-44F8-87EB-FEAA57BD31A5}"/>
              </a:ext>
            </a:extLst>
          </p:cNvPr>
          <p:cNvSpPr txBox="1"/>
          <p:nvPr/>
        </p:nvSpPr>
        <p:spPr>
          <a:xfrm>
            <a:off x="383237" y="1418657"/>
            <a:ext cx="10952629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Culturally and linguistically appropriate campaign</a:t>
            </a:r>
          </a:p>
          <a:p>
            <a:endParaRPr lang="en-US" sz="1100" dirty="0">
              <a:solidFill>
                <a:srgbClr val="2053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and communications in nine languages to reach target populations and adapted to ensure accessibility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Arabic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 Verdean </a:t>
            </a:r>
            <a:r>
              <a:rPr lang="en-US" sz="2000" dirty="0" err="1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Kriolu</a:t>
            </a:r>
            <a:endParaRPr lang="en-US" sz="2000" dirty="0">
              <a:solidFill>
                <a:srgbClr val="2053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 (Mandarin)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Haitian Creole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Khmer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Portuguese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7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1D59E-6C34-4008-94F1-3925379F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6112-F4BD-264E-8740-6022A9908B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5FDC8-A161-4A00-83CE-69A7685A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7" y="154479"/>
            <a:ext cx="10729913" cy="1043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Strategy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6B91-8C01-4A94-B3EF-449551F60E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488" y="1577788"/>
            <a:ext cx="10588983" cy="4291199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205386"/>
                </a:solidFill>
              </a:rPr>
              <a:t>Our multi-pronged approach will include: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95F7D-7CB2-4B4C-A775-FFB17541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8" y="2213810"/>
            <a:ext cx="3645569" cy="2430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36503-1800-4C87-9B8B-9BB20A5BF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146" y="3723387"/>
            <a:ext cx="3645569" cy="2430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AFDF8-7315-4CA1-9E88-8E4D0CB8A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312" y="2210852"/>
            <a:ext cx="3659739" cy="2433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0DF2B1-ABEC-48B1-8BFC-5825571972B2}"/>
              </a:ext>
            </a:extLst>
          </p:cNvPr>
          <p:cNvSpPr txBox="1"/>
          <p:nvPr/>
        </p:nvSpPr>
        <p:spPr>
          <a:xfrm>
            <a:off x="146804" y="4691927"/>
            <a:ext cx="388365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205386"/>
                </a:solidFill>
              </a:rPr>
              <a:t>1. Collaboration and engagement with community-based organizations (CBOs) and faith-based organizations (FBOs)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D176CF-19DF-421F-931C-77B4414522ED}"/>
              </a:ext>
            </a:extLst>
          </p:cNvPr>
          <p:cNvSpPr txBox="1"/>
          <p:nvPr/>
        </p:nvSpPr>
        <p:spPr>
          <a:xfrm>
            <a:off x="4318577" y="2299246"/>
            <a:ext cx="3593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5386"/>
                </a:solidFill>
              </a:rPr>
              <a:t>2. A communications campaign that includes ads in targeted multilingual community-oriented outlets, digital ads, PSAs, and media outreach 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52CEB4-BE57-4FE0-8F26-273233EDC842}"/>
              </a:ext>
            </a:extLst>
          </p:cNvPr>
          <p:cNvSpPr txBox="1"/>
          <p:nvPr/>
        </p:nvSpPr>
        <p:spPr>
          <a:xfrm>
            <a:off x="8403529" y="4736316"/>
            <a:ext cx="3669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5386"/>
                </a:solidFill>
              </a:rPr>
              <a:t>3. One-on-one outreach via door knocking/canvassing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3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06CFDE-3523-458D-8D18-65BA0F1B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6112-F4BD-264E-8740-6022A9908B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7DAE8-19FB-4C80-9F97-B8AA67E4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CBO/FBO Partnerships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535BD-39F5-48BF-9210-4E0BB009ADE7}"/>
              </a:ext>
            </a:extLst>
          </p:cNvPr>
          <p:cNvSpPr txBox="1"/>
          <p:nvPr/>
        </p:nvSpPr>
        <p:spPr>
          <a:xfrm>
            <a:off x="147918" y="985152"/>
            <a:ext cx="124004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Community- and faith-based organizations from each of the 15 municipalities + organizations serving key populations, including people living with disabilities, people experiencing homelessness, and older adults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CBO/FBOs will deliver visibility activities and events:</a:t>
            </a:r>
          </a:p>
          <a:p>
            <a:endParaRPr lang="en-US" sz="2000" dirty="0">
              <a:solidFill>
                <a:srgbClr val="2053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BFC9C-E319-4459-A211-C9FD7A2E7E5C}"/>
              </a:ext>
            </a:extLst>
          </p:cNvPr>
          <p:cNvSpPr txBox="1"/>
          <p:nvPr/>
        </p:nvSpPr>
        <p:spPr>
          <a:xfrm>
            <a:off x="726509" y="3214555"/>
            <a:ext cx="47724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Tabling and posters in areas of high pedestrian traffic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Fliers and tabling at community events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Posters, church bulletins, and events at local religious institutions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walks to distribute info and materials to local stores &amp; businesses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ACA54-F44F-410B-880A-5CD8DBA744BE}"/>
              </a:ext>
            </a:extLst>
          </p:cNvPr>
          <p:cNvSpPr txBox="1"/>
          <p:nvPr/>
        </p:nvSpPr>
        <p:spPr>
          <a:xfrm>
            <a:off x="6096000" y="3157840"/>
            <a:ext cx="477241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campaigns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Ambassador program for participation in media outreach, videos, key events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events with local health centers, vaccination clinics/providers, and other stakeholders that reach targeted populations</a:t>
            </a:r>
          </a:p>
        </p:txBody>
      </p:sp>
      <p:pic>
        <p:nvPicPr>
          <p:cNvPr id="11" name="Graphic 10" descr="Marketing">
            <a:extLst>
              <a:ext uri="{FF2B5EF4-FFF2-40B4-BE49-F238E27FC236}">
                <a16:creationId xmlns:a16="http://schemas.microsoft.com/office/drawing/2014/main" id="{A176F082-EE13-4AE2-B389-7065A237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6603" y="2262424"/>
            <a:ext cx="914401" cy="914401"/>
          </a:xfrm>
          <a:prstGeom prst="rect">
            <a:avLst/>
          </a:prstGeom>
        </p:spPr>
      </p:pic>
      <p:pic>
        <p:nvPicPr>
          <p:cNvPr id="13" name="Graphic 12" descr="Document">
            <a:extLst>
              <a:ext uri="{FF2B5EF4-FFF2-40B4-BE49-F238E27FC236}">
                <a16:creationId xmlns:a16="http://schemas.microsoft.com/office/drawing/2014/main" id="{4E3770A4-F8FC-45E4-B2EF-F63C5692D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4763" y="2332810"/>
            <a:ext cx="764087" cy="764087"/>
          </a:xfrm>
          <a:prstGeom prst="rect">
            <a:avLst/>
          </a:prstGeom>
        </p:spPr>
      </p:pic>
      <p:pic>
        <p:nvPicPr>
          <p:cNvPr id="15" name="Graphic 14" descr="Connections">
            <a:extLst>
              <a:ext uri="{FF2B5EF4-FFF2-40B4-BE49-F238E27FC236}">
                <a16:creationId xmlns:a16="http://schemas.microsoft.com/office/drawing/2014/main" id="{C02B4E10-1440-4313-826D-CF91A74B3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7712" y="2271102"/>
            <a:ext cx="866382" cy="86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2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06CFDE-3523-458D-8D18-65BA0F1B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6112-F4BD-264E-8740-6022A9908B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7DAE8-19FB-4C80-9F97-B8AA67E4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MassHealth Redetermination Campaign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535BD-39F5-48BF-9210-4E0BB009ADE7}"/>
              </a:ext>
            </a:extLst>
          </p:cNvPr>
          <p:cNvSpPr txBox="1"/>
          <p:nvPr/>
        </p:nvSpPr>
        <p:spPr>
          <a:xfrm>
            <a:off x="147918" y="985152"/>
            <a:ext cx="124004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u="sng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focus: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3 campaign strategies to the 2 possible PHE-end timelines</a:t>
            </a:r>
          </a:p>
          <a:p>
            <a:endParaRPr lang="en-US" sz="2400" dirty="0">
              <a:solidFill>
                <a:srgbClr val="2053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toward an October expiration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 development, testing and materials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the ad buy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canvassing script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trainings for canvassers and CBO/FBOs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53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Finalizing CBO/FBO applications and selection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053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6112-F4BD-264E-8740-6022A9908B9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Questions?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Thank you!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Please feel free to reach out:</a:t>
            </a:r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www.hcfama.org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hlinkClick r:id="rId3"/>
              </a:rPr>
              <a:t>kmelley@hcfama.org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6518231"/>
      </p:ext>
    </p:extLst>
  </p:cSld>
  <p:clrMapOvr>
    <a:masterClrMapping/>
  </p:clrMapOvr>
</p:sld>
</file>

<file path=ppt/theme/theme1.xml><?xml version="1.0" encoding="utf-8"?>
<a:theme xmlns:a="http://schemas.openxmlformats.org/drawingml/2006/main" name="HCFA PowerPoint 2020_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FA-Powerpoint-2020" id="{9D532BC5-F831-9544-A41E-BC5C56F5C061}" vid="{34D9E820-33FC-1846-8854-10756C427A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FA-Powerpoint-2020" id="{9D532BC5-F831-9544-A41E-BC5C56F5C061}" vid="{34D9E820-33FC-1846-8854-10756C427A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73487E6EEFEE48B03FD6698D8E4682" ma:contentTypeVersion="12" ma:contentTypeDescription="Create a new document." ma:contentTypeScope="" ma:versionID="16052be0a2b4700741e5788bd1348f55">
  <xsd:schema xmlns:xsd="http://www.w3.org/2001/XMLSchema" xmlns:xs="http://www.w3.org/2001/XMLSchema" xmlns:p="http://schemas.microsoft.com/office/2006/metadata/properties" xmlns:ns2="b1100dbc-37ab-48a5-8f21-d640fba57fe7" xmlns:ns3="c32fbbb0-2551-4f40-8708-3ac18798f7af" targetNamespace="http://schemas.microsoft.com/office/2006/metadata/properties" ma:root="true" ma:fieldsID="24f455b96cc5a05175fe186b19b39791" ns2:_="" ns3:_="">
    <xsd:import namespace="b1100dbc-37ab-48a5-8f21-d640fba57fe7"/>
    <xsd:import namespace="c32fbbb0-2551-4f40-8708-3ac18798f7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100dbc-37ab-48a5-8f21-d640fba57f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fbbb0-2551-4f40-8708-3ac18798f7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946AD1-590F-401E-81E2-9D4D6AB67D9D}">
  <ds:schemaRefs>
    <ds:schemaRef ds:uri="http://purl.org/dc/terms/"/>
    <ds:schemaRef ds:uri="c32fbbb0-2551-4f40-8708-3ac18798f7af"/>
    <ds:schemaRef ds:uri="http://www.w3.org/XML/1998/namespace"/>
    <ds:schemaRef ds:uri="http://purl.org/dc/dcmitype/"/>
    <ds:schemaRef ds:uri="b1100dbc-37ab-48a5-8f21-d640fba57fe7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B1127C4-2ED2-4628-A8C6-7C1FF07489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100dbc-37ab-48a5-8f21-d640fba57fe7"/>
    <ds:schemaRef ds:uri="c32fbbb0-2551-4f40-8708-3ac18798f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355389-AC7E-47A0-A12B-7587F21EE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HCFA PowerPoint 2020_ (1).thmx</Template>
  <TotalTime>8659</TotalTime>
  <Words>395</Words>
  <Application>Microsoft Office PowerPoint</Application>
  <PresentationFormat>Widescreen</PresentationFormat>
  <Paragraphs>79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HCFA PowerPoint 2020_ (1)</vt:lpstr>
      <vt:lpstr>Office Theme</vt:lpstr>
      <vt:lpstr>MassHealth Redetermination Campaign   Kathy Melley, Senior Advisor Health Care For All June 22, 2022 </vt:lpstr>
      <vt:lpstr>Potential Dates Related to PHE</vt:lpstr>
      <vt:lpstr>  Campaign Goals  ​</vt:lpstr>
      <vt:lpstr>PowerPoint Presentation</vt:lpstr>
      <vt:lpstr>PowerPoint Presentation</vt:lpstr>
      <vt:lpstr>The Strategy</vt:lpstr>
      <vt:lpstr>CBO/FBO Partnerships</vt:lpstr>
      <vt:lpstr>MassHealth Redetermination Campaign</vt:lpstr>
      <vt:lpstr>Questions? </vt:lpstr>
    </vt:vector>
  </TitlesOfParts>
  <Company>CCAT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Strniste</dc:creator>
  <cp:lastModifiedBy>Kathy Melley</cp:lastModifiedBy>
  <cp:revision>194</cp:revision>
  <dcterms:created xsi:type="dcterms:W3CDTF">2020-10-29T18:37:49Z</dcterms:created>
  <dcterms:modified xsi:type="dcterms:W3CDTF">2022-06-22T19:48:18Z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0x0101003A73487E6EEFEE48B03FD6698D8E4682</vt:lpwstr>
  </property>
</Properties>
</file>