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Lst>
  <p:sldSz cy="6858000" cx="12192000"/>
  <p:notesSz cx="6858000" cy="9144000"/>
  <p:embeddedFontLst>
    <p:embeddedFont>
      <p:font typeface="Roboto"/>
      <p:regular r:id="rId130"/>
      <p:bold r:id="rId131"/>
      <p:italic r:id="rId132"/>
      <p:boldItalic r:id="rId133"/>
    </p:embeddedFont>
    <p:embeddedFont>
      <p:font typeface="Proxima Nova"/>
      <p:regular r:id="rId134"/>
      <p:bold r:id="rId135"/>
      <p:italic r:id="rId136"/>
      <p:boldItalic r:id="rId137"/>
    </p:embeddedFont>
    <p:embeddedFont>
      <p:font typeface="Arial Black"/>
      <p:regular r:id="rId138"/>
    </p:embeddedFont>
    <p:embeddedFont>
      <p:font typeface="Open Sans"/>
      <p:regular r:id="rId139"/>
      <p:bold r:id="rId140"/>
      <p:italic r:id="rId141"/>
      <p:boldItalic r:id="rId1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43" roundtripDataSignature="AMtx7mjvLkX+PbpgJLg0NphMuG7z302n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17C1590-9D94-4D4A-822A-E43C1BDFFBF9}">
  <a:tblStyle styleId="{917C1590-9D94-4D4A-822A-E43C1BDFFBF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4928F75-98F4-46A2-8B40-857DD77CE5C2}"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3" Type="http://customschemas.google.com/relationships/presentationmetadata" Target="metadata"/><Relationship Id="rId142" Type="http://schemas.openxmlformats.org/officeDocument/2006/relationships/font" Target="fonts/OpenSans-boldItalic.fntdata"/><Relationship Id="rId141" Type="http://schemas.openxmlformats.org/officeDocument/2006/relationships/font" Target="fonts/OpenSans-italic.fntdata"/><Relationship Id="rId140"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font" Target="fonts/OpenSans-regular.fntdata"/><Relationship Id="rId138" Type="http://schemas.openxmlformats.org/officeDocument/2006/relationships/font" Target="fonts/ArialBlack-regular.fntdata"/><Relationship Id="rId137" Type="http://schemas.openxmlformats.org/officeDocument/2006/relationships/font" Target="fonts/ProximaNova-boldItalic.fntdata"/><Relationship Id="rId132" Type="http://schemas.openxmlformats.org/officeDocument/2006/relationships/font" Target="fonts/Roboto-italic.fntdata"/><Relationship Id="rId131" Type="http://schemas.openxmlformats.org/officeDocument/2006/relationships/font" Target="fonts/Roboto-bold.fntdata"/><Relationship Id="rId130" Type="http://schemas.openxmlformats.org/officeDocument/2006/relationships/font" Target="fonts/Roboto-regular.fntdata"/><Relationship Id="rId136" Type="http://schemas.openxmlformats.org/officeDocument/2006/relationships/font" Target="fonts/ProximaNova-italic.fntdata"/><Relationship Id="rId135" Type="http://schemas.openxmlformats.org/officeDocument/2006/relationships/font" Target="fonts/ProximaNova-bold.fntdata"/><Relationship Id="rId134" Type="http://schemas.openxmlformats.org/officeDocument/2006/relationships/font" Target="fonts/ProximaNova-regular.fntdata"/><Relationship Id="rId133" Type="http://schemas.openxmlformats.org/officeDocument/2006/relationships/font" Target="fonts/Roboto-boldItalic.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d7aea1e7a6_0_0: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2d7aea1e7a6_0_0: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26" name="Google Shape;126;g2d7aea1e7a6_0_0: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d7e4c12f42_0_719: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d7e4c12f42_0_719: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d7e4c12f42_0_719: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af562fa6e1_0_26: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29" name="Google Shape;1029;g2af562fa6e1_0_26:notes"/>
          <p:cNvSpPr txBox="1"/>
          <p:nvPr>
            <p:ph idx="1" type="body"/>
          </p:nvPr>
        </p:nvSpPr>
        <p:spPr>
          <a:xfrm>
            <a:off x="915115" y="4345035"/>
            <a:ext cx="5028000" cy="41121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t/>
            </a:r>
            <a:endParaRPr/>
          </a:p>
        </p:txBody>
      </p:sp>
      <p:sp>
        <p:nvSpPr>
          <p:cNvPr id="1030" name="Google Shape;1030;g2af562fa6e1_0_26:notes"/>
          <p:cNvSpPr txBox="1"/>
          <p:nvPr>
            <p:ph idx="3" type="hdr"/>
          </p:nvPr>
        </p:nvSpPr>
        <p:spPr>
          <a:xfrm>
            <a:off x="2" y="0"/>
            <a:ext cx="2972400" cy="4569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rPr lang="en-US"/>
              <a:t>TAFDC Overview - COVID-19</a:t>
            </a:r>
            <a:endParaRPr/>
          </a:p>
        </p:txBody>
      </p:sp>
      <p:sp>
        <p:nvSpPr>
          <p:cNvPr id="1031" name="Google Shape;1031;g2af562fa6e1_0_26:notes"/>
          <p:cNvSpPr txBox="1"/>
          <p:nvPr>
            <p:ph idx="10" type="dt"/>
          </p:nvPr>
        </p:nvSpPr>
        <p:spPr>
          <a:xfrm>
            <a:off x="3885796" y="0"/>
            <a:ext cx="2972400" cy="456900"/>
          </a:xfrm>
          <a:prstGeom prst="rect">
            <a:avLst/>
          </a:prstGeom>
          <a:noFill/>
          <a:ln>
            <a:noFill/>
          </a:ln>
        </p:spPr>
        <p:txBody>
          <a:bodyPr anchorCtr="0" anchor="t" bIns="44625" lIns="89250" spcFirstLastPara="1" rIns="89250" wrap="square" tIns="44625">
            <a:noAutofit/>
          </a:bodyPr>
          <a:lstStyle/>
          <a:p>
            <a:pPr indent="0" lvl="0" marL="0" rtl="0" algn="r">
              <a:lnSpc>
                <a:spcPct val="100000"/>
              </a:lnSpc>
              <a:spcBef>
                <a:spcPts val="0"/>
              </a:spcBef>
              <a:spcAft>
                <a:spcPts val="0"/>
              </a:spcAft>
              <a:buSzPts val="1300"/>
              <a:buNone/>
            </a:pPr>
            <a:r>
              <a:rPr lang="en-US"/>
              <a:t>Nov. 2020</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3254bef7818_0_565: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39" name="Google Shape;1039;g3254bef7818_0_565:notes"/>
          <p:cNvSpPr txBox="1"/>
          <p:nvPr>
            <p:ph idx="1" type="body"/>
          </p:nvPr>
        </p:nvSpPr>
        <p:spPr>
          <a:xfrm>
            <a:off x="915115" y="4345035"/>
            <a:ext cx="5028000" cy="41121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t/>
            </a:r>
            <a:endParaRPr/>
          </a:p>
        </p:txBody>
      </p:sp>
      <p:sp>
        <p:nvSpPr>
          <p:cNvPr id="1040" name="Google Shape;1040;g3254bef7818_0_565:notes"/>
          <p:cNvSpPr txBox="1"/>
          <p:nvPr>
            <p:ph idx="3" type="hdr"/>
          </p:nvPr>
        </p:nvSpPr>
        <p:spPr>
          <a:xfrm>
            <a:off x="2" y="0"/>
            <a:ext cx="2972400" cy="4569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rPr lang="en-US"/>
              <a:t>TAFDC Overview - COVID-19</a:t>
            </a:r>
            <a:endParaRPr/>
          </a:p>
        </p:txBody>
      </p:sp>
      <p:sp>
        <p:nvSpPr>
          <p:cNvPr id="1041" name="Google Shape;1041;g3254bef7818_0_565:notes"/>
          <p:cNvSpPr txBox="1"/>
          <p:nvPr>
            <p:ph idx="10" type="dt"/>
          </p:nvPr>
        </p:nvSpPr>
        <p:spPr>
          <a:xfrm>
            <a:off x="3885796" y="0"/>
            <a:ext cx="2972400" cy="456900"/>
          </a:xfrm>
          <a:prstGeom prst="rect">
            <a:avLst/>
          </a:prstGeom>
          <a:noFill/>
          <a:ln>
            <a:noFill/>
          </a:ln>
        </p:spPr>
        <p:txBody>
          <a:bodyPr anchorCtr="0" anchor="t" bIns="44625" lIns="89250" spcFirstLastPara="1" rIns="89250" wrap="square" tIns="44625">
            <a:noAutofit/>
          </a:bodyPr>
          <a:lstStyle/>
          <a:p>
            <a:pPr indent="0" lvl="0" marL="0" rtl="0" algn="r">
              <a:lnSpc>
                <a:spcPct val="100000"/>
              </a:lnSpc>
              <a:spcBef>
                <a:spcPts val="0"/>
              </a:spcBef>
              <a:spcAft>
                <a:spcPts val="0"/>
              </a:spcAft>
              <a:buSzPts val="1300"/>
              <a:buNone/>
            </a:pPr>
            <a:r>
              <a:rPr lang="en-US"/>
              <a:t>Nov. 2020</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3254bef7818_0_573: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49" name="Google Shape;1049;g3254bef7818_0_573:notes"/>
          <p:cNvSpPr txBox="1"/>
          <p:nvPr>
            <p:ph idx="1" type="body"/>
          </p:nvPr>
        </p:nvSpPr>
        <p:spPr>
          <a:xfrm>
            <a:off x="915115" y="4345035"/>
            <a:ext cx="5028000" cy="41121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t/>
            </a:r>
            <a:endParaRPr/>
          </a:p>
        </p:txBody>
      </p:sp>
      <p:sp>
        <p:nvSpPr>
          <p:cNvPr id="1050" name="Google Shape;1050;g3254bef7818_0_573:notes"/>
          <p:cNvSpPr txBox="1"/>
          <p:nvPr>
            <p:ph idx="3" type="hdr"/>
          </p:nvPr>
        </p:nvSpPr>
        <p:spPr>
          <a:xfrm>
            <a:off x="2" y="0"/>
            <a:ext cx="2972400" cy="4569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rPr lang="en-US"/>
              <a:t>TAFDC Overview - COVID-19</a:t>
            </a:r>
            <a:endParaRPr/>
          </a:p>
        </p:txBody>
      </p:sp>
      <p:sp>
        <p:nvSpPr>
          <p:cNvPr id="1051" name="Google Shape;1051;g3254bef7818_0_573:notes"/>
          <p:cNvSpPr txBox="1"/>
          <p:nvPr>
            <p:ph idx="10" type="dt"/>
          </p:nvPr>
        </p:nvSpPr>
        <p:spPr>
          <a:xfrm>
            <a:off x="3885796" y="0"/>
            <a:ext cx="2972400" cy="456900"/>
          </a:xfrm>
          <a:prstGeom prst="rect">
            <a:avLst/>
          </a:prstGeom>
          <a:noFill/>
          <a:ln>
            <a:noFill/>
          </a:ln>
        </p:spPr>
        <p:txBody>
          <a:bodyPr anchorCtr="0" anchor="t" bIns="44625" lIns="89250" spcFirstLastPara="1" rIns="89250" wrap="square" tIns="44625">
            <a:noAutofit/>
          </a:bodyPr>
          <a:lstStyle/>
          <a:p>
            <a:pPr indent="0" lvl="0" marL="0" rtl="0" algn="r">
              <a:lnSpc>
                <a:spcPct val="100000"/>
              </a:lnSpc>
              <a:spcBef>
                <a:spcPts val="0"/>
              </a:spcBef>
              <a:spcAft>
                <a:spcPts val="0"/>
              </a:spcAft>
              <a:buSzPts val="1300"/>
              <a:buNone/>
            </a:pPr>
            <a:r>
              <a:rPr lang="en-US"/>
              <a:t>Nov. 2020</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3254bef7818_0_582: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59" name="Google Shape;1059;g3254bef7818_0_582:notes"/>
          <p:cNvSpPr txBox="1"/>
          <p:nvPr>
            <p:ph idx="1" type="body"/>
          </p:nvPr>
        </p:nvSpPr>
        <p:spPr>
          <a:xfrm>
            <a:off x="915115" y="4345035"/>
            <a:ext cx="5028000" cy="41121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t/>
            </a:r>
            <a:endParaRPr/>
          </a:p>
        </p:txBody>
      </p:sp>
      <p:sp>
        <p:nvSpPr>
          <p:cNvPr id="1060" name="Google Shape;1060;g3254bef7818_0_582:notes"/>
          <p:cNvSpPr txBox="1"/>
          <p:nvPr>
            <p:ph idx="3" type="hdr"/>
          </p:nvPr>
        </p:nvSpPr>
        <p:spPr>
          <a:xfrm>
            <a:off x="2" y="0"/>
            <a:ext cx="2972400" cy="4569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rPr lang="en-US"/>
              <a:t>TAFDC Overview - COVID-19</a:t>
            </a:r>
            <a:endParaRPr/>
          </a:p>
        </p:txBody>
      </p:sp>
      <p:sp>
        <p:nvSpPr>
          <p:cNvPr id="1061" name="Google Shape;1061;g3254bef7818_0_582:notes"/>
          <p:cNvSpPr txBox="1"/>
          <p:nvPr>
            <p:ph idx="10" type="dt"/>
          </p:nvPr>
        </p:nvSpPr>
        <p:spPr>
          <a:xfrm>
            <a:off x="3885796" y="0"/>
            <a:ext cx="2972400" cy="456900"/>
          </a:xfrm>
          <a:prstGeom prst="rect">
            <a:avLst/>
          </a:prstGeom>
          <a:noFill/>
          <a:ln>
            <a:noFill/>
          </a:ln>
        </p:spPr>
        <p:txBody>
          <a:bodyPr anchorCtr="0" anchor="t" bIns="44625" lIns="89250" spcFirstLastPara="1" rIns="89250" wrap="square" tIns="44625">
            <a:noAutofit/>
          </a:bodyPr>
          <a:lstStyle/>
          <a:p>
            <a:pPr indent="0" lvl="0" marL="0" rtl="0" algn="r">
              <a:lnSpc>
                <a:spcPct val="100000"/>
              </a:lnSpc>
              <a:spcBef>
                <a:spcPts val="0"/>
              </a:spcBef>
              <a:spcAft>
                <a:spcPts val="0"/>
              </a:spcAft>
              <a:buSzPts val="1300"/>
              <a:buNone/>
            </a:pPr>
            <a:r>
              <a:rPr lang="en-US"/>
              <a:t>Nov. 2020</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3254bef7818_0_591: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9" name="Google Shape;1069;g3254bef7818_0_591: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3254bef7818_0_598: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7" name="Google Shape;1077;g3254bef7818_0_598: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078" name="Google Shape;1078;g3254bef7818_0_598: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3254bef7818_0_605: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3254bef7818_0_605:notes"/>
          <p:cNvSpPr txBox="1"/>
          <p:nvPr>
            <p:ph idx="1" type="body"/>
          </p:nvPr>
        </p:nvSpPr>
        <p:spPr>
          <a:xfrm>
            <a:off x="915115" y="4345035"/>
            <a:ext cx="5028000" cy="4112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6" name="Google Shape;1086;g3254bef7818_0_605:notes"/>
          <p:cNvSpPr txBox="1"/>
          <p:nvPr>
            <p:ph idx="12" type="sldNum"/>
          </p:nvPr>
        </p:nvSpPr>
        <p:spPr>
          <a:xfrm>
            <a:off x="3885796" y="8687228"/>
            <a:ext cx="2972400" cy="456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2af562fa6e1_0_40:notes"/>
          <p:cNvSpPr/>
          <p:nvPr>
            <p:ph idx="2" type="sldImg"/>
          </p:nvPr>
        </p:nvSpPr>
        <p:spPr>
          <a:xfrm>
            <a:off x="136444" y="685162"/>
            <a:ext cx="65850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g2af562fa6e1_0_40: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rPr lang="en-US"/>
              <a:t> </a:t>
            </a:r>
            <a:endParaRPr/>
          </a:p>
        </p:txBody>
      </p:sp>
      <p:sp>
        <p:nvSpPr>
          <p:cNvPr id="1094" name="Google Shape;1094;g2af562fa6e1_0_40: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3254bef7818_0_619: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102" name="Google Shape;1102;g3254bef7818_0_619:notes"/>
          <p:cNvSpPr/>
          <p:nvPr>
            <p:ph idx="2" type="sldImg"/>
          </p:nvPr>
        </p:nvSpPr>
        <p:spPr>
          <a:xfrm>
            <a:off x="136444" y="685162"/>
            <a:ext cx="65850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3254bef7818_0_625:notes"/>
          <p:cNvSpPr/>
          <p:nvPr>
            <p:ph idx="2" type="sldImg"/>
          </p:nvPr>
        </p:nvSpPr>
        <p:spPr>
          <a:xfrm>
            <a:off x="136444" y="685162"/>
            <a:ext cx="65850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9" name="Google Shape;1109;g3254bef7818_0_625: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110" name="Google Shape;1110;g3254bef7818_0_625: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d7aea1e7a6_0_230: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2d7aea1e7a6_0_230: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236" name="Google Shape;236;g2d7aea1e7a6_0_230: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3254bef7818_0_640: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8" name="Google Shape;1118;g3254bef7818_0_640: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119" name="Google Shape;1119;g3254bef7818_0_640: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3254bef7818_0_647: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3254bef7818_0_647:notes"/>
          <p:cNvSpPr txBox="1"/>
          <p:nvPr>
            <p:ph idx="1" type="body"/>
          </p:nvPr>
        </p:nvSpPr>
        <p:spPr>
          <a:xfrm>
            <a:off x="915115" y="4345035"/>
            <a:ext cx="5028000" cy="4112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7" name="Google Shape;1127;g3254bef7818_0_647:notes"/>
          <p:cNvSpPr txBox="1"/>
          <p:nvPr>
            <p:ph idx="12" type="sldNum"/>
          </p:nvPr>
        </p:nvSpPr>
        <p:spPr>
          <a:xfrm>
            <a:off x="3885796" y="8687228"/>
            <a:ext cx="2972400" cy="456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3254bef7818_0_653: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33" name="Google Shape;1133;g3254bef7818_0_653:notes"/>
          <p:cNvSpPr txBox="1"/>
          <p:nvPr>
            <p:ph idx="1" type="body"/>
          </p:nvPr>
        </p:nvSpPr>
        <p:spPr>
          <a:xfrm>
            <a:off x="915115" y="4345035"/>
            <a:ext cx="5028000" cy="41121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t/>
            </a:r>
            <a:endParaRPr/>
          </a:p>
        </p:txBody>
      </p:sp>
      <p:sp>
        <p:nvSpPr>
          <p:cNvPr id="1134" name="Google Shape;1134;g3254bef7818_0_653:notes"/>
          <p:cNvSpPr txBox="1"/>
          <p:nvPr>
            <p:ph idx="3" type="hdr"/>
          </p:nvPr>
        </p:nvSpPr>
        <p:spPr>
          <a:xfrm>
            <a:off x="2" y="0"/>
            <a:ext cx="2972400" cy="4569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rPr lang="en-US"/>
              <a:t>TAFDC Overview - COVID-19</a:t>
            </a:r>
            <a:endParaRPr/>
          </a:p>
        </p:txBody>
      </p:sp>
      <p:sp>
        <p:nvSpPr>
          <p:cNvPr id="1135" name="Google Shape;1135;g3254bef7818_0_653:notes"/>
          <p:cNvSpPr txBox="1"/>
          <p:nvPr>
            <p:ph idx="10" type="dt"/>
          </p:nvPr>
        </p:nvSpPr>
        <p:spPr>
          <a:xfrm>
            <a:off x="3885796" y="0"/>
            <a:ext cx="2972400" cy="456900"/>
          </a:xfrm>
          <a:prstGeom prst="rect">
            <a:avLst/>
          </a:prstGeom>
          <a:noFill/>
          <a:ln>
            <a:noFill/>
          </a:ln>
        </p:spPr>
        <p:txBody>
          <a:bodyPr anchorCtr="0" anchor="t" bIns="44625" lIns="89250" spcFirstLastPara="1" rIns="89250" wrap="square" tIns="44625">
            <a:noAutofit/>
          </a:bodyPr>
          <a:lstStyle/>
          <a:p>
            <a:pPr indent="0" lvl="0" marL="0" rtl="0" algn="r">
              <a:lnSpc>
                <a:spcPct val="100000"/>
              </a:lnSpc>
              <a:spcBef>
                <a:spcPts val="0"/>
              </a:spcBef>
              <a:spcAft>
                <a:spcPts val="0"/>
              </a:spcAft>
              <a:buSzPts val="1300"/>
              <a:buNone/>
            </a:pPr>
            <a:r>
              <a:rPr lang="en-US"/>
              <a:t>Nov. 2020</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3254bef7818_0_662: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43" name="Google Shape;1143;g3254bef7818_0_662:notes"/>
          <p:cNvSpPr txBox="1"/>
          <p:nvPr>
            <p:ph idx="1" type="body"/>
          </p:nvPr>
        </p:nvSpPr>
        <p:spPr>
          <a:xfrm>
            <a:off x="915115" y="4345035"/>
            <a:ext cx="5028000" cy="41121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t/>
            </a:r>
            <a:endParaRPr/>
          </a:p>
        </p:txBody>
      </p:sp>
      <p:sp>
        <p:nvSpPr>
          <p:cNvPr id="1144" name="Google Shape;1144;g3254bef7818_0_662:notes"/>
          <p:cNvSpPr txBox="1"/>
          <p:nvPr>
            <p:ph idx="3" type="hdr"/>
          </p:nvPr>
        </p:nvSpPr>
        <p:spPr>
          <a:xfrm>
            <a:off x="2" y="0"/>
            <a:ext cx="2972400" cy="4569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rPr lang="en-US"/>
              <a:t>TAFDC Overview - COVID-19</a:t>
            </a:r>
            <a:endParaRPr/>
          </a:p>
        </p:txBody>
      </p:sp>
      <p:sp>
        <p:nvSpPr>
          <p:cNvPr id="1145" name="Google Shape;1145;g3254bef7818_0_662:notes"/>
          <p:cNvSpPr txBox="1"/>
          <p:nvPr>
            <p:ph idx="10" type="dt"/>
          </p:nvPr>
        </p:nvSpPr>
        <p:spPr>
          <a:xfrm>
            <a:off x="3885796" y="0"/>
            <a:ext cx="2972400" cy="456900"/>
          </a:xfrm>
          <a:prstGeom prst="rect">
            <a:avLst/>
          </a:prstGeom>
          <a:noFill/>
          <a:ln>
            <a:noFill/>
          </a:ln>
        </p:spPr>
        <p:txBody>
          <a:bodyPr anchorCtr="0" anchor="t" bIns="44625" lIns="89250" spcFirstLastPara="1" rIns="89250" wrap="square" tIns="44625">
            <a:noAutofit/>
          </a:bodyPr>
          <a:lstStyle/>
          <a:p>
            <a:pPr indent="0" lvl="0" marL="0" rtl="0" algn="r">
              <a:lnSpc>
                <a:spcPct val="100000"/>
              </a:lnSpc>
              <a:spcBef>
                <a:spcPts val="0"/>
              </a:spcBef>
              <a:spcAft>
                <a:spcPts val="0"/>
              </a:spcAft>
              <a:buSzPts val="1300"/>
              <a:buNone/>
            </a:pPr>
            <a:r>
              <a:rPr lang="en-US"/>
              <a:t>Nov. 2020</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3254bef7818_0_671: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53" name="Google Shape;1153;g3254bef7818_0_671:notes"/>
          <p:cNvSpPr txBox="1"/>
          <p:nvPr>
            <p:ph idx="1" type="body"/>
          </p:nvPr>
        </p:nvSpPr>
        <p:spPr>
          <a:xfrm>
            <a:off x="915115" y="4345035"/>
            <a:ext cx="5028000" cy="41121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t/>
            </a:r>
            <a:endParaRPr/>
          </a:p>
        </p:txBody>
      </p:sp>
      <p:sp>
        <p:nvSpPr>
          <p:cNvPr id="1154" name="Google Shape;1154;g3254bef7818_0_671:notes"/>
          <p:cNvSpPr txBox="1"/>
          <p:nvPr>
            <p:ph idx="3" type="hdr"/>
          </p:nvPr>
        </p:nvSpPr>
        <p:spPr>
          <a:xfrm>
            <a:off x="2" y="0"/>
            <a:ext cx="2972400" cy="4569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rPr lang="en-US"/>
              <a:t>TAFDC Overview - COVID-19</a:t>
            </a:r>
            <a:endParaRPr/>
          </a:p>
        </p:txBody>
      </p:sp>
      <p:sp>
        <p:nvSpPr>
          <p:cNvPr id="1155" name="Google Shape;1155;g3254bef7818_0_671:notes"/>
          <p:cNvSpPr txBox="1"/>
          <p:nvPr>
            <p:ph idx="10" type="dt"/>
          </p:nvPr>
        </p:nvSpPr>
        <p:spPr>
          <a:xfrm>
            <a:off x="3885796" y="0"/>
            <a:ext cx="2972400" cy="456900"/>
          </a:xfrm>
          <a:prstGeom prst="rect">
            <a:avLst/>
          </a:prstGeom>
          <a:noFill/>
          <a:ln>
            <a:noFill/>
          </a:ln>
        </p:spPr>
        <p:txBody>
          <a:bodyPr anchorCtr="0" anchor="t" bIns="44625" lIns="89250" spcFirstLastPara="1" rIns="89250" wrap="square" tIns="44625">
            <a:noAutofit/>
          </a:bodyPr>
          <a:lstStyle/>
          <a:p>
            <a:pPr indent="0" lvl="0" marL="0" rtl="0" algn="r">
              <a:lnSpc>
                <a:spcPct val="100000"/>
              </a:lnSpc>
              <a:spcBef>
                <a:spcPts val="0"/>
              </a:spcBef>
              <a:spcAft>
                <a:spcPts val="0"/>
              </a:spcAft>
              <a:buSzPts val="1300"/>
              <a:buNone/>
            </a:pPr>
            <a:r>
              <a:rPr lang="en-US"/>
              <a:t>Nov. 2020</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3254bef7818_0_701:notes"/>
          <p:cNvSpPr txBox="1"/>
          <p:nvPr>
            <p:ph idx="2" type="hdr"/>
          </p:nvPr>
        </p:nvSpPr>
        <p:spPr>
          <a:xfrm>
            <a:off x="2" y="0"/>
            <a:ext cx="2972400" cy="456900"/>
          </a:xfrm>
          <a:prstGeom prst="rect">
            <a:avLst/>
          </a:prstGeom>
          <a:noFill/>
          <a:ln>
            <a:noFill/>
          </a:ln>
        </p:spPr>
        <p:txBody>
          <a:bodyPr anchorCtr="0" anchor="t" bIns="44625" lIns="89250" spcFirstLastPara="1" rIns="89250" wrap="square" tIns="44625">
            <a:noAutofit/>
          </a:bodyPr>
          <a:lstStyle/>
          <a:p>
            <a:pPr indent="0" lvl="0" marL="0" marR="0" rtl="0" algn="l">
              <a:lnSpc>
                <a:spcPct val="100000"/>
              </a:lnSpc>
              <a:spcBef>
                <a:spcPts val="0"/>
              </a:spcBef>
              <a:spcAft>
                <a:spcPts val="0"/>
              </a:spcAft>
              <a:buSzPts val="1300"/>
              <a:buNone/>
            </a:pPr>
            <a:r>
              <a:rPr b="0" i="0" lang="en-US" sz="1100" u="none" cap="none" strike="noStrike">
                <a:solidFill>
                  <a:schemeClr val="dk1"/>
                </a:solidFill>
                <a:latin typeface="Arial"/>
                <a:ea typeface="Arial"/>
                <a:cs typeface="Arial"/>
                <a:sym typeface="Arial"/>
              </a:rPr>
              <a:t>TAFDC Overview - COVID-19</a:t>
            </a:r>
            <a:endParaRPr/>
          </a:p>
        </p:txBody>
      </p:sp>
      <p:sp>
        <p:nvSpPr>
          <p:cNvPr id="1163" name="Google Shape;1163;g3254bef7818_0_701:notes"/>
          <p:cNvSpPr txBox="1"/>
          <p:nvPr>
            <p:ph idx="10" type="dt"/>
          </p:nvPr>
        </p:nvSpPr>
        <p:spPr>
          <a:xfrm>
            <a:off x="3885796" y="0"/>
            <a:ext cx="2972400" cy="456900"/>
          </a:xfrm>
          <a:prstGeom prst="rect">
            <a:avLst/>
          </a:prstGeom>
          <a:noFill/>
          <a:ln>
            <a:noFill/>
          </a:ln>
        </p:spPr>
        <p:txBody>
          <a:bodyPr anchorCtr="0" anchor="t" bIns="44625" lIns="89250" spcFirstLastPara="1" rIns="89250" wrap="square" tIns="44625">
            <a:noAutofit/>
          </a:bodyPr>
          <a:lstStyle/>
          <a:p>
            <a:pPr indent="0" lvl="0" marL="0" marR="0" rtl="0" algn="r">
              <a:lnSpc>
                <a:spcPct val="100000"/>
              </a:lnSpc>
              <a:spcBef>
                <a:spcPts val="0"/>
              </a:spcBef>
              <a:spcAft>
                <a:spcPts val="0"/>
              </a:spcAft>
              <a:buSzPts val="1300"/>
              <a:buNone/>
            </a:pPr>
            <a:r>
              <a:rPr b="0" i="0" lang="en-US" sz="1100" u="none" cap="none" strike="noStrike">
                <a:solidFill>
                  <a:schemeClr val="dk1"/>
                </a:solidFill>
                <a:latin typeface="Arial"/>
                <a:ea typeface="Arial"/>
                <a:cs typeface="Arial"/>
                <a:sym typeface="Arial"/>
              </a:rPr>
              <a:t>Nov. 2020</a:t>
            </a:r>
            <a:endParaRPr/>
          </a:p>
        </p:txBody>
      </p:sp>
      <p:sp>
        <p:nvSpPr>
          <p:cNvPr id="1164" name="Google Shape;1164;g3254bef7818_0_701:notes"/>
          <p:cNvSpPr/>
          <p:nvPr>
            <p:ph idx="3"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5" name="Google Shape;1165;g3254bef7818_0_701:notes"/>
          <p:cNvSpPr txBox="1"/>
          <p:nvPr>
            <p:ph idx="1" type="body"/>
          </p:nvPr>
        </p:nvSpPr>
        <p:spPr>
          <a:xfrm>
            <a:off x="915115" y="4345035"/>
            <a:ext cx="5028000" cy="41121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t/>
            </a:r>
            <a:endParaRPr b="1" sz="1000" u="none">
              <a:solidFill>
                <a:srgbClr val="FF0000"/>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3254bef7818_0_710: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3" name="Google Shape;1173;g3254bef7818_0_710: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174" name="Google Shape;1174;g3254bef7818_0_710: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3254bef7818_0_717: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3254bef7818_0_717:notes"/>
          <p:cNvSpPr txBox="1"/>
          <p:nvPr>
            <p:ph idx="1" type="body"/>
          </p:nvPr>
        </p:nvSpPr>
        <p:spPr>
          <a:xfrm>
            <a:off x="915115" y="4345035"/>
            <a:ext cx="5028000" cy="4112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2" name="Google Shape;1182;g3254bef7818_0_717:notes"/>
          <p:cNvSpPr txBox="1"/>
          <p:nvPr>
            <p:ph idx="12" type="sldNum"/>
          </p:nvPr>
        </p:nvSpPr>
        <p:spPr>
          <a:xfrm>
            <a:off x="3885796" y="8687228"/>
            <a:ext cx="2972400" cy="456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3254bef7818_0_723: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8" name="Google Shape;1188;g3254bef7818_0_723: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3254bef7818_0_730: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3254bef7818_0_730:notes"/>
          <p:cNvSpPr txBox="1"/>
          <p:nvPr>
            <p:ph idx="1" type="body"/>
          </p:nvPr>
        </p:nvSpPr>
        <p:spPr>
          <a:xfrm>
            <a:off x="915115" y="4345035"/>
            <a:ext cx="5028000" cy="4112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7" name="Google Shape;1197;g3254bef7818_0_730:notes"/>
          <p:cNvSpPr txBox="1"/>
          <p:nvPr>
            <p:ph idx="12" type="sldNum"/>
          </p:nvPr>
        </p:nvSpPr>
        <p:spPr>
          <a:xfrm>
            <a:off x="3885796" y="8687228"/>
            <a:ext cx="2972400" cy="456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d7aea1e7a6_0_238: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d7aea1e7a6_0_238: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2d7aea1e7a6_0_238: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3254bef7818_0_737: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4" name="Google Shape;1204;g3254bef7818_0_737: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205" name="Google Shape;1205;g3254bef7818_0_737: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3254bef7818_0_744: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2" name="Google Shape;1212;g3254bef7818_0_744: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213" name="Google Shape;1213;g3254bef7818_0_744: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3254bef7818_0_751: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21" name="Google Shape;1221;g3254bef7818_0_751:notes"/>
          <p:cNvSpPr txBox="1"/>
          <p:nvPr>
            <p:ph idx="1" type="body"/>
          </p:nvPr>
        </p:nvSpPr>
        <p:spPr>
          <a:xfrm>
            <a:off x="915115" y="4345035"/>
            <a:ext cx="5028000" cy="41121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t/>
            </a:r>
            <a:endParaRPr/>
          </a:p>
        </p:txBody>
      </p:sp>
      <p:sp>
        <p:nvSpPr>
          <p:cNvPr id="1222" name="Google Shape;1222;g3254bef7818_0_751:notes"/>
          <p:cNvSpPr txBox="1"/>
          <p:nvPr>
            <p:ph idx="3" type="hdr"/>
          </p:nvPr>
        </p:nvSpPr>
        <p:spPr>
          <a:xfrm>
            <a:off x="2" y="0"/>
            <a:ext cx="2972400" cy="4569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rPr lang="en-US"/>
              <a:t>TAFDC Overview - COVID-19</a:t>
            </a:r>
            <a:endParaRPr/>
          </a:p>
        </p:txBody>
      </p:sp>
      <p:sp>
        <p:nvSpPr>
          <p:cNvPr id="1223" name="Google Shape;1223;g3254bef7818_0_751:notes"/>
          <p:cNvSpPr txBox="1"/>
          <p:nvPr>
            <p:ph idx="10" type="dt"/>
          </p:nvPr>
        </p:nvSpPr>
        <p:spPr>
          <a:xfrm>
            <a:off x="3885796" y="0"/>
            <a:ext cx="2972400" cy="456900"/>
          </a:xfrm>
          <a:prstGeom prst="rect">
            <a:avLst/>
          </a:prstGeom>
          <a:noFill/>
          <a:ln>
            <a:noFill/>
          </a:ln>
        </p:spPr>
        <p:txBody>
          <a:bodyPr anchorCtr="0" anchor="t" bIns="44625" lIns="89250" spcFirstLastPara="1" rIns="89250" wrap="square" tIns="44625">
            <a:noAutofit/>
          </a:bodyPr>
          <a:lstStyle/>
          <a:p>
            <a:pPr indent="0" lvl="0" marL="0" rtl="0" algn="r">
              <a:lnSpc>
                <a:spcPct val="100000"/>
              </a:lnSpc>
              <a:spcBef>
                <a:spcPts val="0"/>
              </a:spcBef>
              <a:spcAft>
                <a:spcPts val="0"/>
              </a:spcAft>
              <a:buSzPts val="1300"/>
              <a:buNone/>
            </a:pPr>
            <a:r>
              <a:rPr lang="en-US"/>
              <a:t>Nov. 2020</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0" name="Google Shape;123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3254bef7818_0_759: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1" name="Google Shape;1251;g3254bef7818_0_759: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252" name="Google Shape;1252;g3254bef7818_0_759: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d7aea1e7a6_0_245: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2d7aea1e7a6_0_245: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253" name="Google Shape;253;g2d7aea1e7a6_0_245: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d7aea1e7a6_0_253: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2d7aea1e7a6_0_253: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262" name="Google Shape;262;g2d7aea1e7a6_0_253: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d7aea1e7a6_0_262: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d7aea1e7a6_0_262: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272" name="Google Shape;272;g2d7aea1e7a6_0_262: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d7aea1e7a6_0_271:notes"/>
          <p:cNvSpPr/>
          <p:nvPr>
            <p:ph idx="2" type="sldImg"/>
          </p:nvPr>
        </p:nvSpPr>
        <p:spPr>
          <a:xfrm>
            <a:off x="185476" y="697929"/>
            <a:ext cx="6546900" cy="3408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2d7aea1e7a6_0_271: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282" name="Google Shape;282;g2d7aea1e7a6_0_271: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d7aea1e7a6_0_280: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2d7aea1e7a6_0_280: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d7aea1e7a6_0_375: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marR="0" rtl="0" algn="l">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298" name="Google Shape;298;g2d7aea1e7a6_0_375:notes"/>
          <p:cNvSpPr txBox="1"/>
          <p:nvPr/>
        </p:nvSpPr>
        <p:spPr>
          <a:xfrm>
            <a:off x="3899587" y="8678714"/>
            <a:ext cx="2943000" cy="465300"/>
          </a:xfrm>
          <a:prstGeom prst="rect">
            <a:avLst/>
          </a:prstGeom>
          <a:noFill/>
          <a:ln>
            <a:noFill/>
          </a:ln>
        </p:spPr>
        <p:txBody>
          <a:bodyPr anchorCtr="0" anchor="b" bIns="45725" lIns="91475" spcFirstLastPara="1" rIns="91475" wrap="square" tIns="45725">
            <a:noAutofit/>
          </a:bodyPr>
          <a:lstStyle/>
          <a:p>
            <a:pPr indent="0" lvl="0" marL="0" marR="0" rtl="0" algn="r">
              <a:lnSpc>
                <a:spcPct val="100000"/>
              </a:lnSpc>
              <a:spcBef>
                <a:spcPts val="0"/>
              </a:spcBef>
              <a:spcAft>
                <a:spcPts val="0"/>
              </a:spcAft>
              <a:buNone/>
            </a:pPr>
            <a:fld id="{00000000-1234-1234-1234-123412341234}" type="slidenum">
              <a:rPr b="0" i="0" lang="en-US" sz="1100" u="none" cap="none" strike="noStrike">
                <a:solidFill>
                  <a:schemeClr val="dk1"/>
                </a:solidFill>
                <a:latin typeface="Arial Black"/>
                <a:ea typeface="Arial Black"/>
                <a:cs typeface="Arial Black"/>
                <a:sym typeface="Arial Black"/>
              </a:rPr>
              <a:t>‹#›</a:t>
            </a:fld>
            <a:endParaRPr b="0" i="0" sz="1100" u="none" cap="none" strike="noStrike">
              <a:solidFill>
                <a:schemeClr val="dk1"/>
              </a:solidFill>
              <a:latin typeface="Arial Black"/>
              <a:ea typeface="Arial Black"/>
              <a:cs typeface="Arial Black"/>
              <a:sym typeface="Arial Black"/>
            </a:endParaRPr>
          </a:p>
        </p:txBody>
      </p:sp>
      <p:sp>
        <p:nvSpPr>
          <p:cNvPr id="299" name="Google Shape;299;g2d7aea1e7a6_0_375: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0" name="Google Shape;300;g2d7aea1e7a6_0_375: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rtl="0" algn="l">
              <a:lnSpc>
                <a:spcPct val="100000"/>
              </a:lnSpc>
              <a:spcBef>
                <a:spcPts val="0"/>
              </a:spcBef>
              <a:spcAft>
                <a:spcPts val="0"/>
              </a:spcAft>
              <a:buSzPts val="13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d7aea1e7a6_0_384:notes"/>
          <p:cNvSpPr/>
          <p:nvPr>
            <p:ph idx="2" type="sldImg"/>
          </p:nvPr>
        </p:nvSpPr>
        <p:spPr>
          <a:xfrm>
            <a:off x="185476" y="697929"/>
            <a:ext cx="6546900" cy="3408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d7aea1e7a6_0_384: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309" name="Google Shape;309;g2d7aea1e7a6_0_384: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d7aea1e7a6_0_393: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d7aea1e7a6_0_393: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319" name="Google Shape;319;g2d7aea1e7a6_0_393: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d7aea1e7a6_0_400: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d7aea1e7a6_0_400: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g2d7aea1e7a6_0_400: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d7aea1e7a6_0_407: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marR="0" rtl="0" algn="l">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334" name="Google Shape;334;g2d7aea1e7a6_0_407: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5" name="Google Shape;335;g2d7aea1e7a6_0_407: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a:p>
            <a:pPr indent="-215900" lvl="0" marL="431800" marR="0" rtl="0" algn="l">
              <a:lnSpc>
                <a:spcPct val="100000"/>
              </a:lnSpc>
              <a:spcBef>
                <a:spcPts val="0"/>
              </a:spcBef>
              <a:spcAft>
                <a:spcPts val="0"/>
              </a:spcAft>
              <a:buClr>
                <a:srgbClr val="000000"/>
              </a:buClr>
              <a:buSzPts val="13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d7aea1e7a6_0_415: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2d7aea1e7a6_0_415: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d7aea1e7a6_0_421: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d7aea1e7a6_0_421: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2d7aea1e7a6_0_421: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d7aea1e7a6_0_429: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d7aea1e7a6_0_429: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d7aea1e7a6_0_429: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d7aea1e7a6_0_446: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d7aea1e7a6_0_446: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2d7aea1e7a6_0_446: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d7aea1e7a6_0_454:notes"/>
          <p:cNvSpPr/>
          <p:nvPr>
            <p:ph idx="2" type="sldImg"/>
          </p:nvPr>
        </p:nvSpPr>
        <p:spPr>
          <a:xfrm>
            <a:off x="185476" y="697929"/>
            <a:ext cx="6546900" cy="3408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2d7aea1e7a6_0_454: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379" name="Google Shape;379;g2d7aea1e7a6_0_454: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d7aea1e7a6_0_463:notes"/>
          <p:cNvSpPr/>
          <p:nvPr>
            <p:ph idx="2" type="sldImg"/>
          </p:nvPr>
        </p:nvSpPr>
        <p:spPr>
          <a:xfrm>
            <a:off x="185476" y="697929"/>
            <a:ext cx="6546900" cy="3408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2d7aea1e7a6_0_463: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389" name="Google Shape;389;g2d7aea1e7a6_0_463: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d7aea1e7a6_0_471:notes"/>
          <p:cNvSpPr/>
          <p:nvPr>
            <p:ph idx="2" type="sldImg"/>
          </p:nvPr>
        </p:nvSpPr>
        <p:spPr>
          <a:xfrm>
            <a:off x="185476" y="697929"/>
            <a:ext cx="6546900" cy="3408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d7aea1e7a6_0_471: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399" name="Google Shape;399;g2d7aea1e7a6_0_471: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d7aea1e7a6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d7aea1e7a6_0_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d7aea1e7a6_0_479: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d7aea1e7a6_0_479: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2d7aea1e7a6_0_479: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d7aea1e7a6_0_486: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2d7aea1e7a6_0_486: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d7aea1e7a6_0_493: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2d7aea1e7a6_0_493: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d7aea1e7a6_0_499: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d7aea1e7a6_0_499: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2d7aea1e7a6_0_499: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d7aea1e7a6_0_507: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2d7aea1e7a6_0_507: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254bef7818_0_85: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254bef7818_0_85: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g3254bef7818_0_85: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254bef7818_0_92: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3254bef7818_0_92: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460" name="Google Shape;460;g3254bef7818_0_92: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254bef7818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254bef7818_0_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254bef7818_0_1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457200" rtl="0" algn="l">
              <a:spcBef>
                <a:spcPts val="0"/>
              </a:spcBef>
              <a:spcAft>
                <a:spcPts val="0"/>
              </a:spcAft>
              <a:buNone/>
            </a:pPr>
            <a:r>
              <a:t/>
            </a:r>
            <a:endParaRPr/>
          </a:p>
        </p:txBody>
      </p:sp>
      <p:sp>
        <p:nvSpPr>
          <p:cNvPr id="476" name="Google Shape;476;g3254bef7818_0_10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254bef7818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254bef7818_0_1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d7aea1e7a6_0_92: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d7aea1e7a6_0_92: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2d7aea1e7a6_0_92: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254bef7818_0_1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457200" rtl="0" algn="l">
              <a:spcBef>
                <a:spcPts val="0"/>
              </a:spcBef>
              <a:spcAft>
                <a:spcPts val="0"/>
              </a:spcAft>
              <a:buNone/>
            </a:pPr>
            <a:r>
              <a:t/>
            </a:r>
            <a:endParaRPr/>
          </a:p>
        </p:txBody>
      </p:sp>
      <p:sp>
        <p:nvSpPr>
          <p:cNvPr id="490" name="Google Shape;490;g3254bef7818_0_1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254e1c1720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254e1c1720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3254e1c1720_0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254bef7818_0_126: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254bef7818_0_126: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3254bef7818_0_126: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254bef7818_0_134: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3254bef7818_0_134: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3254bef7818_0_134: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254bef7818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254bef7818_0_1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254bef7818_0_153: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3254bef7818_0_153: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254bef7818_0_160: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3254bef7818_0_160: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254bef7818_0_168: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g3254bef7818_0_168: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254bef7818_0_175: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g3254bef7818_0_175: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254bef7818_0_182: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254bef7818_0_182: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g3254bef7818_0_182: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d7aea1e7a6_0_182: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d7aea1e7a6_0_182: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d7aea1e7a6_0_182: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254bef7818_0_188: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254bef7818_0_188: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g3254bef7818_0_188: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d7e4c12f42_0_744: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d7e4c12f42_0_744: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2d7e4c12f42_0_744: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254bef7818_0_195: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3254bef7818_0_195: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589" name="Google Shape;589;g3254bef7818_0_195: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254bef7818_0_203: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g3254bef7818_0_203: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254bef7818_0_209: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254bef7818_0_209: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g3254bef7818_0_209: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254bef7818_0_216: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3254bef7818_0_216: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613" name="Google Shape;613;g3254bef7818_0_216: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254bef7818_0_223: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g3254bef7818_0_223: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254bef7818_0_230: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g3254bef7818_0_230: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254bef7818_0_237: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marR="0" rtl="0" algn="l">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636" name="Google Shape;636;g3254bef7818_0_237:notes"/>
          <p:cNvSpPr txBox="1"/>
          <p:nvPr/>
        </p:nvSpPr>
        <p:spPr>
          <a:xfrm>
            <a:off x="3899587" y="8678714"/>
            <a:ext cx="2943000" cy="465300"/>
          </a:xfrm>
          <a:prstGeom prst="rect">
            <a:avLst/>
          </a:prstGeom>
          <a:noFill/>
          <a:ln>
            <a:noFill/>
          </a:ln>
        </p:spPr>
        <p:txBody>
          <a:bodyPr anchorCtr="0" anchor="b" bIns="45725" lIns="91525" spcFirstLastPara="1" rIns="91525" wrap="square" tIns="45725">
            <a:noAutofit/>
          </a:bodyPr>
          <a:lstStyle/>
          <a:p>
            <a:pPr indent="0" lvl="0" marL="0" marR="0" rtl="0" algn="r">
              <a:lnSpc>
                <a:spcPct val="100000"/>
              </a:lnSpc>
              <a:spcBef>
                <a:spcPts val="0"/>
              </a:spcBef>
              <a:spcAft>
                <a:spcPts val="0"/>
              </a:spcAft>
              <a:buNone/>
            </a:pPr>
            <a:fld id="{00000000-1234-1234-1234-123412341234}" type="slidenum">
              <a:rPr b="0" i="0" lang="en-US" sz="1100" u="none" cap="none" strike="noStrike">
                <a:solidFill>
                  <a:schemeClr val="dk1"/>
                </a:solidFill>
                <a:latin typeface="Arial Black"/>
                <a:ea typeface="Arial Black"/>
                <a:cs typeface="Arial Black"/>
                <a:sym typeface="Arial Black"/>
              </a:rPr>
              <a:t>‹#›</a:t>
            </a:fld>
            <a:endParaRPr b="0" i="0" sz="1100" u="none" cap="none" strike="noStrike">
              <a:solidFill>
                <a:schemeClr val="dk1"/>
              </a:solidFill>
              <a:latin typeface="Arial Black"/>
              <a:ea typeface="Arial Black"/>
              <a:cs typeface="Arial Black"/>
              <a:sym typeface="Arial Black"/>
            </a:endParaRPr>
          </a:p>
        </p:txBody>
      </p:sp>
      <p:sp>
        <p:nvSpPr>
          <p:cNvPr id="637" name="Google Shape;637;g3254bef7818_0_237: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8" name="Google Shape;638;g3254bef7818_0_237:notes"/>
          <p:cNvSpPr txBox="1"/>
          <p:nvPr>
            <p:ph idx="1" type="body"/>
          </p:nvPr>
        </p:nvSpPr>
        <p:spPr>
          <a:xfrm>
            <a:off x="915116" y="4343613"/>
            <a:ext cx="5028000" cy="4115100"/>
          </a:xfrm>
          <a:prstGeom prst="rect">
            <a:avLst/>
          </a:prstGeom>
          <a:noFill/>
          <a:ln>
            <a:noFill/>
          </a:ln>
        </p:spPr>
        <p:txBody>
          <a:bodyPr anchorCtr="0" anchor="t" bIns="46625" lIns="93250" spcFirstLastPara="1" rIns="93250" wrap="square" tIns="46625">
            <a:noAutofit/>
          </a:bodyPr>
          <a:lstStyle/>
          <a:p>
            <a:pPr indent="-215900" lvl="0" marL="431800" rtl="0" algn="l">
              <a:lnSpc>
                <a:spcPct val="100000"/>
              </a:lnSpc>
              <a:spcBef>
                <a:spcPts val="0"/>
              </a:spcBef>
              <a:spcAft>
                <a:spcPts val="0"/>
              </a:spcAft>
              <a:buSzPts val="13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254bef7818_0_247: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3254bef7818_0_247: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648" name="Google Shape;648;g3254bef7818_0_247: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d7aea1e7a6_0_189: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62" name="Google Shape;162;g2d7aea1e7a6_0_189: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254bef7818_0_255: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g3254bef7818_0_255: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657" name="Google Shape;657;g3254bef7818_0_255: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254bef7818_0_263: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g3254bef7818_0_263: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254bef7818_0_270: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5" name="Google Shape;675;g3254bef7818_0_270: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676" name="Google Shape;676;g3254bef7818_0_270: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marR="0" rtl="0" algn="l">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254bef7818_0_278: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g3254bef7818_0_278: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254bef7818_0_286:notes"/>
          <p:cNvSpPr/>
          <p:nvPr>
            <p:ph idx="2" type="sldImg"/>
          </p:nvPr>
        </p:nvSpPr>
        <p:spPr>
          <a:xfrm>
            <a:off x="136444" y="685162"/>
            <a:ext cx="65850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g3254bef7818_0_286: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694" name="Google Shape;694;g3254bef7818_0_286: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254bef7818_0_294: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3254bef7818_0_294:notes"/>
          <p:cNvSpPr txBox="1"/>
          <p:nvPr>
            <p:ph idx="1" type="body"/>
          </p:nvPr>
        </p:nvSpPr>
        <p:spPr>
          <a:xfrm>
            <a:off x="915115" y="4345035"/>
            <a:ext cx="5028000" cy="4112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g3254bef7818_0_294:notes"/>
          <p:cNvSpPr txBox="1"/>
          <p:nvPr>
            <p:ph idx="12" type="sldNum"/>
          </p:nvPr>
        </p:nvSpPr>
        <p:spPr>
          <a:xfrm>
            <a:off x="3885796" y="8687228"/>
            <a:ext cx="2972400" cy="456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254bef7818_0_309: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3254bef7818_0_309: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254bef7818_0_316: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9" name="Google Shape;719;g3254bef7818_0_316: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3254bef7818_0_323: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g3254bef7818_0_323: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254bef7818_0_330: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3254bef7818_0_330: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g3254bef7818_0_330: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d7aea1e7a6_0_198: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d7aea1e7a6_0_198: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73" name="Google Shape;173;g2d7aea1e7a6_0_198: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254bef7818_0_338: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g3254bef7818_0_338: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254bef7818_0_351: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marR="0" rtl="0" algn="l">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759" name="Google Shape;759;g3254bef7818_0_351:notes"/>
          <p:cNvSpPr txBox="1"/>
          <p:nvPr/>
        </p:nvSpPr>
        <p:spPr>
          <a:xfrm>
            <a:off x="3899587" y="8678714"/>
            <a:ext cx="2943000" cy="465300"/>
          </a:xfrm>
          <a:prstGeom prst="rect">
            <a:avLst/>
          </a:prstGeom>
          <a:noFill/>
          <a:ln>
            <a:noFill/>
          </a:ln>
        </p:spPr>
        <p:txBody>
          <a:bodyPr anchorCtr="0" anchor="b" bIns="45725" lIns="91475" spcFirstLastPara="1" rIns="91475" wrap="square" tIns="45725">
            <a:noAutofit/>
          </a:bodyPr>
          <a:lstStyle/>
          <a:p>
            <a:pPr indent="0" lvl="0" marL="0" marR="0" rtl="0" algn="r">
              <a:lnSpc>
                <a:spcPct val="100000"/>
              </a:lnSpc>
              <a:spcBef>
                <a:spcPts val="0"/>
              </a:spcBef>
              <a:spcAft>
                <a:spcPts val="0"/>
              </a:spcAft>
              <a:buNone/>
            </a:pPr>
            <a:fld id="{00000000-1234-1234-1234-123412341234}" type="slidenum">
              <a:rPr b="0" i="0" lang="en-US" sz="1100" u="none" cap="none" strike="noStrike">
                <a:solidFill>
                  <a:schemeClr val="dk1"/>
                </a:solidFill>
                <a:latin typeface="Arial Black"/>
                <a:ea typeface="Arial Black"/>
                <a:cs typeface="Arial Black"/>
                <a:sym typeface="Arial Black"/>
              </a:rPr>
              <a:t>‹#›</a:t>
            </a:fld>
            <a:endParaRPr b="0" i="0" sz="1100" u="none" cap="none" strike="noStrike">
              <a:solidFill>
                <a:schemeClr val="dk1"/>
              </a:solidFill>
              <a:latin typeface="Arial Black"/>
              <a:ea typeface="Arial Black"/>
              <a:cs typeface="Arial Black"/>
              <a:sym typeface="Arial Black"/>
            </a:endParaRPr>
          </a:p>
        </p:txBody>
      </p:sp>
      <p:sp>
        <p:nvSpPr>
          <p:cNvPr id="760" name="Google Shape;760;g3254bef7818_0_351: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1" name="Google Shape;761;g3254bef7818_0_351:notes"/>
          <p:cNvSpPr txBox="1"/>
          <p:nvPr>
            <p:ph idx="1" type="body"/>
          </p:nvPr>
        </p:nvSpPr>
        <p:spPr>
          <a:xfrm>
            <a:off x="915116" y="4343613"/>
            <a:ext cx="5028000" cy="4115100"/>
          </a:xfrm>
          <a:prstGeom prst="rect">
            <a:avLst/>
          </a:prstGeom>
          <a:noFill/>
          <a:ln>
            <a:noFill/>
          </a:ln>
        </p:spPr>
        <p:txBody>
          <a:bodyPr anchorCtr="0" anchor="t" bIns="46625" lIns="93250" spcFirstLastPara="1" rIns="93250" wrap="square" tIns="46625">
            <a:noAutofit/>
          </a:bodyPr>
          <a:lstStyle/>
          <a:p>
            <a:pPr indent="-215900" lvl="0" marL="431800" rtl="0" algn="l">
              <a:lnSpc>
                <a:spcPct val="100000"/>
              </a:lnSpc>
              <a:spcBef>
                <a:spcPts val="0"/>
              </a:spcBef>
              <a:spcAft>
                <a:spcPts val="0"/>
              </a:spcAft>
              <a:buSzPts val="13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254bef7818_0_361: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g3254bef7818_0_361: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254bef7818_0_368: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g3254bef7818_0_368: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3254bef7818_0_375: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marR="0" rtl="0" algn="l">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786" name="Google Shape;786;g3254bef7818_0_375:notes"/>
          <p:cNvSpPr txBox="1"/>
          <p:nvPr/>
        </p:nvSpPr>
        <p:spPr>
          <a:xfrm>
            <a:off x="3899587" y="8678714"/>
            <a:ext cx="2943000" cy="465300"/>
          </a:xfrm>
          <a:prstGeom prst="rect">
            <a:avLst/>
          </a:prstGeom>
          <a:noFill/>
          <a:ln>
            <a:noFill/>
          </a:ln>
        </p:spPr>
        <p:txBody>
          <a:bodyPr anchorCtr="0" anchor="b" bIns="45725" lIns="91525" spcFirstLastPara="1" rIns="91525" wrap="square" tIns="45725">
            <a:noAutofit/>
          </a:bodyPr>
          <a:lstStyle/>
          <a:p>
            <a:pPr indent="0" lvl="0" marL="0" marR="0" rtl="0" algn="r">
              <a:lnSpc>
                <a:spcPct val="100000"/>
              </a:lnSpc>
              <a:spcBef>
                <a:spcPts val="0"/>
              </a:spcBef>
              <a:spcAft>
                <a:spcPts val="0"/>
              </a:spcAft>
              <a:buNone/>
            </a:pPr>
            <a:fld id="{00000000-1234-1234-1234-123412341234}" type="slidenum">
              <a:rPr b="0" i="0" lang="en-US" sz="1100" u="none" cap="none" strike="noStrike">
                <a:solidFill>
                  <a:schemeClr val="dk1"/>
                </a:solidFill>
                <a:latin typeface="Arial Black"/>
                <a:ea typeface="Arial Black"/>
                <a:cs typeface="Arial Black"/>
                <a:sym typeface="Arial Black"/>
              </a:rPr>
              <a:t>‹#›</a:t>
            </a:fld>
            <a:endParaRPr b="0" i="0" sz="1100" u="none" cap="none" strike="noStrike">
              <a:solidFill>
                <a:schemeClr val="dk1"/>
              </a:solidFill>
              <a:latin typeface="Arial Black"/>
              <a:ea typeface="Arial Black"/>
              <a:cs typeface="Arial Black"/>
              <a:sym typeface="Arial Black"/>
            </a:endParaRPr>
          </a:p>
        </p:txBody>
      </p:sp>
      <p:sp>
        <p:nvSpPr>
          <p:cNvPr id="787" name="Google Shape;787;g3254bef7818_0_375: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8" name="Google Shape;788;g3254bef7818_0_375:notes"/>
          <p:cNvSpPr txBox="1"/>
          <p:nvPr>
            <p:ph idx="1" type="body"/>
          </p:nvPr>
        </p:nvSpPr>
        <p:spPr>
          <a:xfrm>
            <a:off x="915116" y="4343613"/>
            <a:ext cx="5028000" cy="4115100"/>
          </a:xfrm>
          <a:prstGeom prst="rect">
            <a:avLst/>
          </a:prstGeom>
          <a:noFill/>
          <a:ln>
            <a:noFill/>
          </a:ln>
        </p:spPr>
        <p:txBody>
          <a:bodyPr anchorCtr="0" anchor="t" bIns="46625" lIns="93250" spcFirstLastPara="1" rIns="93250" wrap="square" tIns="46625">
            <a:noAutofit/>
          </a:bodyPr>
          <a:lstStyle/>
          <a:p>
            <a:pPr indent="-215900" lvl="0" marL="431800" rtl="0" algn="l">
              <a:lnSpc>
                <a:spcPct val="100000"/>
              </a:lnSpc>
              <a:spcBef>
                <a:spcPts val="0"/>
              </a:spcBef>
              <a:spcAft>
                <a:spcPts val="0"/>
              </a:spcAft>
              <a:buSzPts val="13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254bef7818_0_385: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7" name="Google Shape;797;g3254bef7818_0_385: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254bef7818_0_393: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3254bef7818_0_393: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g3254bef7818_0_393: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af562fa6e1_0_6: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g2af562fa6e1_0_6: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2af562fa6e1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2af562fa6e1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g2af562fa6e1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3254bef7818_0_404: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marR="0" rtl="0" algn="l">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832" name="Google Shape;832;g3254bef7818_0_404:notes"/>
          <p:cNvSpPr txBox="1"/>
          <p:nvPr/>
        </p:nvSpPr>
        <p:spPr>
          <a:xfrm>
            <a:off x="3899556" y="8678681"/>
            <a:ext cx="2942700" cy="465300"/>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None/>
            </a:pPr>
            <a:fld id="{00000000-1234-1234-1234-123412341234}" type="slidenum">
              <a:rPr b="0" i="0" lang="en-US" sz="1100" u="none" cap="none" strike="noStrike">
                <a:solidFill>
                  <a:schemeClr val="dk1"/>
                </a:solidFill>
                <a:latin typeface="Arial Black"/>
                <a:ea typeface="Arial Black"/>
                <a:cs typeface="Arial Black"/>
                <a:sym typeface="Arial Black"/>
              </a:rPr>
              <a:t>‹#›</a:t>
            </a:fld>
            <a:endParaRPr b="0" i="0" sz="1100" u="none" cap="none" strike="noStrike">
              <a:solidFill>
                <a:schemeClr val="dk1"/>
              </a:solidFill>
              <a:latin typeface="Arial Black"/>
              <a:ea typeface="Arial Black"/>
              <a:cs typeface="Arial Black"/>
              <a:sym typeface="Arial Black"/>
            </a:endParaRPr>
          </a:p>
        </p:txBody>
      </p:sp>
      <p:sp>
        <p:nvSpPr>
          <p:cNvPr id="833" name="Google Shape;833;g3254bef7818_0_404: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4" name="Google Shape;834;g3254bef7818_0_404:notes"/>
          <p:cNvSpPr txBox="1"/>
          <p:nvPr>
            <p:ph idx="1" type="body"/>
          </p:nvPr>
        </p:nvSpPr>
        <p:spPr>
          <a:xfrm>
            <a:off x="914712" y="4344026"/>
            <a:ext cx="5028300" cy="4114500"/>
          </a:xfrm>
          <a:prstGeom prst="rect">
            <a:avLst/>
          </a:prstGeom>
          <a:noFill/>
          <a:ln>
            <a:noFill/>
          </a:ln>
        </p:spPr>
        <p:txBody>
          <a:bodyPr anchorCtr="0" anchor="t" bIns="46625" lIns="93250" spcFirstLastPara="1" rIns="93250" wrap="square" tIns="46625">
            <a:noAutofit/>
          </a:bodyPr>
          <a:lstStyle/>
          <a:p>
            <a:pPr indent="-215900" lvl="0" marL="431800" rtl="0" algn="l">
              <a:lnSpc>
                <a:spcPct val="100000"/>
              </a:lnSpc>
              <a:spcBef>
                <a:spcPts val="0"/>
              </a:spcBef>
              <a:spcAft>
                <a:spcPts val="0"/>
              </a:spcAft>
              <a:buSzPts val="13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d7aea1e7a6_0_207: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d7aea1e7a6_0_207: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2d7aea1e7a6_0_207: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3254bef7818_0_414: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g3254bef7818_0_414: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844" name="Google Shape;844;g3254bef7818_0_414: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3254bef7818_0_421: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3254bef7818_0_421: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g3254bef7818_0_421: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3254bef7818_0_428: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g3254bef7818_0_428: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860" name="Google Shape;860;g3254bef7818_0_428: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254bef7818_0_439: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3254bef7818_0_439: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872" name="Google Shape;872;g3254bef7818_0_439: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d878191549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2d878191549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g2d878191549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3254bef7818_0_447: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3254bef7818_0_447: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g3254bef7818_0_447:notes"/>
          <p:cNvSpPr txBox="1"/>
          <p:nvPr>
            <p:ph idx="12" type="sldNum"/>
          </p:nvPr>
        </p:nvSpPr>
        <p:spPr>
          <a:xfrm>
            <a:off x="3884614"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254bef7818_0_455: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marR="0" rtl="0" algn="l">
              <a:lnSpc>
                <a:spcPct val="100000"/>
              </a:lnSpc>
              <a:spcBef>
                <a:spcPts val="0"/>
              </a:spcBef>
              <a:spcAft>
                <a:spcPts val="0"/>
              </a:spcAft>
              <a:buNone/>
            </a:pPr>
            <a:fld id="{00000000-1234-1234-1234-123412341234}" type="slidenum">
              <a:rPr b="0" i="0" lang="en-US" sz="1200" u="none" cap="none" strike="noStrike">
                <a:solidFill>
                  <a:schemeClr val="dk1"/>
                </a:solidFill>
                <a:latin typeface="Arial Black"/>
                <a:ea typeface="Arial Black"/>
                <a:cs typeface="Arial Black"/>
                <a:sym typeface="Arial Black"/>
              </a:rPr>
              <a:t>‹#›</a:t>
            </a:fld>
            <a:endParaRPr b="0" i="0" sz="1200" u="none" cap="none" strike="noStrike">
              <a:solidFill>
                <a:schemeClr val="dk1"/>
              </a:solidFill>
              <a:latin typeface="Arial Black"/>
              <a:ea typeface="Arial Black"/>
              <a:cs typeface="Arial Black"/>
              <a:sym typeface="Arial Black"/>
            </a:endParaRPr>
          </a:p>
        </p:txBody>
      </p:sp>
      <p:sp>
        <p:nvSpPr>
          <p:cNvPr id="897" name="Google Shape;897;g3254bef7818_0_455:notes"/>
          <p:cNvSpPr txBox="1"/>
          <p:nvPr/>
        </p:nvSpPr>
        <p:spPr>
          <a:xfrm>
            <a:off x="3899587" y="8678714"/>
            <a:ext cx="2943000" cy="465300"/>
          </a:xfrm>
          <a:prstGeom prst="rect">
            <a:avLst/>
          </a:prstGeom>
          <a:noFill/>
          <a:ln>
            <a:noFill/>
          </a:ln>
        </p:spPr>
        <p:txBody>
          <a:bodyPr anchorCtr="0" anchor="b" bIns="45725" lIns="91500" spcFirstLastPara="1" rIns="91500" wrap="square" tIns="45725">
            <a:noAutofit/>
          </a:bodyPr>
          <a:lstStyle/>
          <a:p>
            <a:pPr indent="0" lvl="0" marL="0" marR="0" rtl="0" algn="r">
              <a:lnSpc>
                <a:spcPct val="100000"/>
              </a:lnSpc>
              <a:spcBef>
                <a:spcPts val="0"/>
              </a:spcBef>
              <a:spcAft>
                <a:spcPts val="0"/>
              </a:spcAft>
              <a:buNone/>
            </a:pPr>
            <a:fld id="{00000000-1234-1234-1234-123412341234}" type="slidenum">
              <a:rPr b="0" i="0" lang="en-US" sz="1100" u="none" cap="none" strike="noStrike">
                <a:solidFill>
                  <a:schemeClr val="dk1"/>
                </a:solidFill>
                <a:latin typeface="Arial Black"/>
                <a:ea typeface="Arial Black"/>
                <a:cs typeface="Arial Black"/>
                <a:sym typeface="Arial Black"/>
              </a:rPr>
              <a:t>‹#›</a:t>
            </a:fld>
            <a:endParaRPr b="0" i="0" sz="1100" u="none" cap="none" strike="noStrike">
              <a:solidFill>
                <a:schemeClr val="dk1"/>
              </a:solidFill>
              <a:latin typeface="Arial Black"/>
              <a:ea typeface="Arial Black"/>
              <a:cs typeface="Arial Black"/>
              <a:sym typeface="Arial Black"/>
            </a:endParaRPr>
          </a:p>
        </p:txBody>
      </p:sp>
      <p:sp>
        <p:nvSpPr>
          <p:cNvPr id="898" name="Google Shape;898;g3254bef7818_0_455: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9" name="Google Shape;899;g3254bef7818_0_455: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rtl="0" algn="l">
              <a:lnSpc>
                <a:spcPct val="100000"/>
              </a:lnSpc>
              <a:spcBef>
                <a:spcPts val="0"/>
              </a:spcBef>
              <a:spcAft>
                <a:spcPts val="0"/>
              </a:spcAft>
              <a:buSzPts val="13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3254bef7818_0_464: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g3254bef7818_0_464: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908" name="Google Shape;908;g3254bef7818_0_464: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254bef7818_0_473: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g3254bef7818_0_473: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a:p>
            <a:pPr indent="-215900" lvl="0" marL="431800" marR="0" rtl="0" algn="l">
              <a:lnSpc>
                <a:spcPct val="100000"/>
              </a:lnSpc>
              <a:spcBef>
                <a:spcPts val="0"/>
              </a:spcBef>
              <a:spcAft>
                <a:spcPts val="0"/>
              </a:spcAft>
              <a:buClr>
                <a:srgbClr val="000000"/>
              </a:buClr>
              <a:buSzPts val="1300"/>
              <a:buFont typeface="Arial"/>
              <a:buNone/>
            </a:pPr>
            <a:r>
              <a:t/>
            </a:r>
            <a:endParaRPr/>
          </a:p>
          <a:p>
            <a:pPr indent="-215900" lvl="0" marL="431800" marR="0" rtl="0" algn="l">
              <a:lnSpc>
                <a:spcPct val="100000"/>
              </a:lnSpc>
              <a:spcBef>
                <a:spcPts val="0"/>
              </a:spcBef>
              <a:spcAft>
                <a:spcPts val="0"/>
              </a:spcAft>
              <a:buClr>
                <a:srgbClr val="000000"/>
              </a:buClr>
              <a:buSzPts val="1300"/>
              <a:buFont typeface="Arial"/>
              <a:buNone/>
            </a:pPr>
            <a:r>
              <a:t/>
            </a:r>
            <a:endParaRPr/>
          </a:p>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918" name="Google Shape;918;g3254bef7818_0_473: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3254bef7818_0_482: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g3254bef7818_0_482: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928" name="Google Shape;928;g3254bef7818_0_482: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d7e4c12f42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d7e4c12f42_0_4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2d7e4c12f42_0_4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af562fa6e1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2af562fa6e1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7" name="Google Shape;937;g2af562fa6e1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3254bef7818_0_490: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g3254bef7818_0_490: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a:p>
            <a:pPr indent="-215900" lvl="0" marL="431800" marR="0" rtl="0" algn="l">
              <a:lnSpc>
                <a:spcPct val="100000"/>
              </a:lnSpc>
              <a:spcBef>
                <a:spcPts val="0"/>
              </a:spcBef>
              <a:spcAft>
                <a:spcPts val="0"/>
              </a:spcAft>
              <a:buClr>
                <a:srgbClr val="000000"/>
              </a:buClr>
              <a:buSzPts val="1300"/>
              <a:buFont typeface="Arial"/>
              <a:buNone/>
            </a:pPr>
            <a:r>
              <a:t/>
            </a:r>
            <a:endParaRPr/>
          </a:p>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946" name="Google Shape;946;g3254bef7818_0_490: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3254bef7818_0_498: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g3254bef7818_0_498: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955" name="Google Shape;955;g3254bef7818_0_498: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254bef7818_0_507: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g3254bef7818_0_507: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965" name="Google Shape;965;g3254bef7818_0_507: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3254bef7818_0_515: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g3254bef7818_0_515: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974" name="Google Shape;974;g3254bef7818_0_515: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254bef7818_0_524: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3" name="Google Shape;983;g3254bef7818_0_524: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215900" lvl="0" marL="431800" marR="0" rtl="0" algn="l">
              <a:lnSpc>
                <a:spcPct val="100000"/>
              </a:lnSpc>
              <a:spcBef>
                <a:spcPts val="0"/>
              </a:spcBef>
              <a:spcAft>
                <a:spcPts val="0"/>
              </a:spcAft>
              <a:buClr>
                <a:srgbClr val="000000"/>
              </a:buClr>
              <a:buSzPts val="1300"/>
              <a:buFont typeface="Arial"/>
              <a:buNone/>
            </a:pPr>
            <a:r>
              <a:t/>
            </a:r>
            <a:endParaRPr/>
          </a:p>
        </p:txBody>
      </p:sp>
      <p:sp>
        <p:nvSpPr>
          <p:cNvPr id="984" name="Google Shape;984;g3254bef7818_0_524: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3254bef7818_0_532:notes"/>
          <p:cNvSpPr txBox="1"/>
          <p:nvPr>
            <p:ph idx="1" type="body"/>
          </p:nvPr>
        </p:nvSpPr>
        <p:spPr>
          <a:xfrm>
            <a:off x="685800"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2" name="Google Shape;992;g3254bef7818_0_532: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3254bef7818_0_539: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3254bef7818_0_539:notes"/>
          <p:cNvSpPr txBox="1"/>
          <p:nvPr>
            <p:ph idx="1" type="body"/>
          </p:nvPr>
        </p:nvSpPr>
        <p:spPr>
          <a:xfrm>
            <a:off x="915115" y="4345035"/>
            <a:ext cx="5028000" cy="4112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1" name="Google Shape;1001;g3254bef7818_0_539:notes"/>
          <p:cNvSpPr txBox="1"/>
          <p:nvPr>
            <p:ph idx="12" type="sldNum"/>
          </p:nvPr>
        </p:nvSpPr>
        <p:spPr>
          <a:xfrm>
            <a:off x="3885796" y="8687228"/>
            <a:ext cx="2972400" cy="456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100"/>
              <a:buFont typeface="Arial"/>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3254bef7818_0_547:notes"/>
          <p:cNvSpPr/>
          <p:nvPr>
            <p:ph idx="2" type="sldImg"/>
          </p:nvPr>
        </p:nvSpPr>
        <p:spPr>
          <a:xfrm>
            <a:off x="136425" y="685162"/>
            <a:ext cx="6585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9" name="Google Shape;1009;g3254bef7818_0_547:notes"/>
          <p:cNvSpPr txBox="1"/>
          <p:nvPr>
            <p:ph idx="1" type="body"/>
          </p:nvPr>
        </p:nvSpPr>
        <p:spPr>
          <a:xfrm>
            <a:off x="685800" y="4343401"/>
            <a:ext cx="5486400" cy="4114800"/>
          </a:xfrm>
          <a:prstGeom prst="rect">
            <a:avLst/>
          </a:prstGeom>
          <a:noFill/>
          <a:ln>
            <a:noFill/>
          </a:ln>
        </p:spPr>
        <p:txBody>
          <a:bodyPr anchorCtr="0" anchor="t" bIns="46625" lIns="93250" spcFirstLastPara="1" rIns="93250" wrap="square" tIns="46625">
            <a:noAutofit/>
          </a:bodyPr>
          <a:lstStyle/>
          <a:p>
            <a:pPr indent="0" lvl="0" marL="0" rtl="0" algn="l">
              <a:lnSpc>
                <a:spcPct val="100000"/>
              </a:lnSpc>
              <a:spcBef>
                <a:spcPts val="0"/>
              </a:spcBef>
              <a:spcAft>
                <a:spcPts val="0"/>
              </a:spcAft>
              <a:buSzPts val="1300"/>
              <a:buNone/>
            </a:pPr>
            <a:r>
              <a:t/>
            </a:r>
            <a:endParaRPr/>
          </a:p>
        </p:txBody>
      </p:sp>
      <p:sp>
        <p:nvSpPr>
          <p:cNvPr id="1010" name="Google Shape;1010;g3254bef7818_0_547:notes"/>
          <p:cNvSpPr txBox="1"/>
          <p:nvPr>
            <p:ph idx="12" type="sldNum"/>
          </p:nvPr>
        </p:nvSpPr>
        <p:spPr>
          <a:xfrm>
            <a:off x="3884614" y="8685213"/>
            <a:ext cx="2971800" cy="457200"/>
          </a:xfrm>
          <a:prstGeom prst="rect">
            <a:avLst/>
          </a:prstGeom>
          <a:noFill/>
          <a:ln>
            <a:noFill/>
          </a:ln>
        </p:spPr>
        <p:txBody>
          <a:bodyPr anchorCtr="0" anchor="b" bIns="46625" lIns="93250" spcFirstLastPara="1" rIns="93250" wrap="square" tIns="466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3254bef7818_0_555:notes"/>
          <p:cNvSpPr/>
          <p:nvPr>
            <p:ph idx="2" type="sldImg"/>
          </p:nvPr>
        </p:nvSpPr>
        <p:spPr>
          <a:xfrm>
            <a:off x="428625" y="686405"/>
            <a:ext cx="60009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18" name="Google Shape;1018;g3254bef7818_0_555:notes"/>
          <p:cNvSpPr txBox="1"/>
          <p:nvPr>
            <p:ph idx="1" type="body"/>
          </p:nvPr>
        </p:nvSpPr>
        <p:spPr>
          <a:xfrm>
            <a:off x="915115" y="4345035"/>
            <a:ext cx="5028000" cy="41121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t/>
            </a:r>
            <a:endParaRPr/>
          </a:p>
        </p:txBody>
      </p:sp>
      <p:sp>
        <p:nvSpPr>
          <p:cNvPr id="1019" name="Google Shape;1019;g3254bef7818_0_555:notes"/>
          <p:cNvSpPr txBox="1"/>
          <p:nvPr>
            <p:ph idx="3" type="hdr"/>
          </p:nvPr>
        </p:nvSpPr>
        <p:spPr>
          <a:xfrm>
            <a:off x="2" y="0"/>
            <a:ext cx="2972400" cy="456900"/>
          </a:xfrm>
          <a:prstGeom prst="rect">
            <a:avLst/>
          </a:prstGeom>
          <a:noFill/>
          <a:ln>
            <a:noFill/>
          </a:ln>
        </p:spPr>
        <p:txBody>
          <a:bodyPr anchorCtr="0" anchor="t" bIns="44625" lIns="89250" spcFirstLastPara="1" rIns="89250" wrap="square" tIns="44625">
            <a:noAutofit/>
          </a:bodyPr>
          <a:lstStyle/>
          <a:p>
            <a:pPr indent="0" lvl="0" marL="0" rtl="0" algn="l">
              <a:lnSpc>
                <a:spcPct val="100000"/>
              </a:lnSpc>
              <a:spcBef>
                <a:spcPts val="0"/>
              </a:spcBef>
              <a:spcAft>
                <a:spcPts val="0"/>
              </a:spcAft>
              <a:buSzPts val="1300"/>
              <a:buNone/>
            </a:pPr>
            <a:r>
              <a:rPr lang="en-US"/>
              <a:t>TAFDC Overview - COVID-19</a:t>
            </a:r>
            <a:endParaRPr/>
          </a:p>
        </p:txBody>
      </p:sp>
      <p:sp>
        <p:nvSpPr>
          <p:cNvPr id="1020" name="Google Shape;1020;g3254bef7818_0_555:notes"/>
          <p:cNvSpPr txBox="1"/>
          <p:nvPr>
            <p:ph idx="10" type="dt"/>
          </p:nvPr>
        </p:nvSpPr>
        <p:spPr>
          <a:xfrm>
            <a:off x="3885796" y="0"/>
            <a:ext cx="2972400" cy="456900"/>
          </a:xfrm>
          <a:prstGeom prst="rect">
            <a:avLst/>
          </a:prstGeom>
          <a:noFill/>
          <a:ln>
            <a:noFill/>
          </a:ln>
        </p:spPr>
        <p:txBody>
          <a:bodyPr anchorCtr="0" anchor="t" bIns="44625" lIns="89250" spcFirstLastPara="1" rIns="89250" wrap="square" tIns="44625">
            <a:noAutofit/>
          </a:bodyPr>
          <a:lstStyle/>
          <a:p>
            <a:pPr indent="0" lvl="0" marL="0" rtl="0" algn="r">
              <a:lnSpc>
                <a:spcPct val="100000"/>
              </a:lnSpc>
              <a:spcBef>
                <a:spcPts val="0"/>
              </a:spcBef>
              <a:spcAft>
                <a:spcPts val="0"/>
              </a:spcAft>
              <a:buSzPts val="1300"/>
              <a:buNone/>
            </a:pPr>
            <a:r>
              <a:rPr lang="en-US"/>
              <a:t>Nov. 2020</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 name="Shape 18"/>
        <p:cNvGrpSpPr/>
        <p:nvPr/>
      </p:nvGrpSpPr>
      <p:grpSpPr>
        <a:xfrm>
          <a:off x="0" y="0"/>
          <a:ext cx="0" cy="0"/>
          <a:chOff x="0" y="0"/>
          <a:chExt cx="0" cy="0"/>
        </a:xfrm>
      </p:grpSpPr>
      <p:sp>
        <p:nvSpPr>
          <p:cNvPr id="19" name="Google Shape;19;p1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5"/>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5"/>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3" name="Google Shape;23;p1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6" name="Google Shape;26;p15"/>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2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24"/>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2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2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5"/>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25"/>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2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2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1" name="Shape 101"/>
        <p:cNvGrpSpPr/>
        <p:nvPr/>
      </p:nvGrpSpPr>
      <p:grpSpPr>
        <a:xfrm>
          <a:off x="0" y="0"/>
          <a:ext cx="0" cy="0"/>
          <a:chOff x="0" y="0"/>
          <a:chExt cx="0" cy="0"/>
        </a:xfrm>
      </p:grpSpPr>
      <p:sp>
        <p:nvSpPr>
          <p:cNvPr id="102" name="Google Shape;102;g2d7aea1e7a6_0_177"/>
          <p:cNvSpPr/>
          <p:nvPr/>
        </p:nvSpPr>
        <p:spPr>
          <a:xfrm>
            <a:off x="-100" y="6727600"/>
            <a:ext cx="12192000" cy="1305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 name="Google Shape;103;g2d7aea1e7a6_0_177"/>
          <p:cNvSpPr txBox="1"/>
          <p:nvPr>
            <p:ph type="title"/>
          </p:nvPr>
        </p:nvSpPr>
        <p:spPr>
          <a:xfrm>
            <a:off x="415600" y="593367"/>
            <a:ext cx="11360700" cy="943200"/>
          </a:xfrm>
          <a:prstGeom prst="rect">
            <a:avLst/>
          </a:prstGeom>
        </p:spPr>
        <p:txBody>
          <a:bodyPr anchorCtr="0" anchor="b" bIns="45700" lIns="91425" spcFirstLastPara="1" rIns="91425" wrap="square" tIns="45700">
            <a:norm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g2d7aea1e7a6_0_177"/>
          <p:cNvSpPr txBox="1"/>
          <p:nvPr>
            <p:ph idx="1" type="body"/>
          </p:nvPr>
        </p:nvSpPr>
        <p:spPr>
          <a:xfrm>
            <a:off x="415600" y="1688433"/>
            <a:ext cx="11360700" cy="4403700"/>
          </a:xfrm>
          <a:prstGeom prst="rect">
            <a:avLst/>
          </a:prstGeom>
        </p:spPr>
        <p:txBody>
          <a:bodyPr anchorCtr="0" anchor="t" bIns="45700" lIns="0" spcFirstLastPara="1" rIns="0" wrap="square" tIns="45700">
            <a:normAutofit/>
          </a:bodyPr>
          <a:lstStyle>
            <a:lvl1pPr indent="-355600" lvl="0" marL="457200">
              <a:spcBef>
                <a:spcPts val="1200"/>
              </a:spcBef>
              <a:spcAft>
                <a:spcPts val="0"/>
              </a:spcAft>
              <a:buSzPts val="2000"/>
              <a:buChar char=" "/>
              <a:defRPr/>
            </a:lvl1pPr>
            <a:lvl2pPr indent="-342900" lvl="1" marL="914400">
              <a:spcBef>
                <a:spcPts val="200"/>
              </a:spcBef>
              <a:spcAft>
                <a:spcPts val="0"/>
              </a:spcAft>
              <a:buSzPts val="1800"/>
              <a:buChar char="◦"/>
              <a:defRPr/>
            </a:lvl2pPr>
            <a:lvl3pPr indent="-317500" lvl="2" marL="1371600">
              <a:spcBef>
                <a:spcPts val="400"/>
              </a:spcBef>
              <a:spcAft>
                <a:spcPts val="0"/>
              </a:spcAft>
              <a:buSzPts val="14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400"/>
              </a:spcAft>
              <a:buSzPts val="1400"/>
              <a:buChar char="◦"/>
              <a:defRPr/>
            </a:lvl9pPr>
          </a:lstStyle>
          <a:p/>
        </p:txBody>
      </p:sp>
      <p:sp>
        <p:nvSpPr>
          <p:cNvPr id="105" name="Google Shape;105;g2d7aea1e7a6_0_17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06" name="Shape 106"/>
        <p:cNvGrpSpPr/>
        <p:nvPr/>
      </p:nvGrpSpPr>
      <p:grpSpPr>
        <a:xfrm>
          <a:off x="0" y="0"/>
          <a:ext cx="0" cy="0"/>
          <a:chOff x="0" y="0"/>
          <a:chExt cx="0" cy="0"/>
        </a:xfrm>
      </p:grpSpPr>
      <p:sp>
        <p:nvSpPr>
          <p:cNvPr id="107" name="Google Shape;107;g2d7aea1e7a6_0_365"/>
          <p:cNvSpPr/>
          <p:nvPr/>
        </p:nvSpPr>
        <p:spPr>
          <a:xfrm>
            <a:off x="-67" y="3429200"/>
            <a:ext cx="12192000" cy="34287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 name="Google Shape;108;g2d7aea1e7a6_0_365"/>
          <p:cNvSpPr txBox="1"/>
          <p:nvPr>
            <p:ph type="title"/>
          </p:nvPr>
        </p:nvSpPr>
        <p:spPr>
          <a:xfrm>
            <a:off x="415600" y="1086400"/>
            <a:ext cx="11428500" cy="1256100"/>
          </a:xfrm>
          <a:prstGeom prst="rect">
            <a:avLst/>
          </a:prstGeom>
        </p:spPr>
        <p:txBody>
          <a:bodyPr anchorCtr="0" anchor="ctr" bIns="45700" lIns="91425" spcFirstLastPara="1" rIns="91425" wrap="square" tIns="45700">
            <a:normAutofit/>
          </a:bodyPr>
          <a:lstStyle>
            <a:lvl1pPr lvl="0" algn="ctr">
              <a:spcBef>
                <a:spcPts val="0"/>
              </a:spcBef>
              <a:spcAft>
                <a:spcPts val="0"/>
              </a:spcAft>
              <a:buSzPts val="4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9" name="Google Shape;109;g2d7aea1e7a6_0_365"/>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g2d7aea1e7a6_0_369"/>
          <p:cNvSpPr txBox="1"/>
          <p:nvPr>
            <p:ph type="title"/>
          </p:nvPr>
        </p:nvSpPr>
        <p:spPr>
          <a:xfrm>
            <a:off x="415600" y="593367"/>
            <a:ext cx="11360700" cy="943200"/>
          </a:xfrm>
          <a:prstGeom prst="rect">
            <a:avLst/>
          </a:prstGeom>
        </p:spPr>
        <p:txBody>
          <a:bodyPr anchorCtr="0" anchor="b" bIns="45700" lIns="91425" spcFirstLastPara="1" rIns="91425" wrap="square" tIns="45700">
            <a:norm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g2d7aea1e7a6_0_369"/>
          <p:cNvSpPr txBox="1"/>
          <p:nvPr>
            <p:ph idx="1" type="body"/>
          </p:nvPr>
        </p:nvSpPr>
        <p:spPr>
          <a:xfrm>
            <a:off x="415600" y="1688233"/>
            <a:ext cx="5333100" cy="4403700"/>
          </a:xfrm>
          <a:prstGeom prst="rect">
            <a:avLst/>
          </a:prstGeom>
        </p:spPr>
        <p:txBody>
          <a:bodyPr anchorCtr="0" anchor="t" bIns="45700" lIns="0" spcFirstLastPara="1" rIns="0" wrap="square" tIns="45700">
            <a:normAutofit/>
          </a:bodyPr>
          <a:lstStyle>
            <a:lvl1pPr indent="-349250" lvl="0" marL="457200">
              <a:spcBef>
                <a:spcPts val="1200"/>
              </a:spcBef>
              <a:spcAft>
                <a:spcPts val="0"/>
              </a:spcAft>
              <a:buSzPts val="1900"/>
              <a:buChar char=" "/>
              <a:defRPr sz="1900"/>
            </a:lvl1pPr>
            <a:lvl2pPr indent="-330200" lvl="1" marL="914400">
              <a:spcBef>
                <a:spcPts val="200"/>
              </a:spcBef>
              <a:spcAft>
                <a:spcPts val="0"/>
              </a:spcAft>
              <a:buSzPts val="1600"/>
              <a:buChar char="◦"/>
              <a:defRPr sz="1600"/>
            </a:lvl2pPr>
            <a:lvl3pPr indent="-330200" lvl="2" marL="1371600">
              <a:spcBef>
                <a:spcPts val="400"/>
              </a:spcBef>
              <a:spcAft>
                <a:spcPts val="0"/>
              </a:spcAft>
              <a:buSzPts val="1600"/>
              <a:buChar char="◦"/>
              <a:defRPr sz="1600"/>
            </a:lvl3pPr>
            <a:lvl4pPr indent="-330200" lvl="3" marL="1828800">
              <a:spcBef>
                <a:spcPts val="400"/>
              </a:spcBef>
              <a:spcAft>
                <a:spcPts val="0"/>
              </a:spcAft>
              <a:buSzPts val="1600"/>
              <a:buChar char="◦"/>
              <a:defRPr sz="1600"/>
            </a:lvl4pPr>
            <a:lvl5pPr indent="-330200" lvl="4" marL="2286000">
              <a:spcBef>
                <a:spcPts val="400"/>
              </a:spcBef>
              <a:spcAft>
                <a:spcPts val="0"/>
              </a:spcAft>
              <a:buSzPts val="1600"/>
              <a:buChar char="◦"/>
              <a:defRPr sz="1600"/>
            </a:lvl5pPr>
            <a:lvl6pPr indent="-330200" lvl="5" marL="2743200">
              <a:spcBef>
                <a:spcPts val="400"/>
              </a:spcBef>
              <a:spcAft>
                <a:spcPts val="0"/>
              </a:spcAft>
              <a:buSzPts val="1600"/>
              <a:buChar char="◦"/>
              <a:defRPr sz="1600"/>
            </a:lvl6pPr>
            <a:lvl7pPr indent="-330200" lvl="6" marL="3200400">
              <a:spcBef>
                <a:spcPts val="400"/>
              </a:spcBef>
              <a:spcAft>
                <a:spcPts val="0"/>
              </a:spcAft>
              <a:buSzPts val="1600"/>
              <a:buChar char="◦"/>
              <a:defRPr sz="1600"/>
            </a:lvl7pPr>
            <a:lvl8pPr indent="-330200" lvl="7" marL="3657600">
              <a:spcBef>
                <a:spcPts val="400"/>
              </a:spcBef>
              <a:spcAft>
                <a:spcPts val="0"/>
              </a:spcAft>
              <a:buSzPts val="1600"/>
              <a:buChar char="◦"/>
              <a:defRPr sz="1600"/>
            </a:lvl8pPr>
            <a:lvl9pPr indent="-330200" lvl="8" marL="4114800">
              <a:spcBef>
                <a:spcPts val="400"/>
              </a:spcBef>
              <a:spcAft>
                <a:spcPts val="400"/>
              </a:spcAft>
              <a:buSzPts val="1600"/>
              <a:buChar char="◦"/>
              <a:defRPr sz="1600"/>
            </a:lvl9pPr>
          </a:lstStyle>
          <a:p/>
        </p:txBody>
      </p:sp>
      <p:sp>
        <p:nvSpPr>
          <p:cNvPr id="113" name="Google Shape;113;g2d7aea1e7a6_0_369"/>
          <p:cNvSpPr txBox="1"/>
          <p:nvPr>
            <p:ph idx="2" type="body"/>
          </p:nvPr>
        </p:nvSpPr>
        <p:spPr>
          <a:xfrm>
            <a:off x="6443200" y="1688233"/>
            <a:ext cx="5333100" cy="4403700"/>
          </a:xfrm>
          <a:prstGeom prst="rect">
            <a:avLst/>
          </a:prstGeom>
        </p:spPr>
        <p:txBody>
          <a:bodyPr anchorCtr="0" anchor="t" bIns="45700" lIns="0" spcFirstLastPara="1" rIns="0" wrap="square" tIns="45700">
            <a:normAutofit/>
          </a:bodyPr>
          <a:lstStyle>
            <a:lvl1pPr indent="-349250" lvl="0" marL="457200">
              <a:spcBef>
                <a:spcPts val="1200"/>
              </a:spcBef>
              <a:spcAft>
                <a:spcPts val="0"/>
              </a:spcAft>
              <a:buSzPts val="1900"/>
              <a:buChar char=" "/>
              <a:defRPr sz="1900"/>
            </a:lvl1pPr>
            <a:lvl2pPr indent="-330200" lvl="1" marL="914400">
              <a:spcBef>
                <a:spcPts val="200"/>
              </a:spcBef>
              <a:spcAft>
                <a:spcPts val="0"/>
              </a:spcAft>
              <a:buSzPts val="1600"/>
              <a:buChar char="◦"/>
              <a:defRPr sz="1600"/>
            </a:lvl2pPr>
            <a:lvl3pPr indent="-330200" lvl="2" marL="1371600">
              <a:spcBef>
                <a:spcPts val="400"/>
              </a:spcBef>
              <a:spcAft>
                <a:spcPts val="0"/>
              </a:spcAft>
              <a:buSzPts val="1600"/>
              <a:buChar char="◦"/>
              <a:defRPr sz="1600"/>
            </a:lvl3pPr>
            <a:lvl4pPr indent="-330200" lvl="3" marL="1828800">
              <a:spcBef>
                <a:spcPts val="400"/>
              </a:spcBef>
              <a:spcAft>
                <a:spcPts val="0"/>
              </a:spcAft>
              <a:buSzPts val="1600"/>
              <a:buChar char="◦"/>
              <a:defRPr sz="1600"/>
            </a:lvl4pPr>
            <a:lvl5pPr indent="-330200" lvl="4" marL="2286000">
              <a:spcBef>
                <a:spcPts val="400"/>
              </a:spcBef>
              <a:spcAft>
                <a:spcPts val="0"/>
              </a:spcAft>
              <a:buSzPts val="1600"/>
              <a:buChar char="◦"/>
              <a:defRPr sz="1600"/>
            </a:lvl5pPr>
            <a:lvl6pPr indent="-330200" lvl="5" marL="2743200">
              <a:spcBef>
                <a:spcPts val="400"/>
              </a:spcBef>
              <a:spcAft>
                <a:spcPts val="0"/>
              </a:spcAft>
              <a:buSzPts val="1600"/>
              <a:buChar char="◦"/>
              <a:defRPr sz="1600"/>
            </a:lvl6pPr>
            <a:lvl7pPr indent="-330200" lvl="6" marL="3200400">
              <a:spcBef>
                <a:spcPts val="400"/>
              </a:spcBef>
              <a:spcAft>
                <a:spcPts val="0"/>
              </a:spcAft>
              <a:buSzPts val="1600"/>
              <a:buChar char="◦"/>
              <a:defRPr sz="1600"/>
            </a:lvl7pPr>
            <a:lvl8pPr indent="-330200" lvl="7" marL="3657600">
              <a:spcBef>
                <a:spcPts val="400"/>
              </a:spcBef>
              <a:spcAft>
                <a:spcPts val="0"/>
              </a:spcAft>
              <a:buSzPts val="1600"/>
              <a:buChar char="◦"/>
              <a:defRPr sz="1600"/>
            </a:lvl8pPr>
            <a:lvl9pPr indent="-330200" lvl="8" marL="4114800">
              <a:spcBef>
                <a:spcPts val="400"/>
              </a:spcBef>
              <a:spcAft>
                <a:spcPts val="400"/>
              </a:spcAft>
              <a:buSzPts val="1600"/>
              <a:buChar char="◦"/>
              <a:defRPr sz="1600"/>
            </a:lvl9pPr>
          </a:lstStyle>
          <a:p/>
        </p:txBody>
      </p:sp>
      <p:sp>
        <p:nvSpPr>
          <p:cNvPr id="114" name="Google Shape;114;g2d7aea1e7a6_0_369"/>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2">
  <p:cSld name="SECTION_HEADER_2">
    <p:spTree>
      <p:nvGrpSpPr>
        <p:cNvPr id="115" name="Shape 115"/>
        <p:cNvGrpSpPr/>
        <p:nvPr/>
      </p:nvGrpSpPr>
      <p:grpSpPr>
        <a:xfrm>
          <a:off x="0" y="0"/>
          <a:ext cx="0" cy="0"/>
          <a:chOff x="0" y="0"/>
          <a:chExt cx="0" cy="0"/>
        </a:xfrm>
      </p:grpSpPr>
      <p:sp>
        <p:nvSpPr>
          <p:cNvPr id="116" name="Google Shape;116;g2d7aea1e7a6_0_593"/>
          <p:cNvSpPr/>
          <p:nvPr/>
        </p:nvSpPr>
        <p:spPr>
          <a:xfrm>
            <a:off x="-67" y="3429200"/>
            <a:ext cx="12192000" cy="34287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g2d7aea1e7a6_0_593"/>
          <p:cNvSpPr txBox="1"/>
          <p:nvPr>
            <p:ph type="title"/>
          </p:nvPr>
        </p:nvSpPr>
        <p:spPr>
          <a:xfrm>
            <a:off x="415600" y="1086400"/>
            <a:ext cx="11428500" cy="1256100"/>
          </a:xfrm>
          <a:prstGeom prst="rect">
            <a:avLst/>
          </a:prstGeom>
        </p:spPr>
        <p:txBody>
          <a:bodyPr anchorCtr="0" anchor="ctr" bIns="45700" lIns="91425" spcFirstLastPara="1" rIns="91425" wrap="square" tIns="45700">
            <a:normAutofit/>
          </a:bodyPr>
          <a:lstStyle>
            <a:lvl1pPr lvl="0" algn="ctr">
              <a:spcBef>
                <a:spcPts val="0"/>
              </a:spcBef>
              <a:spcAft>
                <a:spcPts val="0"/>
              </a:spcAft>
              <a:buSzPts val="4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8" name="Google Shape;118;g2d7aea1e7a6_0_59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3">
  <p:cSld name="SECTION_HEADER_3">
    <p:spTree>
      <p:nvGrpSpPr>
        <p:cNvPr id="119" name="Shape 119"/>
        <p:cNvGrpSpPr/>
        <p:nvPr/>
      </p:nvGrpSpPr>
      <p:grpSpPr>
        <a:xfrm>
          <a:off x="0" y="0"/>
          <a:ext cx="0" cy="0"/>
          <a:chOff x="0" y="0"/>
          <a:chExt cx="0" cy="0"/>
        </a:xfrm>
      </p:grpSpPr>
      <p:sp>
        <p:nvSpPr>
          <p:cNvPr id="120" name="Google Shape;120;g3254bef7818_0_845"/>
          <p:cNvSpPr/>
          <p:nvPr/>
        </p:nvSpPr>
        <p:spPr>
          <a:xfrm>
            <a:off x="-67" y="3429200"/>
            <a:ext cx="12192000" cy="34287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 name="Google Shape;121;g3254bef7818_0_845"/>
          <p:cNvSpPr txBox="1"/>
          <p:nvPr>
            <p:ph type="title"/>
          </p:nvPr>
        </p:nvSpPr>
        <p:spPr>
          <a:xfrm>
            <a:off x="415600" y="1086400"/>
            <a:ext cx="11428500" cy="1256100"/>
          </a:xfrm>
          <a:prstGeom prst="rect">
            <a:avLst/>
          </a:prstGeom>
        </p:spPr>
        <p:txBody>
          <a:bodyPr anchorCtr="0" anchor="ctr" bIns="45700" lIns="91425" spcFirstLastPara="1" rIns="91425" wrap="square" tIns="45700">
            <a:normAutofit/>
          </a:bodyPr>
          <a:lstStyle>
            <a:lvl1pPr lvl="0" algn="ctr">
              <a:spcBef>
                <a:spcPts val="0"/>
              </a:spcBef>
              <a:spcAft>
                <a:spcPts val="0"/>
              </a:spcAft>
              <a:buSzPts val="4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2" name="Google Shape;122;g3254bef7818_0_845"/>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1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6"/>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1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33" name="Shape 33"/>
        <p:cNvGrpSpPr/>
        <p:nvPr/>
      </p:nvGrpSpPr>
      <p:grpSpPr>
        <a:xfrm>
          <a:off x="0" y="0"/>
          <a:ext cx="0" cy="0"/>
          <a:chOff x="0" y="0"/>
          <a:chExt cx="0" cy="0"/>
        </a:xfrm>
      </p:grpSpPr>
      <p:sp>
        <p:nvSpPr>
          <p:cNvPr id="34" name="Google Shape;34;p17"/>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7"/>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17"/>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17"/>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 name="Google Shape;38;p17"/>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39" name="Google Shape;39;p17"/>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17"/>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1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18"/>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5" name="Google Shape;45;p18"/>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18"/>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7" name="Google Shape;47;p18"/>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8" name="Google Shape;48;p1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1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19"/>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4" name="Google Shape;54;p19"/>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1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58" name="Shape 58"/>
        <p:cNvGrpSpPr/>
        <p:nvPr/>
      </p:nvGrpSpPr>
      <p:grpSpPr>
        <a:xfrm>
          <a:off x="0" y="0"/>
          <a:ext cx="0" cy="0"/>
          <a:chOff x="0" y="0"/>
          <a:chExt cx="0" cy="0"/>
        </a:xfrm>
      </p:grpSpPr>
      <p:sp>
        <p:nvSpPr>
          <p:cNvPr id="59" name="Google Shape;59;p2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0"/>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20"/>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63" name="Google Shape;63;p2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6" name="Google Shape;66;p2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p2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2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72" name="Shape 72"/>
        <p:cNvGrpSpPr/>
        <p:nvPr/>
      </p:nvGrpSpPr>
      <p:grpSpPr>
        <a:xfrm>
          <a:off x="0" y="0"/>
          <a:ext cx="0" cy="0"/>
          <a:chOff x="0" y="0"/>
          <a:chExt cx="0" cy="0"/>
        </a:xfrm>
      </p:grpSpPr>
      <p:sp>
        <p:nvSpPr>
          <p:cNvPr id="73" name="Google Shape;73;p2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2"/>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8" name="Shape 78"/>
        <p:cNvGrpSpPr/>
        <p:nvPr/>
      </p:nvGrpSpPr>
      <p:grpSpPr>
        <a:xfrm>
          <a:off x="0" y="0"/>
          <a:ext cx="0" cy="0"/>
          <a:chOff x="0" y="0"/>
          <a:chExt cx="0" cy="0"/>
        </a:xfrm>
      </p:grpSpPr>
      <p:sp>
        <p:nvSpPr>
          <p:cNvPr id="79" name="Google Shape;79;p23"/>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3"/>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3"/>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82" name="Google Shape;82;p23"/>
          <p:cNvPicPr preferRelativeResize="0"/>
          <p:nvPr>
            <p:ph idx="2" type="pic"/>
          </p:nvPr>
        </p:nvPicPr>
        <p:blipFill/>
        <p:spPr>
          <a:xfrm>
            <a:off x="15" y="0"/>
            <a:ext cx="12191985" cy="4915076"/>
          </a:xfrm>
          <a:prstGeom prst="rect">
            <a:avLst/>
          </a:prstGeom>
          <a:blipFill rotWithShape="1">
            <a:blip r:embed="rId2">
              <a:alphaModFix/>
            </a:blip>
            <a:stretch>
              <a:fillRect b="0" l="0" r="0" t="0"/>
            </a:stretch>
          </a:blipFill>
          <a:ln>
            <a:noFill/>
          </a:ln>
        </p:spPr>
      </p:pic>
      <p:sp>
        <p:nvSpPr>
          <p:cNvPr id="83" name="Google Shape;83;p23"/>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4" name="Google Shape;84;p2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4"/>
          <p:cNvSpPr/>
          <p:nvPr/>
        </p:nvSpPr>
        <p:spPr>
          <a:xfrm>
            <a:off x="0" y="6334316"/>
            <a:ext cx="12192001"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4"/>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4" name="Google Shape;14;p1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14"/>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masslegalservices.org/SNAP-misfortune" TargetMode="External"/><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9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92.png"/><Relationship Id="rId4" Type="http://schemas.openxmlformats.org/officeDocument/2006/relationships/image" Target="../media/image39.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hyperlink" Target="https://docs.google.com/document/d/1Pcd5KMlFsGmpUy14Upn7n6WuJNuNW2Kcc1eXzSO97gc/edit?usp=sharing" TargetMode="External"/><Relationship Id="rId4" Type="http://schemas.openxmlformats.org/officeDocument/2006/relationships/image" Target="../media/image10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hyperlink" Target="https://www.mass.gov/guides/how-to-contact-dta" TargetMode="External"/><Relationship Id="rId4" Type="http://schemas.openxmlformats.org/officeDocument/2006/relationships/image" Target="../media/image10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9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7.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6.xml"/><Relationship Id="rId3" Type="http://schemas.openxmlformats.org/officeDocument/2006/relationships/image" Target="../media/image9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hyperlink" Target="https://docs.google.com/document/d/1yhFBwBAm1GQPdiDv2KhFOOP48M-DMTt4/edit?usp=sharing&amp;ouid=114760861940950675110&amp;rtpof=true&amp;sd=true"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9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7.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hyperlink" Target="https://www.mass.gov/doc/cac-list-by-dta-office/download" TargetMode="External"/><Relationship Id="rId4" Type="http://schemas.openxmlformats.org/officeDocument/2006/relationships/hyperlink" Target="https://www.mass.gov/service-details/department-of-transitional-assistance-disability-access" TargetMode="External"/><Relationship Id="rId5" Type="http://schemas.openxmlformats.org/officeDocument/2006/relationships/hyperlink" Target="https://www.mass.gov/doc/client-assistance-coordinator-brochure/download" TargetMode="External"/><Relationship Id="rId6" Type="http://schemas.openxmlformats.org/officeDocument/2006/relationships/image" Target="../media/image10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hyperlink" Target="https://www.mass.gov/doc/english-domestic-violence-brochure/download" TargetMode="External"/><Relationship Id="rId4" Type="http://schemas.openxmlformats.org/officeDocument/2006/relationships/image" Target="../media/image10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0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hyperlink" Target="https://docs.google.com/document/d/1Pcd5KMlFsGmpUy14Upn7n6WuJNuNW2Kcc1eXzSO97gc/edit?usp=sharing" TargetMode="External"/><Relationship Id="rId4" Type="http://schemas.openxmlformats.org/officeDocument/2006/relationships/hyperlink" Target="https://www.masslegalservices.org/node/41595" TargetMode="External"/><Relationship Id="rId9" Type="http://schemas.openxmlformats.org/officeDocument/2006/relationships/image" Target="../media/image99.png"/><Relationship Id="rId5" Type="http://schemas.openxmlformats.org/officeDocument/2006/relationships/hyperlink" Target="mailto:sara.craven@state.ma.us" TargetMode="External"/><Relationship Id="rId6" Type="http://schemas.openxmlformats.org/officeDocument/2006/relationships/hyperlink" Target="https://www.masslegalservices.org/DTA_release" TargetMode="External"/><Relationship Id="rId7" Type="http://schemas.openxmlformats.org/officeDocument/2006/relationships/hyperlink" Target="https://www.mass.gov/how-to/file-an-appeal-with-the-department-of-transitional-assistance" TargetMode="External"/><Relationship Id="rId8" Type="http://schemas.openxmlformats.org/officeDocument/2006/relationships/hyperlink" Target="https://www.masslegalservices.org/FindLegalAid"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7.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hyperlink" Target="https://mafoodsystem.org/" TargetMode="External"/><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hyperlink" Target="http://dtaconnect.com" TargetMode="External"/><Relationship Id="rId4" Type="http://schemas.openxmlformats.org/officeDocument/2006/relationships/hyperlink" Target="https://www.mass.gov/service-details/chapter-115-benefitssafety-net-program" TargetMode="External"/><Relationship Id="rId5" Type="http://schemas.openxmlformats.org/officeDocument/2006/relationships/hyperlink" Target="https://drive.google.com/drive/folders/1_quHfsi7bnfT1pFF0_qlSsGsboaSdU3r?usp=sharing" TargetMode="External"/><Relationship Id="rId6" Type="http://schemas.openxmlformats.org/officeDocument/2006/relationships/hyperlink" Target="http://www.findyourfunds.org" TargetMode="External"/><Relationship Id="rId7" Type="http://schemas.openxmlformats.org/officeDocument/2006/relationships/hyperlink" Target="http://mass.gov/how-to/apply-for-raft-emergency-help-for-housing-cost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20.xml.rels><?xml version="1.0" encoding="UTF-8" standalone="yes"?><Relationships xmlns="http://schemas.openxmlformats.org/package/2006/relationships"><Relationship Id="rId10" Type="http://schemas.openxmlformats.org/officeDocument/2006/relationships/hyperlink" Target="https://www.mass.gov/info-details/the-department-of-transitional-assistance-online-guide" TargetMode="External"/><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hyperlink" Target="https://www.masslegalservices.org/content/2024-snap-advocacy-guide" TargetMode="External"/><Relationship Id="rId4" Type="http://schemas.openxmlformats.org/officeDocument/2006/relationships/hyperlink" Target="https://www.masslegalservices.org/" TargetMode="External"/><Relationship Id="rId9" Type="http://schemas.openxmlformats.org/officeDocument/2006/relationships/hyperlink" Target="https://www.mass.gov/lists/department-of-transitional-assistance-regulations" TargetMode="External"/><Relationship Id="rId5" Type="http://schemas.openxmlformats.org/officeDocument/2006/relationships/hyperlink" Target="http://masslegalhelp.org" TargetMode="External"/><Relationship Id="rId6" Type="http://schemas.openxmlformats.org/officeDocument/2006/relationships/hyperlink" Target="https://drive.google.com/file/d/1zAPgMWvQ-ko1xcBwohMIAwxSuVJcacD3/view?usp=drive_link" TargetMode="External"/><Relationship Id="rId7" Type="http://schemas.openxmlformats.org/officeDocument/2006/relationships/hyperlink" Target="mailto:vnegus@mlri.org" TargetMode="External"/><Relationship Id="rId8" Type="http://schemas.openxmlformats.org/officeDocument/2006/relationships/hyperlink" Target="mailto:pbaker@mlri.org"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hyperlink" Target="http://www.gbfb.org/need-food" TargetMode="External"/><Relationship Id="rId4" Type="http://schemas.openxmlformats.org/officeDocument/2006/relationships/hyperlink" Target="http://www.foodbankwma.org/get-help/locate-a-local-feeding-program/" TargetMode="External"/><Relationship Id="rId5" Type="http://schemas.openxmlformats.org/officeDocument/2006/relationships/hyperlink" Target="http://www.foodbank.org/find-food/" TargetMode="External"/><Relationship Id="rId6" Type="http://schemas.openxmlformats.org/officeDocument/2006/relationships/hyperlink" Target="https://mvfb.org/member-agencies/" TargetMode="External"/><Relationship Id="rId7" Type="http://schemas.openxmlformats.org/officeDocument/2006/relationships/image" Target="../media/image10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hyperlink" Target="https://www.masslegalservices.org/FindLegalAid"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105.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4.png"/><Relationship Id="rId7" Type="http://schemas.openxmlformats.org/officeDocument/2006/relationships/image" Target="../media/image10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ww.fns.usda.gov/snap/qas-student-exemptions" TargetMode="Externa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www.dtaconnect.com" TargetMode="External"/><Relationship Id="rId4" Type="http://schemas.openxmlformats.org/officeDocument/2006/relationships/hyperlink" Target="https://www.hungerfreecampusma.org/resource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www.hungerfreecampusma.org" TargetMode="Externa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31.png"/><Relationship Id="rId4" Type="http://schemas.openxmlformats.org/officeDocument/2006/relationships/hyperlink" Target="https://www.mcle.org/product/catalog/code/2250055P0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4.png"/><Relationship Id="rId4" Type="http://schemas.openxmlformats.org/officeDocument/2006/relationships/hyperlink" Target="https://www.masslegalservices.org/content/incomefood-benefits-and-immigrant-eligibility-chart-eligible-statuse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hyperlink" Target="https://www.masslegalservices.org/content/54-how-does-dta-count-income-ineligible-immigran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mass.gov/massachusetts-hip-gives-you-money-back-when-you-use-your-snap-benefits-to-buy-healthy-local-fruits-and-vegetables-from-hip-farm-vendors" TargetMode="External"/><Relationship Id="rId4" Type="http://schemas.openxmlformats.org/officeDocument/2006/relationships/hyperlink" Target="https://www.mass.gov/snap-online-purchasing-program#:~:text=Massachusetts%20residents%20who%20receive%20SNAP,Chopper%2C%20Price%20Rite%20Marketplace%2C%20Roche" TargetMode="External"/><Relationship Id="rId5" Type="http://schemas.openxmlformats.org/officeDocument/2006/relationships/hyperlink" Target="https://www.mass.gov/massachusetts-snap-restaurant-meals-program-rmp" TargetMode="External"/><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0" Type="http://schemas.openxmlformats.org/officeDocument/2006/relationships/image" Target="../media/image66.jpg"/><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5.png"/><Relationship Id="rId4" Type="http://schemas.openxmlformats.org/officeDocument/2006/relationships/image" Target="../media/image63.png"/><Relationship Id="rId9" Type="http://schemas.openxmlformats.org/officeDocument/2006/relationships/image" Target="../media/image62.png"/><Relationship Id="rId5" Type="http://schemas.openxmlformats.org/officeDocument/2006/relationships/image" Target="../media/image59.png"/><Relationship Id="rId6" Type="http://schemas.openxmlformats.org/officeDocument/2006/relationships/image" Target="../media/image73.png"/><Relationship Id="rId7" Type="http://schemas.openxmlformats.org/officeDocument/2006/relationships/image" Target="../media/image60.png"/><Relationship Id="rId8"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1.xml"/><Relationship Id="rId3"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hyperlink" Target="https://www.masslegalservices.org/HousingSNAPguide" TargetMode="External"/><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4.xml"/><Relationship Id="rId3"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5.xml"/><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 Id="rId3" Type="http://schemas.openxmlformats.org/officeDocument/2006/relationships/image" Target="../media/image6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4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8.xml"/><Relationship Id="rId3" Type="http://schemas.openxmlformats.org/officeDocument/2006/relationships/image" Target="../media/image7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9.xml"/><Relationship Id="rId3" Type="http://schemas.openxmlformats.org/officeDocument/2006/relationships/hyperlink" Target="http://masslegalservices.org/content/online-snap-calculator" TargetMode="External"/><Relationship Id="rId4" Type="http://schemas.openxmlformats.org/officeDocument/2006/relationships/hyperlink" Target="https://www.masslegalservices.org/SNAPCalculator" TargetMode="External"/><Relationship Id="rId5"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1.xml"/><Relationship Id="rId3" Type="http://schemas.openxmlformats.org/officeDocument/2006/relationships/image" Target="../media/image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hyperlink" Target="http://dtaconnect.com" TargetMode="External"/><Relationship Id="rId4" Type="http://schemas.openxmlformats.org/officeDocument/2006/relationships/hyperlink" Target="http://mass.gov/SNAP" TargetMode="External"/><Relationship Id="rId5" Type="http://schemas.openxmlformats.org/officeDocument/2006/relationships/hyperlink" Target="https://www.mass.gov/service-details/snap-outreach-partners" TargetMode="External"/><Relationship Id="rId6" Type="http://schemas.openxmlformats.org/officeDocument/2006/relationships/hyperlink" Target="https://www.mass.gov/service-details/snap-outreach-partners" TargetMode="External"/><Relationship Id="rId7" Type="http://schemas.openxmlformats.org/officeDocument/2006/relationships/hyperlink" Target="https://www.mass.gov/info-details/find-a-department-of-transitional-assistance-office-for-economic-assistance" TargetMode="External"/><Relationship Id="rId8" Type="http://schemas.openxmlformats.org/officeDocument/2006/relationships/hyperlink" Target="https://dtaconnect.eohhs.mass.gov/"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hyperlink" Target="http://www.dtaconnect.com" TargetMode="External"/><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7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6.xml"/><Relationship Id="rId3" Type="http://schemas.openxmlformats.org/officeDocument/2006/relationships/image" Target="../media/image77.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9.png"/><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3.gif"/><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mass.gov/ProtectYourEBT" TargetMode="External"/><Relationship Id="rId4" Type="http://schemas.openxmlformats.org/officeDocument/2006/relationships/hyperlink" Target="https://docs.google.com/document/d/e/2PACX-1vQE3o21eBJ-zp-aRw559bMsTCYBjT7OwhBqiifSzdljD_bo0JJoz3s34w20yzE08w/pub" TargetMode="External"/><Relationship Id="rId5" Type="http://schemas.openxmlformats.org/officeDocument/2006/relationships/hyperlink" Target="https://docs.google.com/document/d/e/2PACX-1vQE3o21eBJ-zp-aRw559bMsTCYBjT7OwhBqiifSzdljD_bo0JJoz3s34w20yzE08w/pub" TargetMode="External"/><Relationship Id="rId6" Type="http://schemas.openxmlformats.org/officeDocument/2006/relationships/hyperlink" Target="https://docs.google.com/document/d/e/2PACX-1vQE3o21eBJ-zp-aRw559bMsTCYBjT7OwhBqiifSzdljD_bo0JJoz3s34w20yzE08w/pub" TargetMode="External"/><Relationship Id="rId7" Type="http://schemas.openxmlformats.org/officeDocument/2006/relationships/hyperlink" Target="https://www.masslegalhelp.org/public-benefits-ssi/snap-food-benefits/are-your-snap-benefits-missing-your-account" TargetMode="External"/><Relationship Id="rId8"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 Id="rId3" Type="http://schemas.openxmlformats.org/officeDocument/2006/relationships/image" Target="../media/image8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8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87.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89.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91.png"/><Relationship Id="rId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d7aea1e7a6_0_0"/>
          <p:cNvSpPr txBox="1"/>
          <p:nvPr>
            <p:ph type="ctrTitle"/>
          </p:nvPr>
        </p:nvSpPr>
        <p:spPr>
          <a:xfrm>
            <a:off x="651425" y="2213550"/>
            <a:ext cx="11224500" cy="1880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262626"/>
              </a:buClr>
              <a:buSzPct val="121212"/>
              <a:buFont typeface="Calibri"/>
              <a:buNone/>
            </a:pPr>
            <a:r>
              <a:rPr lang="en-US" sz="6600">
                <a:solidFill>
                  <a:schemeClr val="accent3"/>
                </a:solidFill>
              </a:rPr>
              <a:t>MCLE Basic Benefits Training</a:t>
            </a:r>
            <a:endParaRPr sz="6600">
              <a:solidFill>
                <a:schemeClr val="accent3"/>
              </a:solidFill>
            </a:endParaRPr>
          </a:p>
          <a:p>
            <a:pPr indent="0" lvl="0" marL="0" rtl="0" algn="l">
              <a:lnSpc>
                <a:spcPct val="85000"/>
              </a:lnSpc>
              <a:spcBef>
                <a:spcPts val="0"/>
              </a:spcBef>
              <a:spcAft>
                <a:spcPts val="0"/>
              </a:spcAft>
              <a:buClr>
                <a:srgbClr val="262626"/>
              </a:buClr>
              <a:buSzPct val="121212"/>
              <a:buFont typeface="Calibri"/>
              <a:buNone/>
            </a:pPr>
            <a:r>
              <a:rPr lang="en-US" sz="6600">
                <a:solidFill>
                  <a:schemeClr val="accent3"/>
                </a:solidFill>
              </a:rPr>
              <a:t>SNAP 101: </a:t>
            </a:r>
            <a:endParaRPr sz="6600">
              <a:solidFill>
                <a:schemeClr val="accent3"/>
              </a:solidFill>
            </a:endParaRPr>
          </a:p>
          <a:p>
            <a:pPr indent="0" lvl="0" marL="0" rtl="0" algn="l">
              <a:lnSpc>
                <a:spcPct val="85000"/>
              </a:lnSpc>
              <a:spcBef>
                <a:spcPts val="0"/>
              </a:spcBef>
              <a:spcAft>
                <a:spcPts val="0"/>
              </a:spcAft>
              <a:buClr>
                <a:srgbClr val="262626"/>
              </a:buClr>
              <a:buSzPct val="121212"/>
              <a:buFont typeface="Calibri"/>
              <a:buNone/>
            </a:pPr>
            <a:r>
              <a:rPr lang="en-US" sz="6600">
                <a:solidFill>
                  <a:schemeClr val="accent3"/>
                </a:solidFill>
                <a:extLst>
                  <a:ext uri="http://customooxmlschemas.google.com/">
                    <go:slidesCustomData xmlns:go="http://customooxmlschemas.google.com/" textRoundtripDataId="0"/>
                  </a:ext>
                </a:extLst>
              </a:rPr>
              <a:t>Benefits</a:t>
            </a:r>
            <a:r>
              <a:rPr lang="en-US" sz="6600">
                <a:solidFill>
                  <a:schemeClr val="accent3"/>
                </a:solidFill>
              </a:rPr>
              <a:t> &amp; Eligibility </a:t>
            </a:r>
            <a:r>
              <a:rPr lang="en-US" sz="6600">
                <a:solidFill>
                  <a:schemeClr val="accent3"/>
                </a:solidFill>
              </a:rPr>
              <a:t>2025</a:t>
            </a:r>
            <a:endParaRPr sz="6600">
              <a:solidFill>
                <a:schemeClr val="accent3"/>
              </a:solidFill>
            </a:endParaRPr>
          </a:p>
        </p:txBody>
      </p:sp>
      <p:sp>
        <p:nvSpPr>
          <p:cNvPr id="129" name="Google Shape;129;g2d7aea1e7a6_0_0"/>
          <p:cNvSpPr txBox="1"/>
          <p:nvPr>
            <p:ph idx="1" type="subTitle"/>
          </p:nvPr>
        </p:nvSpPr>
        <p:spPr>
          <a:xfrm>
            <a:off x="1049000" y="5184900"/>
            <a:ext cx="8120400" cy="877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2400"/>
              <a:buNone/>
            </a:pPr>
            <a:r>
              <a:rPr b="1" lang="en-US">
                <a:solidFill>
                  <a:schemeClr val="accent5"/>
                </a:solidFill>
              </a:rPr>
              <a:t>Vicky Negus and Pat Baker,</a:t>
            </a:r>
            <a:endParaRPr b="1">
              <a:solidFill>
                <a:schemeClr val="accent5"/>
              </a:solidFill>
            </a:endParaRPr>
          </a:p>
          <a:p>
            <a:pPr indent="0" lvl="0" marL="0" rtl="0" algn="l">
              <a:lnSpc>
                <a:spcPct val="90000"/>
              </a:lnSpc>
              <a:spcBef>
                <a:spcPts val="1400"/>
              </a:spcBef>
              <a:spcAft>
                <a:spcPts val="0"/>
              </a:spcAft>
              <a:buSzPts val="2400"/>
              <a:buNone/>
            </a:pPr>
            <a:r>
              <a:rPr b="1" i="1" lang="en-US">
                <a:solidFill>
                  <a:schemeClr val="accent5"/>
                </a:solidFill>
              </a:rPr>
              <a:t>January 29, 2025</a:t>
            </a:r>
            <a:endParaRPr b="1" i="1">
              <a:solidFill>
                <a:schemeClr val="accent5"/>
              </a:solidFill>
            </a:endParaRPr>
          </a:p>
        </p:txBody>
      </p:sp>
      <p:pic>
        <p:nvPicPr>
          <p:cNvPr id="130" name="Google Shape;130;g2d7aea1e7a6_0_0"/>
          <p:cNvPicPr preferRelativeResize="0"/>
          <p:nvPr/>
        </p:nvPicPr>
        <p:blipFill>
          <a:blip r:embed="rId3">
            <a:alphaModFix/>
          </a:blip>
          <a:stretch>
            <a:fillRect/>
          </a:stretch>
        </p:blipFill>
        <p:spPr>
          <a:xfrm>
            <a:off x="7562325" y="4991650"/>
            <a:ext cx="3901424" cy="975350"/>
          </a:xfrm>
          <a:prstGeom prst="rect">
            <a:avLst/>
          </a:prstGeom>
          <a:noFill/>
          <a:ln>
            <a:noFill/>
          </a:ln>
        </p:spPr>
      </p:pic>
      <p:sp>
        <p:nvSpPr>
          <p:cNvPr id="131" name="Google Shape;131;g2d7aea1e7a6_0_0"/>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d7e4c12f42_0_719"/>
          <p:cNvSpPr txBox="1"/>
          <p:nvPr>
            <p:ph type="title"/>
          </p:nvPr>
        </p:nvSpPr>
        <p:spPr>
          <a:xfrm>
            <a:off x="949525" y="274300"/>
            <a:ext cx="10058400" cy="1235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3"/>
                </a:solidFill>
              </a:rPr>
              <a:t>Replacement SNAP due to misfortune</a:t>
            </a:r>
            <a:endParaRPr>
              <a:solidFill>
                <a:schemeClr val="accent3"/>
              </a:solidFill>
            </a:endParaRPr>
          </a:p>
        </p:txBody>
      </p:sp>
      <p:sp>
        <p:nvSpPr>
          <p:cNvPr id="227" name="Google Shape;227;g2d7e4c12f42_0_719"/>
          <p:cNvSpPr txBox="1"/>
          <p:nvPr>
            <p:ph idx="1" type="body"/>
          </p:nvPr>
        </p:nvSpPr>
        <p:spPr>
          <a:xfrm>
            <a:off x="1097275" y="1845725"/>
            <a:ext cx="10058400" cy="4410000"/>
          </a:xfrm>
          <a:prstGeom prst="rect">
            <a:avLst/>
          </a:prstGeom>
        </p:spPr>
        <p:txBody>
          <a:bodyPr anchorCtr="0" anchor="t" bIns="45700" lIns="0" spcFirstLastPara="1" rIns="0" wrap="square" tIns="45700">
            <a:normAutofit fontScale="85000" lnSpcReduction="20000"/>
          </a:bodyPr>
          <a:lstStyle/>
          <a:p>
            <a:pPr indent="-352046" lvl="0" marL="457200" rtl="0" algn="l">
              <a:lnSpc>
                <a:spcPct val="150000"/>
              </a:lnSpc>
              <a:spcBef>
                <a:spcPts val="1200"/>
              </a:spcBef>
              <a:spcAft>
                <a:spcPts val="0"/>
              </a:spcAft>
              <a:buSzPct val="100000"/>
              <a:buChar char="●"/>
            </a:pPr>
            <a:r>
              <a:rPr b="1" lang="en-US" sz="2287"/>
              <a:t>If household loses food bought with SNAP </a:t>
            </a:r>
            <a:r>
              <a:rPr b="1" lang="en-US" sz="2287"/>
              <a:t>because:</a:t>
            </a:r>
            <a:endParaRPr b="1" sz="2287"/>
          </a:p>
          <a:p>
            <a:pPr indent="-331152" lvl="1" marL="914400" rtl="0" algn="l">
              <a:lnSpc>
                <a:spcPct val="150000"/>
              </a:lnSpc>
              <a:spcBef>
                <a:spcPts val="1000"/>
              </a:spcBef>
              <a:spcAft>
                <a:spcPts val="0"/>
              </a:spcAft>
              <a:buSzPct val="100000"/>
              <a:buChar char="○"/>
            </a:pPr>
            <a:r>
              <a:rPr lang="en-US" sz="1900"/>
              <a:t>lost</a:t>
            </a:r>
            <a:r>
              <a:rPr lang="en-US" sz="1900"/>
              <a:t> power for 4 hours + </a:t>
            </a:r>
            <a:endParaRPr sz="1900"/>
          </a:p>
          <a:p>
            <a:pPr indent="-331152" lvl="1" marL="914400" rtl="0" algn="l">
              <a:lnSpc>
                <a:spcPct val="150000"/>
              </a:lnSpc>
              <a:spcBef>
                <a:spcPts val="0"/>
              </a:spcBef>
              <a:spcAft>
                <a:spcPts val="0"/>
              </a:spcAft>
              <a:buSzPct val="100000"/>
              <a:buChar char="○"/>
            </a:pPr>
            <a:r>
              <a:rPr lang="en-US" sz="1900"/>
              <a:t>fire </a:t>
            </a:r>
            <a:endParaRPr sz="1900"/>
          </a:p>
          <a:p>
            <a:pPr indent="-331152" lvl="1" marL="914400" rtl="0" algn="l">
              <a:lnSpc>
                <a:spcPct val="150000"/>
              </a:lnSpc>
              <a:spcBef>
                <a:spcPts val="0"/>
              </a:spcBef>
              <a:spcAft>
                <a:spcPts val="0"/>
              </a:spcAft>
              <a:buSzPct val="100000"/>
              <a:buChar char="○"/>
            </a:pPr>
            <a:r>
              <a:rPr lang="en-US" sz="1900"/>
              <a:t>equipment failure (ie. fridge dies)</a:t>
            </a:r>
            <a:endParaRPr sz="1900"/>
          </a:p>
          <a:p>
            <a:pPr indent="-331152" lvl="1" marL="914400" rtl="0" algn="l">
              <a:lnSpc>
                <a:spcPct val="150000"/>
              </a:lnSpc>
              <a:spcBef>
                <a:spcPts val="0"/>
              </a:spcBef>
              <a:spcAft>
                <a:spcPts val="0"/>
              </a:spcAft>
              <a:buSzPct val="100000"/>
              <a:buChar char="○"/>
            </a:pPr>
            <a:r>
              <a:rPr lang="en-US" sz="1900"/>
              <a:t>shut off of utilities</a:t>
            </a:r>
            <a:endParaRPr sz="1900"/>
          </a:p>
          <a:p>
            <a:pPr indent="-331152" lvl="1" marL="914400" rtl="0" algn="l">
              <a:lnSpc>
                <a:spcPct val="150000"/>
              </a:lnSpc>
              <a:spcBef>
                <a:spcPts val="0"/>
              </a:spcBef>
              <a:spcAft>
                <a:spcPts val="0"/>
              </a:spcAft>
              <a:buSzPct val="100000"/>
              <a:buChar char="○"/>
            </a:pPr>
            <a:r>
              <a:rPr lang="en-US" sz="1900"/>
              <a:t>other “bad luck” reasons</a:t>
            </a:r>
            <a:endParaRPr sz="1900"/>
          </a:p>
          <a:p>
            <a:pPr indent="0" lvl="0" marL="384048" rtl="0" algn="l">
              <a:lnSpc>
                <a:spcPct val="150000"/>
              </a:lnSpc>
              <a:spcBef>
                <a:spcPts val="1200"/>
              </a:spcBef>
              <a:spcAft>
                <a:spcPts val="0"/>
              </a:spcAft>
              <a:buNone/>
            </a:pPr>
            <a:r>
              <a:t/>
            </a:r>
            <a:endParaRPr sz="1900"/>
          </a:p>
          <a:p>
            <a:pPr indent="-331152" lvl="0" marL="457200" rtl="0" algn="l">
              <a:lnSpc>
                <a:spcPct val="150000"/>
              </a:lnSpc>
              <a:spcBef>
                <a:spcPts val="1200"/>
              </a:spcBef>
              <a:spcAft>
                <a:spcPts val="0"/>
              </a:spcAft>
              <a:buSzPct val="100000"/>
              <a:buChar char="●"/>
            </a:pPr>
            <a:r>
              <a:rPr b="1" lang="en-US" sz="1900"/>
              <a:t>R</a:t>
            </a:r>
            <a:r>
              <a:rPr b="1" lang="en-US" sz="1900"/>
              <a:t>eport to DTA loss of food bought with SNAP.  DTA can replace up to one month of SNAP.</a:t>
            </a:r>
            <a:endParaRPr b="1" sz="1900"/>
          </a:p>
          <a:p>
            <a:pPr indent="-331152" lvl="1" marL="914400" rtl="0" algn="l">
              <a:lnSpc>
                <a:spcPct val="150000"/>
              </a:lnSpc>
              <a:spcBef>
                <a:spcPts val="0"/>
              </a:spcBef>
              <a:spcAft>
                <a:spcPts val="0"/>
              </a:spcAft>
              <a:buSzPct val="100000"/>
              <a:buChar char="○"/>
            </a:pPr>
            <a:r>
              <a:rPr lang="en-US" sz="1900"/>
              <a:t>Report has to be within 10 days of the loss. </a:t>
            </a:r>
            <a:endParaRPr sz="1900"/>
          </a:p>
          <a:p>
            <a:pPr indent="-331152" lvl="1" marL="914400" rtl="0" algn="l">
              <a:lnSpc>
                <a:spcPct val="150000"/>
              </a:lnSpc>
              <a:spcBef>
                <a:spcPts val="0"/>
              </a:spcBef>
              <a:spcAft>
                <a:spcPts val="0"/>
              </a:spcAft>
              <a:buSzPct val="100000"/>
              <a:buChar char="○"/>
            </a:pPr>
            <a:r>
              <a:rPr lang="en-US" sz="1900"/>
              <a:t>Household then has 10 more days to get key info to DTA via a self declaration or a form. </a:t>
            </a:r>
            <a:endParaRPr sz="1900">
              <a:solidFill>
                <a:srgbClr val="000000"/>
              </a:solidFill>
              <a:highlight>
                <a:srgbClr val="FFFFFF"/>
              </a:highlight>
            </a:endParaRPr>
          </a:p>
          <a:p>
            <a:pPr indent="0" lvl="0" marL="0" rtl="0" algn="l">
              <a:lnSpc>
                <a:spcPct val="100000"/>
              </a:lnSpc>
              <a:spcBef>
                <a:spcPts val="1200"/>
              </a:spcBef>
              <a:spcAft>
                <a:spcPts val="200"/>
              </a:spcAft>
              <a:buNone/>
            </a:pPr>
            <a:r>
              <a:rPr lang="en-US"/>
              <a:t>Learn more: </a:t>
            </a:r>
            <a:r>
              <a:rPr lang="en-US" u="sng">
                <a:solidFill>
                  <a:schemeClr val="hlink"/>
                </a:solidFill>
                <a:hlinkClick r:id="rId3"/>
              </a:rPr>
              <a:t>Masslegalservices.org/SNAP-misfortune</a:t>
            </a:r>
            <a:r>
              <a:rPr lang="en-US"/>
              <a:t> </a:t>
            </a:r>
            <a:endParaRPr/>
          </a:p>
        </p:txBody>
      </p:sp>
      <p:sp>
        <p:nvSpPr>
          <p:cNvPr id="228" name="Google Shape;228;g2d7e4c12f42_0_71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29" name="Google Shape;229;g2d7e4c12f42_0_719"/>
          <p:cNvPicPr preferRelativeResize="0"/>
          <p:nvPr/>
        </p:nvPicPr>
        <p:blipFill>
          <a:blip r:embed="rId4">
            <a:alphaModFix/>
          </a:blip>
          <a:stretch>
            <a:fillRect/>
          </a:stretch>
        </p:blipFill>
        <p:spPr>
          <a:xfrm>
            <a:off x="8414525" y="2220499"/>
            <a:ext cx="1485920" cy="1235399"/>
          </a:xfrm>
          <a:prstGeom prst="rect">
            <a:avLst/>
          </a:prstGeom>
          <a:noFill/>
          <a:ln>
            <a:noFill/>
          </a:ln>
        </p:spPr>
      </p:pic>
      <p:sp>
        <p:nvSpPr>
          <p:cNvPr id="230" name="Google Shape;230;g2d7e4c12f42_0_719"/>
          <p:cNvSpPr/>
          <p:nvPr/>
        </p:nvSpPr>
        <p:spPr>
          <a:xfrm>
            <a:off x="3311875" y="4117250"/>
            <a:ext cx="496500" cy="4374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descr="House on fire | Free SVG" id="231" name="Google Shape;231;g2d7e4c12f42_0_719"/>
          <p:cNvPicPr preferRelativeResize="0"/>
          <p:nvPr/>
        </p:nvPicPr>
        <p:blipFill>
          <a:blip r:embed="rId5">
            <a:alphaModFix/>
          </a:blip>
          <a:stretch>
            <a:fillRect/>
          </a:stretch>
        </p:blipFill>
        <p:spPr>
          <a:xfrm>
            <a:off x="10500100" y="2702113"/>
            <a:ext cx="1311900" cy="1311900"/>
          </a:xfrm>
          <a:prstGeom prst="rect">
            <a:avLst/>
          </a:prstGeom>
          <a:noFill/>
          <a:ln>
            <a:noFill/>
          </a:ln>
        </p:spPr>
      </p:pic>
      <p:pic>
        <p:nvPicPr>
          <p:cNvPr descr="File:Weather-rain-thunderstorm.svg - Wikipedia" id="232" name="Google Shape;232;g2d7e4c12f42_0_719"/>
          <p:cNvPicPr preferRelativeResize="0"/>
          <p:nvPr/>
        </p:nvPicPr>
        <p:blipFill>
          <a:blip r:embed="rId6">
            <a:alphaModFix/>
          </a:blip>
          <a:stretch>
            <a:fillRect/>
          </a:stretch>
        </p:blipFill>
        <p:spPr>
          <a:xfrm>
            <a:off x="9696026" y="4309253"/>
            <a:ext cx="1311900" cy="146020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g2af562fa6e1_0_26"/>
          <p:cNvSpPr txBox="1"/>
          <p:nvPr>
            <p:ph type="title"/>
          </p:nvPr>
        </p:nvSpPr>
        <p:spPr>
          <a:xfrm>
            <a:off x="2959450" y="511825"/>
            <a:ext cx="8985300" cy="1064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chemeClr val="accent3"/>
                </a:solidFill>
              </a:rPr>
              <a:t>Assistance Line</a:t>
            </a:r>
            <a:endParaRPr>
              <a:solidFill>
                <a:schemeClr val="accent3"/>
              </a:solidFill>
            </a:endParaRPr>
          </a:p>
        </p:txBody>
      </p:sp>
      <p:sp>
        <p:nvSpPr>
          <p:cNvPr id="1034" name="Google Shape;1034;g2af562fa6e1_0_26"/>
          <p:cNvSpPr txBox="1"/>
          <p:nvPr>
            <p:ph idx="1" type="body"/>
          </p:nvPr>
        </p:nvSpPr>
        <p:spPr>
          <a:xfrm>
            <a:off x="2009833" y="1576224"/>
            <a:ext cx="9651900" cy="4743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480"/>
              </a:spcBef>
              <a:spcAft>
                <a:spcPts val="0"/>
              </a:spcAft>
              <a:buNone/>
            </a:pPr>
            <a:r>
              <a:t/>
            </a:r>
            <a:endParaRPr sz="1700"/>
          </a:p>
          <a:p>
            <a:pPr indent="0" lvl="0" marL="0" rtl="0" algn="l">
              <a:lnSpc>
                <a:spcPct val="100000"/>
              </a:lnSpc>
              <a:spcBef>
                <a:spcPts val="480"/>
              </a:spcBef>
              <a:spcAft>
                <a:spcPts val="0"/>
              </a:spcAft>
              <a:buSzPts val="1800"/>
              <a:buNone/>
            </a:pPr>
            <a:r>
              <a:rPr lang="en-US" sz="2400">
                <a:solidFill>
                  <a:schemeClr val="accent1"/>
                </a:solidFill>
              </a:rPr>
              <a:t>(877) 382 2363 </a:t>
            </a:r>
            <a:endParaRPr sz="2400">
              <a:solidFill>
                <a:schemeClr val="accent1"/>
              </a:solidFill>
            </a:endParaRPr>
          </a:p>
          <a:p>
            <a:pPr indent="-260350" lvl="1" marL="742950" rtl="0" algn="l">
              <a:lnSpc>
                <a:spcPct val="115000"/>
              </a:lnSpc>
              <a:spcBef>
                <a:spcPts val="480"/>
              </a:spcBef>
              <a:spcAft>
                <a:spcPts val="0"/>
              </a:spcAft>
              <a:buSzPts val="2300"/>
              <a:buChar char="◦"/>
            </a:pPr>
            <a:r>
              <a:rPr lang="en-US" sz="2300"/>
              <a:t>If on SNAP, recently on, or applied, if authenticate can get s</a:t>
            </a:r>
            <a:r>
              <a:rPr lang="en-US" sz="2300"/>
              <a:t>pecific case info via phone system without talking to a worker </a:t>
            </a:r>
            <a:endParaRPr sz="2300"/>
          </a:p>
          <a:p>
            <a:pPr indent="-260350" lvl="1" marL="742950" rtl="0" algn="l">
              <a:lnSpc>
                <a:spcPct val="115000"/>
              </a:lnSpc>
              <a:spcBef>
                <a:spcPts val="0"/>
              </a:spcBef>
              <a:spcAft>
                <a:spcPts val="0"/>
              </a:spcAft>
              <a:buSzPts val="2300"/>
              <a:buChar char="◦"/>
            </a:pPr>
            <a:r>
              <a:rPr lang="en-US" sz="2300"/>
              <a:t>Reach a worker for SNAP or cash</a:t>
            </a:r>
            <a:endParaRPr sz="2300"/>
          </a:p>
          <a:p>
            <a:pPr indent="-260350" lvl="1" marL="742950" rtl="0" algn="l">
              <a:lnSpc>
                <a:spcPct val="115000"/>
              </a:lnSpc>
              <a:spcBef>
                <a:spcPts val="0"/>
              </a:spcBef>
              <a:spcAft>
                <a:spcPts val="0"/>
              </a:spcAft>
              <a:buSzPts val="2300"/>
              <a:buChar char="◦"/>
            </a:pPr>
            <a:r>
              <a:rPr lang="en-US" sz="2300"/>
              <a:t>Update contact info</a:t>
            </a:r>
            <a:endParaRPr sz="2300"/>
          </a:p>
          <a:p>
            <a:pPr indent="-260350" lvl="1" marL="742950" rtl="0" algn="l">
              <a:lnSpc>
                <a:spcPct val="115000"/>
              </a:lnSpc>
              <a:spcBef>
                <a:spcPts val="0"/>
              </a:spcBef>
              <a:spcAft>
                <a:spcPts val="0"/>
              </a:spcAft>
              <a:buSzPts val="2300"/>
              <a:buChar char="◦"/>
            </a:pPr>
            <a:r>
              <a:rPr lang="en-US" sz="2300"/>
              <a:t>Request EBT card</a:t>
            </a:r>
            <a:endParaRPr sz="2300"/>
          </a:p>
          <a:p>
            <a:pPr indent="-260350" lvl="1" marL="742950" rtl="0" algn="l">
              <a:lnSpc>
                <a:spcPct val="115000"/>
              </a:lnSpc>
              <a:spcBef>
                <a:spcPts val="0"/>
              </a:spcBef>
              <a:spcAft>
                <a:spcPts val="0"/>
              </a:spcAft>
              <a:buSzPts val="2300"/>
              <a:buChar char="◦"/>
            </a:pPr>
            <a:r>
              <a:rPr lang="en-US" sz="2300"/>
              <a:t>Connect directly with DV help or Client Assistance Coordinator</a:t>
            </a:r>
            <a:endParaRPr sz="2300"/>
          </a:p>
          <a:p>
            <a:pPr indent="-260350" lvl="1" marL="742950" rtl="0" algn="l">
              <a:lnSpc>
                <a:spcPct val="115000"/>
              </a:lnSpc>
              <a:spcBef>
                <a:spcPts val="0"/>
              </a:spcBef>
              <a:spcAft>
                <a:spcPts val="0"/>
              </a:spcAft>
              <a:buSzPts val="2300"/>
              <a:buChar char="◦"/>
            </a:pPr>
            <a:r>
              <a:rPr lang="en-US" sz="2300"/>
              <a:t>Report loss of food due to misfortune for replacement SNAP </a:t>
            </a:r>
            <a:endParaRPr sz="2300"/>
          </a:p>
          <a:p>
            <a:pPr indent="0" lvl="0" marL="914400" rtl="0" algn="l">
              <a:lnSpc>
                <a:spcPct val="115000"/>
              </a:lnSpc>
              <a:spcBef>
                <a:spcPts val="480"/>
              </a:spcBef>
              <a:spcAft>
                <a:spcPts val="0"/>
              </a:spcAft>
              <a:buNone/>
            </a:pPr>
            <a:r>
              <a:rPr lang="en-US" sz="2300"/>
              <a:t>*If can’t authenticate, press 7 at beginning to reach a worker</a:t>
            </a:r>
            <a:endParaRPr sz="2300"/>
          </a:p>
          <a:p>
            <a:pPr indent="0" lvl="0" marL="0" rtl="0" algn="l">
              <a:lnSpc>
                <a:spcPct val="100000"/>
              </a:lnSpc>
              <a:spcBef>
                <a:spcPts val="480"/>
              </a:spcBef>
              <a:spcAft>
                <a:spcPts val="0"/>
              </a:spcAft>
              <a:buSzPts val="1800"/>
              <a:buNone/>
            </a:pPr>
            <a:r>
              <a:t/>
            </a:r>
            <a:endParaRPr sz="2400">
              <a:solidFill>
                <a:schemeClr val="accent1"/>
              </a:solidFill>
            </a:endParaRPr>
          </a:p>
        </p:txBody>
      </p:sp>
      <p:sp>
        <p:nvSpPr>
          <p:cNvPr id="1035" name="Google Shape;1035;g2af562fa6e1_0_26"/>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Smart Phone" id="1036" name="Google Shape;1036;g2af562fa6e1_0_26"/>
          <p:cNvPicPr preferRelativeResize="0"/>
          <p:nvPr/>
        </p:nvPicPr>
        <p:blipFill rotWithShape="1">
          <a:blip r:embed="rId3">
            <a:alphaModFix/>
          </a:blip>
          <a:srcRect b="0" l="0" r="0" t="0"/>
          <a:stretch/>
        </p:blipFill>
        <p:spPr>
          <a:xfrm>
            <a:off x="749971" y="2671859"/>
            <a:ext cx="914400" cy="9144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g3254bef7818_0_565"/>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44" name="Google Shape;1044;g3254bef7818_0_565" title="Chart"/>
          <p:cNvPicPr preferRelativeResize="0"/>
          <p:nvPr/>
        </p:nvPicPr>
        <p:blipFill>
          <a:blip r:embed="rId3">
            <a:alphaModFix/>
          </a:blip>
          <a:stretch>
            <a:fillRect/>
          </a:stretch>
        </p:blipFill>
        <p:spPr>
          <a:xfrm>
            <a:off x="768024" y="67700"/>
            <a:ext cx="10843795" cy="6722600"/>
          </a:xfrm>
          <a:prstGeom prst="rect">
            <a:avLst/>
          </a:prstGeom>
          <a:noFill/>
          <a:ln>
            <a:noFill/>
          </a:ln>
        </p:spPr>
      </p:pic>
      <p:pic>
        <p:nvPicPr>
          <p:cNvPr id="1045" name="Google Shape;1045;g3254bef7818_0_565"/>
          <p:cNvPicPr preferRelativeResize="0"/>
          <p:nvPr/>
        </p:nvPicPr>
        <p:blipFill>
          <a:blip r:embed="rId4">
            <a:alphaModFix/>
          </a:blip>
          <a:stretch>
            <a:fillRect/>
          </a:stretch>
        </p:blipFill>
        <p:spPr>
          <a:xfrm>
            <a:off x="964925" y="6084200"/>
            <a:ext cx="2553649" cy="638400"/>
          </a:xfrm>
          <a:prstGeom prst="rect">
            <a:avLst/>
          </a:prstGeom>
          <a:noFill/>
          <a:ln>
            <a:noFill/>
          </a:ln>
        </p:spPr>
      </p:pic>
      <p:cxnSp>
        <p:nvCxnSpPr>
          <p:cNvPr id="1046" name="Google Shape;1046;g3254bef7818_0_565"/>
          <p:cNvCxnSpPr/>
          <p:nvPr/>
        </p:nvCxnSpPr>
        <p:spPr>
          <a:xfrm flipH="1" rot="10800000">
            <a:off x="2111700" y="2516600"/>
            <a:ext cx="9268500" cy="11400"/>
          </a:xfrm>
          <a:prstGeom prst="straightConnector1">
            <a:avLst/>
          </a:prstGeom>
          <a:noFill/>
          <a:ln cap="flat" cmpd="sng" w="19050">
            <a:solidFill>
              <a:srgbClr val="CC0000"/>
            </a:solidFill>
            <a:prstDash val="solid"/>
            <a:round/>
            <a:headEnd len="med" w="med" type="none"/>
            <a:tailEnd len="med" w="med" type="none"/>
          </a:ln>
        </p:spPr>
      </p:cxn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g3254bef7818_0_573"/>
          <p:cNvSpPr txBox="1"/>
          <p:nvPr>
            <p:ph type="title"/>
          </p:nvPr>
        </p:nvSpPr>
        <p:spPr>
          <a:xfrm>
            <a:off x="879100" y="415725"/>
            <a:ext cx="8985300" cy="1064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chemeClr val="accent3"/>
                </a:solidFill>
              </a:rPr>
              <a:t>Advocacy Tips: How to Reach DTA</a:t>
            </a:r>
            <a:endParaRPr>
              <a:solidFill>
                <a:schemeClr val="accent3"/>
              </a:solidFill>
            </a:endParaRPr>
          </a:p>
        </p:txBody>
      </p:sp>
      <p:sp>
        <p:nvSpPr>
          <p:cNvPr id="1054" name="Google Shape;1054;g3254bef7818_0_573"/>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55" name="Google Shape;1055;g3254bef7818_0_573"/>
          <p:cNvSpPr txBox="1"/>
          <p:nvPr>
            <p:ph idx="1" type="body"/>
          </p:nvPr>
        </p:nvSpPr>
        <p:spPr>
          <a:xfrm>
            <a:off x="1102000" y="1687000"/>
            <a:ext cx="10653000" cy="4589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sz="3000" u="sng">
                <a:solidFill>
                  <a:schemeClr val="hlink"/>
                </a:solidFill>
                <a:hlinkClick r:id="rId3"/>
              </a:rPr>
              <a:t>MLRI’s Advocacy Tips </a:t>
            </a:r>
            <a:endParaRPr sz="3000"/>
          </a:p>
          <a:p>
            <a:pPr indent="0" lvl="0" marL="0" rtl="0" algn="l">
              <a:lnSpc>
                <a:spcPct val="100000"/>
              </a:lnSpc>
              <a:spcBef>
                <a:spcPts val="480"/>
              </a:spcBef>
              <a:spcAft>
                <a:spcPts val="0"/>
              </a:spcAft>
              <a:buNone/>
            </a:pPr>
            <a:r>
              <a:t/>
            </a:r>
            <a:endParaRPr sz="2400"/>
          </a:p>
          <a:p>
            <a:pPr indent="-381000" lvl="0" marL="457200" rtl="0" algn="l">
              <a:lnSpc>
                <a:spcPct val="100000"/>
              </a:lnSpc>
              <a:spcBef>
                <a:spcPts val="480"/>
              </a:spcBef>
              <a:spcAft>
                <a:spcPts val="0"/>
              </a:spcAft>
              <a:buSzPts val="2400"/>
              <a:buChar char="●"/>
            </a:pPr>
            <a:r>
              <a:rPr lang="en-US" sz="2400"/>
              <a:t>Check/use DTAConnect</a:t>
            </a:r>
            <a:endParaRPr sz="2400"/>
          </a:p>
          <a:p>
            <a:pPr indent="-381000" lvl="0" marL="457200" rtl="0" algn="l">
              <a:lnSpc>
                <a:spcPct val="100000"/>
              </a:lnSpc>
              <a:spcBef>
                <a:spcPts val="0"/>
              </a:spcBef>
              <a:spcAft>
                <a:spcPts val="0"/>
              </a:spcAft>
              <a:buSzPts val="2400"/>
              <a:buChar char="●"/>
            </a:pPr>
            <a:r>
              <a:rPr lang="en-US" sz="2400"/>
              <a:t>If age 60+, call Senior Assistance Office </a:t>
            </a:r>
            <a:endParaRPr sz="2400"/>
          </a:p>
          <a:p>
            <a:pPr indent="-381000" lvl="0" marL="457200" rtl="0" algn="l">
              <a:lnSpc>
                <a:spcPct val="100000"/>
              </a:lnSpc>
              <a:spcBef>
                <a:spcPts val="0"/>
              </a:spcBef>
              <a:spcAft>
                <a:spcPts val="0"/>
              </a:spcAft>
              <a:buSzPts val="2400"/>
              <a:buChar char="●"/>
            </a:pPr>
            <a:r>
              <a:rPr lang="en-US" sz="2400"/>
              <a:t>Go to a local DTA office</a:t>
            </a:r>
            <a:endParaRPr sz="2400"/>
          </a:p>
          <a:p>
            <a:pPr indent="-381000" lvl="0" marL="457200" rtl="0" algn="l">
              <a:lnSpc>
                <a:spcPct val="100000"/>
              </a:lnSpc>
              <a:spcBef>
                <a:spcPts val="0"/>
              </a:spcBef>
              <a:spcAft>
                <a:spcPts val="0"/>
              </a:spcAft>
              <a:buSzPts val="2400"/>
              <a:buChar char="●"/>
            </a:pPr>
            <a:r>
              <a:rPr lang="en-US" sz="2400"/>
              <a:t>Call the Ombuds Office</a:t>
            </a:r>
            <a:endParaRPr sz="2400"/>
          </a:p>
          <a:p>
            <a:pPr indent="-381000" lvl="0" marL="457200" rtl="0" algn="l">
              <a:lnSpc>
                <a:spcPct val="100000"/>
              </a:lnSpc>
              <a:spcBef>
                <a:spcPts val="0"/>
              </a:spcBef>
              <a:spcAft>
                <a:spcPts val="0"/>
              </a:spcAft>
              <a:buSzPts val="2400"/>
              <a:buChar char="●"/>
            </a:pPr>
            <a:r>
              <a:rPr lang="en-US" sz="2400"/>
              <a:t>Call your State Rep or Senator</a:t>
            </a:r>
            <a:endParaRPr sz="2400"/>
          </a:p>
          <a:p>
            <a:pPr indent="0" lvl="0" marL="457200" rtl="0" algn="l">
              <a:lnSpc>
                <a:spcPct val="100000"/>
              </a:lnSpc>
              <a:spcBef>
                <a:spcPts val="480"/>
              </a:spcBef>
              <a:spcAft>
                <a:spcPts val="0"/>
              </a:spcAft>
              <a:buNone/>
            </a:pPr>
            <a:r>
              <a:t/>
            </a:r>
            <a:endParaRPr sz="2400"/>
          </a:p>
          <a:p>
            <a:pPr indent="457200" lvl="0" marL="914400" rtl="0" algn="l">
              <a:lnSpc>
                <a:spcPct val="100000"/>
              </a:lnSpc>
              <a:spcBef>
                <a:spcPts val="480"/>
              </a:spcBef>
              <a:spcAft>
                <a:spcPts val="0"/>
              </a:spcAft>
              <a:buNone/>
            </a:pPr>
            <a:r>
              <a:rPr lang="en-US" sz="2400"/>
              <a:t>And:</a:t>
            </a:r>
            <a:endParaRPr sz="2400"/>
          </a:p>
          <a:p>
            <a:pPr indent="-381000" lvl="0" marL="457200" rtl="0" algn="l">
              <a:lnSpc>
                <a:spcPct val="100000"/>
              </a:lnSpc>
              <a:spcBef>
                <a:spcPts val="480"/>
              </a:spcBef>
              <a:spcAft>
                <a:spcPts val="0"/>
              </a:spcAft>
              <a:buSzPts val="2400"/>
              <a:buChar char="●"/>
            </a:pPr>
            <a:r>
              <a:rPr lang="en-US" sz="2400"/>
              <a:t>Document calls/attempts</a:t>
            </a:r>
            <a:endParaRPr sz="2400"/>
          </a:p>
          <a:p>
            <a:pPr indent="-381000" lvl="0" marL="457200" rtl="0" algn="l">
              <a:lnSpc>
                <a:spcPct val="100000"/>
              </a:lnSpc>
              <a:spcBef>
                <a:spcPts val="0"/>
              </a:spcBef>
              <a:spcAft>
                <a:spcPts val="0"/>
              </a:spcAft>
              <a:buSzPts val="2400"/>
              <a:buChar char="●"/>
            </a:pPr>
            <a:r>
              <a:rPr lang="en-US" sz="2400"/>
              <a:t>Possibly file an appeal</a:t>
            </a:r>
            <a:endParaRPr sz="2400"/>
          </a:p>
        </p:txBody>
      </p:sp>
      <p:pic>
        <p:nvPicPr>
          <p:cNvPr id="1056" name="Google Shape;1056;g3254bef7818_0_573"/>
          <p:cNvPicPr preferRelativeResize="0"/>
          <p:nvPr/>
        </p:nvPicPr>
        <p:blipFill>
          <a:blip r:embed="rId4">
            <a:alphaModFix/>
          </a:blip>
          <a:stretch>
            <a:fillRect/>
          </a:stretch>
        </p:blipFill>
        <p:spPr>
          <a:xfrm>
            <a:off x="7477804" y="2251425"/>
            <a:ext cx="3399950" cy="227487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g3254bef7818_0_582"/>
          <p:cNvSpPr txBox="1"/>
          <p:nvPr>
            <p:ph type="title"/>
          </p:nvPr>
        </p:nvSpPr>
        <p:spPr>
          <a:xfrm>
            <a:off x="995900" y="645275"/>
            <a:ext cx="8328300" cy="807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chemeClr val="accent3"/>
                </a:solidFill>
              </a:rPr>
              <a:t>Submitting</a:t>
            </a:r>
            <a:r>
              <a:rPr lang="en-US">
                <a:solidFill>
                  <a:schemeClr val="accent3"/>
                </a:solidFill>
                <a:extLst>
                  <a:ext uri="http://customooxmlschemas.google.com/">
                    <go:slidesCustomData xmlns:go="http://customooxmlschemas.google.com/" textRoundtripDataId="146"/>
                  </a:ext>
                </a:extLst>
              </a:rPr>
              <a:t> </a:t>
            </a:r>
            <a:r>
              <a:rPr lang="en-US">
                <a:solidFill>
                  <a:schemeClr val="accent3"/>
                </a:solidFill>
                <a:extLst>
                  <a:ext uri="http://customooxmlschemas.google.com/">
                    <go:slidesCustomData xmlns:go="http://customooxmlschemas.google.com/" textRoundtripDataId="147"/>
                  </a:ext>
                </a:extLst>
              </a:rPr>
              <a:t>d</a:t>
            </a:r>
            <a:r>
              <a:rPr lang="en-US">
                <a:solidFill>
                  <a:schemeClr val="accent3"/>
                </a:solidFill>
                <a:extLst>
                  <a:ext uri="http://customooxmlschemas.google.com/">
                    <go:slidesCustomData xmlns:go="http://customooxmlschemas.google.com/" textRoundtripDataId="148"/>
                  </a:ext>
                </a:extLst>
              </a:rPr>
              <a:t>ocuments</a:t>
            </a:r>
            <a:r>
              <a:rPr lang="en-US">
                <a:solidFill>
                  <a:schemeClr val="accent3"/>
                </a:solidFill>
              </a:rPr>
              <a:t> to DTA</a:t>
            </a:r>
            <a:endParaRPr>
              <a:solidFill>
                <a:schemeClr val="accent3"/>
              </a:solidFill>
            </a:endParaRPr>
          </a:p>
        </p:txBody>
      </p:sp>
      <p:sp>
        <p:nvSpPr>
          <p:cNvPr id="1064" name="Google Shape;1064;g3254bef7818_0_582"/>
          <p:cNvSpPr txBox="1"/>
          <p:nvPr>
            <p:ph idx="1" type="body"/>
          </p:nvPr>
        </p:nvSpPr>
        <p:spPr>
          <a:xfrm>
            <a:off x="523525" y="1948425"/>
            <a:ext cx="10972800" cy="5181000"/>
          </a:xfrm>
          <a:prstGeom prst="rect">
            <a:avLst/>
          </a:prstGeom>
          <a:noFill/>
          <a:ln>
            <a:noFill/>
          </a:ln>
        </p:spPr>
        <p:txBody>
          <a:bodyPr anchorCtr="0" anchor="t" bIns="45700" lIns="91425" spcFirstLastPara="1" rIns="91425" wrap="square" tIns="45700">
            <a:noAutofit/>
          </a:bodyPr>
          <a:lstStyle/>
          <a:p>
            <a:pPr indent="-323850" lvl="0" marL="342900" rtl="0" algn="l">
              <a:lnSpc>
                <a:spcPct val="100000"/>
              </a:lnSpc>
              <a:spcBef>
                <a:spcPts val="0"/>
              </a:spcBef>
              <a:spcAft>
                <a:spcPts val="0"/>
              </a:spcAft>
              <a:buClr>
                <a:schemeClr val="dk1"/>
              </a:buClr>
              <a:buSzPts val="2500"/>
              <a:buChar char="•"/>
            </a:pPr>
            <a:r>
              <a:rPr lang="en-US" sz="2500"/>
              <a:t>Upload via </a:t>
            </a:r>
            <a:r>
              <a:rPr lang="en-US" sz="2500">
                <a:solidFill>
                  <a:schemeClr val="accent1"/>
                </a:solidFill>
              </a:rPr>
              <a:t>DTA Connect</a:t>
            </a:r>
            <a:r>
              <a:rPr lang="en-US" sz="2500"/>
              <a:t> app or </a:t>
            </a:r>
            <a:r>
              <a:rPr lang="en-US" sz="2500">
                <a:solidFill>
                  <a:schemeClr val="accent1"/>
                </a:solidFill>
              </a:rPr>
              <a:t>DTAConnect.com</a:t>
            </a:r>
            <a:r>
              <a:rPr lang="en-US" sz="2500"/>
              <a:t> online account (fastest option) </a:t>
            </a:r>
            <a:endParaRPr sz="2300"/>
          </a:p>
          <a:p>
            <a:pPr indent="-323850" lvl="0" marL="342900" rtl="0" algn="l">
              <a:lnSpc>
                <a:spcPct val="100000"/>
              </a:lnSpc>
              <a:spcBef>
                <a:spcPts val="560"/>
              </a:spcBef>
              <a:spcAft>
                <a:spcPts val="0"/>
              </a:spcAft>
              <a:buClr>
                <a:schemeClr val="dk1"/>
              </a:buClr>
              <a:buSzPts val="2500"/>
              <a:buChar char="•"/>
            </a:pPr>
            <a:r>
              <a:rPr lang="en-US" sz="2500"/>
              <a:t>Fax to 617-887-8765</a:t>
            </a:r>
            <a:endParaRPr sz="2500"/>
          </a:p>
          <a:p>
            <a:pPr indent="-323850" lvl="0" marL="342900" rtl="0" algn="l">
              <a:lnSpc>
                <a:spcPct val="100000"/>
              </a:lnSpc>
              <a:spcBef>
                <a:spcPts val="560"/>
              </a:spcBef>
              <a:spcAft>
                <a:spcPts val="0"/>
              </a:spcAft>
              <a:buSzPts val="2500"/>
              <a:buChar char="•"/>
            </a:pPr>
            <a:r>
              <a:rPr lang="en-US" sz="2500"/>
              <a:t>Go to local DTA office</a:t>
            </a:r>
            <a:endParaRPr sz="2500"/>
          </a:p>
          <a:p>
            <a:pPr indent="-342900" lvl="0" marL="342900" rtl="0" algn="l">
              <a:lnSpc>
                <a:spcPct val="100000"/>
              </a:lnSpc>
              <a:spcBef>
                <a:spcPts val="560"/>
              </a:spcBef>
              <a:spcAft>
                <a:spcPts val="0"/>
              </a:spcAft>
              <a:buClr>
                <a:schemeClr val="dk1"/>
              </a:buClr>
              <a:buSzPts val="2800"/>
              <a:buChar char="•"/>
            </a:pPr>
            <a:r>
              <a:rPr lang="en-US" sz="2500"/>
              <a:t>Mail to: </a:t>
            </a:r>
            <a:r>
              <a:rPr lang="en-US" sz="2800"/>
              <a:t> </a:t>
            </a:r>
            <a:endParaRPr/>
          </a:p>
          <a:p>
            <a:pPr indent="0" lvl="2" marL="914400" rtl="0" algn="l">
              <a:lnSpc>
                <a:spcPct val="100000"/>
              </a:lnSpc>
              <a:spcBef>
                <a:spcPts val="400"/>
              </a:spcBef>
              <a:spcAft>
                <a:spcPts val="0"/>
              </a:spcAft>
              <a:buClr>
                <a:schemeClr val="dk1"/>
              </a:buClr>
              <a:buSzPts val="2000"/>
              <a:buNone/>
            </a:pPr>
            <a:r>
              <a:rPr lang="en-US" sz="1700"/>
              <a:t>DTA Processing Center</a:t>
            </a:r>
            <a:endParaRPr sz="2100"/>
          </a:p>
          <a:p>
            <a:pPr indent="0" lvl="2" marL="914400" rtl="0" algn="l">
              <a:lnSpc>
                <a:spcPct val="100000"/>
              </a:lnSpc>
              <a:spcBef>
                <a:spcPts val="400"/>
              </a:spcBef>
              <a:spcAft>
                <a:spcPts val="0"/>
              </a:spcAft>
              <a:buClr>
                <a:schemeClr val="dk1"/>
              </a:buClr>
              <a:buSzPts val="2000"/>
              <a:buNone/>
            </a:pPr>
            <a:r>
              <a:rPr lang="en-US" sz="1700"/>
              <a:t>PO Box 4406</a:t>
            </a:r>
            <a:endParaRPr sz="2100"/>
          </a:p>
          <a:p>
            <a:pPr indent="0" lvl="2" marL="914400" rtl="0" algn="l">
              <a:lnSpc>
                <a:spcPct val="100000"/>
              </a:lnSpc>
              <a:spcBef>
                <a:spcPts val="400"/>
              </a:spcBef>
              <a:spcAft>
                <a:spcPts val="0"/>
              </a:spcAft>
              <a:buClr>
                <a:schemeClr val="dk1"/>
              </a:buClr>
              <a:buSzPts val="2000"/>
              <a:buNone/>
            </a:pPr>
            <a:r>
              <a:rPr lang="en-US" sz="1700"/>
              <a:t>Taunton, MA 02780 </a:t>
            </a:r>
            <a:endParaRPr i="1" sz="1800">
              <a:solidFill>
                <a:schemeClr val="accent1"/>
              </a:solidFill>
            </a:endParaRPr>
          </a:p>
          <a:p>
            <a:pPr indent="0" lvl="2" marL="914400" rtl="0" algn="l">
              <a:lnSpc>
                <a:spcPct val="100000"/>
              </a:lnSpc>
              <a:spcBef>
                <a:spcPts val="2400"/>
              </a:spcBef>
              <a:spcAft>
                <a:spcPts val="0"/>
              </a:spcAft>
              <a:buClr>
                <a:schemeClr val="accent1"/>
              </a:buClr>
              <a:buSzPts val="1800"/>
              <a:buNone/>
            </a:pPr>
            <a:r>
              <a:rPr i="1" lang="en-US" sz="1800">
                <a:solidFill>
                  <a:schemeClr val="accent1"/>
                </a:solidFill>
              </a:rPr>
              <a:t>Put DTA Agency ID or last 4 of SSN on the top of each page if faxing or mailing documents.</a:t>
            </a:r>
            <a:endParaRPr i="1" sz="1800">
              <a:solidFill>
                <a:schemeClr val="accent1"/>
              </a:solidFill>
            </a:endParaRPr>
          </a:p>
          <a:p>
            <a:pPr indent="0" lvl="2" marL="0" rtl="0" algn="l">
              <a:lnSpc>
                <a:spcPct val="100000"/>
              </a:lnSpc>
              <a:spcBef>
                <a:spcPts val="2400"/>
              </a:spcBef>
              <a:spcAft>
                <a:spcPts val="0"/>
              </a:spcAft>
              <a:buClr>
                <a:schemeClr val="accent1"/>
              </a:buClr>
              <a:buSzPts val="1800"/>
              <a:buNone/>
            </a:pPr>
            <a:r>
              <a:rPr lang="en-US" sz="1800" u="sng">
                <a:solidFill>
                  <a:schemeClr val="hlink"/>
                </a:solidFill>
                <a:hlinkClick r:id="rId3"/>
              </a:rPr>
              <a:t>See DTA’s contact info on Mass.gov here</a:t>
            </a:r>
            <a:endParaRPr sz="1800">
              <a:solidFill>
                <a:schemeClr val="accent1"/>
              </a:solidFill>
            </a:endParaRPr>
          </a:p>
        </p:txBody>
      </p:sp>
      <p:sp>
        <p:nvSpPr>
          <p:cNvPr id="1065" name="Google Shape;1065;g3254bef7818_0_582"/>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Warning" id="1066" name="Google Shape;1066;g3254bef7818_0_582"/>
          <p:cNvPicPr preferRelativeResize="0"/>
          <p:nvPr/>
        </p:nvPicPr>
        <p:blipFill rotWithShape="1">
          <a:blip r:embed="rId4">
            <a:alphaModFix/>
          </a:blip>
          <a:srcRect b="0" l="0" r="0" t="0"/>
          <a:stretch/>
        </p:blipFill>
        <p:spPr>
          <a:xfrm>
            <a:off x="523517" y="4344100"/>
            <a:ext cx="808037" cy="808037"/>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g3254bef7818_0_591"/>
          <p:cNvSpPr txBox="1"/>
          <p:nvPr>
            <p:ph type="title"/>
          </p:nvPr>
        </p:nvSpPr>
        <p:spPr>
          <a:xfrm>
            <a:off x="628875" y="373075"/>
            <a:ext cx="7155600" cy="9684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r>
              <a:rPr lang="en-US">
                <a:solidFill>
                  <a:srgbClr val="0070C0"/>
                </a:solidFill>
              </a:rPr>
              <a:t>Senior Assistance Office (SAO)</a:t>
            </a:r>
            <a:endParaRPr>
              <a:solidFill>
                <a:srgbClr val="0070C0"/>
              </a:solidFill>
            </a:endParaRPr>
          </a:p>
        </p:txBody>
      </p:sp>
      <p:sp>
        <p:nvSpPr>
          <p:cNvPr id="1072" name="Google Shape;1072;g3254bef7818_0_591"/>
          <p:cNvSpPr txBox="1"/>
          <p:nvPr>
            <p:ph idx="1" type="body"/>
          </p:nvPr>
        </p:nvSpPr>
        <p:spPr>
          <a:xfrm>
            <a:off x="628875" y="1341475"/>
            <a:ext cx="8104200" cy="4218300"/>
          </a:xfrm>
          <a:prstGeom prst="rect">
            <a:avLst/>
          </a:prstGeom>
          <a:noFill/>
          <a:ln>
            <a:noFill/>
          </a:ln>
        </p:spPr>
        <p:txBody>
          <a:bodyPr anchorCtr="0" anchor="t" bIns="45700" lIns="0" spcFirstLastPara="1" rIns="0" wrap="square" tIns="45700">
            <a:noAutofit/>
          </a:bodyPr>
          <a:lstStyle/>
          <a:p>
            <a:pPr indent="0" lvl="0" marL="91440" rtl="0" algn="l">
              <a:lnSpc>
                <a:spcPct val="150000"/>
              </a:lnSpc>
              <a:spcBef>
                <a:spcPts val="1200"/>
              </a:spcBef>
              <a:spcAft>
                <a:spcPts val="0"/>
              </a:spcAft>
              <a:buNone/>
            </a:pPr>
            <a:r>
              <a:t/>
            </a:r>
            <a:endParaRPr sz="3200"/>
          </a:p>
          <a:p>
            <a:pPr indent="-342900" lvl="0" marL="457200" rtl="0" algn="l">
              <a:lnSpc>
                <a:spcPct val="150000"/>
              </a:lnSpc>
              <a:spcBef>
                <a:spcPts val="1200"/>
              </a:spcBef>
              <a:spcAft>
                <a:spcPts val="0"/>
              </a:spcAft>
              <a:buSzPts val="1800"/>
              <a:buFont typeface="Noto Sans Symbols"/>
              <a:buChar char="▪"/>
            </a:pPr>
            <a:r>
              <a:rPr lang="en-US" sz="3200"/>
              <a:t>SAO number</a:t>
            </a:r>
            <a:r>
              <a:rPr lang="en-US" sz="3200"/>
              <a:t>: (833) 712-8027</a:t>
            </a:r>
            <a:endParaRPr sz="3200"/>
          </a:p>
          <a:p>
            <a:pPr indent="-381000" lvl="1" marL="914400" rtl="0" algn="l">
              <a:lnSpc>
                <a:spcPct val="150000"/>
              </a:lnSpc>
              <a:spcBef>
                <a:spcPts val="200"/>
              </a:spcBef>
              <a:spcAft>
                <a:spcPts val="0"/>
              </a:spcAft>
              <a:buSzPts val="2400"/>
              <a:buFont typeface="Noto Sans Symbols"/>
              <a:buChar char="▪"/>
            </a:pPr>
            <a:r>
              <a:rPr lang="en-US" sz="2400"/>
              <a:t>Live DTA workers answer phone, no IVR</a:t>
            </a:r>
            <a:endParaRPr sz="2400"/>
          </a:p>
          <a:p>
            <a:pPr indent="-381000" lvl="1" marL="914400" rtl="0" algn="l">
              <a:lnSpc>
                <a:spcPct val="150000"/>
              </a:lnSpc>
              <a:spcBef>
                <a:spcPts val="200"/>
              </a:spcBef>
              <a:spcAft>
                <a:spcPts val="0"/>
              </a:spcAft>
              <a:buSzPts val="2400"/>
              <a:buFont typeface="Noto Sans Symbols"/>
              <a:buChar char="▪"/>
            </a:pPr>
            <a:r>
              <a:rPr lang="en-US" sz="2400"/>
              <a:t>Handles applications filed by older adults 60+</a:t>
            </a:r>
            <a:endParaRPr sz="2400"/>
          </a:p>
          <a:p>
            <a:pPr indent="-381000" lvl="1" marL="914400" rtl="0" algn="l">
              <a:lnSpc>
                <a:spcPct val="150000"/>
              </a:lnSpc>
              <a:spcBef>
                <a:spcPts val="200"/>
              </a:spcBef>
              <a:spcAft>
                <a:spcPts val="0"/>
              </a:spcAft>
              <a:buSzPts val="2400"/>
              <a:buFont typeface="Noto Sans Symbols"/>
              <a:buChar char="▪"/>
            </a:pPr>
            <a:r>
              <a:rPr lang="en-US" sz="2400"/>
              <a:t>Any older adult 60+ can call SAO for SNAP help!</a:t>
            </a:r>
            <a:endParaRPr sz="2400"/>
          </a:p>
          <a:p>
            <a:pPr indent="-381000" lvl="1" marL="914400" rtl="0" algn="l">
              <a:lnSpc>
                <a:spcPct val="150000"/>
              </a:lnSpc>
              <a:spcBef>
                <a:spcPts val="200"/>
              </a:spcBef>
              <a:spcAft>
                <a:spcPts val="0"/>
              </a:spcAft>
              <a:buSzPts val="2400"/>
              <a:buFont typeface="Noto Sans Symbols"/>
              <a:buChar char="▪"/>
            </a:pPr>
            <a:r>
              <a:rPr lang="en-US" sz="2400"/>
              <a:t>SAO staff also help clients identify medical costs and maximize medical expense deduction</a:t>
            </a:r>
            <a:endParaRPr sz="2400"/>
          </a:p>
          <a:p>
            <a:pPr indent="0" lvl="0" marL="457200" rtl="0" algn="l">
              <a:lnSpc>
                <a:spcPct val="90000"/>
              </a:lnSpc>
              <a:spcBef>
                <a:spcPts val="1200"/>
              </a:spcBef>
              <a:spcAft>
                <a:spcPts val="0"/>
              </a:spcAft>
              <a:buNone/>
            </a:pPr>
            <a:r>
              <a:t/>
            </a:r>
            <a:endParaRPr/>
          </a:p>
        </p:txBody>
      </p:sp>
      <p:sp>
        <p:nvSpPr>
          <p:cNvPr id="1073" name="Google Shape;1073;g3254bef7818_0_591"/>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74" name="Google Shape;1074;g3254bef7818_0_591"/>
          <p:cNvPicPr preferRelativeResize="0"/>
          <p:nvPr/>
        </p:nvPicPr>
        <p:blipFill>
          <a:blip r:embed="rId3">
            <a:alphaModFix/>
          </a:blip>
          <a:stretch>
            <a:fillRect/>
          </a:stretch>
        </p:blipFill>
        <p:spPr>
          <a:xfrm>
            <a:off x="8616775" y="2466650"/>
            <a:ext cx="3377400" cy="2251606"/>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g3254bef7818_0_598"/>
          <p:cNvSpPr txBox="1"/>
          <p:nvPr>
            <p:ph type="title"/>
          </p:nvPr>
        </p:nvSpPr>
        <p:spPr>
          <a:xfrm>
            <a:off x="3852400" y="709300"/>
            <a:ext cx="5294400" cy="102810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3F3F3F"/>
              </a:buClr>
              <a:buSzPts val="4800"/>
              <a:buFont typeface="Calibri"/>
              <a:buNone/>
            </a:pPr>
            <a:r>
              <a:rPr lang="en-US">
                <a:solidFill>
                  <a:schemeClr val="accent3"/>
                </a:solidFill>
              </a:rPr>
              <a:t>QUESTIONS?</a:t>
            </a:r>
            <a:endParaRPr>
              <a:solidFill>
                <a:schemeClr val="accent3"/>
              </a:solidFill>
            </a:endParaRPr>
          </a:p>
        </p:txBody>
      </p:sp>
      <p:pic>
        <p:nvPicPr>
          <p:cNvPr descr="C:\Users\vnegus\AppData\Local\Microsoft\Windows\INetCache\IE\BKFOY998\three_questions_small_business_health_insuarnce[1].jpg" id="1081" name="Google Shape;1081;g3254bef7818_0_598"/>
          <p:cNvPicPr preferRelativeResize="0"/>
          <p:nvPr/>
        </p:nvPicPr>
        <p:blipFill rotWithShape="1">
          <a:blip r:embed="rId3">
            <a:alphaModFix/>
          </a:blip>
          <a:srcRect b="0" l="0" r="0" t="0"/>
          <a:stretch/>
        </p:blipFill>
        <p:spPr>
          <a:xfrm>
            <a:off x="4212814" y="2348228"/>
            <a:ext cx="4118458" cy="3500689"/>
          </a:xfrm>
          <a:prstGeom prst="rect">
            <a:avLst/>
          </a:prstGeom>
          <a:noFill/>
          <a:ln>
            <a:noFill/>
          </a:ln>
        </p:spPr>
      </p:pic>
      <p:sp>
        <p:nvSpPr>
          <p:cNvPr id="1082" name="Google Shape;1082;g3254bef7818_0_598"/>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g3254bef7818_0_605"/>
          <p:cNvSpPr txBox="1"/>
          <p:nvPr>
            <p:ph type="title"/>
          </p:nvPr>
        </p:nvSpPr>
        <p:spPr>
          <a:xfrm>
            <a:off x="1413403" y="284425"/>
            <a:ext cx="9962700" cy="1256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4620">
                <a:solidFill>
                  <a:schemeClr val="accent3"/>
                </a:solidFill>
              </a:rPr>
              <a:t>Reporting changes </a:t>
            </a:r>
            <a:endParaRPr sz="4620">
              <a:solidFill>
                <a:schemeClr val="accent3"/>
              </a:solidFill>
            </a:endParaRPr>
          </a:p>
          <a:p>
            <a:pPr indent="0" lvl="0" marL="0" rtl="0" algn="ctr">
              <a:spcBef>
                <a:spcPts val="0"/>
              </a:spcBef>
              <a:spcAft>
                <a:spcPts val="0"/>
              </a:spcAft>
              <a:buSzPts val="990"/>
              <a:buNone/>
            </a:pPr>
            <a:r>
              <a:rPr lang="en-US" sz="4620">
                <a:solidFill>
                  <a:schemeClr val="accent3"/>
                </a:solidFill>
              </a:rPr>
              <a:t>&amp; reviewing eligibility</a:t>
            </a:r>
            <a:endParaRPr sz="4620">
              <a:solidFill>
                <a:schemeClr val="accent3"/>
              </a:solidFill>
            </a:endParaRPr>
          </a:p>
        </p:txBody>
      </p:sp>
      <p:sp>
        <p:nvSpPr>
          <p:cNvPr id="1089" name="Google Shape;1089;g3254bef7818_0_605"/>
          <p:cNvSpPr txBox="1"/>
          <p:nvPr>
            <p:ph idx="12" type="sldNum"/>
          </p:nvPr>
        </p:nvSpPr>
        <p:spPr>
          <a:xfrm>
            <a:off x="15062147" y="6217622"/>
            <a:ext cx="9756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090" name="Google Shape;1090;g3254bef7818_0_605"/>
          <p:cNvPicPr preferRelativeResize="0"/>
          <p:nvPr/>
        </p:nvPicPr>
        <p:blipFill>
          <a:blip r:embed="rId3">
            <a:alphaModFix/>
          </a:blip>
          <a:stretch>
            <a:fillRect/>
          </a:stretch>
        </p:blipFill>
        <p:spPr>
          <a:xfrm>
            <a:off x="5202625" y="3773275"/>
            <a:ext cx="1943100" cy="18288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g2af562fa6e1_0_40"/>
          <p:cNvSpPr txBox="1"/>
          <p:nvPr>
            <p:ph type="title"/>
          </p:nvPr>
        </p:nvSpPr>
        <p:spPr>
          <a:xfrm>
            <a:off x="820800" y="724300"/>
            <a:ext cx="10229400" cy="761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1F394D"/>
              </a:buClr>
              <a:buSzPts val="4800"/>
              <a:buFont typeface="Calibri"/>
              <a:buNone/>
            </a:pPr>
            <a:r>
              <a:rPr lang="en-US" sz="4500">
                <a:solidFill>
                  <a:schemeClr val="accent3"/>
                </a:solidFill>
              </a:rPr>
              <a:t>Keeping SNAP: Reevaluation paperwork</a:t>
            </a:r>
            <a:endParaRPr sz="4500">
              <a:solidFill>
                <a:schemeClr val="accent3"/>
              </a:solidFill>
            </a:endParaRPr>
          </a:p>
        </p:txBody>
      </p:sp>
      <p:sp>
        <p:nvSpPr>
          <p:cNvPr id="1097" name="Google Shape;1097;g2af562fa6e1_0_40"/>
          <p:cNvSpPr txBox="1"/>
          <p:nvPr>
            <p:ph idx="1" type="body"/>
          </p:nvPr>
        </p:nvSpPr>
        <p:spPr>
          <a:xfrm>
            <a:off x="374350" y="1866575"/>
            <a:ext cx="6931200" cy="4294200"/>
          </a:xfrm>
          <a:prstGeom prst="rect">
            <a:avLst/>
          </a:prstGeom>
          <a:noFill/>
          <a:ln>
            <a:noFill/>
          </a:ln>
        </p:spPr>
        <p:txBody>
          <a:bodyPr anchorCtr="0" anchor="t" bIns="45700" lIns="0" spcFirstLastPara="1" rIns="0" wrap="square" tIns="45700">
            <a:normAutofit fontScale="25000" lnSpcReduction="20000"/>
          </a:bodyPr>
          <a:lstStyle/>
          <a:p>
            <a:pPr indent="0" lvl="0" marL="0" rtl="0" algn="l">
              <a:lnSpc>
                <a:spcPct val="115000"/>
              </a:lnSpc>
              <a:spcBef>
                <a:spcPts val="1000"/>
              </a:spcBef>
              <a:spcAft>
                <a:spcPts val="0"/>
              </a:spcAft>
              <a:buNone/>
            </a:pPr>
            <a:r>
              <a:rPr b="1" lang="en-US" sz="10388"/>
              <a:t>P</a:t>
            </a:r>
            <a:r>
              <a:rPr b="1" lang="en-US" sz="10388"/>
              <a:t>aperwork is required:</a:t>
            </a:r>
            <a:endParaRPr b="1" sz="10388"/>
          </a:p>
          <a:p>
            <a:pPr indent="-367527" lvl="0" marL="914400" rtl="0" algn="l">
              <a:lnSpc>
                <a:spcPct val="115000"/>
              </a:lnSpc>
              <a:spcBef>
                <a:spcPts val="1000"/>
              </a:spcBef>
              <a:spcAft>
                <a:spcPts val="0"/>
              </a:spcAft>
              <a:buSzPct val="100000"/>
              <a:buChar char="❏"/>
            </a:pPr>
            <a:r>
              <a:rPr lang="en-US" sz="8751"/>
              <a:t>Every 12 months for most SNAP cases </a:t>
            </a:r>
            <a:endParaRPr sz="8751"/>
          </a:p>
          <a:p>
            <a:pPr indent="-367527" lvl="1" marL="1371600" rtl="0" algn="l">
              <a:lnSpc>
                <a:spcPct val="115000"/>
              </a:lnSpc>
              <a:spcBef>
                <a:spcPts val="1000"/>
              </a:spcBef>
              <a:spcAft>
                <a:spcPts val="0"/>
              </a:spcAft>
              <a:buSzPct val="100000"/>
              <a:buChar char="❏"/>
            </a:pPr>
            <a:r>
              <a:rPr lang="en-US" sz="8751"/>
              <a:t>Some have to do an Interim Report after 6 months. </a:t>
            </a:r>
            <a:endParaRPr sz="8751"/>
          </a:p>
          <a:p>
            <a:pPr indent="-367527" lvl="0" marL="914400" rtl="0" algn="l">
              <a:lnSpc>
                <a:spcPct val="115000"/>
              </a:lnSpc>
              <a:spcBef>
                <a:spcPts val="1000"/>
              </a:spcBef>
              <a:spcAft>
                <a:spcPts val="0"/>
              </a:spcAft>
              <a:buSzPct val="100000"/>
              <a:buChar char="❏"/>
            </a:pPr>
            <a:r>
              <a:rPr lang="en-US" sz="8751"/>
              <a:t>Every 36 mon</a:t>
            </a:r>
            <a:r>
              <a:rPr lang="en-US" sz="8751">
                <a:extLst>
                  <a:ext uri="http://customooxmlschemas.google.com/">
                    <go:slidesCustomData xmlns:go="http://customooxmlschemas.google.com/" textRoundtripDataId="149"/>
                  </a:ext>
                </a:extLst>
              </a:rPr>
              <a:t>ths for c</a:t>
            </a:r>
            <a:r>
              <a:rPr lang="en-US" sz="8751"/>
              <a:t>ases with only seniors/persons with disabilities &amp; no earnings (“EDSAP”)</a:t>
            </a:r>
            <a:endParaRPr sz="7751"/>
          </a:p>
          <a:p>
            <a:pPr indent="0" lvl="0" marL="0" rtl="0" algn="l">
              <a:lnSpc>
                <a:spcPct val="115000"/>
              </a:lnSpc>
              <a:spcBef>
                <a:spcPts val="1000"/>
              </a:spcBef>
              <a:spcAft>
                <a:spcPts val="0"/>
              </a:spcAft>
              <a:buNone/>
            </a:pPr>
            <a:r>
              <a:rPr b="1" lang="en-US" sz="10214"/>
              <a:t>To complete:</a:t>
            </a:r>
            <a:endParaRPr b="1" sz="10214"/>
          </a:p>
          <a:p>
            <a:pPr indent="-373250" lvl="0" marL="914400" rtl="0" algn="l">
              <a:lnSpc>
                <a:spcPct val="115000"/>
              </a:lnSpc>
              <a:spcBef>
                <a:spcPts val="1000"/>
              </a:spcBef>
              <a:spcAft>
                <a:spcPts val="0"/>
              </a:spcAft>
              <a:buSzPct val="100000"/>
              <a:buChar char="❏"/>
            </a:pPr>
            <a:r>
              <a:rPr lang="en-US" sz="9111"/>
              <a:t>Do by phone </a:t>
            </a:r>
            <a:endParaRPr sz="9111"/>
          </a:p>
          <a:p>
            <a:pPr indent="-373250" lvl="0" marL="914400" rtl="0" algn="l">
              <a:lnSpc>
                <a:spcPct val="115000"/>
              </a:lnSpc>
              <a:spcBef>
                <a:spcPts val="1000"/>
              </a:spcBef>
              <a:spcAft>
                <a:spcPts val="0"/>
              </a:spcAft>
              <a:buSzPct val="100000"/>
              <a:buChar char="❏"/>
            </a:pPr>
            <a:r>
              <a:rPr lang="en-US" sz="9111"/>
              <a:t>Online on DTAConnect</a:t>
            </a:r>
            <a:endParaRPr sz="9111"/>
          </a:p>
          <a:p>
            <a:pPr indent="-373250" lvl="0" marL="914400" rtl="0" algn="l">
              <a:lnSpc>
                <a:spcPct val="115000"/>
              </a:lnSpc>
              <a:spcBef>
                <a:spcPts val="1000"/>
              </a:spcBef>
              <a:spcAft>
                <a:spcPts val="0"/>
              </a:spcAft>
              <a:buSzPct val="100000"/>
              <a:buChar char="❏"/>
            </a:pPr>
            <a:r>
              <a:rPr lang="en-US" sz="9111"/>
              <a:t>Mail/fax/bring to local office</a:t>
            </a:r>
            <a:endParaRPr sz="9111"/>
          </a:p>
          <a:p>
            <a:pPr indent="0" lvl="0" marL="0" marR="0" rtl="0" algn="l">
              <a:lnSpc>
                <a:spcPct val="100000"/>
              </a:lnSpc>
              <a:spcBef>
                <a:spcPts val="480"/>
              </a:spcBef>
              <a:spcAft>
                <a:spcPts val="0"/>
              </a:spcAft>
              <a:buNone/>
            </a:pPr>
            <a:r>
              <a:t/>
            </a:r>
            <a:endParaRPr sz="2100"/>
          </a:p>
          <a:p>
            <a:pPr indent="0" lvl="0" marL="1371600" marR="0" rtl="0" algn="l">
              <a:lnSpc>
                <a:spcPct val="100000"/>
              </a:lnSpc>
              <a:spcBef>
                <a:spcPts val="480"/>
              </a:spcBef>
              <a:spcAft>
                <a:spcPts val="0"/>
              </a:spcAft>
              <a:buNone/>
            </a:pPr>
            <a:r>
              <a:t/>
            </a:r>
            <a:endParaRPr sz="2100"/>
          </a:p>
          <a:p>
            <a:pPr indent="0" lvl="0" marL="0" marR="0" rtl="0" algn="l">
              <a:lnSpc>
                <a:spcPct val="100000"/>
              </a:lnSpc>
              <a:spcBef>
                <a:spcPts val="480"/>
              </a:spcBef>
              <a:spcAft>
                <a:spcPts val="0"/>
              </a:spcAft>
              <a:buNone/>
            </a:pPr>
            <a:r>
              <a:t/>
            </a:r>
            <a:endParaRPr sz="2200"/>
          </a:p>
          <a:p>
            <a:pPr indent="0" lvl="1" marL="201168" rtl="0" algn="l">
              <a:lnSpc>
                <a:spcPct val="90000"/>
              </a:lnSpc>
              <a:spcBef>
                <a:spcPts val="800"/>
              </a:spcBef>
              <a:spcAft>
                <a:spcPts val="0"/>
              </a:spcAft>
              <a:buSzPct val="160000"/>
              <a:buNone/>
            </a:pPr>
            <a:r>
              <a:t/>
            </a:r>
            <a:endParaRPr sz="2000"/>
          </a:p>
        </p:txBody>
      </p:sp>
      <p:sp>
        <p:nvSpPr>
          <p:cNvPr id="1098" name="Google Shape;1098;g2af562fa6e1_0_40"/>
          <p:cNvSpPr txBox="1"/>
          <p:nvPr>
            <p:ph idx="12" type="sldNum"/>
          </p:nvPr>
        </p:nvSpPr>
        <p:spPr>
          <a:xfrm>
            <a:off x="8153400" y="6356350"/>
            <a:ext cx="533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99" name="Google Shape;1099;g2af562fa6e1_0_40"/>
          <p:cNvSpPr txBox="1"/>
          <p:nvPr/>
        </p:nvSpPr>
        <p:spPr>
          <a:xfrm>
            <a:off x="7862875" y="1989025"/>
            <a:ext cx="3801600" cy="38643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480"/>
              </a:spcBef>
              <a:spcAft>
                <a:spcPts val="0"/>
              </a:spcAft>
              <a:buNone/>
            </a:pPr>
            <a:r>
              <a:rPr b="1" lang="en-US" sz="2950">
                <a:solidFill>
                  <a:schemeClr val="accent5"/>
                </a:solidFill>
                <a:latin typeface="Open Sans"/>
                <a:ea typeface="Open Sans"/>
                <a:cs typeface="Open Sans"/>
                <a:sym typeface="Open Sans"/>
              </a:rPr>
              <a:t>Household must respond to an Interim Report or Recertification! </a:t>
            </a:r>
            <a:endParaRPr b="1" sz="2950">
              <a:solidFill>
                <a:schemeClr val="accent5"/>
              </a:solidFill>
              <a:latin typeface="Open Sans"/>
              <a:ea typeface="Open Sans"/>
              <a:cs typeface="Open Sans"/>
              <a:sym typeface="Open Sans"/>
            </a:endParaRPr>
          </a:p>
          <a:p>
            <a:pPr indent="0" lvl="0" marL="0" rtl="0" algn="ctr">
              <a:lnSpc>
                <a:spcPct val="115000"/>
              </a:lnSpc>
              <a:spcBef>
                <a:spcPts val="480"/>
              </a:spcBef>
              <a:spcAft>
                <a:spcPts val="0"/>
              </a:spcAft>
              <a:buNone/>
            </a:pPr>
            <a:r>
              <a:rPr b="1" lang="en-US" sz="2950">
                <a:solidFill>
                  <a:schemeClr val="accent5"/>
                </a:solidFill>
                <a:latin typeface="Open Sans"/>
                <a:ea typeface="Open Sans"/>
                <a:cs typeface="Open Sans"/>
                <a:sym typeface="Open Sans"/>
              </a:rPr>
              <a:t>SNAP ends if paperwork is not done.</a:t>
            </a:r>
            <a:r>
              <a:rPr b="1" lang="en-US" sz="3150">
                <a:solidFill>
                  <a:schemeClr val="accent5"/>
                </a:solidFill>
                <a:latin typeface="Open Sans"/>
                <a:ea typeface="Open Sans"/>
                <a:cs typeface="Open Sans"/>
                <a:sym typeface="Open Sans"/>
              </a:rPr>
              <a:t> </a:t>
            </a:r>
            <a:r>
              <a:rPr b="1" lang="en-US" sz="3150">
                <a:solidFill>
                  <a:schemeClr val="dk2"/>
                </a:solidFill>
                <a:latin typeface="Open Sans"/>
                <a:ea typeface="Open Sans"/>
                <a:cs typeface="Open Sans"/>
                <a:sym typeface="Open Sans"/>
              </a:rPr>
              <a:t> </a:t>
            </a:r>
            <a:endParaRPr sz="100">
              <a:latin typeface="Open Sans"/>
              <a:ea typeface="Open Sans"/>
              <a:cs typeface="Open Sans"/>
              <a:sym typeface="Open Sans"/>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g3254bef7818_0_619"/>
          <p:cNvSpPr txBox="1"/>
          <p:nvPr>
            <p:ph type="title"/>
          </p:nvPr>
        </p:nvSpPr>
        <p:spPr>
          <a:xfrm>
            <a:off x="246900" y="305700"/>
            <a:ext cx="11698200" cy="1306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1F394D"/>
              </a:buClr>
              <a:buSzPts val="4320"/>
              <a:buFont typeface="Calibri"/>
              <a:buNone/>
            </a:pPr>
            <a:r>
              <a:rPr lang="en-US" sz="3930">
                <a:solidFill>
                  <a:schemeClr val="accent3"/>
                </a:solidFill>
              </a:rPr>
              <a:t>What has to be reported </a:t>
            </a:r>
            <a:r>
              <a:rPr b="1" lang="en-US" sz="3930">
                <a:solidFill>
                  <a:schemeClr val="accent3"/>
                </a:solidFill>
              </a:rPr>
              <a:t>b</a:t>
            </a:r>
            <a:r>
              <a:rPr b="1" lang="en-US" sz="3930">
                <a:solidFill>
                  <a:schemeClr val="accent3"/>
                </a:solidFill>
              </a:rPr>
              <a:t>etween paperwork periods</a:t>
            </a:r>
            <a:r>
              <a:rPr b="1" lang="en-US" sz="3930">
                <a:solidFill>
                  <a:schemeClr val="accent3"/>
                </a:solidFill>
              </a:rPr>
              <a:t>?</a:t>
            </a:r>
            <a:endParaRPr b="1" sz="3930">
              <a:solidFill>
                <a:schemeClr val="accent3"/>
              </a:solidFill>
            </a:endParaRPr>
          </a:p>
        </p:txBody>
      </p:sp>
      <p:sp>
        <p:nvSpPr>
          <p:cNvPr id="1105" name="Google Shape;1105;g3254bef7818_0_619"/>
          <p:cNvSpPr txBox="1"/>
          <p:nvPr>
            <p:ph idx="1" type="body"/>
          </p:nvPr>
        </p:nvSpPr>
        <p:spPr>
          <a:xfrm>
            <a:off x="745275" y="1844000"/>
            <a:ext cx="11186400" cy="4299300"/>
          </a:xfrm>
          <a:prstGeom prst="rect">
            <a:avLst/>
          </a:prstGeom>
          <a:noFill/>
          <a:ln>
            <a:noFill/>
          </a:ln>
        </p:spPr>
        <p:txBody>
          <a:bodyPr anchorCtr="0" anchor="t" bIns="45700" lIns="0" spcFirstLastPara="1" rIns="0" wrap="square" tIns="45700">
            <a:noAutofit/>
          </a:bodyPr>
          <a:lstStyle/>
          <a:p>
            <a:pPr indent="-374650" lvl="0" marL="457200" marR="0" rtl="0" algn="l">
              <a:lnSpc>
                <a:spcPct val="95000"/>
              </a:lnSpc>
              <a:spcBef>
                <a:spcPts val="1000"/>
              </a:spcBef>
              <a:spcAft>
                <a:spcPts val="0"/>
              </a:spcAft>
              <a:buSzPts val="2300"/>
              <a:buChar char="❏"/>
            </a:pPr>
            <a:r>
              <a:rPr b="1" lang="en-US" sz="2300"/>
              <a:t>EDSAP (60+ or disabled, no earnings) </a:t>
            </a:r>
            <a:r>
              <a:rPr lang="en-US" sz="2300"/>
              <a:t>must report if</a:t>
            </a:r>
            <a:endParaRPr sz="2300">
              <a:extLst>
                <a:ext uri="http://customooxmlschemas.google.com/">
                  <go:slidesCustomData xmlns:go="http://customooxmlschemas.google.com/" textRoundtripDataId="150"/>
                </a:ext>
              </a:extLst>
            </a:endParaRPr>
          </a:p>
          <a:p>
            <a:pPr indent="-374650" lvl="1" marL="914400" marR="0" rtl="0" algn="l">
              <a:lnSpc>
                <a:spcPct val="95000"/>
              </a:lnSpc>
              <a:spcBef>
                <a:spcPts val="1000"/>
              </a:spcBef>
              <a:spcAft>
                <a:spcPts val="0"/>
              </a:spcAft>
              <a:buSzPts val="2300"/>
              <a:buChar char="◦"/>
            </a:pPr>
            <a:r>
              <a:rPr lang="en-US" sz="2300">
                <a:extLst>
                  <a:ext uri="http://customooxmlschemas.google.com/">
                    <go:slidesCustomData xmlns:go="http://customooxmlschemas.google.com/" textRoundtripDataId="151"/>
                  </a:ext>
                </a:extLst>
              </a:rPr>
              <a:t>someone starts working, OR </a:t>
            </a:r>
            <a:endParaRPr sz="2300">
              <a:extLst>
                <a:ext uri="http://customooxmlschemas.google.com/">
                  <go:slidesCustomData xmlns:go="http://customooxmlschemas.google.com/" textRoundtripDataId="152"/>
                </a:ext>
              </a:extLst>
            </a:endParaRPr>
          </a:p>
          <a:p>
            <a:pPr indent="-374650" lvl="1" marL="914400" marR="0" rtl="0" algn="l">
              <a:lnSpc>
                <a:spcPct val="95000"/>
              </a:lnSpc>
              <a:spcBef>
                <a:spcPts val="1000"/>
              </a:spcBef>
              <a:spcAft>
                <a:spcPts val="0"/>
              </a:spcAft>
              <a:buSzPts val="2300"/>
              <a:buChar char="◦"/>
            </a:pPr>
            <a:r>
              <a:rPr lang="en-US" sz="2300">
                <a:extLst>
                  <a:ext uri="http://customooxmlschemas.google.com/">
                    <go:slidesCustomData xmlns:go="http://customooxmlschemas.google.com/" textRoundtripDataId="153"/>
                  </a:ext>
                </a:extLst>
              </a:rPr>
              <a:t>someone leaves or joins the SNAP household</a:t>
            </a:r>
            <a:endParaRPr sz="2300">
              <a:extLst>
                <a:ext uri="http://customooxmlschemas.google.com/">
                  <go:slidesCustomData xmlns:go="http://customooxmlschemas.google.com/" textRoundtripDataId="154"/>
                </a:ext>
              </a:extLst>
            </a:endParaRPr>
          </a:p>
          <a:p>
            <a:pPr indent="-374650" lvl="0" marL="457200" marR="0" rtl="0" algn="l">
              <a:lnSpc>
                <a:spcPct val="95000"/>
              </a:lnSpc>
              <a:spcBef>
                <a:spcPts val="1000"/>
              </a:spcBef>
              <a:spcAft>
                <a:spcPts val="0"/>
              </a:spcAft>
              <a:buSzPts val="2300"/>
              <a:buChar char="❏"/>
            </a:pPr>
            <a:r>
              <a:rPr b="1" lang="en-US" sz="2300">
                <a:extLst>
                  <a:ext uri="http://customooxmlschemas.google.com/">
                    <go:slidesCustomData xmlns:go="http://customooxmlschemas.google.com/" textRoundtripDataId="155"/>
                  </a:ext>
                </a:extLst>
              </a:rPr>
              <a:t>For other SNAP-only households</a:t>
            </a:r>
            <a:r>
              <a:rPr lang="en-US" sz="2300">
                <a:extLst>
                  <a:ext uri="http://customooxmlschemas.google.com/">
                    <go:slidesCustomData xmlns:go="http://customooxmlschemas.google.com/" textRoundtripDataId="156"/>
                  </a:ext>
                </a:extLst>
              </a:rPr>
              <a:t>, ONLY have to report when household income exceeds 200% FPL for the household size.</a:t>
            </a:r>
            <a:endParaRPr sz="2300">
              <a:extLst>
                <a:ext uri="http://customooxmlschemas.google.com/">
                  <go:slidesCustomData xmlns:go="http://customooxmlschemas.google.com/" textRoundtripDataId="157"/>
                </a:ext>
              </a:extLst>
            </a:endParaRPr>
          </a:p>
          <a:p>
            <a:pPr indent="-374650" lvl="1" marL="914400" marR="0" rtl="0" algn="l">
              <a:lnSpc>
                <a:spcPct val="95000"/>
              </a:lnSpc>
              <a:spcBef>
                <a:spcPts val="1000"/>
              </a:spcBef>
              <a:spcAft>
                <a:spcPts val="0"/>
              </a:spcAft>
              <a:buSzPts val="2300"/>
              <a:buChar char="◦"/>
            </a:pPr>
            <a:r>
              <a:rPr b="1" lang="en-US" sz="2300">
                <a:extLst>
                  <a:ext uri="http://customooxmlschemas.google.com/">
                    <go:slidesCustomData xmlns:go="http://customooxmlschemas.google.com/" textRoundtripDataId="158"/>
                  </a:ext>
                </a:extLst>
              </a:rPr>
              <a:t>But</a:t>
            </a:r>
            <a:r>
              <a:rPr lang="en-US" sz="2300">
                <a:extLst>
                  <a:ext uri="http://customooxmlschemas.google.com/">
                    <go:slidesCustomData xmlns:go="http://customooxmlschemas.google.com/" textRoundtripDataId="159"/>
                  </a:ext>
                </a:extLst>
              </a:rPr>
              <a:t>, if someone in case is 60+ or getting disability benefit, </a:t>
            </a:r>
            <a:r>
              <a:rPr i="1" lang="en-US" sz="2300">
                <a:extLst>
                  <a:ext uri="http://customooxmlschemas.google.com/">
                    <go:slidesCustomData xmlns:go="http://customooxmlschemas.google.com/" textRoundtripDataId="160"/>
                  </a:ext>
                </a:extLst>
              </a:rPr>
              <a:t>don’t have to report any changes</a:t>
            </a:r>
            <a:r>
              <a:rPr lang="en-US" sz="2300">
                <a:extLst>
                  <a:ext uri="http://customooxmlschemas.google.com/">
                    <go:slidesCustomData xmlns:go="http://customooxmlschemas.google.com/" textRoundtripDataId="161"/>
                  </a:ext>
                </a:extLst>
              </a:rPr>
              <a:t>  </a:t>
            </a:r>
            <a:endParaRPr sz="2300">
              <a:extLst>
                <a:ext uri="http://customooxmlschemas.google.com/">
                  <go:slidesCustomData xmlns:go="http://customooxmlschemas.google.com/" textRoundtripDataId="162"/>
                </a:ext>
              </a:extLst>
            </a:endParaRPr>
          </a:p>
          <a:p>
            <a:pPr indent="-374650" lvl="0" marL="457200" marR="0" rtl="0" algn="l">
              <a:lnSpc>
                <a:spcPct val="95000"/>
              </a:lnSpc>
              <a:spcBef>
                <a:spcPts val="1000"/>
              </a:spcBef>
              <a:spcAft>
                <a:spcPts val="0"/>
              </a:spcAft>
              <a:buSzPts val="2300"/>
              <a:buChar char="❏"/>
            </a:pPr>
            <a:r>
              <a:rPr lang="en-US" sz="2300">
                <a:extLst>
                  <a:ext uri="http://customooxmlschemas.google.com/">
                    <go:slidesCustomData xmlns:go="http://customooxmlschemas.google.com/" textRoundtripDataId="163"/>
                  </a:ext>
                </a:extLst>
              </a:rPr>
              <a:t>Report these changes </a:t>
            </a:r>
            <a:r>
              <a:rPr b="1" lang="en-US" sz="2300">
                <a:extLst>
                  <a:ext uri="http://customooxmlschemas.google.com/">
                    <go:slidesCustomData xmlns:go="http://customooxmlschemas.google.com/" textRoundtripDataId="164"/>
                  </a:ext>
                </a:extLst>
              </a:rPr>
              <a:t>by the 10th of the month</a:t>
            </a:r>
            <a:r>
              <a:rPr lang="en-US" sz="2300">
                <a:extLst>
                  <a:ext uri="http://customooxmlschemas.google.com/">
                    <go:slidesCustomData xmlns:go="http://customooxmlschemas.google.com/" textRoundtripDataId="165"/>
                  </a:ext>
                </a:extLst>
              </a:rPr>
              <a:t> following the month of the change. </a:t>
            </a:r>
            <a:endParaRPr sz="2300"/>
          </a:p>
          <a:p>
            <a:pPr indent="0" lvl="0" marL="457200" rtl="0" algn="l">
              <a:lnSpc>
                <a:spcPct val="95000"/>
              </a:lnSpc>
              <a:spcBef>
                <a:spcPts val="0"/>
              </a:spcBef>
              <a:spcAft>
                <a:spcPts val="0"/>
              </a:spcAft>
              <a:buNone/>
            </a:pPr>
            <a:r>
              <a:t/>
            </a:r>
            <a:endParaRPr sz="1300"/>
          </a:p>
          <a:p>
            <a:pPr indent="-349250" lvl="0" marL="457200" rtl="0" algn="l">
              <a:lnSpc>
                <a:spcPct val="95000"/>
              </a:lnSpc>
              <a:spcBef>
                <a:spcPts val="200"/>
              </a:spcBef>
              <a:spcAft>
                <a:spcPts val="0"/>
              </a:spcAft>
              <a:buSzPts val="1900"/>
              <a:buChar char="➔"/>
            </a:pPr>
            <a:r>
              <a:rPr i="1" lang="en-US" sz="1900"/>
              <a:t>D</a:t>
            </a:r>
            <a:r>
              <a:rPr i="1" lang="en-US" sz="1900">
                <a:extLst>
                  <a:ext uri="http://customooxmlschemas.google.com/">
                    <go:slidesCustomData xmlns:go="http://customooxmlschemas.google.com/" textRoundtripDataId="166"/>
                  </a:ext>
                </a:extLst>
              </a:rPr>
              <a:t>ifferent rules apply for households getting TAFDC or whose TAFDC recently ended &amp; for some households getting just SSI. </a:t>
            </a:r>
            <a:r>
              <a:rPr i="1" lang="en-US" sz="1900" u="sng">
                <a:solidFill>
                  <a:schemeClr val="hlink"/>
                </a:solidFill>
                <a:hlinkClick r:id="rId3"/>
                <a:extLst>
                  <a:ext uri="http://customooxmlschemas.google.com/">
                    <go:slidesCustomData xmlns:go="http://customooxmlschemas.google.com/" textRoundtripDataId="167"/>
                  </a:ext>
                </a:extLst>
              </a:rPr>
              <a:t>See MLRI reporting rules chart. </a:t>
            </a:r>
            <a:endParaRPr i="1" sz="1900">
              <a:extLst>
                <a:ext uri="http://customooxmlschemas.google.com/">
                  <go:slidesCustomData xmlns:go="http://customooxmlschemas.google.com/" textRoundtripDataId="168"/>
                </a:ext>
              </a:extLst>
            </a:endParaRPr>
          </a:p>
          <a:p>
            <a:pPr indent="0" lvl="0" marL="0" rtl="0" algn="l">
              <a:lnSpc>
                <a:spcPct val="70000"/>
              </a:lnSpc>
              <a:spcBef>
                <a:spcPts val="1400"/>
              </a:spcBef>
              <a:spcAft>
                <a:spcPts val="0"/>
              </a:spcAft>
              <a:buNone/>
            </a:pPr>
            <a:r>
              <a:t/>
            </a:r>
            <a:endParaRPr sz="1600"/>
          </a:p>
        </p:txBody>
      </p:sp>
      <p:sp>
        <p:nvSpPr>
          <p:cNvPr id="1106" name="Google Shape;1106;g3254bef7818_0_61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g3254bef7818_0_625"/>
          <p:cNvSpPr txBox="1"/>
          <p:nvPr>
            <p:ph type="title"/>
          </p:nvPr>
        </p:nvSpPr>
        <p:spPr>
          <a:xfrm>
            <a:off x="577325" y="286600"/>
            <a:ext cx="10578300" cy="968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a:solidFill>
                  <a:schemeClr val="accent5"/>
                </a:solidFill>
                <a:extLst>
                  <a:ext uri="http://customooxmlschemas.google.com/">
                    <go:slidesCustomData xmlns:go="http://customooxmlschemas.google.com/" textRoundtripDataId="169"/>
                  </a:ext>
                </a:extLst>
              </a:rPr>
              <a:t>Reporting Example:</a:t>
            </a:r>
            <a:endParaRPr>
              <a:solidFill>
                <a:schemeClr val="accent5"/>
              </a:solidFill>
            </a:endParaRPr>
          </a:p>
        </p:txBody>
      </p:sp>
      <p:sp>
        <p:nvSpPr>
          <p:cNvPr id="1113" name="Google Shape;1113;g3254bef7818_0_625"/>
          <p:cNvSpPr txBox="1"/>
          <p:nvPr>
            <p:ph idx="1" type="body"/>
          </p:nvPr>
        </p:nvSpPr>
        <p:spPr>
          <a:xfrm>
            <a:off x="3984775" y="2014800"/>
            <a:ext cx="6879000" cy="3555300"/>
          </a:xfrm>
          <a:prstGeom prst="rect">
            <a:avLst/>
          </a:prstGeom>
          <a:noFill/>
          <a:ln>
            <a:noFill/>
          </a:ln>
        </p:spPr>
        <p:txBody>
          <a:bodyPr anchorCtr="0" anchor="t" bIns="45700" lIns="0" spcFirstLastPara="1" rIns="0" wrap="square" tIns="45700">
            <a:normAutofit/>
          </a:bodyPr>
          <a:lstStyle/>
          <a:p>
            <a:pPr indent="-400050" lvl="0" marL="457200" rtl="0" algn="l">
              <a:lnSpc>
                <a:spcPct val="115000"/>
              </a:lnSpc>
              <a:spcBef>
                <a:spcPts val="1200"/>
              </a:spcBef>
              <a:spcAft>
                <a:spcPts val="0"/>
              </a:spcAft>
              <a:buSzPts val="2700"/>
              <a:buChar char="●"/>
            </a:pPr>
            <a:r>
              <a:rPr lang="en-US" sz="2200"/>
              <a:t>Jayna is a mom of 2 who starts SNAP on April 1st after losing her job. She starts a new job in May. </a:t>
            </a:r>
            <a:endParaRPr sz="2200"/>
          </a:p>
          <a:p>
            <a:pPr indent="-368300" lvl="0" marL="457200" rtl="0" algn="l">
              <a:lnSpc>
                <a:spcPct val="115000"/>
              </a:lnSpc>
              <a:spcBef>
                <a:spcPts val="0"/>
              </a:spcBef>
              <a:spcAft>
                <a:spcPts val="0"/>
              </a:spcAft>
              <a:buSzPts val="2200"/>
              <a:buChar char="●"/>
            </a:pPr>
            <a:r>
              <a:rPr lang="en-US" sz="2200"/>
              <a:t>The pay she gets in May puts her income over the SNAP gross income test</a:t>
            </a:r>
            <a:r>
              <a:rPr lang="en-US" sz="2200">
                <a:highlight>
                  <a:schemeClr val="lt1"/>
                </a:highlight>
              </a:rPr>
              <a:t> of $4,442 (</a:t>
            </a:r>
            <a:r>
              <a:rPr lang="en-US" sz="2200"/>
              <a:t>for 3 people) </a:t>
            </a:r>
            <a:endParaRPr sz="2200"/>
          </a:p>
          <a:p>
            <a:pPr indent="-368300" lvl="0" marL="457200" rtl="0" algn="l">
              <a:lnSpc>
                <a:spcPct val="115000"/>
              </a:lnSpc>
              <a:spcBef>
                <a:spcPts val="0"/>
              </a:spcBef>
              <a:spcAft>
                <a:spcPts val="0"/>
              </a:spcAft>
              <a:buSzPts val="2200"/>
              <a:buChar char="●"/>
            </a:pPr>
            <a:r>
              <a:rPr lang="en-US" sz="2200"/>
              <a:t>Jayna needs to report new earnings to DTA by June 10. Her SNAP will end starting July.  </a:t>
            </a:r>
            <a:endParaRPr sz="2200"/>
          </a:p>
        </p:txBody>
      </p:sp>
      <p:sp>
        <p:nvSpPr>
          <p:cNvPr id="1114" name="Google Shape;1114;g3254bef7818_0_625"/>
          <p:cNvSpPr txBox="1"/>
          <p:nvPr>
            <p:ph idx="12" type="sldNum"/>
          </p:nvPr>
        </p:nvSpPr>
        <p:spPr>
          <a:xfrm>
            <a:off x="8153400" y="6356350"/>
            <a:ext cx="533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115" name="Google Shape;1115;g3254bef7818_0_625"/>
          <p:cNvPicPr preferRelativeResize="0"/>
          <p:nvPr/>
        </p:nvPicPr>
        <p:blipFill>
          <a:blip r:embed="rId3">
            <a:alphaModFix/>
          </a:blip>
          <a:stretch>
            <a:fillRect/>
          </a:stretch>
        </p:blipFill>
        <p:spPr>
          <a:xfrm>
            <a:off x="640350" y="2223500"/>
            <a:ext cx="2935950" cy="1898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2d7aea1e7a6_0_230"/>
          <p:cNvSpPr txBox="1"/>
          <p:nvPr>
            <p:ph type="title"/>
          </p:nvPr>
        </p:nvSpPr>
        <p:spPr>
          <a:xfrm>
            <a:off x="1066800" y="524325"/>
            <a:ext cx="10058400" cy="8823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002060"/>
              </a:buClr>
              <a:buSzPts val="4800"/>
              <a:buFont typeface="Calibri"/>
              <a:buNone/>
            </a:pPr>
            <a:r>
              <a:rPr lang="en-US">
                <a:solidFill>
                  <a:schemeClr val="accent3"/>
                </a:solidFill>
              </a:rPr>
              <a:t>Who qualifies for SNAP?</a:t>
            </a:r>
            <a:endParaRPr>
              <a:solidFill>
                <a:schemeClr val="accent3"/>
              </a:solidFill>
            </a:endParaRPr>
          </a:p>
        </p:txBody>
      </p:sp>
      <p:sp>
        <p:nvSpPr>
          <p:cNvPr id="239" name="Google Shape;239;g2d7aea1e7a6_0_230"/>
          <p:cNvSpPr txBox="1"/>
          <p:nvPr>
            <p:ph idx="1" type="body"/>
          </p:nvPr>
        </p:nvSpPr>
        <p:spPr>
          <a:xfrm>
            <a:off x="493200" y="1833500"/>
            <a:ext cx="10433400" cy="4199400"/>
          </a:xfrm>
          <a:prstGeom prst="rect">
            <a:avLst/>
          </a:prstGeom>
          <a:noFill/>
          <a:ln>
            <a:noFill/>
          </a:ln>
        </p:spPr>
        <p:txBody>
          <a:bodyPr anchorCtr="0" anchor="t" bIns="45700" lIns="0" spcFirstLastPara="1" rIns="0" wrap="square" tIns="45700">
            <a:noAutofit/>
          </a:bodyPr>
          <a:lstStyle/>
          <a:p>
            <a:pPr indent="-400050" lvl="0" marL="457200" rtl="0" algn="l">
              <a:spcBef>
                <a:spcPts val="1200"/>
              </a:spcBef>
              <a:spcAft>
                <a:spcPts val="0"/>
              </a:spcAft>
              <a:buSzPts val="2700"/>
              <a:buFont typeface="Calibri"/>
              <a:buChar char="•"/>
            </a:pPr>
            <a:r>
              <a:rPr b="1" lang="en-US" sz="2700">
                <a:latin typeface="Calibri"/>
                <a:ea typeface="Calibri"/>
                <a:cs typeface="Calibri"/>
                <a:sym typeface="Calibri"/>
              </a:rPr>
              <a:t>Most low-income households -</a:t>
            </a:r>
            <a:r>
              <a:rPr lang="en-US" sz="2700">
                <a:latin typeface="Calibri"/>
                <a:ea typeface="Calibri"/>
                <a:cs typeface="Calibri"/>
                <a:sym typeface="Calibri"/>
              </a:rPr>
              <a:t> including:</a:t>
            </a:r>
            <a:endParaRPr sz="2700">
              <a:latin typeface="Calibri"/>
              <a:ea typeface="Calibri"/>
              <a:cs typeface="Calibri"/>
              <a:sym typeface="Calibri"/>
            </a:endParaRPr>
          </a:p>
          <a:p>
            <a:pPr indent="-387350" lvl="1" marL="914400" rtl="0" algn="l">
              <a:spcBef>
                <a:spcPts val="200"/>
              </a:spcBef>
              <a:spcAft>
                <a:spcPts val="0"/>
              </a:spcAft>
              <a:buSzPts val="2500"/>
              <a:buFont typeface="Calibri"/>
              <a:buChar char="•"/>
            </a:pPr>
            <a:r>
              <a:rPr lang="en-US" sz="2500">
                <a:latin typeface="Calibri"/>
                <a:ea typeface="Calibri"/>
                <a:cs typeface="Calibri"/>
                <a:sym typeface="Calibri"/>
              </a:rPr>
              <a:t>Families with children and pregnant people</a:t>
            </a:r>
            <a:endParaRPr sz="2500">
              <a:latin typeface="Calibri"/>
              <a:ea typeface="Calibri"/>
              <a:cs typeface="Calibri"/>
              <a:sym typeface="Calibri"/>
            </a:endParaRPr>
          </a:p>
          <a:p>
            <a:pPr indent="-387350" lvl="1" marL="914400" rtl="0" algn="l">
              <a:spcBef>
                <a:spcPts val="400"/>
              </a:spcBef>
              <a:spcAft>
                <a:spcPts val="0"/>
              </a:spcAft>
              <a:buSzPts val="2500"/>
              <a:buFont typeface="Calibri"/>
              <a:buChar char="•"/>
            </a:pPr>
            <a:r>
              <a:rPr lang="en-US" sz="2500">
                <a:latin typeface="Calibri"/>
                <a:ea typeface="Calibri"/>
                <a:cs typeface="Calibri"/>
                <a:sym typeface="Calibri"/>
              </a:rPr>
              <a:t>Older adults and persons with disabilities</a:t>
            </a:r>
            <a:endParaRPr sz="2500">
              <a:latin typeface="Calibri"/>
              <a:ea typeface="Calibri"/>
              <a:cs typeface="Calibri"/>
              <a:sym typeface="Calibri"/>
            </a:endParaRPr>
          </a:p>
          <a:p>
            <a:pPr indent="-387350" lvl="1" marL="914400" rtl="0" algn="l">
              <a:spcBef>
                <a:spcPts val="400"/>
              </a:spcBef>
              <a:spcAft>
                <a:spcPts val="0"/>
              </a:spcAft>
              <a:buSzPts val="2500"/>
              <a:buFont typeface="Calibri"/>
              <a:buChar char="•"/>
            </a:pPr>
            <a:r>
              <a:rPr lang="en-US" sz="2500">
                <a:latin typeface="Calibri"/>
                <a:ea typeface="Calibri"/>
                <a:cs typeface="Calibri"/>
                <a:sym typeface="Calibri"/>
              </a:rPr>
              <a:t>Unemployed/low-wage individuals </a:t>
            </a:r>
            <a:endParaRPr sz="2500">
              <a:latin typeface="Calibri"/>
              <a:ea typeface="Calibri"/>
              <a:cs typeface="Calibri"/>
              <a:sym typeface="Calibri"/>
            </a:endParaRPr>
          </a:p>
          <a:p>
            <a:pPr indent="-387350" lvl="1" marL="914400" rtl="0" algn="l">
              <a:spcBef>
                <a:spcPts val="1000"/>
              </a:spcBef>
              <a:spcAft>
                <a:spcPts val="0"/>
              </a:spcAft>
              <a:buSzPts val="2500"/>
              <a:buFont typeface="Calibri"/>
              <a:buChar char="•"/>
            </a:pPr>
            <a:r>
              <a:rPr lang="en-US" sz="2500">
                <a:latin typeface="Calibri"/>
                <a:ea typeface="Calibri"/>
                <a:cs typeface="Calibri"/>
                <a:sym typeface="Calibri"/>
              </a:rPr>
              <a:t>Other low-income individuals/families </a:t>
            </a:r>
            <a:endParaRPr sz="2500">
              <a:latin typeface="Calibri"/>
              <a:ea typeface="Calibri"/>
              <a:cs typeface="Calibri"/>
              <a:sym typeface="Calibri"/>
            </a:endParaRPr>
          </a:p>
          <a:p>
            <a:pPr indent="-400050" lvl="0" marL="457200" rtl="0" algn="l">
              <a:spcBef>
                <a:spcPts val="1200"/>
              </a:spcBef>
              <a:spcAft>
                <a:spcPts val="0"/>
              </a:spcAft>
              <a:buSzPts val="2700"/>
              <a:buFont typeface="Calibri"/>
              <a:buChar char="•"/>
            </a:pPr>
            <a:r>
              <a:rPr b="1" lang="en-US" sz="2700">
                <a:latin typeface="Calibri"/>
                <a:ea typeface="Calibri"/>
                <a:cs typeface="Calibri"/>
                <a:sym typeface="Calibri"/>
              </a:rPr>
              <a:t>U.S. citizens and many immigrants qualify.</a:t>
            </a:r>
            <a:endParaRPr sz="2700">
              <a:latin typeface="Calibri"/>
              <a:ea typeface="Calibri"/>
              <a:cs typeface="Calibri"/>
              <a:sym typeface="Calibri"/>
            </a:endParaRPr>
          </a:p>
          <a:p>
            <a:pPr indent="-387350" lvl="1" marL="914400" rtl="0" algn="l">
              <a:spcBef>
                <a:spcPts val="200"/>
              </a:spcBef>
              <a:spcAft>
                <a:spcPts val="0"/>
              </a:spcAft>
              <a:buSzPts val="2500"/>
              <a:buFont typeface="Calibri"/>
              <a:buChar char="•"/>
            </a:pPr>
            <a:r>
              <a:rPr lang="en-US" sz="2500">
                <a:latin typeface="Calibri"/>
                <a:ea typeface="Calibri"/>
                <a:cs typeface="Calibri"/>
                <a:sym typeface="Calibri"/>
              </a:rPr>
              <a:t>Ineligible adults can apply for eligible dependents. </a:t>
            </a:r>
            <a:endParaRPr sz="2500">
              <a:latin typeface="Calibri"/>
              <a:ea typeface="Calibri"/>
              <a:cs typeface="Calibri"/>
              <a:sym typeface="Calibri"/>
            </a:endParaRPr>
          </a:p>
          <a:p>
            <a:pPr indent="-400050" lvl="0" marL="457200" rtl="0" algn="l">
              <a:spcBef>
                <a:spcPts val="1200"/>
              </a:spcBef>
              <a:spcAft>
                <a:spcPts val="0"/>
              </a:spcAft>
              <a:buSzPts val="2700"/>
              <a:buFont typeface="Calibri"/>
              <a:buChar char="•"/>
            </a:pPr>
            <a:r>
              <a:rPr b="1" lang="en-US" sz="2700">
                <a:latin typeface="Calibri"/>
                <a:ea typeface="Calibri"/>
                <a:cs typeface="Calibri"/>
                <a:sym typeface="Calibri"/>
              </a:rPr>
              <a:t>Must meet SNAP income limits/financial rules.</a:t>
            </a:r>
            <a:r>
              <a:rPr lang="en-US" sz="2700">
                <a:latin typeface="Calibri"/>
                <a:ea typeface="Calibri"/>
                <a:cs typeface="Calibri"/>
                <a:sym typeface="Calibri"/>
              </a:rPr>
              <a:t> </a:t>
            </a:r>
            <a:endParaRPr sz="2700">
              <a:latin typeface="Calibri"/>
              <a:ea typeface="Calibri"/>
              <a:cs typeface="Calibri"/>
              <a:sym typeface="Calibri"/>
            </a:endParaRPr>
          </a:p>
          <a:p>
            <a:pPr indent="-387350" lvl="1" marL="914400" rtl="0" algn="l">
              <a:spcBef>
                <a:spcPts val="200"/>
              </a:spcBef>
              <a:spcAft>
                <a:spcPts val="400"/>
              </a:spcAft>
              <a:buSzPts val="2500"/>
              <a:buFont typeface="Calibri"/>
              <a:buChar char="•"/>
            </a:pPr>
            <a:r>
              <a:rPr lang="en-US" sz="2500">
                <a:latin typeface="Calibri"/>
                <a:ea typeface="Calibri"/>
                <a:cs typeface="Calibri"/>
                <a:sym typeface="Calibri"/>
              </a:rPr>
              <a:t>NO asset tests for most households.</a:t>
            </a:r>
            <a:endParaRPr sz="2350">
              <a:latin typeface="Calibri"/>
              <a:ea typeface="Calibri"/>
              <a:cs typeface="Calibri"/>
              <a:sym typeface="Calibri"/>
            </a:endParaRPr>
          </a:p>
        </p:txBody>
      </p:sp>
      <p:sp>
        <p:nvSpPr>
          <p:cNvPr id="240" name="Google Shape;240;g2d7aea1e7a6_0_23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41" name="Google Shape;241;g2d7aea1e7a6_0_230"/>
          <p:cNvPicPr preferRelativeResize="0"/>
          <p:nvPr/>
        </p:nvPicPr>
        <p:blipFill>
          <a:blip r:embed="rId3">
            <a:alphaModFix/>
          </a:blip>
          <a:stretch>
            <a:fillRect/>
          </a:stretch>
        </p:blipFill>
        <p:spPr>
          <a:xfrm>
            <a:off x="10038578" y="172372"/>
            <a:ext cx="1519645" cy="17096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g3254bef7818_0_640"/>
          <p:cNvSpPr txBox="1"/>
          <p:nvPr>
            <p:ph type="title"/>
          </p:nvPr>
        </p:nvSpPr>
        <p:spPr>
          <a:xfrm>
            <a:off x="3163150" y="243650"/>
            <a:ext cx="6217800" cy="145080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3F3F3F"/>
              </a:buClr>
              <a:buSzPts val="4800"/>
              <a:buFont typeface="Calibri"/>
              <a:buNone/>
            </a:pPr>
            <a:r>
              <a:rPr lang="en-US">
                <a:solidFill>
                  <a:schemeClr val="accent3"/>
                </a:solidFill>
              </a:rPr>
              <a:t>QUESTIONS?</a:t>
            </a:r>
            <a:endParaRPr>
              <a:solidFill>
                <a:schemeClr val="accent3"/>
              </a:solidFill>
            </a:endParaRPr>
          </a:p>
        </p:txBody>
      </p:sp>
      <p:pic>
        <p:nvPicPr>
          <p:cNvPr descr="C:\Users\vnegus\AppData\Local\Microsoft\Windows\INetCache\IE\BKFOY998\three_questions_small_business_health_insuarnce[1].jpg" id="1122" name="Google Shape;1122;g3254bef7818_0_640"/>
          <p:cNvPicPr preferRelativeResize="0"/>
          <p:nvPr/>
        </p:nvPicPr>
        <p:blipFill rotWithShape="1">
          <a:blip r:embed="rId3">
            <a:alphaModFix/>
          </a:blip>
          <a:srcRect b="0" l="0" r="0" t="0"/>
          <a:stretch/>
        </p:blipFill>
        <p:spPr>
          <a:xfrm>
            <a:off x="4212814" y="2348228"/>
            <a:ext cx="4118458" cy="3500689"/>
          </a:xfrm>
          <a:prstGeom prst="rect">
            <a:avLst/>
          </a:prstGeom>
          <a:noFill/>
          <a:ln>
            <a:noFill/>
          </a:ln>
        </p:spPr>
      </p:pic>
      <p:sp>
        <p:nvSpPr>
          <p:cNvPr id="1123" name="Google Shape;1123;g3254bef7818_0_64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g3254bef7818_0_647"/>
          <p:cNvSpPr txBox="1"/>
          <p:nvPr>
            <p:ph type="title"/>
          </p:nvPr>
        </p:nvSpPr>
        <p:spPr>
          <a:xfrm>
            <a:off x="826575" y="326900"/>
            <a:ext cx="10775100" cy="12561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5400">
                <a:solidFill>
                  <a:schemeClr val="accent3"/>
                </a:solidFill>
              </a:rPr>
              <a:t>Protections for specific populations</a:t>
            </a:r>
            <a:endParaRPr>
              <a:solidFill>
                <a:schemeClr val="accent3"/>
              </a:solidFill>
            </a:endParaRPr>
          </a:p>
        </p:txBody>
      </p:sp>
      <p:sp>
        <p:nvSpPr>
          <p:cNvPr id="1130" name="Google Shape;1130;g3254bef7818_0_647"/>
          <p:cNvSpPr txBox="1"/>
          <p:nvPr>
            <p:ph idx="12" type="sldNum"/>
          </p:nvPr>
        </p:nvSpPr>
        <p:spPr>
          <a:xfrm>
            <a:off x="15062147" y="6217622"/>
            <a:ext cx="9756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g3254bef7818_0_653"/>
          <p:cNvSpPr txBox="1"/>
          <p:nvPr>
            <p:ph type="title"/>
          </p:nvPr>
        </p:nvSpPr>
        <p:spPr>
          <a:xfrm>
            <a:off x="752425" y="394925"/>
            <a:ext cx="10602000" cy="1450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accent3"/>
                </a:solidFill>
              </a:rPr>
              <a:t>Disability Access &amp; Accommodations</a:t>
            </a:r>
            <a:endParaRPr>
              <a:solidFill>
                <a:schemeClr val="accent3"/>
              </a:solidFill>
            </a:endParaRPr>
          </a:p>
        </p:txBody>
      </p:sp>
      <p:sp>
        <p:nvSpPr>
          <p:cNvPr id="1138" name="Google Shape;1138;g3254bef7818_0_653"/>
          <p:cNvSpPr txBox="1"/>
          <p:nvPr>
            <p:ph idx="1" type="body"/>
          </p:nvPr>
        </p:nvSpPr>
        <p:spPr>
          <a:xfrm>
            <a:off x="1463050" y="1845725"/>
            <a:ext cx="9421800" cy="4290600"/>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Clr>
                <a:schemeClr val="dk1"/>
              </a:buClr>
              <a:buSzPts val="2600"/>
              <a:buChar char="•"/>
            </a:pPr>
            <a:r>
              <a:rPr lang="en-US" sz="2600"/>
              <a:t>DTA Client Assistance Coordinators (CACs)</a:t>
            </a:r>
            <a:endParaRPr sz="2600">
              <a:solidFill>
                <a:schemeClr val="accent1"/>
              </a:solidFill>
            </a:endParaRPr>
          </a:p>
          <a:p>
            <a:pPr indent="-285750" lvl="1" marL="742950" rtl="0" algn="l">
              <a:lnSpc>
                <a:spcPct val="100000"/>
              </a:lnSpc>
              <a:spcBef>
                <a:spcPts val="480"/>
              </a:spcBef>
              <a:spcAft>
                <a:spcPts val="0"/>
              </a:spcAft>
              <a:buClr>
                <a:schemeClr val="dk1"/>
              </a:buClr>
              <a:buSzPts val="2400"/>
              <a:buChar char="–"/>
            </a:pPr>
            <a:r>
              <a:rPr lang="en-US" sz="2400"/>
              <a:t> CAC contact info is </a:t>
            </a:r>
            <a:r>
              <a:rPr lang="en-US" sz="2400" u="sng">
                <a:solidFill>
                  <a:schemeClr val="hlink"/>
                </a:solidFill>
                <a:hlinkClick r:id="rId3"/>
              </a:rPr>
              <a:t>here</a:t>
            </a:r>
            <a:r>
              <a:rPr lang="en-US" sz="2400"/>
              <a:t> </a:t>
            </a:r>
            <a:endParaRPr/>
          </a:p>
          <a:p>
            <a:pPr indent="-330200" lvl="0" marL="342900" rtl="0" algn="l">
              <a:lnSpc>
                <a:spcPct val="100000"/>
              </a:lnSpc>
              <a:spcBef>
                <a:spcPts val="560"/>
              </a:spcBef>
              <a:spcAft>
                <a:spcPts val="0"/>
              </a:spcAft>
              <a:buClr>
                <a:schemeClr val="dk1"/>
              </a:buClr>
              <a:buSzPts val="2600"/>
              <a:buChar char="•"/>
            </a:pPr>
            <a:r>
              <a:rPr lang="en-US" sz="2600"/>
              <a:t>Common accommodations – </a:t>
            </a:r>
            <a:endParaRPr sz="3000"/>
          </a:p>
          <a:p>
            <a:pPr indent="-285750" lvl="1" marL="742950" rtl="0" algn="l">
              <a:lnSpc>
                <a:spcPct val="100000"/>
              </a:lnSpc>
              <a:spcBef>
                <a:spcPts val="480"/>
              </a:spcBef>
              <a:spcAft>
                <a:spcPts val="0"/>
              </a:spcAft>
              <a:buClr>
                <a:schemeClr val="dk1"/>
              </a:buClr>
              <a:buSzPts val="2400"/>
              <a:buChar char="–"/>
            </a:pPr>
            <a:r>
              <a:rPr lang="en-US" sz="2400"/>
              <a:t>Help with forms, verifications, understanding notices</a:t>
            </a:r>
            <a:endParaRPr/>
          </a:p>
          <a:p>
            <a:pPr indent="-285750" lvl="1" marL="742950" rtl="0" algn="l">
              <a:lnSpc>
                <a:spcPct val="100000"/>
              </a:lnSpc>
              <a:spcBef>
                <a:spcPts val="480"/>
              </a:spcBef>
              <a:spcAft>
                <a:spcPts val="0"/>
              </a:spcAft>
              <a:buClr>
                <a:schemeClr val="dk1"/>
              </a:buClr>
              <a:buSzPts val="2400"/>
              <a:buChar char="–"/>
            </a:pPr>
            <a:r>
              <a:rPr lang="en-US" sz="2400"/>
              <a:t>Reminder calls</a:t>
            </a:r>
            <a:endParaRPr/>
          </a:p>
          <a:p>
            <a:pPr indent="-285750" lvl="1" marL="742950" rtl="0" algn="l">
              <a:lnSpc>
                <a:spcPct val="100000"/>
              </a:lnSpc>
              <a:spcBef>
                <a:spcPts val="480"/>
              </a:spcBef>
              <a:spcAft>
                <a:spcPts val="0"/>
              </a:spcAft>
              <a:buClr>
                <a:schemeClr val="dk1"/>
              </a:buClr>
              <a:buSzPts val="2400"/>
              <a:buChar char="–"/>
            </a:pPr>
            <a:r>
              <a:rPr lang="en-US" sz="2400"/>
              <a:t>Sign language interpreter</a:t>
            </a:r>
            <a:endParaRPr/>
          </a:p>
          <a:p>
            <a:pPr indent="-285750" lvl="1" marL="742950" rtl="0" algn="l">
              <a:lnSpc>
                <a:spcPct val="100000"/>
              </a:lnSpc>
              <a:spcBef>
                <a:spcPts val="480"/>
              </a:spcBef>
              <a:spcAft>
                <a:spcPts val="0"/>
              </a:spcAft>
              <a:buClr>
                <a:schemeClr val="dk1"/>
              </a:buClr>
              <a:buSzPts val="2400"/>
              <a:buChar char="–"/>
            </a:pPr>
            <a:r>
              <a:rPr lang="en-US" sz="2400"/>
              <a:t>Large print notices</a:t>
            </a:r>
            <a:endParaRPr/>
          </a:p>
          <a:p>
            <a:pPr indent="-330200" lvl="0" marL="342900" rtl="0" algn="l">
              <a:lnSpc>
                <a:spcPct val="100000"/>
              </a:lnSpc>
              <a:spcBef>
                <a:spcPts val="560"/>
              </a:spcBef>
              <a:spcAft>
                <a:spcPts val="0"/>
              </a:spcAft>
              <a:buClr>
                <a:schemeClr val="dk1"/>
              </a:buClr>
              <a:buSzPts val="2600"/>
              <a:buChar char="•"/>
            </a:pPr>
            <a:r>
              <a:rPr lang="en-US" sz="2600"/>
              <a:t>See DTA’s </a:t>
            </a:r>
            <a:r>
              <a:rPr lang="en-US" sz="2600" u="sng">
                <a:solidFill>
                  <a:schemeClr val="hlink"/>
                </a:solidFill>
                <a:hlinkClick r:id="rId4"/>
              </a:rPr>
              <a:t>Disability Access Info</a:t>
            </a:r>
            <a:r>
              <a:rPr lang="en-US" sz="2600"/>
              <a:t> &amp; </a:t>
            </a:r>
            <a:r>
              <a:rPr lang="en-US" sz="2600" u="sng">
                <a:solidFill>
                  <a:schemeClr val="hlink"/>
                </a:solidFill>
                <a:hlinkClick r:id="rId5"/>
              </a:rPr>
              <a:t>CAC brochure</a:t>
            </a:r>
            <a:endParaRPr sz="2600"/>
          </a:p>
          <a:p>
            <a:pPr indent="0" lvl="2" marL="800100" rtl="0" algn="l">
              <a:lnSpc>
                <a:spcPct val="100000"/>
              </a:lnSpc>
              <a:spcBef>
                <a:spcPts val="2200"/>
              </a:spcBef>
              <a:spcAft>
                <a:spcPts val="0"/>
              </a:spcAft>
              <a:buClr>
                <a:schemeClr val="accent1"/>
              </a:buClr>
              <a:buSzPts val="1800"/>
              <a:buFont typeface="Arial"/>
              <a:buNone/>
            </a:pPr>
            <a:r>
              <a:rPr b="1" i="1" lang="en-US" sz="1800">
                <a:solidFill>
                  <a:srgbClr val="0070C0"/>
                </a:solidFill>
                <a:highlight>
                  <a:schemeClr val="lt1"/>
                </a:highlight>
              </a:rPr>
              <a:t>If issues with access due to disability</a:t>
            </a:r>
            <a:r>
              <a:rPr lang="en-US" sz="1800">
                <a:solidFill>
                  <a:srgbClr val="0070C0"/>
                </a:solidFill>
                <a:highlight>
                  <a:schemeClr val="lt1"/>
                </a:highlight>
              </a:rPr>
              <a:t> - contact CAC and/or legal services. </a:t>
            </a:r>
            <a:endParaRPr sz="2600">
              <a:solidFill>
                <a:srgbClr val="0070C0"/>
              </a:solidFill>
              <a:highlight>
                <a:schemeClr val="lt1"/>
              </a:highlight>
            </a:endParaRPr>
          </a:p>
        </p:txBody>
      </p:sp>
      <p:sp>
        <p:nvSpPr>
          <p:cNvPr id="1139" name="Google Shape;1139;g3254bef7818_0_653"/>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Warning" id="1140" name="Google Shape;1140;g3254bef7818_0_653"/>
          <p:cNvPicPr preferRelativeResize="0"/>
          <p:nvPr/>
        </p:nvPicPr>
        <p:blipFill rotWithShape="1">
          <a:blip r:embed="rId6">
            <a:alphaModFix/>
          </a:blip>
          <a:srcRect b="0" l="0" r="0" t="0"/>
          <a:stretch/>
        </p:blipFill>
        <p:spPr>
          <a:xfrm>
            <a:off x="752433" y="5344150"/>
            <a:ext cx="792163" cy="792163"/>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g3254bef7818_0_662"/>
          <p:cNvSpPr txBox="1"/>
          <p:nvPr>
            <p:ph type="title"/>
          </p:nvPr>
        </p:nvSpPr>
        <p:spPr>
          <a:xfrm>
            <a:off x="1219200" y="518050"/>
            <a:ext cx="85413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accent3"/>
                </a:solidFill>
              </a:rPr>
              <a:t>Domestic Vi</a:t>
            </a:r>
            <a:r>
              <a:rPr lang="en-US">
                <a:solidFill>
                  <a:schemeClr val="accent3"/>
                </a:solidFill>
                <a:extLst>
                  <a:ext uri="http://customooxmlschemas.google.com/">
                    <go:slidesCustomData xmlns:go="http://customooxmlschemas.google.com/" textRoundtripDataId="170"/>
                  </a:ext>
                </a:extLst>
              </a:rPr>
              <a:t>o</a:t>
            </a:r>
            <a:r>
              <a:rPr lang="en-US">
                <a:solidFill>
                  <a:schemeClr val="accent3"/>
                </a:solidFill>
              </a:rPr>
              <a:t>lence Protections</a:t>
            </a:r>
            <a:endParaRPr>
              <a:solidFill>
                <a:schemeClr val="accent3"/>
              </a:solidFill>
            </a:endParaRPr>
          </a:p>
        </p:txBody>
      </p:sp>
      <p:sp>
        <p:nvSpPr>
          <p:cNvPr id="1148" name="Google Shape;1148;g3254bef7818_0_662"/>
          <p:cNvSpPr txBox="1"/>
          <p:nvPr>
            <p:ph idx="1" type="body"/>
          </p:nvPr>
        </p:nvSpPr>
        <p:spPr>
          <a:xfrm>
            <a:off x="609600" y="1921675"/>
            <a:ext cx="10972800" cy="4903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Char char="•"/>
            </a:pPr>
            <a:r>
              <a:rPr lang="en-US" sz="2800"/>
              <a:t>Block DTA Co</a:t>
            </a:r>
            <a:r>
              <a:rPr lang="en-US" sz="2800">
                <a:extLst>
                  <a:ext uri="http://customooxmlschemas.google.com/">
                    <go:slidesCustomData xmlns:go="http://customooxmlschemas.google.com/" textRoundtripDataId="171"/>
                  </a:ext>
                </a:extLst>
              </a:rPr>
              <a:t>nne</a:t>
            </a:r>
            <a:r>
              <a:rPr lang="en-US" sz="2800"/>
              <a:t>ct &amp; automated info from Assistance Line – can request verbally</a:t>
            </a:r>
            <a:endParaRPr/>
          </a:p>
          <a:p>
            <a:pPr indent="-342900" lvl="0" marL="342900" rtl="0" algn="l">
              <a:lnSpc>
                <a:spcPct val="100000"/>
              </a:lnSpc>
              <a:spcBef>
                <a:spcPts val="560"/>
              </a:spcBef>
              <a:spcAft>
                <a:spcPts val="0"/>
              </a:spcAft>
              <a:buClr>
                <a:schemeClr val="dk1"/>
              </a:buClr>
              <a:buSzPts val="2800"/>
              <a:buChar char="•"/>
            </a:pPr>
            <a:r>
              <a:rPr lang="en-US" sz="2800"/>
              <a:t>Heightened Level of Security (HLS)</a:t>
            </a:r>
            <a:endParaRPr/>
          </a:p>
          <a:p>
            <a:pPr indent="-285750" lvl="1" marL="742950" rtl="0" algn="l">
              <a:lnSpc>
                <a:spcPct val="100000"/>
              </a:lnSpc>
              <a:spcBef>
                <a:spcPts val="480"/>
              </a:spcBef>
              <a:spcAft>
                <a:spcPts val="0"/>
              </a:spcAft>
              <a:buClr>
                <a:schemeClr val="dk1"/>
              </a:buClr>
              <a:buSzPts val="2400"/>
              <a:buChar char="–"/>
            </a:pPr>
            <a:r>
              <a:rPr lang="en-US" sz="2400"/>
              <a:t>broader level of protection than DTA block</a:t>
            </a:r>
            <a:endParaRPr sz="2400"/>
          </a:p>
          <a:p>
            <a:pPr indent="-285750" lvl="1" marL="742950" rtl="0" algn="l">
              <a:lnSpc>
                <a:spcPct val="100000"/>
              </a:lnSpc>
              <a:spcBef>
                <a:spcPts val="480"/>
              </a:spcBef>
              <a:spcAft>
                <a:spcPts val="0"/>
              </a:spcAft>
              <a:buClr>
                <a:schemeClr val="dk1"/>
              </a:buClr>
              <a:buSzPts val="2400"/>
              <a:buChar char="–"/>
            </a:pPr>
            <a:r>
              <a:rPr lang="en-US" sz="2400"/>
              <a:t>Contact DTA Ombuds Office about this option</a:t>
            </a:r>
            <a:endParaRPr/>
          </a:p>
          <a:p>
            <a:pPr indent="-342900" lvl="0" marL="342900" rtl="0" algn="l">
              <a:lnSpc>
                <a:spcPct val="100000"/>
              </a:lnSpc>
              <a:spcBef>
                <a:spcPts val="560"/>
              </a:spcBef>
              <a:spcAft>
                <a:spcPts val="0"/>
              </a:spcAft>
              <a:buClr>
                <a:schemeClr val="dk1"/>
              </a:buClr>
              <a:buSzPts val="2800"/>
              <a:buChar char="•"/>
            </a:pPr>
            <a:r>
              <a:rPr lang="en-US" sz="2800" u="sng">
                <a:solidFill>
                  <a:schemeClr val="hlink"/>
                </a:solidFill>
                <a:hlinkClick r:id="rId3"/>
              </a:rPr>
              <a:t>DV Specialist </a:t>
            </a:r>
            <a:r>
              <a:rPr lang="en-US" sz="2800"/>
              <a:t>in each DTA office</a:t>
            </a:r>
            <a:endParaRPr b="1" i="1" sz="1000">
              <a:solidFill>
                <a:schemeClr val="accent1"/>
              </a:solidFill>
            </a:endParaRPr>
          </a:p>
          <a:p>
            <a:pPr indent="0" lvl="2" marL="800100" rtl="0" algn="l">
              <a:lnSpc>
                <a:spcPct val="100000"/>
              </a:lnSpc>
              <a:spcBef>
                <a:spcPts val="2200"/>
              </a:spcBef>
              <a:spcAft>
                <a:spcPts val="0"/>
              </a:spcAft>
              <a:buClr>
                <a:schemeClr val="accent1"/>
              </a:buClr>
              <a:buSzPts val="1800"/>
              <a:buNone/>
            </a:pPr>
            <a:r>
              <a:t/>
            </a:r>
            <a:endParaRPr b="1" i="1" sz="1800">
              <a:solidFill>
                <a:schemeClr val="accent1"/>
              </a:solidFill>
            </a:endParaRPr>
          </a:p>
          <a:p>
            <a:pPr indent="0" lvl="2" marL="800100" rtl="0" algn="l">
              <a:lnSpc>
                <a:spcPct val="100000"/>
              </a:lnSpc>
              <a:spcBef>
                <a:spcPts val="2200"/>
              </a:spcBef>
              <a:spcAft>
                <a:spcPts val="0"/>
              </a:spcAft>
              <a:buClr>
                <a:schemeClr val="accent1"/>
              </a:buClr>
              <a:buSzPts val="1800"/>
              <a:buNone/>
            </a:pPr>
            <a:r>
              <a:rPr b="1" i="1" lang="en-US" sz="1800">
                <a:solidFill>
                  <a:srgbClr val="0070C0"/>
                </a:solidFill>
              </a:rPr>
              <a:t>If issues with DTA rules because of DV</a:t>
            </a:r>
            <a:r>
              <a:rPr lang="en-US" sz="1800">
                <a:solidFill>
                  <a:srgbClr val="0070C0"/>
                </a:solidFill>
              </a:rPr>
              <a:t> - contact DV specialist and/or legal services. </a:t>
            </a:r>
            <a:endParaRPr sz="1000">
              <a:solidFill>
                <a:srgbClr val="0070C0"/>
              </a:solidFill>
            </a:endParaRPr>
          </a:p>
          <a:p>
            <a:pPr indent="-139700" lvl="0" marL="342900" rtl="0" algn="l">
              <a:lnSpc>
                <a:spcPct val="100000"/>
              </a:lnSpc>
              <a:spcBef>
                <a:spcPts val="640"/>
              </a:spcBef>
              <a:spcAft>
                <a:spcPts val="0"/>
              </a:spcAft>
              <a:buClr>
                <a:schemeClr val="dk1"/>
              </a:buClr>
              <a:buSzPts val="3200"/>
              <a:buNone/>
            </a:pPr>
            <a:r>
              <a:t/>
            </a:r>
            <a:endParaRPr/>
          </a:p>
        </p:txBody>
      </p:sp>
      <p:sp>
        <p:nvSpPr>
          <p:cNvPr id="1149" name="Google Shape;1149;g3254bef7818_0_662"/>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Warning" id="1150" name="Google Shape;1150;g3254bef7818_0_662"/>
          <p:cNvPicPr preferRelativeResize="0"/>
          <p:nvPr/>
        </p:nvPicPr>
        <p:blipFill rotWithShape="1">
          <a:blip r:embed="rId4">
            <a:alphaModFix/>
          </a:blip>
          <a:srcRect b="0" l="0" r="0" t="0"/>
          <a:stretch/>
        </p:blipFill>
        <p:spPr>
          <a:xfrm>
            <a:off x="534149" y="5455775"/>
            <a:ext cx="792163" cy="792163"/>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g3254bef7818_0_671"/>
          <p:cNvSpPr txBox="1"/>
          <p:nvPr>
            <p:ph type="title"/>
          </p:nvPr>
        </p:nvSpPr>
        <p:spPr>
          <a:xfrm>
            <a:off x="1753324" y="286600"/>
            <a:ext cx="7228800" cy="14508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chemeClr val="accent3"/>
                </a:solidFill>
              </a:rPr>
              <a:t>Language Access</a:t>
            </a:r>
            <a:endParaRPr>
              <a:solidFill>
                <a:schemeClr val="accent3"/>
              </a:solidFill>
            </a:endParaRPr>
          </a:p>
        </p:txBody>
      </p:sp>
      <p:sp>
        <p:nvSpPr>
          <p:cNvPr id="1158" name="Google Shape;1158;g3254bef7818_0_671"/>
          <p:cNvSpPr txBox="1"/>
          <p:nvPr>
            <p:ph idx="1" type="body"/>
          </p:nvPr>
        </p:nvSpPr>
        <p:spPr>
          <a:xfrm>
            <a:off x="1463047" y="1845723"/>
            <a:ext cx="9260700" cy="48249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accent1"/>
              </a:buClr>
              <a:buSzPts val="2800"/>
              <a:buChar char="•"/>
            </a:pPr>
            <a:r>
              <a:rPr lang="en-US" sz="2800">
                <a:solidFill>
                  <a:schemeClr val="accent1"/>
                </a:solidFill>
              </a:rPr>
              <a:t>Right to free interpreter!</a:t>
            </a:r>
            <a:endParaRPr/>
          </a:p>
          <a:p>
            <a:pPr indent="-342900" lvl="0" marL="342900" rtl="0" algn="l">
              <a:lnSpc>
                <a:spcPct val="100000"/>
              </a:lnSpc>
              <a:spcBef>
                <a:spcPts val="1200"/>
              </a:spcBef>
              <a:spcAft>
                <a:spcPts val="0"/>
              </a:spcAft>
              <a:buClr>
                <a:schemeClr val="dk1"/>
              </a:buClr>
              <a:buSzPts val="2800"/>
              <a:buChar char="•"/>
            </a:pPr>
            <a:r>
              <a:rPr lang="en-US" sz="2800"/>
              <a:t>Core </a:t>
            </a:r>
            <a:r>
              <a:rPr lang="en-US" sz="2800"/>
              <a:t>DTA notices in 6 languages </a:t>
            </a:r>
            <a:endParaRPr/>
          </a:p>
          <a:p>
            <a:pPr indent="-342900" lvl="0" marL="342900" rtl="0" algn="l">
              <a:lnSpc>
                <a:spcPct val="100000"/>
              </a:lnSpc>
              <a:spcBef>
                <a:spcPts val="1200"/>
              </a:spcBef>
              <a:spcAft>
                <a:spcPts val="0"/>
              </a:spcAft>
              <a:buClr>
                <a:schemeClr val="dk1"/>
              </a:buClr>
              <a:buSzPts val="2800"/>
              <a:buChar char="•"/>
            </a:pPr>
            <a:r>
              <a:rPr lang="en-US" sz="2800"/>
              <a:t>DTAConnect.com &amp; Assistance Line in 6 languages</a:t>
            </a:r>
            <a:endParaRPr/>
          </a:p>
          <a:p>
            <a:pPr indent="-342900" lvl="0" marL="342900" rtl="0" algn="l">
              <a:lnSpc>
                <a:spcPct val="100000"/>
              </a:lnSpc>
              <a:spcBef>
                <a:spcPts val="1200"/>
              </a:spcBef>
              <a:spcAft>
                <a:spcPts val="0"/>
              </a:spcAft>
              <a:buClr>
                <a:schemeClr val="dk1"/>
              </a:buClr>
              <a:buSzPts val="2800"/>
              <a:buChar char="•"/>
            </a:pPr>
            <a:r>
              <a:rPr lang="en-US" sz="2800"/>
              <a:t>Some DTA brochures available in additional languages</a:t>
            </a:r>
            <a:endParaRPr/>
          </a:p>
          <a:p>
            <a:pPr indent="-342900" lvl="0" marL="342900" rtl="0" algn="l">
              <a:lnSpc>
                <a:spcPct val="100000"/>
              </a:lnSpc>
              <a:spcBef>
                <a:spcPts val="1200"/>
              </a:spcBef>
              <a:spcAft>
                <a:spcPts val="0"/>
              </a:spcAft>
              <a:buClr>
                <a:schemeClr val="dk1"/>
              </a:buClr>
              <a:buSzPts val="2800"/>
              <a:buChar char="•"/>
            </a:pPr>
            <a:r>
              <a:rPr lang="en-US" sz="2800"/>
              <a:t>DTA case specific texts/emails in </a:t>
            </a:r>
            <a:r>
              <a:rPr lang="en-US" sz="2800">
                <a:extLst>
                  <a:ext uri="http://customooxmlschemas.google.com/">
                    <go:slidesCustomData xmlns:go="http://customooxmlschemas.google.com/" textRoundtripDataId="172"/>
                  </a:ext>
                </a:extLst>
              </a:rPr>
              <a:t>English and Spanish </a:t>
            </a:r>
            <a:endParaRPr sz="2800"/>
          </a:p>
          <a:p>
            <a:pPr indent="0" lvl="2" marL="800100" rtl="0" algn="l">
              <a:lnSpc>
                <a:spcPct val="100000"/>
              </a:lnSpc>
              <a:spcBef>
                <a:spcPts val="2200"/>
              </a:spcBef>
              <a:spcAft>
                <a:spcPts val="0"/>
              </a:spcAft>
              <a:buClr>
                <a:schemeClr val="accent1"/>
              </a:buClr>
              <a:buSzPts val="1800"/>
              <a:buFont typeface="Arial"/>
              <a:buNone/>
            </a:pPr>
            <a:r>
              <a:t/>
            </a:r>
            <a:endParaRPr b="1" i="1" sz="1800">
              <a:solidFill>
                <a:schemeClr val="accent1"/>
              </a:solidFill>
            </a:endParaRPr>
          </a:p>
          <a:p>
            <a:pPr indent="0" lvl="2" marL="800100" rtl="0" algn="l">
              <a:lnSpc>
                <a:spcPct val="100000"/>
              </a:lnSpc>
              <a:spcBef>
                <a:spcPts val="2200"/>
              </a:spcBef>
              <a:spcAft>
                <a:spcPts val="0"/>
              </a:spcAft>
              <a:buClr>
                <a:schemeClr val="accent1"/>
              </a:buClr>
              <a:buSzPts val="1800"/>
              <a:buFont typeface="Arial"/>
              <a:buNone/>
            </a:pPr>
            <a:r>
              <a:rPr b="1" i="1" lang="en-US" sz="1800">
                <a:solidFill>
                  <a:srgbClr val="0070C0"/>
                </a:solidFill>
              </a:rPr>
              <a:t>If issues with language access</a:t>
            </a:r>
            <a:r>
              <a:rPr lang="en-US" sz="1800">
                <a:solidFill>
                  <a:srgbClr val="0070C0"/>
                </a:solidFill>
              </a:rPr>
              <a:t> - contact DTA Ombuds Unit at 617-348-5354 and/or legal services.</a:t>
            </a:r>
            <a:endParaRPr sz="2800">
              <a:solidFill>
                <a:srgbClr val="0070C0"/>
              </a:solidFill>
            </a:endParaRPr>
          </a:p>
        </p:txBody>
      </p:sp>
      <p:sp>
        <p:nvSpPr>
          <p:cNvPr id="1159" name="Google Shape;1159;g3254bef7818_0_671"/>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Warning" id="1160" name="Google Shape;1160;g3254bef7818_0_671"/>
          <p:cNvPicPr preferRelativeResize="0"/>
          <p:nvPr/>
        </p:nvPicPr>
        <p:blipFill rotWithShape="1">
          <a:blip r:embed="rId3">
            <a:alphaModFix/>
          </a:blip>
          <a:srcRect b="0" l="0" r="0" t="0"/>
          <a:stretch/>
        </p:blipFill>
        <p:spPr>
          <a:xfrm>
            <a:off x="824816" y="5318750"/>
            <a:ext cx="792163" cy="792163"/>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g3254bef7818_0_701"/>
          <p:cNvSpPr txBox="1"/>
          <p:nvPr>
            <p:ph type="title"/>
          </p:nvPr>
        </p:nvSpPr>
        <p:spPr>
          <a:xfrm>
            <a:off x="1459050" y="558250"/>
            <a:ext cx="8150700" cy="1000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chemeClr val="accent3"/>
                </a:solidFill>
              </a:rPr>
              <a:t>Problem solving – advocacy tips</a:t>
            </a:r>
            <a:endParaRPr>
              <a:solidFill>
                <a:schemeClr val="accent3"/>
              </a:solidFill>
            </a:endParaRPr>
          </a:p>
        </p:txBody>
      </p:sp>
      <p:sp>
        <p:nvSpPr>
          <p:cNvPr id="1168" name="Google Shape;1168;g3254bef7818_0_701"/>
          <p:cNvSpPr txBox="1"/>
          <p:nvPr>
            <p:ph idx="1" type="body"/>
          </p:nvPr>
        </p:nvSpPr>
        <p:spPr>
          <a:xfrm>
            <a:off x="885125" y="1781825"/>
            <a:ext cx="10265400" cy="3573900"/>
          </a:xfrm>
          <a:prstGeom prst="rect">
            <a:avLst/>
          </a:prstGeom>
          <a:noFill/>
          <a:ln>
            <a:noFill/>
          </a:ln>
        </p:spPr>
        <p:txBody>
          <a:bodyPr anchorCtr="0" anchor="t" bIns="45700" lIns="91425" spcFirstLastPara="1" rIns="91425" wrap="square" tIns="45700">
            <a:noAutofit/>
          </a:bodyPr>
          <a:lstStyle/>
          <a:p>
            <a:pPr indent="-152400" lvl="0" marL="57150" rtl="0" algn="l">
              <a:lnSpc>
                <a:spcPct val="100000"/>
              </a:lnSpc>
              <a:spcBef>
                <a:spcPts val="0"/>
              </a:spcBef>
              <a:spcAft>
                <a:spcPts val="0"/>
              </a:spcAft>
              <a:buClr>
                <a:schemeClr val="dk1"/>
              </a:buClr>
              <a:buSzPts val="2400"/>
              <a:buFont typeface="Arial"/>
              <a:buChar char="●"/>
            </a:pPr>
            <a:r>
              <a:rPr lang="en-US" u="sng">
                <a:solidFill>
                  <a:schemeClr val="hlink"/>
                </a:solidFill>
                <a:hlinkClick r:id="rId3"/>
              </a:rPr>
              <a:t>MLRI’s Advocacy Tips </a:t>
            </a:r>
            <a:endParaRPr b="1"/>
          </a:p>
          <a:p>
            <a:pPr indent="-152400" lvl="0" marL="57150" rtl="0" algn="l">
              <a:lnSpc>
                <a:spcPct val="100000"/>
              </a:lnSpc>
              <a:spcBef>
                <a:spcPts val="800"/>
              </a:spcBef>
              <a:spcAft>
                <a:spcPts val="0"/>
              </a:spcAft>
              <a:buClr>
                <a:schemeClr val="dk1"/>
              </a:buClr>
              <a:buSzPts val="2400"/>
              <a:buFont typeface="Arial"/>
              <a:buChar char="●"/>
            </a:pPr>
            <a:r>
              <a:rPr b="1" lang="en-US"/>
              <a:t>Contact Ass</a:t>
            </a:r>
            <a:r>
              <a:rPr b="1" lang="en-US">
                <a:extLst>
                  <a:ext uri="http://customooxmlschemas.google.com/">
                    <go:slidesCustomData xmlns:go="http://customooxmlschemas.google.com/" textRoundtripDataId="173"/>
                  </a:ext>
                </a:extLst>
              </a:rPr>
              <a:t>ist</a:t>
            </a:r>
            <a:r>
              <a:rPr b="1" lang="en-US"/>
              <a:t>ant Director or Director</a:t>
            </a:r>
            <a:r>
              <a:rPr lang="en-US"/>
              <a:t> of local DTA office. </a:t>
            </a:r>
            <a:r>
              <a:rPr lang="en-US" u="sng">
                <a:solidFill>
                  <a:schemeClr val="hlink"/>
                </a:solidFill>
                <a:hlinkClick r:id="rId4"/>
              </a:rPr>
              <a:t>DTA Local Office Contacts</a:t>
            </a:r>
            <a:endParaRPr/>
          </a:p>
          <a:p>
            <a:pPr indent="-152400" lvl="0" marL="57150" rtl="0" algn="l">
              <a:lnSpc>
                <a:spcPct val="100000"/>
              </a:lnSpc>
              <a:spcBef>
                <a:spcPts val="800"/>
              </a:spcBef>
              <a:spcAft>
                <a:spcPts val="0"/>
              </a:spcAft>
              <a:buClr>
                <a:schemeClr val="dk1"/>
              </a:buClr>
              <a:buSzPts val="2400"/>
              <a:buFont typeface="Arial"/>
              <a:buChar char="●"/>
            </a:pPr>
            <a:r>
              <a:rPr b="1" lang="en-US"/>
              <a:t>Contact DTA Ombuds Unit:</a:t>
            </a:r>
            <a:r>
              <a:rPr lang="en-US"/>
              <a:t> 617-348-5354 or email </a:t>
            </a:r>
            <a:r>
              <a:rPr lang="en-US" u="sng">
                <a:solidFill>
                  <a:schemeClr val="hlink"/>
                </a:solidFill>
                <a:hlinkClick r:id="rId5"/>
              </a:rPr>
              <a:t>sara.craven@mass.gov</a:t>
            </a:r>
            <a:endParaRPr/>
          </a:p>
          <a:p>
            <a:pPr indent="-342900" lvl="1" marL="914400" rtl="0" algn="l">
              <a:lnSpc>
                <a:spcPct val="100000"/>
              </a:lnSpc>
              <a:spcBef>
                <a:spcPts val="800"/>
              </a:spcBef>
              <a:spcAft>
                <a:spcPts val="0"/>
              </a:spcAft>
              <a:buClr>
                <a:schemeClr val="dk1"/>
              </a:buClr>
              <a:buSzPts val="1800"/>
              <a:buFont typeface="Arial"/>
              <a:buChar char="○"/>
            </a:pPr>
            <a:r>
              <a:rPr lang="en-US"/>
              <a:t>DTA</a:t>
            </a:r>
            <a:r>
              <a:rPr lang="en-US" sz="1800"/>
              <a:t> needs permission from client to talk to you. Specific fo</a:t>
            </a:r>
            <a:r>
              <a:rPr lang="en-US" sz="1800">
                <a:extLst>
                  <a:ext uri="http://customooxmlschemas.google.com/">
                    <go:slidesCustomData xmlns:go="http://customooxmlschemas.google.com/" textRoundtripDataId="174"/>
                  </a:ext>
                </a:extLst>
              </a:rPr>
              <a:t>r</a:t>
            </a:r>
            <a:r>
              <a:rPr lang="en-US" sz="1800"/>
              <a:t>m not required – can be photo of simple handwritten note. See </a:t>
            </a:r>
            <a:r>
              <a:rPr lang="en-US" sz="1800" u="sng">
                <a:solidFill>
                  <a:schemeClr val="hlink"/>
                </a:solidFill>
                <a:hlinkClick r:id="rId6"/>
              </a:rPr>
              <a:t>sample</a:t>
            </a:r>
            <a:r>
              <a:rPr lang="en-US" sz="1800"/>
              <a:t>.</a:t>
            </a:r>
            <a:endParaRPr sz="1800"/>
          </a:p>
          <a:p>
            <a:pPr indent="-152400" lvl="0" marL="57150" rtl="0" algn="l">
              <a:lnSpc>
                <a:spcPct val="100000"/>
              </a:lnSpc>
              <a:spcBef>
                <a:spcPts val="800"/>
              </a:spcBef>
              <a:spcAft>
                <a:spcPts val="0"/>
              </a:spcAft>
              <a:buClr>
                <a:schemeClr val="dk1"/>
              </a:buClr>
              <a:buSzPts val="2400"/>
              <a:buFont typeface="Arial"/>
              <a:buChar char="●"/>
            </a:pPr>
            <a:r>
              <a:rPr b="1" lang="en-US"/>
              <a:t>Appeal:</a:t>
            </a:r>
            <a:r>
              <a:rPr lang="en-US"/>
              <a:t>  Help client </a:t>
            </a:r>
            <a:r>
              <a:rPr lang="en-US" u="sng">
                <a:solidFill>
                  <a:schemeClr val="accent5"/>
                </a:solidFill>
                <a:hlinkClick r:id="rId7">
                  <a:extLst>
                    <a:ext uri="{A12FA001-AC4F-418D-AE19-62706E023703}">
                      <ahyp:hlinkClr val="tx"/>
                    </a:ext>
                  </a:extLst>
                </a:hlinkClick>
              </a:rPr>
              <a:t>file appeal </a:t>
            </a:r>
            <a:r>
              <a:rPr lang="en-US"/>
              <a:t>within 90 days of date of notice.</a:t>
            </a:r>
            <a:endParaRPr/>
          </a:p>
          <a:p>
            <a:pPr indent="-355600" lvl="1" marL="914400" rtl="0" algn="l">
              <a:lnSpc>
                <a:spcPct val="100000"/>
              </a:lnSpc>
              <a:spcBef>
                <a:spcPts val="480"/>
              </a:spcBef>
              <a:spcAft>
                <a:spcPts val="0"/>
              </a:spcAft>
              <a:buClr>
                <a:schemeClr val="dk1"/>
              </a:buClr>
              <a:buSzPts val="2000"/>
              <a:buChar char="○"/>
            </a:pPr>
            <a:r>
              <a:rPr lang="en-US" sz="2000"/>
              <a:t>Call DTA Division of Hearings at 617-348-5321 &amp; leave message, or</a:t>
            </a:r>
            <a:endParaRPr sz="2000"/>
          </a:p>
          <a:p>
            <a:pPr indent="-355600" lvl="1" marL="914400" rtl="0" algn="l">
              <a:lnSpc>
                <a:spcPct val="100000"/>
              </a:lnSpc>
              <a:spcBef>
                <a:spcPts val="480"/>
              </a:spcBef>
              <a:spcAft>
                <a:spcPts val="0"/>
              </a:spcAft>
              <a:buClr>
                <a:schemeClr val="dk1"/>
              </a:buClr>
              <a:buSzPts val="2000"/>
              <a:buChar char="○"/>
            </a:pPr>
            <a:r>
              <a:rPr lang="en-US" sz="2000"/>
              <a:t>Fax appeal form or written request for hearing to 617-348-5311</a:t>
            </a:r>
            <a:endParaRPr sz="2000"/>
          </a:p>
          <a:p>
            <a:pPr indent="-355600" lvl="1" marL="914400" rtl="0" algn="l">
              <a:lnSpc>
                <a:spcPct val="100000"/>
              </a:lnSpc>
              <a:spcBef>
                <a:spcPts val="480"/>
              </a:spcBef>
              <a:spcAft>
                <a:spcPts val="0"/>
              </a:spcAft>
              <a:buSzPts val="2000"/>
              <a:buChar char="○"/>
            </a:pPr>
            <a:r>
              <a:rPr lang="en-US" sz="2000"/>
              <a:t>Contact </a:t>
            </a:r>
            <a:r>
              <a:rPr lang="en-US" sz="2000" u="sng">
                <a:solidFill>
                  <a:schemeClr val="accent5"/>
                </a:solidFill>
                <a:hlinkClick r:id="rId8">
                  <a:extLst>
                    <a:ext uri="{A12FA001-AC4F-418D-AE19-62706E023703}">
                      <ahyp:hlinkClr val="tx"/>
                    </a:ext>
                  </a:extLst>
                </a:hlinkClick>
              </a:rPr>
              <a:t>Legal Services</a:t>
            </a:r>
            <a:endParaRPr sz="2000"/>
          </a:p>
          <a:p>
            <a:pPr indent="0" lvl="0" marL="457200" rtl="0" algn="l">
              <a:lnSpc>
                <a:spcPct val="100000"/>
              </a:lnSpc>
              <a:spcBef>
                <a:spcPts val="800"/>
              </a:spcBef>
              <a:spcAft>
                <a:spcPts val="0"/>
              </a:spcAft>
              <a:buNone/>
            </a:pPr>
            <a:r>
              <a:t/>
            </a:r>
            <a:endParaRPr sz="1600"/>
          </a:p>
        </p:txBody>
      </p:sp>
      <p:sp>
        <p:nvSpPr>
          <p:cNvPr id="1169" name="Google Shape;1169;g3254bef7818_0_701"/>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170" name="Google Shape;1170;g3254bef7818_0_701"/>
          <p:cNvPicPr preferRelativeResize="0"/>
          <p:nvPr/>
        </p:nvPicPr>
        <p:blipFill>
          <a:blip r:embed="rId9">
            <a:alphaModFix/>
          </a:blip>
          <a:stretch>
            <a:fillRect/>
          </a:stretch>
        </p:blipFill>
        <p:spPr>
          <a:xfrm>
            <a:off x="10423050" y="203687"/>
            <a:ext cx="1192825" cy="11928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g3254bef7818_0_710"/>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lang="en-US">
                <a:solidFill>
                  <a:schemeClr val="accent3"/>
                </a:solidFill>
              </a:rPr>
              <a:t>QUESTIONS?</a:t>
            </a:r>
            <a:endParaRPr>
              <a:solidFill>
                <a:schemeClr val="accent3"/>
              </a:solidFill>
            </a:endParaRPr>
          </a:p>
        </p:txBody>
      </p:sp>
      <p:pic>
        <p:nvPicPr>
          <p:cNvPr descr="C:\Users\vnegus\AppData\Local\Microsoft\Windows\INetCache\IE\BKFOY998\three_questions_small_business_health_insuarnce[1].jpg" id="1177" name="Google Shape;1177;g3254bef7818_0_710"/>
          <p:cNvPicPr preferRelativeResize="0"/>
          <p:nvPr/>
        </p:nvPicPr>
        <p:blipFill rotWithShape="1">
          <a:blip r:embed="rId3">
            <a:alphaModFix/>
          </a:blip>
          <a:srcRect b="0" l="0" r="0" t="0"/>
          <a:stretch/>
        </p:blipFill>
        <p:spPr>
          <a:xfrm>
            <a:off x="4212814" y="2348228"/>
            <a:ext cx="4118458" cy="3500689"/>
          </a:xfrm>
          <a:prstGeom prst="rect">
            <a:avLst/>
          </a:prstGeom>
          <a:noFill/>
          <a:ln>
            <a:noFill/>
          </a:ln>
        </p:spPr>
      </p:pic>
      <p:sp>
        <p:nvSpPr>
          <p:cNvPr id="1178" name="Google Shape;1178;g3254bef7818_0_71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g3254bef7818_0_717"/>
          <p:cNvSpPr txBox="1"/>
          <p:nvPr>
            <p:ph type="title"/>
          </p:nvPr>
        </p:nvSpPr>
        <p:spPr>
          <a:xfrm>
            <a:off x="1506900" y="328150"/>
            <a:ext cx="9787200" cy="12561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accent3"/>
                </a:solidFill>
              </a:rPr>
              <a:t>Additional benefits and resources</a:t>
            </a:r>
            <a:endParaRPr>
              <a:solidFill>
                <a:schemeClr val="accent3"/>
              </a:solidFill>
            </a:endParaRPr>
          </a:p>
        </p:txBody>
      </p:sp>
      <p:sp>
        <p:nvSpPr>
          <p:cNvPr id="1185" name="Google Shape;1185;g3254bef7818_0_717"/>
          <p:cNvSpPr txBox="1"/>
          <p:nvPr>
            <p:ph idx="12" type="sldNum"/>
          </p:nvPr>
        </p:nvSpPr>
        <p:spPr>
          <a:xfrm>
            <a:off x="15062147" y="6217622"/>
            <a:ext cx="9756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g3254bef7818_0_723"/>
          <p:cNvSpPr txBox="1"/>
          <p:nvPr>
            <p:ph type="title"/>
          </p:nvPr>
        </p:nvSpPr>
        <p:spPr>
          <a:xfrm>
            <a:off x="630623" y="542650"/>
            <a:ext cx="6620100" cy="9393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r>
              <a:rPr lang="en-US">
                <a:solidFill>
                  <a:schemeClr val="accent3"/>
                </a:solidFill>
              </a:rPr>
              <a:t>The Added Benefits of SNAP</a:t>
            </a:r>
            <a:endParaRPr>
              <a:solidFill>
                <a:schemeClr val="accent3"/>
              </a:solidFill>
            </a:endParaRPr>
          </a:p>
        </p:txBody>
      </p:sp>
      <p:sp>
        <p:nvSpPr>
          <p:cNvPr id="1191" name="Google Shape;1191;g3254bef7818_0_723"/>
          <p:cNvSpPr txBox="1"/>
          <p:nvPr>
            <p:ph idx="1" type="body"/>
          </p:nvPr>
        </p:nvSpPr>
        <p:spPr>
          <a:xfrm>
            <a:off x="774300" y="1608075"/>
            <a:ext cx="10317900" cy="4635000"/>
          </a:xfrm>
          <a:prstGeom prst="rect">
            <a:avLst/>
          </a:prstGeom>
          <a:noFill/>
          <a:ln>
            <a:noFill/>
          </a:ln>
        </p:spPr>
        <p:txBody>
          <a:bodyPr anchorCtr="0" anchor="t" bIns="45700" lIns="0" spcFirstLastPara="1" rIns="0" wrap="square" tIns="45700">
            <a:normAutofit fontScale="62500" lnSpcReduction="10000"/>
          </a:bodyPr>
          <a:lstStyle/>
          <a:p>
            <a:pPr indent="0" lvl="0" marL="0" rtl="0" algn="ctr">
              <a:lnSpc>
                <a:spcPct val="90000"/>
              </a:lnSpc>
              <a:spcBef>
                <a:spcPts val="1200"/>
              </a:spcBef>
              <a:spcAft>
                <a:spcPts val="0"/>
              </a:spcAft>
              <a:buSzPct val="52941"/>
              <a:buNone/>
            </a:pPr>
            <a:r>
              <a:t/>
            </a:r>
            <a:endParaRPr b="1" sz="3400">
              <a:solidFill>
                <a:schemeClr val="accent5"/>
              </a:solidFill>
            </a:endParaRPr>
          </a:p>
          <a:p>
            <a:pPr indent="0" lvl="0" marL="0" rtl="0" algn="ctr">
              <a:lnSpc>
                <a:spcPct val="90000"/>
              </a:lnSpc>
              <a:spcBef>
                <a:spcPts val="1200"/>
              </a:spcBef>
              <a:spcAft>
                <a:spcPts val="0"/>
              </a:spcAft>
              <a:buSzPct val="52941"/>
              <a:buNone/>
            </a:pPr>
            <a:r>
              <a:rPr b="1" lang="en-US" sz="3400">
                <a:solidFill>
                  <a:schemeClr val="accent5"/>
                </a:solidFill>
              </a:rPr>
              <a:t>SNAP Households can also receive:</a:t>
            </a:r>
            <a:endParaRPr i="1"/>
          </a:p>
          <a:p>
            <a:pPr indent="-339725" lvl="0" marL="457200" rtl="0" algn="l">
              <a:lnSpc>
                <a:spcPct val="115000"/>
              </a:lnSpc>
              <a:spcBef>
                <a:spcPts val="1200"/>
              </a:spcBef>
              <a:spcAft>
                <a:spcPts val="0"/>
              </a:spcAft>
              <a:buSzPct val="100000"/>
              <a:buFont typeface="Noto Sans Symbols"/>
              <a:buChar char="⮚"/>
            </a:pPr>
            <a:r>
              <a:rPr b="1" lang="en-US" sz="2800"/>
              <a:t>Healthy Incentives Program (HIP)</a:t>
            </a:r>
            <a:r>
              <a:rPr lang="en-US" sz="2800"/>
              <a:t> – EBT for purchases at Farmers Market, Farm Stands, CSAs</a:t>
            </a:r>
            <a:endParaRPr sz="2800"/>
          </a:p>
          <a:p>
            <a:pPr indent="-339725" lvl="1" marL="914400" rtl="0" algn="l">
              <a:lnSpc>
                <a:spcPct val="115000"/>
              </a:lnSpc>
              <a:spcBef>
                <a:spcPts val="200"/>
              </a:spcBef>
              <a:spcAft>
                <a:spcPts val="0"/>
              </a:spcAft>
              <a:buSzPct val="100000"/>
              <a:buFont typeface="Noto Sans Symbols"/>
              <a:buChar char="⮚"/>
            </a:pPr>
            <a:r>
              <a:rPr lang="en-US" sz="2800">
                <a:extLst>
                  <a:ext uri="http://customooxmlschemas.google.com/">
                    <go:slidesCustomData xmlns:go="http://customooxmlschemas.google.com/" textRoundtripDataId="175"/>
                  </a:ext>
                </a:extLst>
              </a:rPr>
              <a:t>Currently $20/month for all households (reduced as of December 1, 2024)</a:t>
            </a:r>
            <a:endParaRPr sz="2800">
              <a:extLst>
                <a:ext uri="http://customooxmlschemas.google.com/">
                  <go:slidesCustomData xmlns:go="http://customooxmlschemas.google.com/" textRoundtripDataId="176"/>
                </a:ext>
              </a:extLst>
            </a:endParaRPr>
          </a:p>
          <a:p>
            <a:pPr indent="-339725" lvl="1" marL="914400" rtl="0" algn="l">
              <a:lnSpc>
                <a:spcPct val="115000"/>
              </a:lnSpc>
              <a:spcBef>
                <a:spcPts val="200"/>
              </a:spcBef>
              <a:spcAft>
                <a:spcPts val="0"/>
              </a:spcAft>
              <a:buSzPct val="100000"/>
              <a:buFont typeface="Noto Sans Symbols"/>
              <a:buChar char="⮚"/>
            </a:pPr>
            <a:r>
              <a:rPr lang="en-US" sz="2800">
                <a:extLst>
                  <a:ext uri="http://customooxmlschemas.google.com/">
                    <go:slidesCustomData xmlns:go="http://customooxmlschemas.google.com/" textRoundtripDataId="177"/>
                  </a:ext>
                </a:extLst>
              </a:rPr>
              <a:t>Join Mass Food Systems </a:t>
            </a:r>
            <a:r>
              <a:rPr lang="en-US" sz="2800">
                <a:extLst>
                  <a:ext uri="http://customooxmlschemas.google.com/">
                    <go:slidesCustomData xmlns:go="http://customooxmlschemas.google.com/" textRoundtripDataId="178"/>
                  </a:ext>
                </a:extLst>
              </a:rPr>
              <a:t>Collaborative</a:t>
            </a:r>
            <a:r>
              <a:rPr lang="en-US" sz="2800">
                <a:extLst>
                  <a:ext uri="http://customooxmlschemas.google.com/">
                    <go:slidesCustomData xmlns:go="http://customooxmlschemas.google.com/" textRoundtripDataId="179"/>
                  </a:ext>
                </a:extLst>
              </a:rPr>
              <a:t> campaign to restore funding for HIP: </a:t>
            </a:r>
            <a:r>
              <a:rPr lang="en-US" sz="2800" u="sng">
                <a:solidFill>
                  <a:schemeClr val="hlink"/>
                </a:solidFill>
                <a:hlinkClick r:id="rId3"/>
                <a:extLst>
                  <a:ext uri="http://customooxmlschemas.google.com/">
                    <go:slidesCustomData xmlns:go="http://customooxmlschemas.google.com/" textRoundtripDataId="180"/>
                  </a:ext>
                </a:extLst>
              </a:rPr>
              <a:t>MAfoodsystem.org</a:t>
            </a:r>
            <a:r>
              <a:rPr lang="en-US" sz="2800">
                <a:extLst>
                  <a:ext uri="http://customooxmlschemas.google.com/">
                    <go:slidesCustomData xmlns:go="http://customooxmlschemas.google.com/" textRoundtripDataId="181"/>
                  </a:ext>
                </a:extLst>
              </a:rPr>
              <a:t> </a:t>
            </a:r>
            <a:endParaRPr b="1" sz="2800"/>
          </a:p>
          <a:p>
            <a:pPr indent="-34925" lvl="0" marL="95250" rtl="0" algn="l">
              <a:lnSpc>
                <a:spcPct val="115000"/>
              </a:lnSpc>
              <a:spcBef>
                <a:spcPts val="1200"/>
              </a:spcBef>
              <a:spcAft>
                <a:spcPts val="0"/>
              </a:spcAft>
              <a:buSzPct val="100000"/>
              <a:buFont typeface="Noto Sans Symbols"/>
              <a:buChar char="⮚"/>
            </a:pPr>
            <a:r>
              <a:rPr lang="en-US" sz="2800"/>
              <a:t>~</a:t>
            </a:r>
            <a:r>
              <a:rPr lang="en-US" sz="2800">
                <a:extLst>
                  <a:ext uri="http://customooxmlschemas.google.com/">
                    <go:slidesCustomData xmlns:go="http://customooxmlschemas.google.com/" textRoundtripDataId="182"/>
                  </a:ext>
                </a:extLst>
              </a:rPr>
              <a:t>$120/K-12 child for </a:t>
            </a:r>
            <a:r>
              <a:rPr b="1" lang="en-US" sz="2800">
                <a:extLst>
                  <a:ext uri="http://customooxmlschemas.google.com/">
                    <go:slidesCustomData xmlns:go="http://customooxmlschemas.google.com/" textRoundtripDataId="183"/>
                  </a:ext>
                </a:extLst>
              </a:rPr>
              <a:t>Summer EBT! </a:t>
            </a:r>
            <a:endParaRPr b="1" sz="2800"/>
          </a:p>
          <a:p>
            <a:pPr indent="-339725" lvl="0" marL="457200" rtl="0" algn="l">
              <a:lnSpc>
                <a:spcPct val="115000"/>
              </a:lnSpc>
              <a:spcBef>
                <a:spcPts val="1200"/>
              </a:spcBef>
              <a:spcAft>
                <a:spcPts val="0"/>
              </a:spcAft>
              <a:buSzPct val="100000"/>
              <a:buFont typeface="Noto Sans Symbols"/>
              <a:buChar char="⮚"/>
            </a:pPr>
            <a:r>
              <a:rPr b="1" lang="en-US" sz="2800"/>
              <a:t>EBT “Card to Culture”</a:t>
            </a:r>
            <a:r>
              <a:rPr lang="en-US" sz="2800"/>
              <a:t> – free or discounted museum and theatre passes with EBT card</a:t>
            </a:r>
            <a:endParaRPr sz="2800"/>
          </a:p>
          <a:p>
            <a:pPr indent="-339725" lvl="0" marL="457200" rtl="0" algn="l">
              <a:lnSpc>
                <a:spcPct val="115000"/>
              </a:lnSpc>
              <a:spcBef>
                <a:spcPts val="1200"/>
              </a:spcBef>
              <a:spcAft>
                <a:spcPts val="0"/>
              </a:spcAft>
              <a:buSzPct val="100000"/>
              <a:buChar char="⮚"/>
            </a:pPr>
            <a:r>
              <a:rPr b="1" lang="en-US" sz="2800"/>
              <a:t>Regulated utility discounts </a:t>
            </a:r>
            <a:endParaRPr b="1" sz="2800"/>
          </a:p>
          <a:p>
            <a:pPr indent="-339725" lvl="0" marL="457200" rtl="0" algn="l">
              <a:lnSpc>
                <a:spcPct val="115000"/>
              </a:lnSpc>
              <a:spcBef>
                <a:spcPts val="1200"/>
              </a:spcBef>
              <a:spcAft>
                <a:spcPts val="0"/>
              </a:spcAft>
              <a:buSzPct val="100000"/>
              <a:buChar char="⮚"/>
            </a:pPr>
            <a:r>
              <a:rPr lang="en-US" sz="2800"/>
              <a:t>Easier/faster applications for</a:t>
            </a:r>
            <a:r>
              <a:rPr b="1" lang="en-US" sz="2800"/>
              <a:t> Fuel Assistance</a:t>
            </a:r>
            <a:endParaRPr b="1" sz="2800"/>
          </a:p>
          <a:p>
            <a:pPr indent="-339725" lvl="0" marL="457200" rtl="0" algn="l">
              <a:lnSpc>
                <a:spcPct val="115000"/>
              </a:lnSpc>
              <a:spcBef>
                <a:spcPts val="1200"/>
              </a:spcBef>
              <a:spcAft>
                <a:spcPts val="0"/>
              </a:spcAft>
              <a:buSzPct val="100000"/>
              <a:buChar char="⮚"/>
            </a:pPr>
            <a:r>
              <a:rPr b="1" lang="en-US" sz="2800"/>
              <a:t>MBTA Youth Pass discounts</a:t>
            </a:r>
            <a:endParaRPr b="1" sz="2800"/>
          </a:p>
          <a:p>
            <a:pPr indent="-339725" lvl="0" marL="457200" rtl="0" algn="l">
              <a:lnSpc>
                <a:spcPct val="115000"/>
              </a:lnSpc>
              <a:spcBef>
                <a:spcPts val="1200"/>
              </a:spcBef>
              <a:spcAft>
                <a:spcPts val="0"/>
              </a:spcAft>
              <a:buSzPct val="100000"/>
              <a:buChar char="⮚"/>
            </a:pPr>
            <a:r>
              <a:rPr b="1" lang="en-US" sz="2800"/>
              <a:t>DTA Employment &amp; Training programs - </a:t>
            </a:r>
            <a:r>
              <a:rPr lang="en-US" sz="2800"/>
              <a:t>including childcare voucher!</a:t>
            </a:r>
            <a:endParaRPr sz="2800"/>
          </a:p>
        </p:txBody>
      </p:sp>
      <p:pic>
        <p:nvPicPr>
          <p:cNvPr id="1192" name="Google Shape;1192;g3254bef7818_0_723"/>
          <p:cNvPicPr preferRelativeResize="0"/>
          <p:nvPr/>
        </p:nvPicPr>
        <p:blipFill rotWithShape="1">
          <a:blip r:embed="rId4">
            <a:alphaModFix/>
          </a:blip>
          <a:srcRect b="0" l="0" r="0" t="0"/>
          <a:stretch/>
        </p:blipFill>
        <p:spPr>
          <a:xfrm>
            <a:off x="9466800" y="3592550"/>
            <a:ext cx="2059800" cy="1868350"/>
          </a:xfrm>
          <a:prstGeom prst="rect">
            <a:avLst/>
          </a:prstGeom>
          <a:noFill/>
          <a:ln>
            <a:noFill/>
          </a:ln>
        </p:spPr>
      </p:pic>
      <p:sp>
        <p:nvSpPr>
          <p:cNvPr id="1193" name="Google Shape;1193;g3254bef7818_0_723"/>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g3254bef7818_0_730"/>
          <p:cNvSpPr txBox="1"/>
          <p:nvPr>
            <p:ph type="title"/>
          </p:nvPr>
        </p:nvSpPr>
        <p:spPr>
          <a:xfrm>
            <a:off x="1129675" y="338400"/>
            <a:ext cx="8803200" cy="1003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3"/>
                </a:solidFill>
              </a:rPr>
              <a:t>Cash benefits and other resources</a:t>
            </a:r>
            <a:endParaRPr>
              <a:solidFill>
                <a:schemeClr val="accent3"/>
              </a:solidFill>
            </a:endParaRPr>
          </a:p>
        </p:txBody>
      </p:sp>
      <p:sp>
        <p:nvSpPr>
          <p:cNvPr id="1200" name="Google Shape;1200;g3254bef7818_0_730"/>
          <p:cNvSpPr txBox="1"/>
          <p:nvPr>
            <p:ph idx="1" type="body"/>
          </p:nvPr>
        </p:nvSpPr>
        <p:spPr>
          <a:xfrm>
            <a:off x="589625" y="1781825"/>
            <a:ext cx="10638000" cy="4133400"/>
          </a:xfrm>
          <a:prstGeom prst="rect">
            <a:avLst/>
          </a:prstGeom>
        </p:spPr>
        <p:txBody>
          <a:bodyPr anchorCtr="0" anchor="t" bIns="45700" lIns="0" spcFirstLastPara="1" rIns="0" wrap="square" tIns="45700">
            <a:normAutofit fontScale="92500" lnSpcReduction="10000"/>
          </a:bodyPr>
          <a:lstStyle/>
          <a:p>
            <a:pPr indent="-363696" lvl="0" marL="457200" rtl="0" algn="l">
              <a:lnSpc>
                <a:spcPct val="115000"/>
              </a:lnSpc>
              <a:spcBef>
                <a:spcPts val="1000"/>
              </a:spcBef>
              <a:spcAft>
                <a:spcPts val="0"/>
              </a:spcAft>
              <a:buClr>
                <a:schemeClr val="accent5"/>
              </a:buClr>
              <a:buSzPct val="100000"/>
              <a:buChar char=" "/>
            </a:pPr>
            <a:r>
              <a:rPr b="1" lang="en-US" sz="2300">
                <a:solidFill>
                  <a:schemeClr val="accent5"/>
                </a:solidFill>
              </a:rPr>
              <a:t>Families cannot live on SNAP alone!....  Help them apply for: </a:t>
            </a:r>
            <a:endParaRPr b="1" sz="2300">
              <a:solidFill>
                <a:schemeClr val="accent5"/>
              </a:solidFill>
            </a:endParaRPr>
          </a:p>
          <a:p>
            <a:pPr indent="-346075" lvl="0" marL="457200" rtl="0" algn="l">
              <a:lnSpc>
                <a:spcPct val="115000"/>
              </a:lnSpc>
              <a:spcBef>
                <a:spcPts val="1000"/>
              </a:spcBef>
              <a:spcAft>
                <a:spcPts val="0"/>
              </a:spcAft>
              <a:buSzPct val="100000"/>
              <a:buChar char=" "/>
            </a:pPr>
            <a:r>
              <a:rPr b="1" lang="en-US" sz="2000"/>
              <a:t>DTA Cash Assistance: </a:t>
            </a:r>
            <a:r>
              <a:rPr lang="en-US" sz="2000"/>
              <a:t>TAFDC for families with kids/pregnant people, EAEDC for older adults/persons with disabilities with no or very low income. </a:t>
            </a:r>
            <a:r>
              <a:rPr lang="en-US" sz="2000" u="sng">
                <a:solidFill>
                  <a:schemeClr val="hlink"/>
                </a:solidFill>
                <a:hlinkClick r:id="rId3"/>
              </a:rPr>
              <a:t>DTAConnect.com</a:t>
            </a:r>
            <a:endParaRPr sz="2000"/>
          </a:p>
          <a:p>
            <a:pPr indent="-346075" lvl="0" marL="457200" rtl="0" algn="l">
              <a:lnSpc>
                <a:spcPct val="115000"/>
              </a:lnSpc>
              <a:spcBef>
                <a:spcPts val="1000"/>
              </a:spcBef>
              <a:spcAft>
                <a:spcPts val="0"/>
              </a:spcAft>
              <a:buSzPct val="100000"/>
              <a:buChar char=" "/>
            </a:pPr>
            <a:r>
              <a:rPr b="1" lang="en-US" sz="2000"/>
              <a:t>Chapter 115 Veterans Benefits: </a:t>
            </a:r>
            <a:r>
              <a:rPr lang="en-US" sz="2000"/>
              <a:t> Monthly cash benefit for needy MA Veterans, dependents &amp; parents of veterans. </a:t>
            </a:r>
            <a:r>
              <a:rPr lang="en-US" sz="2000" u="sng">
                <a:solidFill>
                  <a:schemeClr val="hlink"/>
                </a:solidFill>
                <a:hlinkClick r:id="rId4"/>
              </a:rPr>
              <a:t>Mass.gov/service-details/chapter-115-benefitssafety-net-program</a:t>
            </a:r>
            <a:endParaRPr b="1" sz="2000"/>
          </a:p>
          <a:p>
            <a:pPr indent="-346075" lvl="0" marL="457200" rtl="0" algn="l">
              <a:lnSpc>
                <a:spcPct val="115000"/>
              </a:lnSpc>
              <a:spcBef>
                <a:spcPts val="1000"/>
              </a:spcBef>
              <a:spcAft>
                <a:spcPts val="0"/>
              </a:spcAft>
              <a:buSzPct val="100000"/>
              <a:buChar char=" "/>
            </a:pPr>
            <a:r>
              <a:rPr b="1" lang="en-US" sz="2000"/>
              <a:t>Child care subsidy</a:t>
            </a:r>
            <a:r>
              <a:rPr lang="en-US" sz="2000"/>
              <a:t>: If not on TAFDC or in SNAP </a:t>
            </a:r>
            <a:r>
              <a:rPr lang="en-US"/>
              <a:t>E&amp;T</a:t>
            </a:r>
            <a:r>
              <a:rPr lang="en-US" sz="2000"/>
              <a:t>, call 2-1-1 to get on waitlist. See </a:t>
            </a:r>
            <a:r>
              <a:rPr lang="en-US" sz="2000" u="sng">
                <a:solidFill>
                  <a:schemeClr val="hlink"/>
                </a:solidFill>
                <a:hlinkClick r:id="rId5"/>
                <a:extLst>
                  <a:ext uri="http://customooxmlschemas.google.com/">
                    <go:slidesCustomData xmlns:go="http://customooxmlschemas.google.com/" textRoundtripDataId="184"/>
                  </a:ext>
                </a:extLst>
              </a:rPr>
              <a:t>child care flyers</a:t>
            </a:r>
            <a:r>
              <a:rPr lang="en-US" sz="2000"/>
              <a:t>. </a:t>
            </a:r>
            <a:endParaRPr sz="2000"/>
          </a:p>
          <a:p>
            <a:pPr indent="-346075" lvl="0" marL="457200" rtl="0" algn="l">
              <a:lnSpc>
                <a:spcPct val="115000"/>
              </a:lnSpc>
              <a:spcBef>
                <a:spcPts val="1000"/>
              </a:spcBef>
              <a:spcAft>
                <a:spcPts val="0"/>
              </a:spcAft>
              <a:buSzPct val="100000"/>
              <a:buChar char=" "/>
            </a:pPr>
            <a:r>
              <a:rPr lang="en-US"/>
              <a:t>MA </a:t>
            </a:r>
            <a:r>
              <a:rPr b="1" lang="en-US" sz="2000"/>
              <a:t>Child &amp; Family Tax Credit</a:t>
            </a:r>
            <a:r>
              <a:rPr lang="en-US" sz="2000"/>
              <a:t> </a:t>
            </a:r>
            <a:r>
              <a:rPr lang="en-US"/>
              <a:t>- includes families with low or no income</a:t>
            </a:r>
            <a:r>
              <a:rPr lang="en-US" sz="2000"/>
              <a:t>: </a:t>
            </a:r>
            <a:r>
              <a:rPr lang="en-US" sz="2000" u="sng">
                <a:solidFill>
                  <a:schemeClr val="hlink"/>
                </a:solidFill>
                <a:hlinkClick r:id="rId6"/>
              </a:rPr>
              <a:t>FindYourFunds.org</a:t>
            </a:r>
            <a:r>
              <a:rPr lang="en-US" sz="2000"/>
              <a:t> </a:t>
            </a:r>
            <a:endParaRPr sz="2000"/>
          </a:p>
          <a:p>
            <a:pPr indent="-346075" lvl="0" marL="457200" rtl="0" algn="l">
              <a:lnSpc>
                <a:spcPct val="115000"/>
              </a:lnSpc>
              <a:spcBef>
                <a:spcPts val="1000"/>
              </a:spcBef>
              <a:spcAft>
                <a:spcPts val="0"/>
              </a:spcAft>
              <a:buSzPct val="100000"/>
              <a:buChar char=" "/>
            </a:pPr>
            <a:r>
              <a:rPr b="1" lang="en-US"/>
              <a:t>RAFT - </a:t>
            </a:r>
            <a:r>
              <a:rPr b="1" lang="en-US" sz="2000"/>
              <a:t>Rent, mortgage, and utilities</a:t>
            </a:r>
            <a:r>
              <a:rPr lang="en-US" sz="2000"/>
              <a:t> help: Call 2-1-1 or go to</a:t>
            </a:r>
            <a:r>
              <a:rPr lang="en-US"/>
              <a:t> </a:t>
            </a:r>
            <a:r>
              <a:rPr lang="en-US" u="sng">
                <a:solidFill>
                  <a:schemeClr val="hlink"/>
                </a:solidFill>
                <a:hlinkClick r:id="rId7"/>
              </a:rPr>
              <a:t>Mass.gov/how-to/apply-for-raft-emergency-help-for-housing-costs</a:t>
            </a:r>
            <a:r>
              <a:rPr lang="en-US"/>
              <a:t> </a:t>
            </a:r>
            <a:r>
              <a:rPr lang="en-US" sz="2000"/>
              <a:t> </a:t>
            </a:r>
            <a:endParaRPr sz="2000"/>
          </a:p>
          <a:p>
            <a:pPr indent="0" lvl="0" marL="457200" rtl="0" algn="l">
              <a:lnSpc>
                <a:spcPct val="115000"/>
              </a:lnSpc>
              <a:spcBef>
                <a:spcPts val="1000"/>
              </a:spcBef>
              <a:spcAft>
                <a:spcPts val="200"/>
              </a:spcAft>
              <a:buNone/>
            </a:pPr>
            <a:r>
              <a:t/>
            </a:r>
            <a:endParaRPr sz="2800"/>
          </a:p>
        </p:txBody>
      </p:sp>
      <p:sp>
        <p:nvSpPr>
          <p:cNvPr id="1201" name="Google Shape;1201;g3254bef7818_0_730"/>
          <p:cNvSpPr txBox="1"/>
          <p:nvPr>
            <p:ph idx="12" type="sldNum"/>
          </p:nvPr>
        </p:nvSpPr>
        <p:spPr>
          <a:xfrm>
            <a:off x="13200610" y="6459785"/>
            <a:ext cx="1749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d7aea1e7a6_0_238"/>
          <p:cNvSpPr txBox="1"/>
          <p:nvPr>
            <p:ph type="title"/>
          </p:nvPr>
        </p:nvSpPr>
        <p:spPr>
          <a:xfrm>
            <a:off x="599800" y="394425"/>
            <a:ext cx="11428500" cy="1256100"/>
          </a:xfrm>
          <a:prstGeom prst="rect">
            <a:avLst/>
          </a:prstGeom>
        </p:spPr>
        <p:txBody>
          <a:bodyPr anchorCtr="0" anchor="ctr" bIns="45700" lIns="91425" spcFirstLastPara="1" rIns="91425" wrap="square" tIns="45700">
            <a:normAutofit/>
          </a:bodyPr>
          <a:lstStyle/>
          <a:p>
            <a:pPr indent="0" lvl="0" marL="0" rtl="0" algn="ctr">
              <a:lnSpc>
                <a:spcPct val="85000"/>
              </a:lnSpc>
              <a:spcBef>
                <a:spcPts val="0"/>
              </a:spcBef>
              <a:spcAft>
                <a:spcPts val="0"/>
              </a:spcAft>
              <a:buNone/>
            </a:pPr>
            <a:r>
              <a:rPr lang="en-US" sz="5500">
                <a:solidFill>
                  <a:schemeClr val="accent3"/>
                </a:solidFill>
              </a:rPr>
              <a:t>Household Composition</a:t>
            </a:r>
            <a:endParaRPr sz="5500">
              <a:solidFill>
                <a:schemeClr val="accent3"/>
              </a:solidFill>
            </a:endParaRPr>
          </a:p>
        </p:txBody>
      </p:sp>
      <p:sp>
        <p:nvSpPr>
          <p:cNvPr id="248" name="Google Shape;248;g2d7aea1e7a6_0_238"/>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49" name="Google Shape;249;g2d7aea1e7a6_0_238"/>
          <p:cNvPicPr preferRelativeResize="0"/>
          <p:nvPr/>
        </p:nvPicPr>
        <p:blipFill>
          <a:blip r:embed="rId3">
            <a:alphaModFix/>
          </a:blip>
          <a:stretch>
            <a:fillRect/>
          </a:stretch>
        </p:blipFill>
        <p:spPr>
          <a:xfrm>
            <a:off x="4461750" y="3875850"/>
            <a:ext cx="3589201" cy="264507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g3254bef7818_0_737"/>
          <p:cNvSpPr txBox="1"/>
          <p:nvPr>
            <p:ph type="title"/>
          </p:nvPr>
        </p:nvSpPr>
        <p:spPr>
          <a:xfrm>
            <a:off x="1097275" y="286600"/>
            <a:ext cx="10058400" cy="9936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lang="en-US">
                <a:solidFill>
                  <a:schemeClr val="accent3"/>
                </a:solidFill>
              </a:rPr>
              <a:t>SNAP Advocacy Resources</a:t>
            </a:r>
            <a:endParaRPr>
              <a:solidFill>
                <a:schemeClr val="accent3"/>
              </a:solidFill>
            </a:endParaRPr>
          </a:p>
        </p:txBody>
      </p:sp>
      <p:sp>
        <p:nvSpPr>
          <p:cNvPr id="1208" name="Google Shape;1208;g3254bef7818_0_737"/>
          <p:cNvSpPr txBox="1"/>
          <p:nvPr>
            <p:ph idx="1" type="body"/>
          </p:nvPr>
        </p:nvSpPr>
        <p:spPr>
          <a:xfrm>
            <a:off x="585325" y="2057425"/>
            <a:ext cx="11082300" cy="4011900"/>
          </a:xfrm>
          <a:prstGeom prst="rect">
            <a:avLst/>
          </a:prstGeom>
          <a:noFill/>
          <a:ln>
            <a:noFill/>
          </a:ln>
        </p:spPr>
        <p:txBody>
          <a:bodyPr anchorCtr="0" anchor="t" bIns="45700" lIns="0" spcFirstLastPara="1" rIns="0" wrap="square" tIns="45700">
            <a:normAutofit fontScale="85000" lnSpcReduction="20000"/>
          </a:bodyPr>
          <a:lstStyle/>
          <a:p>
            <a:pPr indent="-307657" lvl="1" marL="349885" rtl="0" algn="l">
              <a:lnSpc>
                <a:spcPct val="115000"/>
              </a:lnSpc>
              <a:spcBef>
                <a:spcPts val="1200"/>
              </a:spcBef>
              <a:spcAft>
                <a:spcPts val="0"/>
              </a:spcAft>
              <a:buSzPct val="100000"/>
              <a:buChar char="▪"/>
            </a:pPr>
            <a:r>
              <a:rPr lang="en-US" sz="2900"/>
              <a:t>2024 SNAP Advocacy Guide available </a:t>
            </a:r>
            <a:r>
              <a:rPr lang="en-US" sz="2900" u="sng">
                <a:solidFill>
                  <a:schemeClr val="hlink"/>
                </a:solidFill>
                <a:hlinkClick r:id="rId3"/>
              </a:rPr>
              <a:t>HERE</a:t>
            </a:r>
            <a:r>
              <a:rPr lang="en-US" sz="2900"/>
              <a:t> (2025 coming soon!)</a:t>
            </a:r>
            <a:endParaRPr sz="2900"/>
          </a:p>
          <a:p>
            <a:pPr indent="-307657" lvl="1" marL="349885" rtl="0" algn="l">
              <a:lnSpc>
                <a:spcPct val="115000"/>
              </a:lnSpc>
              <a:spcBef>
                <a:spcPts val="1200"/>
              </a:spcBef>
              <a:spcAft>
                <a:spcPts val="0"/>
              </a:spcAft>
              <a:buSzPct val="100000"/>
              <a:buChar char="▪"/>
            </a:pPr>
            <a:r>
              <a:rPr lang="en-US" sz="2900"/>
              <a:t>All MLRI’s Advocacy Guides available for free on </a:t>
            </a:r>
            <a:r>
              <a:rPr lang="en-US" sz="2900" u="sng">
                <a:solidFill>
                  <a:schemeClr val="hlink"/>
                </a:solidFill>
                <a:hlinkClick r:id="rId4"/>
              </a:rPr>
              <a:t>MassLegalServices.org</a:t>
            </a:r>
            <a:endParaRPr sz="2900"/>
          </a:p>
          <a:p>
            <a:pPr indent="-307657" lvl="1" marL="349885" rtl="0" algn="l">
              <a:lnSpc>
                <a:spcPct val="115000"/>
              </a:lnSpc>
              <a:spcBef>
                <a:spcPts val="1200"/>
              </a:spcBef>
              <a:spcAft>
                <a:spcPts val="0"/>
              </a:spcAft>
              <a:buSzPct val="100000"/>
              <a:buChar char="▪"/>
            </a:pPr>
            <a:r>
              <a:rPr lang="en-US" sz="2900" u="sng">
                <a:solidFill>
                  <a:schemeClr val="hlink"/>
                </a:solidFill>
                <a:hlinkClick r:id="rId5"/>
              </a:rPr>
              <a:t>MassLegalHelp.org</a:t>
            </a:r>
            <a:endParaRPr sz="2900"/>
          </a:p>
          <a:p>
            <a:pPr indent="-307657" lvl="1" marL="349885" rtl="0" algn="l">
              <a:lnSpc>
                <a:spcPct val="115000"/>
              </a:lnSpc>
              <a:spcBef>
                <a:spcPts val="1200"/>
              </a:spcBef>
              <a:spcAft>
                <a:spcPts val="0"/>
              </a:spcAft>
              <a:buSzPct val="100000"/>
              <a:buChar char="▪"/>
            </a:pPr>
            <a:r>
              <a:rPr lang="en-US" sz="2900"/>
              <a:t>MLRI’s </a:t>
            </a:r>
            <a:r>
              <a:rPr lang="en-US" sz="2900" u="sng">
                <a:solidFill>
                  <a:schemeClr val="hlink"/>
                </a:solidFill>
                <a:hlinkClick r:id="rId6"/>
              </a:rPr>
              <a:t>How to talk about SNAP: Messaging/information for households reluctant to apply</a:t>
            </a:r>
            <a:endParaRPr sz="2900"/>
          </a:p>
          <a:p>
            <a:pPr indent="-307657" lvl="1" marL="349885" rtl="0" algn="l">
              <a:lnSpc>
                <a:spcPct val="115000"/>
              </a:lnSpc>
              <a:spcBef>
                <a:spcPts val="1200"/>
              </a:spcBef>
              <a:spcAft>
                <a:spcPts val="0"/>
              </a:spcAft>
              <a:buSzPct val="100000"/>
              <a:buChar char="▪"/>
            </a:pPr>
            <a:r>
              <a:rPr lang="en-US" sz="2900"/>
              <a:t>Join the MA SNAP Coalition (monthly zoom meetings)! </a:t>
            </a:r>
            <a:endParaRPr sz="2900"/>
          </a:p>
          <a:p>
            <a:pPr indent="-382428" lvl="2" marL="1371600" rtl="0" algn="l">
              <a:lnSpc>
                <a:spcPct val="115000"/>
              </a:lnSpc>
              <a:spcBef>
                <a:spcPts val="1200"/>
              </a:spcBef>
              <a:spcAft>
                <a:spcPts val="0"/>
              </a:spcAft>
              <a:buSzPct val="100000"/>
              <a:buChar char="◦"/>
            </a:pPr>
            <a:r>
              <a:rPr lang="en-US" sz="2850"/>
              <a:t>Contact Vicky Negus  </a:t>
            </a:r>
            <a:r>
              <a:rPr lang="en-US" sz="2850" u="sng">
                <a:solidFill>
                  <a:schemeClr val="hlink"/>
                </a:solidFill>
                <a:hlinkClick r:id="rId7"/>
              </a:rPr>
              <a:t>vnegus@mlri.org</a:t>
            </a:r>
            <a:r>
              <a:rPr lang="en-US" sz="2850"/>
              <a:t> or Pat Baker </a:t>
            </a:r>
            <a:r>
              <a:rPr lang="en-US" sz="2850" u="sng">
                <a:solidFill>
                  <a:schemeClr val="hlink"/>
                </a:solidFill>
                <a:hlinkClick r:id="rId8"/>
              </a:rPr>
              <a:t>pbaker@mlri.org</a:t>
            </a:r>
            <a:r>
              <a:rPr lang="en-US" sz="2850"/>
              <a:t> to join. </a:t>
            </a:r>
            <a:endParaRPr sz="2850"/>
          </a:p>
          <a:p>
            <a:pPr indent="-222408" lvl="1" marL="384048" rtl="0" algn="l">
              <a:spcBef>
                <a:spcPts val="1400"/>
              </a:spcBef>
              <a:spcAft>
                <a:spcPts val="0"/>
              </a:spcAft>
              <a:buSzPct val="100000"/>
              <a:buChar char="▪"/>
            </a:pPr>
            <a:r>
              <a:rPr lang="en-US" sz="2850" u="sng">
                <a:solidFill>
                  <a:schemeClr val="hlink"/>
                </a:solidFill>
                <a:hlinkClick r:id="rId9"/>
              </a:rPr>
              <a:t>DTA Regulations</a:t>
            </a:r>
            <a:r>
              <a:rPr lang="en-US" sz="2850"/>
              <a:t> and </a:t>
            </a:r>
            <a:r>
              <a:rPr lang="en-US" sz="2850" u="sng">
                <a:solidFill>
                  <a:schemeClr val="hlink"/>
                </a:solidFill>
                <a:hlinkClick r:id="rId10"/>
              </a:rPr>
              <a:t>the DTA Online Guide </a:t>
            </a:r>
            <a:endParaRPr sz="2850"/>
          </a:p>
        </p:txBody>
      </p:sp>
      <p:sp>
        <p:nvSpPr>
          <p:cNvPr id="1209" name="Google Shape;1209;g3254bef7818_0_737"/>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g3254bef7818_0_744"/>
          <p:cNvSpPr txBox="1"/>
          <p:nvPr>
            <p:ph type="title"/>
          </p:nvPr>
        </p:nvSpPr>
        <p:spPr>
          <a:xfrm>
            <a:off x="988325" y="626100"/>
            <a:ext cx="7279800" cy="955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t/>
            </a:r>
            <a:endParaRPr>
              <a:solidFill>
                <a:srgbClr val="1155CC"/>
              </a:solidFill>
            </a:endParaRPr>
          </a:p>
          <a:p>
            <a:pPr indent="0" lvl="0" marL="0" rtl="0" algn="l">
              <a:lnSpc>
                <a:spcPct val="85000"/>
              </a:lnSpc>
              <a:spcBef>
                <a:spcPts val="0"/>
              </a:spcBef>
              <a:spcAft>
                <a:spcPts val="0"/>
              </a:spcAft>
              <a:buSzPts val="4800"/>
              <a:buNone/>
            </a:pPr>
            <a:r>
              <a:t/>
            </a:r>
            <a:endParaRPr>
              <a:solidFill>
                <a:srgbClr val="1155CC"/>
              </a:solidFill>
            </a:endParaRPr>
          </a:p>
          <a:p>
            <a:pPr indent="0" lvl="0" marL="0" rtl="0" algn="l">
              <a:lnSpc>
                <a:spcPct val="85000"/>
              </a:lnSpc>
              <a:spcBef>
                <a:spcPts val="0"/>
              </a:spcBef>
              <a:spcAft>
                <a:spcPts val="0"/>
              </a:spcAft>
              <a:buSzPts val="4800"/>
              <a:buNone/>
            </a:pPr>
            <a:r>
              <a:t/>
            </a:r>
            <a:endParaRPr>
              <a:solidFill>
                <a:srgbClr val="1155CC"/>
              </a:solidFill>
            </a:endParaRPr>
          </a:p>
          <a:p>
            <a:pPr indent="0" lvl="0" marL="0" rtl="0" algn="l">
              <a:lnSpc>
                <a:spcPct val="85000"/>
              </a:lnSpc>
              <a:spcBef>
                <a:spcPts val="0"/>
              </a:spcBef>
              <a:spcAft>
                <a:spcPts val="0"/>
              </a:spcAft>
              <a:buSzPts val="4800"/>
              <a:buNone/>
            </a:pPr>
            <a:r>
              <a:t/>
            </a:r>
            <a:endParaRPr>
              <a:solidFill>
                <a:srgbClr val="1155CC"/>
              </a:solidFill>
            </a:endParaRPr>
          </a:p>
          <a:p>
            <a:pPr indent="0" lvl="0" marL="0" rtl="0" algn="l">
              <a:lnSpc>
                <a:spcPct val="85000"/>
              </a:lnSpc>
              <a:spcBef>
                <a:spcPts val="0"/>
              </a:spcBef>
              <a:spcAft>
                <a:spcPts val="0"/>
              </a:spcAft>
              <a:buSzPts val="4800"/>
              <a:buNone/>
            </a:pPr>
            <a:r>
              <a:rPr lang="en-US">
                <a:solidFill>
                  <a:schemeClr val="accent3"/>
                </a:solidFill>
              </a:rPr>
              <a:t>Emergency food resources 	</a:t>
            </a:r>
            <a:endParaRPr>
              <a:solidFill>
                <a:schemeClr val="accent3"/>
              </a:solidFill>
            </a:endParaRPr>
          </a:p>
        </p:txBody>
      </p:sp>
      <p:sp>
        <p:nvSpPr>
          <p:cNvPr id="1216" name="Google Shape;1216;g3254bef7818_0_744"/>
          <p:cNvSpPr txBox="1"/>
          <p:nvPr>
            <p:ph idx="1" type="body"/>
          </p:nvPr>
        </p:nvSpPr>
        <p:spPr>
          <a:xfrm>
            <a:off x="988325" y="1830963"/>
            <a:ext cx="10920000" cy="44856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1200"/>
              </a:spcBef>
              <a:spcAft>
                <a:spcPts val="0"/>
              </a:spcAft>
              <a:buClr>
                <a:schemeClr val="dk1"/>
              </a:buClr>
              <a:buSzPts val="1100"/>
              <a:buFont typeface="Arial"/>
              <a:buNone/>
            </a:pPr>
            <a:r>
              <a:rPr lang="en-US" sz="2800"/>
              <a:t>o   Call Project Bread’s FoodSource Hotline: 1-800-645-8333</a:t>
            </a:r>
            <a:endParaRPr sz="2800"/>
          </a:p>
          <a:p>
            <a:pPr indent="0" lvl="0" marL="0" rtl="0" algn="l">
              <a:lnSpc>
                <a:spcPct val="90000"/>
              </a:lnSpc>
              <a:spcBef>
                <a:spcPts val="1200"/>
              </a:spcBef>
              <a:spcAft>
                <a:spcPts val="0"/>
              </a:spcAft>
              <a:buClr>
                <a:schemeClr val="dk1"/>
              </a:buClr>
              <a:buSzPts val="1100"/>
              <a:buFont typeface="Arial"/>
              <a:buNone/>
            </a:pPr>
            <a:r>
              <a:rPr lang="en-US" sz="2800"/>
              <a:t>o   Call Mass 2-1-1</a:t>
            </a:r>
            <a:endParaRPr sz="2800"/>
          </a:p>
          <a:p>
            <a:pPr indent="0" lvl="0" marL="0" rtl="0" algn="l">
              <a:lnSpc>
                <a:spcPct val="90000"/>
              </a:lnSpc>
              <a:spcBef>
                <a:spcPts val="1200"/>
              </a:spcBef>
              <a:spcAft>
                <a:spcPts val="0"/>
              </a:spcAft>
              <a:buClr>
                <a:schemeClr val="dk1"/>
              </a:buClr>
              <a:buSzPts val="1100"/>
              <a:buFont typeface="Arial"/>
              <a:buNone/>
            </a:pPr>
            <a:r>
              <a:rPr lang="en-US" sz="2800"/>
              <a:t>o   Direct info from the Food Bank in your area: </a:t>
            </a:r>
            <a:endParaRPr sz="2800"/>
          </a:p>
          <a:p>
            <a:pPr indent="-393700" lvl="0" marL="1828800" rtl="0" algn="l">
              <a:lnSpc>
                <a:spcPct val="90000"/>
              </a:lnSpc>
              <a:spcBef>
                <a:spcPts val="1200"/>
              </a:spcBef>
              <a:spcAft>
                <a:spcPts val="0"/>
              </a:spcAft>
              <a:buSzPts val="2600"/>
              <a:buChar char="●"/>
            </a:pPr>
            <a:r>
              <a:rPr lang="en-US" sz="2800"/>
              <a:t>Greater Boston Food Bank:</a:t>
            </a:r>
            <a:r>
              <a:rPr lang="en-US" sz="2800" u="sng">
                <a:solidFill>
                  <a:schemeClr val="hlink"/>
                </a:solidFill>
                <a:hlinkClick r:id="rId3"/>
              </a:rPr>
              <a:t> GBFB.org/need-food</a:t>
            </a:r>
            <a:endParaRPr sz="2800"/>
          </a:p>
          <a:p>
            <a:pPr indent="-393700" lvl="0" marL="1828800" rtl="0" algn="l">
              <a:lnSpc>
                <a:spcPct val="90000"/>
              </a:lnSpc>
              <a:spcBef>
                <a:spcPts val="1200"/>
              </a:spcBef>
              <a:spcAft>
                <a:spcPts val="0"/>
              </a:spcAft>
              <a:buSzPts val="2600"/>
              <a:buChar char="●"/>
            </a:pPr>
            <a:r>
              <a:rPr lang="en-US" sz="2800"/>
              <a:t>Food Bank of Western MA: </a:t>
            </a:r>
            <a:r>
              <a:rPr lang="en-US" sz="2800" u="sng">
                <a:solidFill>
                  <a:schemeClr val="hlink"/>
                </a:solidFill>
                <a:hlinkClick r:id="rId4"/>
              </a:rPr>
              <a:t>Foodbankwma.org/get-help/locate-a-local-feeding-program/</a:t>
            </a:r>
            <a:endParaRPr sz="2800"/>
          </a:p>
          <a:p>
            <a:pPr indent="-393700" lvl="0" marL="1828800" rtl="0" algn="l">
              <a:lnSpc>
                <a:spcPct val="90000"/>
              </a:lnSpc>
              <a:spcBef>
                <a:spcPts val="1200"/>
              </a:spcBef>
              <a:spcAft>
                <a:spcPts val="0"/>
              </a:spcAft>
              <a:buSzPts val="2600"/>
              <a:buChar char="●"/>
            </a:pPr>
            <a:r>
              <a:rPr lang="en-US" sz="2800"/>
              <a:t>Worcester County Food Bank:</a:t>
            </a:r>
            <a:r>
              <a:rPr lang="en-US" sz="2800" u="sng">
                <a:solidFill>
                  <a:schemeClr val="hlink"/>
                </a:solidFill>
                <a:hlinkClick r:id="rId5"/>
              </a:rPr>
              <a:t> Foodbank.org/find-food/</a:t>
            </a:r>
            <a:endParaRPr sz="2800"/>
          </a:p>
          <a:p>
            <a:pPr indent="-406400" lvl="0" marL="1828800" rtl="0" algn="l">
              <a:lnSpc>
                <a:spcPct val="90000"/>
              </a:lnSpc>
              <a:spcBef>
                <a:spcPts val="1200"/>
              </a:spcBef>
              <a:spcAft>
                <a:spcPts val="0"/>
              </a:spcAft>
              <a:buSzPts val="2800"/>
              <a:buChar char="●"/>
            </a:pPr>
            <a:r>
              <a:rPr lang="en-US" sz="2800"/>
              <a:t>Merrimack Valley Food Bank: </a:t>
            </a:r>
            <a:r>
              <a:rPr lang="en-US" sz="2800" u="sng">
                <a:solidFill>
                  <a:schemeClr val="hlink"/>
                </a:solidFill>
                <a:hlinkClick r:id="rId6"/>
              </a:rPr>
              <a:t>mvfb.org/member-agencies/</a:t>
            </a:r>
            <a:endParaRPr sz="2800"/>
          </a:p>
          <a:p>
            <a:pPr indent="0" lvl="0" marL="0" rtl="0" algn="l">
              <a:lnSpc>
                <a:spcPct val="90000"/>
              </a:lnSpc>
              <a:spcBef>
                <a:spcPts val="1200"/>
              </a:spcBef>
              <a:spcAft>
                <a:spcPts val="0"/>
              </a:spcAft>
              <a:buSzPts val="1800"/>
              <a:buNone/>
            </a:pPr>
            <a:r>
              <a:t/>
            </a:r>
            <a:endParaRPr/>
          </a:p>
        </p:txBody>
      </p:sp>
      <p:sp>
        <p:nvSpPr>
          <p:cNvPr id="1217" name="Google Shape;1217;g3254bef7818_0_74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218" name="Google Shape;1218;g3254bef7818_0_744"/>
          <p:cNvPicPr preferRelativeResize="0"/>
          <p:nvPr/>
        </p:nvPicPr>
        <p:blipFill>
          <a:blip r:embed="rId7">
            <a:alphaModFix/>
          </a:blip>
          <a:stretch>
            <a:fillRect/>
          </a:stretch>
        </p:blipFill>
        <p:spPr>
          <a:xfrm>
            <a:off x="9630700" y="166931"/>
            <a:ext cx="2277624" cy="1520844"/>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g3254bef7818_0_751"/>
          <p:cNvSpPr txBox="1"/>
          <p:nvPr>
            <p:ph type="title"/>
          </p:nvPr>
        </p:nvSpPr>
        <p:spPr>
          <a:xfrm>
            <a:off x="2001675" y="468300"/>
            <a:ext cx="8775000" cy="1098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rgbClr val="3C78D8"/>
                </a:solidFill>
              </a:rPr>
              <a:t>Legal Services</a:t>
            </a:r>
            <a:endParaRPr>
              <a:solidFill>
                <a:srgbClr val="3C78D8"/>
              </a:solidFill>
            </a:endParaRPr>
          </a:p>
        </p:txBody>
      </p:sp>
      <p:sp>
        <p:nvSpPr>
          <p:cNvPr id="1226" name="Google Shape;1226;g3254bef7818_0_751"/>
          <p:cNvSpPr txBox="1"/>
          <p:nvPr>
            <p:ph idx="1" type="body"/>
          </p:nvPr>
        </p:nvSpPr>
        <p:spPr>
          <a:xfrm>
            <a:off x="796125" y="2233175"/>
            <a:ext cx="11186100" cy="4782600"/>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Clr>
                <a:schemeClr val="dk1"/>
              </a:buClr>
              <a:buSzPts val="2600"/>
              <a:buChar char="•"/>
            </a:pPr>
            <a:r>
              <a:rPr b="1" lang="en-US" sz="2600">
                <a:solidFill>
                  <a:srgbClr val="0000FF"/>
                </a:solidFill>
              </a:rPr>
              <a:t>Free </a:t>
            </a:r>
            <a:r>
              <a:rPr lang="en-US" sz="2600"/>
              <a:t>civil legal services for low-income people, including help with:</a:t>
            </a:r>
            <a:endParaRPr sz="1600"/>
          </a:p>
          <a:p>
            <a:pPr indent="-273050" lvl="1" marL="742950" rtl="0" algn="l">
              <a:lnSpc>
                <a:spcPct val="100000"/>
              </a:lnSpc>
              <a:spcBef>
                <a:spcPts val="480"/>
              </a:spcBef>
              <a:spcAft>
                <a:spcPts val="0"/>
              </a:spcAft>
              <a:buClr>
                <a:schemeClr val="dk1"/>
              </a:buClr>
              <a:buSzPts val="2200"/>
              <a:buChar char="–"/>
            </a:pPr>
            <a:r>
              <a:rPr lang="en-US" sz="2200"/>
              <a:t>Benefits</a:t>
            </a:r>
            <a:endParaRPr sz="1200"/>
          </a:p>
          <a:p>
            <a:pPr indent="-273050" lvl="1" marL="742950" rtl="0" algn="l">
              <a:lnSpc>
                <a:spcPct val="100000"/>
              </a:lnSpc>
              <a:spcBef>
                <a:spcPts val="480"/>
              </a:spcBef>
              <a:spcAft>
                <a:spcPts val="0"/>
              </a:spcAft>
              <a:buClr>
                <a:schemeClr val="dk1"/>
              </a:buClr>
              <a:buSzPts val="2200"/>
              <a:buChar char="–"/>
            </a:pPr>
            <a:r>
              <a:rPr lang="en-US" sz="2200"/>
              <a:t>Housing</a:t>
            </a:r>
            <a:endParaRPr sz="1200"/>
          </a:p>
          <a:p>
            <a:pPr indent="-273050" lvl="1" marL="742950" rtl="0" algn="l">
              <a:lnSpc>
                <a:spcPct val="100000"/>
              </a:lnSpc>
              <a:spcBef>
                <a:spcPts val="480"/>
              </a:spcBef>
              <a:spcAft>
                <a:spcPts val="0"/>
              </a:spcAft>
              <a:buClr>
                <a:schemeClr val="dk1"/>
              </a:buClr>
              <a:buSzPts val="2200"/>
              <a:buChar char="–"/>
            </a:pPr>
            <a:r>
              <a:rPr lang="en-US" sz="2200"/>
              <a:t>Immigration </a:t>
            </a:r>
            <a:endParaRPr sz="1200"/>
          </a:p>
          <a:p>
            <a:pPr indent="-273050" lvl="1" marL="742950" rtl="0" algn="l">
              <a:lnSpc>
                <a:spcPct val="100000"/>
              </a:lnSpc>
              <a:spcBef>
                <a:spcPts val="480"/>
              </a:spcBef>
              <a:spcAft>
                <a:spcPts val="0"/>
              </a:spcAft>
              <a:buClr>
                <a:schemeClr val="dk1"/>
              </a:buClr>
              <a:buSzPts val="2200"/>
              <a:buChar char="–"/>
            </a:pPr>
            <a:r>
              <a:rPr lang="en-US" sz="2200"/>
              <a:t>Disability, MassHealth</a:t>
            </a:r>
            <a:endParaRPr sz="1200"/>
          </a:p>
          <a:p>
            <a:pPr indent="-273050" lvl="1" marL="742950" rtl="0" algn="l">
              <a:lnSpc>
                <a:spcPct val="100000"/>
              </a:lnSpc>
              <a:spcBef>
                <a:spcPts val="480"/>
              </a:spcBef>
              <a:spcAft>
                <a:spcPts val="0"/>
              </a:spcAft>
              <a:buClr>
                <a:schemeClr val="dk1"/>
              </a:buClr>
              <a:buSzPts val="2200"/>
              <a:buChar char="–"/>
            </a:pPr>
            <a:r>
              <a:rPr lang="en-US" sz="2200"/>
              <a:t>Employment</a:t>
            </a:r>
            <a:endParaRPr sz="1200"/>
          </a:p>
          <a:p>
            <a:pPr indent="-273050" lvl="1" marL="742950" rtl="0" algn="l">
              <a:lnSpc>
                <a:spcPct val="100000"/>
              </a:lnSpc>
              <a:spcBef>
                <a:spcPts val="480"/>
              </a:spcBef>
              <a:spcAft>
                <a:spcPts val="0"/>
              </a:spcAft>
              <a:buClr>
                <a:schemeClr val="dk1"/>
              </a:buClr>
              <a:buSzPts val="2200"/>
              <a:buChar char="–"/>
            </a:pPr>
            <a:r>
              <a:rPr lang="en-US" sz="2200"/>
              <a:t>Family law</a:t>
            </a:r>
            <a:endParaRPr sz="1200"/>
          </a:p>
          <a:p>
            <a:pPr indent="-273050" lvl="1" marL="742950" rtl="0" algn="l">
              <a:lnSpc>
                <a:spcPct val="100000"/>
              </a:lnSpc>
              <a:spcBef>
                <a:spcPts val="480"/>
              </a:spcBef>
              <a:spcAft>
                <a:spcPts val="0"/>
              </a:spcAft>
              <a:buClr>
                <a:schemeClr val="dk1"/>
              </a:buClr>
              <a:buSzPts val="2200"/>
              <a:buChar char="–"/>
            </a:pPr>
            <a:r>
              <a:rPr lang="en-US" sz="2200"/>
              <a:t>CORI/re-entry</a:t>
            </a:r>
            <a:endParaRPr sz="1200"/>
          </a:p>
          <a:p>
            <a:pPr indent="-330200" lvl="0" marL="342900" rtl="0" algn="l">
              <a:lnSpc>
                <a:spcPct val="100000"/>
              </a:lnSpc>
              <a:spcBef>
                <a:spcPts val="560"/>
              </a:spcBef>
              <a:spcAft>
                <a:spcPts val="0"/>
              </a:spcAft>
              <a:buClr>
                <a:schemeClr val="dk1"/>
              </a:buClr>
              <a:buSzPts val="2600"/>
              <a:buChar char="•"/>
            </a:pPr>
            <a:r>
              <a:rPr lang="en-US" sz="2600" u="sng">
                <a:solidFill>
                  <a:schemeClr val="hlink"/>
                </a:solidFill>
                <a:hlinkClick r:id="rId3"/>
              </a:rPr>
              <a:t>Find Legal Aid</a:t>
            </a:r>
            <a:r>
              <a:rPr lang="en-US" sz="2600"/>
              <a:t> programs across Massachusetts</a:t>
            </a:r>
            <a:endParaRPr sz="2800"/>
          </a:p>
        </p:txBody>
      </p:sp>
      <p:sp>
        <p:nvSpPr>
          <p:cNvPr id="1227" name="Google Shape;1227;g3254bef7818_0_751"/>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2"/>
          <p:cNvSpPr txBox="1"/>
          <p:nvPr>
            <p:ph type="title"/>
          </p:nvPr>
        </p:nvSpPr>
        <p:spPr>
          <a:xfrm>
            <a:off x="457200" y="594358"/>
            <a:ext cx="3200400" cy="3575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3600"/>
              <a:buFont typeface="Calibri"/>
              <a:buNone/>
            </a:pPr>
            <a:r>
              <a:rPr lang="en-US"/>
              <a:t>Stay connected with legal aid and advocacy community</a:t>
            </a:r>
            <a:endParaRPr/>
          </a:p>
        </p:txBody>
      </p:sp>
      <p:grpSp>
        <p:nvGrpSpPr>
          <p:cNvPr id="1233" name="Google Shape;1233;p12"/>
          <p:cNvGrpSpPr/>
          <p:nvPr/>
        </p:nvGrpSpPr>
        <p:grpSpPr>
          <a:xfrm>
            <a:off x="5031720" y="1289952"/>
            <a:ext cx="6030000" cy="4140936"/>
            <a:chOff x="231120" y="558432"/>
            <a:chExt cx="6030000" cy="4140936"/>
          </a:xfrm>
        </p:grpSpPr>
        <p:sp>
          <p:nvSpPr>
            <p:cNvPr id="1234" name="Google Shape;1234;p12"/>
            <p:cNvSpPr/>
            <p:nvPr/>
          </p:nvSpPr>
          <p:spPr>
            <a:xfrm>
              <a:off x="726120" y="558432"/>
              <a:ext cx="810000" cy="810000"/>
            </a:xfrm>
            <a:prstGeom prst="rect">
              <a:avLst/>
            </a:prstGeom>
            <a:blipFill rotWithShape="1">
              <a:blip r:embed="rId3">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2"/>
            <p:cNvSpPr/>
            <p:nvPr/>
          </p:nvSpPr>
          <p:spPr>
            <a:xfrm>
              <a:off x="231120" y="1683900"/>
              <a:ext cx="1800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2"/>
            <p:cNvSpPr txBox="1"/>
            <p:nvPr/>
          </p:nvSpPr>
          <p:spPr>
            <a:xfrm>
              <a:off x="231120" y="1683900"/>
              <a:ext cx="18000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500"/>
                <a:buFont typeface="Calibri"/>
                <a:buNone/>
              </a:pPr>
              <a:r>
                <a:rPr lang="en-US" sz="1500">
                  <a:solidFill>
                    <a:schemeClr val="dk1"/>
                  </a:solidFill>
                  <a:latin typeface="Calibri"/>
                  <a:ea typeface="Calibri"/>
                  <a:cs typeface="Calibri"/>
                  <a:sym typeface="Calibri"/>
                </a:rPr>
                <a:t>Help us identify problems and trends</a:t>
              </a:r>
              <a:endParaRPr/>
            </a:p>
          </p:txBody>
        </p:sp>
        <p:sp>
          <p:nvSpPr>
            <p:cNvPr id="1237" name="Google Shape;1237;p12"/>
            <p:cNvSpPr/>
            <p:nvPr/>
          </p:nvSpPr>
          <p:spPr>
            <a:xfrm>
              <a:off x="2841120" y="558432"/>
              <a:ext cx="810000" cy="810000"/>
            </a:xfrm>
            <a:prstGeom prst="rect">
              <a:avLst/>
            </a:prstGeom>
            <a:blipFill rotWithShape="1">
              <a:blip r:embed="rId4">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2"/>
            <p:cNvSpPr/>
            <p:nvPr/>
          </p:nvSpPr>
          <p:spPr>
            <a:xfrm>
              <a:off x="2346120" y="1683900"/>
              <a:ext cx="1800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2"/>
            <p:cNvSpPr txBox="1"/>
            <p:nvPr/>
          </p:nvSpPr>
          <p:spPr>
            <a:xfrm>
              <a:off x="2346120" y="1683900"/>
              <a:ext cx="18000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500"/>
                <a:buFont typeface="Calibri"/>
                <a:buNone/>
              </a:pPr>
              <a:r>
                <a:rPr lang="en-US" sz="1500">
                  <a:solidFill>
                    <a:schemeClr val="dk1"/>
                  </a:solidFill>
                  <a:latin typeface="Calibri"/>
                  <a:ea typeface="Calibri"/>
                  <a:cs typeface="Calibri"/>
                  <a:sym typeface="Calibri"/>
                </a:rPr>
                <a:t>Seek support on administrative appeals</a:t>
              </a:r>
              <a:endParaRPr/>
            </a:p>
          </p:txBody>
        </p:sp>
        <p:sp>
          <p:nvSpPr>
            <p:cNvPr id="1240" name="Google Shape;1240;p12"/>
            <p:cNvSpPr/>
            <p:nvPr/>
          </p:nvSpPr>
          <p:spPr>
            <a:xfrm>
              <a:off x="4956120" y="558432"/>
              <a:ext cx="810000" cy="810000"/>
            </a:xfrm>
            <a:prstGeom prst="rect">
              <a:avLst/>
            </a:prstGeom>
            <a:blipFill rotWithShape="1">
              <a:blip r:embed="rId5">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2"/>
            <p:cNvSpPr/>
            <p:nvPr/>
          </p:nvSpPr>
          <p:spPr>
            <a:xfrm>
              <a:off x="4461120" y="1683900"/>
              <a:ext cx="1800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2"/>
            <p:cNvSpPr txBox="1"/>
            <p:nvPr/>
          </p:nvSpPr>
          <p:spPr>
            <a:xfrm>
              <a:off x="4461120" y="1683900"/>
              <a:ext cx="18000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500"/>
                <a:buFont typeface="Calibri"/>
                <a:buNone/>
              </a:pPr>
              <a:r>
                <a:rPr lang="en-US" sz="1500">
                  <a:solidFill>
                    <a:schemeClr val="dk1"/>
                  </a:solidFill>
                  <a:latin typeface="Calibri"/>
                  <a:ea typeface="Calibri"/>
                  <a:cs typeface="Calibri"/>
                  <a:sym typeface="Calibri"/>
                </a:rPr>
                <a:t>Get advice on challenging cases</a:t>
              </a:r>
              <a:endParaRPr/>
            </a:p>
          </p:txBody>
        </p:sp>
        <p:sp>
          <p:nvSpPr>
            <p:cNvPr id="1243" name="Google Shape;1243;p12"/>
            <p:cNvSpPr/>
            <p:nvPr/>
          </p:nvSpPr>
          <p:spPr>
            <a:xfrm>
              <a:off x="1783620" y="2853900"/>
              <a:ext cx="810000" cy="810000"/>
            </a:xfrm>
            <a:prstGeom prst="rect">
              <a:avLst/>
            </a:prstGeom>
            <a:blipFill rotWithShape="1">
              <a:blip r:embed="rId6">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2"/>
            <p:cNvSpPr/>
            <p:nvPr/>
          </p:nvSpPr>
          <p:spPr>
            <a:xfrm>
              <a:off x="1288620" y="3979368"/>
              <a:ext cx="1800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2"/>
            <p:cNvSpPr txBox="1"/>
            <p:nvPr/>
          </p:nvSpPr>
          <p:spPr>
            <a:xfrm>
              <a:off x="1288620" y="3979368"/>
              <a:ext cx="18000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500"/>
                <a:buFont typeface="Calibri"/>
                <a:buNone/>
              </a:pPr>
              <a:r>
                <a:rPr lang="en-US" sz="1500">
                  <a:solidFill>
                    <a:schemeClr val="dk1"/>
                  </a:solidFill>
                  <a:latin typeface="Calibri"/>
                  <a:ea typeface="Calibri"/>
                  <a:cs typeface="Calibri"/>
                  <a:sym typeface="Calibri"/>
                </a:rPr>
                <a:t>Engage with coalitions</a:t>
              </a:r>
              <a:endParaRPr/>
            </a:p>
          </p:txBody>
        </p:sp>
        <p:sp>
          <p:nvSpPr>
            <p:cNvPr id="1246" name="Google Shape;1246;p12"/>
            <p:cNvSpPr/>
            <p:nvPr/>
          </p:nvSpPr>
          <p:spPr>
            <a:xfrm>
              <a:off x="3898620" y="2853900"/>
              <a:ext cx="810000" cy="810000"/>
            </a:xfrm>
            <a:prstGeom prst="rect">
              <a:avLst/>
            </a:prstGeom>
            <a:blipFill rotWithShape="1">
              <a:blip r:embed="rId7">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2"/>
            <p:cNvSpPr/>
            <p:nvPr/>
          </p:nvSpPr>
          <p:spPr>
            <a:xfrm>
              <a:off x="3403620" y="3979368"/>
              <a:ext cx="1800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2"/>
            <p:cNvSpPr txBox="1"/>
            <p:nvPr/>
          </p:nvSpPr>
          <p:spPr>
            <a:xfrm>
              <a:off x="3403620" y="3979368"/>
              <a:ext cx="18000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500"/>
                <a:buFont typeface="Calibri"/>
                <a:buNone/>
              </a:pPr>
              <a:r>
                <a:rPr lang="en-US" sz="1500">
                  <a:solidFill>
                    <a:schemeClr val="dk1"/>
                  </a:solidFill>
                  <a:latin typeface="Calibri"/>
                  <a:ea typeface="Calibri"/>
                  <a:cs typeface="Calibri"/>
                  <a:sym typeface="Calibri"/>
                </a:rPr>
                <a:t>Support clients in speaking out</a:t>
              </a:r>
              <a:endParaRPr/>
            </a:p>
          </p:txBody>
        </p:sp>
      </p:gr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g3254bef7818_0_759"/>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lang="en-US">
                <a:solidFill>
                  <a:schemeClr val="accent3"/>
                </a:solidFill>
              </a:rPr>
              <a:t>QUESTIONS? And THANK YOU!</a:t>
            </a:r>
            <a:endParaRPr>
              <a:solidFill>
                <a:schemeClr val="accent3"/>
              </a:solidFill>
            </a:endParaRPr>
          </a:p>
        </p:txBody>
      </p:sp>
      <p:pic>
        <p:nvPicPr>
          <p:cNvPr descr="C:\Users\vnegus\AppData\Local\Microsoft\Windows\INetCache\IE\BKFOY998\three_questions_small_business_health_insuarnce[1].jpg" id="1255" name="Google Shape;1255;g3254bef7818_0_759"/>
          <p:cNvPicPr preferRelativeResize="0"/>
          <p:nvPr/>
        </p:nvPicPr>
        <p:blipFill rotWithShape="1">
          <a:blip r:embed="rId3">
            <a:alphaModFix/>
          </a:blip>
          <a:srcRect b="0" l="0" r="0" t="0"/>
          <a:stretch/>
        </p:blipFill>
        <p:spPr>
          <a:xfrm>
            <a:off x="4067251" y="2254105"/>
            <a:ext cx="4118458" cy="3500689"/>
          </a:xfrm>
          <a:prstGeom prst="rect">
            <a:avLst/>
          </a:prstGeom>
          <a:noFill/>
          <a:ln>
            <a:noFill/>
          </a:ln>
        </p:spPr>
      </p:pic>
      <p:sp>
        <p:nvSpPr>
          <p:cNvPr id="1256" name="Google Shape;1256;g3254bef7818_0_759"/>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2d7aea1e7a6_0_245"/>
          <p:cNvSpPr txBox="1"/>
          <p:nvPr>
            <p:ph type="title"/>
          </p:nvPr>
        </p:nvSpPr>
        <p:spPr>
          <a:xfrm>
            <a:off x="1097275" y="286600"/>
            <a:ext cx="8221200" cy="115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3"/>
                </a:solidFill>
              </a:rPr>
              <a:t>What is a SNAP household?</a:t>
            </a:r>
            <a:endParaRPr>
              <a:solidFill>
                <a:schemeClr val="accent3"/>
              </a:solidFill>
            </a:endParaRPr>
          </a:p>
        </p:txBody>
      </p:sp>
      <p:sp>
        <p:nvSpPr>
          <p:cNvPr id="256" name="Google Shape;256;g2d7aea1e7a6_0_245"/>
          <p:cNvSpPr txBox="1"/>
          <p:nvPr>
            <p:ph idx="1" type="body"/>
          </p:nvPr>
        </p:nvSpPr>
        <p:spPr>
          <a:xfrm>
            <a:off x="710600" y="1900375"/>
            <a:ext cx="10746900" cy="4812600"/>
          </a:xfrm>
          <a:prstGeom prst="rect">
            <a:avLst/>
          </a:prstGeom>
          <a:noFill/>
          <a:ln>
            <a:noFill/>
          </a:ln>
        </p:spPr>
        <p:txBody>
          <a:bodyPr anchorCtr="0" anchor="t" bIns="45700" lIns="0" spcFirstLastPara="1" rIns="0" wrap="square" tIns="45700">
            <a:noAutofit/>
          </a:bodyPr>
          <a:lstStyle/>
          <a:p>
            <a:pPr indent="-360680" lvl="0" marL="360680" rtl="0" algn="l">
              <a:lnSpc>
                <a:spcPct val="115000"/>
              </a:lnSpc>
              <a:spcBef>
                <a:spcPts val="1400"/>
              </a:spcBef>
              <a:spcAft>
                <a:spcPts val="0"/>
              </a:spcAft>
              <a:buSzPts val="2960"/>
              <a:buFont typeface="Noto Sans Symbols"/>
              <a:buChar char="▪"/>
            </a:pPr>
            <a:r>
              <a:rPr lang="en-US" sz="2960"/>
              <a:t>People living together must be in the </a:t>
            </a:r>
            <a:r>
              <a:rPr b="1" lang="en-US" sz="2960"/>
              <a:t>same</a:t>
            </a:r>
            <a:r>
              <a:rPr lang="en-US" sz="2960"/>
              <a:t> SNAP household if they: </a:t>
            </a:r>
            <a:endParaRPr sz="2960"/>
          </a:p>
          <a:p>
            <a:pPr indent="-421639" lvl="1" marL="955039" rtl="0" algn="l">
              <a:lnSpc>
                <a:spcPct val="115000"/>
              </a:lnSpc>
              <a:spcBef>
                <a:spcPts val="1400"/>
              </a:spcBef>
              <a:spcAft>
                <a:spcPts val="0"/>
              </a:spcAft>
              <a:buSzPts val="2400"/>
              <a:buFont typeface="Noto Sans Symbols"/>
              <a:buChar char="▪"/>
            </a:pPr>
            <a:r>
              <a:rPr lang="en-US" sz="2400"/>
              <a:t>Typically “purchase and prepare” </a:t>
            </a:r>
            <a:r>
              <a:rPr b="1" lang="en-US" sz="2400"/>
              <a:t>most</a:t>
            </a:r>
            <a:r>
              <a:rPr lang="en-US" sz="2400"/>
              <a:t> (2/3) of their food together - even if they are not related to each other* </a:t>
            </a:r>
            <a:endParaRPr sz="2400"/>
          </a:p>
          <a:p>
            <a:pPr indent="-421639" lvl="1" marL="955039" rtl="0" algn="l">
              <a:lnSpc>
                <a:spcPct val="115000"/>
              </a:lnSpc>
              <a:spcBef>
                <a:spcPts val="1400"/>
              </a:spcBef>
              <a:spcAft>
                <a:spcPts val="0"/>
              </a:spcAft>
              <a:buSzPts val="2400"/>
              <a:buFont typeface="Noto Sans Symbols"/>
              <a:buChar char="▪"/>
            </a:pPr>
            <a:r>
              <a:rPr lang="en-US" sz="2400"/>
              <a:t>Are legally married spouses, living together</a:t>
            </a:r>
            <a:endParaRPr sz="2400"/>
          </a:p>
          <a:p>
            <a:pPr indent="-421639" lvl="1" marL="955039" rtl="0" algn="l">
              <a:lnSpc>
                <a:spcPct val="115000"/>
              </a:lnSpc>
              <a:spcBef>
                <a:spcPts val="1400"/>
              </a:spcBef>
              <a:spcAft>
                <a:spcPts val="0"/>
              </a:spcAft>
              <a:buSzPts val="2400"/>
              <a:buFont typeface="Noto Sans Symbols"/>
              <a:buChar char="▪"/>
            </a:pPr>
            <a:r>
              <a:rPr lang="en-US" sz="2400"/>
              <a:t>Are children under age 22 living with their parents</a:t>
            </a:r>
            <a:endParaRPr sz="2400"/>
          </a:p>
          <a:p>
            <a:pPr indent="-421639" lvl="1" marL="955039" rtl="0" algn="l">
              <a:lnSpc>
                <a:spcPct val="115000"/>
              </a:lnSpc>
              <a:spcBef>
                <a:spcPts val="1400"/>
              </a:spcBef>
              <a:spcAft>
                <a:spcPts val="0"/>
              </a:spcAft>
              <a:buSzPts val="2400"/>
              <a:buFont typeface="Noto Sans Symbols"/>
              <a:buChar char="▪"/>
            </a:pPr>
            <a:r>
              <a:rPr lang="en-US" sz="2400"/>
              <a:t>Are minors under age 18 living with responsible adults</a:t>
            </a:r>
            <a:endParaRPr sz="2360"/>
          </a:p>
          <a:p>
            <a:pPr indent="-342900" lvl="0" marL="457200" rtl="0" algn="l">
              <a:lnSpc>
                <a:spcPct val="90000"/>
              </a:lnSpc>
              <a:spcBef>
                <a:spcPts val="1200"/>
              </a:spcBef>
              <a:spcAft>
                <a:spcPts val="0"/>
              </a:spcAft>
              <a:buSzPts val="1800"/>
              <a:buFont typeface="Noto Sans Symbols"/>
              <a:buNone/>
            </a:pPr>
            <a:r>
              <a:rPr lang="en-US" sz="1660"/>
              <a:t>*Note: Special rul</a:t>
            </a:r>
            <a:r>
              <a:rPr lang="en-US" sz="1660">
                <a:extLst>
                  <a:ext uri="http://customooxmlschemas.google.com/">
                    <go:slidesCustomData xmlns:go="http://customooxmlschemas.google.com/" textRoundtripDataId="21"/>
                  </a:ext>
                </a:extLst>
              </a:rPr>
              <a:t>es for per</a:t>
            </a:r>
            <a:r>
              <a:rPr lang="en-US" sz="1660"/>
              <a:t>sons with disabilities &amp; foster kids/Adult Foster Care, see SNAP Advocacy Guide </a:t>
            </a:r>
            <a:endParaRPr sz="1660"/>
          </a:p>
        </p:txBody>
      </p:sp>
      <p:sp>
        <p:nvSpPr>
          <p:cNvPr id="257" name="Google Shape;257;g2d7aea1e7a6_0_245"/>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58" name="Google Shape;258;g2d7aea1e7a6_0_245"/>
          <p:cNvPicPr preferRelativeResize="0"/>
          <p:nvPr/>
        </p:nvPicPr>
        <p:blipFill>
          <a:blip r:embed="rId3">
            <a:alphaModFix/>
          </a:blip>
          <a:stretch>
            <a:fillRect/>
          </a:stretch>
        </p:blipFill>
        <p:spPr>
          <a:xfrm>
            <a:off x="9725425" y="89200"/>
            <a:ext cx="2328076" cy="1715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d7aea1e7a6_0_253"/>
          <p:cNvSpPr txBox="1"/>
          <p:nvPr>
            <p:ph idx="1" type="body"/>
          </p:nvPr>
        </p:nvSpPr>
        <p:spPr>
          <a:xfrm>
            <a:off x="733725" y="1845725"/>
            <a:ext cx="7655100" cy="3635700"/>
          </a:xfrm>
          <a:prstGeom prst="rect">
            <a:avLst/>
          </a:prstGeom>
          <a:noFill/>
          <a:ln>
            <a:noFill/>
          </a:ln>
        </p:spPr>
        <p:txBody>
          <a:bodyPr anchorCtr="0" anchor="t" bIns="45700" lIns="0" spcFirstLastPara="1" rIns="0" wrap="square" tIns="45700">
            <a:noAutofit/>
          </a:bodyPr>
          <a:lstStyle/>
          <a:p>
            <a:pPr indent="-368300" lvl="0" marL="457200" rtl="0" algn="l">
              <a:lnSpc>
                <a:spcPct val="115000"/>
              </a:lnSpc>
              <a:spcBef>
                <a:spcPts val="700"/>
              </a:spcBef>
              <a:spcAft>
                <a:spcPts val="0"/>
              </a:spcAft>
              <a:buClr>
                <a:srgbClr val="262626"/>
              </a:buClr>
              <a:buSzPts val="2200"/>
              <a:buChar char="●"/>
            </a:pPr>
            <a:r>
              <a:rPr lang="en-US" sz="2400">
                <a:solidFill>
                  <a:srgbClr val="262626"/>
                </a:solidFill>
              </a:rPr>
              <a:t>Susan is 20</a:t>
            </a:r>
            <a:endParaRPr sz="2400">
              <a:solidFill>
                <a:srgbClr val="262626"/>
              </a:solidFill>
            </a:endParaRPr>
          </a:p>
          <a:p>
            <a:pPr indent="-368300" lvl="0" marL="457200" rtl="0" algn="l">
              <a:lnSpc>
                <a:spcPct val="115000"/>
              </a:lnSpc>
              <a:spcBef>
                <a:spcPts val="0"/>
              </a:spcBef>
              <a:spcAft>
                <a:spcPts val="0"/>
              </a:spcAft>
              <a:buClr>
                <a:srgbClr val="262626"/>
              </a:buClr>
              <a:buSzPts val="2200"/>
              <a:buChar char="●"/>
            </a:pPr>
            <a:r>
              <a:rPr lang="en-US" sz="2400">
                <a:solidFill>
                  <a:srgbClr val="262626"/>
                </a:solidFill>
              </a:rPr>
              <a:t>Works part time </a:t>
            </a:r>
            <a:endParaRPr sz="2400">
              <a:solidFill>
                <a:srgbClr val="262626"/>
              </a:solidFill>
            </a:endParaRPr>
          </a:p>
          <a:p>
            <a:pPr indent="-368300" lvl="0" marL="457200" rtl="0" algn="l">
              <a:lnSpc>
                <a:spcPct val="115000"/>
              </a:lnSpc>
              <a:spcBef>
                <a:spcPts val="0"/>
              </a:spcBef>
              <a:spcAft>
                <a:spcPts val="0"/>
              </a:spcAft>
              <a:buClr>
                <a:srgbClr val="262626"/>
              </a:buClr>
              <a:buSzPts val="2200"/>
              <a:buChar char="●"/>
            </a:pPr>
            <a:r>
              <a:rPr lang="en-US" sz="2400">
                <a:solidFill>
                  <a:srgbClr val="262626"/>
                </a:solidFill>
              </a:rPr>
              <a:t>Lives with her parents &amp; barely eats at home </a:t>
            </a:r>
            <a:endParaRPr sz="2400">
              <a:solidFill>
                <a:srgbClr val="262626"/>
              </a:solidFill>
            </a:endParaRPr>
          </a:p>
          <a:p>
            <a:pPr indent="0" lvl="0" marL="0" rtl="0" algn="l">
              <a:lnSpc>
                <a:spcPct val="115000"/>
              </a:lnSpc>
              <a:spcBef>
                <a:spcPts val="700"/>
              </a:spcBef>
              <a:spcAft>
                <a:spcPts val="0"/>
              </a:spcAft>
              <a:buClr>
                <a:schemeClr val="dk1"/>
              </a:buClr>
              <a:buSzPts val="1100"/>
              <a:buFont typeface="Arial"/>
              <a:buNone/>
            </a:pPr>
            <a:r>
              <a:t/>
            </a:r>
            <a:endParaRPr sz="2400">
              <a:solidFill>
                <a:srgbClr val="262626"/>
              </a:solidFill>
            </a:endParaRPr>
          </a:p>
          <a:p>
            <a:pPr indent="0" lvl="0" marL="0" rtl="0" algn="l">
              <a:lnSpc>
                <a:spcPct val="115000"/>
              </a:lnSpc>
              <a:spcBef>
                <a:spcPts val="700"/>
              </a:spcBef>
              <a:spcAft>
                <a:spcPts val="0"/>
              </a:spcAft>
              <a:buClr>
                <a:schemeClr val="dk1"/>
              </a:buClr>
              <a:buSzPts val="1100"/>
              <a:buFont typeface="Arial"/>
              <a:buNone/>
            </a:pPr>
            <a:r>
              <a:rPr b="1" lang="en-US" sz="2400">
                <a:solidFill>
                  <a:srgbClr val="262626"/>
                </a:solidFill>
              </a:rPr>
              <a:t>Susan must apply for SNAP with her parents.</a:t>
            </a:r>
            <a:r>
              <a:rPr lang="en-US" sz="2400">
                <a:solidFill>
                  <a:srgbClr val="262626"/>
                </a:solidFill>
              </a:rPr>
              <a:t> She is not eligible for her own SNAP - even though she rarely eats with them.</a:t>
            </a:r>
            <a:r>
              <a:rPr lang="en-US" sz="2400"/>
              <a:t> </a:t>
            </a:r>
            <a:endParaRPr sz="2400"/>
          </a:p>
          <a:p>
            <a:pPr indent="0" lvl="0" marL="0" rtl="0" algn="l">
              <a:lnSpc>
                <a:spcPct val="90000"/>
              </a:lnSpc>
              <a:spcBef>
                <a:spcPts val="1200"/>
              </a:spcBef>
              <a:spcAft>
                <a:spcPts val="0"/>
              </a:spcAft>
              <a:buSzPts val="1800"/>
              <a:buNone/>
            </a:pPr>
            <a:r>
              <a:t/>
            </a:r>
            <a:endParaRPr/>
          </a:p>
        </p:txBody>
      </p:sp>
      <p:sp>
        <p:nvSpPr>
          <p:cNvPr id="265" name="Google Shape;265;g2d7aea1e7a6_0_25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66" name="Google Shape;266;g2d7aea1e7a6_0_253"/>
          <p:cNvPicPr preferRelativeResize="0"/>
          <p:nvPr/>
        </p:nvPicPr>
        <p:blipFill rotWithShape="1">
          <a:blip r:embed="rId3">
            <a:alphaModFix/>
          </a:blip>
          <a:srcRect b="0" l="0" r="0" t="0"/>
          <a:stretch/>
        </p:blipFill>
        <p:spPr>
          <a:xfrm>
            <a:off x="8736803" y="2078425"/>
            <a:ext cx="3343900" cy="3295650"/>
          </a:xfrm>
          <a:prstGeom prst="rect">
            <a:avLst/>
          </a:prstGeom>
          <a:noFill/>
          <a:ln>
            <a:noFill/>
          </a:ln>
        </p:spPr>
      </p:pic>
      <p:sp>
        <p:nvSpPr>
          <p:cNvPr id="267" name="Google Shape;267;g2d7aea1e7a6_0_253"/>
          <p:cNvSpPr txBox="1"/>
          <p:nvPr/>
        </p:nvSpPr>
        <p:spPr>
          <a:xfrm>
            <a:off x="457200" y="274650"/>
            <a:ext cx="10546200" cy="1143000"/>
          </a:xfrm>
          <a:prstGeom prst="rect">
            <a:avLst/>
          </a:prstGeom>
          <a:noFill/>
          <a:ln>
            <a:noFill/>
          </a:ln>
        </p:spPr>
        <p:txBody>
          <a:bodyPr anchorCtr="0" anchor="b" bIns="45700" lIns="91425" spcFirstLastPara="1" rIns="91425" wrap="square" tIns="45700">
            <a:normAutofit/>
          </a:bodyPr>
          <a:lstStyle/>
          <a:p>
            <a:pPr indent="0" lvl="0" marL="0" marR="0" rtl="0" algn="ctr">
              <a:lnSpc>
                <a:spcPct val="85000"/>
              </a:lnSpc>
              <a:spcBef>
                <a:spcPts val="0"/>
              </a:spcBef>
              <a:spcAft>
                <a:spcPts val="0"/>
              </a:spcAft>
              <a:buClr>
                <a:srgbClr val="3F3F3F"/>
              </a:buClr>
              <a:buSzPts val="4800"/>
              <a:buFont typeface="Calibri"/>
              <a:buNone/>
            </a:pPr>
            <a:r>
              <a:rPr i="0" lang="en-US" sz="4800" u="none" cap="none" strike="noStrike">
                <a:solidFill>
                  <a:schemeClr val="accent5"/>
                </a:solidFill>
                <a:latin typeface="Calibri"/>
                <a:ea typeface="Calibri"/>
                <a:cs typeface="Calibri"/>
                <a:sym typeface="Calibri"/>
              </a:rPr>
              <a:t>Household Example #1</a:t>
            </a:r>
            <a:endParaRPr i="0" sz="4800" u="none" cap="none" strike="noStrike">
              <a:solidFill>
                <a:schemeClr val="accent5"/>
              </a:solidFill>
              <a:latin typeface="Calibri"/>
              <a:ea typeface="Calibri"/>
              <a:cs typeface="Calibri"/>
              <a:sym typeface="Calibri"/>
            </a:endParaRPr>
          </a:p>
        </p:txBody>
      </p:sp>
      <p:sp>
        <p:nvSpPr>
          <p:cNvPr id="268" name="Google Shape;268;g2d7aea1e7a6_0_253"/>
          <p:cNvSpPr/>
          <p:nvPr/>
        </p:nvSpPr>
        <p:spPr>
          <a:xfrm>
            <a:off x="3944600" y="3312000"/>
            <a:ext cx="403800" cy="365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2d7aea1e7a6_0_262"/>
          <p:cNvSpPr txBox="1"/>
          <p:nvPr>
            <p:ph type="title"/>
          </p:nvPr>
        </p:nvSpPr>
        <p:spPr>
          <a:xfrm>
            <a:off x="268014" y="286600"/>
            <a:ext cx="10887600" cy="121110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SzPts val="4800"/>
              <a:buNone/>
            </a:pPr>
            <a:r>
              <a:rPr lang="en-US">
                <a:solidFill>
                  <a:schemeClr val="accent5"/>
                </a:solidFill>
              </a:rPr>
              <a:t>Household Example #2</a:t>
            </a:r>
            <a:endParaRPr>
              <a:solidFill>
                <a:schemeClr val="accent5"/>
              </a:solidFill>
            </a:endParaRPr>
          </a:p>
        </p:txBody>
      </p:sp>
      <p:sp>
        <p:nvSpPr>
          <p:cNvPr id="275" name="Google Shape;275;g2d7aea1e7a6_0_262"/>
          <p:cNvSpPr txBox="1"/>
          <p:nvPr>
            <p:ph idx="1" type="body"/>
          </p:nvPr>
        </p:nvSpPr>
        <p:spPr>
          <a:xfrm>
            <a:off x="464200" y="1700300"/>
            <a:ext cx="7974000" cy="4759500"/>
          </a:xfrm>
          <a:prstGeom prst="rect">
            <a:avLst/>
          </a:prstGeom>
          <a:noFill/>
          <a:ln>
            <a:noFill/>
          </a:ln>
        </p:spPr>
        <p:txBody>
          <a:bodyPr anchorCtr="0" anchor="t" bIns="45700" lIns="0" spcFirstLastPara="1" rIns="0" wrap="square" tIns="45700">
            <a:noAutofit/>
          </a:bodyPr>
          <a:lstStyle/>
          <a:p>
            <a:pPr indent="-361950" lvl="0" marL="457200" rtl="0" algn="l">
              <a:lnSpc>
                <a:spcPct val="115000"/>
              </a:lnSpc>
              <a:spcBef>
                <a:spcPts val="600"/>
              </a:spcBef>
              <a:spcAft>
                <a:spcPts val="0"/>
              </a:spcAft>
              <a:buClr>
                <a:srgbClr val="262626"/>
              </a:buClr>
              <a:buSzPts val="2100"/>
              <a:buChar char="●"/>
            </a:pPr>
            <a:r>
              <a:rPr lang="en-US" sz="2300">
                <a:solidFill>
                  <a:srgbClr val="262626"/>
                </a:solidFill>
              </a:rPr>
              <a:t>James is 21</a:t>
            </a:r>
            <a:endParaRPr sz="2300">
              <a:solidFill>
                <a:srgbClr val="262626"/>
              </a:solidFill>
            </a:endParaRPr>
          </a:p>
          <a:p>
            <a:pPr indent="-361950" lvl="0" marL="457200" rtl="0" algn="l">
              <a:lnSpc>
                <a:spcPct val="115000"/>
              </a:lnSpc>
              <a:spcBef>
                <a:spcPts val="0"/>
              </a:spcBef>
              <a:spcAft>
                <a:spcPts val="0"/>
              </a:spcAft>
              <a:buClr>
                <a:srgbClr val="262626"/>
              </a:buClr>
              <a:buSzPts val="2100"/>
              <a:buChar char="●"/>
            </a:pPr>
            <a:r>
              <a:rPr lang="en-US" sz="2300">
                <a:solidFill>
                  <a:srgbClr val="262626"/>
                </a:solidFill>
              </a:rPr>
              <a:t>Single parent of a 2 year old</a:t>
            </a:r>
            <a:endParaRPr sz="2300">
              <a:solidFill>
                <a:srgbClr val="262626"/>
              </a:solidFill>
            </a:endParaRPr>
          </a:p>
          <a:p>
            <a:pPr indent="-361950" lvl="0" marL="457200" rtl="0" algn="l">
              <a:lnSpc>
                <a:spcPct val="115000"/>
              </a:lnSpc>
              <a:spcBef>
                <a:spcPts val="0"/>
              </a:spcBef>
              <a:spcAft>
                <a:spcPts val="0"/>
              </a:spcAft>
              <a:buClr>
                <a:srgbClr val="262626"/>
              </a:buClr>
              <a:buSzPts val="2100"/>
              <a:buChar char="●"/>
            </a:pPr>
            <a:r>
              <a:rPr lang="en-US" sz="2300">
                <a:solidFill>
                  <a:srgbClr val="262626"/>
                </a:solidFill>
              </a:rPr>
              <a:t>Lives with his working Mom and 2 teenage siblings</a:t>
            </a:r>
            <a:endParaRPr sz="2300">
              <a:solidFill>
                <a:srgbClr val="262626"/>
              </a:solidFill>
            </a:endParaRPr>
          </a:p>
          <a:p>
            <a:pPr indent="0" lvl="0" marL="0" rtl="0" algn="l">
              <a:lnSpc>
                <a:spcPct val="115000"/>
              </a:lnSpc>
              <a:spcBef>
                <a:spcPts val="600"/>
              </a:spcBef>
              <a:spcAft>
                <a:spcPts val="0"/>
              </a:spcAft>
              <a:buClr>
                <a:schemeClr val="dk1"/>
              </a:buClr>
              <a:buSzPts val="1100"/>
              <a:buFont typeface="Arial"/>
              <a:buNone/>
            </a:pPr>
            <a:r>
              <a:t/>
            </a:r>
            <a:endParaRPr sz="2300">
              <a:solidFill>
                <a:srgbClr val="262626"/>
              </a:solidFill>
            </a:endParaRPr>
          </a:p>
          <a:p>
            <a:pPr indent="0" lvl="0" marL="0" rtl="0" algn="l">
              <a:lnSpc>
                <a:spcPct val="115000"/>
              </a:lnSpc>
              <a:spcBef>
                <a:spcPts val="600"/>
              </a:spcBef>
              <a:spcAft>
                <a:spcPts val="0"/>
              </a:spcAft>
              <a:buClr>
                <a:schemeClr val="dk1"/>
              </a:buClr>
              <a:buSzPts val="1100"/>
              <a:buFont typeface="Arial"/>
              <a:buNone/>
            </a:pPr>
            <a:r>
              <a:rPr lang="en-US" sz="2300">
                <a:solidFill>
                  <a:srgbClr val="262626"/>
                </a:solidFill>
              </a:rPr>
              <a:t>James and his child must be in the </a:t>
            </a:r>
            <a:r>
              <a:rPr b="1" lang="en-US" sz="2300">
                <a:solidFill>
                  <a:srgbClr val="262626"/>
                </a:solidFill>
              </a:rPr>
              <a:t>same</a:t>
            </a:r>
            <a:r>
              <a:rPr lang="en-US" sz="2300">
                <a:solidFill>
                  <a:srgbClr val="262626"/>
                </a:solidFill>
              </a:rPr>
              <a:t> SNAP* household with his Mom and siblings, until he turns 22 (and is making/buying most of his and child’s food separately). </a:t>
            </a:r>
            <a:endParaRPr sz="2300">
              <a:solidFill>
                <a:srgbClr val="262626"/>
              </a:solidFill>
            </a:endParaRPr>
          </a:p>
          <a:p>
            <a:pPr indent="0" lvl="0" marL="0" rtl="0" algn="l">
              <a:lnSpc>
                <a:spcPct val="115000"/>
              </a:lnSpc>
              <a:spcBef>
                <a:spcPts val="600"/>
              </a:spcBef>
              <a:spcAft>
                <a:spcPts val="0"/>
              </a:spcAft>
              <a:buClr>
                <a:schemeClr val="dk1"/>
              </a:buClr>
              <a:buSzPts val="1100"/>
              <a:buFont typeface="Arial"/>
              <a:buNone/>
            </a:pPr>
            <a:r>
              <a:t/>
            </a:r>
            <a:endParaRPr>
              <a:solidFill>
                <a:srgbClr val="262626"/>
              </a:solidFill>
            </a:endParaRPr>
          </a:p>
          <a:p>
            <a:pPr indent="0" lvl="0" marL="0" rtl="0" algn="l">
              <a:lnSpc>
                <a:spcPct val="115000"/>
              </a:lnSpc>
              <a:spcBef>
                <a:spcPts val="600"/>
              </a:spcBef>
              <a:spcAft>
                <a:spcPts val="0"/>
              </a:spcAft>
              <a:buClr>
                <a:schemeClr val="dk1"/>
              </a:buClr>
              <a:buSzPts val="1100"/>
              <a:buFont typeface="Arial"/>
              <a:buNone/>
            </a:pPr>
            <a:r>
              <a:rPr lang="en-US" sz="1700">
                <a:solidFill>
                  <a:srgbClr val="262626"/>
                </a:solidFill>
              </a:rPr>
              <a:t>*NOTE:  TAFDC rules are different! James may be able to get TAFDC cash for himself and his 2 year old, without counting his Mom/siblings or her income</a:t>
            </a:r>
            <a:endParaRPr sz="1700">
              <a:solidFill>
                <a:srgbClr val="262626"/>
              </a:solidFill>
            </a:endParaRPr>
          </a:p>
        </p:txBody>
      </p:sp>
      <p:sp>
        <p:nvSpPr>
          <p:cNvPr id="276" name="Google Shape;276;g2d7aea1e7a6_0_262"/>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77" name="Google Shape;277;g2d7aea1e7a6_0_262"/>
          <p:cNvPicPr preferRelativeResize="0"/>
          <p:nvPr/>
        </p:nvPicPr>
        <p:blipFill rotWithShape="1">
          <a:blip r:embed="rId3">
            <a:alphaModFix/>
          </a:blip>
          <a:srcRect b="0" l="0" r="0" t="0"/>
          <a:stretch/>
        </p:blipFill>
        <p:spPr>
          <a:xfrm>
            <a:off x="8818131" y="2490875"/>
            <a:ext cx="3030769" cy="2010500"/>
          </a:xfrm>
          <a:prstGeom prst="rect">
            <a:avLst/>
          </a:prstGeom>
          <a:noFill/>
          <a:ln>
            <a:noFill/>
          </a:ln>
        </p:spPr>
      </p:pic>
      <p:sp>
        <p:nvSpPr>
          <p:cNvPr id="278" name="Google Shape;278;g2d7aea1e7a6_0_262"/>
          <p:cNvSpPr/>
          <p:nvPr/>
        </p:nvSpPr>
        <p:spPr>
          <a:xfrm>
            <a:off x="3897575" y="3028525"/>
            <a:ext cx="401100" cy="365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2d7aea1e7a6_0_271"/>
          <p:cNvSpPr txBox="1"/>
          <p:nvPr>
            <p:ph type="title"/>
          </p:nvPr>
        </p:nvSpPr>
        <p:spPr>
          <a:xfrm>
            <a:off x="1097280" y="286603"/>
            <a:ext cx="10058400" cy="10692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1800"/>
              <a:buNone/>
            </a:pPr>
            <a:r>
              <a:rPr lang="en-US">
                <a:solidFill>
                  <a:schemeClr val="accent5"/>
                </a:solidFill>
              </a:rPr>
              <a:t>Household Example #3</a:t>
            </a:r>
            <a:endParaRPr>
              <a:solidFill>
                <a:schemeClr val="accent5"/>
              </a:solidFill>
            </a:endParaRPr>
          </a:p>
        </p:txBody>
      </p:sp>
      <p:sp>
        <p:nvSpPr>
          <p:cNvPr id="285" name="Google Shape;285;g2d7aea1e7a6_0_271"/>
          <p:cNvSpPr txBox="1"/>
          <p:nvPr>
            <p:ph idx="2" type="body"/>
          </p:nvPr>
        </p:nvSpPr>
        <p:spPr>
          <a:xfrm>
            <a:off x="4494050" y="1760825"/>
            <a:ext cx="7335300" cy="4581900"/>
          </a:xfrm>
          <a:prstGeom prst="rect">
            <a:avLst/>
          </a:prstGeom>
          <a:noFill/>
          <a:ln>
            <a:noFill/>
          </a:ln>
        </p:spPr>
        <p:txBody>
          <a:bodyPr anchorCtr="0" anchor="t" bIns="45700" lIns="0" spcFirstLastPara="1" rIns="0" wrap="square" tIns="45700">
            <a:normAutofit/>
          </a:bodyPr>
          <a:lstStyle/>
          <a:p>
            <a:pPr indent="-371475" lvl="0" marL="457200" rtl="0" algn="l">
              <a:lnSpc>
                <a:spcPct val="100000"/>
              </a:lnSpc>
              <a:spcBef>
                <a:spcPts val="1200"/>
              </a:spcBef>
              <a:spcAft>
                <a:spcPts val="0"/>
              </a:spcAft>
              <a:buClr>
                <a:srgbClr val="262626"/>
              </a:buClr>
              <a:buSzPts val="2250"/>
              <a:buChar char="●"/>
            </a:pPr>
            <a:r>
              <a:rPr lang="en-US" sz="2250">
                <a:solidFill>
                  <a:srgbClr val="262626"/>
                </a:solidFill>
              </a:rPr>
              <a:t>Shawn lost his job and was evicted. His family moved in with his sister Carla and her family in a small apartment. </a:t>
            </a:r>
            <a:endParaRPr sz="2250">
              <a:solidFill>
                <a:srgbClr val="262626"/>
              </a:solidFill>
            </a:endParaRPr>
          </a:p>
          <a:p>
            <a:pPr indent="-371475" lvl="0" marL="457200" rtl="0" algn="l">
              <a:lnSpc>
                <a:spcPct val="100000"/>
              </a:lnSpc>
              <a:spcBef>
                <a:spcPts val="0"/>
              </a:spcBef>
              <a:spcAft>
                <a:spcPts val="0"/>
              </a:spcAft>
              <a:buClr>
                <a:srgbClr val="262626"/>
              </a:buClr>
              <a:buSzPts val="2250"/>
              <a:buChar char="●"/>
            </a:pPr>
            <a:r>
              <a:rPr lang="en-US" sz="2250">
                <a:solidFill>
                  <a:srgbClr val="262626"/>
                </a:solidFill>
              </a:rPr>
              <a:t>Carla works and gets SNAP for herself and her two young kids. </a:t>
            </a:r>
            <a:endParaRPr sz="2250">
              <a:solidFill>
                <a:srgbClr val="262626"/>
              </a:solidFill>
            </a:endParaRPr>
          </a:p>
          <a:p>
            <a:pPr indent="-371475" lvl="0" marL="457200" rtl="0" algn="l">
              <a:lnSpc>
                <a:spcPct val="100000"/>
              </a:lnSpc>
              <a:spcBef>
                <a:spcPts val="0"/>
              </a:spcBef>
              <a:spcAft>
                <a:spcPts val="0"/>
              </a:spcAft>
              <a:buClr>
                <a:srgbClr val="262626"/>
              </a:buClr>
              <a:buSzPts val="2250"/>
              <a:buChar char="●"/>
            </a:pPr>
            <a:r>
              <a:rPr lang="en-US" sz="2250">
                <a:solidFill>
                  <a:srgbClr val="262626"/>
                </a:solidFill>
              </a:rPr>
              <a:t>She typically prepares food for her kids and buys food separately from Shawn. </a:t>
            </a:r>
            <a:endParaRPr sz="2250">
              <a:solidFill>
                <a:srgbClr val="262626"/>
              </a:solidFill>
            </a:endParaRPr>
          </a:p>
          <a:p>
            <a:pPr indent="-371475" lvl="0" marL="457200" rtl="0" algn="l">
              <a:lnSpc>
                <a:spcPct val="100000"/>
              </a:lnSpc>
              <a:spcBef>
                <a:spcPts val="0"/>
              </a:spcBef>
              <a:spcAft>
                <a:spcPts val="0"/>
              </a:spcAft>
              <a:buClr>
                <a:srgbClr val="262626"/>
              </a:buClr>
              <a:buSzPts val="2250"/>
              <a:buChar char="●"/>
            </a:pPr>
            <a:r>
              <a:rPr lang="en-US" sz="2250">
                <a:solidFill>
                  <a:srgbClr val="262626"/>
                </a:solidFill>
              </a:rPr>
              <a:t>Shawn is going to food pantries and used the rest of his savings on groceries. </a:t>
            </a:r>
            <a:endParaRPr sz="2250">
              <a:solidFill>
                <a:srgbClr val="262626"/>
              </a:solidFill>
            </a:endParaRPr>
          </a:p>
          <a:p>
            <a:pPr indent="0" lvl="0" marL="0" rtl="0" algn="l">
              <a:lnSpc>
                <a:spcPct val="100000"/>
              </a:lnSpc>
              <a:spcBef>
                <a:spcPts val="1200"/>
              </a:spcBef>
              <a:spcAft>
                <a:spcPts val="0"/>
              </a:spcAft>
              <a:buNone/>
            </a:pPr>
            <a:r>
              <a:t/>
            </a:r>
            <a:endParaRPr sz="2050">
              <a:solidFill>
                <a:srgbClr val="262626"/>
              </a:solidFill>
            </a:endParaRPr>
          </a:p>
          <a:p>
            <a:pPr indent="0" lvl="0" marL="0" rtl="0" algn="l">
              <a:lnSpc>
                <a:spcPct val="100000"/>
              </a:lnSpc>
              <a:spcBef>
                <a:spcPts val="200"/>
              </a:spcBef>
              <a:spcAft>
                <a:spcPts val="0"/>
              </a:spcAft>
              <a:buNone/>
            </a:pPr>
            <a:r>
              <a:t/>
            </a:r>
            <a:endParaRPr sz="2050">
              <a:solidFill>
                <a:srgbClr val="262626"/>
              </a:solidFill>
            </a:endParaRPr>
          </a:p>
          <a:p>
            <a:pPr indent="0" lvl="0" marL="0" rtl="0" algn="l">
              <a:lnSpc>
                <a:spcPct val="100000"/>
              </a:lnSpc>
              <a:spcBef>
                <a:spcPts val="200"/>
              </a:spcBef>
              <a:spcAft>
                <a:spcPts val="0"/>
              </a:spcAft>
              <a:buNone/>
            </a:pPr>
            <a:r>
              <a:rPr lang="en-US" sz="2050">
                <a:solidFill>
                  <a:srgbClr val="262626"/>
                </a:solidFill>
              </a:rPr>
              <a:t>Shawn can apply for </a:t>
            </a:r>
            <a:r>
              <a:rPr b="1" lang="en-US" sz="2050">
                <a:solidFill>
                  <a:srgbClr val="262626"/>
                </a:solidFill>
              </a:rPr>
              <a:t>his family only </a:t>
            </a:r>
            <a:r>
              <a:rPr lang="en-US" sz="2050">
                <a:solidFill>
                  <a:srgbClr val="262626"/>
                </a:solidFill>
              </a:rPr>
              <a:t>as long as he is not customarily making and buying food together with Carla and her family. </a:t>
            </a:r>
            <a:endParaRPr sz="2100">
              <a:solidFill>
                <a:srgbClr val="262626"/>
              </a:solidFill>
            </a:endParaRPr>
          </a:p>
        </p:txBody>
      </p:sp>
      <p:sp>
        <p:nvSpPr>
          <p:cNvPr id="286" name="Google Shape;286;g2d7aea1e7a6_0_271"/>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87" name="Google Shape;287;g2d7aea1e7a6_0_271"/>
          <p:cNvPicPr preferRelativeResize="0"/>
          <p:nvPr/>
        </p:nvPicPr>
        <p:blipFill rotWithShape="1">
          <a:blip r:embed="rId3">
            <a:alphaModFix/>
          </a:blip>
          <a:srcRect b="0" l="0" r="0" t="0"/>
          <a:stretch/>
        </p:blipFill>
        <p:spPr>
          <a:xfrm>
            <a:off x="136200" y="2181200"/>
            <a:ext cx="4110200" cy="2715125"/>
          </a:xfrm>
          <a:prstGeom prst="rect">
            <a:avLst/>
          </a:prstGeom>
          <a:noFill/>
          <a:ln>
            <a:noFill/>
          </a:ln>
        </p:spPr>
      </p:pic>
      <p:sp>
        <p:nvSpPr>
          <p:cNvPr id="288" name="Google Shape;288;g2d7aea1e7a6_0_271"/>
          <p:cNvSpPr/>
          <p:nvPr/>
        </p:nvSpPr>
        <p:spPr>
          <a:xfrm>
            <a:off x="7728175" y="4578900"/>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d7aea1e7a6_0_280"/>
          <p:cNvSpPr txBox="1"/>
          <p:nvPr>
            <p:ph type="title"/>
          </p:nvPr>
        </p:nvSpPr>
        <p:spPr>
          <a:xfrm>
            <a:off x="778250" y="681025"/>
            <a:ext cx="10774500" cy="8298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r>
              <a:rPr lang="en-US">
                <a:solidFill>
                  <a:schemeClr val="accent3"/>
                </a:solidFill>
              </a:rPr>
              <a:t>Common client Qs about SNAP “households”</a:t>
            </a:r>
            <a:endParaRPr b="1">
              <a:solidFill>
                <a:schemeClr val="accent3"/>
              </a:solidFill>
            </a:endParaRPr>
          </a:p>
        </p:txBody>
      </p:sp>
      <p:sp>
        <p:nvSpPr>
          <p:cNvPr id="294" name="Google Shape;294;g2d7aea1e7a6_0_280"/>
          <p:cNvSpPr txBox="1"/>
          <p:nvPr>
            <p:ph idx="1" type="body"/>
          </p:nvPr>
        </p:nvSpPr>
        <p:spPr>
          <a:xfrm>
            <a:off x="438150" y="1662100"/>
            <a:ext cx="10972800" cy="5196000"/>
          </a:xfrm>
          <a:prstGeom prst="rect">
            <a:avLst/>
          </a:prstGeom>
          <a:noFill/>
          <a:ln>
            <a:noFill/>
          </a:ln>
        </p:spPr>
        <p:txBody>
          <a:bodyPr anchorCtr="0" anchor="t" bIns="45700" lIns="0" spcFirstLastPara="1" rIns="0" wrap="square" tIns="45700">
            <a:normAutofit/>
          </a:bodyPr>
          <a:lstStyle/>
          <a:p>
            <a:pPr indent="-342900" lvl="1" marL="914400" rtl="0" algn="l">
              <a:lnSpc>
                <a:spcPct val="90000"/>
              </a:lnSpc>
              <a:spcBef>
                <a:spcPts val="200"/>
              </a:spcBef>
              <a:spcAft>
                <a:spcPts val="0"/>
              </a:spcAft>
              <a:buSzPts val="1800"/>
              <a:buChar char="◦"/>
            </a:pPr>
            <a:r>
              <a:rPr lang="en-US" sz="3200"/>
              <a:t>Do I have to list on the SNAP application everyone who lives under the same roof? </a:t>
            </a:r>
            <a:r>
              <a:rPr b="1" lang="en-US" sz="3200">
                <a:solidFill>
                  <a:schemeClr val="accent1"/>
                </a:solidFill>
              </a:rPr>
              <a:t>   </a:t>
            </a:r>
            <a:r>
              <a:rPr b="1" lang="en-US" sz="3200">
                <a:solidFill>
                  <a:srgbClr val="FF0000"/>
                </a:solidFill>
              </a:rPr>
              <a:t>NO</a:t>
            </a:r>
            <a:r>
              <a:rPr lang="en-US" sz="3200">
                <a:solidFill>
                  <a:srgbClr val="45818E"/>
                </a:solidFill>
              </a:rPr>
              <a:t> </a:t>
            </a:r>
            <a:endParaRPr>
              <a:solidFill>
                <a:srgbClr val="45818E"/>
              </a:solidFill>
            </a:endParaRPr>
          </a:p>
          <a:p>
            <a:pPr indent="-228600" lvl="1" marL="914400" rtl="0" algn="l">
              <a:lnSpc>
                <a:spcPct val="90000"/>
              </a:lnSpc>
              <a:spcBef>
                <a:spcPts val="200"/>
              </a:spcBef>
              <a:spcAft>
                <a:spcPts val="0"/>
              </a:spcAft>
              <a:buSzPts val="1800"/>
              <a:buNone/>
            </a:pPr>
            <a:r>
              <a:t/>
            </a:r>
            <a:endParaRPr sz="3200"/>
          </a:p>
          <a:p>
            <a:pPr indent="-342900" lvl="1" marL="914400" rtl="0" algn="l">
              <a:lnSpc>
                <a:spcPct val="90000"/>
              </a:lnSpc>
              <a:spcBef>
                <a:spcPts val="200"/>
              </a:spcBef>
              <a:spcAft>
                <a:spcPts val="0"/>
              </a:spcAft>
              <a:buSzPts val="1800"/>
              <a:buChar char="◦"/>
            </a:pPr>
            <a:r>
              <a:rPr lang="en-US" sz="3200"/>
              <a:t>Do I have to include the SSN or income of people who are not part of my SNAP household?   </a:t>
            </a:r>
            <a:r>
              <a:rPr lang="en-US" sz="3200">
                <a:solidFill>
                  <a:srgbClr val="FF0000"/>
                </a:solidFill>
              </a:rPr>
              <a:t> </a:t>
            </a:r>
            <a:r>
              <a:rPr b="1" lang="en-US" sz="3200">
                <a:solidFill>
                  <a:srgbClr val="FF0000"/>
                </a:solidFill>
              </a:rPr>
              <a:t>NO</a:t>
            </a:r>
            <a:endParaRPr b="1">
              <a:solidFill>
                <a:srgbClr val="FF0000"/>
              </a:solidFill>
            </a:endParaRPr>
          </a:p>
          <a:p>
            <a:pPr indent="-228600" lvl="0" marL="457200" rtl="0" algn="l">
              <a:lnSpc>
                <a:spcPct val="90000"/>
              </a:lnSpc>
              <a:spcBef>
                <a:spcPts val="1200"/>
              </a:spcBef>
              <a:spcAft>
                <a:spcPts val="0"/>
              </a:spcAft>
              <a:buSzPts val="1800"/>
              <a:buNone/>
            </a:pPr>
            <a:r>
              <a:t/>
            </a:r>
            <a:endParaRPr sz="3600"/>
          </a:p>
          <a:p>
            <a:pPr indent="-342900" lvl="1" marL="914400" rtl="0" algn="l">
              <a:lnSpc>
                <a:spcPct val="90000"/>
              </a:lnSpc>
              <a:spcBef>
                <a:spcPts val="200"/>
              </a:spcBef>
              <a:spcAft>
                <a:spcPts val="0"/>
              </a:spcAft>
              <a:buSzPts val="1800"/>
              <a:buChar char="◦"/>
            </a:pPr>
            <a:r>
              <a:rPr lang="en-US" sz="3200"/>
              <a:t>Do I have to include my adult children who live with me?    </a:t>
            </a:r>
            <a:r>
              <a:rPr b="1" lang="en-US" sz="3000">
                <a:solidFill>
                  <a:srgbClr val="FF0000"/>
                </a:solidFill>
              </a:rPr>
              <a:t>NO</a:t>
            </a:r>
            <a:r>
              <a:rPr lang="en-US" sz="3000">
                <a:solidFill>
                  <a:srgbClr val="45818E"/>
                </a:solidFill>
              </a:rPr>
              <a:t> - </a:t>
            </a:r>
            <a:r>
              <a:rPr lang="en-US" sz="3000">
                <a:solidFill>
                  <a:schemeClr val="dk1"/>
                </a:solidFill>
              </a:rPr>
              <a:t>if age 22+ and make/buy most of their food apart from you</a:t>
            </a:r>
            <a:r>
              <a:rPr lang="en-US" sz="3000">
                <a:solidFill>
                  <a:schemeClr val="accent5"/>
                </a:solidFill>
              </a:rPr>
              <a:t>. </a:t>
            </a:r>
            <a:endParaRPr b="1" sz="3000">
              <a:solidFill>
                <a:schemeClr val="accent5"/>
              </a:solidFill>
            </a:endParaRPr>
          </a:p>
        </p:txBody>
      </p:sp>
      <p:sp>
        <p:nvSpPr>
          <p:cNvPr id="295" name="Google Shape;295;g2d7aea1e7a6_0_28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2d7aea1e7a6_0_375"/>
          <p:cNvSpPr txBox="1"/>
          <p:nvPr>
            <p:ph idx="12" type="sldNum"/>
          </p:nvPr>
        </p:nvSpPr>
        <p:spPr>
          <a:xfrm>
            <a:off x="9042400" y="6400800"/>
            <a:ext cx="25401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03" name="Google Shape;303;g2d7aea1e7a6_0_375"/>
          <p:cNvSpPr txBox="1"/>
          <p:nvPr>
            <p:ph idx="4294967295" type="title"/>
          </p:nvPr>
        </p:nvSpPr>
        <p:spPr>
          <a:xfrm>
            <a:off x="1217550" y="378350"/>
            <a:ext cx="7296900" cy="12495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sz="4400">
                <a:solidFill>
                  <a:schemeClr val="accent3"/>
                </a:solidFill>
              </a:rPr>
              <a:t>Homeless, Group Homes </a:t>
            </a:r>
            <a:endParaRPr sz="4400">
              <a:solidFill>
                <a:schemeClr val="accent3"/>
              </a:solidFill>
            </a:endParaRPr>
          </a:p>
          <a:p>
            <a:pPr indent="0" lvl="0" marL="0" rtl="0" algn="l">
              <a:lnSpc>
                <a:spcPct val="85000"/>
              </a:lnSpc>
              <a:spcBef>
                <a:spcPts val="0"/>
              </a:spcBef>
              <a:spcAft>
                <a:spcPts val="0"/>
              </a:spcAft>
              <a:buSzPts val="4800"/>
              <a:buNone/>
            </a:pPr>
            <a:r>
              <a:rPr lang="en-US" sz="4400">
                <a:solidFill>
                  <a:schemeClr val="accent3"/>
                </a:solidFill>
              </a:rPr>
              <a:t>&amp; Senior Congregate Meals</a:t>
            </a:r>
            <a:endParaRPr sz="3200">
              <a:solidFill>
                <a:schemeClr val="accent3"/>
              </a:solidFill>
            </a:endParaRPr>
          </a:p>
        </p:txBody>
      </p:sp>
      <p:sp>
        <p:nvSpPr>
          <p:cNvPr id="304" name="Google Shape;304;g2d7aea1e7a6_0_375"/>
          <p:cNvSpPr txBox="1"/>
          <p:nvPr>
            <p:ph idx="4294967295" type="body"/>
          </p:nvPr>
        </p:nvSpPr>
        <p:spPr>
          <a:xfrm>
            <a:off x="711200" y="1872125"/>
            <a:ext cx="10668000" cy="4050000"/>
          </a:xfrm>
          <a:prstGeom prst="rect">
            <a:avLst/>
          </a:prstGeom>
          <a:noFill/>
          <a:ln>
            <a:noFill/>
          </a:ln>
        </p:spPr>
        <p:txBody>
          <a:bodyPr anchorCtr="0" anchor="t" bIns="45700" lIns="0" spcFirstLastPara="1" rIns="0" wrap="square" tIns="45700">
            <a:normAutofit/>
          </a:bodyPr>
          <a:lstStyle/>
          <a:p>
            <a:pPr indent="-355600" lvl="0" marL="457200" rtl="0" algn="l">
              <a:lnSpc>
                <a:spcPct val="90000"/>
              </a:lnSpc>
              <a:spcBef>
                <a:spcPts val="1200"/>
              </a:spcBef>
              <a:spcAft>
                <a:spcPts val="0"/>
              </a:spcAft>
              <a:buSzPts val="2000"/>
              <a:buFont typeface="Calibri"/>
              <a:buNone/>
            </a:pPr>
            <a:r>
              <a:rPr lang="en-US" sz="3400"/>
              <a:t>   Some households qualify for SNAP - even if getting prepared meals:</a:t>
            </a:r>
            <a:endParaRPr sz="2200"/>
          </a:p>
          <a:p>
            <a:pPr indent="-393700" lvl="0" marL="914400" rtl="0" algn="l">
              <a:lnSpc>
                <a:spcPct val="90000"/>
              </a:lnSpc>
              <a:spcBef>
                <a:spcPts val="1200"/>
              </a:spcBef>
              <a:spcAft>
                <a:spcPts val="0"/>
              </a:spcAft>
              <a:buSzPts val="2600"/>
              <a:buChar char="▪"/>
            </a:pPr>
            <a:r>
              <a:rPr lang="en-US" sz="2600"/>
              <a:t>Homeless or domestic violence shelters</a:t>
            </a:r>
            <a:endParaRPr sz="2600"/>
          </a:p>
          <a:p>
            <a:pPr indent="-393700" lvl="0" marL="914400" rtl="0" algn="l">
              <a:lnSpc>
                <a:spcPct val="90000"/>
              </a:lnSpc>
              <a:spcBef>
                <a:spcPts val="1200"/>
              </a:spcBef>
              <a:spcAft>
                <a:spcPts val="0"/>
              </a:spcAft>
              <a:buSzPts val="2600"/>
              <a:buChar char="▪"/>
            </a:pPr>
            <a:r>
              <a:rPr lang="en-US" sz="2600"/>
              <a:t>Licensed group homes </a:t>
            </a:r>
            <a:endParaRPr sz="2600"/>
          </a:p>
          <a:p>
            <a:pPr indent="-444500" lvl="1" marL="1676400" rtl="0" algn="l">
              <a:lnSpc>
                <a:spcPct val="90000"/>
              </a:lnSpc>
              <a:spcBef>
                <a:spcPts val="1200"/>
              </a:spcBef>
              <a:spcAft>
                <a:spcPts val="0"/>
              </a:spcAft>
              <a:buSzPts val="2200"/>
              <a:buChar char="◦"/>
            </a:pPr>
            <a:r>
              <a:rPr lang="en-US" sz="2200"/>
              <a:t>run by the Dept of Mental Health (DMH), Dept of Developmental Services (DDS) or other licensed group homes for persons with disabilities</a:t>
            </a:r>
            <a:endParaRPr sz="2200"/>
          </a:p>
          <a:p>
            <a:pPr indent="-393700" lvl="0" marL="914400" rtl="0" algn="l">
              <a:lnSpc>
                <a:spcPct val="90000"/>
              </a:lnSpc>
              <a:spcBef>
                <a:spcPts val="1200"/>
              </a:spcBef>
              <a:spcAft>
                <a:spcPts val="0"/>
              </a:spcAft>
              <a:buSzPts val="2600"/>
              <a:buChar char="▪"/>
            </a:pPr>
            <a:r>
              <a:rPr lang="en-US" sz="2600"/>
              <a:t>Senior congregate living programs</a:t>
            </a:r>
            <a:endParaRPr sz="2600"/>
          </a:p>
          <a:p>
            <a:pPr indent="-393700" lvl="0" marL="914400" rtl="0" algn="l">
              <a:lnSpc>
                <a:spcPct val="90000"/>
              </a:lnSpc>
              <a:spcBef>
                <a:spcPts val="1200"/>
              </a:spcBef>
              <a:spcAft>
                <a:spcPts val="0"/>
              </a:spcAft>
              <a:buSzPts val="2600"/>
              <a:buChar char="▪"/>
            </a:pPr>
            <a:r>
              <a:rPr lang="en-US" sz="2600"/>
              <a:t>Meals on Wheels or Senior Day Care</a:t>
            </a:r>
            <a:endParaRPr sz="2200">
              <a:latin typeface="Calibri"/>
              <a:ea typeface="Calibri"/>
              <a:cs typeface="Calibri"/>
              <a:sym typeface="Calibri"/>
            </a:endParaRPr>
          </a:p>
        </p:txBody>
      </p:sp>
      <p:pic>
        <p:nvPicPr>
          <p:cNvPr id="305" name="Google Shape;305;g2d7aea1e7a6_0_375"/>
          <p:cNvPicPr preferRelativeResize="0"/>
          <p:nvPr/>
        </p:nvPicPr>
        <p:blipFill>
          <a:blip r:embed="rId3">
            <a:alphaModFix/>
          </a:blip>
          <a:stretch>
            <a:fillRect/>
          </a:stretch>
        </p:blipFill>
        <p:spPr>
          <a:xfrm>
            <a:off x="9822775" y="331843"/>
            <a:ext cx="2025075" cy="15402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2d7aea1e7a6_0_384"/>
          <p:cNvSpPr txBox="1"/>
          <p:nvPr>
            <p:ph type="title"/>
          </p:nvPr>
        </p:nvSpPr>
        <p:spPr>
          <a:xfrm>
            <a:off x="592784" y="412727"/>
            <a:ext cx="10058400" cy="10851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lang="en-US">
                <a:solidFill>
                  <a:schemeClr val="accent5"/>
                </a:solidFill>
              </a:rPr>
              <a:t>Example:  Homeless Individual</a:t>
            </a:r>
            <a:endParaRPr>
              <a:solidFill>
                <a:schemeClr val="accent5"/>
              </a:solidFill>
            </a:endParaRPr>
          </a:p>
        </p:txBody>
      </p:sp>
      <p:sp>
        <p:nvSpPr>
          <p:cNvPr id="312" name="Google Shape;312;g2d7aea1e7a6_0_384"/>
          <p:cNvSpPr txBox="1"/>
          <p:nvPr>
            <p:ph idx="1" type="body"/>
          </p:nvPr>
        </p:nvSpPr>
        <p:spPr>
          <a:xfrm>
            <a:off x="4307975" y="1860425"/>
            <a:ext cx="7153500" cy="4398600"/>
          </a:xfrm>
          <a:prstGeom prst="rect">
            <a:avLst/>
          </a:prstGeom>
          <a:solidFill>
            <a:schemeClr val="lt1"/>
          </a:solidFill>
          <a:ln cap="flat" cmpd="sng" w="25400">
            <a:solidFill>
              <a:schemeClr val="lt1"/>
            </a:solidFill>
            <a:prstDash val="solid"/>
            <a:round/>
            <a:headEnd len="sm" w="sm" type="none"/>
            <a:tailEnd len="sm" w="sm" type="none"/>
          </a:ln>
        </p:spPr>
        <p:txBody>
          <a:bodyPr anchorCtr="0" anchor="t" bIns="45700" lIns="0" spcFirstLastPara="1" rIns="0" wrap="square" tIns="45700">
            <a:normAutofit/>
          </a:bodyPr>
          <a:lstStyle/>
          <a:p>
            <a:pPr indent="-431800" lvl="0" marL="457200" rtl="0" algn="l">
              <a:lnSpc>
                <a:spcPct val="100000"/>
              </a:lnSpc>
              <a:spcBef>
                <a:spcPts val="640"/>
              </a:spcBef>
              <a:spcAft>
                <a:spcPts val="0"/>
              </a:spcAft>
              <a:buClr>
                <a:srgbClr val="000000"/>
              </a:buClr>
              <a:buSzPts val="2800"/>
              <a:buChar char=" "/>
            </a:pPr>
            <a:r>
              <a:rPr lang="en-US" sz="2400">
                <a:solidFill>
                  <a:srgbClr val="000000"/>
                </a:solidFill>
              </a:rPr>
              <a:t>Gary is a 62 year old homeless veteran. He gets many meals at a local shelter.</a:t>
            </a:r>
            <a:endParaRPr sz="2400"/>
          </a:p>
          <a:p>
            <a:pPr indent="-254000" lvl="0" marL="457200" rtl="0" algn="l">
              <a:lnSpc>
                <a:spcPct val="100000"/>
              </a:lnSpc>
              <a:spcBef>
                <a:spcPts val="640"/>
              </a:spcBef>
              <a:spcAft>
                <a:spcPts val="0"/>
              </a:spcAft>
              <a:buClr>
                <a:srgbClr val="3F3F3F"/>
              </a:buClr>
              <a:buSzPts val="3200"/>
              <a:buNone/>
            </a:pPr>
            <a:r>
              <a:t/>
            </a:r>
            <a:endParaRPr sz="2400">
              <a:solidFill>
                <a:srgbClr val="000000"/>
              </a:solidFill>
            </a:endParaRPr>
          </a:p>
          <a:p>
            <a:pPr indent="-457200" lvl="0" marL="457200" rtl="0" algn="l">
              <a:lnSpc>
                <a:spcPct val="100000"/>
              </a:lnSpc>
              <a:spcBef>
                <a:spcPts val="560"/>
              </a:spcBef>
              <a:spcAft>
                <a:spcPts val="0"/>
              </a:spcAft>
              <a:buClr>
                <a:srgbClr val="000000"/>
              </a:buClr>
              <a:buSzPts val="2800"/>
              <a:buChar char=" "/>
            </a:pPr>
            <a:r>
              <a:t/>
            </a:r>
            <a:endParaRPr sz="2400">
              <a:solidFill>
                <a:srgbClr val="000000"/>
              </a:solidFill>
            </a:endParaRPr>
          </a:p>
          <a:p>
            <a:pPr indent="-457200" lvl="0" marL="457200" rtl="0" algn="l">
              <a:lnSpc>
                <a:spcPct val="100000"/>
              </a:lnSpc>
              <a:spcBef>
                <a:spcPts val="560"/>
              </a:spcBef>
              <a:spcAft>
                <a:spcPts val="0"/>
              </a:spcAft>
              <a:buClr>
                <a:srgbClr val="000000"/>
              </a:buClr>
              <a:buSzPts val="2800"/>
              <a:buChar char=" "/>
            </a:pPr>
            <a:r>
              <a:rPr lang="en-US" sz="2400">
                <a:solidFill>
                  <a:srgbClr val="000000"/>
                </a:solidFill>
              </a:rPr>
              <a:t>Gary is eligible for his own SNAP benefits even though homeless. He does not need cooking facilities and can use the SNAP to supplement his diet.   </a:t>
            </a:r>
            <a:endParaRPr sz="2400"/>
          </a:p>
          <a:p>
            <a:pPr indent="-228600" lvl="0" marL="342900" rtl="0" algn="l">
              <a:lnSpc>
                <a:spcPct val="90000"/>
              </a:lnSpc>
              <a:spcBef>
                <a:spcPts val="1200"/>
              </a:spcBef>
              <a:spcAft>
                <a:spcPts val="0"/>
              </a:spcAft>
              <a:buSzPts val="1800"/>
              <a:buFont typeface="Arial"/>
              <a:buNone/>
            </a:pPr>
            <a:r>
              <a:t/>
            </a:r>
            <a:endParaRPr sz="2400"/>
          </a:p>
        </p:txBody>
      </p:sp>
      <p:sp>
        <p:nvSpPr>
          <p:cNvPr id="313" name="Google Shape;313;g2d7aea1e7a6_0_38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14" name="Google Shape;314;g2d7aea1e7a6_0_384"/>
          <p:cNvPicPr preferRelativeResize="0"/>
          <p:nvPr/>
        </p:nvPicPr>
        <p:blipFill rotWithShape="1">
          <a:blip r:embed="rId3">
            <a:alphaModFix/>
          </a:blip>
          <a:srcRect b="0" l="0" r="0" t="0"/>
          <a:stretch/>
        </p:blipFill>
        <p:spPr>
          <a:xfrm>
            <a:off x="283779" y="2306555"/>
            <a:ext cx="3323295" cy="2501928"/>
          </a:xfrm>
          <a:prstGeom prst="rect">
            <a:avLst/>
          </a:prstGeom>
          <a:noFill/>
          <a:ln>
            <a:noFill/>
          </a:ln>
        </p:spPr>
      </p:pic>
      <p:sp>
        <p:nvSpPr>
          <p:cNvPr id="315" name="Google Shape;315;g2d7aea1e7a6_0_384"/>
          <p:cNvSpPr/>
          <p:nvPr/>
        </p:nvSpPr>
        <p:spPr>
          <a:xfrm>
            <a:off x="7661975" y="3002600"/>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3"/>
                </a:solidFill>
              </a:rPr>
              <a:t>Agenda</a:t>
            </a:r>
            <a:endParaRPr>
              <a:solidFill>
                <a:schemeClr val="accent3"/>
              </a:solidFill>
            </a:endParaRPr>
          </a:p>
        </p:txBody>
      </p:sp>
      <p:sp>
        <p:nvSpPr>
          <p:cNvPr id="137" name="Google Shape;137;p2"/>
          <p:cNvSpPr/>
          <p:nvPr/>
        </p:nvSpPr>
        <p:spPr>
          <a:xfrm>
            <a:off x="8084128" y="2340033"/>
            <a:ext cx="3719946" cy="2780608"/>
          </a:xfrm>
          <a:prstGeom prst="wedgeEllipseCallout">
            <a:avLst>
              <a:gd fmla="val -20833" name="adj1"/>
              <a:gd fmla="val 62500" name="adj2"/>
            </a:avLst>
          </a:prstGeom>
          <a:solidFill>
            <a:schemeClr val="accent1"/>
          </a:solidFill>
          <a:ln cap="flat" cmpd="sng" w="15875">
            <a:solidFill>
              <a:srgbClr val="1F2B4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lt1"/>
                </a:solidFill>
                <a:latin typeface="Calibri"/>
                <a:ea typeface="Calibri"/>
                <a:cs typeface="Calibri"/>
                <a:sym typeface="Calibri"/>
              </a:rPr>
              <a:t>Please ask your questions as they aris</a:t>
            </a:r>
            <a:r>
              <a:rPr lang="en-US" sz="2400">
                <a:solidFill>
                  <a:schemeClr val="lt1"/>
                </a:solidFill>
                <a:latin typeface="Calibri"/>
                <a:ea typeface="Calibri"/>
                <a:cs typeface="Calibri"/>
                <a:sym typeface="Calibri"/>
              </a:rPr>
              <a:t>e</a:t>
            </a:r>
            <a:r>
              <a:rPr b="0" i="0" lang="en-US" sz="2400" u="none" cap="none" strike="noStrike">
                <a:solidFill>
                  <a:schemeClr val="lt1"/>
                </a:solidFill>
                <a:latin typeface="Calibri"/>
                <a:ea typeface="Calibri"/>
                <a:cs typeface="Calibri"/>
                <a:sym typeface="Calibri"/>
              </a:rPr>
              <a:t>, we will monitor the online chat for virtual participants</a:t>
            </a:r>
            <a:endParaRPr/>
          </a:p>
        </p:txBody>
      </p:sp>
      <p:graphicFrame>
        <p:nvGraphicFramePr>
          <p:cNvPr id="138" name="Google Shape;138;p2"/>
          <p:cNvGraphicFramePr/>
          <p:nvPr/>
        </p:nvGraphicFramePr>
        <p:xfrm>
          <a:off x="810600" y="1956225"/>
          <a:ext cx="3000000" cy="3000000"/>
        </p:xfrm>
        <a:graphic>
          <a:graphicData uri="http://schemas.openxmlformats.org/drawingml/2006/table">
            <a:tbl>
              <a:tblPr>
                <a:noFill/>
                <a:tableStyleId>{917C1590-9D94-4D4A-822A-E43C1BDFFBF9}</a:tableStyleId>
              </a:tblPr>
              <a:tblGrid>
                <a:gridCol w="7165425"/>
              </a:tblGrid>
              <a:tr h="484325">
                <a:tc>
                  <a:txBody>
                    <a:bodyPr/>
                    <a:lstStyle/>
                    <a:p>
                      <a:pPr indent="0" lvl="0" marL="0" rtl="0" algn="l">
                        <a:lnSpc>
                          <a:spcPct val="100000"/>
                        </a:lnSpc>
                        <a:spcBef>
                          <a:spcPts val="0"/>
                        </a:spcBef>
                        <a:spcAft>
                          <a:spcPts val="0"/>
                        </a:spcAft>
                        <a:buNone/>
                      </a:pPr>
                      <a:r>
                        <a:rPr lang="en-US" sz="1700">
                          <a:solidFill>
                            <a:schemeClr val="dk1"/>
                          </a:solidFill>
                          <a:latin typeface="Calibri"/>
                          <a:ea typeface="Calibri"/>
                          <a:cs typeface="Calibri"/>
                          <a:sym typeface="Calibri"/>
                        </a:rPr>
                        <a:t>What is SNAP and what’s at risk in </a:t>
                      </a:r>
                      <a:r>
                        <a:rPr lang="en-US" sz="1700">
                          <a:solidFill>
                            <a:schemeClr val="dk1"/>
                          </a:solidFill>
                          <a:latin typeface="Calibri"/>
                          <a:ea typeface="Calibri"/>
                          <a:cs typeface="Calibri"/>
                          <a:sym typeface="Calibri"/>
                          <a:extLst>
                            <a:ext uri="http://customooxmlschemas.google.com/">
                              <go:slidesCustomData xmlns:go="http://customooxmlschemas.google.com/" textRoundtripDataId="1"/>
                            </a:ext>
                          </a:extLst>
                        </a:rPr>
                        <a:t>2025</a:t>
                      </a:r>
                      <a:r>
                        <a:rPr lang="en-US" sz="1700">
                          <a:solidFill>
                            <a:schemeClr val="dk1"/>
                          </a:solidFill>
                          <a:latin typeface="Calibri"/>
                          <a:ea typeface="Calibri"/>
                          <a:cs typeface="Calibri"/>
                          <a:sym typeface="Calibri"/>
                        </a:rPr>
                        <a:t>?</a:t>
                      </a:r>
                      <a:endParaRPr sz="1700"/>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484325">
                <a:tc>
                  <a:txBody>
                    <a:bodyPr/>
                    <a:lstStyle/>
                    <a:p>
                      <a:pPr indent="0" lvl="0" marL="0" rtl="0" algn="l">
                        <a:lnSpc>
                          <a:spcPct val="100000"/>
                        </a:lnSpc>
                        <a:spcBef>
                          <a:spcPts val="0"/>
                        </a:spcBef>
                        <a:spcAft>
                          <a:spcPts val="0"/>
                        </a:spcAft>
                        <a:buNone/>
                      </a:pPr>
                      <a:r>
                        <a:rPr lang="en-US" sz="1700">
                          <a:solidFill>
                            <a:schemeClr val="dk1"/>
                          </a:solidFill>
                          <a:latin typeface="Calibri"/>
                          <a:ea typeface="Calibri"/>
                          <a:cs typeface="Calibri"/>
                          <a:sym typeface="Calibri"/>
                        </a:rPr>
                        <a:t>Household composition rules</a:t>
                      </a:r>
                      <a:endParaRPr sz="1700"/>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484325">
                <a:tc>
                  <a:txBody>
                    <a:bodyPr/>
                    <a:lstStyle/>
                    <a:p>
                      <a:pPr indent="0" lvl="0" marL="0" rtl="0" algn="l">
                        <a:lnSpc>
                          <a:spcPct val="100000"/>
                        </a:lnSpc>
                        <a:spcBef>
                          <a:spcPts val="0"/>
                        </a:spcBef>
                        <a:spcAft>
                          <a:spcPts val="0"/>
                        </a:spcAft>
                        <a:buNone/>
                      </a:pPr>
                      <a:r>
                        <a:rPr lang="en-US" sz="1700">
                          <a:solidFill>
                            <a:schemeClr val="dk1"/>
                          </a:solidFill>
                          <a:latin typeface="Calibri"/>
                          <a:ea typeface="Calibri"/>
                          <a:cs typeface="Calibri"/>
                          <a:sym typeface="Calibri"/>
                        </a:rPr>
                        <a:t>Specific populations: Students, Immigrants, ABAWDs </a:t>
                      </a:r>
                      <a:endParaRPr sz="1700"/>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484325">
                <a:tc>
                  <a:txBody>
                    <a:bodyPr/>
                    <a:lstStyle/>
                    <a:p>
                      <a:pPr indent="0" lvl="0" marL="0" rtl="0" algn="l">
                        <a:lnSpc>
                          <a:spcPct val="100000"/>
                        </a:lnSpc>
                        <a:spcBef>
                          <a:spcPts val="0"/>
                        </a:spcBef>
                        <a:spcAft>
                          <a:spcPts val="0"/>
                        </a:spcAft>
                        <a:buNone/>
                      </a:pPr>
                      <a:r>
                        <a:rPr i="1" lang="en-US" sz="1700">
                          <a:solidFill>
                            <a:schemeClr val="dk1"/>
                          </a:solidFill>
                          <a:latin typeface="Calibri"/>
                          <a:ea typeface="Calibri"/>
                          <a:cs typeface="Calibri"/>
                          <a:sym typeface="Calibri"/>
                        </a:rPr>
                        <a:t>             </a:t>
                      </a:r>
                      <a:r>
                        <a:rPr i="1" lang="en-US" sz="1700">
                          <a:solidFill>
                            <a:schemeClr val="dk1"/>
                          </a:solidFill>
                          <a:latin typeface="Calibri"/>
                          <a:ea typeface="Calibri"/>
                          <a:cs typeface="Calibri"/>
                          <a:sym typeface="Calibri"/>
                        </a:rPr>
                        <a:t>10 minute break</a:t>
                      </a:r>
                      <a:endParaRPr sz="1700"/>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484325">
                <a:tc>
                  <a:txBody>
                    <a:bodyPr/>
                    <a:lstStyle/>
                    <a:p>
                      <a:pPr indent="0" lvl="0" marL="0" rtl="0" algn="l">
                        <a:lnSpc>
                          <a:spcPct val="100000"/>
                        </a:lnSpc>
                        <a:spcBef>
                          <a:spcPts val="0"/>
                        </a:spcBef>
                        <a:spcAft>
                          <a:spcPts val="0"/>
                        </a:spcAft>
                        <a:buNone/>
                      </a:pPr>
                      <a:r>
                        <a:rPr lang="en-US" sz="1700">
                          <a:solidFill>
                            <a:schemeClr val="dk1"/>
                          </a:solidFill>
                          <a:latin typeface="Calibri"/>
                          <a:ea typeface="Calibri"/>
                          <a:cs typeface="Calibri"/>
                          <a:sym typeface="Calibri"/>
                        </a:rPr>
                        <a:t>SNAP math &amp; benefit amounts </a:t>
                      </a:r>
                      <a:endParaRPr sz="1700"/>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384000">
                <a:tc>
                  <a:txBody>
                    <a:bodyPr/>
                    <a:lstStyle/>
                    <a:p>
                      <a:pPr indent="0" lvl="0" marL="0" rtl="0" algn="l">
                        <a:lnSpc>
                          <a:spcPct val="100000"/>
                        </a:lnSpc>
                        <a:spcBef>
                          <a:spcPts val="0"/>
                        </a:spcBef>
                        <a:spcAft>
                          <a:spcPts val="0"/>
                        </a:spcAft>
                        <a:buNone/>
                      </a:pPr>
                      <a:r>
                        <a:rPr lang="en-US" sz="1700">
                          <a:solidFill>
                            <a:schemeClr val="dk1"/>
                          </a:solidFill>
                          <a:latin typeface="Calibri"/>
                          <a:ea typeface="Calibri"/>
                          <a:cs typeface="Calibri"/>
                          <a:sym typeface="Calibri"/>
                        </a:rPr>
                        <a:t>Getting on: Applications, Interview, Verifications</a:t>
                      </a:r>
                      <a:endParaRPr sz="1700">
                        <a:solidFill>
                          <a:schemeClr val="dk1"/>
                        </a:solidFill>
                        <a:latin typeface="Calibri"/>
                        <a:ea typeface="Calibri"/>
                        <a:cs typeface="Calibri"/>
                        <a:sym typeface="Calibri"/>
                      </a:endParaRPr>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384000">
                <a:tc>
                  <a:txBody>
                    <a:bodyPr/>
                    <a:lstStyle/>
                    <a:p>
                      <a:pPr indent="0" lvl="0" marL="0" rtl="0" algn="l">
                        <a:lnSpc>
                          <a:spcPct val="100000"/>
                        </a:lnSpc>
                        <a:spcBef>
                          <a:spcPts val="0"/>
                        </a:spcBef>
                        <a:spcAft>
                          <a:spcPts val="0"/>
                        </a:spcAft>
                        <a:buNone/>
                      </a:pPr>
                      <a:r>
                        <a:rPr lang="en-US" sz="1700">
                          <a:solidFill>
                            <a:schemeClr val="dk1"/>
                          </a:solidFill>
                          <a:latin typeface="Calibri"/>
                          <a:ea typeface="Calibri"/>
                          <a:cs typeface="Calibri"/>
                          <a:sym typeface="Calibri"/>
                        </a:rPr>
                        <a:t>Staying on: Reevaluations, Reporting Changes  </a:t>
                      </a:r>
                      <a:endParaRPr sz="1700">
                        <a:solidFill>
                          <a:schemeClr val="dk1"/>
                        </a:solidFill>
                        <a:latin typeface="Calibri"/>
                        <a:ea typeface="Calibri"/>
                        <a:cs typeface="Calibri"/>
                        <a:sym typeface="Calibri"/>
                      </a:endParaRPr>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433525">
                <a:tc>
                  <a:txBody>
                    <a:bodyPr/>
                    <a:lstStyle/>
                    <a:p>
                      <a:pPr indent="0" lvl="0" marL="0" rtl="0" algn="l">
                        <a:lnSpc>
                          <a:spcPct val="100000"/>
                        </a:lnSpc>
                        <a:spcBef>
                          <a:spcPts val="0"/>
                        </a:spcBef>
                        <a:spcAft>
                          <a:spcPts val="0"/>
                        </a:spcAft>
                        <a:buNone/>
                      </a:pPr>
                      <a:r>
                        <a:rPr lang="en-US" sz="1700">
                          <a:solidFill>
                            <a:schemeClr val="dk1"/>
                          </a:solidFill>
                          <a:latin typeface="Calibri"/>
                          <a:ea typeface="Calibri"/>
                          <a:cs typeface="Calibri"/>
                          <a:sym typeface="Calibri"/>
                        </a:rPr>
                        <a:t>Client rights: Language Access, Disability Accommodations, DV, Appeals</a:t>
                      </a:r>
                      <a:endParaRPr sz="1700">
                        <a:solidFill>
                          <a:schemeClr val="dk1"/>
                        </a:solidFill>
                        <a:latin typeface="Calibri"/>
                        <a:ea typeface="Calibri"/>
                        <a:cs typeface="Calibri"/>
                        <a:sym typeface="Calibri"/>
                      </a:endParaRPr>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433525">
                <a:tc>
                  <a:txBody>
                    <a:bodyPr/>
                    <a:lstStyle/>
                    <a:p>
                      <a:pPr indent="0" lvl="0" marL="0" rtl="0" algn="l">
                        <a:lnSpc>
                          <a:spcPct val="100000"/>
                        </a:lnSpc>
                        <a:spcBef>
                          <a:spcPts val="0"/>
                        </a:spcBef>
                        <a:spcAft>
                          <a:spcPts val="0"/>
                        </a:spcAft>
                        <a:buNone/>
                      </a:pPr>
                      <a:r>
                        <a:rPr lang="en-US" sz="1700">
                          <a:solidFill>
                            <a:schemeClr val="dk1"/>
                          </a:solidFill>
                          <a:latin typeface="Calibri"/>
                          <a:ea typeface="Calibri"/>
                          <a:cs typeface="Calibri"/>
                          <a:sym typeface="Calibri"/>
                        </a:rPr>
                        <a:t>Advocacy Tips, Resources</a:t>
                      </a:r>
                      <a:endParaRPr sz="1700">
                        <a:solidFill>
                          <a:schemeClr val="dk1"/>
                        </a:solidFill>
                        <a:latin typeface="Calibri"/>
                        <a:ea typeface="Calibri"/>
                        <a:cs typeface="Calibri"/>
                        <a:sym typeface="Calibri"/>
                      </a:endParaRPr>
                    </a:p>
                  </a:txBody>
                  <a:tcPr marT="91425" marB="91425" marR="91425" marL="91425">
                    <a:lnL cap="flat" cmpd="sng" w="19050">
                      <a:solidFill>
                        <a:schemeClr val="accent2"/>
                      </a:solidFill>
                      <a:prstDash val="solid"/>
                      <a:round/>
                      <a:headEnd len="sm" w="sm" type="none"/>
                      <a:tailEnd len="sm" w="sm" type="none"/>
                    </a:lnL>
                    <a:lnR cap="flat" cmpd="sng" w="19050">
                      <a:solidFill>
                        <a:schemeClr val="accent2"/>
                      </a:solidFill>
                      <a:prstDash val="solid"/>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2d7aea1e7a6_0_393"/>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3F3F3F"/>
              </a:buClr>
              <a:buSzPts val="4800"/>
              <a:buFont typeface="Calibri"/>
              <a:buNone/>
            </a:pPr>
            <a:r>
              <a:rPr lang="en-US">
                <a:solidFill>
                  <a:schemeClr val="accent3"/>
                </a:solidFill>
              </a:rPr>
              <a:t>QUESTIONS?</a:t>
            </a:r>
            <a:endParaRPr>
              <a:solidFill>
                <a:schemeClr val="accent3"/>
              </a:solidFill>
            </a:endParaRPr>
          </a:p>
        </p:txBody>
      </p:sp>
      <p:pic>
        <p:nvPicPr>
          <p:cNvPr descr="C:\Users\vnegus\AppData\Local\Microsoft\Windows\INetCache\IE\BKFOY998\three_questions_small_business_health_insuarnce[1].jpg" id="322" name="Google Shape;322;g2d7aea1e7a6_0_393"/>
          <p:cNvPicPr preferRelativeResize="0"/>
          <p:nvPr/>
        </p:nvPicPr>
        <p:blipFill rotWithShape="1">
          <a:blip r:embed="rId3">
            <a:alphaModFix/>
          </a:blip>
          <a:srcRect b="0" l="0" r="0" t="0"/>
          <a:stretch/>
        </p:blipFill>
        <p:spPr>
          <a:xfrm>
            <a:off x="4212814" y="2348228"/>
            <a:ext cx="4118458" cy="3500689"/>
          </a:xfrm>
          <a:prstGeom prst="rect">
            <a:avLst/>
          </a:prstGeom>
          <a:noFill/>
          <a:ln>
            <a:noFill/>
          </a:ln>
        </p:spPr>
      </p:pic>
      <p:sp>
        <p:nvSpPr>
          <p:cNvPr id="323" name="Google Shape;323;g2d7aea1e7a6_0_39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2d7aea1e7a6_0_400"/>
          <p:cNvSpPr txBox="1"/>
          <p:nvPr>
            <p:ph type="title"/>
          </p:nvPr>
        </p:nvSpPr>
        <p:spPr>
          <a:xfrm>
            <a:off x="381750" y="365125"/>
            <a:ext cx="11428500" cy="12561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5100">
                <a:solidFill>
                  <a:schemeClr val="accent3"/>
                </a:solidFill>
              </a:rPr>
              <a:t>Low-income college students &amp; SNAP</a:t>
            </a:r>
            <a:endParaRPr sz="5100">
              <a:solidFill>
                <a:schemeClr val="accent3"/>
              </a:solidFill>
            </a:endParaRPr>
          </a:p>
        </p:txBody>
      </p:sp>
      <p:sp>
        <p:nvSpPr>
          <p:cNvPr id="330" name="Google Shape;330;g2d7aea1e7a6_0_400"/>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31" name="Google Shape;331;g2d7aea1e7a6_0_400"/>
          <p:cNvPicPr preferRelativeResize="0"/>
          <p:nvPr/>
        </p:nvPicPr>
        <p:blipFill>
          <a:blip r:embed="rId3">
            <a:alphaModFix/>
          </a:blip>
          <a:stretch>
            <a:fillRect/>
          </a:stretch>
        </p:blipFill>
        <p:spPr>
          <a:xfrm>
            <a:off x="4884553" y="4212103"/>
            <a:ext cx="2072558" cy="1256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2d7aea1e7a6_0_407"/>
          <p:cNvSpPr txBox="1"/>
          <p:nvPr>
            <p:ph idx="12" type="sldNum"/>
          </p:nvPr>
        </p:nvSpPr>
        <p:spPr>
          <a:xfrm>
            <a:off x="4165600" y="6248400"/>
            <a:ext cx="38607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38" name="Google Shape;338;g2d7aea1e7a6_0_407"/>
          <p:cNvSpPr txBox="1"/>
          <p:nvPr>
            <p:ph idx="4294967295" type="title"/>
          </p:nvPr>
        </p:nvSpPr>
        <p:spPr>
          <a:xfrm>
            <a:off x="1061350" y="797950"/>
            <a:ext cx="10328400" cy="902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a:solidFill>
                  <a:schemeClr val="accent3"/>
                </a:solidFill>
              </a:rPr>
              <a:t>SNAP College Student Rule:</a:t>
            </a:r>
            <a:endParaRPr>
              <a:solidFill>
                <a:schemeClr val="accent3"/>
              </a:solidFill>
            </a:endParaRPr>
          </a:p>
        </p:txBody>
      </p:sp>
      <p:sp>
        <p:nvSpPr>
          <p:cNvPr id="339" name="Google Shape;339;g2d7aea1e7a6_0_407"/>
          <p:cNvSpPr txBox="1"/>
          <p:nvPr>
            <p:ph idx="4294967295" type="body"/>
          </p:nvPr>
        </p:nvSpPr>
        <p:spPr>
          <a:xfrm>
            <a:off x="801600" y="1700050"/>
            <a:ext cx="10220700" cy="4929300"/>
          </a:xfrm>
          <a:prstGeom prst="rect">
            <a:avLst/>
          </a:prstGeom>
          <a:noFill/>
          <a:ln>
            <a:noFill/>
          </a:ln>
        </p:spPr>
        <p:txBody>
          <a:bodyPr anchorCtr="0" anchor="t" bIns="45700" lIns="0" spcFirstLastPara="1" rIns="0" wrap="square" tIns="45700">
            <a:normAutofit/>
          </a:bodyPr>
          <a:lstStyle/>
          <a:p>
            <a:pPr indent="0" lvl="0" marL="0" rtl="0" algn="l">
              <a:lnSpc>
                <a:spcPct val="115000"/>
              </a:lnSpc>
              <a:spcBef>
                <a:spcPts val="1200"/>
              </a:spcBef>
              <a:spcAft>
                <a:spcPts val="0"/>
              </a:spcAft>
              <a:buNone/>
            </a:pPr>
            <a:r>
              <a:t/>
            </a:r>
            <a:endParaRPr sz="3000"/>
          </a:p>
          <a:p>
            <a:pPr indent="-317500" lvl="0" marL="457200" rtl="0" algn="l">
              <a:lnSpc>
                <a:spcPct val="115000"/>
              </a:lnSpc>
              <a:spcBef>
                <a:spcPts val="1200"/>
              </a:spcBef>
              <a:spcAft>
                <a:spcPts val="0"/>
              </a:spcAft>
              <a:buSzPts val="1400"/>
              <a:buChar char="●"/>
            </a:pPr>
            <a:r>
              <a:rPr lang="en-US" sz="3000"/>
              <a:t>Special SNAP eligibility rules apply to college students who are:</a:t>
            </a:r>
            <a:endParaRPr sz="1800"/>
          </a:p>
          <a:p>
            <a:pPr indent="-425450" lvl="2" marL="1828800" rtl="0" algn="l">
              <a:lnSpc>
                <a:spcPct val="115000"/>
              </a:lnSpc>
              <a:spcBef>
                <a:spcPts val="200"/>
              </a:spcBef>
              <a:spcAft>
                <a:spcPts val="0"/>
              </a:spcAft>
              <a:buSzPts val="1900"/>
              <a:buChar char="■"/>
            </a:pPr>
            <a:r>
              <a:rPr lang="en-US" sz="2500"/>
              <a:t>Ages 18 through 49</a:t>
            </a:r>
            <a:endParaRPr sz="2500"/>
          </a:p>
          <a:p>
            <a:pPr indent="-425450" lvl="2" marL="1828800" rtl="0" algn="l">
              <a:lnSpc>
                <a:spcPct val="115000"/>
              </a:lnSpc>
              <a:spcBef>
                <a:spcPts val="200"/>
              </a:spcBef>
              <a:spcAft>
                <a:spcPts val="0"/>
              </a:spcAft>
              <a:buSzPts val="1900"/>
              <a:buChar char="■"/>
            </a:pPr>
            <a:r>
              <a:rPr lang="en-US" sz="2500"/>
              <a:t>Enrolled in college </a:t>
            </a:r>
            <a:r>
              <a:rPr i="1" lang="en-US" sz="2500"/>
              <a:t>half-time or more</a:t>
            </a:r>
            <a:r>
              <a:rPr lang="en-US" sz="2500"/>
              <a:t> </a:t>
            </a:r>
            <a:endParaRPr sz="2000"/>
          </a:p>
          <a:p>
            <a:pPr indent="-425450" lvl="2" marL="1828800" rtl="0" algn="l">
              <a:lnSpc>
                <a:spcPct val="115000"/>
              </a:lnSpc>
              <a:spcBef>
                <a:spcPts val="200"/>
              </a:spcBef>
              <a:spcAft>
                <a:spcPts val="0"/>
              </a:spcAft>
              <a:buSzPts val="1900"/>
              <a:buChar char="■"/>
            </a:pPr>
            <a:r>
              <a:rPr lang="en-US" sz="2500"/>
              <a:t>Attending a </a:t>
            </a:r>
            <a:r>
              <a:rPr lang="en-US" sz="2500"/>
              <a:t>college (</a:t>
            </a:r>
            <a:r>
              <a:rPr lang="en-US" sz="2500"/>
              <a:t>post-secondary program) that requires a GED, HiSET etc. </a:t>
            </a:r>
            <a:endParaRPr sz="3300" strike="sngStrike"/>
          </a:p>
          <a:p>
            <a:pPr indent="-317500" lvl="0" marL="457200" rtl="0" algn="l">
              <a:lnSpc>
                <a:spcPct val="115000"/>
              </a:lnSpc>
              <a:spcBef>
                <a:spcPts val="1200"/>
              </a:spcBef>
              <a:spcAft>
                <a:spcPts val="0"/>
              </a:spcAft>
              <a:buSzPts val="1400"/>
              <a:buChar char="●"/>
            </a:pPr>
            <a:r>
              <a:rPr lang="en-US" sz="3000"/>
              <a:t>Many low-income students in MA are SNAP eligible </a:t>
            </a:r>
            <a:r>
              <a:rPr lang="en-US" sz="3000">
                <a:solidFill>
                  <a:srgbClr val="FF0000"/>
                </a:solidFill>
              </a:rPr>
              <a:t>BUT</a:t>
            </a:r>
            <a:r>
              <a:rPr lang="en-US" sz="3000"/>
              <a:t> need </a:t>
            </a:r>
            <a:r>
              <a:rPr lang="en-US" sz="3000">
                <a:extLst>
                  <a:ext uri="http://customooxmlschemas.google.com/">
                    <go:slidesCustomData xmlns:go="http://customooxmlschemas.google.com/" textRoundtripDataId="22"/>
                  </a:ext>
                </a:extLst>
              </a:rPr>
              <a:t>to tell DTA about an exemption to qualify. </a:t>
            </a:r>
            <a:endParaRPr sz="1800"/>
          </a:p>
          <a:p>
            <a:pPr indent="0" lvl="0" marL="0" rtl="0" algn="l">
              <a:lnSpc>
                <a:spcPct val="115000"/>
              </a:lnSpc>
              <a:spcBef>
                <a:spcPts val="1200"/>
              </a:spcBef>
              <a:spcAft>
                <a:spcPts val="0"/>
              </a:spcAft>
              <a:buNone/>
            </a:pPr>
            <a:r>
              <a:t/>
            </a:r>
            <a:endParaRPr sz="2200">
              <a:latin typeface="Calibri"/>
              <a:ea typeface="Calibri"/>
              <a:cs typeface="Calibri"/>
              <a:sym typeface="Calibri"/>
            </a:endParaRPr>
          </a:p>
        </p:txBody>
      </p:sp>
      <p:pic>
        <p:nvPicPr>
          <p:cNvPr id="340" name="Google Shape;340;g2d7aea1e7a6_0_407"/>
          <p:cNvPicPr preferRelativeResize="0"/>
          <p:nvPr/>
        </p:nvPicPr>
        <p:blipFill>
          <a:blip r:embed="rId3">
            <a:alphaModFix/>
          </a:blip>
          <a:stretch>
            <a:fillRect/>
          </a:stretch>
        </p:blipFill>
        <p:spPr>
          <a:xfrm>
            <a:off x="10181000" y="0"/>
            <a:ext cx="1405000" cy="1867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2d7aea1e7a6_0_415"/>
          <p:cNvSpPr txBox="1"/>
          <p:nvPr>
            <p:ph type="title"/>
          </p:nvPr>
        </p:nvSpPr>
        <p:spPr>
          <a:xfrm>
            <a:off x="782700" y="505350"/>
            <a:ext cx="10167900" cy="8397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3F3F3F"/>
              </a:buClr>
              <a:buSzPct val="148148"/>
              <a:buFont typeface="Calibri"/>
              <a:buNone/>
            </a:pPr>
            <a:br>
              <a:rPr lang="en-US">
                <a:solidFill>
                  <a:schemeClr val="accent3"/>
                </a:solidFill>
              </a:rPr>
            </a:br>
            <a:br>
              <a:rPr lang="en-US">
                <a:solidFill>
                  <a:schemeClr val="accent3"/>
                </a:solidFill>
              </a:rPr>
            </a:br>
            <a:r>
              <a:rPr lang="en-US">
                <a:solidFill>
                  <a:schemeClr val="accent3"/>
                </a:solidFill>
              </a:rPr>
              <a:t>College Students </a:t>
            </a:r>
            <a:r>
              <a:rPr lang="en-US">
                <a:solidFill>
                  <a:schemeClr val="accent3"/>
                </a:solidFill>
                <a:extLst>
                  <a:ext uri="http://customooxmlschemas.google.com/">
                    <go:slidesCustomData xmlns:go="http://customooxmlschemas.google.com/" textRoundtripDataId="23"/>
                  </a:ext>
                </a:extLst>
              </a:rPr>
              <a:t>SNAP Eligible in MA:</a:t>
            </a:r>
            <a:endParaRPr sz="3600">
              <a:solidFill>
                <a:schemeClr val="accent3"/>
              </a:solidFill>
            </a:endParaRPr>
          </a:p>
        </p:txBody>
      </p:sp>
      <p:sp>
        <p:nvSpPr>
          <p:cNvPr id="346" name="Google Shape;346;g2d7aea1e7a6_0_415"/>
          <p:cNvSpPr txBox="1"/>
          <p:nvPr>
            <p:ph idx="1" type="body"/>
          </p:nvPr>
        </p:nvSpPr>
        <p:spPr>
          <a:xfrm>
            <a:off x="782700" y="1727350"/>
            <a:ext cx="10983600" cy="4573800"/>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1200"/>
              </a:spcBef>
              <a:spcAft>
                <a:spcPts val="0"/>
              </a:spcAft>
              <a:buNone/>
            </a:pPr>
            <a:r>
              <a:rPr lang="en-US" sz="2300"/>
              <a:t>SNAP eligible students (who meet financial and other rules) include:</a:t>
            </a:r>
            <a:endParaRPr sz="2300"/>
          </a:p>
          <a:p>
            <a:pPr indent="-361950" lvl="0" marL="457200" rtl="0" algn="l">
              <a:lnSpc>
                <a:spcPct val="100000"/>
              </a:lnSpc>
              <a:spcBef>
                <a:spcPts val="1200"/>
              </a:spcBef>
              <a:spcAft>
                <a:spcPts val="0"/>
              </a:spcAft>
              <a:buSzPts val="2100"/>
              <a:buFont typeface="Courier New"/>
              <a:buChar char="o"/>
            </a:pPr>
            <a:r>
              <a:rPr lang="en-US" sz="2100"/>
              <a:t>Enrolled in </a:t>
            </a:r>
            <a:r>
              <a:rPr b="1" lang="en-US" sz="2100"/>
              <a:t>community college or voc/tech program</a:t>
            </a:r>
            <a:endParaRPr sz="2100"/>
          </a:p>
          <a:p>
            <a:pPr indent="-361950" lvl="0" marL="457200" rtl="0" algn="l">
              <a:lnSpc>
                <a:spcPct val="100000"/>
              </a:lnSpc>
              <a:spcBef>
                <a:spcPts val="1200"/>
              </a:spcBef>
              <a:spcAft>
                <a:spcPts val="0"/>
              </a:spcAft>
              <a:buSzPts val="2100"/>
              <a:buFont typeface="Courier New"/>
              <a:buChar char="o"/>
            </a:pPr>
            <a:r>
              <a:rPr lang="en-US" sz="2100"/>
              <a:t>Awarded </a:t>
            </a:r>
            <a:r>
              <a:rPr b="1" lang="en-US" sz="2100"/>
              <a:t>Work Study</a:t>
            </a:r>
            <a:r>
              <a:rPr lang="en-US" sz="2100"/>
              <a:t> and anticipates working</a:t>
            </a:r>
            <a:endParaRPr sz="2100"/>
          </a:p>
          <a:p>
            <a:pPr indent="-361950" lvl="0" marL="457200" rtl="0" algn="l">
              <a:lnSpc>
                <a:spcPct val="100000"/>
              </a:lnSpc>
              <a:spcBef>
                <a:spcPts val="1200"/>
              </a:spcBef>
              <a:spcAft>
                <a:spcPts val="0"/>
              </a:spcAft>
              <a:buSzPts val="2100"/>
              <a:buFont typeface="Courier New"/>
              <a:buChar char="o"/>
            </a:pPr>
            <a:r>
              <a:rPr lang="en-US" sz="2100"/>
              <a:t>Receiving</a:t>
            </a:r>
            <a:r>
              <a:rPr b="1" lang="en-US" sz="2100"/>
              <a:t> MASSGrant</a:t>
            </a:r>
            <a:r>
              <a:rPr lang="en-US" sz="2100"/>
              <a:t> financial aid</a:t>
            </a:r>
            <a:endParaRPr sz="2100"/>
          </a:p>
          <a:p>
            <a:pPr indent="-361950" lvl="0" marL="457200" rtl="0" algn="l">
              <a:lnSpc>
                <a:spcPct val="100000"/>
              </a:lnSpc>
              <a:spcBef>
                <a:spcPts val="1200"/>
              </a:spcBef>
              <a:spcAft>
                <a:spcPts val="0"/>
              </a:spcAft>
              <a:buSzPts val="2100"/>
              <a:buFont typeface="Courier New"/>
              <a:buChar char="o"/>
            </a:pPr>
            <a:r>
              <a:rPr lang="en-US" sz="2100"/>
              <a:t>Caring for </a:t>
            </a:r>
            <a:r>
              <a:rPr b="1" lang="en-US" sz="2100"/>
              <a:t>child under 12 </a:t>
            </a:r>
            <a:r>
              <a:rPr lang="en-US" sz="2100"/>
              <a:t>(specific rules apply if child is 6-11)</a:t>
            </a:r>
            <a:r>
              <a:rPr lang="en-US" sz="2100"/>
              <a:t>, or getting TAFDC cash benefits</a:t>
            </a:r>
            <a:endParaRPr sz="2100"/>
          </a:p>
          <a:p>
            <a:pPr indent="-361950" lvl="0" marL="457200" rtl="0" algn="l">
              <a:lnSpc>
                <a:spcPct val="100000"/>
              </a:lnSpc>
              <a:spcBef>
                <a:spcPts val="1200"/>
              </a:spcBef>
              <a:spcAft>
                <a:spcPts val="0"/>
              </a:spcAft>
              <a:buSzPts val="2100"/>
              <a:buFont typeface="Courier New"/>
              <a:buChar char="o"/>
            </a:pPr>
            <a:r>
              <a:rPr lang="en-US" sz="2100"/>
              <a:t>Has an</a:t>
            </a:r>
            <a:r>
              <a:rPr b="1" lang="en-US" sz="2100"/>
              <a:t> incapacity or disability</a:t>
            </a:r>
            <a:r>
              <a:rPr lang="en-US" sz="2100"/>
              <a:t> OR</a:t>
            </a:r>
            <a:endParaRPr sz="2100"/>
          </a:p>
          <a:p>
            <a:pPr indent="-361950" lvl="0" marL="457200" rtl="0" algn="l">
              <a:lnSpc>
                <a:spcPct val="100000"/>
              </a:lnSpc>
              <a:spcBef>
                <a:spcPts val="1200"/>
              </a:spcBef>
              <a:spcAft>
                <a:spcPts val="0"/>
              </a:spcAft>
              <a:buSzPts val="2100"/>
              <a:buFont typeface="Courier New"/>
              <a:buChar char="o"/>
            </a:pPr>
            <a:r>
              <a:rPr lang="en-US" sz="2100"/>
              <a:t>Enrolled in college through</a:t>
            </a:r>
            <a:r>
              <a:rPr b="1" lang="en-US" sz="2100"/>
              <a:t> SNAP Employment and Training (ET). </a:t>
            </a:r>
            <a:endParaRPr b="1" sz="2100"/>
          </a:p>
          <a:p>
            <a:pPr indent="0" lvl="0" marL="457200" rtl="0" algn="ctr">
              <a:lnSpc>
                <a:spcPct val="100000"/>
              </a:lnSpc>
              <a:spcBef>
                <a:spcPts val="1200"/>
              </a:spcBef>
              <a:spcAft>
                <a:spcPts val="0"/>
              </a:spcAft>
              <a:buNone/>
            </a:pPr>
            <a:r>
              <a:rPr b="1" lang="en-US" sz="1900"/>
              <a:t>* * *</a:t>
            </a:r>
            <a:endParaRPr b="1" sz="1900"/>
          </a:p>
          <a:p>
            <a:pPr indent="-349250" lvl="0" marL="457200" rtl="0" algn="l">
              <a:lnSpc>
                <a:spcPct val="115000"/>
              </a:lnSpc>
              <a:spcBef>
                <a:spcPts val="1200"/>
              </a:spcBef>
              <a:spcAft>
                <a:spcPts val="0"/>
              </a:spcAft>
              <a:buSzPts val="1900"/>
              <a:buFont typeface="Courier New"/>
              <a:buChar char="o"/>
            </a:pPr>
            <a:r>
              <a:rPr b="1" lang="en-US" sz="2100">
                <a:solidFill>
                  <a:srgbClr val="1155CC"/>
                </a:solidFill>
              </a:rPr>
              <a:t>If none of the above</a:t>
            </a:r>
            <a:r>
              <a:rPr b="1" lang="en-US" sz="2100"/>
              <a:t>, </a:t>
            </a:r>
            <a:r>
              <a:rPr lang="en-US" sz="2100"/>
              <a:t> students qualify if</a:t>
            </a:r>
            <a:r>
              <a:rPr b="1" lang="en-US" sz="2100"/>
              <a:t> working</a:t>
            </a:r>
            <a:r>
              <a:rPr lang="en-US" sz="2100"/>
              <a:t> </a:t>
            </a:r>
            <a:r>
              <a:rPr b="1" lang="en-US" sz="2100"/>
              <a:t>an average of 20 hours/week</a:t>
            </a:r>
            <a:r>
              <a:rPr lang="en-US" sz="2100"/>
              <a:t> (includes self-employment)</a:t>
            </a:r>
            <a:r>
              <a:rPr lang="en-US" sz="1900"/>
              <a:t>. </a:t>
            </a:r>
            <a:endParaRPr sz="1900"/>
          </a:p>
        </p:txBody>
      </p:sp>
      <p:sp>
        <p:nvSpPr>
          <p:cNvPr id="347" name="Google Shape;347;g2d7aea1e7a6_0_415"/>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2d7aea1e7a6_0_421"/>
          <p:cNvSpPr txBox="1"/>
          <p:nvPr>
            <p:ph type="title"/>
          </p:nvPr>
        </p:nvSpPr>
        <p:spPr>
          <a:xfrm>
            <a:off x="887950" y="286600"/>
            <a:ext cx="7027500" cy="10455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US">
                <a:solidFill>
                  <a:schemeClr val="accent3"/>
                </a:solidFill>
              </a:rPr>
              <a:t>Community College students </a:t>
            </a:r>
            <a:endParaRPr>
              <a:solidFill>
                <a:schemeClr val="accent3"/>
              </a:solidFill>
            </a:endParaRPr>
          </a:p>
        </p:txBody>
      </p:sp>
      <p:sp>
        <p:nvSpPr>
          <p:cNvPr id="354" name="Google Shape;354;g2d7aea1e7a6_0_421"/>
          <p:cNvSpPr txBox="1"/>
          <p:nvPr>
            <p:ph idx="1" type="body"/>
          </p:nvPr>
        </p:nvSpPr>
        <p:spPr>
          <a:xfrm>
            <a:off x="983625" y="1687275"/>
            <a:ext cx="10453200" cy="5170800"/>
          </a:xfrm>
          <a:prstGeom prst="rect">
            <a:avLst/>
          </a:prstGeom>
        </p:spPr>
        <p:txBody>
          <a:bodyPr anchorCtr="0" anchor="t" bIns="45700" lIns="0" spcFirstLastPara="1" rIns="0" wrap="square" tIns="45700">
            <a:normAutofit/>
          </a:bodyPr>
          <a:lstStyle/>
          <a:p>
            <a:pPr indent="0" lvl="0" marL="0" rtl="0" algn="l">
              <a:lnSpc>
                <a:spcPct val="115000"/>
              </a:lnSpc>
              <a:spcBef>
                <a:spcPts val="1200"/>
              </a:spcBef>
              <a:spcAft>
                <a:spcPts val="0"/>
              </a:spcAft>
              <a:buNone/>
            </a:pPr>
            <a:r>
              <a:rPr b="1" lang="en-US" sz="2800"/>
              <a:t>I</a:t>
            </a:r>
            <a:r>
              <a:rPr b="1" lang="en-US" sz="2800">
                <a:latin typeface="Calibri"/>
                <a:ea typeface="Calibri"/>
                <a:cs typeface="Calibri"/>
                <a:sym typeface="Calibri"/>
              </a:rPr>
              <a:t>ncludes students in: </a:t>
            </a:r>
            <a:endParaRPr sz="2800">
              <a:latin typeface="Calibri"/>
              <a:ea typeface="Calibri"/>
              <a:cs typeface="Calibri"/>
              <a:sym typeface="Calibri"/>
            </a:endParaRPr>
          </a:p>
          <a:p>
            <a:pPr indent="-342900" lvl="0" marL="457200" rtl="0" algn="l">
              <a:lnSpc>
                <a:spcPct val="115000"/>
              </a:lnSpc>
              <a:spcBef>
                <a:spcPts val="1200"/>
              </a:spcBef>
              <a:spcAft>
                <a:spcPts val="0"/>
              </a:spcAft>
              <a:buSzPts val="1800"/>
              <a:buFont typeface="Calibri"/>
              <a:buChar char="●"/>
            </a:pPr>
            <a:r>
              <a:rPr lang="en-US">
                <a:latin typeface="Calibri"/>
                <a:ea typeface="Calibri"/>
                <a:cs typeface="Calibri"/>
                <a:sym typeface="Calibri"/>
              </a:rPr>
              <a:t>Community Colleges</a:t>
            </a:r>
            <a:endParaRPr>
              <a:latin typeface="Calibri"/>
              <a:ea typeface="Calibri"/>
              <a:cs typeface="Calibri"/>
              <a:sym typeface="Calibri"/>
            </a:endParaRPr>
          </a:p>
          <a:p>
            <a:pPr indent="-342900" lvl="0" marL="457200" rtl="0" algn="l">
              <a:lnSpc>
                <a:spcPct val="115000"/>
              </a:lnSpc>
              <a:spcBef>
                <a:spcPts val="1200"/>
              </a:spcBef>
              <a:spcAft>
                <a:spcPts val="0"/>
              </a:spcAft>
              <a:buSzPts val="1800"/>
              <a:buFont typeface="Calibri"/>
              <a:buChar char="●"/>
            </a:pPr>
            <a:r>
              <a:rPr lang="en-US">
                <a:latin typeface="Calibri"/>
                <a:ea typeface="Calibri"/>
                <a:cs typeface="Calibri"/>
                <a:sym typeface="Calibri"/>
              </a:rPr>
              <a:t>Quincy College </a:t>
            </a:r>
            <a:endParaRPr>
              <a:latin typeface="Calibri"/>
              <a:ea typeface="Calibri"/>
              <a:cs typeface="Calibri"/>
              <a:sym typeface="Calibri"/>
            </a:endParaRPr>
          </a:p>
          <a:p>
            <a:pPr indent="-342900" lvl="0" marL="457200" rtl="0" algn="l">
              <a:lnSpc>
                <a:spcPct val="115000"/>
              </a:lnSpc>
              <a:spcBef>
                <a:spcPts val="1200"/>
              </a:spcBef>
              <a:spcAft>
                <a:spcPts val="0"/>
              </a:spcAft>
              <a:buSzPts val="1800"/>
              <a:buFont typeface="Calibri"/>
              <a:buChar char="●"/>
            </a:pPr>
            <a:r>
              <a:rPr lang="en-US">
                <a:latin typeface="Calibri"/>
                <a:ea typeface="Calibri"/>
                <a:cs typeface="Calibri"/>
                <a:sym typeface="Calibri"/>
              </a:rPr>
              <a:t>Franklin/Cummings Institute of </a:t>
            </a:r>
            <a:r>
              <a:rPr lang="en-US"/>
              <a:t>Technology</a:t>
            </a:r>
            <a:r>
              <a:rPr lang="en-US">
                <a:latin typeface="Calibri"/>
                <a:ea typeface="Calibri"/>
                <a:cs typeface="Calibri"/>
                <a:sym typeface="Calibri"/>
              </a:rPr>
              <a:t> </a:t>
            </a:r>
            <a:endParaRPr>
              <a:latin typeface="Calibri"/>
              <a:ea typeface="Calibri"/>
              <a:cs typeface="Calibri"/>
              <a:sym typeface="Calibri"/>
            </a:endParaRPr>
          </a:p>
          <a:p>
            <a:pPr indent="-342900" lvl="0" marL="457200" rtl="0" algn="l">
              <a:lnSpc>
                <a:spcPct val="115000"/>
              </a:lnSpc>
              <a:spcBef>
                <a:spcPts val="1200"/>
              </a:spcBef>
              <a:spcAft>
                <a:spcPts val="0"/>
              </a:spcAft>
              <a:buSzPts val="1800"/>
              <a:buFont typeface="Calibri"/>
              <a:buChar char="●"/>
            </a:pPr>
            <a:r>
              <a:rPr lang="en-US">
                <a:latin typeface="Calibri"/>
                <a:ea typeface="Calibri"/>
                <a:cs typeface="Calibri"/>
                <a:sym typeface="Calibri"/>
              </a:rPr>
              <a:t>Regional Voc/Tech Students that offer post-secondary programs </a:t>
            </a:r>
            <a:endParaRPr b="1" sz="2800">
              <a:latin typeface="Calibri"/>
              <a:ea typeface="Calibri"/>
              <a:cs typeface="Calibri"/>
              <a:sym typeface="Calibri"/>
            </a:endParaRPr>
          </a:p>
          <a:p>
            <a:pPr indent="0" lvl="0" marL="0" rtl="0" algn="l">
              <a:lnSpc>
                <a:spcPct val="115000"/>
              </a:lnSpc>
              <a:spcBef>
                <a:spcPts val="1200"/>
              </a:spcBef>
              <a:spcAft>
                <a:spcPts val="0"/>
              </a:spcAft>
              <a:buNone/>
            </a:pPr>
            <a:r>
              <a:rPr b="1" lang="en-US" sz="2800">
                <a:latin typeface="Calibri"/>
                <a:ea typeface="Calibri"/>
                <a:cs typeface="Calibri"/>
                <a:sym typeface="Calibri"/>
              </a:rPr>
              <a:t>Proofs required?  </a:t>
            </a:r>
            <a:endParaRPr b="1" sz="2800">
              <a:latin typeface="Calibri"/>
              <a:ea typeface="Calibri"/>
              <a:cs typeface="Calibri"/>
              <a:sym typeface="Calibri"/>
            </a:endParaRPr>
          </a:p>
          <a:p>
            <a:pPr indent="0" lvl="0" marL="0" rtl="0" algn="l">
              <a:lnSpc>
                <a:spcPct val="115000"/>
              </a:lnSpc>
              <a:spcBef>
                <a:spcPts val="1200"/>
              </a:spcBef>
              <a:spcAft>
                <a:spcPts val="0"/>
              </a:spcAft>
              <a:buNone/>
            </a:pPr>
            <a:r>
              <a:rPr lang="en-US">
                <a:latin typeface="Calibri"/>
                <a:ea typeface="Calibri"/>
                <a:cs typeface="Calibri"/>
                <a:sym typeface="Calibri"/>
              </a:rPr>
              <a:t>No DTA form needed.</a:t>
            </a:r>
            <a:r>
              <a:rPr b="1" lang="en-US">
                <a:latin typeface="Calibri"/>
                <a:ea typeface="Calibri"/>
                <a:cs typeface="Calibri"/>
                <a:sym typeface="Calibri"/>
              </a:rPr>
              <a:t> </a:t>
            </a:r>
            <a:r>
              <a:rPr lang="en-US"/>
              <a:t>M</a:t>
            </a:r>
            <a:r>
              <a:rPr lang="en-US">
                <a:latin typeface="Calibri"/>
                <a:ea typeface="Calibri"/>
                <a:cs typeface="Calibri"/>
                <a:sym typeface="Calibri"/>
              </a:rPr>
              <a:t>ay be self-declared (telephonic or in writing) unless questionable.</a:t>
            </a:r>
            <a:endParaRPr sz="2800"/>
          </a:p>
          <a:p>
            <a:pPr indent="0" lvl="0" marL="0" rtl="0" algn="l">
              <a:lnSpc>
                <a:spcPct val="115000"/>
              </a:lnSpc>
              <a:spcBef>
                <a:spcPts val="1200"/>
              </a:spcBef>
              <a:spcAft>
                <a:spcPts val="200"/>
              </a:spcAft>
              <a:buNone/>
            </a:pPr>
            <a:r>
              <a:t/>
            </a:r>
            <a:endParaRPr sz="2100"/>
          </a:p>
        </p:txBody>
      </p:sp>
      <p:sp>
        <p:nvSpPr>
          <p:cNvPr id="355" name="Google Shape;355;g2d7aea1e7a6_0_421"/>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56" name="Google Shape;356;g2d7aea1e7a6_0_421"/>
          <p:cNvPicPr preferRelativeResize="0"/>
          <p:nvPr/>
        </p:nvPicPr>
        <p:blipFill>
          <a:blip r:embed="rId3">
            <a:alphaModFix/>
          </a:blip>
          <a:stretch>
            <a:fillRect/>
          </a:stretch>
        </p:blipFill>
        <p:spPr>
          <a:xfrm>
            <a:off x="9269450" y="629050"/>
            <a:ext cx="2167374" cy="1755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2d7aea1e7a6_0_429"/>
          <p:cNvSpPr txBox="1"/>
          <p:nvPr>
            <p:ph type="title"/>
          </p:nvPr>
        </p:nvSpPr>
        <p:spPr>
          <a:xfrm>
            <a:off x="1633025" y="544850"/>
            <a:ext cx="6303900" cy="968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3"/>
                </a:solidFill>
              </a:rPr>
              <a:t>Financial Aid Students </a:t>
            </a:r>
            <a:endParaRPr>
              <a:solidFill>
                <a:schemeClr val="accent3"/>
              </a:solidFill>
            </a:endParaRPr>
          </a:p>
        </p:txBody>
      </p:sp>
      <p:sp>
        <p:nvSpPr>
          <p:cNvPr id="363" name="Google Shape;363;g2d7aea1e7a6_0_429"/>
          <p:cNvSpPr txBox="1"/>
          <p:nvPr>
            <p:ph idx="1" type="body"/>
          </p:nvPr>
        </p:nvSpPr>
        <p:spPr>
          <a:xfrm>
            <a:off x="909750" y="1725000"/>
            <a:ext cx="8704500" cy="4810800"/>
          </a:xfrm>
          <a:prstGeom prst="rect">
            <a:avLst/>
          </a:prstGeom>
        </p:spPr>
        <p:txBody>
          <a:bodyPr anchorCtr="0" anchor="t" bIns="45700" lIns="0" spcFirstLastPara="1" rIns="0" wrap="square" tIns="45700">
            <a:normAutofit/>
          </a:bodyPr>
          <a:lstStyle/>
          <a:p>
            <a:pPr indent="0" lvl="0" marL="0" rtl="0" algn="l">
              <a:spcBef>
                <a:spcPts val="1200"/>
              </a:spcBef>
              <a:spcAft>
                <a:spcPts val="0"/>
              </a:spcAft>
              <a:buNone/>
            </a:pPr>
            <a:r>
              <a:rPr b="1" lang="en-US" sz="2800"/>
              <a:t>Work Study:  </a:t>
            </a:r>
            <a:endParaRPr b="1" sz="2800"/>
          </a:p>
          <a:p>
            <a:pPr indent="-355600" lvl="0" marL="457200" rtl="0" algn="l">
              <a:lnSpc>
                <a:spcPct val="115000"/>
              </a:lnSpc>
              <a:spcBef>
                <a:spcPts val="1200"/>
              </a:spcBef>
              <a:spcAft>
                <a:spcPts val="0"/>
              </a:spcAft>
              <a:buSzPts val="2000"/>
              <a:buChar char="●"/>
            </a:pPr>
            <a:r>
              <a:rPr lang="en-US" sz="2200"/>
              <a:t>If awarded work study and anticipates working during the school period. </a:t>
            </a:r>
            <a:endParaRPr sz="2200"/>
          </a:p>
          <a:p>
            <a:pPr indent="-355600" lvl="0" marL="457200" rtl="0" algn="l">
              <a:lnSpc>
                <a:spcPct val="115000"/>
              </a:lnSpc>
              <a:spcBef>
                <a:spcPts val="0"/>
              </a:spcBef>
              <a:spcAft>
                <a:spcPts val="0"/>
              </a:spcAft>
              <a:buSzPts val="2000"/>
              <a:buChar char="●"/>
            </a:pPr>
            <a:r>
              <a:rPr lang="en-US" sz="2200"/>
              <a:t>NOTE: Students offered a work study job, and decline are NOT SNAP eligible (unless other exemption).</a:t>
            </a:r>
            <a:endParaRPr sz="2200"/>
          </a:p>
          <a:p>
            <a:pPr indent="0" lvl="0" marL="0" rtl="0" algn="l">
              <a:spcBef>
                <a:spcPts val="1200"/>
              </a:spcBef>
              <a:spcAft>
                <a:spcPts val="0"/>
              </a:spcAft>
              <a:buNone/>
            </a:pPr>
            <a:r>
              <a:rPr b="1" lang="en-US" sz="2724"/>
              <a:t>Mass Grant: </a:t>
            </a:r>
            <a:endParaRPr b="1" sz="2724"/>
          </a:p>
          <a:p>
            <a:pPr indent="-355600" lvl="0" marL="457200" rtl="0" algn="l">
              <a:spcBef>
                <a:spcPts val="1200"/>
              </a:spcBef>
              <a:spcAft>
                <a:spcPts val="0"/>
              </a:spcAft>
              <a:buSzPts val="2000"/>
              <a:buChar char=" "/>
            </a:pPr>
            <a:r>
              <a:rPr lang="en-US" sz="2200"/>
              <a:t>If financial aid package includes MassGrant award </a:t>
            </a:r>
            <a:endParaRPr sz="2200"/>
          </a:p>
          <a:p>
            <a:pPr indent="0" lvl="0" marL="0" rtl="0" algn="l">
              <a:lnSpc>
                <a:spcPct val="115000"/>
              </a:lnSpc>
              <a:spcBef>
                <a:spcPts val="1200"/>
              </a:spcBef>
              <a:spcAft>
                <a:spcPts val="0"/>
              </a:spcAft>
              <a:buNone/>
            </a:pPr>
            <a:r>
              <a:rPr b="1" lang="en-US" sz="2800"/>
              <a:t>Proofs required? </a:t>
            </a:r>
            <a:r>
              <a:rPr lang="en-US" sz="2200"/>
              <a:t>M</a:t>
            </a:r>
            <a:r>
              <a:rPr lang="en-US" sz="2200"/>
              <a:t>ay be self-declared (telephonic or in writing) unless questionable.</a:t>
            </a:r>
            <a:endParaRPr sz="2200"/>
          </a:p>
          <a:p>
            <a:pPr indent="0" lvl="0" marL="0" rtl="0" algn="l">
              <a:spcBef>
                <a:spcPts val="1200"/>
              </a:spcBef>
              <a:spcAft>
                <a:spcPts val="200"/>
              </a:spcAft>
              <a:buNone/>
            </a:pPr>
            <a:r>
              <a:t/>
            </a:r>
            <a:endParaRPr b="1" sz="2800"/>
          </a:p>
        </p:txBody>
      </p:sp>
      <p:sp>
        <p:nvSpPr>
          <p:cNvPr id="364" name="Google Shape;364;g2d7aea1e7a6_0_42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65" name="Google Shape;365;g2d7aea1e7a6_0_429"/>
          <p:cNvPicPr preferRelativeResize="0"/>
          <p:nvPr/>
        </p:nvPicPr>
        <p:blipFill>
          <a:blip r:embed="rId3">
            <a:alphaModFix/>
          </a:blip>
          <a:stretch>
            <a:fillRect/>
          </a:stretch>
        </p:blipFill>
        <p:spPr>
          <a:xfrm>
            <a:off x="9754350" y="1171250"/>
            <a:ext cx="1839400" cy="1839400"/>
          </a:xfrm>
          <a:prstGeom prst="rect">
            <a:avLst/>
          </a:prstGeom>
          <a:noFill/>
          <a:ln>
            <a:noFill/>
          </a:ln>
        </p:spPr>
      </p:pic>
      <p:pic>
        <p:nvPicPr>
          <p:cNvPr id="366" name="Google Shape;366;g2d7aea1e7a6_0_429"/>
          <p:cNvPicPr preferRelativeResize="0"/>
          <p:nvPr/>
        </p:nvPicPr>
        <p:blipFill>
          <a:blip r:embed="rId4">
            <a:alphaModFix/>
          </a:blip>
          <a:stretch>
            <a:fillRect/>
          </a:stretch>
        </p:blipFill>
        <p:spPr>
          <a:xfrm>
            <a:off x="9754350" y="4018675"/>
            <a:ext cx="1946726" cy="1325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2d7aea1e7a6_0_446"/>
          <p:cNvSpPr txBox="1"/>
          <p:nvPr>
            <p:ph type="title"/>
          </p:nvPr>
        </p:nvSpPr>
        <p:spPr>
          <a:xfrm>
            <a:off x="1170000" y="570375"/>
            <a:ext cx="8348100" cy="9684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US">
                <a:solidFill>
                  <a:schemeClr val="accent3"/>
                </a:solidFill>
              </a:rPr>
              <a:t>Students with incap</a:t>
            </a:r>
            <a:r>
              <a:rPr lang="en-US">
                <a:solidFill>
                  <a:schemeClr val="accent3"/>
                </a:solidFill>
                <a:extLst>
                  <a:ext uri="http://customooxmlschemas.google.com/">
                    <go:slidesCustomData xmlns:go="http://customooxmlschemas.google.com/" textRoundtripDataId="24"/>
                  </a:ext>
                </a:extLst>
              </a:rPr>
              <a:t>ac</a:t>
            </a:r>
            <a:r>
              <a:rPr lang="en-US">
                <a:solidFill>
                  <a:schemeClr val="accent3"/>
                </a:solidFill>
              </a:rPr>
              <a:t>ity/disability </a:t>
            </a:r>
            <a:endParaRPr>
              <a:solidFill>
                <a:schemeClr val="accent3"/>
              </a:solidFill>
            </a:endParaRPr>
          </a:p>
        </p:txBody>
      </p:sp>
      <p:sp>
        <p:nvSpPr>
          <p:cNvPr id="373" name="Google Shape;373;g2d7aea1e7a6_0_446"/>
          <p:cNvSpPr txBox="1"/>
          <p:nvPr>
            <p:ph idx="1" type="body"/>
          </p:nvPr>
        </p:nvSpPr>
        <p:spPr>
          <a:xfrm>
            <a:off x="1170000" y="1730650"/>
            <a:ext cx="9852000" cy="4568100"/>
          </a:xfrm>
          <a:prstGeom prst="rect">
            <a:avLst/>
          </a:prstGeom>
        </p:spPr>
        <p:txBody>
          <a:bodyPr anchorCtr="0" anchor="t" bIns="45700" lIns="0" spcFirstLastPara="1" rIns="0" wrap="square" tIns="45700">
            <a:noAutofit/>
          </a:bodyPr>
          <a:lstStyle/>
          <a:p>
            <a:pPr indent="0" lvl="0" marL="0" rtl="0" algn="l">
              <a:lnSpc>
                <a:spcPct val="115000"/>
              </a:lnSpc>
              <a:spcBef>
                <a:spcPts val="1200"/>
              </a:spcBef>
              <a:spcAft>
                <a:spcPts val="0"/>
              </a:spcAft>
              <a:buNone/>
            </a:pPr>
            <a:r>
              <a:rPr lang="en-US" sz="2300"/>
              <a:t>Student</a:t>
            </a:r>
            <a:r>
              <a:rPr lang="en-US" sz="2300"/>
              <a:t> has an I</a:t>
            </a:r>
            <a:r>
              <a:rPr b="1" lang="en-US" sz="2300"/>
              <a:t>mpairment or disability </a:t>
            </a:r>
            <a:r>
              <a:rPr lang="en-US" sz="2300"/>
              <a:t>that ability to work 20 hours a week and attend school.</a:t>
            </a:r>
            <a:endParaRPr sz="2300"/>
          </a:p>
          <a:p>
            <a:pPr indent="-393700" lvl="0" marL="457200" rtl="0" algn="l">
              <a:lnSpc>
                <a:spcPct val="115000"/>
              </a:lnSpc>
              <a:spcBef>
                <a:spcPts val="1200"/>
              </a:spcBef>
              <a:spcAft>
                <a:spcPts val="0"/>
              </a:spcAft>
              <a:buSzPts val="2600"/>
              <a:buChar char="●"/>
            </a:pPr>
            <a:r>
              <a:rPr lang="en-US" sz="2300">
                <a:extLst>
                  <a:ext uri="http://customooxmlschemas.google.com/">
                    <go:slidesCustomData xmlns:go="http://customooxmlschemas.google.com/" textRoundtripDataId="25"/>
                  </a:ext>
                </a:extLst>
              </a:rPr>
              <a:t>Receiving a disability-based benefit like SSI, EAEDC, MassHealth as disabled</a:t>
            </a:r>
            <a:endParaRPr sz="2300">
              <a:extLst>
                <a:ext uri="http://customooxmlschemas.google.com/">
                  <go:slidesCustomData xmlns:go="http://customooxmlschemas.google.com/" textRoundtripDataId="26"/>
                </a:ext>
              </a:extLst>
            </a:endParaRPr>
          </a:p>
          <a:p>
            <a:pPr indent="-374650" lvl="0" marL="457200" rtl="0" algn="l">
              <a:lnSpc>
                <a:spcPct val="115000"/>
              </a:lnSpc>
              <a:spcBef>
                <a:spcPts val="0"/>
              </a:spcBef>
              <a:spcAft>
                <a:spcPts val="0"/>
              </a:spcAft>
              <a:buSzPts val="2300"/>
              <a:buChar char="●"/>
            </a:pPr>
            <a:r>
              <a:rPr lang="en-US" sz="2300">
                <a:extLst>
                  <a:ext uri="http://customooxmlschemas.google.com/">
                    <go:slidesCustomData xmlns:go="http://customooxmlschemas.google.com/" textRoundtripDataId="27"/>
                  </a:ext>
                </a:extLst>
              </a:rPr>
              <a:t>Enrolled through Mass Rehab Commission (MRC) </a:t>
            </a:r>
            <a:endParaRPr sz="2300">
              <a:extLst>
                <a:ext uri="http://customooxmlschemas.google.com/">
                  <go:slidesCustomData xmlns:go="http://customooxmlschemas.google.com/" textRoundtripDataId="28"/>
                </a:ext>
              </a:extLst>
            </a:endParaRPr>
          </a:p>
          <a:p>
            <a:pPr indent="-374650" lvl="0" marL="457200" rtl="0" algn="l">
              <a:lnSpc>
                <a:spcPct val="115000"/>
              </a:lnSpc>
              <a:spcBef>
                <a:spcPts val="0"/>
              </a:spcBef>
              <a:spcAft>
                <a:spcPts val="0"/>
              </a:spcAft>
              <a:buSzPts val="2300"/>
              <a:buChar char="●"/>
            </a:pPr>
            <a:r>
              <a:rPr lang="en-US" sz="2300">
                <a:extLst>
                  <a:ext uri="http://customooxmlschemas.google.com/">
                    <go:slidesCustomData xmlns:go="http://customooxmlschemas.google.com/" textRoundtripDataId="29"/>
                  </a:ext>
                </a:extLst>
              </a:rPr>
              <a:t>Licensed healthcare professional determines student </a:t>
            </a:r>
            <a:r>
              <a:rPr lang="en-US" sz="2300">
                <a:extLst>
                  <a:ext uri="http://customooxmlschemas.google.com/">
                    <go:slidesCustomData xmlns:go="http://customooxmlschemas.google.com/" textRoundtripDataId="30"/>
                  </a:ext>
                </a:extLst>
              </a:rPr>
              <a:t>cannot work 20 hours a week while attending school. </a:t>
            </a:r>
            <a:endParaRPr sz="2300"/>
          </a:p>
          <a:p>
            <a:pPr indent="-374650" lvl="0" marL="457200" rtl="0" algn="l">
              <a:lnSpc>
                <a:spcPct val="115000"/>
              </a:lnSpc>
              <a:spcBef>
                <a:spcPts val="0"/>
              </a:spcBef>
              <a:spcAft>
                <a:spcPts val="0"/>
              </a:spcAft>
              <a:buSzPts val="2300"/>
              <a:buChar char="●"/>
            </a:pPr>
            <a:r>
              <a:rPr lang="en-US" sz="2300">
                <a:extLst>
                  <a:ext uri="http://customooxmlschemas.google.com/">
                    <go:slidesCustomData xmlns:go="http://customooxmlschemas.google.com/" textRoundtripDataId="31"/>
                  </a:ext>
                </a:extLst>
              </a:rPr>
              <a:t>Receiving</a:t>
            </a:r>
            <a:r>
              <a:rPr lang="en-US" sz="2300">
                <a:extLst>
                  <a:ext uri="http://customooxmlschemas.google.com/">
                    <go:slidesCustomData xmlns:go="http://customooxmlschemas.google.com/" textRoundtripDataId="32"/>
                  </a:ext>
                </a:extLst>
              </a:rPr>
              <a:t> an accommodation at school based on disability </a:t>
            </a:r>
            <a:endParaRPr sz="2300"/>
          </a:p>
          <a:p>
            <a:pPr indent="0" lvl="0" marL="0" rtl="0" algn="l">
              <a:lnSpc>
                <a:spcPct val="115000"/>
              </a:lnSpc>
              <a:spcBef>
                <a:spcPts val="1200"/>
              </a:spcBef>
              <a:spcAft>
                <a:spcPts val="0"/>
              </a:spcAft>
              <a:buNone/>
            </a:pPr>
            <a:r>
              <a:rPr b="1" lang="en-US" sz="2200"/>
              <a:t>Proofs required?  </a:t>
            </a:r>
            <a:r>
              <a:rPr lang="en-US" sz="2200"/>
              <a:t>M</a:t>
            </a:r>
            <a:r>
              <a:rPr lang="en-US" sz="2200"/>
              <a:t>ay be self-declared (telephonic or in writing) unless questionable.</a:t>
            </a:r>
            <a:endParaRPr sz="2200"/>
          </a:p>
          <a:p>
            <a:pPr indent="0" lvl="0" marL="0" rtl="0" algn="l">
              <a:lnSpc>
                <a:spcPct val="115000"/>
              </a:lnSpc>
              <a:spcBef>
                <a:spcPts val="1200"/>
              </a:spcBef>
              <a:spcAft>
                <a:spcPts val="200"/>
              </a:spcAft>
              <a:buNone/>
            </a:pPr>
            <a:r>
              <a:rPr lang="en-US"/>
              <a:t>See also </a:t>
            </a:r>
            <a:r>
              <a:rPr lang="en-US" u="sng">
                <a:solidFill>
                  <a:schemeClr val="hlink"/>
                </a:solidFill>
                <a:hlinkClick r:id="rId3"/>
              </a:rPr>
              <a:t>USDA FNS Guidance, December 20, 2024 </a:t>
            </a:r>
            <a:endParaRPr/>
          </a:p>
        </p:txBody>
      </p:sp>
      <p:sp>
        <p:nvSpPr>
          <p:cNvPr id="374" name="Google Shape;374;g2d7aea1e7a6_0_446"/>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75" name="Google Shape;375;g2d7aea1e7a6_0_446"/>
          <p:cNvPicPr preferRelativeResize="0"/>
          <p:nvPr/>
        </p:nvPicPr>
        <p:blipFill>
          <a:blip r:embed="rId4">
            <a:alphaModFix/>
          </a:blip>
          <a:stretch>
            <a:fillRect/>
          </a:stretch>
        </p:blipFill>
        <p:spPr>
          <a:xfrm>
            <a:off x="9518100" y="298157"/>
            <a:ext cx="2540100" cy="1323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2d7aea1e7a6_0_454"/>
          <p:cNvSpPr txBox="1"/>
          <p:nvPr>
            <p:ph type="title"/>
          </p:nvPr>
        </p:nvSpPr>
        <p:spPr>
          <a:xfrm>
            <a:off x="1097280" y="286603"/>
            <a:ext cx="10058400" cy="1085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Student Example #1</a:t>
            </a:r>
            <a:endParaRPr>
              <a:solidFill>
                <a:schemeClr val="accent5"/>
              </a:solidFill>
            </a:endParaRPr>
          </a:p>
        </p:txBody>
      </p:sp>
      <p:sp>
        <p:nvSpPr>
          <p:cNvPr id="382" name="Google Shape;382;g2d7aea1e7a6_0_454"/>
          <p:cNvSpPr txBox="1"/>
          <p:nvPr>
            <p:ph idx="1" type="body"/>
          </p:nvPr>
        </p:nvSpPr>
        <p:spPr>
          <a:xfrm>
            <a:off x="3903250" y="1978925"/>
            <a:ext cx="8115900" cy="3978600"/>
          </a:xfrm>
          <a:prstGeom prst="rect">
            <a:avLst/>
          </a:prstGeom>
          <a:solidFill>
            <a:schemeClr val="lt1"/>
          </a:solidFill>
          <a:ln>
            <a:noFill/>
          </a:ln>
        </p:spPr>
        <p:txBody>
          <a:bodyPr anchorCtr="0" anchor="t" bIns="45700" lIns="0" spcFirstLastPara="1" rIns="0" wrap="square" tIns="45700">
            <a:normAutofit fontScale="25000" lnSpcReduction="20000"/>
          </a:bodyPr>
          <a:lstStyle/>
          <a:p>
            <a:pPr indent="-228600" lvl="1" marL="914400" rtl="0" algn="l">
              <a:lnSpc>
                <a:spcPct val="115000"/>
              </a:lnSpc>
              <a:spcBef>
                <a:spcPts val="200"/>
              </a:spcBef>
              <a:spcAft>
                <a:spcPts val="0"/>
              </a:spcAft>
              <a:buSzPts val="450"/>
              <a:buFont typeface="Arial"/>
              <a:buNone/>
            </a:pPr>
            <a:r>
              <a:t/>
            </a:r>
            <a:endParaRPr sz="9600">
              <a:latin typeface="Calibri"/>
              <a:ea typeface="Calibri"/>
              <a:cs typeface="Calibri"/>
              <a:sym typeface="Calibri"/>
            </a:endParaRPr>
          </a:p>
          <a:p>
            <a:pPr indent="-381000" lvl="1" marL="914400" rtl="0" algn="l">
              <a:lnSpc>
                <a:spcPct val="115000"/>
              </a:lnSpc>
              <a:spcBef>
                <a:spcPts val="200"/>
              </a:spcBef>
              <a:spcAft>
                <a:spcPts val="0"/>
              </a:spcAft>
              <a:buSzPct val="100000"/>
              <a:buFont typeface="Calibri"/>
              <a:buChar char="•"/>
            </a:pPr>
            <a:r>
              <a:rPr lang="en-US" sz="9600">
                <a:latin typeface="Calibri"/>
                <a:ea typeface="Calibri"/>
                <a:cs typeface="Calibri"/>
                <a:sym typeface="Calibri"/>
              </a:rPr>
              <a:t>Jane is 23 and a full time student at North Shore Community College majoring in Health Education.  </a:t>
            </a:r>
            <a:endParaRPr sz="9600">
              <a:latin typeface="Calibri"/>
              <a:ea typeface="Calibri"/>
              <a:cs typeface="Calibri"/>
              <a:sym typeface="Calibri"/>
            </a:endParaRPr>
          </a:p>
          <a:p>
            <a:pPr indent="0" lvl="0" marL="914400" rtl="0" algn="l">
              <a:lnSpc>
                <a:spcPct val="115000"/>
              </a:lnSpc>
              <a:spcBef>
                <a:spcPts val="200"/>
              </a:spcBef>
              <a:spcAft>
                <a:spcPts val="0"/>
              </a:spcAft>
              <a:buNone/>
            </a:pPr>
            <a:r>
              <a:t/>
            </a:r>
            <a:endParaRPr sz="9600">
              <a:latin typeface="Calibri"/>
              <a:ea typeface="Calibri"/>
              <a:cs typeface="Calibri"/>
              <a:sym typeface="Calibri"/>
            </a:endParaRPr>
          </a:p>
          <a:p>
            <a:pPr indent="0" lvl="0" marL="0" rtl="0" algn="l">
              <a:lnSpc>
                <a:spcPct val="115000"/>
              </a:lnSpc>
              <a:spcBef>
                <a:spcPts val="200"/>
              </a:spcBef>
              <a:spcAft>
                <a:spcPts val="0"/>
              </a:spcAft>
              <a:buNone/>
            </a:pPr>
            <a:r>
              <a:t/>
            </a:r>
            <a:endParaRPr sz="9600">
              <a:latin typeface="Calibri"/>
              <a:ea typeface="Calibri"/>
              <a:cs typeface="Calibri"/>
              <a:sym typeface="Calibri"/>
            </a:endParaRPr>
          </a:p>
          <a:p>
            <a:pPr indent="0" lvl="0" marL="0" rtl="0" algn="l">
              <a:lnSpc>
                <a:spcPct val="115000"/>
              </a:lnSpc>
              <a:spcBef>
                <a:spcPts val="200"/>
              </a:spcBef>
              <a:spcAft>
                <a:spcPts val="0"/>
              </a:spcAft>
              <a:buNone/>
            </a:pPr>
            <a:r>
              <a:rPr lang="en-US" sz="9600">
                <a:latin typeface="Calibri"/>
                <a:ea typeface="Calibri"/>
                <a:cs typeface="Calibri"/>
                <a:sym typeface="Calibri"/>
              </a:rPr>
              <a:t>Jane </a:t>
            </a:r>
            <a:r>
              <a:rPr b="1" lang="en-US" sz="9600">
                <a:latin typeface="Calibri"/>
                <a:ea typeface="Calibri"/>
                <a:cs typeface="Calibri"/>
                <a:sym typeface="Calibri"/>
              </a:rPr>
              <a:t>is eligible</a:t>
            </a:r>
            <a:r>
              <a:rPr lang="en-US" sz="9600">
                <a:latin typeface="Calibri"/>
                <a:ea typeface="Calibri"/>
                <a:cs typeface="Calibri"/>
                <a:sym typeface="Calibri"/>
              </a:rPr>
              <a:t> for SNAP (if she meets the income rules).</a:t>
            </a:r>
            <a:endParaRPr sz="9600">
              <a:latin typeface="Calibri"/>
              <a:ea typeface="Calibri"/>
              <a:cs typeface="Calibri"/>
              <a:sym typeface="Calibri"/>
            </a:endParaRPr>
          </a:p>
          <a:p>
            <a:pPr indent="0" lvl="0" marL="0" rtl="0" algn="l">
              <a:lnSpc>
                <a:spcPct val="115000"/>
              </a:lnSpc>
              <a:spcBef>
                <a:spcPts val="200"/>
              </a:spcBef>
              <a:spcAft>
                <a:spcPts val="0"/>
              </a:spcAft>
              <a:buNone/>
            </a:pPr>
            <a:r>
              <a:t/>
            </a:r>
            <a:endParaRPr sz="9600">
              <a:latin typeface="Calibri"/>
              <a:ea typeface="Calibri"/>
              <a:cs typeface="Calibri"/>
              <a:sym typeface="Calibri"/>
            </a:endParaRPr>
          </a:p>
          <a:p>
            <a:pPr indent="0" lvl="0" marL="0" rtl="0" algn="l">
              <a:lnSpc>
                <a:spcPct val="115000"/>
              </a:lnSpc>
              <a:spcBef>
                <a:spcPts val="200"/>
              </a:spcBef>
              <a:spcAft>
                <a:spcPts val="0"/>
              </a:spcAft>
              <a:buNone/>
            </a:pPr>
            <a:r>
              <a:rPr lang="en-US" sz="9600">
                <a:latin typeface="Calibri"/>
                <a:ea typeface="Calibri"/>
                <a:cs typeface="Calibri"/>
                <a:sym typeface="Calibri"/>
              </a:rPr>
              <a:t>She tells DTA she is enrolled at North Shore during the application interview. DTA should not ask for more proof. </a:t>
            </a:r>
            <a:endParaRPr sz="9600">
              <a:latin typeface="Calibri"/>
              <a:ea typeface="Calibri"/>
              <a:cs typeface="Calibri"/>
              <a:sym typeface="Calibri"/>
            </a:endParaRPr>
          </a:p>
          <a:p>
            <a:pPr indent="-228600" lvl="1" marL="914400" rtl="0" algn="l">
              <a:lnSpc>
                <a:spcPct val="90000"/>
              </a:lnSpc>
              <a:spcBef>
                <a:spcPts val="200"/>
              </a:spcBef>
              <a:spcAft>
                <a:spcPts val="0"/>
              </a:spcAft>
              <a:buSzPct val="64285"/>
              <a:buFont typeface="Arial"/>
              <a:buNone/>
            </a:pPr>
            <a:r>
              <a:t/>
            </a:r>
            <a:endParaRPr sz="2800">
              <a:solidFill>
                <a:schemeClr val="dk1"/>
              </a:solidFill>
            </a:endParaRPr>
          </a:p>
          <a:p>
            <a:pPr indent="0" lvl="0" marL="0" rtl="0" algn="l">
              <a:lnSpc>
                <a:spcPct val="90000"/>
              </a:lnSpc>
              <a:spcBef>
                <a:spcPts val="1200"/>
              </a:spcBef>
              <a:spcAft>
                <a:spcPts val="0"/>
              </a:spcAft>
              <a:buSzPct val="90000"/>
              <a:buNone/>
            </a:pPr>
            <a:r>
              <a:t/>
            </a:r>
            <a:endParaRPr b="1">
              <a:solidFill>
                <a:srgbClr val="FF0000"/>
              </a:solidFill>
            </a:endParaRPr>
          </a:p>
          <a:p>
            <a:pPr indent="-228600" lvl="0" marL="457200" rtl="0" algn="l">
              <a:lnSpc>
                <a:spcPct val="90000"/>
              </a:lnSpc>
              <a:spcBef>
                <a:spcPts val="1200"/>
              </a:spcBef>
              <a:spcAft>
                <a:spcPts val="0"/>
              </a:spcAft>
              <a:buSzPct val="90000"/>
              <a:buNone/>
            </a:pPr>
            <a:r>
              <a:t/>
            </a:r>
            <a:endParaRPr/>
          </a:p>
        </p:txBody>
      </p:sp>
      <p:sp>
        <p:nvSpPr>
          <p:cNvPr id="383" name="Google Shape;383;g2d7aea1e7a6_0_45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84" name="Google Shape;384;g2d7aea1e7a6_0_454"/>
          <p:cNvPicPr preferRelativeResize="0"/>
          <p:nvPr/>
        </p:nvPicPr>
        <p:blipFill rotWithShape="1">
          <a:blip r:embed="rId3">
            <a:alphaModFix/>
          </a:blip>
          <a:srcRect b="0" l="0" r="0" t="0"/>
          <a:stretch/>
        </p:blipFill>
        <p:spPr>
          <a:xfrm>
            <a:off x="832680" y="2172129"/>
            <a:ext cx="2809875" cy="2043113"/>
          </a:xfrm>
          <a:prstGeom prst="rect">
            <a:avLst/>
          </a:prstGeom>
          <a:noFill/>
          <a:ln>
            <a:noFill/>
          </a:ln>
        </p:spPr>
      </p:pic>
      <p:sp>
        <p:nvSpPr>
          <p:cNvPr id="385" name="Google Shape;385;g2d7aea1e7a6_0_454"/>
          <p:cNvSpPr/>
          <p:nvPr/>
        </p:nvSpPr>
        <p:spPr>
          <a:xfrm>
            <a:off x="7550500" y="3318300"/>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2d7aea1e7a6_0_463"/>
          <p:cNvSpPr txBox="1"/>
          <p:nvPr>
            <p:ph type="title"/>
          </p:nvPr>
        </p:nvSpPr>
        <p:spPr>
          <a:xfrm>
            <a:off x="1097280" y="286603"/>
            <a:ext cx="10058400" cy="1100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Student Example #2</a:t>
            </a:r>
            <a:endParaRPr>
              <a:solidFill>
                <a:schemeClr val="accent5"/>
              </a:solidFill>
            </a:endParaRPr>
          </a:p>
        </p:txBody>
      </p:sp>
      <p:sp>
        <p:nvSpPr>
          <p:cNvPr id="392" name="Google Shape;392;g2d7aea1e7a6_0_463"/>
          <p:cNvSpPr txBox="1"/>
          <p:nvPr>
            <p:ph idx="1" type="body"/>
          </p:nvPr>
        </p:nvSpPr>
        <p:spPr>
          <a:xfrm>
            <a:off x="3758275" y="2019274"/>
            <a:ext cx="7626900" cy="4239900"/>
          </a:xfrm>
          <a:prstGeom prst="rect">
            <a:avLst/>
          </a:prstGeom>
          <a:solidFill>
            <a:schemeClr val="lt1"/>
          </a:solidFill>
          <a:ln>
            <a:noFill/>
          </a:ln>
        </p:spPr>
        <p:txBody>
          <a:bodyPr anchorCtr="0" anchor="t" bIns="45700" lIns="0" spcFirstLastPara="1" rIns="0" wrap="square" tIns="45700">
            <a:normAutofit lnSpcReduction="10000"/>
          </a:bodyPr>
          <a:lstStyle/>
          <a:p>
            <a:pPr indent="-228600" lvl="1" marL="914400" rtl="0" algn="l">
              <a:lnSpc>
                <a:spcPct val="90000"/>
              </a:lnSpc>
              <a:spcBef>
                <a:spcPts val="200"/>
              </a:spcBef>
              <a:spcAft>
                <a:spcPts val="0"/>
              </a:spcAft>
              <a:buSzPts val="1800"/>
              <a:buFont typeface="Arial"/>
              <a:buNone/>
            </a:pPr>
            <a:r>
              <a:t/>
            </a:r>
            <a:endParaRPr sz="2800"/>
          </a:p>
          <a:p>
            <a:pPr indent="-400050" lvl="0" marL="457200" rtl="0" algn="l">
              <a:lnSpc>
                <a:spcPct val="115000"/>
              </a:lnSpc>
              <a:spcBef>
                <a:spcPts val="200"/>
              </a:spcBef>
              <a:spcAft>
                <a:spcPts val="0"/>
              </a:spcAft>
              <a:buSzPts val="2700"/>
              <a:buFont typeface="Calibri"/>
              <a:buChar char="●"/>
            </a:pPr>
            <a:r>
              <a:rPr lang="en-US" sz="2700">
                <a:latin typeface="Calibri"/>
                <a:ea typeface="Calibri"/>
                <a:cs typeface="Calibri"/>
                <a:sym typeface="Calibri"/>
              </a:rPr>
              <a:t>Raquel is getting her bachelors degree at Worcester State. </a:t>
            </a:r>
            <a:endParaRPr sz="2700">
              <a:latin typeface="Calibri"/>
              <a:ea typeface="Calibri"/>
              <a:cs typeface="Calibri"/>
              <a:sym typeface="Calibri"/>
            </a:endParaRPr>
          </a:p>
          <a:p>
            <a:pPr indent="-400050" lvl="0" marL="457200" rtl="0" algn="l">
              <a:lnSpc>
                <a:spcPct val="115000"/>
              </a:lnSpc>
              <a:spcBef>
                <a:spcPts val="0"/>
              </a:spcBef>
              <a:spcAft>
                <a:spcPts val="0"/>
              </a:spcAft>
              <a:buSzPts val="2700"/>
              <a:buFont typeface="Calibri"/>
              <a:buChar char="●"/>
            </a:pPr>
            <a:r>
              <a:rPr lang="en-US" sz="2700">
                <a:latin typeface="Calibri"/>
                <a:ea typeface="Calibri"/>
                <a:cs typeface="Calibri"/>
                <a:sym typeface="Calibri"/>
              </a:rPr>
              <a:t>She was awarded work study and is actively looking for a work study job.</a:t>
            </a:r>
            <a:endParaRPr sz="2700">
              <a:latin typeface="Calibri"/>
              <a:ea typeface="Calibri"/>
              <a:cs typeface="Calibri"/>
              <a:sym typeface="Calibri"/>
            </a:endParaRPr>
          </a:p>
          <a:p>
            <a:pPr indent="0" lvl="0" marL="1371600" rtl="0" algn="l">
              <a:lnSpc>
                <a:spcPct val="115000"/>
              </a:lnSpc>
              <a:spcBef>
                <a:spcPts val="200"/>
              </a:spcBef>
              <a:spcAft>
                <a:spcPts val="0"/>
              </a:spcAft>
              <a:buNone/>
            </a:pPr>
            <a:r>
              <a:t/>
            </a:r>
            <a:endParaRPr sz="2700">
              <a:latin typeface="Calibri"/>
              <a:ea typeface="Calibri"/>
              <a:cs typeface="Calibri"/>
              <a:sym typeface="Calibri"/>
            </a:endParaRPr>
          </a:p>
          <a:p>
            <a:pPr indent="0" lvl="0" marL="0" rtl="0" algn="l">
              <a:lnSpc>
                <a:spcPct val="115000"/>
              </a:lnSpc>
              <a:spcBef>
                <a:spcPts val="200"/>
              </a:spcBef>
              <a:spcAft>
                <a:spcPts val="0"/>
              </a:spcAft>
              <a:buNone/>
            </a:pPr>
            <a:r>
              <a:rPr lang="en-US" sz="2700">
                <a:latin typeface="Calibri"/>
                <a:ea typeface="Calibri"/>
                <a:cs typeface="Calibri"/>
                <a:sym typeface="Calibri"/>
              </a:rPr>
              <a:t>Raquel is eligible because of her work study award. She can self-declare her work study during her application interview. </a:t>
            </a:r>
            <a:endParaRPr sz="2700"/>
          </a:p>
        </p:txBody>
      </p:sp>
      <p:sp>
        <p:nvSpPr>
          <p:cNvPr id="393" name="Google Shape;393;g2d7aea1e7a6_0_46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94" name="Google Shape;394;g2d7aea1e7a6_0_463"/>
          <p:cNvPicPr preferRelativeResize="0"/>
          <p:nvPr/>
        </p:nvPicPr>
        <p:blipFill rotWithShape="1">
          <a:blip r:embed="rId3">
            <a:alphaModFix/>
          </a:blip>
          <a:srcRect b="0" l="0" r="0" t="0"/>
          <a:stretch/>
        </p:blipFill>
        <p:spPr>
          <a:xfrm>
            <a:off x="711201" y="2524126"/>
            <a:ext cx="2757213" cy="1819274"/>
          </a:xfrm>
          <a:prstGeom prst="rect">
            <a:avLst/>
          </a:prstGeom>
          <a:noFill/>
          <a:ln>
            <a:noFill/>
          </a:ln>
        </p:spPr>
      </p:pic>
      <p:sp>
        <p:nvSpPr>
          <p:cNvPr id="395" name="Google Shape;395;g2d7aea1e7a6_0_463"/>
          <p:cNvSpPr/>
          <p:nvPr/>
        </p:nvSpPr>
        <p:spPr>
          <a:xfrm>
            <a:off x="7089375" y="4216925"/>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2d7aea1e7a6_0_471"/>
          <p:cNvSpPr txBox="1"/>
          <p:nvPr>
            <p:ph type="title"/>
          </p:nvPr>
        </p:nvSpPr>
        <p:spPr>
          <a:xfrm>
            <a:off x="1097280" y="286604"/>
            <a:ext cx="10058400" cy="11322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Student Exampl</a:t>
            </a:r>
            <a:r>
              <a:rPr lang="en-US">
                <a:solidFill>
                  <a:schemeClr val="accent5"/>
                </a:solidFill>
                <a:extLst>
                  <a:ext uri="http://customooxmlschemas.google.com/">
                    <go:slidesCustomData xmlns:go="http://customooxmlschemas.google.com/" textRoundtripDataId="33"/>
                  </a:ext>
                </a:extLst>
              </a:rPr>
              <a:t>e </a:t>
            </a:r>
            <a:r>
              <a:rPr lang="en-US">
                <a:solidFill>
                  <a:schemeClr val="accent5"/>
                </a:solidFill>
              </a:rPr>
              <a:t>#3</a:t>
            </a:r>
            <a:endParaRPr>
              <a:solidFill>
                <a:schemeClr val="accent5"/>
              </a:solidFill>
            </a:endParaRPr>
          </a:p>
        </p:txBody>
      </p:sp>
      <p:sp>
        <p:nvSpPr>
          <p:cNvPr id="402" name="Google Shape;402;g2d7aea1e7a6_0_471"/>
          <p:cNvSpPr txBox="1"/>
          <p:nvPr>
            <p:ph idx="1" type="body"/>
          </p:nvPr>
        </p:nvSpPr>
        <p:spPr>
          <a:xfrm>
            <a:off x="3864411" y="2171132"/>
            <a:ext cx="7203900" cy="3738300"/>
          </a:xfrm>
          <a:prstGeom prst="rect">
            <a:avLst/>
          </a:prstGeom>
          <a:solidFill>
            <a:schemeClr val="lt1"/>
          </a:solidFill>
          <a:ln>
            <a:noFill/>
          </a:ln>
        </p:spPr>
        <p:txBody>
          <a:bodyPr anchorCtr="0" anchor="t" bIns="45700" lIns="0" spcFirstLastPara="1" rIns="0" wrap="square" tIns="45700">
            <a:normAutofit fontScale="77500" lnSpcReduction="20000"/>
          </a:bodyPr>
          <a:lstStyle/>
          <a:p>
            <a:pPr indent="-228600" lvl="1" marL="914400" rtl="0" algn="l">
              <a:lnSpc>
                <a:spcPct val="115000"/>
              </a:lnSpc>
              <a:spcBef>
                <a:spcPts val="200"/>
              </a:spcBef>
              <a:spcAft>
                <a:spcPts val="0"/>
              </a:spcAft>
              <a:buSzPct val="64285"/>
              <a:buFont typeface="Arial"/>
              <a:buNone/>
            </a:pPr>
            <a:r>
              <a:t/>
            </a:r>
            <a:endParaRPr sz="2800">
              <a:highlight>
                <a:schemeClr val="lt1"/>
              </a:highlight>
            </a:endParaRPr>
          </a:p>
          <a:p>
            <a:pPr indent="-405765" lvl="1" marL="914400" rtl="0" algn="l">
              <a:lnSpc>
                <a:spcPct val="115000"/>
              </a:lnSpc>
              <a:spcBef>
                <a:spcPts val="200"/>
              </a:spcBef>
              <a:spcAft>
                <a:spcPts val="0"/>
              </a:spcAft>
              <a:buSzPct val="100000"/>
              <a:buFont typeface="Calibri"/>
              <a:buChar char="•"/>
            </a:pPr>
            <a:r>
              <a:rPr lang="en-US" sz="3600">
                <a:highlight>
                  <a:schemeClr val="lt1"/>
                </a:highlight>
                <a:latin typeface="Calibri"/>
                <a:ea typeface="Calibri"/>
                <a:cs typeface="Calibri"/>
                <a:sym typeface="Calibri"/>
              </a:rPr>
              <a:t>Charles is a full-time student at UMass Boston. </a:t>
            </a:r>
            <a:endParaRPr sz="3600">
              <a:highlight>
                <a:schemeClr val="lt1"/>
              </a:highlight>
              <a:latin typeface="Calibri"/>
              <a:ea typeface="Calibri"/>
              <a:cs typeface="Calibri"/>
              <a:sym typeface="Calibri"/>
            </a:endParaRPr>
          </a:p>
          <a:p>
            <a:pPr indent="-405765" lvl="1" marL="914400" rtl="0" algn="l">
              <a:lnSpc>
                <a:spcPct val="115000"/>
              </a:lnSpc>
              <a:spcBef>
                <a:spcPts val="200"/>
              </a:spcBef>
              <a:spcAft>
                <a:spcPts val="0"/>
              </a:spcAft>
              <a:buSzPct val="100000"/>
              <a:buFont typeface="Calibri"/>
              <a:buChar char="•"/>
            </a:pPr>
            <a:r>
              <a:rPr lang="en-US" sz="3600">
                <a:highlight>
                  <a:schemeClr val="lt1"/>
                </a:highlight>
                <a:latin typeface="Calibri"/>
                <a:ea typeface="Calibri"/>
                <a:cs typeface="Calibri"/>
                <a:sym typeface="Calibri"/>
              </a:rPr>
              <a:t>He receives a MassGrant award.</a:t>
            </a:r>
            <a:endParaRPr sz="3600">
              <a:highlight>
                <a:schemeClr val="lt1"/>
              </a:highlight>
              <a:latin typeface="Calibri"/>
              <a:ea typeface="Calibri"/>
              <a:cs typeface="Calibri"/>
              <a:sym typeface="Calibri"/>
            </a:endParaRPr>
          </a:p>
          <a:p>
            <a:pPr indent="-228600" lvl="1" marL="914400" rtl="0" algn="l">
              <a:lnSpc>
                <a:spcPct val="115000"/>
              </a:lnSpc>
              <a:spcBef>
                <a:spcPts val="200"/>
              </a:spcBef>
              <a:spcAft>
                <a:spcPts val="0"/>
              </a:spcAft>
              <a:buSzPct val="50000"/>
              <a:buFont typeface="Arial"/>
              <a:buNone/>
            </a:pPr>
            <a:r>
              <a:t/>
            </a:r>
            <a:endParaRPr sz="3600">
              <a:highlight>
                <a:schemeClr val="lt1"/>
              </a:highlight>
              <a:latin typeface="Calibri"/>
              <a:ea typeface="Calibri"/>
              <a:cs typeface="Calibri"/>
              <a:sym typeface="Calibri"/>
            </a:endParaRPr>
          </a:p>
          <a:p>
            <a:pPr indent="0" lvl="0" marL="0" rtl="0" algn="l">
              <a:lnSpc>
                <a:spcPct val="115000"/>
              </a:lnSpc>
              <a:spcBef>
                <a:spcPts val="200"/>
              </a:spcBef>
              <a:spcAft>
                <a:spcPts val="0"/>
              </a:spcAft>
              <a:buNone/>
            </a:pPr>
            <a:r>
              <a:t/>
            </a:r>
            <a:endParaRPr sz="3600">
              <a:highlight>
                <a:schemeClr val="lt1"/>
              </a:highlight>
            </a:endParaRPr>
          </a:p>
          <a:p>
            <a:pPr indent="0" lvl="0" marL="0" rtl="0" algn="l">
              <a:lnSpc>
                <a:spcPct val="115000"/>
              </a:lnSpc>
              <a:spcBef>
                <a:spcPts val="200"/>
              </a:spcBef>
              <a:spcAft>
                <a:spcPts val="0"/>
              </a:spcAft>
              <a:buNone/>
            </a:pPr>
            <a:r>
              <a:rPr lang="en-US" sz="3600">
                <a:highlight>
                  <a:schemeClr val="lt1"/>
                </a:highlight>
                <a:latin typeface="Calibri"/>
                <a:ea typeface="Calibri"/>
                <a:cs typeface="Calibri"/>
                <a:sym typeface="Calibri"/>
              </a:rPr>
              <a:t>Charles is eligible and can self-declare his MassGrant during his application interview.</a:t>
            </a:r>
            <a:endParaRPr b="1">
              <a:highlight>
                <a:schemeClr val="lt1"/>
              </a:highlight>
              <a:latin typeface="Calibri"/>
              <a:ea typeface="Calibri"/>
              <a:cs typeface="Calibri"/>
              <a:sym typeface="Calibri"/>
            </a:endParaRPr>
          </a:p>
          <a:p>
            <a:pPr indent="-228600" lvl="0" marL="457200" rtl="0" algn="l">
              <a:lnSpc>
                <a:spcPct val="90000"/>
              </a:lnSpc>
              <a:spcBef>
                <a:spcPts val="1200"/>
              </a:spcBef>
              <a:spcAft>
                <a:spcPts val="0"/>
              </a:spcAft>
              <a:buSzPct val="90000"/>
              <a:buNone/>
            </a:pPr>
            <a:r>
              <a:t/>
            </a:r>
            <a:endParaRPr/>
          </a:p>
        </p:txBody>
      </p:sp>
      <p:sp>
        <p:nvSpPr>
          <p:cNvPr id="403" name="Google Shape;403;g2d7aea1e7a6_0_471"/>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04" name="Google Shape;404;g2d7aea1e7a6_0_471"/>
          <p:cNvPicPr preferRelativeResize="0"/>
          <p:nvPr/>
        </p:nvPicPr>
        <p:blipFill rotWithShape="1">
          <a:blip r:embed="rId3">
            <a:alphaModFix/>
          </a:blip>
          <a:srcRect b="0" l="0" r="0" t="0"/>
          <a:stretch/>
        </p:blipFill>
        <p:spPr>
          <a:xfrm>
            <a:off x="1222950" y="2714200"/>
            <a:ext cx="1833100" cy="2378425"/>
          </a:xfrm>
          <a:prstGeom prst="rect">
            <a:avLst/>
          </a:prstGeom>
          <a:noFill/>
          <a:ln>
            <a:noFill/>
          </a:ln>
        </p:spPr>
      </p:pic>
      <p:sp>
        <p:nvSpPr>
          <p:cNvPr id="405" name="Google Shape;405;g2d7aea1e7a6_0_471"/>
          <p:cNvSpPr/>
          <p:nvPr/>
        </p:nvSpPr>
        <p:spPr>
          <a:xfrm>
            <a:off x="7089375" y="3992275"/>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graphicFrame>
        <p:nvGraphicFramePr>
          <p:cNvPr id="143" name="Google Shape;143;g2d7aea1e7a6_0_87"/>
          <p:cNvGraphicFramePr/>
          <p:nvPr/>
        </p:nvGraphicFramePr>
        <p:xfrm>
          <a:off x="98775" y="97201"/>
          <a:ext cx="3000000" cy="3000000"/>
        </p:xfrm>
        <a:graphic>
          <a:graphicData uri="http://schemas.openxmlformats.org/drawingml/2006/table">
            <a:tbl>
              <a:tblPr>
                <a:noFill/>
                <a:tableStyleId>{917C1590-9D94-4D4A-822A-E43C1BDFFBF9}</a:tableStyleId>
              </a:tblPr>
              <a:tblGrid>
                <a:gridCol w="2723375"/>
                <a:gridCol w="4981100"/>
                <a:gridCol w="4292275"/>
              </a:tblGrid>
              <a:tr h="617800">
                <a:tc gridSpan="3">
                  <a:txBody>
                    <a:bodyPr/>
                    <a:lstStyle/>
                    <a:p>
                      <a:pPr indent="0" lvl="0" marL="0" rtl="0" algn="ctr">
                        <a:spcBef>
                          <a:spcPts val="0"/>
                        </a:spcBef>
                        <a:spcAft>
                          <a:spcPts val="0"/>
                        </a:spcAft>
                        <a:buNone/>
                      </a:pPr>
                      <a:r>
                        <a:rPr b="1" lang="en-US" sz="1900">
                          <a:solidFill>
                            <a:srgbClr val="0070C0"/>
                          </a:solidFill>
                          <a:latin typeface="Open Sans"/>
                          <a:ea typeface="Open Sans"/>
                          <a:cs typeface="Open Sans"/>
                          <a:sym typeface="Open Sans"/>
                        </a:rPr>
                        <a:t>Noteworthy 2024 Changes</a:t>
                      </a:r>
                      <a:endParaRPr b="1" sz="1900">
                        <a:solidFill>
                          <a:srgbClr val="0070C0"/>
                        </a:solidFill>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3F3F3"/>
                    </a:solidFill>
                  </a:tcPr>
                </a:tc>
                <a:tc hMerge="1"/>
                <a:tc hMerge="1"/>
              </a:tr>
              <a:tr h="1110700">
                <a:tc>
                  <a:txBody>
                    <a:bodyPr/>
                    <a:lstStyle/>
                    <a:p>
                      <a:pPr indent="0" lvl="0" marL="0" marR="0" rtl="0" algn="ctr">
                        <a:lnSpc>
                          <a:spcPct val="115000"/>
                        </a:lnSpc>
                        <a:spcBef>
                          <a:spcPts val="1600"/>
                        </a:spcBef>
                        <a:spcAft>
                          <a:spcPts val="0"/>
                        </a:spcAft>
                        <a:buNone/>
                      </a:pPr>
                      <a:r>
                        <a:rPr b="1" lang="en-US" sz="1500">
                          <a:latin typeface="Open Sans"/>
                          <a:ea typeface="Open Sans"/>
                          <a:cs typeface="Open Sans"/>
                          <a:sym typeface="Open Sans"/>
                        </a:rPr>
                        <a:t>SNAP benefit math</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February increase to 200% gross income level.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October 1st </a:t>
                      </a:r>
                      <a:r>
                        <a:rPr lang="en-US" sz="1500">
                          <a:latin typeface="Open Sans"/>
                          <a:ea typeface="Open Sans"/>
                          <a:cs typeface="Open Sans"/>
                          <a:sym typeface="Open Sans"/>
                          <a:extLst>
                            <a:ext uri="http://customooxmlschemas.google.com/">
                              <go:slidesCustomData xmlns:go="http://customooxmlschemas.google.com/" textRoundtripDataId="2"/>
                            </a:ext>
                          </a:extLst>
                        </a:rPr>
                        <a:t>COLA increase in SNAP max. grants + increase to standard, shelter &amp; homeless deduction</a:t>
                      </a:r>
                      <a:r>
                        <a:rPr lang="en-US" sz="1500">
                          <a:latin typeface="Open Sans"/>
                          <a:ea typeface="Open Sans"/>
                          <a:cs typeface="Open Sans"/>
                          <a:sym typeface="Open Sans"/>
                        </a:rPr>
                        <a:t>s.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995025">
                <a:tc>
                  <a:txBody>
                    <a:bodyPr/>
                    <a:lstStyle/>
                    <a:p>
                      <a:pPr indent="0" lvl="0" marL="0" marR="0" rtl="0" algn="ctr">
                        <a:lnSpc>
                          <a:spcPct val="115000"/>
                        </a:lnSpc>
                        <a:spcBef>
                          <a:spcPts val="1600"/>
                        </a:spcBef>
                        <a:spcAft>
                          <a:spcPts val="0"/>
                        </a:spcAft>
                        <a:buNone/>
                      </a:pPr>
                      <a:r>
                        <a:rPr b="1" lang="en-US" sz="1500">
                          <a:latin typeface="Open Sans"/>
                          <a:ea typeface="Open Sans"/>
                          <a:cs typeface="Open Sans"/>
                          <a:sym typeface="Open Sans"/>
                        </a:rPr>
                        <a:t>Replacement of stolen SNAP benefits</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Congress ended replacement with federal funds for SNAP stolen after Dec. 20, 2024. </a:t>
                      </a:r>
                      <a:r>
                        <a:rPr lang="en-US" sz="1500">
                          <a:latin typeface="Open Sans"/>
                          <a:ea typeface="Open Sans"/>
                          <a:cs typeface="Open Sans"/>
                          <a:sym typeface="Open Sans"/>
                          <a:extLst>
                            <a:ext uri="http://customooxmlschemas.google.com/">
                              <go:slidesCustomData xmlns:go="http://customooxmlschemas.google.com/" textRoundtripDataId="3"/>
                            </a:ext>
                          </a:extLst>
                        </a:rPr>
                        <a:t>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extLst>
                            <a:ext uri="http://customooxmlschemas.google.com/">
                              <go:slidesCustomData xmlns:go="http://customooxmlschemas.google.com/" textRoundtripDataId="4"/>
                            </a:ext>
                          </a:extLst>
                        </a:rPr>
                        <a:t>DTA implements lock/unlock EBT card feature.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838750">
                <a:tc>
                  <a:txBody>
                    <a:bodyPr/>
                    <a:lstStyle/>
                    <a:p>
                      <a:pPr indent="0" lvl="0" marL="0" rtl="0" algn="ctr">
                        <a:lnSpc>
                          <a:spcPct val="115000"/>
                        </a:lnSpc>
                        <a:spcBef>
                          <a:spcPts val="0"/>
                        </a:spcBef>
                        <a:spcAft>
                          <a:spcPts val="0"/>
                        </a:spcAft>
                        <a:buNone/>
                      </a:pPr>
                      <a:r>
                        <a:rPr b="1" lang="en-US" sz="1500">
                          <a:latin typeface="Open Sans"/>
                          <a:ea typeface="Open Sans"/>
                          <a:cs typeface="Open Sans"/>
                          <a:sym typeface="Open Sans"/>
                        </a:rPr>
                        <a:t>State SNAP </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Feeding Our Ne</a:t>
                      </a:r>
                      <a:r>
                        <a:rPr lang="en-US" sz="1500">
                          <a:latin typeface="Open Sans"/>
                          <a:ea typeface="Open Sans"/>
                          <a:cs typeface="Open Sans"/>
                          <a:sym typeface="Open Sans"/>
                          <a:extLst>
                            <a:ext uri="http://customooxmlschemas.google.com/">
                              <go:slidesCustomData xmlns:go="http://customooxmlschemas.google.com/" textRoundtripDataId="5"/>
                            </a:ext>
                          </a:extLst>
                        </a:rPr>
                        <a:t>igh</a:t>
                      </a:r>
                      <a:r>
                        <a:rPr lang="en-US" sz="1500">
                          <a:latin typeface="Open Sans"/>
                          <a:ea typeface="Open Sans"/>
                          <a:cs typeface="Open Sans"/>
                          <a:sym typeface="Open Sans"/>
                        </a:rPr>
                        <a:t>bors Campaign successfully gets $6 million in state SNAP benefits for certain lawfully present immigrants. DTA issues in early 2024. Benefits sunset April 2024.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837575">
                <a:tc>
                  <a:txBody>
                    <a:bodyPr/>
                    <a:lstStyle/>
                    <a:p>
                      <a:pPr indent="0" lvl="0" marL="0" rtl="0" algn="ctr">
                        <a:lnSpc>
                          <a:spcPct val="115000"/>
                        </a:lnSpc>
                        <a:spcBef>
                          <a:spcPts val="0"/>
                        </a:spcBef>
                        <a:spcAft>
                          <a:spcPts val="0"/>
                        </a:spcAft>
                        <a:buNone/>
                      </a:pPr>
                      <a:r>
                        <a:rPr b="1" lang="en-US" sz="1500">
                          <a:latin typeface="Open Sans"/>
                          <a:ea typeface="Open Sans"/>
                          <a:cs typeface="Open Sans"/>
                          <a:sym typeface="Open Sans"/>
                        </a:rPr>
                        <a:t>Summer EBT</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spcBef>
                          <a:spcPts val="0"/>
                        </a:spcBef>
                        <a:spcAft>
                          <a:spcPts val="0"/>
                        </a:spcAft>
                        <a:buSzPts val="1500"/>
                        <a:buFont typeface="Open Sans"/>
                        <a:buChar char="●"/>
                      </a:pPr>
                      <a:r>
                        <a:rPr lang="en-US" sz="1500">
                          <a:latin typeface="Open Sans"/>
                          <a:ea typeface="Open Sans"/>
                          <a:cs typeface="Open Sans"/>
                          <a:sym typeface="Open Sans"/>
                        </a:rPr>
                        <a:t>Su</a:t>
                      </a:r>
                      <a:r>
                        <a:rPr lang="en-US" sz="1500">
                          <a:latin typeface="Open Sans"/>
                          <a:ea typeface="Open Sans"/>
                          <a:cs typeface="Open Sans"/>
                          <a:sym typeface="Open Sans"/>
                          <a:extLst>
                            <a:ext uri="http://customooxmlschemas.google.com/">
                              <go:slidesCustomData xmlns:go="http://customooxmlschemas.google.com/" textRoundtripDataId="6"/>
                            </a:ext>
                          </a:extLst>
                        </a:rPr>
                        <a:t>mmer E</a:t>
                      </a:r>
                      <a:r>
                        <a:rPr lang="en-US" sz="1500">
                          <a:latin typeface="Open Sans"/>
                          <a:ea typeface="Open Sans"/>
                          <a:cs typeface="Open Sans"/>
                          <a:sym typeface="Open Sans"/>
                        </a:rPr>
                        <a:t>BT issued for the first time in summer 2024. ~$70 million federal dollars to ~600k kids.</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837575">
                <a:tc>
                  <a:txBody>
                    <a:bodyPr/>
                    <a:lstStyle/>
                    <a:p>
                      <a:pPr indent="0" lvl="0" marL="0" rtl="0" algn="ctr">
                        <a:spcBef>
                          <a:spcPts val="0"/>
                        </a:spcBef>
                        <a:spcAft>
                          <a:spcPts val="0"/>
                        </a:spcAft>
                        <a:buNone/>
                      </a:pPr>
                      <a:r>
                        <a:rPr b="1" lang="en-US" sz="1500">
                          <a:latin typeface="Open Sans"/>
                          <a:ea typeface="Open Sans"/>
                          <a:cs typeface="Open Sans"/>
                          <a:sym typeface="Open Sans"/>
                        </a:rPr>
                        <a:t>SNAP Recertification interview </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lnSpc>
                          <a:spcPct val="115000"/>
                        </a:lnSpc>
                        <a:spcBef>
                          <a:spcPts val="1600"/>
                        </a:spcBef>
                        <a:spcAft>
                          <a:spcPts val="0"/>
                        </a:spcAft>
                        <a:buSzPts val="1500"/>
                        <a:buFont typeface="Open Sans"/>
                        <a:buChar char="●"/>
                      </a:pPr>
                      <a:r>
                        <a:rPr lang="en-US" sz="1500">
                          <a:latin typeface="Open Sans"/>
                          <a:ea typeface="Open Sans"/>
                          <a:cs typeface="Open Sans"/>
                          <a:sym typeface="Open Sans"/>
                        </a:rPr>
                        <a:t>DTA re-starts Recertification interviews for some households after a pandemic pause.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878525">
                <a:tc>
                  <a:txBody>
                    <a:bodyPr/>
                    <a:lstStyle/>
                    <a:p>
                      <a:pPr indent="0" lvl="0" marL="0" rtl="0" algn="ctr">
                        <a:spcBef>
                          <a:spcPts val="0"/>
                        </a:spcBef>
                        <a:spcAft>
                          <a:spcPts val="0"/>
                        </a:spcAft>
                        <a:buNone/>
                      </a:pPr>
                      <a:r>
                        <a:rPr b="1" lang="en-US" sz="1500">
                          <a:latin typeface="Open Sans"/>
                          <a:ea typeface="Open Sans"/>
                          <a:cs typeface="Open Sans"/>
                          <a:sym typeface="Open Sans"/>
                        </a:rPr>
                        <a:t>Notice improvements </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A4C2F4"/>
                    </a:solidFill>
                  </a:tcPr>
                </a:tc>
                <a:tc gridSpan="2">
                  <a:txBody>
                    <a:bodyPr/>
                    <a:lstStyle/>
                    <a:p>
                      <a:pPr indent="-323850" lvl="0" marL="457200" rtl="0" algn="l">
                        <a:lnSpc>
                          <a:spcPct val="115000"/>
                        </a:lnSpc>
                        <a:spcBef>
                          <a:spcPts val="1600"/>
                        </a:spcBef>
                        <a:spcAft>
                          <a:spcPts val="0"/>
                        </a:spcAft>
                        <a:buSzPts val="1500"/>
                        <a:buFont typeface="Open Sans"/>
                        <a:buChar char="●"/>
                      </a:pPr>
                      <a:r>
                        <a:rPr lang="en-US" sz="1500">
                          <a:latin typeface="Open Sans"/>
                          <a:ea typeface="Open Sans"/>
                          <a:cs typeface="Open Sans"/>
                          <a:sym typeface="Open Sans"/>
                        </a:rPr>
                        <a:t>DTA starts issuing core approval, denial, &amp; recalculation notices in Portuguese, Haitian Creole, Vietnamese, and Simplified Chinese (in addition to English and Spanish)</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bl>
          </a:graphicData>
        </a:graphic>
      </p:graphicFrame>
      <p:sp>
        <p:nvSpPr>
          <p:cNvPr id="144" name="Google Shape;144;g2d7aea1e7a6_0_87"/>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d7aea1e7a6_0_479"/>
          <p:cNvSpPr txBox="1"/>
          <p:nvPr>
            <p:ph type="title"/>
          </p:nvPr>
        </p:nvSpPr>
        <p:spPr>
          <a:xfrm>
            <a:off x="1097275" y="286601"/>
            <a:ext cx="10058400" cy="1018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5"/>
                </a:solidFill>
              </a:rPr>
              <a:t>Student example #4</a:t>
            </a:r>
            <a:endParaRPr>
              <a:solidFill>
                <a:schemeClr val="accent5"/>
              </a:solidFill>
            </a:endParaRPr>
          </a:p>
        </p:txBody>
      </p:sp>
      <p:sp>
        <p:nvSpPr>
          <p:cNvPr id="412" name="Google Shape;412;g2d7aea1e7a6_0_479"/>
          <p:cNvSpPr txBox="1"/>
          <p:nvPr>
            <p:ph idx="1" type="body"/>
          </p:nvPr>
        </p:nvSpPr>
        <p:spPr>
          <a:xfrm>
            <a:off x="1097277" y="1845725"/>
            <a:ext cx="5781600" cy="4023300"/>
          </a:xfrm>
          <a:prstGeom prst="rect">
            <a:avLst/>
          </a:prstGeom>
        </p:spPr>
        <p:txBody>
          <a:bodyPr anchorCtr="0" anchor="t" bIns="45700" lIns="0" spcFirstLastPara="1" rIns="0" wrap="square" tIns="45700">
            <a:normAutofit/>
          </a:bodyPr>
          <a:lstStyle/>
          <a:p>
            <a:pPr indent="-381000" lvl="0" marL="457200" rtl="0" algn="l">
              <a:spcBef>
                <a:spcPts val="1200"/>
              </a:spcBef>
              <a:spcAft>
                <a:spcPts val="0"/>
              </a:spcAft>
              <a:buSzPts val="2400"/>
              <a:buChar char="●"/>
            </a:pPr>
            <a:r>
              <a:rPr lang="en-US" sz="2400"/>
              <a:t>Clarissa attends UMass Lowell.  </a:t>
            </a:r>
            <a:endParaRPr sz="2400"/>
          </a:p>
          <a:p>
            <a:pPr indent="-381000" lvl="0" marL="457200" rtl="0" algn="l">
              <a:spcBef>
                <a:spcPts val="0"/>
              </a:spcBef>
              <a:spcAft>
                <a:spcPts val="0"/>
              </a:spcAft>
              <a:buSzPts val="2400"/>
              <a:buChar char="●"/>
            </a:pPr>
            <a:r>
              <a:rPr lang="en-US" sz="2400"/>
              <a:t>She has dyslexia. </a:t>
            </a:r>
            <a:endParaRPr sz="2400"/>
          </a:p>
          <a:p>
            <a:pPr indent="-381000" lvl="0" marL="457200" rtl="0" algn="l">
              <a:spcBef>
                <a:spcPts val="0"/>
              </a:spcBef>
              <a:spcAft>
                <a:spcPts val="0"/>
              </a:spcAft>
              <a:buSzPts val="2400"/>
              <a:buChar char="●"/>
            </a:pPr>
            <a:r>
              <a:rPr lang="en-US" sz="2400"/>
              <a:t>UMass office of accommodations has approved her for tutoring for her classes and time and ½ for taking tests. </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t/>
            </a:r>
            <a:endParaRPr sz="2400"/>
          </a:p>
          <a:p>
            <a:pPr indent="0" lvl="0" marL="0" rtl="0" algn="l">
              <a:spcBef>
                <a:spcPts val="1200"/>
              </a:spcBef>
              <a:spcAft>
                <a:spcPts val="200"/>
              </a:spcAft>
              <a:buNone/>
            </a:pPr>
            <a:r>
              <a:rPr lang="en-US" sz="2400"/>
              <a:t>Because Clarissa has a </a:t>
            </a:r>
            <a:r>
              <a:rPr lang="en-US" sz="2400"/>
              <a:t>learning</a:t>
            </a:r>
            <a:r>
              <a:rPr lang="en-US" sz="2400"/>
              <a:t> disability, DTA should exempt her from the student work rules.</a:t>
            </a:r>
            <a:endParaRPr sz="2400"/>
          </a:p>
        </p:txBody>
      </p:sp>
      <p:sp>
        <p:nvSpPr>
          <p:cNvPr id="413" name="Google Shape;413;g2d7aea1e7a6_0_47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14" name="Google Shape;414;g2d7aea1e7a6_0_479"/>
          <p:cNvPicPr preferRelativeResize="0"/>
          <p:nvPr/>
        </p:nvPicPr>
        <p:blipFill>
          <a:blip r:embed="rId3">
            <a:alphaModFix/>
          </a:blip>
          <a:stretch>
            <a:fillRect/>
          </a:stretch>
        </p:blipFill>
        <p:spPr>
          <a:xfrm>
            <a:off x="8354624" y="1964825"/>
            <a:ext cx="1868200" cy="1868200"/>
          </a:xfrm>
          <a:prstGeom prst="rect">
            <a:avLst/>
          </a:prstGeom>
          <a:noFill/>
          <a:ln>
            <a:noFill/>
          </a:ln>
        </p:spPr>
      </p:pic>
      <p:sp>
        <p:nvSpPr>
          <p:cNvPr id="415" name="Google Shape;415;g2d7aea1e7a6_0_479"/>
          <p:cNvSpPr/>
          <p:nvPr/>
        </p:nvSpPr>
        <p:spPr>
          <a:xfrm>
            <a:off x="3525675" y="3976650"/>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2d7aea1e7a6_0_486"/>
          <p:cNvSpPr txBox="1"/>
          <p:nvPr>
            <p:ph type="title"/>
          </p:nvPr>
        </p:nvSpPr>
        <p:spPr>
          <a:xfrm>
            <a:off x="1648500" y="286600"/>
            <a:ext cx="7387500" cy="1100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SzPct val="171428"/>
              <a:buNone/>
            </a:pPr>
            <a:r>
              <a:rPr lang="en-US">
                <a:solidFill>
                  <a:schemeClr val="accent3"/>
                </a:solidFill>
              </a:rPr>
              <a:t>Additional SNAP Student Rules</a:t>
            </a:r>
            <a:endParaRPr sz="2800">
              <a:solidFill>
                <a:schemeClr val="accent3"/>
              </a:solidFill>
            </a:endParaRPr>
          </a:p>
        </p:txBody>
      </p:sp>
      <p:sp>
        <p:nvSpPr>
          <p:cNvPr id="421" name="Google Shape;421;g2d7aea1e7a6_0_486"/>
          <p:cNvSpPr txBox="1"/>
          <p:nvPr>
            <p:ph idx="1" type="body"/>
          </p:nvPr>
        </p:nvSpPr>
        <p:spPr>
          <a:xfrm>
            <a:off x="1316050" y="1900675"/>
            <a:ext cx="9566700" cy="4821600"/>
          </a:xfrm>
          <a:prstGeom prst="rect">
            <a:avLst/>
          </a:prstGeom>
          <a:noFill/>
          <a:ln>
            <a:noFill/>
          </a:ln>
        </p:spPr>
        <p:txBody>
          <a:bodyPr anchorCtr="0" anchor="t" bIns="45700" lIns="0" spcFirstLastPara="1" rIns="0" wrap="square" tIns="45700">
            <a:normAutofit/>
          </a:bodyPr>
          <a:lstStyle/>
          <a:p>
            <a:pPr indent="-374650" lvl="0" marL="457200" rtl="0" algn="l">
              <a:lnSpc>
                <a:spcPct val="115000"/>
              </a:lnSpc>
              <a:spcBef>
                <a:spcPts val="1200"/>
              </a:spcBef>
              <a:spcAft>
                <a:spcPts val="0"/>
              </a:spcAft>
              <a:buSzPts val="2300"/>
              <a:buChar char="●"/>
            </a:pPr>
            <a:r>
              <a:rPr b="1" lang="en-US" sz="2300"/>
              <a:t>Students living with others</a:t>
            </a:r>
            <a:r>
              <a:rPr lang="en-US" sz="2300"/>
              <a:t> may qualify for their </a:t>
            </a:r>
            <a:r>
              <a:rPr b="1" lang="en-US" sz="2300"/>
              <a:t>own</a:t>
            </a:r>
            <a:r>
              <a:rPr lang="en-US" sz="2300"/>
              <a:t> SNAP:</a:t>
            </a:r>
            <a:endParaRPr sz="2300"/>
          </a:p>
          <a:p>
            <a:pPr indent="-374650" lvl="1" marL="914400" rtl="0" algn="l">
              <a:lnSpc>
                <a:spcPct val="115000"/>
              </a:lnSpc>
              <a:spcBef>
                <a:spcPts val="0"/>
              </a:spcBef>
              <a:spcAft>
                <a:spcPts val="0"/>
              </a:spcAft>
              <a:buSzPts val="2300"/>
              <a:buChar char="○"/>
            </a:pPr>
            <a:r>
              <a:rPr lang="en-US" sz="2300"/>
              <a:t>if they “purchase and prepare” 50% or more meals separately or</a:t>
            </a:r>
            <a:endParaRPr sz="2300"/>
          </a:p>
          <a:p>
            <a:pPr indent="-374650" lvl="1" marL="914400" rtl="0" algn="l">
              <a:lnSpc>
                <a:spcPct val="115000"/>
              </a:lnSpc>
              <a:spcBef>
                <a:spcPts val="0"/>
              </a:spcBef>
              <a:spcAft>
                <a:spcPts val="0"/>
              </a:spcAft>
              <a:buSzPts val="2300"/>
              <a:buChar char="○"/>
            </a:pPr>
            <a:r>
              <a:rPr lang="en-US" sz="2300"/>
              <a:t>if they have a meal plans - it covers less than ⅔ meals   </a:t>
            </a:r>
            <a:endParaRPr sz="2300"/>
          </a:p>
          <a:p>
            <a:pPr indent="-374650" lvl="0" marL="457200" rtl="0" algn="l">
              <a:lnSpc>
                <a:spcPct val="115000"/>
              </a:lnSpc>
              <a:spcBef>
                <a:spcPts val="1000"/>
              </a:spcBef>
              <a:spcAft>
                <a:spcPts val="0"/>
              </a:spcAft>
              <a:buSzPts val="2300"/>
              <a:buChar char="●"/>
            </a:pPr>
            <a:r>
              <a:rPr b="1" lang="en-US" sz="2300"/>
              <a:t>Students under age 22 </a:t>
            </a:r>
            <a:r>
              <a:rPr lang="en-US" sz="2300"/>
              <a:t>and living with parents must </a:t>
            </a:r>
            <a:r>
              <a:rPr b="1" lang="en-US" sz="2300"/>
              <a:t>apply with</a:t>
            </a:r>
            <a:r>
              <a:rPr lang="en-US" sz="2300"/>
              <a:t> </a:t>
            </a:r>
            <a:r>
              <a:rPr b="1" lang="en-US" sz="2300"/>
              <a:t>parents</a:t>
            </a:r>
            <a:r>
              <a:rPr lang="en-US" sz="2300"/>
              <a:t>, or be </a:t>
            </a:r>
            <a:r>
              <a:rPr b="1" lang="en-US" sz="2300"/>
              <a:t>added </a:t>
            </a:r>
            <a:r>
              <a:rPr lang="en-US" sz="2300"/>
              <a:t>to parent’s existing SNAP household.</a:t>
            </a:r>
            <a:endParaRPr sz="2300"/>
          </a:p>
          <a:p>
            <a:pPr indent="-374650" lvl="0" marL="457200" rtl="0" algn="l">
              <a:lnSpc>
                <a:spcPct val="115000"/>
              </a:lnSpc>
              <a:spcBef>
                <a:spcPts val="1000"/>
              </a:spcBef>
              <a:spcAft>
                <a:spcPts val="0"/>
              </a:spcAft>
              <a:buSzPts val="2300"/>
              <a:buChar char="●"/>
            </a:pPr>
            <a:r>
              <a:rPr lang="en-US" sz="2300"/>
              <a:t>Student financial aid</a:t>
            </a:r>
            <a:r>
              <a:rPr b="1" lang="en-US" sz="2300"/>
              <a:t> does not count</a:t>
            </a:r>
            <a:r>
              <a:rPr lang="en-US" sz="2300"/>
              <a:t> toward SNAP (or cash) benefits:</a:t>
            </a:r>
            <a:endParaRPr sz="2300"/>
          </a:p>
          <a:p>
            <a:pPr indent="-374650" lvl="1" marL="914400" rtl="0" algn="l">
              <a:lnSpc>
                <a:spcPct val="115000"/>
              </a:lnSpc>
              <a:spcBef>
                <a:spcPts val="0"/>
              </a:spcBef>
              <a:spcAft>
                <a:spcPts val="0"/>
              </a:spcAft>
              <a:buSzPts val="2300"/>
              <a:buChar char="○"/>
            </a:pPr>
            <a:r>
              <a:rPr lang="en-US" sz="2300"/>
              <a:t>Federal education $ and Work Study does not count</a:t>
            </a:r>
            <a:endParaRPr sz="2300"/>
          </a:p>
          <a:p>
            <a:pPr indent="-374650" lvl="1" marL="914400" rtl="0" algn="l">
              <a:lnSpc>
                <a:spcPct val="115000"/>
              </a:lnSpc>
              <a:spcBef>
                <a:spcPts val="0"/>
              </a:spcBef>
              <a:spcAft>
                <a:spcPts val="0"/>
              </a:spcAft>
              <a:buSzPts val="2300"/>
              <a:buChar char="○"/>
            </a:pPr>
            <a:r>
              <a:rPr lang="en-US" sz="2300"/>
              <a:t>State, local, private financial aid does not count</a:t>
            </a:r>
            <a:endParaRPr sz="2300"/>
          </a:p>
        </p:txBody>
      </p:sp>
      <p:sp>
        <p:nvSpPr>
          <p:cNvPr id="422" name="Google Shape;422;g2d7aea1e7a6_0_486"/>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23" name="Google Shape;423;g2d7aea1e7a6_0_486"/>
          <p:cNvPicPr preferRelativeResize="0"/>
          <p:nvPr/>
        </p:nvPicPr>
        <p:blipFill>
          <a:blip r:embed="rId3">
            <a:alphaModFix/>
          </a:blip>
          <a:stretch>
            <a:fillRect/>
          </a:stretch>
        </p:blipFill>
        <p:spPr>
          <a:xfrm>
            <a:off x="9129325" y="136950"/>
            <a:ext cx="2147425" cy="1399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2d7aea1e7a6_0_493"/>
          <p:cNvSpPr txBox="1"/>
          <p:nvPr>
            <p:ph type="title"/>
          </p:nvPr>
        </p:nvSpPr>
        <p:spPr>
          <a:xfrm>
            <a:off x="1270900" y="428375"/>
            <a:ext cx="9862200" cy="1112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3"/>
                </a:solidFill>
              </a:rPr>
              <a:t>Talking points for reaching students</a:t>
            </a:r>
            <a:endParaRPr>
              <a:solidFill>
                <a:schemeClr val="accent3"/>
              </a:solidFill>
            </a:endParaRPr>
          </a:p>
        </p:txBody>
      </p:sp>
      <p:sp>
        <p:nvSpPr>
          <p:cNvPr id="429" name="Google Shape;429;g2d7aea1e7a6_0_493"/>
          <p:cNvSpPr txBox="1"/>
          <p:nvPr>
            <p:ph idx="1" type="body"/>
          </p:nvPr>
        </p:nvSpPr>
        <p:spPr>
          <a:xfrm>
            <a:off x="663450" y="1789375"/>
            <a:ext cx="10548900" cy="4946100"/>
          </a:xfrm>
          <a:prstGeom prst="rect">
            <a:avLst/>
          </a:prstGeom>
          <a:noFill/>
          <a:ln>
            <a:noFill/>
          </a:ln>
        </p:spPr>
        <p:txBody>
          <a:bodyPr anchorCtr="0" anchor="t" bIns="45700" lIns="0" spcFirstLastPara="1" rIns="0" wrap="square" tIns="45700">
            <a:noAutofit/>
          </a:bodyPr>
          <a:lstStyle/>
          <a:p>
            <a:pPr indent="-355600" lvl="0" marL="457200" rtl="0" algn="l">
              <a:lnSpc>
                <a:spcPct val="115000"/>
              </a:lnSpc>
              <a:spcBef>
                <a:spcPts val="1200"/>
              </a:spcBef>
              <a:spcAft>
                <a:spcPts val="0"/>
              </a:spcAft>
              <a:buSzPts val="2000"/>
              <a:buChar char="●"/>
            </a:pPr>
            <a:r>
              <a:rPr lang="en-US" sz="2600"/>
              <a:t>Most low-income students are eligible for SNAP. </a:t>
            </a:r>
            <a:endParaRPr sz="2600"/>
          </a:p>
          <a:p>
            <a:pPr indent="-355600" lvl="0" marL="457200" rtl="0" algn="l">
              <a:lnSpc>
                <a:spcPct val="115000"/>
              </a:lnSpc>
              <a:spcBef>
                <a:spcPts val="1200"/>
              </a:spcBef>
              <a:spcAft>
                <a:spcPts val="0"/>
              </a:spcAft>
              <a:buSzPts val="2000"/>
              <a:buFont typeface="Arial"/>
              <a:buChar char="●"/>
            </a:pPr>
            <a:r>
              <a:rPr lang="en-US" sz="2600"/>
              <a:t>SNAP is </a:t>
            </a:r>
            <a:r>
              <a:rPr b="1" lang="en-US" sz="2600"/>
              <a:t>“financial aid you can eat”</a:t>
            </a:r>
            <a:r>
              <a:rPr lang="en-US" sz="2600"/>
              <a:t> - </a:t>
            </a:r>
            <a:r>
              <a:rPr i="0" lang="en-US" sz="2600"/>
              <a:t>up to $2</a:t>
            </a:r>
            <a:r>
              <a:rPr lang="en-US" sz="2600"/>
              <a:t>92</a:t>
            </a:r>
            <a:r>
              <a:rPr i="0" lang="en-US" sz="2600"/>
              <a:t>/month for 1 person household, more if living with spous</a:t>
            </a:r>
            <a:r>
              <a:rPr lang="en-US" sz="2600"/>
              <a:t>e</a:t>
            </a:r>
            <a:r>
              <a:rPr i="0" lang="en-US" sz="2600"/>
              <a:t> or children.</a:t>
            </a:r>
            <a:endParaRPr sz="2600"/>
          </a:p>
          <a:p>
            <a:pPr indent="-355600" lvl="0" marL="457200" rtl="0" algn="l">
              <a:lnSpc>
                <a:spcPct val="115000"/>
              </a:lnSpc>
              <a:spcBef>
                <a:spcPts val="1200"/>
              </a:spcBef>
              <a:spcAft>
                <a:spcPts val="0"/>
              </a:spcAft>
              <a:buSzPts val="2000"/>
              <a:buChar char="●"/>
            </a:pPr>
            <a:r>
              <a:rPr lang="en-US" sz="2600"/>
              <a:t>SNAP can help reduce other financial pressures, like paying for books and travel costs.</a:t>
            </a:r>
            <a:endParaRPr sz="2600"/>
          </a:p>
          <a:p>
            <a:pPr indent="-355600" lvl="0" marL="457200" rtl="0" algn="l">
              <a:lnSpc>
                <a:spcPct val="115000"/>
              </a:lnSpc>
              <a:spcBef>
                <a:spcPts val="1200"/>
              </a:spcBef>
              <a:spcAft>
                <a:spcPts val="0"/>
              </a:spcAft>
              <a:buSzPts val="2000"/>
              <a:buFont typeface="Arial"/>
              <a:buChar char="●"/>
            </a:pPr>
            <a:r>
              <a:rPr b="1" lang="en-US" sz="2600"/>
              <a:t>It’s easy to apply:</a:t>
            </a:r>
            <a:r>
              <a:rPr lang="en-US" sz="2600"/>
              <a:t> O</a:t>
            </a:r>
            <a:r>
              <a:rPr i="0" lang="en-US" sz="2600"/>
              <a:t>nline through </a:t>
            </a:r>
            <a:r>
              <a:rPr i="0" lang="en-US" sz="2600" u="sng">
                <a:solidFill>
                  <a:schemeClr val="hlink"/>
                </a:solidFill>
                <a:hlinkClick r:id="rId3"/>
              </a:rPr>
              <a:t>DTAConnect.com</a:t>
            </a:r>
            <a:r>
              <a:rPr i="0" lang="en-US" sz="2600"/>
              <a:t> from a </a:t>
            </a:r>
            <a:r>
              <a:rPr lang="en-US" sz="2600"/>
              <a:t>phone </a:t>
            </a:r>
            <a:r>
              <a:rPr i="0" lang="en-US" sz="2600"/>
              <a:t>or computer, or call DTA or an outreach provi</a:t>
            </a:r>
            <a:r>
              <a:rPr lang="en-US" sz="2600"/>
              <a:t>der!</a:t>
            </a:r>
            <a:endParaRPr i="0" sz="2600"/>
          </a:p>
          <a:p>
            <a:pPr indent="0" lvl="0" marL="457200" rtl="0" algn="l">
              <a:lnSpc>
                <a:spcPct val="115000"/>
              </a:lnSpc>
              <a:spcBef>
                <a:spcPts val="1200"/>
              </a:spcBef>
              <a:spcAft>
                <a:spcPts val="0"/>
              </a:spcAft>
              <a:buNone/>
            </a:pPr>
            <a:r>
              <a:rPr lang="en-US" sz="2600"/>
              <a:t>SNAP/student FAQs here: </a:t>
            </a:r>
            <a:r>
              <a:rPr lang="en-US" sz="2600" u="sng">
                <a:solidFill>
                  <a:schemeClr val="hlink"/>
                </a:solidFill>
                <a:hlinkClick r:id="rId4"/>
              </a:rPr>
              <a:t>Hungerfreecampusma.org/resources/</a:t>
            </a:r>
            <a:r>
              <a:rPr lang="en-US" sz="2600"/>
              <a:t> </a:t>
            </a:r>
            <a:endParaRPr sz="2600"/>
          </a:p>
        </p:txBody>
      </p:sp>
      <p:sp>
        <p:nvSpPr>
          <p:cNvPr id="430" name="Google Shape;430;g2d7aea1e7a6_0_493"/>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d7aea1e7a6_0_499"/>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4300">
                <a:solidFill>
                  <a:schemeClr val="accent3"/>
                </a:solidFill>
              </a:rPr>
              <a:t>Take action to address food insecurity on college campuses</a:t>
            </a:r>
            <a:endParaRPr sz="4300">
              <a:solidFill>
                <a:schemeClr val="accent3"/>
              </a:solidFill>
            </a:endParaRPr>
          </a:p>
        </p:txBody>
      </p:sp>
      <p:sp>
        <p:nvSpPr>
          <p:cNvPr id="437" name="Google Shape;437;g2d7aea1e7a6_0_499"/>
          <p:cNvSpPr txBox="1"/>
          <p:nvPr>
            <p:ph idx="1" type="body"/>
          </p:nvPr>
        </p:nvSpPr>
        <p:spPr>
          <a:xfrm>
            <a:off x="1097280" y="1845734"/>
            <a:ext cx="10058400" cy="4023300"/>
          </a:xfrm>
          <a:prstGeom prst="rect">
            <a:avLst/>
          </a:prstGeom>
        </p:spPr>
        <p:txBody>
          <a:bodyPr anchorCtr="0" anchor="t" bIns="45700" lIns="0" spcFirstLastPara="1" rIns="0" wrap="square" tIns="45700">
            <a:normAutofit/>
          </a:bodyPr>
          <a:lstStyle/>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US"/>
              <a:t>Join the Hunger Free Campus Campaign: </a:t>
            </a:r>
            <a:r>
              <a:rPr lang="en-US" u="sng">
                <a:solidFill>
                  <a:schemeClr val="hlink"/>
                </a:solidFill>
                <a:hlinkClick r:id="rId3"/>
              </a:rPr>
              <a:t>Hungerfreecampusma.org</a:t>
            </a:r>
            <a:r>
              <a:rPr lang="en-US"/>
              <a:t>    </a:t>
            </a:r>
            <a:endParaRPr/>
          </a:p>
          <a:p>
            <a:pPr indent="0" lvl="0" marL="0" rtl="0" algn="l">
              <a:spcBef>
                <a:spcPts val="1200"/>
              </a:spcBef>
              <a:spcAft>
                <a:spcPts val="200"/>
              </a:spcAft>
              <a:buNone/>
            </a:pPr>
            <a:r>
              <a:t/>
            </a:r>
            <a:endParaRPr/>
          </a:p>
        </p:txBody>
      </p:sp>
      <p:sp>
        <p:nvSpPr>
          <p:cNvPr id="438" name="Google Shape;438;g2d7aea1e7a6_0_49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39" name="Google Shape;439;g2d7aea1e7a6_0_499"/>
          <p:cNvPicPr preferRelativeResize="0"/>
          <p:nvPr/>
        </p:nvPicPr>
        <p:blipFill>
          <a:blip r:embed="rId4">
            <a:alphaModFix/>
          </a:blip>
          <a:stretch>
            <a:fillRect/>
          </a:stretch>
        </p:blipFill>
        <p:spPr>
          <a:xfrm>
            <a:off x="1914401" y="2302599"/>
            <a:ext cx="8424149" cy="1938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2d7aea1e7a6_0_507"/>
          <p:cNvSpPr txBox="1"/>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445" name="Google Shape;445;g2d7aea1e7a6_0_507"/>
          <p:cNvSpPr txBox="1"/>
          <p:nvPr>
            <p:ph idx="12" type="sldNum"/>
          </p:nvPr>
        </p:nvSpPr>
        <p:spPr>
          <a:xfrm>
            <a:off x="9042400" y="6400800"/>
            <a:ext cx="25401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46" name="Google Shape;446;g2d7aea1e7a6_0_507"/>
          <p:cNvSpPr txBox="1"/>
          <p:nvPr>
            <p:ph idx="4294967295" type="title"/>
          </p:nvPr>
        </p:nvSpPr>
        <p:spPr>
          <a:xfrm>
            <a:off x="0" y="274638"/>
            <a:ext cx="10972800" cy="11430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SzPts val="4800"/>
              <a:buNone/>
            </a:pPr>
            <a:r>
              <a:rPr b="1" lang="en-US">
                <a:solidFill>
                  <a:schemeClr val="accent3"/>
                </a:solidFill>
              </a:rPr>
              <a:t>Questions?</a:t>
            </a:r>
            <a:endParaRPr>
              <a:solidFill>
                <a:schemeClr val="accent3"/>
              </a:solidFill>
            </a:endParaRPr>
          </a:p>
        </p:txBody>
      </p:sp>
      <p:pic>
        <p:nvPicPr>
          <p:cNvPr id="447" name="Google Shape;447;g2d7aea1e7a6_0_507"/>
          <p:cNvPicPr preferRelativeResize="0"/>
          <p:nvPr/>
        </p:nvPicPr>
        <p:blipFill rotWithShape="1">
          <a:blip r:embed="rId3">
            <a:alphaModFix/>
          </a:blip>
          <a:srcRect b="0" l="0" r="0" t="0"/>
          <a:stretch/>
        </p:blipFill>
        <p:spPr>
          <a:xfrm>
            <a:off x="3389350" y="1764250"/>
            <a:ext cx="4637051" cy="3488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3254bef7818_0_85"/>
          <p:cNvSpPr txBox="1"/>
          <p:nvPr>
            <p:ph type="title"/>
          </p:nvPr>
        </p:nvSpPr>
        <p:spPr>
          <a:xfrm>
            <a:off x="462900" y="376950"/>
            <a:ext cx="11428500" cy="12561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accent3"/>
                </a:solidFill>
              </a:rPr>
              <a:t>Eligibility for non-citizen immigrants </a:t>
            </a:r>
            <a:endParaRPr>
              <a:solidFill>
                <a:schemeClr val="accent3"/>
              </a:solidFill>
            </a:endParaRPr>
          </a:p>
        </p:txBody>
      </p:sp>
      <p:sp>
        <p:nvSpPr>
          <p:cNvPr id="454" name="Google Shape;454;g3254bef7818_0_85"/>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55" name="Google Shape;455;g3254bef7818_0_85"/>
          <p:cNvPicPr preferRelativeResize="0"/>
          <p:nvPr/>
        </p:nvPicPr>
        <p:blipFill>
          <a:blip r:embed="rId3">
            <a:alphaModFix/>
          </a:blip>
          <a:stretch>
            <a:fillRect/>
          </a:stretch>
        </p:blipFill>
        <p:spPr>
          <a:xfrm>
            <a:off x="4718275" y="3738800"/>
            <a:ext cx="2755450" cy="2806475"/>
          </a:xfrm>
          <a:prstGeom prst="rect">
            <a:avLst/>
          </a:prstGeom>
          <a:noFill/>
          <a:ln>
            <a:noFill/>
          </a:ln>
        </p:spPr>
      </p:pic>
      <p:sp>
        <p:nvSpPr>
          <p:cNvPr id="456" name="Google Shape;456;g3254bef7818_0_85"/>
          <p:cNvSpPr txBox="1"/>
          <p:nvPr/>
        </p:nvSpPr>
        <p:spPr>
          <a:xfrm>
            <a:off x="2269750" y="2057400"/>
            <a:ext cx="6915300" cy="946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US" sz="2000">
                <a:solidFill>
                  <a:srgbClr val="3F3F3F"/>
                </a:solidFill>
                <a:latin typeface="Calibri"/>
                <a:ea typeface="Calibri"/>
                <a:cs typeface="Calibri"/>
                <a:sym typeface="Calibri"/>
              </a:rPr>
              <a:t>Basic Benefits training on Immigrants &amp; Public Benefits at MCLE on March 19, 2025. </a:t>
            </a:r>
            <a:r>
              <a:rPr lang="en-US" sz="2000" u="sng">
                <a:solidFill>
                  <a:schemeClr val="hlink"/>
                </a:solidFill>
                <a:latin typeface="Calibri"/>
                <a:ea typeface="Calibri"/>
                <a:cs typeface="Calibri"/>
                <a:sym typeface="Calibri"/>
                <a:hlinkClick r:id="rId4"/>
              </a:rPr>
              <a:t>Register here.</a:t>
            </a:r>
            <a:r>
              <a:rPr lang="en-US" sz="2000">
                <a:solidFill>
                  <a:srgbClr val="3F3F3F"/>
                </a:solidFill>
                <a:latin typeface="Calibri"/>
                <a:ea typeface="Calibri"/>
                <a:cs typeface="Calibri"/>
                <a:sym typeface="Calibri"/>
              </a:rPr>
              <a:t> </a:t>
            </a:r>
            <a:endParaRPr sz="2000">
              <a:solidFill>
                <a:srgbClr val="3F3F3F"/>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3254bef7818_0_92"/>
          <p:cNvSpPr txBox="1"/>
          <p:nvPr>
            <p:ph type="title"/>
          </p:nvPr>
        </p:nvSpPr>
        <p:spPr>
          <a:xfrm>
            <a:off x="1021075" y="534900"/>
            <a:ext cx="8758500" cy="8814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3"/>
                </a:solidFill>
              </a:rPr>
              <a:t>Immigrant eligibility - 4 key points</a:t>
            </a:r>
            <a:endParaRPr>
              <a:solidFill>
                <a:schemeClr val="accent3"/>
              </a:solidFill>
            </a:endParaRPr>
          </a:p>
        </p:txBody>
      </p:sp>
      <p:sp>
        <p:nvSpPr>
          <p:cNvPr id="463" name="Google Shape;463;g3254bef7818_0_92"/>
          <p:cNvSpPr txBox="1"/>
          <p:nvPr>
            <p:ph idx="1" type="body"/>
          </p:nvPr>
        </p:nvSpPr>
        <p:spPr>
          <a:xfrm>
            <a:off x="1021075" y="1847500"/>
            <a:ext cx="10454700" cy="4484400"/>
          </a:xfrm>
          <a:prstGeom prst="rect">
            <a:avLst/>
          </a:prstGeom>
          <a:noFill/>
          <a:ln>
            <a:noFill/>
          </a:ln>
        </p:spPr>
        <p:txBody>
          <a:bodyPr anchorCtr="0" anchor="t" bIns="45700" lIns="0" spcFirstLastPara="1" rIns="0" wrap="square" tIns="45700">
            <a:noAutofit/>
          </a:bodyPr>
          <a:lstStyle/>
          <a:p>
            <a:pPr indent="-412750" lvl="0" marL="457200" rtl="0" algn="l">
              <a:lnSpc>
                <a:spcPct val="115000"/>
              </a:lnSpc>
              <a:spcBef>
                <a:spcPts val="1000"/>
              </a:spcBef>
              <a:spcAft>
                <a:spcPts val="0"/>
              </a:spcAft>
              <a:buSzPts val="2900"/>
              <a:buAutoNum type="arabicPeriod"/>
            </a:pPr>
            <a:r>
              <a:rPr lang="en-US" sz="2900"/>
              <a:t>Immigrant parents </a:t>
            </a:r>
            <a:r>
              <a:rPr b="1" lang="en-US" sz="2900"/>
              <a:t>can always apply for US citizen dependents</a:t>
            </a:r>
            <a:r>
              <a:rPr lang="en-US" sz="2900"/>
              <a:t> - even if parent is not eligible!</a:t>
            </a:r>
            <a:endParaRPr sz="2900"/>
          </a:p>
          <a:p>
            <a:pPr indent="-412750" lvl="0" marL="457200" rtl="0" algn="l">
              <a:lnSpc>
                <a:spcPct val="115000"/>
              </a:lnSpc>
              <a:spcBef>
                <a:spcPts val="1000"/>
              </a:spcBef>
              <a:spcAft>
                <a:spcPts val="0"/>
              </a:spcAft>
              <a:buSzPts val="2900"/>
              <a:buAutoNum type="arabicPeriod"/>
            </a:pPr>
            <a:r>
              <a:rPr lang="en-US" sz="2900"/>
              <a:t>No need to provide </a:t>
            </a:r>
            <a:r>
              <a:rPr b="1" lang="en-US" sz="2900"/>
              <a:t>SSN or immigration status </a:t>
            </a:r>
            <a:r>
              <a:rPr lang="en-US" sz="2900"/>
              <a:t>if applying for dependents, but immigrant must still verify their income. </a:t>
            </a:r>
            <a:endParaRPr sz="2900"/>
          </a:p>
          <a:p>
            <a:pPr indent="-412750" lvl="0" marL="457200" rtl="0" algn="l">
              <a:lnSpc>
                <a:spcPct val="115000"/>
              </a:lnSpc>
              <a:spcBef>
                <a:spcPts val="1000"/>
              </a:spcBef>
              <a:spcAft>
                <a:spcPts val="0"/>
              </a:spcAft>
              <a:buSzPts val="2900"/>
              <a:buAutoNum type="arabicPeriod"/>
            </a:pPr>
            <a:r>
              <a:rPr lang="en-US" sz="2900"/>
              <a:t>Many lawfully present immigrants </a:t>
            </a:r>
            <a:r>
              <a:rPr b="1" lang="en-US" sz="2900"/>
              <a:t>are eligible </a:t>
            </a:r>
            <a:r>
              <a:rPr lang="en-US" sz="2900"/>
              <a:t>for federal SNAP.</a:t>
            </a:r>
            <a:endParaRPr sz="2900"/>
          </a:p>
          <a:p>
            <a:pPr indent="-412750" lvl="0" marL="457200" rtl="0" algn="l">
              <a:lnSpc>
                <a:spcPct val="115000"/>
              </a:lnSpc>
              <a:spcBef>
                <a:spcPts val="1000"/>
              </a:spcBef>
              <a:spcAft>
                <a:spcPts val="0"/>
              </a:spcAft>
              <a:buSzPts val="2900"/>
              <a:buAutoNum type="arabicPeriod"/>
            </a:pPr>
            <a:r>
              <a:rPr lang="en-US" sz="2900"/>
              <a:t>DTA </a:t>
            </a:r>
            <a:r>
              <a:rPr b="1" lang="en-US" sz="2900"/>
              <a:t>does not re</a:t>
            </a:r>
            <a:r>
              <a:rPr b="1" lang="en-US" sz="2900">
                <a:extLst>
                  <a:ext uri="http://customooxmlschemas.google.com/">
                    <go:slidesCustomData xmlns:go="http://customooxmlschemas.google.com/" textRoundtripDataId="34"/>
                  </a:ext>
                </a:extLst>
              </a:rPr>
              <a:t>por</a:t>
            </a:r>
            <a:r>
              <a:rPr b="1" lang="en-US" sz="2900"/>
              <a:t>t</a:t>
            </a:r>
            <a:r>
              <a:rPr lang="en-US" sz="2900"/>
              <a:t> any immigrants to USCIS or Homeland Securit</a:t>
            </a:r>
            <a:r>
              <a:rPr lang="en-US" sz="2900">
                <a:extLst>
                  <a:ext uri="http://customooxmlschemas.google.com/">
                    <go:slidesCustomData xmlns:go="http://customooxmlschemas.google.com/" textRoundtripDataId="35"/>
                  </a:ext>
                </a:extLst>
              </a:rPr>
              <a:t>y (unless shown a final order of deportation).</a:t>
            </a:r>
            <a:endParaRPr sz="2900"/>
          </a:p>
          <a:p>
            <a:pPr indent="0" lvl="0" marL="914400" rtl="0" algn="l">
              <a:lnSpc>
                <a:spcPct val="115000"/>
              </a:lnSpc>
              <a:spcBef>
                <a:spcPts val="1000"/>
              </a:spcBef>
              <a:spcAft>
                <a:spcPts val="0"/>
              </a:spcAft>
              <a:buNone/>
            </a:pPr>
            <a:r>
              <a:t/>
            </a:r>
            <a:endParaRPr sz="2100"/>
          </a:p>
          <a:p>
            <a:pPr indent="-228600" lvl="1" marL="914400" rtl="0" algn="l">
              <a:lnSpc>
                <a:spcPct val="115000"/>
              </a:lnSpc>
              <a:spcBef>
                <a:spcPts val="1000"/>
              </a:spcBef>
              <a:spcAft>
                <a:spcPts val="0"/>
              </a:spcAft>
              <a:buSzPts val="2500"/>
              <a:buNone/>
            </a:pPr>
            <a:r>
              <a:t/>
            </a:r>
            <a:endParaRPr sz="2100"/>
          </a:p>
          <a:p>
            <a:pPr indent="0" lvl="1" marL="527050" rtl="0" algn="l">
              <a:lnSpc>
                <a:spcPct val="115000"/>
              </a:lnSpc>
              <a:spcBef>
                <a:spcPts val="1000"/>
              </a:spcBef>
              <a:spcAft>
                <a:spcPts val="0"/>
              </a:spcAft>
              <a:buSzPts val="2500"/>
              <a:buNone/>
            </a:pPr>
            <a:r>
              <a:t/>
            </a:r>
            <a:endParaRPr sz="2100"/>
          </a:p>
        </p:txBody>
      </p:sp>
      <p:sp>
        <p:nvSpPr>
          <p:cNvPr id="464" name="Google Shape;464;g3254bef7818_0_92"/>
          <p:cNvSpPr txBox="1"/>
          <p:nvPr>
            <p:ph idx="12" type="sldNum"/>
          </p:nvPr>
        </p:nvSpPr>
        <p:spPr>
          <a:xfrm>
            <a:off x="9940658" y="6459760"/>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65" name="Google Shape;465;g3254bef7818_0_92"/>
          <p:cNvPicPr preferRelativeResize="0"/>
          <p:nvPr/>
        </p:nvPicPr>
        <p:blipFill>
          <a:blip r:embed="rId3">
            <a:alphaModFix/>
          </a:blip>
          <a:stretch>
            <a:fillRect/>
          </a:stretch>
        </p:blipFill>
        <p:spPr>
          <a:xfrm>
            <a:off x="9873637" y="165100"/>
            <a:ext cx="1445925" cy="1445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3254bef7818_0_100"/>
          <p:cNvSpPr txBox="1"/>
          <p:nvPr>
            <p:ph type="title"/>
          </p:nvPr>
        </p:nvSpPr>
        <p:spPr>
          <a:xfrm>
            <a:off x="852650" y="260124"/>
            <a:ext cx="10363200" cy="10308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sz="4900">
                <a:solidFill>
                  <a:schemeClr val="accent3"/>
                </a:solidFill>
              </a:rPr>
              <a:t>Three immigrant benefits groups </a:t>
            </a:r>
            <a:endParaRPr sz="4900">
              <a:solidFill>
                <a:schemeClr val="accent3"/>
              </a:solidFill>
            </a:endParaRPr>
          </a:p>
        </p:txBody>
      </p:sp>
      <p:pic>
        <p:nvPicPr>
          <p:cNvPr id="471" name="Google Shape;471;g3254bef7818_0_100"/>
          <p:cNvPicPr preferRelativeResize="0"/>
          <p:nvPr/>
        </p:nvPicPr>
        <p:blipFill>
          <a:blip r:embed="rId3">
            <a:alphaModFix/>
          </a:blip>
          <a:stretch>
            <a:fillRect/>
          </a:stretch>
        </p:blipFill>
        <p:spPr>
          <a:xfrm>
            <a:off x="2112800" y="1729142"/>
            <a:ext cx="7101849" cy="4290700"/>
          </a:xfrm>
          <a:prstGeom prst="rect">
            <a:avLst/>
          </a:prstGeom>
          <a:noFill/>
          <a:ln>
            <a:noFill/>
          </a:ln>
        </p:spPr>
      </p:pic>
      <p:sp>
        <p:nvSpPr>
          <p:cNvPr id="472" name="Google Shape;472;g3254bef7818_0_100"/>
          <p:cNvSpPr txBox="1"/>
          <p:nvPr>
            <p:ph idx="1" type="body"/>
          </p:nvPr>
        </p:nvSpPr>
        <p:spPr>
          <a:xfrm>
            <a:off x="176375" y="6019850"/>
            <a:ext cx="11519400" cy="516900"/>
          </a:xfrm>
          <a:prstGeom prst="rect">
            <a:avLst/>
          </a:prstGeom>
        </p:spPr>
        <p:txBody>
          <a:bodyPr anchorCtr="0" anchor="t" bIns="45700" lIns="0" spcFirstLastPara="1" rIns="0" wrap="square" tIns="45700">
            <a:normAutofit fontScale="25000" lnSpcReduction="20000"/>
          </a:bodyPr>
          <a:lstStyle/>
          <a:p>
            <a:pPr indent="0" lvl="0" marL="0" rtl="0" algn="l">
              <a:spcBef>
                <a:spcPts val="1200"/>
              </a:spcBef>
              <a:spcAft>
                <a:spcPts val="0"/>
              </a:spcAft>
              <a:buNone/>
            </a:pPr>
            <a:r>
              <a:rPr lang="en-US" sz="6800"/>
              <a:t>See MLRI and GBLS chart: </a:t>
            </a:r>
            <a:r>
              <a:rPr lang="en-US" sz="5900" u="sng">
                <a:solidFill>
                  <a:schemeClr val="hlink"/>
                </a:solidFill>
                <a:hlinkClick r:id="rId4"/>
              </a:rPr>
              <a:t>Masslegalservices.org/content/incomefood-benefits-and-immigrant-eligibility-chart-eligible-statuses</a:t>
            </a:r>
            <a:r>
              <a:rPr lang="en-US" sz="5900"/>
              <a:t> </a:t>
            </a:r>
            <a:endParaRPr sz="6400"/>
          </a:p>
          <a:p>
            <a:pPr indent="0" lvl="0" marL="0" rtl="0" algn="l">
              <a:spcBef>
                <a:spcPts val="1200"/>
              </a:spcBef>
              <a:spcAft>
                <a:spcPts val="0"/>
              </a:spcAft>
              <a:buNone/>
            </a:pPr>
            <a:r>
              <a:t/>
            </a:r>
            <a:endParaRPr sz="4800"/>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200"/>
              </a:spcAft>
              <a:buNone/>
            </a:pPr>
            <a:r>
              <a:rPr lang="en-US"/>
              <a:t>See MLRI and GBLS chart: </a:t>
            </a:r>
            <a:endParaRPr/>
          </a:p>
        </p:txBody>
      </p:sp>
      <p:sp>
        <p:nvSpPr>
          <p:cNvPr id="473" name="Google Shape;473;g3254bef7818_0_100"/>
          <p:cNvSpPr txBox="1"/>
          <p:nvPr/>
        </p:nvSpPr>
        <p:spPr>
          <a:xfrm>
            <a:off x="8654275" y="2200875"/>
            <a:ext cx="2769000" cy="29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rgbClr val="3F3F3F"/>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3254bef7818_0_106"/>
          <p:cNvSpPr txBox="1"/>
          <p:nvPr>
            <p:ph type="title"/>
          </p:nvPr>
        </p:nvSpPr>
        <p:spPr>
          <a:xfrm>
            <a:off x="230400" y="753329"/>
            <a:ext cx="11731200" cy="663600"/>
          </a:xfrm>
          <a:prstGeom prst="rect">
            <a:avLst/>
          </a:prstGeom>
          <a:noFill/>
          <a:ln>
            <a:noFill/>
          </a:ln>
        </p:spPr>
        <p:txBody>
          <a:bodyPr anchorCtr="0" anchor="t" bIns="0" lIns="0" spcFirstLastPara="1" rIns="0" wrap="square" tIns="16925">
            <a:spAutoFit/>
          </a:bodyPr>
          <a:lstStyle/>
          <a:p>
            <a:pPr indent="0" lvl="0" marL="0" marR="12700" rtl="0" algn="ctr">
              <a:lnSpc>
                <a:spcPct val="100000"/>
              </a:lnSpc>
              <a:spcBef>
                <a:spcPts val="0"/>
              </a:spcBef>
              <a:spcAft>
                <a:spcPts val="0"/>
              </a:spcAft>
              <a:buNone/>
            </a:pPr>
            <a:r>
              <a:rPr lang="en-US" sz="4200">
                <a:solidFill>
                  <a:schemeClr val="accent3"/>
                </a:solidFill>
              </a:rPr>
              <a:t>Eligible for SNAP: </a:t>
            </a:r>
            <a:r>
              <a:rPr lang="en-US" sz="4200">
                <a:solidFill>
                  <a:schemeClr val="accent5"/>
                </a:solidFill>
              </a:rPr>
              <a:t>N</a:t>
            </a:r>
            <a:r>
              <a:rPr lang="en-US" sz="4200">
                <a:solidFill>
                  <a:schemeClr val="accent5"/>
                </a:solidFill>
                <a:extLst>
                  <a:ext uri="http://customooxmlschemas.google.com/">
                    <go:slidesCustomData xmlns:go="http://customooxmlschemas.google.com/" textRoundtripDataId="36"/>
                  </a:ext>
                </a:extLst>
              </a:rPr>
              <a:t>O </a:t>
            </a:r>
            <a:r>
              <a:rPr lang="en-US" sz="4200">
                <a:solidFill>
                  <a:schemeClr val="accent5"/>
                </a:solidFill>
              </a:rPr>
              <a:t>waiting period </a:t>
            </a:r>
            <a:endParaRPr sz="4200">
              <a:solidFill>
                <a:schemeClr val="accent5"/>
              </a:solidFill>
            </a:endParaRPr>
          </a:p>
        </p:txBody>
      </p:sp>
      <p:sp>
        <p:nvSpPr>
          <p:cNvPr id="479" name="Google Shape;479;g3254bef7818_0_106"/>
          <p:cNvSpPr txBox="1"/>
          <p:nvPr/>
        </p:nvSpPr>
        <p:spPr>
          <a:xfrm>
            <a:off x="760650" y="1920550"/>
            <a:ext cx="10670700" cy="4781100"/>
          </a:xfrm>
          <a:prstGeom prst="rect">
            <a:avLst/>
          </a:prstGeom>
          <a:noFill/>
          <a:ln>
            <a:noFill/>
          </a:ln>
        </p:spPr>
        <p:txBody>
          <a:bodyPr anchorCtr="0" anchor="t" bIns="0" lIns="0" spcFirstLastPara="1" rIns="0" wrap="square" tIns="161700">
            <a:spAutoFit/>
          </a:bodyPr>
          <a:lstStyle/>
          <a:p>
            <a:pPr indent="-381000" lvl="0" marL="469900" marR="0" rtl="0" algn="l">
              <a:lnSpc>
                <a:spcPct val="115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Entered US as a Refugee </a:t>
            </a:r>
            <a:endParaRPr sz="2400">
              <a:solidFill>
                <a:schemeClr val="dk2"/>
              </a:solidFill>
              <a:latin typeface="Open Sans"/>
              <a:ea typeface="Open Sans"/>
              <a:cs typeface="Open Sans"/>
              <a:sym typeface="Open Sans"/>
            </a:endParaRPr>
          </a:p>
          <a:p>
            <a:pPr indent="-381000" lvl="0" marL="469900" marR="0" rtl="0" algn="l">
              <a:lnSpc>
                <a:spcPct val="115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Granted Political Asylum </a:t>
            </a:r>
            <a:endParaRPr sz="2400">
              <a:solidFill>
                <a:schemeClr val="dk2"/>
              </a:solidFill>
              <a:latin typeface="Open Sans"/>
              <a:ea typeface="Open Sans"/>
              <a:cs typeface="Open Sans"/>
              <a:sym typeface="Open Sans"/>
            </a:endParaRPr>
          </a:p>
          <a:p>
            <a:pPr indent="-381000" lvl="0" marL="469900" marR="0" rtl="0" algn="l">
              <a:lnSpc>
                <a:spcPct val="115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Granted Withholding of Deportation</a:t>
            </a:r>
            <a:endParaRPr sz="2400">
              <a:solidFill>
                <a:schemeClr val="dk2"/>
              </a:solidFill>
              <a:latin typeface="Open Sans"/>
              <a:ea typeface="Open Sans"/>
              <a:cs typeface="Open Sans"/>
              <a:sym typeface="Open Sans"/>
            </a:endParaRPr>
          </a:p>
          <a:p>
            <a:pPr indent="-381000" lvl="0" marL="469900" marR="0" rtl="0" algn="l">
              <a:lnSpc>
                <a:spcPct val="115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Victims of Trafficking (in persons)</a:t>
            </a:r>
            <a:endParaRPr sz="2400">
              <a:solidFill>
                <a:schemeClr val="dk2"/>
              </a:solidFill>
              <a:latin typeface="Open Sans"/>
              <a:ea typeface="Open Sans"/>
              <a:cs typeface="Open Sans"/>
              <a:sym typeface="Open Sans"/>
            </a:endParaRPr>
          </a:p>
          <a:p>
            <a:pPr indent="0" lvl="0" marL="609600" marR="0" rtl="0" algn="l">
              <a:lnSpc>
                <a:spcPct val="115000"/>
              </a:lnSpc>
              <a:spcBef>
                <a:spcPts val="0"/>
              </a:spcBef>
              <a:spcAft>
                <a:spcPts val="0"/>
              </a:spcAft>
              <a:buNone/>
            </a:pPr>
            <a:r>
              <a:t/>
            </a:r>
            <a:endParaRPr sz="2400">
              <a:solidFill>
                <a:schemeClr val="dk2"/>
              </a:solidFill>
              <a:latin typeface="Open Sans"/>
              <a:ea typeface="Open Sans"/>
              <a:cs typeface="Open Sans"/>
              <a:sym typeface="Open Sans"/>
            </a:endParaRPr>
          </a:p>
          <a:p>
            <a:pPr indent="-381000" lvl="0" marL="469900" marR="0" rtl="0" algn="l">
              <a:lnSpc>
                <a:spcPct val="115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Certain nationals of Cuba or Haiti (next slide)</a:t>
            </a:r>
            <a:endParaRPr sz="2400">
              <a:solidFill>
                <a:schemeClr val="dk2"/>
              </a:solidFill>
              <a:latin typeface="Open Sans"/>
              <a:ea typeface="Open Sans"/>
              <a:cs typeface="Open Sans"/>
              <a:sym typeface="Open Sans"/>
            </a:endParaRPr>
          </a:p>
          <a:p>
            <a:pPr indent="-381000" lvl="0" marL="469900" marR="0" rtl="0" algn="l">
              <a:lnSpc>
                <a:spcPct val="115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Ukrainians</a:t>
            </a:r>
            <a:r>
              <a:rPr lang="en-US" sz="2400">
                <a:solidFill>
                  <a:schemeClr val="dk2"/>
                </a:solidFill>
                <a:latin typeface="Open Sans"/>
                <a:ea typeface="Open Sans"/>
                <a:cs typeface="Open Sans"/>
                <a:sym typeface="Open Sans"/>
              </a:rPr>
              <a:t> who entered pre 10/1/24 with Humanitarian Parole </a:t>
            </a:r>
            <a:endParaRPr sz="2400">
              <a:solidFill>
                <a:schemeClr val="dk2"/>
              </a:solidFill>
              <a:latin typeface="Open Sans"/>
              <a:ea typeface="Open Sans"/>
              <a:cs typeface="Open Sans"/>
              <a:sym typeface="Open Sans"/>
            </a:endParaRPr>
          </a:p>
          <a:p>
            <a:pPr indent="-381000" lvl="0" marL="469900" marR="0" rtl="0" algn="l">
              <a:lnSpc>
                <a:spcPct val="115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Iraqi and Afghan with Special Immigrant Visa status (SIV) and  Humanitarian parolees </a:t>
            </a:r>
            <a:endParaRPr sz="2400">
              <a:solidFill>
                <a:schemeClr val="dk2"/>
              </a:solidFill>
              <a:latin typeface="Open Sans"/>
              <a:ea typeface="Open Sans"/>
              <a:cs typeface="Open Sans"/>
              <a:sym typeface="Open Sans"/>
            </a:endParaRPr>
          </a:p>
          <a:p>
            <a:pPr indent="-381000" lvl="0" marL="469900" marR="0" rtl="0" algn="l">
              <a:lnSpc>
                <a:spcPct val="115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Afghan evacuees and </a:t>
            </a:r>
            <a:r>
              <a:rPr lang="en-US" sz="2400">
                <a:solidFill>
                  <a:schemeClr val="dk2"/>
                </a:solidFill>
                <a:latin typeface="Open Sans"/>
                <a:ea typeface="Open Sans"/>
                <a:cs typeface="Open Sans"/>
                <a:sym typeface="Open Sans"/>
                <a:extLst>
                  <a:ext uri="http://customooxmlschemas.google.com/">
                    <go:slidesCustomData xmlns:go="http://customooxmlschemas.google.com/" textRoundtripDataId="37"/>
                  </a:ext>
                </a:extLst>
              </a:rPr>
              <a:t>Ukrainians with Humanitarian Parole </a:t>
            </a:r>
            <a:r>
              <a:rPr lang="en-US" sz="2400">
                <a:solidFill>
                  <a:schemeClr val="dk2"/>
                </a:solidFill>
                <a:latin typeface="Open Sans"/>
                <a:ea typeface="Open Sans"/>
                <a:cs typeface="Open Sans"/>
                <a:sym typeface="Open Sans"/>
              </a:rPr>
              <a:t> </a:t>
            </a:r>
            <a:endParaRPr sz="2400">
              <a:solidFill>
                <a:schemeClr val="dk2"/>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rgbClr val="0070C0"/>
              </a:solidFill>
              <a:latin typeface="Open Sans"/>
              <a:ea typeface="Open Sans"/>
              <a:cs typeface="Open Sans"/>
              <a:sym typeface="Open Sans"/>
            </a:endParaRPr>
          </a:p>
        </p:txBody>
      </p:sp>
      <p:pic>
        <p:nvPicPr>
          <p:cNvPr id="480" name="Google Shape;480;g3254bef7818_0_106"/>
          <p:cNvPicPr preferRelativeResize="0"/>
          <p:nvPr/>
        </p:nvPicPr>
        <p:blipFill>
          <a:blip r:embed="rId3">
            <a:alphaModFix/>
          </a:blip>
          <a:stretch>
            <a:fillRect/>
          </a:stretch>
        </p:blipFill>
        <p:spPr>
          <a:xfrm>
            <a:off x="8032250" y="2068550"/>
            <a:ext cx="3600350" cy="2209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3254bef7818_0_113"/>
          <p:cNvSpPr txBox="1"/>
          <p:nvPr>
            <p:ph type="title"/>
          </p:nvPr>
        </p:nvSpPr>
        <p:spPr>
          <a:xfrm>
            <a:off x="812950" y="382125"/>
            <a:ext cx="6289800" cy="9306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3"/>
                </a:solidFill>
              </a:rPr>
              <a:t>Cuban/Haitian Entrants:</a:t>
            </a:r>
            <a:endParaRPr>
              <a:solidFill>
                <a:schemeClr val="accent3"/>
              </a:solidFill>
            </a:endParaRPr>
          </a:p>
        </p:txBody>
      </p:sp>
      <p:sp>
        <p:nvSpPr>
          <p:cNvPr id="486" name="Google Shape;486;g3254bef7818_0_113"/>
          <p:cNvSpPr txBox="1"/>
          <p:nvPr>
            <p:ph idx="1" type="body"/>
          </p:nvPr>
        </p:nvSpPr>
        <p:spPr>
          <a:xfrm>
            <a:off x="812950" y="2019225"/>
            <a:ext cx="9798900" cy="5065200"/>
          </a:xfrm>
          <a:prstGeom prst="rect">
            <a:avLst/>
          </a:prstGeom>
        </p:spPr>
        <p:txBody>
          <a:bodyPr anchorCtr="0" anchor="t" bIns="45700" lIns="0" spcFirstLastPara="1" rIns="0" wrap="square" tIns="45700">
            <a:normAutofit/>
          </a:bodyPr>
          <a:lstStyle/>
          <a:p>
            <a:pPr indent="0" lvl="0" marL="0" rtl="0" algn="l">
              <a:lnSpc>
                <a:spcPct val="115000"/>
              </a:lnSpc>
              <a:spcBef>
                <a:spcPts val="0"/>
              </a:spcBef>
              <a:spcAft>
                <a:spcPts val="0"/>
              </a:spcAft>
              <a:buNone/>
            </a:pPr>
            <a:r>
              <a:rPr lang="en-US" sz="2300"/>
              <a:t>“Cuban/Haitian entrant” is a </a:t>
            </a:r>
            <a:r>
              <a:rPr b="1" lang="en-US" sz="2300"/>
              <a:t>public benefits status</a:t>
            </a:r>
            <a:r>
              <a:rPr lang="en-US" sz="2300"/>
              <a:t>, not an immigration status. </a:t>
            </a:r>
            <a:endParaRPr b="1" sz="2300"/>
          </a:p>
          <a:p>
            <a:pPr indent="0" lvl="0" marL="0" rtl="0" algn="l">
              <a:lnSpc>
                <a:spcPct val="115000"/>
              </a:lnSpc>
              <a:spcBef>
                <a:spcPts val="200"/>
              </a:spcBef>
              <a:spcAft>
                <a:spcPts val="0"/>
              </a:spcAft>
              <a:buNone/>
            </a:pPr>
            <a:r>
              <a:rPr b="1" lang="en-US" sz="2300"/>
              <a:t>Cubans or Haitians nationals</a:t>
            </a:r>
            <a:r>
              <a:rPr lang="en-US" sz="2300"/>
              <a:t> with:</a:t>
            </a:r>
            <a:endParaRPr sz="1800"/>
          </a:p>
          <a:p>
            <a:pPr indent="-450850" lvl="0" marL="1066800" rtl="0" algn="l">
              <a:lnSpc>
                <a:spcPct val="115000"/>
              </a:lnSpc>
              <a:spcBef>
                <a:spcPts val="200"/>
              </a:spcBef>
              <a:spcAft>
                <a:spcPts val="0"/>
              </a:spcAft>
              <a:buSzPts val="2100"/>
              <a:buChar char="●"/>
            </a:pPr>
            <a:r>
              <a:rPr lang="en-US" sz="2100"/>
              <a:t>Pending political asylum </a:t>
            </a:r>
            <a:endParaRPr sz="2100"/>
          </a:p>
          <a:p>
            <a:pPr indent="-450850" lvl="0" marL="1066800" rtl="0" algn="l">
              <a:lnSpc>
                <a:spcPct val="115000"/>
              </a:lnSpc>
              <a:spcBef>
                <a:spcPts val="0"/>
              </a:spcBef>
              <a:spcAft>
                <a:spcPts val="0"/>
              </a:spcAft>
              <a:buSzPts val="2100"/>
              <a:buChar char="●"/>
            </a:pPr>
            <a:r>
              <a:rPr lang="en-US" sz="2100"/>
              <a:t>Granted humanitarian parole at any time and for any length (even if now expired)</a:t>
            </a:r>
            <a:endParaRPr sz="2100"/>
          </a:p>
          <a:p>
            <a:pPr indent="-450850" lvl="0" marL="1066800" rtl="0" algn="l">
              <a:lnSpc>
                <a:spcPct val="115000"/>
              </a:lnSpc>
              <a:spcBef>
                <a:spcPts val="0"/>
              </a:spcBef>
              <a:spcAft>
                <a:spcPts val="0"/>
              </a:spcAft>
              <a:buSzPts val="2100"/>
              <a:buChar char="●"/>
            </a:pPr>
            <a:r>
              <a:rPr lang="en-US" sz="2100"/>
              <a:t>In “removal proceedings” - but no final enforceable order of deportation issued </a:t>
            </a:r>
            <a:endParaRPr sz="2100" u="sng"/>
          </a:p>
          <a:p>
            <a:pPr indent="-450850" lvl="0" marL="1066800" rtl="0" algn="l">
              <a:lnSpc>
                <a:spcPct val="115000"/>
              </a:lnSpc>
              <a:spcBef>
                <a:spcPts val="0"/>
              </a:spcBef>
              <a:spcAft>
                <a:spcPts val="0"/>
              </a:spcAft>
              <a:buSzPts val="2100"/>
              <a:buChar char="●"/>
            </a:pPr>
            <a:r>
              <a:rPr lang="en-US" sz="2100"/>
              <a:t>Granted LPR (green card) status granted under certain special federal laws that affect Cubans and Haitians </a:t>
            </a:r>
            <a:endParaRPr sz="2100"/>
          </a:p>
          <a:p>
            <a:pPr indent="0" lvl="0" marL="0" rtl="0" algn="l">
              <a:lnSpc>
                <a:spcPct val="115000"/>
              </a:lnSpc>
              <a:spcBef>
                <a:spcPts val="1200"/>
              </a:spcBef>
              <a:spcAft>
                <a:spcPts val="200"/>
              </a:spcAft>
              <a:buNone/>
            </a:pPr>
            <a:r>
              <a:rPr b="1" lang="en-US" sz="2300"/>
              <a:t>Benefits:</a:t>
            </a:r>
            <a:r>
              <a:rPr lang="en-US" sz="2300"/>
              <a:t> Cuban/Haitian entrants qualify for federal benefits including SNAP, TAFDC cash or Refugee Cash assistance</a:t>
            </a:r>
            <a:endParaRPr sz="2300"/>
          </a:p>
        </p:txBody>
      </p:sp>
      <p:pic>
        <p:nvPicPr>
          <p:cNvPr id="487" name="Google Shape;487;g3254bef7818_0_113"/>
          <p:cNvPicPr preferRelativeResize="0"/>
          <p:nvPr/>
        </p:nvPicPr>
        <p:blipFill>
          <a:blip r:embed="rId3">
            <a:alphaModFix/>
          </a:blip>
          <a:stretch>
            <a:fillRect/>
          </a:stretch>
        </p:blipFill>
        <p:spPr>
          <a:xfrm>
            <a:off x="10351725" y="188862"/>
            <a:ext cx="1340549" cy="1317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2d7aea1e7a6_0_92"/>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151" name="Google Shape;151;g2d7aea1e7a6_0_92"/>
          <p:cNvGraphicFramePr/>
          <p:nvPr/>
        </p:nvGraphicFramePr>
        <p:xfrm>
          <a:off x="177300" y="131051"/>
          <a:ext cx="3000000" cy="3000000"/>
        </p:xfrm>
        <a:graphic>
          <a:graphicData uri="http://schemas.openxmlformats.org/drawingml/2006/table">
            <a:tbl>
              <a:tblPr>
                <a:noFill/>
                <a:tableStyleId>{917C1590-9D94-4D4A-822A-E43C1BDFFBF9}</a:tableStyleId>
              </a:tblPr>
              <a:tblGrid>
                <a:gridCol w="2703700"/>
                <a:gridCol w="4945125"/>
                <a:gridCol w="4261275"/>
              </a:tblGrid>
              <a:tr h="628725">
                <a:tc gridSpan="3">
                  <a:txBody>
                    <a:bodyPr/>
                    <a:lstStyle/>
                    <a:p>
                      <a:pPr indent="0" lvl="0" marL="0" rtl="0" algn="ctr">
                        <a:spcBef>
                          <a:spcPts val="0"/>
                        </a:spcBef>
                        <a:spcAft>
                          <a:spcPts val="0"/>
                        </a:spcAft>
                        <a:buNone/>
                      </a:pPr>
                      <a:r>
                        <a:rPr b="1" lang="en-US" sz="1900">
                          <a:solidFill>
                            <a:srgbClr val="0070C0"/>
                          </a:solidFill>
                          <a:latin typeface="Open Sans"/>
                          <a:ea typeface="Open Sans"/>
                          <a:cs typeface="Open Sans"/>
                          <a:sym typeface="Open Sans"/>
                          <a:extLst>
                            <a:ext uri="http://customooxmlschemas.google.com/">
                              <go:slidesCustomData xmlns:go="http://customooxmlschemas.google.com/" textRoundtripDataId="7"/>
                            </a:ext>
                          </a:extLst>
                        </a:rPr>
                        <a:t>Challenges to come in 2025 &amp; threats to SNAP</a:t>
                      </a:r>
                      <a:endParaRPr b="1" sz="1900">
                        <a:solidFill>
                          <a:srgbClr val="0070C0"/>
                        </a:solidFill>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3F3F3"/>
                    </a:solidFill>
                  </a:tcPr>
                </a:tc>
                <a:tc hMerge="1"/>
                <a:tc hMerge="1"/>
              </a:tr>
              <a:tr h="1067975">
                <a:tc>
                  <a:txBody>
                    <a:bodyPr/>
                    <a:lstStyle/>
                    <a:p>
                      <a:pPr indent="0" lvl="0" marL="0" rtl="0" algn="ctr">
                        <a:spcBef>
                          <a:spcPts val="0"/>
                        </a:spcBef>
                        <a:spcAft>
                          <a:spcPts val="0"/>
                        </a:spcAft>
                        <a:buNone/>
                      </a:pPr>
                      <a:r>
                        <a:rPr b="1" lang="en-US" sz="1500">
                          <a:latin typeface="Open Sans"/>
                          <a:ea typeface="Open Sans"/>
                          <a:cs typeface="Open Sans"/>
                          <a:sym typeface="Open Sans"/>
                        </a:rPr>
                        <a:t>Significant Federal Threats</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4CCCC"/>
                    </a:solidFill>
                  </a:tcPr>
                </a:tc>
                <a:tc gridSpan="2">
                  <a:txBody>
                    <a:bodyPr/>
                    <a:lstStyle/>
                    <a:p>
                      <a:pPr indent="-323850" lvl="0" marL="457200" rtl="0" algn="l">
                        <a:lnSpc>
                          <a:spcPct val="115000"/>
                        </a:lnSpc>
                        <a:spcBef>
                          <a:spcPts val="1600"/>
                        </a:spcBef>
                        <a:spcAft>
                          <a:spcPts val="0"/>
                        </a:spcAft>
                        <a:buSzPts val="1500"/>
                        <a:buFont typeface="Open Sans"/>
                        <a:buChar char="●"/>
                      </a:pPr>
                      <a:r>
                        <a:rPr lang="en-US" sz="1500">
                          <a:latin typeface="Open Sans"/>
                          <a:ea typeface="Open Sans"/>
                          <a:cs typeface="Open Sans"/>
                          <a:sym typeface="Open Sans"/>
                        </a:rPr>
                        <a:t>Congress proposing to cut SNAP through budget vehicles or the Farm Bill, etc. </a:t>
                      </a:r>
                      <a:endParaRPr sz="1500">
                        <a:latin typeface="Open Sans"/>
                        <a:ea typeface="Open Sans"/>
                        <a:cs typeface="Open Sans"/>
                        <a:sym typeface="Open Sans"/>
                      </a:endParaRPr>
                    </a:p>
                    <a:p>
                      <a:pPr indent="-323850" lvl="0" marL="457200" rtl="0" algn="l">
                        <a:lnSpc>
                          <a:spcPct val="115000"/>
                        </a:lnSpc>
                        <a:spcBef>
                          <a:spcPts val="0"/>
                        </a:spcBef>
                        <a:spcAft>
                          <a:spcPts val="0"/>
                        </a:spcAft>
                        <a:buSzPts val="1500"/>
                        <a:buFont typeface="Open Sans"/>
                        <a:buChar char="●"/>
                      </a:pPr>
                      <a:r>
                        <a:rPr lang="en-US" sz="1500">
                          <a:latin typeface="Open Sans"/>
                          <a:ea typeface="Open Sans"/>
                          <a:cs typeface="Open Sans"/>
                          <a:sym typeface="Open Sans"/>
                        </a:rPr>
                        <a:t>The new Adminis</a:t>
                      </a:r>
                      <a:r>
                        <a:rPr lang="en-US" sz="1500">
                          <a:latin typeface="Open Sans"/>
                          <a:ea typeface="Open Sans"/>
                          <a:cs typeface="Open Sans"/>
                          <a:sym typeface="Open Sans"/>
                          <a:extLst>
                            <a:ext uri="http://customooxmlschemas.google.com/">
                              <go:slidesCustomData xmlns:go="http://customooxmlschemas.google.com/" textRoundtripDataId="8"/>
                            </a:ext>
                          </a:extLst>
                        </a:rPr>
                        <a:t>tration m</a:t>
                      </a:r>
                      <a:r>
                        <a:rPr lang="en-US" sz="1500">
                          <a:latin typeface="Open Sans"/>
                          <a:ea typeface="Open Sans"/>
                          <a:cs typeface="Open Sans"/>
                          <a:sym typeface="Open Sans"/>
                        </a:rPr>
                        <a:t>ay cut SNAP through regulation or policy changes. </a:t>
                      </a:r>
                      <a:endParaRPr sz="1500">
                        <a:latin typeface="Open Sans"/>
                        <a:ea typeface="Open Sans"/>
                        <a:cs typeface="Open Sans"/>
                        <a:sym typeface="Open Sans"/>
                      </a:endParaRPr>
                    </a:p>
                    <a:p>
                      <a:pPr indent="-323850" lvl="0" marL="457200" rtl="0" algn="l">
                        <a:lnSpc>
                          <a:spcPct val="115000"/>
                        </a:lnSpc>
                        <a:spcBef>
                          <a:spcPts val="0"/>
                        </a:spcBef>
                        <a:spcAft>
                          <a:spcPts val="0"/>
                        </a:spcAft>
                        <a:buSzPts val="1500"/>
                        <a:buFont typeface="Open Sans"/>
                        <a:buChar char="●"/>
                      </a:pPr>
                      <a:r>
                        <a:rPr lang="en-US" sz="1500">
                          <a:latin typeface="Open Sans"/>
                          <a:ea typeface="Open Sans"/>
                          <a:cs typeface="Open Sans"/>
                          <a:sym typeface="Open Sans"/>
                        </a:rPr>
                        <a:t>The new Administration may expand the “public charge” rules that would harm immigrants.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1442075">
                <a:tc>
                  <a:txBody>
                    <a:bodyPr/>
                    <a:lstStyle/>
                    <a:p>
                      <a:pPr indent="0" lvl="0" marL="0" rtl="0" algn="ctr">
                        <a:spcBef>
                          <a:spcPts val="0"/>
                        </a:spcBef>
                        <a:spcAft>
                          <a:spcPts val="0"/>
                        </a:spcAft>
                        <a:buNone/>
                      </a:pPr>
                      <a:r>
                        <a:rPr b="1" lang="en-US" sz="1500">
                          <a:latin typeface="Open Sans"/>
                          <a:ea typeface="Open Sans"/>
                          <a:cs typeface="Open Sans"/>
                          <a:sym typeface="Open Sans"/>
                        </a:rPr>
                        <a:t>Access Issues </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4CCCC"/>
                    </a:solidFill>
                  </a:tcPr>
                </a:tc>
                <a:tc gridSpan="2">
                  <a:txBody>
                    <a:bodyPr/>
                    <a:lstStyle/>
                    <a:p>
                      <a:pPr indent="-323850" lvl="0" marL="457200" rtl="0" algn="l">
                        <a:lnSpc>
                          <a:spcPct val="115000"/>
                        </a:lnSpc>
                        <a:spcBef>
                          <a:spcPts val="1600"/>
                        </a:spcBef>
                        <a:spcAft>
                          <a:spcPts val="0"/>
                        </a:spcAft>
                        <a:buSzPts val="1500"/>
                        <a:buFont typeface="Open Sans"/>
                        <a:buChar char="●"/>
                      </a:pPr>
                      <a:r>
                        <a:rPr lang="en-US" sz="1500">
                          <a:latin typeface="Open Sans"/>
                          <a:ea typeface="Open Sans"/>
                          <a:cs typeface="Open Sans"/>
                          <a:sym typeface="Open Sans"/>
                        </a:rPr>
                        <a:t>DTA will need resources to improve customer service/timely action on cases. For much of 2024, s</a:t>
                      </a:r>
                      <a:r>
                        <a:rPr lang="en-US" sz="1500">
                          <a:latin typeface="Open Sans"/>
                          <a:ea typeface="Open Sans"/>
                          <a:cs typeface="Open Sans"/>
                          <a:sym typeface="Open Sans"/>
                          <a:extLst>
                            <a:ext uri="http://customooxmlschemas.google.com/">
                              <go:slidesCustomData xmlns:go="http://customooxmlschemas.google.com/" textRoundtripDataId="9"/>
                            </a:ext>
                          </a:extLst>
                        </a:rPr>
                        <a:t>ignificant challenges getting through the Assistance Line to reach a worker, getting documents quickly looked at, </a:t>
                      </a:r>
                      <a:r>
                        <a:rPr lang="en-US" sz="1500">
                          <a:latin typeface="Open Sans"/>
                          <a:ea typeface="Open Sans"/>
                          <a:cs typeface="Open Sans"/>
                          <a:sym typeface="Open Sans"/>
                        </a:rPr>
                        <a:t>etc. Caseload declined August - Dec. 2024. </a:t>
                      </a:r>
                      <a:endParaRPr sz="1500">
                        <a:latin typeface="Open Sans"/>
                        <a:ea typeface="Open Sans"/>
                        <a:cs typeface="Open Sans"/>
                        <a:sym typeface="Open Sans"/>
                      </a:endParaRPr>
                    </a:p>
                    <a:p>
                      <a:pPr indent="-323850" lvl="0" marL="457200" rtl="0" algn="l">
                        <a:lnSpc>
                          <a:spcPct val="115000"/>
                        </a:lnSpc>
                        <a:spcBef>
                          <a:spcPts val="0"/>
                        </a:spcBef>
                        <a:spcAft>
                          <a:spcPts val="0"/>
                        </a:spcAft>
                        <a:buSzPts val="1500"/>
                        <a:buFont typeface="Open Sans"/>
                        <a:buChar char="●"/>
                      </a:pPr>
                      <a:r>
                        <a:rPr lang="en-US" sz="1500">
                          <a:latin typeface="Open Sans"/>
                          <a:ea typeface="Open Sans"/>
                          <a:cs typeface="Open Sans"/>
                          <a:sym typeface="Open Sans"/>
                        </a:rPr>
                        <a:t>More households </a:t>
                      </a:r>
                      <a:r>
                        <a:rPr lang="en-US" sz="1500">
                          <a:latin typeface="Open Sans"/>
                          <a:ea typeface="Open Sans"/>
                          <a:cs typeface="Open Sans"/>
                          <a:sym typeface="Open Sans"/>
                          <a:extLst>
                            <a:ext uri="http://customooxmlschemas.google.com/">
                              <go:slidesCustomData xmlns:go="http://customooxmlschemas.google.com/" textRoundtripDataId="10"/>
                            </a:ext>
                          </a:extLst>
                        </a:rPr>
                        <a:t>will</a:t>
                      </a:r>
                      <a:r>
                        <a:rPr lang="en-US" sz="1500">
                          <a:latin typeface="Open Sans"/>
                          <a:ea typeface="Open Sans"/>
                          <a:cs typeface="Open Sans"/>
                          <a:sym typeface="Open Sans"/>
                        </a:rPr>
                        <a:t> need an interview when they recertify.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910425">
                <a:tc>
                  <a:txBody>
                    <a:bodyPr/>
                    <a:lstStyle/>
                    <a:p>
                      <a:pPr indent="0" lvl="0" marL="0" rtl="0" algn="ctr">
                        <a:spcBef>
                          <a:spcPts val="0"/>
                        </a:spcBef>
                        <a:spcAft>
                          <a:spcPts val="0"/>
                        </a:spcAft>
                        <a:buNone/>
                      </a:pPr>
                      <a:r>
                        <a:rPr b="1" lang="en-US" sz="1500">
                          <a:latin typeface="Open Sans"/>
                          <a:ea typeface="Open Sans"/>
                          <a:cs typeface="Open Sans"/>
                          <a:sym typeface="Open Sans"/>
                        </a:rPr>
                        <a:t>Stolen SNAP benefits</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4CCCC"/>
                    </a:solidFill>
                  </a:tcPr>
                </a:tc>
                <a:tc gridSpan="2">
                  <a:txBody>
                    <a:bodyPr/>
                    <a:lstStyle/>
                    <a:p>
                      <a:pPr indent="-323850" lvl="0" marL="457200" rtl="0" algn="l">
                        <a:lnSpc>
                          <a:spcPct val="115000"/>
                        </a:lnSpc>
                        <a:spcBef>
                          <a:spcPts val="1600"/>
                        </a:spcBef>
                        <a:spcAft>
                          <a:spcPts val="0"/>
                        </a:spcAft>
                        <a:buSzPts val="1500"/>
                        <a:buFont typeface="Open Sans"/>
                        <a:buChar char="●"/>
                      </a:pPr>
                      <a:r>
                        <a:rPr lang="en-US" sz="1500">
                          <a:latin typeface="Open Sans"/>
                          <a:ea typeface="Open Sans"/>
                          <a:cs typeface="Open Sans"/>
                          <a:sym typeface="Open Sans"/>
                        </a:rPr>
                        <a:t>No replacement unless Congress or Gov. Healey/legislature authorize funds. </a:t>
                      </a:r>
                      <a:endParaRPr sz="1500">
                        <a:latin typeface="Open Sans"/>
                        <a:ea typeface="Open Sans"/>
                        <a:cs typeface="Open Sans"/>
                        <a:sym typeface="Open Sans"/>
                        <a:extLst>
                          <a:ext uri="http://customooxmlschemas.google.com/">
                            <go:slidesCustomData xmlns:go="http://customooxmlschemas.google.com/" textRoundtripDataId="11"/>
                          </a:ext>
                        </a:extLst>
                      </a:endParaRPr>
                    </a:p>
                    <a:p>
                      <a:pPr indent="-323850" lvl="0" marL="457200" rtl="0" algn="l">
                        <a:lnSpc>
                          <a:spcPct val="115000"/>
                        </a:lnSpc>
                        <a:spcBef>
                          <a:spcPts val="0"/>
                        </a:spcBef>
                        <a:spcAft>
                          <a:spcPts val="0"/>
                        </a:spcAft>
                        <a:buSzPts val="1500"/>
                        <a:buFont typeface="Open Sans"/>
                        <a:buChar char="●"/>
                      </a:pPr>
                      <a:r>
                        <a:rPr lang="en-US" sz="1500">
                          <a:latin typeface="Open Sans"/>
                          <a:ea typeface="Open Sans"/>
                          <a:cs typeface="Open Sans"/>
                          <a:sym typeface="Open Sans"/>
                          <a:extLst>
                            <a:ext uri="http://customooxmlschemas.google.com/">
                              <go:slidesCustomData xmlns:go="http://customooxmlschemas.google.com/" textRoundtripDataId="12"/>
                            </a:ext>
                          </a:extLst>
                        </a:rPr>
                        <a:t>No systemic protection in the checkout line unless DTA moves to chip/tap EBT cards.</a:t>
                      </a:r>
                      <a:endParaRPr sz="1500">
                        <a:latin typeface="Open Sans"/>
                        <a:ea typeface="Open Sans"/>
                        <a:cs typeface="Open Sans"/>
                        <a:sym typeface="Open Sans"/>
                        <a:extLst>
                          <a:ext uri="http://customooxmlschemas.google.com/">
                            <go:slidesCustomData xmlns:go="http://customooxmlschemas.google.com/" textRoundtripDataId="13"/>
                          </a:ext>
                        </a:extLst>
                      </a:endParaRPr>
                    </a:p>
                    <a:p>
                      <a:pPr indent="-323850" lvl="0" marL="457200" rtl="0" algn="l">
                        <a:lnSpc>
                          <a:spcPct val="115000"/>
                        </a:lnSpc>
                        <a:spcBef>
                          <a:spcPts val="0"/>
                        </a:spcBef>
                        <a:spcAft>
                          <a:spcPts val="0"/>
                        </a:spcAft>
                        <a:buSzPts val="1500"/>
                        <a:buFont typeface="Open Sans"/>
                        <a:buChar char="●"/>
                      </a:pPr>
                      <a:r>
                        <a:rPr lang="en-US" sz="1500">
                          <a:latin typeface="Open Sans"/>
                          <a:ea typeface="Open Sans"/>
                          <a:cs typeface="Open Sans"/>
                          <a:sym typeface="Open Sans"/>
                          <a:extLst>
                            <a:ext uri="http://customooxmlschemas.google.com/">
                              <go:slidesCustomData xmlns:go="http://customooxmlschemas.google.com/" textRoundtripDataId="14"/>
                            </a:ext>
                          </a:extLst>
                        </a:rPr>
                        <a:t>Risk of sophisticated phishing schemes.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910425">
                <a:tc>
                  <a:txBody>
                    <a:bodyPr/>
                    <a:lstStyle/>
                    <a:p>
                      <a:pPr indent="0" lvl="0" marL="0" rtl="0" algn="ctr">
                        <a:spcBef>
                          <a:spcPts val="0"/>
                        </a:spcBef>
                        <a:spcAft>
                          <a:spcPts val="0"/>
                        </a:spcAft>
                        <a:buNone/>
                      </a:pPr>
                      <a:r>
                        <a:rPr b="1" lang="en-US" sz="1500">
                          <a:latin typeface="Open Sans"/>
                          <a:ea typeface="Open Sans"/>
                          <a:cs typeface="Open Sans"/>
                          <a:sym typeface="Open Sans"/>
                        </a:rPr>
                        <a:t>ABAWD Time Limit (certain childless adults) </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4CCCC"/>
                    </a:solidFill>
                  </a:tcPr>
                </a:tc>
                <a:tc gridSpan="2">
                  <a:txBody>
                    <a:bodyPr/>
                    <a:lstStyle/>
                    <a:p>
                      <a:pPr indent="-323850" lvl="0" marL="457200" rtl="0" algn="l">
                        <a:lnSpc>
                          <a:spcPct val="115000"/>
                        </a:lnSpc>
                        <a:spcBef>
                          <a:spcPts val="1600"/>
                        </a:spcBef>
                        <a:spcAft>
                          <a:spcPts val="0"/>
                        </a:spcAft>
                        <a:buSzPts val="1500"/>
                        <a:buFont typeface="Open Sans"/>
                        <a:buChar char="●"/>
                      </a:pPr>
                      <a:r>
                        <a:rPr lang="en-US" sz="1500">
                          <a:latin typeface="Open Sans"/>
                          <a:ea typeface="Open Sans"/>
                          <a:cs typeface="Open Sans"/>
                          <a:sym typeface="Open Sans"/>
                          <a:extLst>
                            <a:ext uri="http://customooxmlschemas.google.com/">
                              <go:slidesCustomData xmlns:go="http://customooxmlschemas.google.com/" textRoundtripDataId="15"/>
                            </a:ext>
                          </a:extLst>
                        </a:rPr>
                        <a:t>Time limit will restart in MA in 2025. </a:t>
                      </a:r>
                      <a:r>
                        <a:rPr lang="en-US" sz="1500">
                          <a:solidFill>
                            <a:schemeClr val="dk1"/>
                          </a:solidFill>
                          <a:latin typeface="Open Sans"/>
                          <a:ea typeface="Open Sans"/>
                          <a:cs typeface="Open Sans"/>
                          <a:sym typeface="Open Sans"/>
                          <a:extLst>
                            <a:ext uri="http://customooxmlschemas.google.com/">
                              <go:slidesCustomData xmlns:go="http://customooxmlschemas.google.com/" textRoundtripDataId="16"/>
                            </a:ext>
                          </a:extLst>
                        </a:rPr>
                        <a:t>3 month time limit will apply to childless adults age 18 to 55 (Congress expanded from age 50) unless exempt or meeting work rules.</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r h="914125">
                <a:tc>
                  <a:txBody>
                    <a:bodyPr/>
                    <a:lstStyle/>
                    <a:p>
                      <a:pPr indent="0" lvl="0" marL="0" rtl="0" algn="ctr">
                        <a:spcBef>
                          <a:spcPts val="0"/>
                        </a:spcBef>
                        <a:spcAft>
                          <a:spcPts val="0"/>
                        </a:spcAft>
                        <a:buNone/>
                      </a:pPr>
                      <a:r>
                        <a:rPr b="1" lang="en-US" sz="1500">
                          <a:latin typeface="Open Sans"/>
                          <a:ea typeface="Open Sans"/>
                          <a:cs typeface="Open Sans"/>
                          <a:sym typeface="Open Sans"/>
                        </a:rPr>
                        <a:t>Collection on overpayments </a:t>
                      </a:r>
                      <a:endParaRPr b="1"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rgbClr val="F4CCCC"/>
                    </a:solidFill>
                  </a:tcPr>
                </a:tc>
                <a:tc gridSpan="2">
                  <a:txBody>
                    <a:bodyPr/>
                    <a:lstStyle/>
                    <a:p>
                      <a:pPr indent="-323850" lvl="0" marL="457200" rtl="0" algn="l">
                        <a:lnSpc>
                          <a:spcPct val="115000"/>
                        </a:lnSpc>
                        <a:spcBef>
                          <a:spcPts val="1600"/>
                        </a:spcBef>
                        <a:spcAft>
                          <a:spcPts val="0"/>
                        </a:spcAft>
                        <a:buSzPts val="1500"/>
                        <a:buFont typeface="Open Sans"/>
                        <a:buChar char="●"/>
                      </a:pPr>
                      <a:r>
                        <a:rPr lang="en-US" sz="1500">
                          <a:latin typeface="Open Sans"/>
                          <a:ea typeface="Open Sans"/>
                          <a:cs typeface="Open Sans"/>
                          <a:sym typeface="Open Sans"/>
                        </a:rPr>
                        <a:t>DTA will collect on outstanding SNAP overpayments</a:t>
                      </a:r>
                      <a:endParaRPr sz="1500">
                        <a:latin typeface="Open Sans"/>
                        <a:ea typeface="Open Sans"/>
                        <a:cs typeface="Open Sans"/>
                        <a:sym typeface="Open Sans"/>
                      </a:endParaRPr>
                    </a:p>
                    <a:p>
                      <a:pPr indent="-323850" lvl="0" marL="457200" rtl="0" algn="l">
                        <a:lnSpc>
                          <a:spcPct val="115000"/>
                        </a:lnSpc>
                        <a:spcBef>
                          <a:spcPts val="0"/>
                        </a:spcBef>
                        <a:spcAft>
                          <a:spcPts val="0"/>
                        </a:spcAft>
                        <a:buSzPts val="1500"/>
                        <a:buFont typeface="Open Sans"/>
                        <a:buChar char="●"/>
                      </a:pPr>
                      <a:r>
                        <a:rPr lang="en-US" sz="1500">
                          <a:latin typeface="Open Sans"/>
                          <a:ea typeface="Open Sans"/>
                          <a:cs typeface="Open Sans"/>
                          <a:sym typeface="Open Sans"/>
                        </a:rPr>
                        <a:t>Includes overpayments that were DTA’s fault, and unintentional client mistakes </a:t>
                      </a:r>
                      <a:endParaRPr sz="1500">
                        <a:latin typeface="Open Sans"/>
                        <a:ea typeface="Open Sans"/>
                        <a:cs typeface="Open Sans"/>
                        <a:sym typeface="Open Sans"/>
                      </a:endParaRPr>
                    </a:p>
                  </a:txBody>
                  <a:tcPr marT="121900" marB="121900" marR="121900" marL="121900">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hMerge="1"/>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3254bef7818_0_119"/>
          <p:cNvSpPr txBox="1"/>
          <p:nvPr>
            <p:ph type="title"/>
          </p:nvPr>
        </p:nvSpPr>
        <p:spPr>
          <a:xfrm>
            <a:off x="306667" y="788792"/>
            <a:ext cx="11460300" cy="648300"/>
          </a:xfrm>
          <a:prstGeom prst="rect">
            <a:avLst/>
          </a:prstGeom>
          <a:noFill/>
          <a:ln>
            <a:noFill/>
          </a:ln>
        </p:spPr>
        <p:txBody>
          <a:bodyPr anchorCtr="0" anchor="t" bIns="0" lIns="0" spcFirstLastPara="1" rIns="0" wrap="square" tIns="16925">
            <a:spAutoFit/>
          </a:bodyPr>
          <a:lstStyle/>
          <a:p>
            <a:pPr indent="0" lvl="0" marL="0" marR="12700" rtl="0" algn="ctr">
              <a:lnSpc>
                <a:spcPct val="100000"/>
              </a:lnSpc>
              <a:spcBef>
                <a:spcPts val="0"/>
              </a:spcBef>
              <a:spcAft>
                <a:spcPts val="0"/>
              </a:spcAft>
              <a:buNone/>
            </a:pPr>
            <a:r>
              <a:rPr lang="en-US" sz="4100">
                <a:solidFill>
                  <a:schemeClr val="accent3"/>
                </a:solidFill>
              </a:rPr>
              <a:t>Eligible for SNAP:</a:t>
            </a:r>
            <a:r>
              <a:rPr lang="en-US" sz="4100">
                <a:solidFill>
                  <a:srgbClr val="1155CC"/>
                </a:solidFill>
              </a:rPr>
              <a:t> </a:t>
            </a:r>
            <a:r>
              <a:rPr b="1" lang="en-US" sz="4100">
                <a:solidFill>
                  <a:schemeClr val="accent5"/>
                </a:solidFill>
              </a:rPr>
              <a:t>But possible waiting period</a:t>
            </a:r>
            <a:endParaRPr b="1" sz="4100">
              <a:solidFill>
                <a:schemeClr val="accent5"/>
              </a:solidFill>
            </a:endParaRPr>
          </a:p>
        </p:txBody>
      </p:sp>
      <p:sp>
        <p:nvSpPr>
          <p:cNvPr id="493" name="Google Shape;493;g3254bef7818_0_119"/>
          <p:cNvSpPr txBox="1"/>
          <p:nvPr/>
        </p:nvSpPr>
        <p:spPr>
          <a:xfrm>
            <a:off x="619625" y="2152300"/>
            <a:ext cx="10729200" cy="3819000"/>
          </a:xfrm>
          <a:prstGeom prst="rect">
            <a:avLst/>
          </a:prstGeom>
          <a:noFill/>
          <a:ln>
            <a:noFill/>
          </a:ln>
        </p:spPr>
        <p:txBody>
          <a:bodyPr anchorCtr="0" anchor="t" bIns="0" lIns="0" spcFirstLastPara="1" rIns="0" wrap="square" tIns="161700">
            <a:spAutoFit/>
          </a:bodyPr>
          <a:lstStyle/>
          <a:p>
            <a:pPr indent="0" lvl="0" marL="0" marR="0" rtl="0" algn="ctr">
              <a:lnSpc>
                <a:spcPct val="100000"/>
              </a:lnSpc>
              <a:spcBef>
                <a:spcPts val="0"/>
              </a:spcBef>
              <a:spcAft>
                <a:spcPts val="0"/>
              </a:spcAft>
              <a:buNone/>
            </a:pPr>
            <a:r>
              <a:rPr b="1" lang="en-US" sz="2600">
                <a:solidFill>
                  <a:schemeClr val="accent5"/>
                </a:solidFill>
                <a:latin typeface="Open Sans"/>
                <a:ea typeface="Open Sans"/>
                <a:cs typeface="Open Sans"/>
                <a:sym typeface="Open Sans"/>
              </a:rPr>
              <a:t>MAY need to wait 5 years - unless exempt:</a:t>
            </a:r>
            <a:endParaRPr b="1" sz="2600">
              <a:solidFill>
                <a:schemeClr val="accent5"/>
              </a:solidFill>
              <a:latin typeface="Open Sans"/>
              <a:ea typeface="Open Sans"/>
              <a:cs typeface="Open Sans"/>
              <a:sym typeface="Open Sans"/>
            </a:endParaRPr>
          </a:p>
          <a:p>
            <a:pPr indent="0" lvl="0" marL="0" marR="0" rtl="0" algn="ctr">
              <a:lnSpc>
                <a:spcPct val="100000"/>
              </a:lnSpc>
              <a:spcBef>
                <a:spcPts val="0"/>
              </a:spcBef>
              <a:spcAft>
                <a:spcPts val="0"/>
              </a:spcAft>
              <a:buNone/>
            </a:pPr>
            <a:r>
              <a:t/>
            </a:r>
            <a:endParaRPr b="1" sz="2400">
              <a:solidFill>
                <a:srgbClr val="38761D"/>
              </a:solidFill>
              <a:latin typeface="Open Sans"/>
              <a:ea typeface="Open Sans"/>
              <a:cs typeface="Open Sans"/>
              <a:sym typeface="Open Sans"/>
            </a:endParaRPr>
          </a:p>
          <a:p>
            <a:pPr indent="-381000" lvl="0" marL="914400" marR="0" rtl="0" algn="l">
              <a:lnSpc>
                <a:spcPct val="150000"/>
              </a:lnSpc>
              <a:spcBef>
                <a:spcPts val="0"/>
              </a:spcBef>
              <a:spcAft>
                <a:spcPts val="0"/>
              </a:spcAft>
              <a:buClr>
                <a:schemeClr val="dk2"/>
              </a:buClr>
              <a:buSzPts val="2400"/>
              <a:buFont typeface="Open Sans"/>
              <a:buChar char="➢"/>
            </a:pPr>
            <a:r>
              <a:rPr b="1" lang="en-US" sz="2400">
                <a:solidFill>
                  <a:schemeClr val="dk2"/>
                </a:solidFill>
                <a:latin typeface="Open Sans"/>
                <a:ea typeface="Open Sans"/>
                <a:cs typeface="Open Sans"/>
                <a:sym typeface="Open Sans"/>
              </a:rPr>
              <a:t>Legal Permanent Residents</a:t>
            </a:r>
            <a:r>
              <a:rPr lang="en-US" sz="2400">
                <a:solidFill>
                  <a:schemeClr val="dk2"/>
                </a:solidFill>
                <a:latin typeface="Open Sans"/>
                <a:ea typeface="Open Sans"/>
                <a:cs typeface="Open Sans"/>
                <a:sym typeface="Open Sans"/>
              </a:rPr>
              <a:t> (“green card” holders) </a:t>
            </a:r>
            <a:endParaRPr sz="2400">
              <a:solidFill>
                <a:schemeClr val="dk2"/>
              </a:solidFill>
              <a:latin typeface="Open Sans"/>
              <a:ea typeface="Open Sans"/>
              <a:cs typeface="Open Sans"/>
              <a:sym typeface="Open Sans"/>
            </a:endParaRPr>
          </a:p>
          <a:p>
            <a:pPr indent="-361950" lvl="3" marL="2286000" marR="0" rtl="0" algn="l">
              <a:lnSpc>
                <a:spcPct val="150000"/>
              </a:lnSpc>
              <a:spcBef>
                <a:spcPts val="0"/>
              </a:spcBef>
              <a:spcAft>
                <a:spcPts val="0"/>
              </a:spcAft>
              <a:buClr>
                <a:schemeClr val="dk2"/>
              </a:buClr>
              <a:buSzPts val="2100"/>
              <a:buFont typeface="Open Sans"/>
              <a:buChar char="●"/>
            </a:pPr>
            <a:r>
              <a:rPr lang="en-US" sz="2100">
                <a:solidFill>
                  <a:schemeClr val="dk2"/>
                </a:solidFill>
                <a:latin typeface="Open Sans"/>
                <a:ea typeface="Open Sans"/>
                <a:cs typeface="Open Sans"/>
                <a:sym typeface="Open Sans"/>
              </a:rPr>
              <a:t>LPR via relative, lottery, employer petitions</a:t>
            </a:r>
            <a:endParaRPr sz="2100">
              <a:solidFill>
                <a:schemeClr val="dk2"/>
              </a:solidFill>
              <a:latin typeface="Open Sans"/>
              <a:ea typeface="Open Sans"/>
              <a:cs typeface="Open Sans"/>
              <a:sym typeface="Open Sans"/>
            </a:endParaRPr>
          </a:p>
          <a:p>
            <a:pPr indent="-381000" lvl="0" marL="914400" marR="0" rtl="0" algn="l">
              <a:lnSpc>
                <a:spcPct val="150000"/>
              </a:lnSpc>
              <a:spcBef>
                <a:spcPts val="0"/>
              </a:spcBef>
              <a:spcAft>
                <a:spcPts val="0"/>
              </a:spcAft>
              <a:buClr>
                <a:schemeClr val="dk2"/>
              </a:buClr>
              <a:buSzPts val="2400"/>
              <a:buFont typeface="Open Sans"/>
              <a:buChar char="➢"/>
            </a:pPr>
            <a:r>
              <a:rPr b="1" lang="en-US" sz="2400">
                <a:solidFill>
                  <a:schemeClr val="dk2"/>
                </a:solidFill>
                <a:latin typeface="Open Sans"/>
                <a:ea typeface="Open Sans"/>
                <a:cs typeface="Open Sans"/>
                <a:sym typeface="Open Sans"/>
              </a:rPr>
              <a:t>Humanitarian Parole</a:t>
            </a:r>
            <a:r>
              <a:rPr lang="en-US" sz="2400">
                <a:solidFill>
                  <a:schemeClr val="dk2"/>
                </a:solidFill>
                <a:latin typeface="Open Sans"/>
                <a:ea typeface="Open Sans"/>
                <a:cs typeface="Open Sans"/>
                <a:sym typeface="Open Sans"/>
              </a:rPr>
              <a:t> with 365+ days of parole status</a:t>
            </a:r>
            <a:endParaRPr sz="2400">
              <a:solidFill>
                <a:schemeClr val="dk2"/>
              </a:solidFill>
              <a:latin typeface="Open Sans"/>
              <a:ea typeface="Open Sans"/>
              <a:cs typeface="Open Sans"/>
              <a:sym typeface="Open Sans"/>
            </a:endParaRPr>
          </a:p>
          <a:p>
            <a:pPr indent="-381000" lvl="0" marL="914400" marR="0" rtl="0" algn="l">
              <a:lnSpc>
                <a:spcPct val="150000"/>
              </a:lnSpc>
              <a:spcBef>
                <a:spcPts val="0"/>
              </a:spcBef>
              <a:spcAft>
                <a:spcPts val="0"/>
              </a:spcAft>
              <a:buClr>
                <a:schemeClr val="dk2"/>
              </a:buClr>
              <a:buSzPts val="2400"/>
              <a:buFont typeface="Open Sans"/>
              <a:buChar char="➢"/>
            </a:pPr>
            <a:r>
              <a:rPr lang="en-US" sz="2400">
                <a:solidFill>
                  <a:schemeClr val="dk2"/>
                </a:solidFill>
                <a:latin typeface="Open Sans"/>
                <a:ea typeface="Open Sans"/>
                <a:cs typeface="Open Sans"/>
                <a:sym typeface="Open Sans"/>
              </a:rPr>
              <a:t>Certain </a:t>
            </a:r>
            <a:r>
              <a:rPr b="1" lang="en-US" sz="2400">
                <a:solidFill>
                  <a:schemeClr val="dk2"/>
                </a:solidFill>
                <a:latin typeface="Open Sans"/>
                <a:ea typeface="Open Sans"/>
                <a:cs typeface="Open Sans"/>
                <a:sym typeface="Open Sans"/>
              </a:rPr>
              <a:t>battered immigrants</a:t>
            </a:r>
            <a:r>
              <a:rPr lang="en-US" sz="2400">
                <a:solidFill>
                  <a:schemeClr val="dk2"/>
                </a:solidFill>
                <a:latin typeface="Open Sans"/>
                <a:ea typeface="Open Sans"/>
                <a:cs typeface="Open Sans"/>
                <a:sym typeface="Open Sans"/>
              </a:rPr>
              <a:t> (VAWA petitioners)</a:t>
            </a:r>
            <a:endParaRPr sz="2400">
              <a:solidFill>
                <a:schemeClr val="dk2"/>
              </a:solidFill>
              <a:latin typeface="Open Sans"/>
              <a:ea typeface="Open Sans"/>
              <a:cs typeface="Open Sans"/>
              <a:sym typeface="Open Sans"/>
            </a:endParaRPr>
          </a:p>
          <a:p>
            <a:pPr indent="0" lvl="0" marL="914400" marR="0" rtl="0" algn="l">
              <a:lnSpc>
                <a:spcPct val="100000"/>
              </a:lnSpc>
              <a:spcBef>
                <a:spcPts val="0"/>
              </a:spcBef>
              <a:spcAft>
                <a:spcPts val="0"/>
              </a:spcAft>
              <a:buNone/>
            </a:pPr>
            <a:r>
              <a:t/>
            </a:r>
            <a:endParaRPr sz="2400">
              <a:solidFill>
                <a:schemeClr val="dk2"/>
              </a:solidFill>
              <a:latin typeface="Open Sans"/>
              <a:ea typeface="Open Sans"/>
              <a:cs typeface="Open Sans"/>
              <a:sym typeface="Open Sans"/>
            </a:endParaRPr>
          </a:p>
          <a:p>
            <a:pPr indent="0" lvl="0" marL="1828800" marR="0" rtl="0" algn="l">
              <a:lnSpc>
                <a:spcPct val="100000"/>
              </a:lnSpc>
              <a:spcBef>
                <a:spcPts val="0"/>
              </a:spcBef>
              <a:spcAft>
                <a:spcPts val="0"/>
              </a:spcAft>
              <a:buNone/>
            </a:pPr>
            <a:r>
              <a:t/>
            </a:r>
            <a:endParaRPr sz="2400">
              <a:solidFill>
                <a:schemeClr val="dk1"/>
              </a:solidFill>
              <a:latin typeface="Open Sans"/>
              <a:ea typeface="Open Sans"/>
              <a:cs typeface="Open Sans"/>
              <a:sym typeface="Open Sans"/>
            </a:endParaRPr>
          </a:p>
        </p:txBody>
      </p:sp>
      <p:pic>
        <p:nvPicPr>
          <p:cNvPr id="494" name="Google Shape;494;g3254bef7818_0_119"/>
          <p:cNvPicPr preferRelativeResize="0"/>
          <p:nvPr/>
        </p:nvPicPr>
        <p:blipFill>
          <a:blip r:embed="rId3">
            <a:alphaModFix/>
          </a:blip>
          <a:stretch>
            <a:fillRect/>
          </a:stretch>
        </p:blipFill>
        <p:spPr>
          <a:xfrm>
            <a:off x="9369900" y="2683934"/>
            <a:ext cx="2456175" cy="244389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3254e1c1720_0_4"/>
          <p:cNvSpPr txBox="1"/>
          <p:nvPr>
            <p:ph type="title"/>
          </p:nvPr>
        </p:nvSpPr>
        <p:spPr>
          <a:xfrm>
            <a:off x="1097275" y="676800"/>
            <a:ext cx="10834500" cy="1450800"/>
          </a:xfrm>
          <a:prstGeom prst="rect">
            <a:avLst/>
          </a:prstGeom>
        </p:spPr>
        <p:txBody>
          <a:bodyPr anchorCtr="0" anchor="b" bIns="45700" lIns="91425" spcFirstLastPara="1" rIns="91425" wrap="square" tIns="45700">
            <a:normAutofit fontScale="90000"/>
          </a:bodyPr>
          <a:lstStyle/>
          <a:p>
            <a:pPr indent="0" lvl="0" marL="0" marR="12700" rtl="0" algn="l">
              <a:lnSpc>
                <a:spcPct val="100000"/>
              </a:lnSpc>
              <a:spcBef>
                <a:spcPts val="0"/>
              </a:spcBef>
              <a:spcAft>
                <a:spcPts val="0"/>
              </a:spcAft>
              <a:buNone/>
            </a:pPr>
            <a:r>
              <a:t/>
            </a:r>
            <a:endParaRPr sz="4100">
              <a:solidFill>
                <a:schemeClr val="accent3"/>
              </a:solidFill>
            </a:endParaRPr>
          </a:p>
          <a:p>
            <a:pPr indent="0" lvl="0" marL="0" marR="12700" rtl="0" algn="l">
              <a:lnSpc>
                <a:spcPct val="100000"/>
              </a:lnSpc>
              <a:spcBef>
                <a:spcPts val="0"/>
              </a:spcBef>
              <a:spcAft>
                <a:spcPts val="0"/>
              </a:spcAft>
              <a:buNone/>
            </a:pPr>
            <a:r>
              <a:t/>
            </a:r>
            <a:endParaRPr sz="4100">
              <a:solidFill>
                <a:schemeClr val="accent3"/>
              </a:solidFill>
            </a:endParaRPr>
          </a:p>
          <a:p>
            <a:pPr indent="0" lvl="0" marL="0" marR="12700" rtl="0" algn="l">
              <a:lnSpc>
                <a:spcPct val="100000"/>
              </a:lnSpc>
              <a:spcBef>
                <a:spcPts val="0"/>
              </a:spcBef>
              <a:spcAft>
                <a:spcPts val="0"/>
              </a:spcAft>
              <a:buNone/>
            </a:pPr>
            <a:r>
              <a:t/>
            </a:r>
            <a:endParaRPr sz="4100">
              <a:solidFill>
                <a:schemeClr val="accent3"/>
              </a:solidFill>
            </a:endParaRPr>
          </a:p>
          <a:p>
            <a:pPr indent="0" lvl="0" marL="0" marR="12700" rtl="0" algn="l">
              <a:lnSpc>
                <a:spcPct val="100000"/>
              </a:lnSpc>
              <a:spcBef>
                <a:spcPts val="0"/>
              </a:spcBef>
              <a:spcAft>
                <a:spcPts val="0"/>
              </a:spcAft>
              <a:buClr>
                <a:schemeClr val="dk1"/>
              </a:buClr>
              <a:buFont typeface="Arial"/>
              <a:buNone/>
            </a:pPr>
            <a:r>
              <a:rPr lang="en-US" sz="4100">
                <a:solidFill>
                  <a:schemeClr val="accent3"/>
                </a:solidFill>
              </a:rPr>
              <a:t>Eligible for SNAP:</a:t>
            </a:r>
            <a:r>
              <a:rPr lang="en-US" sz="4100">
                <a:solidFill>
                  <a:srgbClr val="1155CC"/>
                </a:solidFill>
              </a:rPr>
              <a:t> </a:t>
            </a:r>
            <a:r>
              <a:rPr b="1" lang="en-US" sz="4100">
                <a:solidFill>
                  <a:schemeClr val="accent5"/>
                </a:solidFill>
              </a:rPr>
              <a:t>But possible waiting period</a:t>
            </a:r>
            <a:endParaRPr b="1" sz="4100">
              <a:solidFill>
                <a:schemeClr val="accent5"/>
              </a:solidFill>
            </a:endParaRPr>
          </a:p>
          <a:p>
            <a:pPr indent="0" lvl="0" marL="0" rtl="0" algn="l">
              <a:spcBef>
                <a:spcPts val="0"/>
              </a:spcBef>
              <a:spcAft>
                <a:spcPts val="0"/>
              </a:spcAft>
              <a:buNone/>
            </a:pPr>
            <a:r>
              <a:t/>
            </a:r>
            <a:endParaRPr/>
          </a:p>
        </p:txBody>
      </p:sp>
      <p:sp>
        <p:nvSpPr>
          <p:cNvPr id="501" name="Google Shape;501;g3254e1c1720_0_4"/>
          <p:cNvSpPr txBox="1"/>
          <p:nvPr>
            <p:ph idx="1" type="body"/>
          </p:nvPr>
        </p:nvSpPr>
        <p:spPr>
          <a:xfrm>
            <a:off x="1097280" y="1845734"/>
            <a:ext cx="10058400" cy="4023300"/>
          </a:xfrm>
          <a:prstGeom prst="rect">
            <a:avLst/>
          </a:prstGeom>
        </p:spPr>
        <p:txBody>
          <a:bodyPr anchorCtr="0" anchor="t" bIns="45700" lIns="0" spcFirstLastPara="1" rIns="0" wrap="square" tIns="45700">
            <a:normAutofit fontScale="77500"/>
          </a:bodyPr>
          <a:lstStyle/>
          <a:p>
            <a:pPr indent="0" lvl="0" marL="0" rtl="0" algn="ctr">
              <a:lnSpc>
                <a:spcPct val="100000"/>
              </a:lnSpc>
              <a:spcBef>
                <a:spcPts val="1300"/>
              </a:spcBef>
              <a:spcAft>
                <a:spcPts val="0"/>
              </a:spcAft>
              <a:buClr>
                <a:schemeClr val="dk1"/>
              </a:buClr>
              <a:buSzPct val="42307"/>
              <a:buFont typeface="Arial"/>
              <a:buNone/>
            </a:pPr>
            <a:r>
              <a:rPr b="1" lang="en-US" sz="2600">
                <a:solidFill>
                  <a:schemeClr val="accent5"/>
                </a:solidFill>
                <a:latin typeface="Open Sans"/>
                <a:ea typeface="Open Sans"/>
                <a:cs typeface="Open Sans"/>
                <a:sym typeface="Open Sans"/>
              </a:rPr>
              <a:t>Exemptions </a:t>
            </a:r>
            <a:r>
              <a:rPr b="1" lang="en-US" sz="2600">
                <a:solidFill>
                  <a:schemeClr val="accent5"/>
                </a:solidFill>
                <a:latin typeface="Open Sans"/>
                <a:ea typeface="Open Sans"/>
                <a:cs typeface="Open Sans"/>
                <a:sym typeface="Open Sans"/>
                <a:extLst>
                  <a:ext uri="http://customooxmlschemas.google.com/">
                    <go:slidesCustomData xmlns:go="http://customooxmlschemas.google.com/" textRoundtripDataId="38"/>
                  </a:ext>
                </a:extLst>
              </a:rPr>
              <a:t>from</a:t>
            </a:r>
            <a:r>
              <a:rPr b="1" lang="en-US" sz="2600">
                <a:solidFill>
                  <a:schemeClr val="accent5"/>
                </a:solidFill>
                <a:latin typeface="Open Sans"/>
                <a:ea typeface="Open Sans"/>
                <a:cs typeface="Open Sans"/>
                <a:sym typeface="Open Sans"/>
              </a:rPr>
              <a:t> 5-year wait: </a:t>
            </a:r>
            <a:endParaRPr b="1" sz="2600">
              <a:solidFill>
                <a:schemeClr val="accent5"/>
              </a:solidFill>
              <a:latin typeface="Open Sans"/>
              <a:ea typeface="Open Sans"/>
              <a:cs typeface="Open Sans"/>
              <a:sym typeface="Open Sans"/>
            </a:endParaRPr>
          </a:p>
          <a:p>
            <a:pPr indent="0" lvl="0" marL="0" rtl="0" algn="ctr">
              <a:lnSpc>
                <a:spcPct val="100000"/>
              </a:lnSpc>
              <a:spcBef>
                <a:spcPts val="1300"/>
              </a:spcBef>
              <a:spcAft>
                <a:spcPts val="0"/>
              </a:spcAft>
              <a:buClr>
                <a:schemeClr val="dk1"/>
              </a:buClr>
              <a:buSzPct val="42307"/>
              <a:buFont typeface="Arial"/>
              <a:buNone/>
            </a:pPr>
            <a:r>
              <a:t/>
            </a:r>
            <a:endParaRPr b="1" sz="2600">
              <a:solidFill>
                <a:schemeClr val="accent5"/>
              </a:solidFill>
              <a:latin typeface="Open Sans"/>
              <a:ea typeface="Open Sans"/>
              <a:cs typeface="Open Sans"/>
              <a:sym typeface="Open Sans"/>
            </a:endParaRPr>
          </a:p>
          <a:p>
            <a:pPr indent="-346710" lvl="0" marL="914400" rtl="0" algn="l">
              <a:lnSpc>
                <a:spcPct val="150000"/>
              </a:lnSpc>
              <a:spcBef>
                <a:spcPts val="0"/>
              </a:spcBef>
              <a:spcAft>
                <a:spcPts val="0"/>
              </a:spcAft>
              <a:buClr>
                <a:schemeClr val="dk2"/>
              </a:buClr>
              <a:buSzPct val="100000"/>
              <a:buFont typeface="Open Sans"/>
              <a:buChar char="➢"/>
            </a:pPr>
            <a:r>
              <a:rPr lang="en-US" sz="2400">
                <a:solidFill>
                  <a:schemeClr val="dk2"/>
                </a:solidFill>
                <a:latin typeface="Open Sans"/>
                <a:ea typeface="Open Sans"/>
                <a:cs typeface="Open Sans"/>
                <a:sym typeface="Open Sans"/>
              </a:rPr>
              <a:t>Children under 18</a:t>
            </a:r>
            <a:endParaRPr sz="2400">
              <a:solidFill>
                <a:schemeClr val="dk2"/>
              </a:solidFill>
              <a:latin typeface="Open Sans"/>
              <a:ea typeface="Open Sans"/>
              <a:cs typeface="Open Sans"/>
              <a:sym typeface="Open Sans"/>
            </a:endParaRPr>
          </a:p>
          <a:p>
            <a:pPr indent="-346710" lvl="0" marL="914400" rtl="0" algn="l">
              <a:lnSpc>
                <a:spcPct val="150000"/>
              </a:lnSpc>
              <a:spcBef>
                <a:spcPts val="0"/>
              </a:spcBef>
              <a:spcAft>
                <a:spcPts val="0"/>
              </a:spcAft>
              <a:buClr>
                <a:schemeClr val="dk2"/>
              </a:buClr>
              <a:buSzPct val="100000"/>
              <a:buFont typeface="Open Sans"/>
              <a:buChar char="➢"/>
            </a:pPr>
            <a:r>
              <a:rPr lang="en-US" sz="2400">
                <a:solidFill>
                  <a:schemeClr val="dk2"/>
                </a:solidFill>
                <a:latin typeface="Open Sans"/>
                <a:ea typeface="Open Sans"/>
                <a:cs typeface="Open Sans"/>
                <a:sym typeface="Open Sans"/>
              </a:rPr>
              <a:t>Adults who receive disability-based benefit </a:t>
            </a:r>
            <a:endParaRPr sz="2400">
              <a:solidFill>
                <a:schemeClr val="dk2"/>
              </a:solidFill>
              <a:latin typeface="Open Sans"/>
              <a:ea typeface="Open Sans"/>
              <a:cs typeface="Open Sans"/>
              <a:sym typeface="Open Sans"/>
            </a:endParaRPr>
          </a:p>
          <a:p>
            <a:pPr indent="-327025" lvl="3" marL="2286000" rtl="0" algn="l">
              <a:lnSpc>
                <a:spcPct val="150000"/>
              </a:lnSpc>
              <a:spcBef>
                <a:spcPts val="0"/>
              </a:spcBef>
              <a:spcAft>
                <a:spcPts val="0"/>
              </a:spcAft>
              <a:buClr>
                <a:schemeClr val="dk2"/>
              </a:buClr>
              <a:buSzPct val="100000"/>
              <a:buFont typeface="Open Sans"/>
              <a:buChar char="●"/>
            </a:pPr>
            <a:r>
              <a:rPr lang="en-US" sz="2000">
                <a:solidFill>
                  <a:schemeClr val="dk2"/>
                </a:solidFill>
                <a:latin typeface="Open Sans"/>
                <a:ea typeface="Open Sans"/>
                <a:cs typeface="Open Sans"/>
                <a:sym typeface="Open Sans"/>
              </a:rPr>
              <a:t>e.g. EAEDC cash, MassHealth/disabled</a:t>
            </a:r>
            <a:endParaRPr sz="2000">
              <a:solidFill>
                <a:schemeClr val="dk2"/>
              </a:solidFill>
              <a:latin typeface="Open Sans"/>
              <a:ea typeface="Open Sans"/>
              <a:cs typeface="Open Sans"/>
              <a:sym typeface="Open Sans"/>
            </a:endParaRPr>
          </a:p>
          <a:p>
            <a:pPr indent="-346710" lvl="0" marL="914400" rtl="0" algn="l">
              <a:lnSpc>
                <a:spcPct val="150000"/>
              </a:lnSpc>
              <a:spcBef>
                <a:spcPts val="0"/>
              </a:spcBef>
              <a:spcAft>
                <a:spcPts val="0"/>
              </a:spcAft>
              <a:buClr>
                <a:schemeClr val="dk2"/>
              </a:buClr>
              <a:buSzPct val="100000"/>
              <a:buFont typeface="Open Sans"/>
              <a:buChar char="➢"/>
            </a:pPr>
            <a:r>
              <a:rPr lang="en-US" sz="2400">
                <a:solidFill>
                  <a:schemeClr val="dk2"/>
                </a:solidFill>
                <a:latin typeface="Open Sans"/>
                <a:ea typeface="Open Sans"/>
                <a:cs typeface="Open Sans"/>
                <a:sym typeface="Open Sans"/>
              </a:rPr>
              <a:t>LPRs who have 10 years of countable work history in US or certain other countries </a:t>
            </a:r>
            <a:endParaRPr sz="2400">
              <a:solidFill>
                <a:schemeClr val="dk2"/>
              </a:solidFill>
              <a:latin typeface="Open Sans"/>
              <a:ea typeface="Open Sans"/>
              <a:cs typeface="Open Sans"/>
              <a:sym typeface="Open Sans"/>
            </a:endParaRPr>
          </a:p>
          <a:p>
            <a:pPr indent="-327025" lvl="3" marL="2286000" rtl="0" algn="l">
              <a:lnSpc>
                <a:spcPct val="150000"/>
              </a:lnSpc>
              <a:spcBef>
                <a:spcPts val="0"/>
              </a:spcBef>
              <a:spcAft>
                <a:spcPts val="0"/>
              </a:spcAft>
              <a:buClr>
                <a:schemeClr val="dk2"/>
              </a:buClr>
              <a:buSzPct val="100000"/>
              <a:buFont typeface="Open Sans"/>
              <a:buChar char="●"/>
            </a:pPr>
            <a:r>
              <a:rPr lang="en-US" sz="2000">
                <a:solidFill>
                  <a:schemeClr val="dk2"/>
                </a:solidFill>
                <a:latin typeface="Open Sans"/>
                <a:ea typeface="Open Sans"/>
                <a:cs typeface="Open Sans"/>
                <a:sym typeface="Open Sans"/>
              </a:rPr>
              <a:t>Work of self, spouse, and/or parents before LPR turned 18</a:t>
            </a:r>
            <a:endParaRPr sz="2000">
              <a:solidFill>
                <a:schemeClr val="dk2"/>
              </a:solidFill>
              <a:latin typeface="Open Sans"/>
              <a:ea typeface="Open Sans"/>
              <a:cs typeface="Open Sans"/>
              <a:sym typeface="Open Sans"/>
            </a:endParaRPr>
          </a:p>
          <a:p>
            <a:pPr indent="-327025" lvl="3" marL="2286000" rtl="0" algn="l">
              <a:lnSpc>
                <a:spcPct val="150000"/>
              </a:lnSpc>
              <a:spcBef>
                <a:spcPts val="0"/>
              </a:spcBef>
              <a:spcAft>
                <a:spcPts val="0"/>
              </a:spcAft>
              <a:buClr>
                <a:schemeClr val="dk2"/>
              </a:buClr>
              <a:buSzPct val="100000"/>
              <a:buFont typeface="Open Sans"/>
              <a:buChar char="●"/>
            </a:pPr>
            <a:r>
              <a:rPr lang="en-US" sz="2000">
                <a:solidFill>
                  <a:schemeClr val="dk2"/>
                </a:solidFill>
                <a:latin typeface="Open Sans"/>
                <a:ea typeface="Open Sans"/>
                <a:cs typeface="Open Sans"/>
                <a:sym typeface="Open Sans"/>
              </a:rPr>
              <a:t>If time needed to verify, DTA should approve for 6 months </a:t>
            </a:r>
            <a:endParaRPr sz="2000">
              <a:solidFill>
                <a:schemeClr val="dk2"/>
              </a:solidFill>
              <a:latin typeface="Open Sans"/>
              <a:ea typeface="Open Sans"/>
              <a:cs typeface="Open Sans"/>
              <a:sym typeface="Open Sans"/>
            </a:endParaRPr>
          </a:p>
          <a:p>
            <a:pPr indent="-346710" lvl="0" marL="914400" rtl="0" algn="l">
              <a:lnSpc>
                <a:spcPct val="150000"/>
              </a:lnSpc>
              <a:spcBef>
                <a:spcPts val="0"/>
              </a:spcBef>
              <a:spcAft>
                <a:spcPts val="0"/>
              </a:spcAft>
              <a:buClr>
                <a:schemeClr val="dk2"/>
              </a:buClr>
              <a:buSzPct val="100000"/>
              <a:buFont typeface="Open Sans"/>
              <a:buChar char="➢"/>
            </a:pPr>
            <a:r>
              <a:rPr lang="en-US" sz="2400">
                <a:solidFill>
                  <a:schemeClr val="dk2"/>
                </a:solidFill>
                <a:latin typeface="Open Sans"/>
                <a:ea typeface="Open Sans"/>
                <a:cs typeface="Open Sans"/>
                <a:sym typeface="Open Sans"/>
              </a:rPr>
              <a:t>The 5-year waiting period has ended</a:t>
            </a:r>
            <a:endParaRPr sz="2400">
              <a:solidFill>
                <a:schemeClr val="dk2"/>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2400">
              <a:solidFill>
                <a:schemeClr val="dk2"/>
              </a:solidFill>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3254bef7818_0_126"/>
          <p:cNvSpPr txBox="1"/>
          <p:nvPr>
            <p:ph type="title"/>
          </p:nvPr>
        </p:nvSpPr>
        <p:spPr>
          <a:xfrm>
            <a:off x="1066800" y="601251"/>
            <a:ext cx="10058400" cy="968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3"/>
                </a:solidFill>
              </a:rPr>
              <a:t>Immigrants NOT</a:t>
            </a:r>
            <a:r>
              <a:rPr lang="en-US">
                <a:solidFill>
                  <a:schemeClr val="accent3"/>
                </a:solidFill>
              </a:rPr>
              <a:t> eligible for SNAP</a:t>
            </a:r>
            <a:endParaRPr>
              <a:solidFill>
                <a:schemeClr val="accent3"/>
              </a:solidFill>
            </a:endParaRPr>
          </a:p>
        </p:txBody>
      </p:sp>
      <p:sp>
        <p:nvSpPr>
          <p:cNvPr id="508" name="Google Shape;508;g3254bef7818_0_126"/>
          <p:cNvSpPr txBox="1"/>
          <p:nvPr>
            <p:ph idx="1" type="body"/>
          </p:nvPr>
        </p:nvSpPr>
        <p:spPr>
          <a:xfrm>
            <a:off x="524575" y="1294413"/>
            <a:ext cx="10946400" cy="5113200"/>
          </a:xfrm>
          <a:prstGeom prst="rect">
            <a:avLst/>
          </a:prstGeom>
        </p:spPr>
        <p:txBody>
          <a:bodyPr anchorCtr="0" anchor="t" bIns="45700" lIns="0" spcFirstLastPara="1" rIns="0" wrap="square" tIns="45700">
            <a:normAutofit fontScale="55000" lnSpcReduction="20000"/>
          </a:bodyPr>
          <a:lstStyle/>
          <a:p>
            <a:pPr indent="0" lvl="0" marL="0" rtl="0" algn="l">
              <a:lnSpc>
                <a:spcPct val="115000"/>
              </a:lnSpc>
              <a:spcBef>
                <a:spcPts val="1000"/>
              </a:spcBef>
              <a:spcAft>
                <a:spcPts val="0"/>
              </a:spcAft>
              <a:buNone/>
            </a:pPr>
            <a:r>
              <a:t/>
            </a:r>
            <a:endParaRPr b="1" sz="3671"/>
          </a:p>
          <a:p>
            <a:pPr indent="-426502" lvl="0" marL="1219200" rtl="0" algn="l">
              <a:lnSpc>
                <a:spcPct val="150000"/>
              </a:lnSpc>
              <a:spcBef>
                <a:spcPts val="1200"/>
              </a:spcBef>
              <a:spcAft>
                <a:spcPts val="0"/>
              </a:spcAft>
              <a:buSzPct val="100000"/>
              <a:buChar char="●"/>
            </a:pPr>
            <a:r>
              <a:rPr lang="en-US" sz="3484"/>
              <a:t>Temporary Protected Status (TPS)</a:t>
            </a:r>
            <a:endParaRPr sz="3484"/>
          </a:p>
          <a:p>
            <a:pPr indent="-426502" lvl="0" marL="1219200" rtl="0" algn="l">
              <a:lnSpc>
                <a:spcPct val="150000"/>
              </a:lnSpc>
              <a:spcBef>
                <a:spcPts val="0"/>
              </a:spcBef>
              <a:spcAft>
                <a:spcPts val="0"/>
              </a:spcAft>
              <a:buSzPct val="100000"/>
              <a:buChar char="●"/>
            </a:pPr>
            <a:r>
              <a:rPr lang="en-US" sz="3484"/>
              <a:t>Pending political asylum (unless Cubans or Haitians)</a:t>
            </a:r>
            <a:endParaRPr sz="3484"/>
          </a:p>
          <a:p>
            <a:pPr indent="-426502" lvl="0" marL="1219200" rtl="0" algn="l">
              <a:lnSpc>
                <a:spcPct val="150000"/>
              </a:lnSpc>
              <a:spcBef>
                <a:spcPts val="0"/>
              </a:spcBef>
              <a:spcAft>
                <a:spcPts val="0"/>
              </a:spcAft>
              <a:buSzPct val="100000"/>
              <a:buChar char="●"/>
            </a:pPr>
            <a:r>
              <a:rPr lang="en-US" sz="3484"/>
              <a:t>Pending adjustment of status</a:t>
            </a:r>
            <a:endParaRPr sz="3484"/>
          </a:p>
          <a:p>
            <a:pPr indent="-426502" lvl="0" marL="1219200" rtl="0" algn="l">
              <a:lnSpc>
                <a:spcPct val="150000"/>
              </a:lnSpc>
              <a:spcBef>
                <a:spcPts val="0"/>
              </a:spcBef>
              <a:spcAft>
                <a:spcPts val="0"/>
              </a:spcAft>
              <a:buSzPct val="100000"/>
              <a:buChar char="●"/>
            </a:pPr>
            <a:r>
              <a:rPr lang="en-US" sz="3484"/>
              <a:t>U-Visas (victims of violence) </a:t>
            </a:r>
            <a:endParaRPr sz="3484"/>
          </a:p>
          <a:p>
            <a:pPr indent="-426502" lvl="0" marL="1219200" rtl="0" algn="l">
              <a:lnSpc>
                <a:spcPct val="150000"/>
              </a:lnSpc>
              <a:spcBef>
                <a:spcPts val="0"/>
              </a:spcBef>
              <a:spcAft>
                <a:spcPts val="0"/>
              </a:spcAft>
              <a:buSzPct val="100000"/>
              <a:buChar char="●"/>
            </a:pPr>
            <a:r>
              <a:rPr lang="en-US" sz="3484"/>
              <a:t>Dreamers/DACA (deferred action)</a:t>
            </a:r>
            <a:endParaRPr sz="3484"/>
          </a:p>
          <a:p>
            <a:pPr indent="-426502" lvl="0" marL="1219200" rtl="0" algn="l">
              <a:lnSpc>
                <a:spcPct val="150000"/>
              </a:lnSpc>
              <a:spcBef>
                <a:spcPts val="0"/>
              </a:spcBef>
              <a:spcAft>
                <a:spcPts val="0"/>
              </a:spcAft>
              <a:buSzPct val="100000"/>
              <a:buChar char="●"/>
            </a:pPr>
            <a:r>
              <a:rPr lang="en-US" sz="3484"/>
              <a:t>Certain Humanitarian Parolees with less than 365 days </a:t>
            </a:r>
            <a:endParaRPr sz="3484"/>
          </a:p>
          <a:p>
            <a:pPr indent="-426502" lvl="0" marL="1219200" rtl="0" algn="l">
              <a:lnSpc>
                <a:spcPct val="150000"/>
              </a:lnSpc>
              <a:spcBef>
                <a:spcPts val="0"/>
              </a:spcBef>
              <a:spcAft>
                <a:spcPts val="0"/>
              </a:spcAft>
              <a:buSzPct val="100000"/>
              <a:buChar char="●"/>
            </a:pPr>
            <a:r>
              <a:rPr lang="en-US" sz="3484"/>
              <a:t>Other immigrants “under color of law”</a:t>
            </a:r>
            <a:endParaRPr sz="3484"/>
          </a:p>
          <a:p>
            <a:pPr indent="0" lvl="0" marL="0" rtl="0" algn="ctr">
              <a:lnSpc>
                <a:spcPct val="150000"/>
              </a:lnSpc>
              <a:spcBef>
                <a:spcPts val="1200"/>
              </a:spcBef>
              <a:spcAft>
                <a:spcPts val="0"/>
              </a:spcAft>
              <a:buNone/>
            </a:pPr>
            <a:r>
              <a:rPr b="1" lang="en-US" sz="3484"/>
              <a:t>Also not eligible for SNAP: </a:t>
            </a:r>
            <a:endParaRPr b="1" sz="3484"/>
          </a:p>
          <a:p>
            <a:pPr indent="-426502" lvl="0" marL="1219200" rtl="0" algn="l">
              <a:lnSpc>
                <a:spcPct val="150000"/>
              </a:lnSpc>
              <a:spcBef>
                <a:spcPts val="1200"/>
              </a:spcBef>
              <a:spcAft>
                <a:spcPts val="0"/>
              </a:spcAft>
              <a:buSzPct val="100000"/>
              <a:buChar char="●"/>
            </a:pPr>
            <a:r>
              <a:rPr lang="en-US" sz="3484"/>
              <a:t>Non-immigrant status - including foreign students, tourists, diplomats </a:t>
            </a:r>
            <a:endParaRPr sz="3484"/>
          </a:p>
          <a:p>
            <a:pPr indent="-426502" lvl="0" marL="1219200" rtl="0" algn="l">
              <a:lnSpc>
                <a:spcPct val="150000"/>
              </a:lnSpc>
              <a:spcBef>
                <a:spcPts val="0"/>
              </a:spcBef>
              <a:spcAft>
                <a:spcPts val="0"/>
              </a:spcAft>
              <a:buSzPct val="100000"/>
              <a:buChar char="●"/>
            </a:pPr>
            <a:r>
              <a:rPr lang="en-US" sz="3484"/>
              <a:t>Undocumented immigrants </a:t>
            </a:r>
            <a:endParaRPr sz="3484"/>
          </a:p>
          <a:p>
            <a:pPr indent="-350302" lvl="0" marL="457200" rtl="0" algn="l">
              <a:lnSpc>
                <a:spcPct val="150000"/>
              </a:lnSpc>
              <a:spcBef>
                <a:spcPts val="0"/>
              </a:spcBef>
              <a:spcAft>
                <a:spcPts val="0"/>
              </a:spcAft>
              <a:buSzPct val="100000"/>
              <a:buChar char="➔"/>
            </a:pPr>
            <a:r>
              <a:rPr b="1" lang="en-US" sz="3484"/>
              <a:t>Any immigrant who is not eligible </a:t>
            </a:r>
            <a:r>
              <a:rPr b="1" lang="en-US" sz="3484"/>
              <a:t>can apply for eligible dependents/other eligible household members!</a:t>
            </a:r>
            <a:endParaRPr b="1" sz="3484"/>
          </a:p>
        </p:txBody>
      </p:sp>
      <p:sp>
        <p:nvSpPr>
          <p:cNvPr id="509" name="Google Shape;509;g3254bef7818_0_126"/>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10" name="Google Shape;510;g3254bef7818_0_126"/>
          <p:cNvPicPr preferRelativeResize="0"/>
          <p:nvPr/>
        </p:nvPicPr>
        <p:blipFill>
          <a:blip r:embed="rId3">
            <a:alphaModFix/>
          </a:blip>
          <a:stretch>
            <a:fillRect/>
          </a:stretch>
        </p:blipFill>
        <p:spPr>
          <a:xfrm>
            <a:off x="9254175" y="1681888"/>
            <a:ext cx="2857500" cy="23907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3254bef7818_0_134"/>
          <p:cNvSpPr txBox="1"/>
          <p:nvPr>
            <p:ph type="title"/>
          </p:nvPr>
        </p:nvSpPr>
        <p:spPr>
          <a:xfrm>
            <a:off x="415600" y="593367"/>
            <a:ext cx="11360700" cy="9432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US">
                <a:solidFill>
                  <a:schemeClr val="accent3"/>
                </a:solidFill>
              </a:rPr>
              <a:t>SNAP Benefits for “Mixed Status” Households</a:t>
            </a:r>
            <a:endParaRPr>
              <a:solidFill>
                <a:schemeClr val="accent3"/>
              </a:solidFill>
            </a:endParaRPr>
          </a:p>
        </p:txBody>
      </p:sp>
      <p:sp>
        <p:nvSpPr>
          <p:cNvPr id="517" name="Google Shape;517;g3254bef7818_0_134"/>
          <p:cNvSpPr txBox="1"/>
          <p:nvPr>
            <p:ph idx="1" type="body"/>
          </p:nvPr>
        </p:nvSpPr>
        <p:spPr>
          <a:xfrm>
            <a:off x="415600" y="2249050"/>
            <a:ext cx="5450400" cy="3769800"/>
          </a:xfrm>
          <a:prstGeom prst="rect">
            <a:avLst/>
          </a:prstGeom>
          <a:ln cap="flat" cmpd="dbl" w="38100">
            <a:solidFill>
              <a:srgbClr val="FF0000"/>
            </a:solidFill>
            <a:prstDash val="solid"/>
            <a:round/>
            <a:headEnd len="sm" w="sm" type="none"/>
            <a:tailEnd len="sm" w="sm" type="none"/>
          </a:ln>
        </p:spPr>
        <p:txBody>
          <a:bodyPr anchorCtr="0" anchor="t" bIns="91425" lIns="91425" spcFirstLastPara="1" rIns="228625" wrap="square" tIns="91425">
            <a:normAutofit/>
          </a:bodyPr>
          <a:lstStyle/>
          <a:p>
            <a:pPr indent="0" lvl="0" marL="57150" rtl="0" algn="l">
              <a:spcBef>
                <a:spcPts val="1200"/>
              </a:spcBef>
              <a:spcAft>
                <a:spcPts val="0"/>
              </a:spcAft>
              <a:buNone/>
            </a:pPr>
            <a:r>
              <a:rPr lang="en-US" sz="2300"/>
              <a:t>“Mixed </a:t>
            </a:r>
            <a:r>
              <a:rPr lang="en-US" sz="2300"/>
              <a:t>status”</a:t>
            </a:r>
            <a:r>
              <a:rPr lang="en-US" sz="2300"/>
              <a:t> are </a:t>
            </a:r>
            <a:r>
              <a:rPr lang="en-US" sz="2300"/>
              <a:t>households</a:t>
            </a:r>
            <a:r>
              <a:rPr lang="en-US" sz="2300"/>
              <a:t> with </a:t>
            </a:r>
            <a:r>
              <a:rPr lang="en-US" sz="2300"/>
              <a:t>eligible &amp; </a:t>
            </a:r>
            <a:r>
              <a:rPr lang="en-US" sz="2300"/>
              <a:t>ineligible</a:t>
            </a:r>
            <a:r>
              <a:rPr lang="en-US" sz="2300"/>
              <a:t> immigrants. Examples:</a:t>
            </a:r>
            <a:endParaRPr sz="2300"/>
          </a:p>
          <a:p>
            <a:pPr indent="0" lvl="0" marL="57150" rtl="0" algn="l">
              <a:spcBef>
                <a:spcPts val="1200"/>
              </a:spcBef>
              <a:spcAft>
                <a:spcPts val="0"/>
              </a:spcAft>
              <a:buNone/>
            </a:pPr>
            <a:r>
              <a:t/>
            </a:r>
            <a:endParaRPr sz="2300"/>
          </a:p>
          <a:p>
            <a:pPr indent="-374650" lvl="0" marL="457200" rtl="0" algn="l">
              <a:spcBef>
                <a:spcPts val="200"/>
              </a:spcBef>
              <a:spcAft>
                <a:spcPts val="0"/>
              </a:spcAft>
              <a:buSzPts val="2300"/>
              <a:buChar char="●"/>
            </a:pPr>
            <a:r>
              <a:rPr lang="en-US" sz="2300"/>
              <a:t>TPS or pending asylum parent with US citizen children</a:t>
            </a:r>
            <a:endParaRPr sz="2300"/>
          </a:p>
          <a:p>
            <a:pPr indent="0" lvl="0" marL="91440" rtl="0" algn="l">
              <a:spcBef>
                <a:spcPts val="0"/>
              </a:spcBef>
              <a:spcAft>
                <a:spcPts val="0"/>
              </a:spcAft>
              <a:buNone/>
            </a:pPr>
            <a:r>
              <a:t/>
            </a:r>
            <a:endParaRPr sz="2300"/>
          </a:p>
          <a:p>
            <a:pPr indent="-374650" lvl="0" marL="457200" rtl="0" algn="l">
              <a:spcBef>
                <a:spcPts val="0"/>
              </a:spcBef>
              <a:spcAft>
                <a:spcPts val="0"/>
              </a:spcAft>
              <a:buSzPts val="2300"/>
              <a:buChar char="●"/>
            </a:pPr>
            <a:r>
              <a:rPr lang="en-US" sz="2300"/>
              <a:t>Families with LPR status - children eligible, adults must wait 5 years</a:t>
            </a:r>
            <a:endParaRPr sz="2300"/>
          </a:p>
          <a:p>
            <a:pPr indent="0" lvl="0" marL="91440" rtl="0" algn="l">
              <a:spcBef>
                <a:spcPts val="0"/>
              </a:spcBef>
              <a:spcAft>
                <a:spcPts val="0"/>
              </a:spcAft>
              <a:buNone/>
            </a:pPr>
            <a:r>
              <a:t/>
            </a:r>
            <a:endParaRPr sz="2300"/>
          </a:p>
          <a:p>
            <a:pPr indent="-374650" lvl="0" marL="457200" rtl="0" algn="l">
              <a:spcBef>
                <a:spcPts val="0"/>
              </a:spcBef>
              <a:spcAft>
                <a:spcPts val="0"/>
              </a:spcAft>
              <a:buSzPts val="2300"/>
              <a:buChar char="●"/>
            </a:pPr>
            <a:r>
              <a:rPr lang="en-US" sz="2300"/>
              <a:t>Undocumented parent with citizen kids</a:t>
            </a:r>
            <a:endParaRPr sz="2300"/>
          </a:p>
        </p:txBody>
      </p:sp>
      <p:sp>
        <p:nvSpPr>
          <p:cNvPr id="518" name="Google Shape;518;g3254bef7818_0_134"/>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19" name="Google Shape;519;g3254bef7818_0_134"/>
          <p:cNvSpPr txBox="1"/>
          <p:nvPr>
            <p:ph idx="2" type="body"/>
          </p:nvPr>
        </p:nvSpPr>
        <p:spPr>
          <a:xfrm>
            <a:off x="6173350" y="2274250"/>
            <a:ext cx="5603100" cy="3769800"/>
          </a:xfrm>
          <a:prstGeom prst="rect">
            <a:avLst/>
          </a:prstGeom>
          <a:ln cap="flat" cmpd="dbl" w="38100">
            <a:solidFill>
              <a:schemeClr val="accent5"/>
            </a:solidFill>
            <a:prstDash val="solid"/>
            <a:round/>
            <a:headEnd len="sm" w="sm" type="none"/>
            <a:tailEnd len="sm" w="sm" type="none"/>
          </a:ln>
        </p:spPr>
        <p:txBody>
          <a:bodyPr anchorCtr="0" anchor="t" bIns="45700" lIns="0" spcFirstLastPara="1" rIns="0" wrap="square" tIns="45700">
            <a:normAutofit/>
          </a:bodyPr>
          <a:lstStyle/>
          <a:p>
            <a:pPr indent="0" lvl="0" marL="171450" marR="175390" rtl="0" algn="l">
              <a:spcBef>
                <a:spcPts val="1200"/>
              </a:spcBef>
              <a:spcAft>
                <a:spcPts val="0"/>
              </a:spcAft>
              <a:buNone/>
            </a:pPr>
            <a:r>
              <a:rPr lang="en-US" sz="2300"/>
              <a:t>DTA calculates</a:t>
            </a:r>
            <a:r>
              <a:rPr lang="en-US" sz="2300"/>
              <a:t> SNAP </a:t>
            </a:r>
            <a:r>
              <a:rPr lang="en-US" sz="2300"/>
              <a:t>in two ways:</a:t>
            </a:r>
            <a:endParaRPr sz="2300"/>
          </a:p>
          <a:p>
            <a:pPr indent="-146050" lvl="0" marL="171450" marR="175390" rtl="0" algn="l">
              <a:spcBef>
                <a:spcPts val="1000"/>
              </a:spcBef>
              <a:spcAft>
                <a:spcPts val="0"/>
              </a:spcAft>
              <a:buSzPts val="2300"/>
              <a:buChar char=" "/>
            </a:pPr>
            <a:r>
              <a:rPr i="1" lang="en-US" sz="2300">
                <a:extLst>
                  <a:ext uri="http://customooxmlschemas.google.com/">
                    <go:slidesCustomData xmlns:go="http://customooxmlschemas.google.com/" textRoundtripDataId="39"/>
                  </a:ext>
                </a:extLst>
              </a:rPr>
              <a:t>Favorable calculation </a:t>
            </a:r>
            <a:r>
              <a:rPr lang="en-US" sz="2300">
                <a:extLst>
                  <a:ext uri="http://customooxmlschemas.google.com/">
                    <go:slidesCustomData xmlns:go="http://customooxmlschemas.google.com/" textRoundtripDataId="40"/>
                  </a:ext>
                </a:extLst>
              </a:rPr>
              <a:t>if the ineligible family member is legally present, verifies status with DTA &amp; has income. </a:t>
            </a:r>
            <a:endParaRPr sz="2300">
              <a:extLst>
                <a:ext uri="http://customooxmlschemas.google.com/">
                  <go:slidesCustomData xmlns:go="http://customooxmlschemas.google.com/" textRoundtripDataId="41"/>
                </a:ext>
              </a:extLst>
            </a:endParaRPr>
          </a:p>
          <a:p>
            <a:pPr indent="-146050" lvl="0" marL="171450" marR="175390" rtl="0" algn="l">
              <a:spcBef>
                <a:spcPts val="1200"/>
              </a:spcBef>
              <a:spcAft>
                <a:spcPts val="0"/>
              </a:spcAft>
              <a:buSzPts val="2300"/>
              <a:buChar char=" "/>
            </a:pPr>
            <a:r>
              <a:rPr i="1" lang="en-US" sz="2300">
                <a:extLst>
                  <a:ext uri="http://customooxmlschemas.google.com/">
                    <go:slidesCustomData xmlns:go="http://customooxmlschemas.google.com/" textRoundtripDataId="42"/>
                  </a:ext>
                </a:extLst>
              </a:rPr>
              <a:t>Unfavorable calculation</a:t>
            </a:r>
            <a:r>
              <a:rPr lang="en-US" sz="2300">
                <a:extLst>
                  <a:ext uri="http://customooxmlschemas.google.com/">
                    <go:slidesCustomData xmlns:go="http://customooxmlschemas.google.com/" textRoundtripDataId="43"/>
                  </a:ext>
                </a:extLst>
              </a:rPr>
              <a:t> if the ineligible family member is undocumented or opts out of verifying status with DTA &amp; has income.  </a:t>
            </a:r>
            <a:endParaRPr sz="2300"/>
          </a:p>
          <a:p>
            <a:pPr indent="0" lvl="0" marL="171450" marR="175390" rtl="0" algn="l">
              <a:spcBef>
                <a:spcPts val="1200"/>
              </a:spcBef>
              <a:spcAft>
                <a:spcPts val="200"/>
              </a:spcAft>
              <a:buNone/>
            </a:pPr>
            <a:r>
              <a:rPr lang="en-US" sz="2300"/>
              <a:t>See </a:t>
            </a:r>
            <a:r>
              <a:rPr lang="en-US" sz="2300" u="sng">
                <a:solidFill>
                  <a:schemeClr val="hlink"/>
                </a:solidFill>
                <a:hlinkClick r:id="rId3"/>
              </a:rPr>
              <a:t>Q 54</a:t>
            </a:r>
            <a:r>
              <a:rPr lang="en-US" sz="2300"/>
              <a:t> of SNAP Advocacy Guide.</a:t>
            </a:r>
            <a:endParaRPr sz="23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3254bef7818_0_147"/>
          <p:cNvSpPr txBox="1"/>
          <p:nvPr>
            <p:ph type="title"/>
          </p:nvPr>
        </p:nvSpPr>
        <p:spPr>
          <a:xfrm>
            <a:off x="1133033" y="71000"/>
            <a:ext cx="10827300" cy="1431600"/>
          </a:xfrm>
          <a:prstGeom prst="rect">
            <a:avLst/>
          </a:prstGeom>
        </p:spPr>
        <p:txBody>
          <a:bodyPr anchorCtr="0" anchor="b" bIns="45700" lIns="91425" spcFirstLastPara="1" rIns="91425" wrap="square" tIns="45700">
            <a:normAutofit fontScale="90000"/>
          </a:bodyPr>
          <a:lstStyle/>
          <a:p>
            <a:pPr indent="0" lvl="0" marL="0" rtl="0" algn="ctr">
              <a:spcBef>
                <a:spcPts val="0"/>
              </a:spcBef>
              <a:spcAft>
                <a:spcPts val="0"/>
              </a:spcAft>
              <a:buNone/>
            </a:pPr>
            <a:r>
              <a:rPr b="1" lang="en-US" sz="5500">
                <a:solidFill>
                  <a:schemeClr val="accent3"/>
                </a:solidFill>
              </a:rPr>
              <a:t>Review: </a:t>
            </a:r>
            <a:endParaRPr b="1" sz="5500">
              <a:solidFill>
                <a:schemeClr val="accent3"/>
              </a:solidFill>
            </a:endParaRPr>
          </a:p>
          <a:p>
            <a:pPr indent="0" lvl="0" marL="0" rtl="0" algn="ctr">
              <a:spcBef>
                <a:spcPts val="0"/>
              </a:spcBef>
              <a:spcAft>
                <a:spcPts val="0"/>
              </a:spcAft>
              <a:buNone/>
            </a:pPr>
            <a:r>
              <a:rPr b="1" lang="en-US" sz="5500">
                <a:solidFill>
                  <a:schemeClr val="accent3"/>
                </a:solidFill>
              </a:rPr>
              <a:t>Key Qs to ask clients</a:t>
            </a:r>
            <a:r>
              <a:rPr b="1" lang="en-US" sz="5700">
                <a:solidFill>
                  <a:schemeClr val="accent3"/>
                </a:solidFill>
              </a:rPr>
              <a:t>:</a:t>
            </a:r>
            <a:endParaRPr b="1" sz="5700">
              <a:solidFill>
                <a:schemeClr val="accent3"/>
              </a:solidFill>
            </a:endParaRPr>
          </a:p>
        </p:txBody>
      </p:sp>
      <p:sp>
        <p:nvSpPr>
          <p:cNvPr id="525" name="Google Shape;525;g3254bef7818_0_147"/>
          <p:cNvSpPr txBox="1"/>
          <p:nvPr>
            <p:ph idx="1" type="body"/>
          </p:nvPr>
        </p:nvSpPr>
        <p:spPr>
          <a:xfrm>
            <a:off x="934375" y="1820750"/>
            <a:ext cx="10514700" cy="4478400"/>
          </a:xfrm>
          <a:prstGeom prst="rect">
            <a:avLst/>
          </a:prstGeom>
        </p:spPr>
        <p:txBody>
          <a:bodyPr anchorCtr="0" anchor="t" bIns="45700" lIns="0" spcFirstLastPara="1" rIns="0" wrap="square" tIns="45700">
            <a:normAutofit/>
          </a:bodyPr>
          <a:lstStyle/>
          <a:p>
            <a:pPr indent="0" lvl="0" marL="0" rtl="0" algn="l">
              <a:spcBef>
                <a:spcPts val="1200"/>
              </a:spcBef>
              <a:spcAft>
                <a:spcPts val="0"/>
              </a:spcAft>
              <a:buNone/>
            </a:pPr>
            <a:r>
              <a:t/>
            </a:r>
            <a:endParaRPr>
              <a:solidFill>
                <a:srgbClr val="38761D"/>
              </a:solidFill>
            </a:endParaRPr>
          </a:p>
          <a:p>
            <a:pPr indent="-400050" lvl="0" marL="609600" rtl="0" algn="l">
              <a:lnSpc>
                <a:spcPct val="115000"/>
              </a:lnSpc>
              <a:spcBef>
                <a:spcPts val="1200"/>
              </a:spcBef>
              <a:spcAft>
                <a:spcPts val="0"/>
              </a:spcAft>
              <a:buClr>
                <a:schemeClr val="dk2"/>
              </a:buClr>
              <a:buSzPts val="1500"/>
              <a:buAutoNum type="arabicPeriod"/>
            </a:pPr>
            <a:r>
              <a:rPr lang="en-US" sz="3100">
                <a:solidFill>
                  <a:schemeClr val="dk2"/>
                </a:solidFill>
              </a:rPr>
              <a:t>Current immigration status?</a:t>
            </a:r>
            <a:endParaRPr sz="3100">
              <a:solidFill>
                <a:schemeClr val="dk2"/>
              </a:solidFill>
            </a:endParaRPr>
          </a:p>
          <a:p>
            <a:pPr indent="-400050" lvl="0" marL="609600" rtl="0" algn="l">
              <a:lnSpc>
                <a:spcPct val="115000"/>
              </a:lnSpc>
              <a:spcBef>
                <a:spcPts val="0"/>
              </a:spcBef>
              <a:spcAft>
                <a:spcPts val="0"/>
              </a:spcAft>
              <a:buClr>
                <a:schemeClr val="dk2"/>
              </a:buClr>
              <a:buSzPts val="1500"/>
              <a:buAutoNum type="arabicPeriod"/>
            </a:pPr>
            <a:r>
              <a:rPr lang="en-US" sz="3100">
                <a:solidFill>
                  <a:schemeClr val="dk2"/>
                </a:solidFill>
              </a:rPr>
              <a:t>Does it expire and when? </a:t>
            </a:r>
            <a:endParaRPr sz="3100">
              <a:solidFill>
                <a:schemeClr val="dk2"/>
              </a:solidFill>
            </a:endParaRPr>
          </a:p>
          <a:p>
            <a:pPr indent="-400050" lvl="0" marL="609600" rtl="0" algn="l">
              <a:lnSpc>
                <a:spcPct val="115000"/>
              </a:lnSpc>
              <a:spcBef>
                <a:spcPts val="0"/>
              </a:spcBef>
              <a:spcAft>
                <a:spcPts val="0"/>
              </a:spcAft>
              <a:buClr>
                <a:schemeClr val="dk2"/>
              </a:buClr>
              <a:buSzPts val="1500"/>
              <a:buAutoNum type="arabicPeriod"/>
            </a:pPr>
            <a:r>
              <a:rPr lang="en-US" sz="3100">
                <a:solidFill>
                  <a:schemeClr val="dk2"/>
                </a:solidFill>
              </a:rPr>
              <a:t>Prior status before now?</a:t>
            </a:r>
            <a:endParaRPr sz="3100">
              <a:solidFill>
                <a:schemeClr val="dk2"/>
              </a:solidFill>
            </a:endParaRPr>
          </a:p>
          <a:p>
            <a:pPr indent="-400050" lvl="0" marL="609600" rtl="0" algn="l">
              <a:lnSpc>
                <a:spcPct val="115000"/>
              </a:lnSpc>
              <a:spcBef>
                <a:spcPts val="0"/>
              </a:spcBef>
              <a:spcAft>
                <a:spcPts val="0"/>
              </a:spcAft>
              <a:buClr>
                <a:schemeClr val="dk2"/>
              </a:buClr>
              <a:buSzPts val="1500"/>
              <a:buAutoNum type="arabicPeriod"/>
            </a:pPr>
            <a:r>
              <a:rPr lang="en-US" sz="3100">
                <a:solidFill>
                  <a:schemeClr val="dk2"/>
                </a:solidFill>
              </a:rPr>
              <a:t>What country are they from?</a:t>
            </a:r>
            <a:endParaRPr sz="3100">
              <a:solidFill>
                <a:schemeClr val="dk2"/>
              </a:solidFill>
            </a:endParaRPr>
          </a:p>
          <a:p>
            <a:pPr indent="-400050" lvl="0" marL="609600" rtl="0" algn="l">
              <a:lnSpc>
                <a:spcPct val="115000"/>
              </a:lnSpc>
              <a:spcBef>
                <a:spcPts val="0"/>
              </a:spcBef>
              <a:spcAft>
                <a:spcPts val="0"/>
              </a:spcAft>
              <a:buClr>
                <a:schemeClr val="dk2"/>
              </a:buClr>
              <a:buSzPts val="1500"/>
              <a:buAutoNum type="arabicPeriod"/>
            </a:pPr>
            <a:r>
              <a:rPr lang="en-US" sz="3100">
                <a:solidFill>
                  <a:schemeClr val="dk2"/>
                </a:solidFill>
              </a:rPr>
              <a:t>How long in the US?</a:t>
            </a:r>
            <a:endParaRPr sz="3100">
              <a:solidFill>
                <a:schemeClr val="dk2"/>
              </a:solidFill>
            </a:endParaRPr>
          </a:p>
        </p:txBody>
      </p:sp>
      <p:pic>
        <p:nvPicPr>
          <p:cNvPr id="526" name="Google Shape;526;g3254bef7818_0_147"/>
          <p:cNvPicPr preferRelativeResize="0"/>
          <p:nvPr/>
        </p:nvPicPr>
        <p:blipFill>
          <a:blip r:embed="rId3">
            <a:alphaModFix/>
          </a:blip>
          <a:stretch>
            <a:fillRect/>
          </a:stretch>
        </p:blipFill>
        <p:spPr>
          <a:xfrm>
            <a:off x="8220150" y="2280200"/>
            <a:ext cx="3063475" cy="22976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3254bef7818_0_153"/>
          <p:cNvSpPr txBox="1"/>
          <p:nvPr>
            <p:ph type="title"/>
          </p:nvPr>
        </p:nvSpPr>
        <p:spPr>
          <a:xfrm>
            <a:off x="171000" y="425675"/>
            <a:ext cx="6107100" cy="10563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Immigrant Example #1</a:t>
            </a:r>
            <a:endParaRPr>
              <a:solidFill>
                <a:schemeClr val="accent5"/>
              </a:solidFill>
            </a:endParaRPr>
          </a:p>
        </p:txBody>
      </p:sp>
      <p:sp>
        <p:nvSpPr>
          <p:cNvPr id="532" name="Google Shape;532;g3254bef7818_0_153"/>
          <p:cNvSpPr txBox="1"/>
          <p:nvPr>
            <p:ph idx="1" type="body"/>
          </p:nvPr>
        </p:nvSpPr>
        <p:spPr>
          <a:xfrm>
            <a:off x="171000" y="1955400"/>
            <a:ext cx="8395800" cy="4130400"/>
          </a:xfrm>
          <a:prstGeom prst="rect">
            <a:avLst/>
          </a:prstGeom>
          <a:noFill/>
          <a:ln>
            <a:noFill/>
          </a:ln>
        </p:spPr>
        <p:txBody>
          <a:bodyPr anchorCtr="0" anchor="t" bIns="45700" lIns="0" spcFirstLastPara="1" rIns="0" wrap="square" tIns="45700">
            <a:normAutofit/>
          </a:bodyPr>
          <a:lstStyle/>
          <a:p>
            <a:pPr indent="-381000" lvl="0" marL="457200" rtl="0" algn="l">
              <a:lnSpc>
                <a:spcPct val="115000"/>
              </a:lnSpc>
              <a:spcBef>
                <a:spcPts val="1200"/>
              </a:spcBef>
              <a:spcAft>
                <a:spcPts val="0"/>
              </a:spcAft>
              <a:buSzPts val="2400"/>
              <a:buChar char="●"/>
            </a:pPr>
            <a:r>
              <a:rPr lang="en-US"/>
              <a:t>Harvec and Arja</a:t>
            </a:r>
            <a:r>
              <a:rPr lang="en-US">
                <a:extLst>
                  <a:ext uri="http://customooxmlschemas.google.com/">
                    <go:slidesCustomData xmlns:go="http://customooxmlschemas.google.com/" textRoundtripDataId="44"/>
                  </a:ext>
                </a:extLst>
              </a:rPr>
              <a:t> en</a:t>
            </a:r>
            <a:r>
              <a:rPr lang="en-US"/>
              <a:t>tered the US as refugees in November. </a:t>
            </a:r>
            <a:endParaRPr/>
          </a:p>
          <a:p>
            <a:pPr indent="-381000" lvl="0" marL="457200" rtl="0" algn="l">
              <a:lnSpc>
                <a:spcPct val="115000"/>
              </a:lnSpc>
              <a:spcBef>
                <a:spcPts val="1200"/>
              </a:spcBef>
              <a:spcAft>
                <a:spcPts val="0"/>
              </a:spcAft>
              <a:buSzPts val="2400"/>
              <a:buChar char="●"/>
            </a:pPr>
            <a:r>
              <a:rPr lang="en-US"/>
              <a:t>They have an arrival/departure record (I-94) and their Employment Authorization Documents, but don’t have  their “green cards” yet. </a:t>
            </a:r>
            <a:endParaRPr/>
          </a:p>
          <a:p>
            <a:pPr indent="0" lvl="0" marL="384048" rtl="0" algn="l">
              <a:lnSpc>
                <a:spcPct val="115000"/>
              </a:lnSpc>
              <a:spcBef>
                <a:spcPts val="1200"/>
              </a:spcBef>
              <a:spcAft>
                <a:spcPts val="0"/>
              </a:spcAft>
              <a:buNone/>
            </a:pPr>
            <a:r>
              <a:t/>
            </a:r>
            <a:endParaRPr sz="2200"/>
          </a:p>
          <a:p>
            <a:pPr indent="0" lvl="0" marL="384048" rtl="0" algn="l">
              <a:lnSpc>
                <a:spcPct val="115000"/>
              </a:lnSpc>
              <a:spcBef>
                <a:spcPts val="1200"/>
              </a:spcBef>
              <a:spcAft>
                <a:spcPts val="0"/>
              </a:spcAft>
              <a:buNone/>
            </a:pPr>
            <a:r>
              <a:rPr lang="en-US" sz="2200"/>
              <a:t>They are both eligible now because of their Refugee status. They can show DTA either the I-94 or their EAD work authorization. They do not need a “Green Card” and do not have to wait 5 years to qualify for federal benefits.</a:t>
            </a:r>
            <a:endParaRPr sz="2200"/>
          </a:p>
        </p:txBody>
      </p:sp>
      <p:sp>
        <p:nvSpPr>
          <p:cNvPr id="533" name="Google Shape;533;g3254bef7818_0_15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Two people walking in the park - freestocks.org - Free stock photo" id="534" name="Google Shape;534;g3254bef7818_0_153"/>
          <p:cNvPicPr preferRelativeResize="0"/>
          <p:nvPr/>
        </p:nvPicPr>
        <p:blipFill rotWithShape="1">
          <a:blip r:embed="rId3">
            <a:alphaModFix/>
          </a:blip>
          <a:srcRect b="0" l="0" r="0" t="0"/>
          <a:stretch/>
        </p:blipFill>
        <p:spPr>
          <a:xfrm>
            <a:off x="8715950" y="1898075"/>
            <a:ext cx="3220725" cy="1988449"/>
          </a:xfrm>
          <a:prstGeom prst="rect">
            <a:avLst/>
          </a:prstGeom>
          <a:noFill/>
          <a:ln>
            <a:noFill/>
          </a:ln>
        </p:spPr>
      </p:pic>
      <p:sp>
        <p:nvSpPr>
          <p:cNvPr id="535" name="Google Shape;535;g3254bef7818_0_153"/>
          <p:cNvSpPr/>
          <p:nvPr/>
        </p:nvSpPr>
        <p:spPr>
          <a:xfrm>
            <a:off x="3684025" y="3436525"/>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3254bef7818_0_160"/>
          <p:cNvSpPr txBox="1"/>
          <p:nvPr>
            <p:ph type="title"/>
          </p:nvPr>
        </p:nvSpPr>
        <p:spPr>
          <a:xfrm>
            <a:off x="425668" y="286603"/>
            <a:ext cx="10730100" cy="1163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1800"/>
              <a:buNone/>
            </a:pPr>
            <a:r>
              <a:rPr lang="en-US">
                <a:solidFill>
                  <a:schemeClr val="accent5"/>
                </a:solidFill>
              </a:rPr>
              <a:t>Immigrant Example #2</a:t>
            </a:r>
            <a:endParaRPr>
              <a:solidFill>
                <a:schemeClr val="accent5"/>
              </a:solidFill>
            </a:endParaRPr>
          </a:p>
        </p:txBody>
      </p:sp>
      <p:sp>
        <p:nvSpPr>
          <p:cNvPr id="541" name="Google Shape;541;g3254bef7818_0_160"/>
          <p:cNvSpPr txBox="1"/>
          <p:nvPr>
            <p:ph idx="1" type="body"/>
          </p:nvPr>
        </p:nvSpPr>
        <p:spPr>
          <a:xfrm>
            <a:off x="425675" y="2124325"/>
            <a:ext cx="8680500" cy="3822000"/>
          </a:xfrm>
          <a:prstGeom prst="rect">
            <a:avLst/>
          </a:prstGeom>
          <a:noFill/>
          <a:ln>
            <a:noFill/>
          </a:ln>
        </p:spPr>
        <p:txBody>
          <a:bodyPr anchorCtr="0" anchor="t" bIns="45700" lIns="0" spcFirstLastPara="1" rIns="0" wrap="square" tIns="45700">
            <a:normAutofit/>
          </a:bodyPr>
          <a:lstStyle/>
          <a:p>
            <a:pPr indent="-368300" lvl="0" marL="457200" rtl="0" algn="l">
              <a:lnSpc>
                <a:spcPct val="115000"/>
              </a:lnSpc>
              <a:spcBef>
                <a:spcPts val="1200"/>
              </a:spcBef>
              <a:spcAft>
                <a:spcPts val="0"/>
              </a:spcAft>
              <a:buSzPts val="2200"/>
              <a:buChar char="●"/>
            </a:pPr>
            <a:r>
              <a:rPr lang="en-US" sz="2200"/>
              <a:t>Juana has 3 young kids. </a:t>
            </a:r>
            <a:endParaRPr sz="2200"/>
          </a:p>
          <a:p>
            <a:pPr indent="-368300" lvl="0" marL="457200" rtl="0" algn="l">
              <a:lnSpc>
                <a:spcPct val="115000"/>
              </a:lnSpc>
              <a:spcBef>
                <a:spcPts val="1200"/>
              </a:spcBef>
              <a:spcAft>
                <a:spcPts val="0"/>
              </a:spcAft>
              <a:buSzPts val="2200"/>
              <a:buChar char="●"/>
            </a:pPr>
            <a:r>
              <a:rPr lang="en-US" sz="2200"/>
              <a:t>The family fled Venezuela in September 2023 and were granted Humanitarian Parole for 2 years. </a:t>
            </a:r>
            <a:endParaRPr sz="2200"/>
          </a:p>
          <a:p>
            <a:pPr indent="-368300" lvl="0" marL="457200" rtl="0" algn="l">
              <a:lnSpc>
                <a:spcPct val="115000"/>
              </a:lnSpc>
              <a:spcBef>
                <a:spcPts val="1200"/>
              </a:spcBef>
              <a:spcAft>
                <a:spcPts val="0"/>
              </a:spcAft>
              <a:buSzPts val="2200"/>
              <a:buChar char="●"/>
            </a:pPr>
            <a:r>
              <a:rPr lang="en-US" sz="2200"/>
              <a:t>Juana works at the local school’s cafeteria. </a:t>
            </a:r>
            <a:endParaRPr sz="2200"/>
          </a:p>
          <a:p>
            <a:pPr indent="0" lvl="0" marL="457200" rtl="0" algn="l">
              <a:lnSpc>
                <a:spcPct val="115000"/>
              </a:lnSpc>
              <a:spcBef>
                <a:spcPts val="1200"/>
              </a:spcBef>
              <a:spcAft>
                <a:spcPts val="0"/>
              </a:spcAft>
              <a:buNone/>
            </a:pPr>
            <a:r>
              <a:t/>
            </a:r>
            <a:endParaRPr/>
          </a:p>
          <a:p>
            <a:pPr indent="0" lvl="0" marL="0" rtl="0" algn="l">
              <a:lnSpc>
                <a:spcPct val="115000"/>
              </a:lnSpc>
              <a:spcBef>
                <a:spcPts val="200"/>
              </a:spcBef>
              <a:spcAft>
                <a:spcPts val="0"/>
              </a:spcAft>
              <a:buNone/>
            </a:pPr>
            <a:r>
              <a:t/>
            </a:r>
            <a:endParaRPr sz="2000"/>
          </a:p>
          <a:p>
            <a:pPr indent="0" lvl="0" marL="0" rtl="0" algn="l">
              <a:lnSpc>
                <a:spcPct val="115000"/>
              </a:lnSpc>
              <a:spcBef>
                <a:spcPts val="200"/>
              </a:spcBef>
              <a:spcAft>
                <a:spcPts val="0"/>
              </a:spcAft>
              <a:buNone/>
            </a:pPr>
            <a:r>
              <a:rPr lang="en-US" sz="2000"/>
              <a:t>Her children are eligible for SNAP. Amount depends on her income - if she shows DTA she has lawful status, there is a more favorable SNAP benefit calculation.</a:t>
            </a:r>
            <a:endParaRPr sz="2000"/>
          </a:p>
        </p:txBody>
      </p:sp>
      <p:sp>
        <p:nvSpPr>
          <p:cNvPr id="542" name="Google Shape;542;g3254bef7818_0_16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43" name="Google Shape;543;g3254bef7818_0_160"/>
          <p:cNvPicPr preferRelativeResize="0"/>
          <p:nvPr/>
        </p:nvPicPr>
        <p:blipFill rotWithShape="1">
          <a:blip r:embed="rId3">
            <a:alphaModFix/>
          </a:blip>
          <a:srcRect b="0" l="0" r="0" t="0"/>
          <a:stretch/>
        </p:blipFill>
        <p:spPr>
          <a:xfrm>
            <a:off x="9381588" y="2316675"/>
            <a:ext cx="2349625" cy="2018750"/>
          </a:xfrm>
          <a:prstGeom prst="rect">
            <a:avLst/>
          </a:prstGeom>
          <a:noFill/>
          <a:ln>
            <a:noFill/>
          </a:ln>
        </p:spPr>
      </p:pic>
      <p:sp>
        <p:nvSpPr>
          <p:cNvPr id="544" name="Google Shape;544;g3254bef7818_0_160"/>
          <p:cNvSpPr/>
          <p:nvPr/>
        </p:nvSpPr>
        <p:spPr>
          <a:xfrm>
            <a:off x="4029850" y="4237300"/>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3254bef7818_0_168"/>
          <p:cNvSpPr txBox="1"/>
          <p:nvPr>
            <p:ph type="title"/>
          </p:nvPr>
        </p:nvSpPr>
        <p:spPr>
          <a:xfrm>
            <a:off x="296975" y="458975"/>
            <a:ext cx="6338100" cy="10383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Immigrant Example #3</a:t>
            </a:r>
            <a:endParaRPr>
              <a:solidFill>
                <a:schemeClr val="accent5"/>
              </a:solidFill>
            </a:endParaRPr>
          </a:p>
        </p:txBody>
      </p:sp>
      <p:sp>
        <p:nvSpPr>
          <p:cNvPr id="550" name="Google Shape;550;g3254bef7818_0_168"/>
          <p:cNvSpPr txBox="1"/>
          <p:nvPr>
            <p:ph idx="1" type="body"/>
          </p:nvPr>
        </p:nvSpPr>
        <p:spPr>
          <a:xfrm>
            <a:off x="357075" y="2208650"/>
            <a:ext cx="7780200" cy="3881100"/>
          </a:xfrm>
          <a:prstGeom prst="rect">
            <a:avLst/>
          </a:prstGeom>
          <a:noFill/>
          <a:ln>
            <a:noFill/>
          </a:ln>
        </p:spPr>
        <p:txBody>
          <a:bodyPr anchorCtr="0" anchor="t" bIns="45700" lIns="0" spcFirstLastPara="1" rIns="0" wrap="square" tIns="45700">
            <a:normAutofit fontScale="92500" lnSpcReduction="20000"/>
          </a:bodyPr>
          <a:lstStyle/>
          <a:p>
            <a:pPr indent="-334327" lvl="0" marL="457200" rtl="0" algn="l">
              <a:lnSpc>
                <a:spcPct val="90000"/>
              </a:lnSpc>
              <a:spcBef>
                <a:spcPts val="1200"/>
              </a:spcBef>
              <a:spcAft>
                <a:spcPts val="0"/>
              </a:spcAft>
              <a:buSzPct val="64285"/>
              <a:buChar char=" "/>
            </a:pPr>
            <a:r>
              <a:t/>
            </a:r>
            <a:endParaRPr sz="2800"/>
          </a:p>
          <a:p>
            <a:pPr indent="-393065" lvl="0" marL="457200" rtl="0" algn="l">
              <a:lnSpc>
                <a:spcPct val="115000"/>
              </a:lnSpc>
              <a:spcBef>
                <a:spcPts val="0"/>
              </a:spcBef>
              <a:spcAft>
                <a:spcPts val="0"/>
              </a:spcAft>
              <a:buSzPct val="100000"/>
              <a:buChar char="●"/>
            </a:pPr>
            <a:r>
              <a:rPr lang="en-US" sz="2800"/>
              <a:t>Sarah recently fled her abusive husband with their child. </a:t>
            </a:r>
            <a:endParaRPr sz="2800"/>
          </a:p>
          <a:p>
            <a:pPr indent="-393065" lvl="0" marL="457200" rtl="0" algn="l">
              <a:lnSpc>
                <a:spcPct val="115000"/>
              </a:lnSpc>
              <a:spcBef>
                <a:spcPts val="0"/>
              </a:spcBef>
              <a:spcAft>
                <a:spcPts val="0"/>
              </a:spcAft>
              <a:buSzPct val="100000"/>
              <a:buChar char="●"/>
            </a:pPr>
            <a:r>
              <a:rPr lang="en-US" sz="2800"/>
              <a:t>Sarah has filed a VAWA petition. </a:t>
            </a:r>
            <a:endParaRPr sz="2800"/>
          </a:p>
          <a:p>
            <a:pPr indent="-393065" lvl="0" marL="457200" rtl="0" algn="l">
              <a:lnSpc>
                <a:spcPct val="115000"/>
              </a:lnSpc>
              <a:spcBef>
                <a:spcPts val="0"/>
              </a:spcBef>
              <a:spcAft>
                <a:spcPts val="0"/>
              </a:spcAft>
              <a:buSzPct val="100000"/>
              <a:buChar char="●"/>
            </a:pPr>
            <a:r>
              <a:rPr lang="en-US" sz="2800"/>
              <a:t>She has a work permit. </a:t>
            </a:r>
            <a:endParaRPr/>
          </a:p>
          <a:p>
            <a:pPr indent="0" lvl="0" marL="0" rtl="0" algn="l">
              <a:lnSpc>
                <a:spcPct val="115000"/>
              </a:lnSpc>
              <a:spcBef>
                <a:spcPts val="1200"/>
              </a:spcBef>
              <a:spcAft>
                <a:spcPts val="0"/>
              </a:spcAft>
              <a:buSzPct val="64285"/>
              <a:buNone/>
            </a:pPr>
            <a:r>
              <a:t/>
            </a:r>
            <a:endParaRPr sz="2800"/>
          </a:p>
          <a:p>
            <a:pPr indent="0" lvl="0" marL="0" rtl="0" algn="l">
              <a:lnSpc>
                <a:spcPct val="115000"/>
              </a:lnSpc>
              <a:spcBef>
                <a:spcPts val="200"/>
              </a:spcBef>
              <a:spcAft>
                <a:spcPts val="0"/>
              </a:spcAft>
              <a:buNone/>
            </a:pPr>
            <a:r>
              <a:t/>
            </a:r>
            <a:endParaRPr sz="2400"/>
          </a:p>
          <a:p>
            <a:pPr indent="0" lvl="0" marL="0" rtl="0" algn="l">
              <a:lnSpc>
                <a:spcPct val="115000"/>
              </a:lnSpc>
              <a:spcBef>
                <a:spcPts val="200"/>
              </a:spcBef>
              <a:spcAft>
                <a:spcPts val="0"/>
              </a:spcAft>
              <a:buNone/>
            </a:pPr>
            <a:r>
              <a:rPr lang="en-US" sz="2400"/>
              <a:t>Sarah should be eligible for SNAP for her child. </a:t>
            </a:r>
            <a:r>
              <a:rPr lang="en-US" sz="2400"/>
              <a:t>Sarah may also be eligible for TAFDC cash assistance for herself and child.</a:t>
            </a:r>
            <a:r>
              <a:rPr lang="en-US"/>
              <a:t> </a:t>
            </a:r>
            <a:endParaRPr sz="2400"/>
          </a:p>
          <a:p>
            <a:pPr indent="0" lvl="0" marL="914400" rtl="0" algn="l">
              <a:lnSpc>
                <a:spcPct val="115000"/>
              </a:lnSpc>
              <a:spcBef>
                <a:spcPts val="200"/>
              </a:spcBef>
              <a:spcAft>
                <a:spcPts val="0"/>
              </a:spcAft>
              <a:buNone/>
            </a:pPr>
            <a:r>
              <a:t/>
            </a:r>
            <a:endParaRPr sz="2400"/>
          </a:p>
        </p:txBody>
      </p:sp>
      <p:sp>
        <p:nvSpPr>
          <p:cNvPr id="551" name="Google Shape;551;g3254bef7818_0_168"/>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500+ Mother And Child Pictures [HD] | Download Free Images on Unsplash" id="552" name="Google Shape;552;g3254bef7818_0_168"/>
          <p:cNvPicPr preferRelativeResize="0"/>
          <p:nvPr/>
        </p:nvPicPr>
        <p:blipFill rotWithShape="1">
          <a:blip r:embed="rId3">
            <a:alphaModFix/>
          </a:blip>
          <a:srcRect b="0" l="0" r="0" t="0"/>
          <a:stretch/>
        </p:blipFill>
        <p:spPr>
          <a:xfrm>
            <a:off x="9368750" y="2871063"/>
            <a:ext cx="2047275" cy="2556275"/>
          </a:xfrm>
          <a:prstGeom prst="rect">
            <a:avLst/>
          </a:prstGeom>
          <a:noFill/>
          <a:ln>
            <a:noFill/>
          </a:ln>
        </p:spPr>
      </p:pic>
      <p:sp>
        <p:nvSpPr>
          <p:cNvPr id="553" name="Google Shape;553;g3254bef7818_0_168"/>
          <p:cNvSpPr/>
          <p:nvPr/>
        </p:nvSpPr>
        <p:spPr>
          <a:xfrm>
            <a:off x="3790450" y="4276050"/>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3254bef7818_0_175"/>
          <p:cNvSpPr txBox="1"/>
          <p:nvPr>
            <p:ph type="title"/>
          </p:nvPr>
        </p:nvSpPr>
        <p:spPr>
          <a:xfrm>
            <a:off x="609600" y="274638"/>
            <a:ext cx="10972800" cy="7161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Immigrant Example #4</a:t>
            </a:r>
            <a:endParaRPr>
              <a:solidFill>
                <a:schemeClr val="accent5"/>
              </a:solidFill>
            </a:endParaRPr>
          </a:p>
        </p:txBody>
      </p:sp>
      <p:sp>
        <p:nvSpPr>
          <p:cNvPr id="559" name="Google Shape;559;g3254bef7818_0_175"/>
          <p:cNvSpPr txBox="1"/>
          <p:nvPr>
            <p:ph idx="1" type="body"/>
          </p:nvPr>
        </p:nvSpPr>
        <p:spPr>
          <a:xfrm>
            <a:off x="704475" y="1854450"/>
            <a:ext cx="7896900" cy="4344000"/>
          </a:xfrm>
          <a:prstGeom prst="rect">
            <a:avLst/>
          </a:prstGeom>
          <a:noFill/>
          <a:ln>
            <a:noFill/>
          </a:ln>
        </p:spPr>
        <p:txBody>
          <a:bodyPr anchorCtr="0" anchor="t" bIns="45700" lIns="0" spcFirstLastPara="1" rIns="0" wrap="square" tIns="45700">
            <a:normAutofit/>
          </a:bodyPr>
          <a:lstStyle/>
          <a:p>
            <a:pPr indent="-381000" lvl="0" marL="457200" rtl="0" algn="l">
              <a:lnSpc>
                <a:spcPct val="115000"/>
              </a:lnSpc>
              <a:spcBef>
                <a:spcPts val="1200"/>
              </a:spcBef>
              <a:spcAft>
                <a:spcPts val="0"/>
              </a:spcAft>
              <a:buSzPts val="2400"/>
              <a:buChar char="●"/>
            </a:pPr>
            <a:r>
              <a:rPr lang="en-US"/>
              <a:t>Ping is undocumented with a US citizen baby. </a:t>
            </a:r>
            <a:endParaRPr/>
          </a:p>
          <a:p>
            <a:pPr indent="-381000" lvl="0" marL="457200" rtl="0" algn="l">
              <a:lnSpc>
                <a:spcPct val="115000"/>
              </a:lnSpc>
              <a:spcBef>
                <a:spcPts val="1200"/>
              </a:spcBef>
              <a:spcAft>
                <a:spcPts val="0"/>
              </a:spcAft>
              <a:buSzPts val="2400"/>
              <a:buChar char="●"/>
            </a:pPr>
            <a:r>
              <a:rPr lang="en-US"/>
              <a:t>She entered the US with a student visa in 2018 but had to drop out of college.</a:t>
            </a:r>
            <a:endParaRPr/>
          </a:p>
          <a:p>
            <a:pPr indent="-381000" lvl="0" marL="457200" rtl="0" algn="l">
              <a:lnSpc>
                <a:spcPct val="115000"/>
              </a:lnSpc>
              <a:spcBef>
                <a:spcPts val="1200"/>
              </a:spcBef>
              <a:spcAft>
                <a:spcPts val="0"/>
              </a:spcAft>
              <a:buSzPts val="2400"/>
              <a:buChar char="●"/>
            </a:pPr>
            <a:r>
              <a:rPr lang="en-US"/>
              <a:t>She is planning to file for political asylum but has not done so yet. </a:t>
            </a:r>
            <a:endParaRPr/>
          </a:p>
          <a:p>
            <a:pPr indent="0" lvl="0" marL="91440" rtl="0" algn="l">
              <a:lnSpc>
                <a:spcPct val="115000"/>
              </a:lnSpc>
              <a:spcBef>
                <a:spcPts val="1200"/>
              </a:spcBef>
              <a:spcAft>
                <a:spcPts val="0"/>
              </a:spcAft>
              <a:buNone/>
            </a:pPr>
            <a:r>
              <a:t/>
            </a:r>
            <a:endParaRPr/>
          </a:p>
          <a:p>
            <a:pPr indent="0" lvl="0" marL="91440" rtl="0" algn="l">
              <a:lnSpc>
                <a:spcPct val="115000"/>
              </a:lnSpc>
              <a:spcBef>
                <a:spcPts val="1200"/>
              </a:spcBef>
              <a:spcAft>
                <a:spcPts val="0"/>
              </a:spcAft>
              <a:buNone/>
            </a:pPr>
            <a:r>
              <a:t/>
            </a:r>
            <a:endParaRPr/>
          </a:p>
          <a:p>
            <a:pPr indent="0" lvl="0" marL="384048" rtl="0" algn="l">
              <a:lnSpc>
                <a:spcPct val="115000"/>
              </a:lnSpc>
              <a:spcBef>
                <a:spcPts val="200"/>
              </a:spcBef>
              <a:spcAft>
                <a:spcPts val="0"/>
              </a:spcAft>
              <a:buNone/>
            </a:pPr>
            <a:r>
              <a:rPr lang="en-US" sz="2100"/>
              <a:t>Her US citizen child is eligible for</a:t>
            </a:r>
            <a:r>
              <a:rPr lang="en-US" sz="2100"/>
              <a:t> SNAP and TAFDC. Ping is not eligible for SNAP or TAFDC for herself if she is undocumented. </a:t>
            </a:r>
            <a:endParaRPr sz="2100"/>
          </a:p>
          <a:p>
            <a:pPr indent="0" lvl="0" marL="914400" rtl="0" algn="l">
              <a:lnSpc>
                <a:spcPct val="115000"/>
              </a:lnSpc>
              <a:spcBef>
                <a:spcPts val="200"/>
              </a:spcBef>
              <a:spcAft>
                <a:spcPts val="0"/>
              </a:spcAft>
              <a:buNone/>
            </a:pPr>
            <a:r>
              <a:t/>
            </a:r>
            <a:endParaRPr sz="2100"/>
          </a:p>
        </p:txBody>
      </p:sp>
      <p:sp>
        <p:nvSpPr>
          <p:cNvPr id="560" name="Google Shape;560;g3254bef7818_0_175"/>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woman carrying baby while standing near bush photo – Free Human Image on  Unsplash" id="561" name="Google Shape;561;g3254bef7818_0_175"/>
          <p:cNvPicPr preferRelativeResize="0"/>
          <p:nvPr/>
        </p:nvPicPr>
        <p:blipFill rotWithShape="1">
          <a:blip r:embed="rId3">
            <a:alphaModFix/>
          </a:blip>
          <a:srcRect b="0" l="0" r="0" t="0"/>
          <a:stretch/>
        </p:blipFill>
        <p:spPr>
          <a:xfrm>
            <a:off x="9038200" y="2616463"/>
            <a:ext cx="2544207" cy="1625075"/>
          </a:xfrm>
          <a:prstGeom prst="rect">
            <a:avLst/>
          </a:prstGeom>
          <a:noFill/>
          <a:ln>
            <a:noFill/>
          </a:ln>
        </p:spPr>
      </p:pic>
      <p:sp>
        <p:nvSpPr>
          <p:cNvPr id="562" name="Google Shape;562;g3254bef7818_0_175"/>
          <p:cNvSpPr/>
          <p:nvPr/>
        </p:nvSpPr>
        <p:spPr>
          <a:xfrm>
            <a:off x="4335575" y="4134125"/>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3254bef7818_0_182"/>
          <p:cNvSpPr txBox="1"/>
          <p:nvPr>
            <p:ph type="title"/>
          </p:nvPr>
        </p:nvSpPr>
        <p:spPr>
          <a:xfrm>
            <a:off x="381750" y="503275"/>
            <a:ext cx="11428500" cy="12561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accent3"/>
                </a:solidFill>
              </a:rPr>
              <a:t>The SNAP 3-month time limit - ABAWDs</a:t>
            </a:r>
            <a:endParaRPr>
              <a:solidFill>
                <a:schemeClr val="accent3"/>
              </a:solidFill>
            </a:endParaRPr>
          </a:p>
        </p:txBody>
      </p:sp>
      <p:sp>
        <p:nvSpPr>
          <p:cNvPr id="569" name="Google Shape;569;g3254bef7818_0_182"/>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d7aea1e7a6_0_182"/>
          <p:cNvSpPr txBox="1"/>
          <p:nvPr>
            <p:ph type="title"/>
          </p:nvPr>
        </p:nvSpPr>
        <p:spPr>
          <a:xfrm>
            <a:off x="64600" y="578175"/>
            <a:ext cx="11428500" cy="12561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accent3"/>
                </a:solidFill>
              </a:rPr>
              <a:t>What is SNAP?</a:t>
            </a:r>
            <a:endParaRPr>
              <a:solidFill>
                <a:schemeClr val="accent3"/>
              </a:solidFill>
            </a:endParaRPr>
          </a:p>
        </p:txBody>
      </p:sp>
      <p:sp>
        <p:nvSpPr>
          <p:cNvPr id="158" name="Google Shape;158;g2d7aea1e7a6_0_182"/>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59" name="Google Shape;159;g2d7aea1e7a6_0_182"/>
          <p:cNvPicPr preferRelativeResize="0"/>
          <p:nvPr/>
        </p:nvPicPr>
        <p:blipFill>
          <a:blip r:embed="rId3">
            <a:alphaModFix/>
          </a:blip>
          <a:stretch>
            <a:fillRect/>
          </a:stretch>
        </p:blipFill>
        <p:spPr>
          <a:xfrm>
            <a:off x="9103275" y="795288"/>
            <a:ext cx="1905000" cy="21431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g3254bef7818_0_188"/>
          <p:cNvSpPr txBox="1"/>
          <p:nvPr>
            <p:ph type="title"/>
          </p:nvPr>
        </p:nvSpPr>
        <p:spPr>
          <a:xfrm>
            <a:off x="366325" y="582150"/>
            <a:ext cx="11520300" cy="9684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US">
                <a:solidFill>
                  <a:schemeClr val="accent3"/>
                </a:solidFill>
              </a:rPr>
              <a:t>What is the 3-month </a:t>
            </a:r>
            <a:r>
              <a:rPr lang="en-US">
                <a:solidFill>
                  <a:schemeClr val="accent3"/>
                </a:solidFill>
                <a:extLst>
                  <a:ext uri="http://customooxmlschemas.google.com/">
                    <go:slidesCustomData xmlns:go="http://customooxmlschemas.google.com/" textRoundtripDataId="45"/>
                  </a:ext>
                </a:extLst>
              </a:rPr>
              <a:t>time</a:t>
            </a:r>
            <a:r>
              <a:rPr lang="en-US">
                <a:solidFill>
                  <a:schemeClr val="accent3"/>
                </a:solidFill>
              </a:rPr>
              <a:t> limit/SNAP work rules?</a:t>
            </a:r>
            <a:endParaRPr>
              <a:solidFill>
                <a:schemeClr val="accent3"/>
              </a:solidFill>
            </a:endParaRPr>
          </a:p>
        </p:txBody>
      </p:sp>
      <p:sp>
        <p:nvSpPr>
          <p:cNvPr id="576" name="Google Shape;576;g3254bef7818_0_188"/>
          <p:cNvSpPr txBox="1"/>
          <p:nvPr>
            <p:ph idx="1" type="body"/>
          </p:nvPr>
        </p:nvSpPr>
        <p:spPr>
          <a:xfrm>
            <a:off x="1097275" y="1845724"/>
            <a:ext cx="10115100" cy="4470900"/>
          </a:xfrm>
          <a:prstGeom prst="rect">
            <a:avLst/>
          </a:prstGeom>
        </p:spPr>
        <p:txBody>
          <a:bodyPr anchorCtr="0" anchor="t" bIns="45700" lIns="0" spcFirstLastPara="1" rIns="0" wrap="square" tIns="45700">
            <a:normAutofit lnSpcReduction="10000"/>
          </a:bodyPr>
          <a:lstStyle/>
          <a:p>
            <a:pPr indent="-342900" lvl="0" marL="457200" rtl="0" algn="l">
              <a:lnSpc>
                <a:spcPct val="150000"/>
              </a:lnSpc>
              <a:spcBef>
                <a:spcPts val="0"/>
              </a:spcBef>
              <a:spcAft>
                <a:spcPts val="0"/>
              </a:spcAft>
              <a:buSzPts val="1800"/>
              <a:buChar char="●"/>
            </a:pPr>
            <a:r>
              <a:rPr lang="en-US"/>
              <a:t>So-called “ABAWD” work rules (Able Bodied Adults Without Dependents) - can only get 3 months of SNAP in 3 year period unless exempt from or meeting strict work rules:</a:t>
            </a:r>
            <a:endParaRPr/>
          </a:p>
          <a:p>
            <a:pPr indent="-342900" lvl="1" marL="914400" rtl="0" algn="l">
              <a:lnSpc>
                <a:spcPct val="150000"/>
              </a:lnSpc>
              <a:spcBef>
                <a:spcPts val="200"/>
              </a:spcBef>
              <a:spcAft>
                <a:spcPts val="0"/>
              </a:spcAft>
              <a:buSzPts val="1800"/>
              <a:buChar char="○"/>
            </a:pPr>
            <a:r>
              <a:rPr lang="en-US"/>
              <a:t>Work paid or unpaid or in DTA school/training program 20 hours/week or do certain # of community service hours/month.</a:t>
            </a:r>
            <a:endParaRPr/>
          </a:p>
          <a:p>
            <a:pPr indent="-342900" lvl="0" marL="457200" rtl="0" algn="l">
              <a:lnSpc>
                <a:spcPct val="150000"/>
              </a:lnSpc>
              <a:spcBef>
                <a:spcPts val="400"/>
              </a:spcBef>
              <a:spcAft>
                <a:spcPts val="0"/>
              </a:spcAft>
              <a:buSzPts val="1800"/>
              <a:buChar char="●"/>
            </a:pPr>
            <a:r>
              <a:rPr b="1" lang="en-US"/>
              <a:t>Many people are exempt! </a:t>
            </a:r>
            <a:endParaRPr/>
          </a:p>
          <a:p>
            <a:pPr indent="-342900" lvl="0" marL="457200" rtl="0" algn="l">
              <a:lnSpc>
                <a:spcPct val="150000"/>
              </a:lnSpc>
              <a:spcBef>
                <a:spcPts val="0"/>
              </a:spcBef>
              <a:spcAft>
                <a:spcPts val="0"/>
              </a:spcAft>
              <a:buSzPts val="1800"/>
              <a:buChar char="●"/>
            </a:pPr>
            <a:r>
              <a:rPr lang="en-US"/>
              <a:t>Time limit will go back into effect in MA in 2025 in some areas of MA.  </a:t>
            </a:r>
            <a:endParaRPr/>
          </a:p>
          <a:p>
            <a:pPr indent="-342900" lvl="1" marL="914400" rtl="0" algn="l">
              <a:lnSpc>
                <a:spcPct val="150000"/>
              </a:lnSpc>
              <a:spcBef>
                <a:spcPts val="200"/>
              </a:spcBef>
              <a:spcAft>
                <a:spcPts val="0"/>
              </a:spcAft>
              <a:buSzPts val="1800"/>
              <a:buChar char="○"/>
            </a:pPr>
            <a:r>
              <a:rPr lang="en-US"/>
              <a:t>Some areas with elevated rates of unemployment may be waived. </a:t>
            </a:r>
            <a:endParaRPr/>
          </a:p>
          <a:p>
            <a:pPr indent="-342900" lvl="1" marL="914400" rtl="0" algn="l">
              <a:lnSpc>
                <a:spcPct val="150000"/>
              </a:lnSpc>
              <a:spcBef>
                <a:spcPts val="400"/>
              </a:spcBef>
              <a:spcAft>
                <a:spcPts val="0"/>
              </a:spcAft>
              <a:buSzPts val="1800"/>
              <a:buChar char="○"/>
            </a:pPr>
            <a:r>
              <a:rPr lang="en-US"/>
              <a:t>DTA has to screen </a:t>
            </a:r>
            <a:r>
              <a:rPr lang="en-US"/>
              <a:t>people</a:t>
            </a:r>
            <a:r>
              <a:rPr lang="en-US"/>
              <a:t> for </a:t>
            </a:r>
            <a:r>
              <a:rPr lang="en-US"/>
              <a:t>exemptions</a:t>
            </a:r>
            <a:r>
              <a:rPr lang="en-US"/>
              <a:t> </a:t>
            </a:r>
            <a:r>
              <a:rPr i="1" lang="en-US"/>
              <a:t>before</a:t>
            </a:r>
            <a:r>
              <a:rPr lang="en-US"/>
              <a:t> starting the 3-month clock. </a:t>
            </a:r>
            <a:endParaRPr/>
          </a:p>
          <a:p>
            <a:pPr indent="-342900" lvl="0" marL="457200" rtl="0" algn="l">
              <a:lnSpc>
                <a:spcPct val="150000"/>
              </a:lnSpc>
              <a:spcBef>
                <a:spcPts val="400"/>
              </a:spcBef>
              <a:spcAft>
                <a:spcPts val="0"/>
              </a:spcAft>
              <a:buSzPts val="1800"/>
              <a:buChar char="●"/>
            </a:pPr>
            <a:r>
              <a:rPr lang="en-US"/>
              <a:t>If cut off, can get back on SNAP if become exempt or meet the work rules</a:t>
            </a:r>
            <a:endParaRPr/>
          </a:p>
          <a:p>
            <a:pPr indent="-342900" lvl="0" marL="457200" rtl="0" algn="ctr">
              <a:lnSpc>
                <a:spcPct val="150000"/>
              </a:lnSpc>
              <a:spcBef>
                <a:spcPts val="0"/>
              </a:spcBef>
              <a:spcAft>
                <a:spcPts val="0"/>
              </a:spcAft>
              <a:buSzPts val="1800"/>
              <a:buChar char="➔"/>
            </a:pPr>
            <a:r>
              <a:rPr i="1" lang="en-US"/>
              <a:t>MLRI ABAWD training to come in 2025</a:t>
            </a:r>
            <a:endParaRPr i="1"/>
          </a:p>
        </p:txBody>
      </p:sp>
      <p:sp>
        <p:nvSpPr>
          <p:cNvPr id="577" name="Google Shape;577;g3254bef7818_0_188"/>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2d7e4c12f42_0_744"/>
          <p:cNvSpPr txBox="1"/>
          <p:nvPr>
            <p:ph type="title"/>
          </p:nvPr>
        </p:nvSpPr>
        <p:spPr>
          <a:xfrm>
            <a:off x="671700" y="629450"/>
            <a:ext cx="11520300" cy="968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3"/>
                </a:solidFill>
              </a:rPr>
              <a:t>Who is exempt from the time limit?</a:t>
            </a:r>
            <a:endParaRPr>
              <a:solidFill>
                <a:schemeClr val="accent3"/>
              </a:solidFill>
            </a:endParaRPr>
          </a:p>
        </p:txBody>
      </p:sp>
      <p:sp>
        <p:nvSpPr>
          <p:cNvPr id="584" name="Google Shape;584;g2d7e4c12f42_0_744"/>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585" name="Google Shape;585;g2d7e4c12f42_0_744"/>
          <p:cNvGraphicFramePr/>
          <p:nvPr/>
        </p:nvGraphicFramePr>
        <p:xfrm>
          <a:off x="272200" y="1937100"/>
          <a:ext cx="3000000" cy="3000000"/>
        </p:xfrm>
        <a:graphic>
          <a:graphicData uri="http://schemas.openxmlformats.org/drawingml/2006/table">
            <a:tbl>
              <a:tblPr>
                <a:noFill/>
                <a:tableStyleId>{917C1590-9D94-4D4A-822A-E43C1BDFFBF9}</a:tableStyleId>
              </a:tblPr>
              <a:tblGrid>
                <a:gridCol w="5753200"/>
                <a:gridCol w="5719800"/>
              </a:tblGrid>
              <a:tr h="702550">
                <a:tc>
                  <a:txBody>
                    <a:bodyPr/>
                    <a:lstStyle/>
                    <a:p>
                      <a:pPr indent="-338137" lvl="0" marL="457200" rtl="0" algn="l">
                        <a:lnSpc>
                          <a:spcPct val="100000"/>
                        </a:lnSpc>
                        <a:spcBef>
                          <a:spcPts val="1200"/>
                        </a:spcBef>
                        <a:spcAft>
                          <a:spcPts val="0"/>
                        </a:spcAft>
                        <a:buClr>
                          <a:schemeClr val="accent1"/>
                        </a:buClr>
                        <a:buSzPts val="1725"/>
                        <a:buFont typeface="Calibri"/>
                        <a:buChar char="●"/>
                      </a:pPr>
                      <a:r>
                        <a:rPr lang="en-US" sz="1850">
                          <a:solidFill>
                            <a:srgbClr val="3F3F3F"/>
                          </a:solidFill>
                          <a:latin typeface="Calibri"/>
                          <a:ea typeface="Calibri"/>
                          <a:cs typeface="Calibri"/>
                          <a:sym typeface="Calibri"/>
                        </a:rPr>
                        <a:t>Under 18 or 55 or older or in SNAP household with child under 18</a:t>
                      </a:r>
                      <a:endParaRPr sz="2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38137" lvl="0" marL="457200" rtl="0" algn="l">
                        <a:lnSpc>
                          <a:spcPct val="100000"/>
                        </a:lnSpc>
                        <a:spcBef>
                          <a:spcPts val="1200"/>
                        </a:spcBef>
                        <a:spcAft>
                          <a:spcPts val="0"/>
                        </a:spcAft>
                        <a:buClr>
                          <a:schemeClr val="accent1"/>
                        </a:buClr>
                        <a:buSzPts val="1725"/>
                        <a:buFont typeface="Calibri"/>
                        <a:buChar char="●"/>
                      </a:pPr>
                      <a:r>
                        <a:rPr lang="en-US" sz="1850">
                          <a:solidFill>
                            <a:srgbClr val="3F3F3F"/>
                          </a:solidFill>
                          <a:latin typeface="Calibri"/>
                          <a:ea typeface="Calibri"/>
                          <a:cs typeface="Calibri"/>
                          <a:sym typeface="Calibri"/>
                        </a:rPr>
                        <a:t>Applied for or getting unemployment benefits </a:t>
                      </a:r>
                      <a:endParaRPr sz="2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13950">
                <a:tc>
                  <a:txBody>
                    <a:bodyPr/>
                    <a:lstStyle/>
                    <a:p>
                      <a:pPr indent="-338137" lvl="0" marL="457200" rtl="0" algn="l">
                        <a:lnSpc>
                          <a:spcPct val="100000"/>
                        </a:lnSpc>
                        <a:spcBef>
                          <a:spcPts val="1200"/>
                        </a:spcBef>
                        <a:spcAft>
                          <a:spcPts val="0"/>
                        </a:spcAft>
                        <a:buClr>
                          <a:schemeClr val="accent1"/>
                        </a:buClr>
                        <a:buSzPts val="1725"/>
                        <a:buFont typeface="Calibri"/>
                        <a:buChar char="●"/>
                      </a:pPr>
                      <a:r>
                        <a:rPr lang="en-US" sz="1850">
                          <a:solidFill>
                            <a:srgbClr val="3F3F3F"/>
                          </a:solidFill>
                          <a:latin typeface="Calibri"/>
                          <a:ea typeface="Calibri"/>
                          <a:cs typeface="Calibri"/>
                          <a:sym typeface="Calibri"/>
                        </a:rPr>
                        <a:t>In school</a:t>
                      </a:r>
                      <a:endParaRPr sz="2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38137" lvl="0" marL="457200" rtl="0" algn="l">
                        <a:spcBef>
                          <a:spcPts val="1200"/>
                        </a:spcBef>
                        <a:spcAft>
                          <a:spcPts val="0"/>
                        </a:spcAft>
                        <a:buClr>
                          <a:schemeClr val="accent1"/>
                        </a:buClr>
                        <a:buSzPts val="1725"/>
                        <a:buFont typeface="Calibri"/>
                        <a:buChar char="●"/>
                      </a:pPr>
                      <a:r>
                        <a:rPr lang="en-US" sz="1850">
                          <a:solidFill>
                            <a:srgbClr val="3F3F3F"/>
                          </a:solidFill>
                          <a:latin typeface="Calibri"/>
                          <a:ea typeface="Calibri"/>
                          <a:cs typeface="Calibri"/>
                          <a:sym typeface="Calibri"/>
                          <a:extLst>
                            <a:ext uri="http://customooxmlschemas.google.com/">
                              <go:slidesCustomData xmlns:go="http://customooxmlschemas.google.com/" textRoundtripDataId="46"/>
                            </a:ext>
                          </a:extLst>
                        </a:rPr>
                        <a:t>Earning $217.50/week (14.5 hours/week in MA)</a:t>
                      </a:r>
                      <a:endParaRPr sz="2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44000">
                <a:tc>
                  <a:txBody>
                    <a:bodyPr/>
                    <a:lstStyle/>
                    <a:p>
                      <a:pPr indent="-338137" lvl="0" marL="457200" rtl="0" algn="l">
                        <a:lnSpc>
                          <a:spcPct val="100000"/>
                        </a:lnSpc>
                        <a:spcBef>
                          <a:spcPts val="1200"/>
                        </a:spcBef>
                        <a:spcAft>
                          <a:spcPts val="0"/>
                        </a:spcAft>
                        <a:buClr>
                          <a:schemeClr val="accent1"/>
                        </a:buClr>
                        <a:buSzPts val="1725"/>
                        <a:buFont typeface="Calibri"/>
                        <a:buChar char="●"/>
                      </a:pPr>
                      <a:r>
                        <a:rPr lang="en-US" sz="1850">
                          <a:solidFill>
                            <a:srgbClr val="3F3F3F"/>
                          </a:solidFill>
                          <a:latin typeface="Calibri"/>
                          <a:ea typeface="Calibri"/>
                          <a:cs typeface="Calibri"/>
                          <a:sym typeface="Calibri"/>
                        </a:rPr>
                        <a:t>Homeless or at imminent risk of homelessness </a:t>
                      </a:r>
                      <a:endParaRPr sz="2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38137" lvl="0" marL="457200" rtl="0" algn="l">
                        <a:lnSpc>
                          <a:spcPct val="100000"/>
                        </a:lnSpc>
                        <a:spcBef>
                          <a:spcPts val="1200"/>
                        </a:spcBef>
                        <a:spcAft>
                          <a:spcPts val="0"/>
                        </a:spcAft>
                        <a:buClr>
                          <a:schemeClr val="accent1"/>
                        </a:buClr>
                        <a:buSzPts val="1725"/>
                        <a:buFont typeface="Calibri"/>
                        <a:buChar char="●"/>
                      </a:pPr>
                      <a:r>
                        <a:rPr lang="en-US" sz="1850">
                          <a:solidFill>
                            <a:srgbClr val="3F3F3F"/>
                          </a:solidFill>
                          <a:latin typeface="Calibri"/>
                          <a:ea typeface="Calibri"/>
                          <a:cs typeface="Calibri"/>
                          <a:sym typeface="Calibri"/>
                        </a:rPr>
                        <a:t>Disabled or not able to work because of a health reason - short or long term, mental or physical</a:t>
                      </a:r>
                      <a:endParaRPr sz="2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44475">
                <a:tc>
                  <a:txBody>
                    <a:bodyPr/>
                    <a:lstStyle/>
                    <a:p>
                      <a:pPr indent="-338137" lvl="0" marL="457200" rtl="0" algn="l">
                        <a:lnSpc>
                          <a:spcPct val="100000"/>
                        </a:lnSpc>
                        <a:spcBef>
                          <a:spcPts val="1200"/>
                        </a:spcBef>
                        <a:spcAft>
                          <a:spcPts val="0"/>
                        </a:spcAft>
                        <a:buClr>
                          <a:schemeClr val="accent1"/>
                        </a:buClr>
                        <a:buSzPts val="1725"/>
                        <a:buFont typeface="Calibri"/>
                        <a:buChar char="●"/>
                      </a:pPr>
                      <a:r>
                        <a:rPr lang="en-US" sz="1850">
                          <a:solidFill>
                            <a:srgbClr val="3F3F3F"/>
                          </a:solidFill>
                          <a:latin typeface="Calibri"/>
                          <a:ea typeface="Calibri"/>
                          <a:cs typeface="Calibri"/>
                          <a:sym typeface="Calibri"/>
                        </a:rPr>
                        <a:t>In substance abuse treatment program </a:t>
                      </a:r>
                      <a:endParaRPr sz="2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38137" lvl="0" marL="457200" rtl="0" algn="l">
                        <a:lnSpc>
                          <a:spcPct val="100000"/>
                        </a:lnSpc>
                        <a:spcBef>
                          <a:spcPts val="1200"/>
                        </a:spcBef>
                        <a:spcAft>
                          <a:spcPts val="0"/>
                        </a:spcAft>
                        <a:buClr>
                          <a:schemeClr val="accent1"/>
                        </a:buClr>
                        <a:buSzPts val="1725"/>
                        <a:buFont typeface="Calibri"/>
                        <a:buChar char="●"/>
                      </a:pPr>
                      <a:r>
                        <a:rPr lang="en-US" sz="1850">
                          <a:solidFill>
                            <a:srgbClr val="3F3F3F"/>
                          </a:solidFill>
                          <a:latin typeface="Calibri"/>
                          <a:ea typeface="Calibri"/>
                          <a:cs typeface="Calibri"/>
                          <a:sym typeface="Calibri"/>
                        </a:rPr>
                        <a:t>Caring for a disabled person or child under 6, even if not living together</a:t>
                      </a:r>
                      <a:endParaRPr sz="2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08600">
                <a:tc>
                  <a:txBody>
                    <a:bodyPr/>
                    <a:lstStyle/>
                    <a:p>
                      <a:pPr indent="-338137" lvl="0" marL="457200" rtl="0" algn="l">
                        <a:lnSpc>
                          <a:spcPct val="100000"/>
                        </a:lnSpc>
                        <a:spcBef>
                          <a:spcPts val="1200"/>
                        </a:spcBef>
                        <a:spcAft>
                          <a:spcPts val="0"/>
                        </a:spcAft>
                        <a:buClr>
                          <a:schemeClr val="accent1"/>
                        </a:buClr>
                        <a:buSzPts val="1725"/>
                        <a:buFont typeface="Calibri"/>
                        <a:buChar char="●"/>
                      </a:pPr>
                      <a:r>
                        <a:rPr lang="en-US" sz="1850">
                          <a:solidFill>
                            <a:srgbClr val="3F3F3F"/>
                          </a:solidFill>
                          <a:latin typeface="Calibri"/>
                          <a:ea typeface="Calibri"/>
                          <a:cs typeface="Calibri"/>
                          <a:sym typeface="Calibri"/>
                        </a:rPr>
                        <a:t>Veteran (any branch, regardless of discharge)</a:t>
                      </a:r>
                      <a:endParaRPr sz="2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46075" lvl="0" marL="457200" rtl="0" algn="l">
                        <a:lnSpc>
                          <a:spcPct val="100000"/>
                        </a:lnSpc>
                        <a:spcBef>
                          <a:spcPts val="1200"/>
                        </a:spcBef>
                        <a:spcAft>
                          <a:spcPts val="0"/>
                        </a:spcAft>
                        <a:buClr>
                          <a:srgbClr val="3F3F3F"/>
                        </a:buClr>
                        <a:buSzPts val="1850"/>
                        <a:buFont typeface="Calibri"/>
                        <a:buChar char="●"/>
                      </a:pPr>
                      <a:r>
                        <a:rPr lang="en-US" sz="1850">
                          <a:solidFill>
                            <a:srgbClr val="3F3F3F"/>
                          </a:solidFill>
                          <a:latin typeface="Calibri"/>
                          <a:ea typeface="Calibri"/>
                          <a:cs typeface="Calibri"/>
                          <a:sym typeface="Calibri"/>
                        </a:rPr>
                        <a:t>Was in foster care when turned 18, and is under 25</a:t>
                      </a:r>
                      <a:endParaRPr sz="2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23425">
                <a:tc>
                  <a:txBody>
                    <a:bodyPr/>
                    <a:lstStyle/>
                    <a:p>
                      <a:pPr indent="-338137" lvl="0" marL="457200" rtl="0" algn="l">
                        <a:lnSpc>
                          <a:spcPct val="100000"/>
                        </a:lnSpc>
                        <a:spcBef>
                          <a:spcPts val="1200"/>
                        </a:spcBef>
                        <a:spcAft>
                          <a:spcPts val="0"/>
                        </a:spcAft>
                        <a:buClr>
                          <a:schemeClr val="accent1"/>
                        </a:buClr>
                        <a:buSzPts val="1725"/>
                        <a:buFont typeface="Calibri"/>
                        <a:buChar char="●"/>
                      </a:pPr>
                      <a:r>
                        <a:rPr lang="en-US" sz="1850">
                          <a:solidFill>
                            <a:srgbClr val="3F3F3F"/>
                          </a:solidFill>
                          <a:latin typeface="Calibri"/>
                          <a:ea typeface="Calibri"/>
                          <a:cs typeface="Calibri"/>
                          <a:sym typeface="Calibri"/>
                        </a:rPr>
                        <a:t>Pregnant</a:t>
                      </a:r>
                      <a:endParaRPr sz="1850">
                        <a:solidFill>
                          <a:srgbClr val="3F3F3F"/>
                        </a:solidFill>
                        <a:latin typeface="Calibri"/>
                        <a:ea typeface="Calibri"/>
                        <a:cs typeface="Calibri"/>
                        <a:sym typeface="Calibri"/>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46075" lvl="0" marL="457200" rtl="0" algn="l">
                        <a:lnSpc>
                          <a:spcPct val="100000"/>
                        </a:lnSpc>
                        <a:spcBef>
                          <a:spcPts val="1200"/>
                        </a:spcBef>
                        <a:spcAft>
                          <a:spcPts val="0"/>
                        </a:spcAft>
                        <a:buClr>
                          <a:srgbClr val="3F3F3F"/>
                        </a:buClr>
                        <a:buSzPts val="1850"/>
                        <a:buFont typeface="Calibri"/>
                        <a:buChar char="●"/>
                      </a:pPr>
                      <a:r>
                        <a:rPr lang="en-US" sz="1850">
                          <a:solidFill>
                            <a:srgbClr val="3F3F3F"/>
                          </a:solidFill>
                          <a:latin typeface="Calibri"/>
                          <a:ea typeface="Calibri"/>
                          <a:cs typeface="Calibri"/>
                          <a:sym typeface="Calibri"/>
                        </a:rPr>
                        <a:t>In refugee training program </a:t>
                      </a:r>
                      <a:endParaRPr sz="1850">
                        <a:solidFill>
                          <a:srgbClr val="3F3F3F"/>
                        </a:solidFill>
                        <a:latin typeface="Calibri"/>
                        <a:ea typeface="Calibri"/>
                        <a:cs typeface="Calibri"/>
                        <a:sym typeface="Calibri"/>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g3254bef7818_0_195"/>
          <p:cNvSpPr txBox="1"/>
          <p:nvPr>
            <p:ph type="title"/>
          </p:nvPr>
        </p:nvSpPr>
        <p:spPr>
          <a:xfrm>
            <a:off x="1030705" y="274303"/>
            <a:ext cx="10058400" cy="145080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3F3F3F"/>
              </a:buClr>
              <a:buSzPts val="4800"/>
              <a:buFont typeface="Calibri"/>
              <a:buNone/>
            </a:pPr>
            <a:r>
              <a:rPr lang="en-US">
                <a:solidFill>
                  <a:schemeClr val="accent3"/>
                </a:solidFill>
              </a:rPr>
              <a:t>QUESTIONS?</a:t>
            </a:r>
            <a:endParaRPr>
              <a:solidFill>
                <a:schemeClr val="accent3"/>
              </a:solidFill>
            </a:endParaRPr>
          </a:p>
        </p:txBody>
      </p:sp>
      <p:pic>
        <p:nvPicPr>
          <p:cNvPr descr="C:\Users\vnegus\AppData\Local\Microsoft\Windows\INetCache\IE\BKFOY998\three_questions_small_business_health_insuarnce[1].jpg" id="592" name="Google Shape;592;g3254bef7818_0_195"/>
          <p:cNvPicPr preferRelativeResize="0"/>
          <p:nvPr/>
        </p:nvPicPr>
        <p:blipFill rotWithShape="1">
          <a:blip r:embed="rId3">
            <a:alphaModFix/>
          </a:blip>
          <a:srcRect b="0" l="0" r="0" t="0"/>
          <a:stretch/>
        </p:blipFill>
        <p:spPr>
          <a:xfrm>
            <a:off x="4405320" y="2011344"/>
            <a:ext cx="2861754" cy="2584719"/>
          </a:xfrm>
          <a:prstGeom prst="rect">
            <a:avLst/>
          </a:prstGeom>
          <a:noFill/>
          <a:ln>
            <a:noFill/>
          </a:ln>
        </p:spPr>
      </p:pic>
      <p:sp>
        <p:nvSpPr>
          <p:cNvPr id="593" name="Google Shape;593;g3254bef7818_0_195"/>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94" name="Google Shape;594;g3254bef7818_0_195"/>
          <p:cNvSpPr/>
          <p:nvPr/>
        </p:nvSpPr>
        <p:spPr>
          <a:xfrm>
            <a:off x="232610" y="5044316"/>
            <a:ext cx="116547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i="0" sz="2400" u="none" cap="none" strike="noStrike">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3254bef7818_0_203"/>
          <p:cNvSpPr txBox="1"/>
          <p:nvPr>
            <p:ph type="title"/>
          </p:nvPr>
        </p:nvSpPr>
        <p:spPr>
          <a:xfrm>
            <a:off x="1066805" y="226178"/>
            <a:ext cx="10058400" cy="14508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b="1" lang="en-US">
                <a:solidFill>
                  <a:schemeClr val="accent2"/>
                </a:solidFill>
              </a:rPr>
              <a:t>STRETCH BREAK – 10 mins</a:t>
            </a:r>
            <a:endParaRPr b="1">
              <a:solidFill>
                <a:schemeClr val="accent2"/>
              </a:solidFill>
            </a:endParaRPr>
          </a:p>
        </p:txBody>
      </p:sp>
      <p:sp>
        <p:nvSpPr>
          <p:cNvPr id="600" name="Google Shape;600;g3254bef7818_0_20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01" name="Google Shape;601;g3254bef7818_0_203"/>
          <p:cNvPicPr preferRelativeResize="0"/>
          <p:nvPr>
            <p:ph idx="1" type="body"/>
          </p:nvPr>
        </p:nvPicPr>
        <p:blipFill rotWithShape="1">
          <a:blip r:embed="rId3">
            <a:alphaModFix/>
          </a:blip>
          <a:srcRect b="0" l="0" r="0" t="0"/>
          <a:stretch/>
        </p:blipFill>
        <p:spPr>
          <a:xfrm>
            <a:off x="3100550" y="2014375"/>
            <a:ext cx="5796600" cy="41253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3254bef7818_0_209"/>
          <p:cNvSpPr txBox="1"/>
          <p:nvPr>
            <p:ph type="title"/>
          </p:nvPr>
        </p:nvSpPr>
        <p:spPr>
          <a:xfrm>
            <a:off x="477775" y="371600"/>
            <a:ext cx="11428500" cy="12561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4900">
                <a:solidFill>
                  <a:schemeClr val="accent3"/>
                </a:solidFill>
              </a:rPr>
              <a:t>How SNAP Benefits Are Calculated</a:t>
            </a:r>
            <a:endParaRPr sz="4900">
              <a:solidFill>
                <a:schemeClr val="accent3"/>
              </a:solidFill>
            </a:endParaRPr>
          </a:p>
        </p:txBody>
      </p:sp>
      <p:sp>
        <p:nvSpPr>
          <p:cNvPr id="608" name="Google Shape;608;g3254bef7818_0_209"/>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09" name="Google Shape;609;g3254bef7818_0_209"/>
          <p:cNvPicPr preferRelativeResize="0"/>
          <p:nvPr/>
        </p:nvPicPr>
        <p:blipFill>
          <a:blip r:embed="rId3">
            <a:alphaModFix/>
          </a:blip>
          <a:stretch>
            <a:fillRect/>
          </a:stretch>
        </p:blipFill>
        <p:spPr>
          <a:xfrm>
            <a:off x="4790325" y="3650625"/>
            <a:ext cx="2943974" cy="29439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3254bef7818_0_216"/>
          <p:cNvSpPr txBox="1"/>
          <p:nvPr>
            <p:ph type="title"/>
          </p:nvPr>
        </p:nvSpPr>
        <p:spPr>
          <a:xfrm>
            <a:off x="1097275" y="286600"/>
            <a:ext cx="10058400" cy="121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3"/>
                </a:solidFill>
              </a:rPr>
              <a:t>SNAP Financial Rules - Overview</a:t>
            </a:r>
            <a:endParaRPr>
              <a:solidFill>
                <a:schemeClr val="accent3"/>
              </a:solidFill>
            </a:endParaRPr>
          </a:p>
        </p:txBody>
      </p:sp>
      <p:sp>
        <p:nvSpPr>
          <p:cNvPr id="616" name="Google Shape;616;g3254bef7818_0_216"/>
          <p:cNvSpPr txBox="1"/>
          <p:nvPr>
            <p:ph idx="1" type="body"/>
          </p:nvPr>
        </p:nvSpPr>
        <p:spPr>
          <a:xfrm>
            <a:off x="1097275" y="1845724"/>
            <a:ext cx="10058400" cy="4452000"/>
          </a:xfrm>
          <a:prstGeom prst="rect">
            <a:avLst/>
          </a:prstGeom>
          <a:noFill/>
          <a:ln>
            <a:noFill/>
          </a:ln>
        </p:spPr>
        <p:txBody>
          <a:bodyPr anchorCtr="0" anchor="t" bIns="45700" lIns="0" spcFirstLastPara="1" rIns="0" wrap="square" tIns="45700">
            <a:noAutofit/>
          </a:bodyPr>
          <a:lstStyle/>
          <a:p>
            <a:pPr indent="-187960" lvl="0" marL="91440" rtl="0" algn="l">
              <a:lnSpc>
                <a:spcPct val="115000"/>
              </a:lnSpc>
              <a:spcBef>
                <a:spcPts val="1400"/>
              </a:spcBef>
              <a:spcAft>
                <a:spcPts val="0"/>
              </a:spcAft>
              <a:buSzPts val="2960"/>
              <a:buFont typeface="Courier New"/>
              <a:buChar char="o"/>
            </a:pPr>
            <a:r>
              <a:rPr b="1" lang="en-US" sz="2960"/>
              <a:t> </a:t>
            </a:r>
            <a:r>
              <a:rPr b="1" lang="en-US" sz="2960"/>
              <a:t>NO asset test</a:t>
            </a:r>
            <a:r>
              <a:rPr lang="en-US" sz="2960"/>
              <a:t> for vast majority of SNAP households  </a:t>
            </a:r>
            <a:endParaRPr sz="2960"/>
          </a:p>
          <a:p>
            <a:pPr indent="-187960" lvl="0" marL="91440" rtl="0" algn="l">
              <a:lnSpc>
                <a:spcPct val="115000"/>
              </a:lnSpc>
              <a:spcBef>
                <a:spcPts val="1400"/>
              </a:spcBef>
              <a:spcAft>
                <a:spcPts val="0"/>
              </a:spcAft>
              <a:buSzPts val="2960"/>
              <a:buFont typeface="Courier New"/>
              <a:buChar char="o"/>
            </a:pPr>
            <a:r>
              <a:rPr lang="en-US" sz="2960"/>
              <a:t> Most households must have</a:t>
            </a:r>
            <a:r>
              <a:rPr lang="en-US" sz="2960">
                <a:extLst>
                  <a:ext uri="http://customooxmlschemas.google.com/">
                    <go:slidesCustomData xmlns:go="http://customooxmlschemas.google.com/" textRoundtripDataId="47"/>
                  </a:ext>
                </a:extLst>
              </a:rPr>
              <a:t> </a:t>
            </a:r>
            <a:r>
              <a:rPr b="1" lang="en-US" sz="2960">
                <a:extLst>
                  <a:ext uri="http://customooxmlschemas.google.com/">
                    <go:slidesCustomData xmlns:go="http://customooxmlschemas.google.com/" textRoundtripDataId="48"/>
                  </a:ext>
                </a:extLst>
              </a:rPr>
              <a:t>pre-t</a:t>
            </a:r>
            <a:r>
              <a:rPr b="1" lang="en-US" sz="2960"/>
              <a:t>ax (gross) income under 200% FPL. </a:t>
            </a:r>
            <a:endParaRPr b="1" sz="2960"/>
          </a:p>
          <a:p>
            <a:pPr indent="-403860" lvl="1" marL="914400" rtl="0" algn="l">
              <a:lnSpc>
                <a:spcPct val="115000"/>
              </a:lnSpc>
              <a:spcBef>
                <a:spcPts val="1400"/>
              </a:spcBef>
              <a:spcAft>
                <a:spcPts val="0"/>
              </a:spcAft>
              <a:buSzPts val="2760"/>
              <a:buChar char="o"/>
            </a:pPr>
            <a:r>
              <a:rPr lang="en-US" sz="2760"/>
              <a:t>Monthly SNAP amount is based on “net” income, after certain allowable ded</a:t>
            </a:r>
            <a:r>
              <a:rPr lang="en-US" sz="2760">
                <a:extLst>
                  <a:ext uri="http://customooxmlschemas.google.com/">
                    <go:slidesCustomData xmlns:go="http://customooxmlschemas.google.com/" textRoundtripDataId="49"/>
                  </a:ext>
                </a:extLst>
              </a:rPr>
              <a:t>u</a:t>
            </a:r>
            <a:r>
              <a:rPr lang="en-US" sz="2760"/>
              <a:t>ctions - she</a:t>
            </a:r>
            <a:r>
              <a:rPr lang="en-US" sz="2760">
                <a:extLst>
                  <a:ext uri="http://customooxmlschemas.google.com/">
                    <go:slidesCustomData xmlns:go="http://customooxmlschemas.google.com/" textRoundtripDataId="50"/>
                  </a:ext>
                </a:extLst>
              </a:rPr>
              <a:t>lter</a:t>
            </a:r>
            <a:r>
              <a:rPr lang="en-US" sz="2760"/>
              <a:t>, dependent care, medical costs (for 60+/getting disability benefit). </a:t>
            </a:r>
            <a:endParaRPr sz="2760"/>
          </a:p>
          <a:p>
            <a:pPr indent="-403860" lvl="1" marL="914400" rtl="0" algn="l">
              <a:lnSpc>
                <a:spcPct val="115000"/>
              </a:lnSpc>
              <a:spcBef>
                <a:spcPts val="1400"/>
              </a:spcBef>
              <a:spcAft>
                <a:spcPts val="0"/>
              </a:spcAft>
              <a:buSzPts val="2760"/>
              <a:buChar char="o"/>
            </a:pPr>
            <a:r>
              <a:rPr lang="en-US" sz="2760"/>
              <a:t>Many income sources do not count!</a:t>
            </a:r>
            <a:endParaRPr sz="2760"/>
          </a:p>
          <a:p>
            <a:pPr indent="0" lvl="0" marL="457200" rtl="0" algn="l">
              <a:lnSpc>
                <a:spcPct val="80000"/>
              </a:lnSpc>
              <a:spcBef>
                <a:spcPts val="1400"/>
              </a:spcBef>
              <a:spcAft>
                <a:spcPts val="0"/>
              </a:spcAft>
              <a:buSzPts val="1800"/>
              <a:buNone/>
            </a:pPr>
            <a:r>
              <a:t/>
            </a:r>
            <a:endParaRPr sz="2960"/>
          </a:p>
          <a:p>
            <a:pPr indent="0" lvl="0" marL="0" rtl="0" algn="l">
              <a:lnSpc>
                <a:spcPct val="90000"/>
              </a:lnSpc>
              <a:spcBef>
                <a:spcPts val="1200"/>
              </a:spcBef>
              <a:spcAft>
                <a:spcPts val="0"/>
              </a:spcAft>
              <a:buSzPts val="1800"/>
              <a:buNone/>
            </a:pPr>
            <a:r>
              <a:t/>
            </a:r>
            <a:endParaRPr/>
          </a:p>
        </p:txBody>
      </p:sp>
      <p:sp>
        <p:nvSpPr>
          <p:cNvPr id="617" name="Google Shape;617;g3254bef7818_0_216"/>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g3254bef7818_0_223"/>
          <p:cNvSpPr txBox="1"/>
          <p:nvPr>
            <p:ph type="title"/>
          </p:nvPr>
        </p:nvSpPr>
        <p:spPr>
          <a:xfrm>
            <a:off x="832850" y="163475"/>
            <a:ext cx="6762600" cy="11892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3"/>
                </a:solidFill>
              </a:rPr>
              <a:t>The SNAP math – 3 steps!</a:t>
            </a:r>
            <a:endParaRPr>
              <a:solidFill>
                <a:schemeClr val="accent3"/>
              </a:solidFill>
            </a:endParaRPr>
          </a:p>
        </p:txBody>
      </p:sp>
      <p:sp>
        <p:nvSpPr>
          <p:cNvPr id="623" name="Google Shape;623;g3254bef7818_0_223"/>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rmAutofit/>
          </a:bodyPr>
          <a:lstStyle/>
          <a:p>
            <a:pPr indent="-533400" lvl="0" marL="533400" rtl="0" algn="l">
              <a:lnSpc>
                <a:spcPct val="90000"/>
              </a:lnSpc>
              <a:spcBef>
                <a:spcPts val="1200"/>
              </a:spcBef>
              <a:spcAft>
                <a:spcPts val="0"/>
              </a:spcAft>
              <a:buSzPts val="1800"/>
              <a:buFont typeface="Noto Sans Symbols"/>
              <a:buAutoNum type="arabicPeriod"/>
            </a:pPr>
            <a:r>
              <a:rPr b="1" lang="en-US" sz="3200"/>
              <a:t>Determine SNAP household size and gross income:</a:t>
            </a:r>
            <a:endParaRPr/>
          </a:p>
          <a:p>
            <a:pPr indent="0" lvl="1" marL="457200" rtl="0" algn="l">
              <a:lnSpc>
                <a:spcPct val="90000"/>
              </a:lnSpc>
              <a:spcBef>
                <a:spcPts val="1480"/>
              </a:spcBef>
              <a:spcAft>
                <a:spcPts val="0"/>
              </a:spcAft>
              <a:buSzPts val="1800"/>
              <a:buNone/>
            </a:pPr>
            <a:r>
              <a:rPr b="1" lang="en-US" sz="2800"/>
              <a:t>          </a:t>
            </a:r>
            <a:r>
              <a:rPr lang="en-US" sz="2800"/>
              <a:t>Does household pass gross income test?</a:t>
            </a:r>
            <a:endParaRPr/>
          </a:p>
          <a:p>
            <a:pPr indent="-533400" lvl="0" marL="533400" rtl="0" algn="l">
              <a:lnSpc>
                <a:spcPct val="90000"/>
              </a:lnSpc>
              <a:spcBef>
                <a:spcPts val="2320"/>
              </a:spcBef>
              <a:spcAft>
                <a:spcPts val="0"/>
              </a:spcAft>
              <a:buSzPts val="1800"/>
              <a:buFont typeface="Noto Sans Symbols"/>
              <a:buAutoNum type="arabicPeriod"/>
            </a:pPr>
            <a:r>
              <a:rPr b="1" lang="en-US" sz="3200"/>
              <a:t>Determine  household net income: 		</a:t>
            </a:r>
            <a:endParaRPr b="1" sz="3200"/>
          </a:p>
          <a:p>
            <a:pPr indent="0" lvl="1" marL="457200" rtl="0" algn="l">
              <a:lnSpc>
                <a:spcPct val="90000"/>
              </a:lnSpc>
              <a:spcBef>
                <a:spcPts val="1480"/>
              </a:spcBef>
              <a:spcAft>
                <a:spcPts val="0"/>
              </a:spcAft>
              <a:buSzPts val="1800"/>
              <a:buNone/>
            </a:pPr>
            <a:r>
              <a:rPr b="1" lang="en-US" sz="2800"/>
              <a:t>           </a:t>
            </a:r>
            <a:r>
              <a:rPr lang="en-US" sz="2800"/>
              <a:t>Which deductions are allowed? </a:t>
            </a:r>
            <a:endParaRPr/>
          </a:p>
          <a:p>
            <a:pPr indent="-533400" lvl="0" marL="533400" rtl="0" algn="l">
              <a:lnSpc>
                <a:spcPct val="90000"/>
              </a:lnSpc>
              <a:spcBef>
                <a:spcPts val="2320"/>
              </a:spcBef>
              <a:spcAft>
                <a:spcPts val="0"/>
              </a:spcAft>
              <a:buSzPts val="1800"/>
              <a:buFont typeface="Noto Sans Symbols"/>
              <a:buAutoNum type="arabicPeriod"/>
            </a:pPr>
            <a:r>
              <a:rPr b="1" lang="en-US" sz="3200"/>
              <a:t>Estimate SNAP benefit amount for household </a:t>
            </a:r>
            <a:endParaRPr sz="3200"/>
          </a:p>
          <a:p>
            <a:pPr indent="-228600" lvl="0" marL="457200" rtl="0" algn="l">
              <a:lnSpc>
                <a:spcPct val="90000"/>
              </a:lnSpc>
              <a:spcBef>
                <a:spcPts val="2480"/>
              </a:spcBef>
              <a:spcAft>
                <a:spcPts val="0"/>
              </a:spcAft>
              <a:buSzPts val="1800"/>
              <a:buNone/>
            </a:pPr>
            <a:r>
              <a:t/>
            </a:r>
            <a:endParaRPr/>
          </a:p>
        </p:txBody>
      </p:sp>
      <p:sp>
        <p:nvSpPr>
          <p:cNvPr id="624" name="Google Shape;624;g3254bef7818_0_22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25" name="Google Shape;625;g3254bef7818_0_223"/>
          <p:cNvPicPr preferRelativeResize="0"/>
          <p:nvPr/>
        </p:nvPicPr>
        <p:blipFill rotWithShape="1">
          <a:blip r:embed="rId3">
            <a:alphaModFix/>
          </a:blip>
          <a:srcRect b="0" l="0" r="0" t="0"/>
          <a:stretch/>
        </p:blipFill>
        <p:spPr>
          <a:xfrm>
            <a:off x="10045000" y="2834475"/>
            <a:ext cx="1789113" cy="118903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g3254bef7818_0_230"/>
          <p:cNvSpPr txBox="1"/>
          <p:nvPr>
            <p:ph type="title"/>
          </p:nvPr>
        </p:nvSpPr>
        <p:spPr>
          <a:xfrm>
            <a:off x="1021850" y="286600"/>
            <a:ext cx="9183000" cy="1004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3"/>
                </a:solidFill>
              </a:rPr>
              <a:t>Examples of non-countable income</a:t>
            </a:r>
            <a:endParaRPr>
              <a:solidFill>
                <a:schemeClr val="accent3"/>
              </a:solidFill>
            </a:endParaRPr>
          </a:p>
        </p:txBody>
      </p:sp>
      <p:sp>
        <p:nvSpPr>
          <p:cNvPr id="631" name="Google Shape;631;g3254bef7818_0_230"/>
          <p:cNvSpPr txBox="1"/>
          <p:nvPr>
            <p:ph idx="1" type="body"/>
          </p:nvPr>
        </p:nvSpPr>
        <p:spPr>
          <a:xfrm>
            <a:off x="709450" y="1845725"/>
            <a:ext cx="10446300" cy="4494300"/>
          </a:xfrm>
          <a:prstGeom prst="rect">
            <a:avLst/>
          </a:prstGeom>
          <a:noFill/>
          <a:ln>
            <a:noFill/>
          </a:ln>
        </p:spPr>
        <p:txBody>
          <a:bodyPr anchorCtr="0" anchor="t" bIns="45700" lIns="0" spcFirstLastPara="1" rIns="0" wrap="square" tIns="45700">
            <a:noAutofit/>
          </a:bodyPr>
          <a:lstStyle/>
          <a:p>
            <a:pPr indent="-368300" lvl="0" marL="457200" rtl="0" algn="l">
              <a:lnSpc>
                <a:spcPct val="100000"/>
              </a:lnSpc>
              <a:spcBef>
                <a:spcPts val="1200"/>
              </a:spcBef>
              <a:spcAft>
                <a:spcPts val="0"/>
              </a:spcAft>
              <a:buSzPts val="2200"/>
              <a:buFont typeface="Noto Sans Symbols"/>
              <a:buChar char="⮚"/>
            </a:pPr>
            <a:r>
              <a:rPr lang="en-US" sz="2200"/>
              <a:t>All federal, state, local and private</a:t>
            </a:r>
            <a:r>
              <a:rPr b="1" lang="en-US" sz="2200"/>
              <a:t> financial aid</a:t>
            </a:r>
            <a:r>
              <a:rPr lang="en-US" sz="2200"/>
              <a:t> including - Pell, educational loans, work study, MassGrant, internships etc</a:t>
            </a:r>
            <a:endParaRPr sz="2200"/>
          </a:p>
          <a:p>
            <a:pPr indent="-368300" lvl="0" marL="457200" rtl="0" algn="l">
              <a:lnSpc>
                <a:spcPct val="100000"/>
              </a:lnSpc>
              <a:spcBef>
                <a:spcPts val="1200"/>
              </a:spcBef>
              <a:spcAft>
                <a:spcPts val="0"/>
              </a:spcAft>
              <a:buSzPts val="2200"/>
              <a:buFont typeface="Noto Sans Symbols"/>
              <a:buChar char="⮚"/>
            </a:pPr>
            <a:r>
              <a:rPr lang="en-US" sz="2200"/>
              <a:t>Non-educational </a:t>
            </a:r>
            <a:r>
              <a:rPr b="1" lang="en-US" sz="2200"/>
              <a:t>loans </a:t>
            </a:r>
            <a:endParaRPr b="1" sz="2200"/>
          </a:p>
          <a:p>
            <a:pPr indent="-368300" lvl="0" marL="457200" rtl="0" algn="l">
              <a:lnSpc>
                <a:spcPct val="100000"/>
              </a:lnSpc>
              <a:spcBef>
                <a:spcPts val="1200"/>
              </a:spcBef>
              <a:spcAft>
                <a:spcPts val="0"/>
              </a:spcAft>
              <a:buSzPts val="2200"/>
              <a:buFont typeface="Noto Sans Symbols"/>
              <a:buChar char="⮚"/>
            </a:pPr>
            <a:r>
              <a:rPr b="1" lang="en-US" sz="2200"/>
              <a:t>AmeriCorps,</a:t>
            </a:r>
            <a:r>
              <a:rPr lang="en-US" sz="2200"/>
              <a:t> VISTA, certain other stipends</a:t>
            </a:r>
            <a:endParaRPr sz="2200"/>
          </a:p>
          <a:p>
            <a:pPr indent="-368300" lvl="0" marL="457200" rtl="0" algn="l">
              <a:lnSpc>
                <a:spcPct val="100000"/>
              </a:lnSpc>
              <a:spcBef>
                <a:spcPts val="1200"/>
              </a:spcBef>
              <a:spcAft>
                <a:spcPts val="0"/>
              </a:spcAft>
              <a:buSzPts val="2200"/>
              <a:buFont typeface="Noto Sans Symbols"/>
              <a:buChar char="⮚"/>
            </a:pPr>
            <a:r>
              <a:rPr b="1" lang="en-US" sz="2200"/>
              <a:t>Tax credits</a:t>
            </a:r>
            <a:r>
              <a:rPr lang="en-US" sz="2200"/>
              <a:t> - Child Tax Credit, EITC</a:t>
            </a:r>
            <a:endParaRPr sz="2200"/>
          </a:p>
          <a:p>
            <a:pPr indent="-368300" lvl="0" marL="457200" rtl="0" algn="l">
              <a:lnSpc>
                <a:spcPct val="100000"/>
              </a:lnSpc>
              <a:spcBef>
                <a:spcPts val="1200"/>
              </a:spcBef>
              <a:spcAft>
                <a:spcPts val="0"/>
              </a:spcAft>
              <a:buSzPts val="2200"/>
              <a:buFont typeface="Noto Sans Symbols"/>
              <a:buChar char="⮚"/>
            </a:pPr>
            <a:r>
              <a:rPr b="1" lang="en-US" sz="2200"/>
              <a:t>Earnings of high school students</a:t>
            </a:r>
            <a:r>
              <a:rPr lang="en-US" sz="2200"/>
              <a:t> under 18</a:t>
            </a:r>
            <a:endParaRPr sz="2200"/>
          </a:p>
          <a:p>
            <a:pPr indent="-368300" lvl="0" marL="457200" rtl="0" algn="l">
              <a:lnSpc>
                <a:spcPct val="100000"/>
              </a:lnSpc>
              <a:spcBef>
                <a:spcPts val="1200"/>
              </a:spcBef>
              <a:spcAft>
                <a:spcPts val="0"/>
              </a:spcAft>
              <a:buSzPts val="2200"/>
              <a:buFont typeface="Noto Sans Symbols"/>
              <a:buChar char="⮚"/>
            </a:pPr>
            <a:r>
              <a:rPr lang="en-US" sz="2200"/>
              <a:t>Certain third party </a:t>
            </a:r>
            <a:r>
              <a:rPr b="1" lang="en-US" sz="2200"/>
              <a:t>vendor payments</a:t>
            </a:r>
            <a:r>
              <a:rPr lang="en-US" sz="2200"/>
              <a:t> </a:t>
            </a:r>
            <a:endParaRPr sz="2200"/>
          </a:p>
          <a:p>
            <a:pPr indent="-368300" lvl="0" marL="457200" rtl="0" algn="l">
              <a:lnSpc>
                <a:spcPct val="100000"/>
              </a:lnSpc>
              <a:spcBef>
                <a:spcPts val="1200"/>
              </a:spcBef>
              <a:spcAft>
                <a:spcPts val="0"/>
              </a:spcAft>
              <a:buSzPts val="2200"/>
              <a:buFont typeface="Noto Sans Symbols"/>
              <a:buChar char="⮚"/>
            </a:pPr>
            <a:r>
              <a:rPr b="1" lang="en-US" sz="2200"/>
              <a:t>Cash contributions</a:t>
            </a:r>
            <a:r>
              <a:rPr lang="en-US" sz="2200"/>
              <a:t> from someone not legally required to give money – when money for specific purpose </a:t>
            </a:r>
            <a:endParaRPr sz="2200"/>
          </a:p>
          <a:p>
            <a:pPr indent="-368300" lvl="0" marL="457200" rtl="0" algn="l">
              <a:lnSpc>
                <a:spcPct val="100000"/>
              </a:lnSpc>
              <a:spcBef>
                <a:spcPts val="1200"/>
              </a:spcBef>
              <a:spcAft>
                <a:spcPts val="0"/>
              </a:spcAft>
              <a:buSzPts val="2200"/>
              <a:buChar char="⮚"/>
            </a:pPr>
            <a:r>
              <a:rPr lang="en-US" sz="2200">
                <a:extLst>
                  <a:ext uri="http://customooxmlschemas.google.com/">
                    <go:slidesCustomData xmlns:go="http://customooxmlschemas.google.com/" textRoundtripDataId="51"/>
                  </a:ext>
                </a:extLst>
              </a:rPr>
              <a:t>Income spent on </a:t>
            </a:r>
            <a:r>
              <a:rPr b="1" lang="en-US" sz="2200">
                <a:extLst>
                  <a:ext uri="http://customooxmlschemas.google.com/">
                    <go:slidesCustomData xmlns:go="http://customooxmlschemas.google.com/" textRoundtripDataId="52"/>
                  </a:ext>
                </a:extLst>
              </a:rPr>
              <a:t>legally-obligated child support</a:t>
            </a:r>
            <a:r>
              <a:rPr lang="en-US" sz="2200">
                <a:extLst>
                  <a:ext uri="http://customooxmlschemas.google.com/">
                    <go:slidesCustomData xmlns:go="http://customooxmlschemas.google.com/" textRoundtripDataId="53"/>
                  </a:ext>
                </a:extLst>
              </a:rPr>
              <a:t> (if verified)</a:t>
            </a:r>
            <a:endParaRPr sz="2200"/>
          </a:p>
          <a:p>
            <a:pPr indent="-228600" lvl="0" marL="457200" rtl="0" algn="l">
              <a:lnSpc>
                <a:spcPct val="90000"/>
              </a:lnSpc>
              <a:spcBef>
                <a:spcPts val="1200"/>
              </a:spcBef>
              <a:spcAft>
                <a:spcPts val="0"/>
              </a:spcAft>
              <a:buSzPts val="1946"/>
              <a:buNone/>
            </a:pPr>
            <a:r>
              <a:t/>
            </a:r>
            <a:endParaRPr/>
          </a:p>
        </p:txBody>
      </p:sp>
      <p:sp>
        <p:nvSpPr>
          <p:cNvPr id="632" name="Google Shape;632;g3254bef7818_0_23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33" name="Google Shape;633;g3254bef7818_0_230"/>
          <p:cNvPicPr preferRelativeResize="0"/>
          <p:nvPr/>
        </p:nvPicPr>
        <p:blipFill>
          <a:blip r:embed="rId3">
            <a:alphaModFix/>
          </a:blip>
          <a:stretch>
            <a:fillRect/>
          </a:stretch>
        </p:blipFill>
        <p:spPr>
          <a:xfrm>
            <a:off x="9981484" y="286599"/>
            <a:ext cx="1934692" cy="12913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g3254bef7818_0_237"/>
          <p:cNvSpPr txBox="1"/>
          <p:nvPr>
            <p:ph idx="11" type="ftr"/>
          </p:nvPr>
        </p:nvSpPr>
        <p:spPr>
          <a:xfrm>
            <a:off x="4165600" y="6248400"/>
            <a:ext cx="38607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641" name="Google Shape;641;g3254bef7818_0_237"/>
          <p:cNvSpPr txBox="1"/>
          <p:nvPr>
            <p:ph idx="12" type="sldNum"/>
          </p:nvPr>
        </p:nvSpPr>
        <p:spPr>
          <a:xfrm>
            <a:off x="9042400" y="6400800"/>
            <a:ext cx="25401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42" name="Google Shape;642;g3254bef7818_0_237"/>
          <p:cNvSpPr txBox="1"/>
          <p:nvPr>
            <p:ph idx="4294967295" type="title"/>
          </p:nvPr>
        </p:nvSpPr>
        <p:spPr>
          <a:xfrm>
            <a:off x="609602" y="438025"/>
            <a:ext cx="7909200" cy="914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5333"/>
              <a:buNone/>
            </a:pPr>
            <a:r>
              <a:rPr lang="en-US">
                <a:solidFill>
                  <a:schemeClr val="accent3"/>
                </a:solidFill>
              </a:rPr>
              <a:t>Figuring out Monthly Income </a:t>
            </a:r>
            <a:endParaRPr b="1">
              <a:solidFill>
                <a:schemeClr val="accent3"/>
              </a:solidFill>
            </a:endParaRPr>
          </a:p>
        </p:txBody>
      </p:sp>
      <p:sp>
        <p:nvSpPr>
          <p:cNvPr id="643" name="Google Shape;643;g3254bef7818_0_237"/>
          <p:cNvSpPr txBox="1"/>
          <p:nvPr>
            <p:ph idx="4294967295" type="body"/>
          </p:nvPr>
        </p:nvSpPr>
        <p:spPr>
          <a:xfrm>
            <a:off x="749700" y="1659300"/>
            <a:ext cx="9037200" cy="3966000"/>
          </a:xfrm>
          <a:prstGeom prst="rect">
            <a:avLst/>
          </a:prstGeom>
          <a:noFill/>
          <a:ln>
            <a:noFill/>
          </a:ln>
        </p:spPr>
        <p:txBody>
          <a:bodyPr anchorCtr="0" anchor="t" bIns="45700" lIns="0" spcFirstLastPara="1" rIns="0" wrap="square" tIns="45700">
            <a:noAutofit/>
          </a:bodyPr>
          <a:lstStyle/>
          <a:p>
            <a:pPr indent="-381000" lvl="0" marL="457200" rtl="0" algn="l">
              <a:lnSpc>
                <a:spcPct val="115000"/>
              </a:lnSpc>
              <a:spcBef>
                <a:spcPts val="1200"/>
              </a:spcBef>
              <a:spcAft>
                <a:spcPts val="0"/>
              </a:spcAft>
              <a:buSzPts val="2400"/>
              <a:buFont typeface="Noto Sans Symbols"/>
              <a:buChar char="▪"/>
            </a:pPr>
            <a:r>
              <a:rPr lang="en-US" sz="2400"/>
              <a:t>Determine the average weekly gross income</a:t>
            </a:r>
            <a:endParaRPr sz="2400"/>
          </a:p>
          <a:p>
            <a:pPr indent="-381000" lvl="0" marL="457200" rtl="0" algn="l">
              <a:lnSpc>
                <a:spcPct val="115000"/>
              </a:lnSpc>
              <a:spcBef>
                <a:spcPts val="1200"/>
              </a:spcBef>
              <a:spcAft>
                <a:spcPts val="0"/>
              </a:spcAft>
              <a:buSzPts val="2400"/>
              <a:buFont typeface="Noto Sans Symbols"/>
              <a:buChar char="▪"/>
            </a:pPr>
            <a:r>
              <a:rPr lang="en-US" sz="2400"/>
              <a:t>Multiply weekly income by 4.333 (not 4!)</a:t>
            </a:r>
            <a:endParaRPr sz="2400"/>
          </a:p>
          <a:p>
            <a:pPr indent="-381000" lvl="0" marL="457200" rtl="0" algn="l">
              <a:lnSpc>
                <a:spcPct val="115000"/>
              </a:lnSpc>
              <a:spcBef>
                <a:spcPts val="1200"/>
              </a:spcBef>
              <a:spcAft>
                <a:spcPts val="0"/>
              </a:spcAft>
              <a:buSzPts val="2400"/>
              <a:buFont typeface="Noto Sans Symbols"/>
              <a:buChar char="▪"/>
            </a:pPr>
            <a:r>
              <a:rPr lang="en-US" sz="2400"/>
              <a:t>For self-employment income including gig workers:</a:t>
            </a:r>
            <a:endParaRPr sz="2400"/>
          </a:p>
          <a:p>
            <a:pPr indent="-361950" lvl="1" marL="914400" rtl="0" algn="l">
              <a:lnSpc>
                <a:spcPct val="115000"/>
              </a:lnSpc>
              <a:spcBef>
                <a:spcPts val="200"/>
              </a:spcBef>
              <a:spcAft>
                <a:spcPts val="0"/>
              </a:spcAft>
              <a:buSzPts val="2100"/>
              <a:buFont typeface="Noto Sans Symbols"/>
              <a:buChar char="▪"/>
            </a:pPr>
            <a:r>
              <a:rPr lang="en-US" sz="2100"/>
              <a:t>Only count pre-tax net income – </a:t>
            </a:r>
            <a:r>
              <a:rPr i="1" lang="en-US" sz="2100"/>
              <a:t>after</a:t>
            </a:r>
            <a:r>
              <a:rPr lang="en-US" sz="2100"/>
              <a:t> all business-related expenses </a:t>
            </a:r>
            <a:endParaRPr sz="2100"/>
          </a:p>
          <a:p>
            <a:pPr indent="0" lvl="0" marL="0" rtl="0" algn="l">
              <a:lnSpc>
                <a:spcPct val="115000"/>
              </a:lnSpc>
              <a:spcBef>
                <a:spcPts val="1200"/>
              </a:spcBef>
              <a:spcAft>
                <a:spcPts val="0"/>
              </a:spcAft>
              <a:buNone/>
            </a:pPr>
            <a:r>
              <a:t/>
            </a:r>
            <a:endParaRPr sz="2400"/>
          </a:p>
          <a:p>
            <a:pPr indent="0" lvl="0" marL="0" rtl="0" algn="l">
              <a:lnSpc>
                <a:spcPct val="115000"/>
              </a:lnSpc>
              <a:spcBef>
                <a:spcPts val="1200"/>
              </a:spcBef>
              <a:spcAft>
                <a:spcPts val="0"/>
              </a:spcAft>
              <a:buNone/>
            </a:pPr>
            <a:r>
              <a:rPr lang="en-US" sz="2400"/>
              <a:t>In general, SNAP looks at “anticipated” income over certification period, </a:t>
            </a:r>
            <a:r>
              <a:rPr b="1" lang="en-US" sz="2400"/>
              <a:t>not</a:t>
            </a:r>
            <a:r>
              <a:rPr lang="en-US" sz="2400"/>
              <a:t> income that has ended/terminated</a:t>
            </a:r>
            <a:endParaRPr sz="2400"/>
          </a:p>
          <a:p>
            <a:pPr indent="-228600" lvl="0" marL="457200" rtl="0" algn="l">
              <a:lnSpc>
                <a:spcPct val="90000"/>
              </a:lnSpc>
              <a:spcBef>
                <a:spcPts val="1200"/>
              </a:spcBef>
              <a:spcAft>
                <a:spcPts val="0"/>
              </a:spcAft>
              <a:buSzPts val="2162"/>
              <a:buNone/>
            </a:pPr>
            <a:r>
              <a:t/>
            </a:r>
            <a:endParaRPr sz="2400"/>
          </a:p>
        </p:txBody>
      </p:sp>
      <p:pic>
        <p:nvPicPr>
          <p:cNvPr id="644" name="Google Shape;644;g3254bef7818_0_237"/>
          <p:cNvPicPr preferRelativeResize="0"/>
          <p:nvPr/>
        </p:nvPicPr>
        <p:blipFill>
          <a:blip r:embed="rId3">
            <a:alphaModFix/>
          </a:blip>
          <a:stretch>
            <a:fillRect/>
          </a:stretch>
        </p:blipFill>
        <p:spPr>
          <a:xfrm>
            <a:off x="9565375" y="874630"/>
            <a:ext cx="1879400" cy="19688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3254bef7818_0_247"/>
          <p:cNvSpPr txBox="1"/>
          <p:nvPr>
            <p:ph type="title"/>
          </p:nvPr>
        </p:nvSpPr>
        <p:spPr>
          <a:xfrm>
            <a:off x="1250300" y="580700"/>
            <a:ext cx="9094200" cy="9684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sz="4600">
                <a:solidFill>
                  <a:schemeClr val="accent3"/>
                </a:solidFill>
              </a:rPr>
              <a:t>SNAP Gross income Li</a:t>
            </a:r>
            <a:r>
              <a:rPr lang="en-US" sz="4600">
                <a:solidFill>
                  <a:schemeClr val="accent3"/>
                </a:solidFill>
                <a:extLst>
                  <a:ext uri="http://customooxmlschemas.google.com/">
                    <go:slidesCustomData xmlns:go="http://customooxmlschemas.google.com/" textRoundtripDataId="54"/>
                  </a:ext>
                </a:extLst>
              </a:rPr>
              <a:t>mi</a:t>
            </a:r>
            <a:r>
              <a:rPr lang="en-US" sz="4600">
                <a:solidFill>
                  <a:schemeClr val="accent3"/>
                </a:solidFill>
              </a:rPr>
              <a:t>t - 200% FPL</a:t>
            </a:r>
            <a:endParaRPr sz="4600">
              <a:solidFill>
                <a:schemeClr val="accent3"/>
              </a:solidFill>
            </a:endParaRPr>
          </a:p>
        </p:txBody>
      </p:sp>
      <p:sp>
        <p:nvSpPr>
          <p:cNvPr id="651" name="Google Shape;651;g3254bef7818_0_247"/>
          <p:cNvSpPr txBox="1"/>
          <p:nvPr>
            <p:ph idx="1" type="body"/>
          </p:nvPr>
        </p:nvSpPr>
        <p:spPr>
          <a:xfrm>
            <a:off x="9406450" y="2150075"/>
            <a:ext cx="2538000" cy="3793500"/>
          </a:xfrm>
          <a:prstGeom prst="rect">
            <a:avLst/>
          </a:prstGeom>
          <a:noFill/>
          <a:ln>
            <a:noFill/>
          </a:ln>
        </p:spPr>
        <p:txBody>
          <a:bodyPr anchorCtr="0" anchor="t" bIns="45700" lIns="0" spcFirstLastPara="1" rIns="0" wrap="square" tIns="45700">
            <a:noAutofit/>
          </a:bodyPr>
          <a:lstStyle/>
          <a:p>
            <a:pPr indent="0" lvl="0" marL="0" rtl="0" algn="ctr">
              <a:lnSpc>
                <a:spcPct val="115000"/>
              </a:lnSpc>
              <a:spcBef>
                <a:spcPts val="0"/>
              </a:spcBef>
              <a:spcAft>
                <a:spcPts val="0"/>
              </a:spcAft>
              <a:buSzPts val="1800"/>
              <a:buNone/>
            </a:pPr>
            <a:r>
              <a:rPr b="1" lang="en-US" sz="1600">
                <a:solidFill>
                  <a:srgbClr val="000000"/>
                </a:solidFill>
              </a:rPr>
              <a:t>Note:</a:t>
            </a:r>
            <a:r>
              <a:rPr lang="en-US" sz="1600">
                <a:solidFill>
                  <a:srgbClr val="000000"/>
                </a:solidFill>
              </a:rPr>
              <a:t> </a:t>
            </a:r>
            <a:endParaRPr sz="1600">
              <a:solidFill>
                <a:srgbClr val="000000"/>
              </a:solidFill>
            </a:endParaRPr>
          </a:p>
          <a:p>
            <a:pPr indent="0" lvl="0" marL="0" rtl="0" algn="ctr">
              <a:lnSpc>
                <a:spcPct val="115000"/>
              </a:lnSpc>
              <a:spcBef>
                <a:spcPts val="0"/>
              </a:spcBef>
              <a:spcAft>
                <a:spcPts val="0"/>
              </a:spcAft>
              <a:buSzPts val="1800"/>
              <a:buNone/>
            </a:pPr>
            <a:r>
              <a:rPr lang="en-US" sz="1500">
                <a:solidFill>
                  <a:srgbClr val="000000"/>
                </a:solidFill>
              </a:rPr>
              <a:t>Households with a senior 60+ or person getting a disability benefit do not have a SNAP gross income test. </a:t>
            </a:r>
            <a:endParaRPr sz="1500">
              <a:solidFill>
                <a:srgbClr val="000000"/>
              </a:solidFill>
            </a:endParaRPr>
          </a:p>
          <a:p>
            <a:pPr indent="0" lvl="0" marL="0" rtl="0" algn="ctr">
              <a:lnSpc>
                <a:spcPct val="115000"/>
              </a:lnSpc>
              <a:spcBef>
                <a:spcPts val="0"/>
              </a:spcBef>
              <a:spcAft>
                <a:spcPts val="0"/>
              </a:spcAft>
              <a:buSzPts val="1800"/>
              <a:buNone/>
            </a:pPr>
            <a:r>
              <a:t/>
            </a:r>
            <a:endParaRPr sz="1500">
              <a:solidFill>
                <a:srgbClr val="000000"/>
              </a:solidFill>
            </a:endParaRPr>
          </a:p>
          <a:p>
            <a:pPr indent="0" lvl="0" marL="0" rtl="0" algn="ctr">
              <a:lnSpc>
                <a:spcPct val="115000"/>
              </a:lnSpc>
              <a:spcBef>
                <a:spcPts val="0"/>
              </a:spcBef>
              <a:spcAft>
                <a:spcPts val="0"/>
              </a:spcAft>
              <a:buSzPts val="1800"/>
              <a:buNone/>
            </a:pPr>
            <a:r>
              <a:rPr lang="en-US" sz="1500">
                <a:solidFill>
                  <a:srgbClr val="000000"/>
                </a:solidFill>
              </a:rPr>
              <a:t>BUT if gross income is over 200% FPL they have asset test &amp; need very high expenses to qualify for SNAP. This is not common. </a:t>
            </a:r>
            <a:endParaRPr sz="1500">
              <a:solidFill>
                <a:srgbClr val="000000"/>
              </a:solidFill>
            </a:endParaRPr>
          </a:p>
          <a:p>
            <a:pPr indent="0" lvl="0" marL="0" rtl="0" algn="l">
              <a:lnSpc>
                <a:spcPct val="90000"/>
              </a:lnSpc>
              <a:spcBef>
                <a:spcPts val="1200"/>
              </a:spcBef>
              <a:spcAft>
                <a:spcPts val="0"/>
              </a:spcAft>
              <a:buSzPts val="1800"/>
              <a:buNone/>
            </a:pPr>
            <a:r>
              <a:t/>
            </a:r>
            <a:endParaRPr/>
          </a:p>
        </p:txBody>
      </p:sp>
      <p:sp>
        <p:nvSpPr>
          <p:cNvPr id="652" name="Google Shape;652;g3254bef7818_0_247"/>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653" name="Google Shape;653;g3254bef7818_0_247"/>
          <p:cNvGraphicFramePr/>
          <p:nvPr/>
        </p:nvGraphicFramePr>
        <p:xfrm>
          <a:off x="899850" y="1968199"/>
          <a:ext cx="3000000" cy="3000000"/>
        </p:xfrm>
        <a:graphic>
          <a:graphicData uri="http://schemas.openxmlformats.org/drawingml/2006/table">
            <a:tbl>
              <a:tblPr>
                <a:noFill/>
                <a:tableStyleId>{E4928F75-98F4-46A2-8B40-857DD77CE5C2}</a:tableStyleId>
              </a:tblPr>
              <a:tblGrid>
                <a:gridCol w="3222775"/>
                <a:gridCol w="4717150"/>
              </a:tblGrid>
              <a:tr h="537000">
                <a:tc>
                  <a:txBody>
                    <a:bodyPr/>
                    <a:lstStyle/>
                    <a:p>
                      <a:pPr indent="0" lvl="0" marL="0" marR="0" rtl="0" algn="ctr">
                        <a:lnSpc>
                          <a:spcPct val="100000"/>
                        </a:lnSpc>
                        <a:spcBef>
                          <a:spcPts val="0"/>
                        </a:spcBef>
                        <a:spcAft>
                          <a:spcPts val="0"/>
                        </a:spcAft>
                        <a:buNone/>
                      </a:pPr>
                      <a:r>
                        <a:rPr b="1" lang="en-US" sz="1800" u="none" cap="none" strike="noStrike">
                          <a:solidFill>
                            <a:schemeClr val="accent1"/>
                          </a:solidFill>
                          <a:latin typeface="Open Sans"/>
                          <a:ea typeface="Open Sans"/>
                          <a:cs typeface="Open Sans"/>
                          <a:sym typeface="Open Sans"/>
                        </a:rPr>
                        <a:t>Household Size</a:t>
                      </a:r>
                      <a:endParaRPr sz="1800" u="none" cap="none" strike="noStrike">
                        <a:solidFill>
                          <a:schemeClr val="accent1"/>
                        </a:solidFill>
                        <a:latin typeface="Open Sans"/>
                        <a:ea typeface="Open Sans"/>
                        <a:cs typeface="Open Sans"/>
                        <a:sym typeface="Open Sans"/>
                      </a:endParaRPr>
                    </a:p>
                  </a:txBody>
                  <a:tcPr marT="0" marB="0" marR="68575" marL="68575">
                    <a:lnL cap="flat" cmpd="sng" w="12700">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None/>
                      </a:pPr>
                      <a:r>
                        <a:rPr b="1" lang="en-US" sz="1800" u="none" cap="none" strike="noStrike">
                          <a:solidFill>
                            <a:schemeClr val="accent1"/>
                          </a:solidFill>
                          <a:latin typeface="Open Sans"/>
                          <a:ea typeface="Open Sans"/>
                          <a:cs typeface="Open Sans"/>
                          <a:sym typeface="Open Sans"/>
                          <a:extLst>
                            <a:ext uri="http://customooxmlschemas.google.com/">
                              <go:slidesCustomData xmlns:go="http://customooxmlschemas.google.com/" textRoundtripDataId="55"/>
                            </a:ext>
                          </a:extLst>
                        </a:rPr>
                        <a:t>Maximum gross monthly income</a:t>
                      </a:r>
                      <a:endParaRPr sz="1800">
                        <a:solidFill>
                          <a:schemeClr val="accent1"/>
                        </a:solidFill>
                        <a:latin typeface="Open Sans"/>
                        <a:ea typeface="Open Sans"/>
                        <a:cs typeface="Open Sans"/>
                        <a:sym typeface="Open Sans"/>
                        <a:extLst>
                          <a:ext uri="http://customooxmlschemas.google.com/">
                            <go:slidesCustomData xmlns:go="http://customooxmlschemas.google.com/" textRoundtripDataId="56"/>
                          </a:ext>
                        </a:extLst>
                      </a:endParaRPr>
                    </a:p>
                    <a:p>
                      <a:pPr indent="0" lvl="0" marL="0" marR="0" rtl="0" algn="ctr">
                        <a:lnSpc>
                          <a:spcPct val="100000"/>
                        </a:lnSpc>
                        <a:spcBef>
                          <a:spcPts val="0"/>
                        </a:spcBef>
                        <a:spcAft>
                          <a:spcPts val="0"/>
                        </a:spcAft>
                        <a:buNone/>
                      </a:pPr>
                      <a:r>
                        <a:rPr b="1" lang="en-US" sz="1800" u="none" cap="none" strike="noStrike">
                          <a:solidFill>
                            <a:schemeClr val="accent1"/>
                          </a:solidFill>
                          <a:latin typeface="Open Sans"/>
                          <a:ea typeface="Open Sans"/>
                          <a:cs typeface="Open Sans"/>
                          <a:sym typeface="Open Sans"/>
                          <a:extLst>
                            <a:ext uri="http://customooxmlschemas.google.com/">
                              <go:slidesCustomData xmlns:go="http://customooxmlschemas.google.com/" textRoundtripDataId="57"/>
                            </a:ext>
                          </a:extLst>
                        </a:rPr>
                        <a:t>(as of </a:t>
                      </a:r>
                      <a:r>
                        <a:rPr b="1" lang="en-US" sz="1800">
                          <a:solidFill>
                            <a:schemeClr val="accent1"/>
                          </a:solidFill>
                          <a:latin typeface="Open Sans"/>
                          <a:ea typeface="Open Sans"/>
                          <a:cs typeface="Open Sans"/>
                          <a:sym typeface="Open Sans"/>
                          <a:extLst>
                            <a:ext uri="http://customooxmlschemas.google.com/">
                              <go:slidesCustomData xmlns:go="http://customooxmlschemas.google.com/" textRoundtripDataId="58"/>
                            </a:ext>
                          </a:extLst>
                        </a:rPr>
                        <a:t>Feb</a:t>
                      </a:r>
                      <a:r>
                        <a:rPr b="1" lang="en-US" sz="1800" u="none" cap="none" strike="noStrike">
                          <a:solidFill>
                            <a:schemeClr val="accent1"/>
                          </a:solidFill>
                          <a:latin typeface="Open Sans"/>
                          <a:ea typeface="Open Sans"/>
                          <a:cs typeface="Open Sans"/>
                          <a:sym typeface="Open Sans"/>
                          <a:extLst>
                            <a:ext uri="http://customooxmlschemas.google.com/">
                              <go:slidesCustomData xmlns:go="http://customooxmlschemas.google.com/" textRoundtripDataId="59"/>
                            </a:ext>
                          </a:extLst>
                        </a:rPr>
                        <a:t> 202</a:t>
                      </a:r>
                      <a:r>
                        <a:rPr b="1" lang="en-US" sz="1800">
                          <a:solidFill>
                            <a:schemeClr val="accent1"/>
                          </a:solidFill>
                          <a:latin typeface="Open Sans"/>
                          <a:ea typeface="Open Sans"/>
                          <a:cs typeface="Open Sans"/>
                          <a:sym typeface="Open Sans"/>
                          <a:extLst>
                            <a:ext uri="http://customooxmlschemas.google.com/">
                              <go:slidesCustomData xmlns:go="http://customooxmlschemas.google.com/" textRoundtripDataId="60"/>
                            </a:ext>
                          </a:extLst>
                        </a:rPr>
                        <a:t>5</a:t>
                      </a:r>
                      <a:r>
                        <a:rPr b="1" lang="en-US" sz="1800" u="none" cap="none" strike="noStrike">
                          <a:solidFill>
                            <a:schemeClr val="accent1"/>
                          </a:solidFill>
                          <a:latin typeface="Open Sans"/>
                          <a:ea typeface="Open Sans"/>
                          <a:cs typeface="Open Sans"/>
                          <a:sym typeface="Open Sans"/>
                          <a:extLst>
                            <a:ext uri="http://customooxmlschemas.google.com/">
                              <go:slidesCustomData xmlns:go="http://customooxmlschemas.google.com/" textRoundtripDataId="61"/>
                            </a:ext>
                          </a:extLst>
                        </a:rPr>
                        <a:t>)</a:t>
                      </a:r>
                      <a:endParaRPr sz="1800" u="none" cap="none" strike="noStrike">
                        <a:solidFill>
                          <a:schemeClr val="accent1"/>
                        </a:solidFill>
                        <a:latin typeface="Open Sans"/>
                        <a:ea typeface="Open Sans"/>
                        <a:cs typeface="Open Sans"/>
                        <a:sym typeface="Open Sans"/>
                      </a:endParaRPr>
                    </a:p>
                  </a:txBody>
                  <a:tcPr marT="0" marB="0" marR="68575" marL="68575">
                    <a:lnL cap="flat" cmpd="sng" w="9525">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lt2"/>
                    </a:solidFill>
                  </a:tcPr>
                </a:tc>
              </a:tr>
              <a:tr h="380750">
                <a:tc>
                  <a:txBody>
                    <a:bodyPr/>
                    <a:lstStyle/>
                    <a:p>
                      <a:pPr indent="0" lvl="0" marL="0" marR="0" rtl="0" algn="ctr">
                        <a:lnSpc>
                          <a:spcPct val="100000"/>
                        </a:lnSpc>
                        <a:spcBef>
                          <a:spcPts val="0"/>
                        </a:spcBef>
                        <a:spcAft>
                          <a:spcPts val="0"/>
                        </a:spcAft>
                        <a:buNone/>
                      </a:pPr>
                      <a:r>
                        <a:rPr b="1" lang="en-US" sz="1800" u="none" cap="none" strike="noStrike">
                          <a:solidFill>
                            <a:schemeClr val="dk2"/>
                          </a:solidFill>
                          <a:latin typeface="Open Sans"/>
                          <a:ea typeface="Open Sans"/>
                          <a:cs typeface="Open Sans"/>
                          <a:sym typeface="Open Sans"/>
                        </a:rPr>
                        <a:t>1</a:t>
                      </a:r>
                      <a:endParaRPr sz="1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800" u="none" cap="none" strike="noStrike">
                          <a:solidFill>
                            <a:schemeClr val="dk2"/>
                          </a:solidFill>
                          <a:latin typeface="Open Sans"/>
                          <a:ea typeface="Open Sans"/>
                          <a:cs typeface="Open Sans"/>
                          <a:sym typeface="Open Sans"/>
                          <a:extLst>
                            <a:ext uri="http://customooxmlschemas.google.com/">
                              <go:slidesCustomData xmlns:go="http://customooxmlschemas.google.com/" textRoundtripDataId="62"/>
                            </a:ext>
                          </a:extLst>
                        </a:rPr>
                        <a:t>$2</a:t>
                      </a:r>
                      <a:r>
                        <a:rPr lang="en-US" sz="1800">
                          <a:solidFill>
                            <a:schemeClr val="dk2"/>
                          </a:solidFill>
                          <a:latin typeface="Open Sans"/>
                          <a:ea typeface="Open Sans"/>
                          <a:cs typeface="Open Sans"/>
                          <a:sym typeface="Open Sans"/>
                        </a:rPr>
                        <a:t>,608</a:t>
                      </a:r>
                      <a:endParaRPr sz="1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2700">
                      <a:solidFill>
                        <a:srgbClr val="000000"/>
                      </a:solidFill>
                      <a:prstDash val="solid"/>
                      <a:round/>
                      <a:headEnd len="sm" w="sm" type="none"/>
                      <a:tailEnd len="sm" w="sm" type="none"/>
                    </a:lnB>
                  </a:tcPr>
                </a:tc>
              </a:tr>
              <a:tr h="380750">
                <a:tc>
                  <a:txBody>
                    <a:bodyPr/>
                    <a:lstStyle/>
                    <a:p>
                      <a:pPr indent="0" lvl="0" marL="0" marR="0" rtl="0" algn="ctr">
                        <a:lnSpc>
                          <a:spcPct val="100000"/>
                        </a:lnSpc>
                        <a:spcBef>
                          <a:spcPts val="0"/>
                        </a:spcBef>
                        <a:spcAft>
                          <a:spcPts val="0"/>
                        </a:spcAft>
                        <a:buNone/>
                      </a:pPr>
                      <a:r>
                        <a:rPr b="1" lang="en-US" sz="1800" u="none" cap="none" strike="noStrike">
                          <a:solidFill>
                            <a:schemeClr val="dk2"/>
                          </a:solidFill>
                          <a:latin typeface="Open Sans"/>
                          <a:ea typeface="Open Sans"/>
                          <a:cs typeface="Open Sans"/>
                          <a:sym typeface="Open Sans"/>
                        </a:rPr>
                        <a:t>2</a:t>
                      </a:r>
                      <a:endParaRPr sz="1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800" u="none" cap="none" strike="noStrike">
                          <a:solidFill>
                            <a:schemeClr val="dk2"/>
                          </a:solidFill>
                          <a:latin typeface="Open Sans"/>
                          <a:ea typeface="Open Sans"/>
                          <a:cs typeface="Open Sans"/>
                          <a:sym typeface="Open Sans"/>
                          <a:extLst>
                            <a:ext uri="http://customooxmlschemas.google.com/">
                              <go:slidesCustomData xmlns:go="http://customooxmlschemas.google.com/" textRoundtripDataId="63"/>
                            </a:ext>
                          </a:extLst>
                        </a:rPr>
                        <a:t>$</a:t>
                      </a:r>
                      <a:r>
                        <a:rPr lang="en-US" sz="1800">
                          <a:solidFill>
                            <a:schemeClr val="dk2"/>
                          </a:solidFill>
                          <a:latin typeface="Open Sans"/>
                          <a:ea typeface="Open Sans"/>
                          <a:cs typeface="Open Sans"/>
                          <a:sym typeface="Open Sans"/>
                        </a:rPr>
                        <a:t>3,525</a:t>
                      </a:r>
                      <a:endParaRPr sz="1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380750">
                <a:tc>
                  <a:txBody>
                    <a:bodyPr/>
                    <a:lstStyle/>
                    <a:p>
                      <a:pPr indent="0" lvl="0" marL="0" marR="0" rtl="0" algn="ctr">
                        <a:lnSpc>
                          <a:spcPct val="100000"/>
                        </a:lnSpc>
                        <a:spcBef>
                          <a:spcPts val="0"/>
                        </a:spcBef>
                        <a:spcAft>
                          <a:spcPts val="0"/>
                        </a:spcAft>
                        <a:buNone/>
                      </a:pPr>
                      <a:r>
                        <a:rPr b="1" lang="en-US" sz="1800" u="none" cap="none" strike="noStrike">
                          <a:solidFill>
                            <a:schemeClr val="dk2"/>
                          </a:solidFill>
                          <a:latin typeface="Open Sans"/>
                          <a:ea typeface="Open Sans"/>
                          <a:cs typeface="Open Sans"/>
                          <a:sym typeface="Open Sans"/>
                        </a:rPr>
                        <a:t>3</a:t>
                      </a:r>
                      <a:endParaRPr sz="1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800" u="none" cap="none" strike="noStrike">
                          <a:solidFill>
                            <a:schemeClr val="dk2"/>
                          </a:solidFill>
                          <a:latin typeface="Open Sans"/>
                          <a:ea typeface="Open Sans"/>
                          <a:cs typeface="Open Sans"/>
                          <a:sym typeface="Open Sans"/>
                          <a:extLst>
                            <a:ext uri="http://customooxmlschemas.google.com/">
                              <go:slidesCustomData xmlns:go="http://customooxmlschemas.google.com/" textRoundtripDataId="64"/>
                            </a:ext>
                          </a:extLst>
                        </a:rPr>
                        <a:t>$</a:t>
                      </a:r>
                      <a:r>
                        <a:rPr lang="en-US" sz="1800">
                          <a:solidFill>
                            <a:schemeClr val="dk2"/>
                          </a:solidFill>
                          <a:latin typeface="Open Sans"/>
                          <a:ea typeface="Open Sans"/>
                          <a:cs typeface="Open Sans"/>
                          <a:sym typeface="Open Sans"/>
                        </a:rPr>
                        <a:t>4,442</a:t>
                      </a:r>
                      <a:endParaRPr sz="1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0750">
                <a:tc>
                  <a:txBody>
                    <a:bodyPr/>
                    <a:lstStyle/>
                    <a:p>
                      <a:pPr indent="0" lvl="0" marL="0" marR="0" rtl="0" algn="ctr">
                        <a:lnSpc>
                          <a:spcPct val="100000"/>
                        </a:lnSpc>
                        <a:spcBef>
                          <a:spcPts val="0"/>
                        </a:spcBef>
                        <a:spcAft>
                          <a:spcPts val="0"/>
                        </a:spcAft>
                        <a:buNone/>
                      </a:pPr>
                      <a:r>
                        <a:rPr b="1" lang="en-US" sz="1800" u="none" cap="none" strike="noStrike">
                          <a:solidFill>
                            <a:schemeClr val="dk2"/>
                          </a:solidFill>
                          <a:latin typeface="Open Sans"/>
                          <a:ea typeface="Open Sans"/>
                          <a:cs typeface="Open Sans"/>
                          <a:sym typeface="Open Sans"/>
                        </a:rPr>
                        <a:t>4</a:t>
                      </a:r>
                      <a:endParaRPr sz="1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800" u="none" cap="none" strike="noStrike">
                          <a:solidFill>
                            <a:schemeClr val="dk2"/>
                          </a:solidFill>
                          <a:latin typeface="Open Sans"/>
                          <a:ea typeface="Open Sans"/>
                          <a:cs typeface="Open Sans"/>
                          <a:sym typeface="Open Sans"/>
                          <a:extLst>
                            <a:ext uri="http://customooxmlschemas.google.com/">
                              <go:slidesCustomData xmlns:go="http://customooxmlschemas.google.com/" textRoundtripDataId="65"/>
                            </a:ext>
                          </a:extLst>
                        </a:rPr>
                        <a:t>$</a:t>
                      </a:r>
                      <a:r>
                        <a:rPr lang="en-US" sz="1800">
                          <a:solidFill>
                            <a:schemeClr val="dk2"/>
                          </a:solidFill>
                          <a:latin typeface="Open Sans"/>
                          <a:ea typeface="Open Sans"/>
                          <a:cs typeface="Open Sans"/>
                          <a:sym typeface="Open Sans"/>
                        </a:rPr>
                        <a:t>5,358</a:t>
                      </a:r>
                      <a:endParaRPr sz="1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0750">
                <a:tc>
                  <a:txBody>
                    <a:bodyPr/>
                    <a:lstStyle/>
                    <a:p>
                      <a:pPr indent="0" lvl="0" marL="0" marR="0" rtl="0" algn="ctr">
                        <a:lnSpc>
                          <a:spcPct val="100000"/>
                        </a:lnSpc>
                        <a:spcBef>
                          <a:spcPts val="0"/>
                        </a:spcBef>
                        <a:spcAft>
                          <a:spcPts val="0"/>
                        </a:spcAft>
                        <a:buNone/>
                      </a:pPr>
                      <a:r>
                        <a:rPr b="1" lang="en-US" sz="1800" u="none" cap="none" strike="noStrike">
                          <a:solidFill>
                            <a:schemeClr val="dk2"/>
                          </a:solidFill>
                          <a:latin typeface="Open Sans"/>
                          <a:ea typeface="Open Sans"/>
                          <a:cs typeface="Open Sans"/>
                          <a:sym typeface="Open Sans"/>
                        </a:rPr>
                        <a:t>5</a:t>
                      </a:r>
                      <a:endParaRPr sz="1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800" u="none" cap="none" strike="noStrike">
                          <a:solidFill>
                            <a:schemeClr val="dk2"/>
                          </a:solidFill>
                          <a:latin typeface="Open Sans"/>
                          <a:ea typeface="Open Sans"/>
                          <a:cs typeface="Open Sans"/>
                          <a:sym typeface="Open Sans"/>
                          <a:extLst>
                            <a:ext uri="http://customooxmlschemas.google.com/">
                              <go:slidesCustomData xmlns:go="http://customooxmlschemas.google.com/" textRoundtripDataId="66"/>
                            </a:ext>
                          </a:extLst>
                        </a:rPr>
                        <a:t>$</a:t>
                      </a:r>
                      <a:r>
                        <a:rPr lang="en-US" sz="1800">
                          <a:solidFill>
                            <a:schemeClr val="dk2"/>
                          </a:solidFill>
                          <a:latin typeface="Open Sans"/>
                          <a:ea typeface="Open Sans"/>
                          <a:cs typeface="Open Sans"/>
                          <a:sym typeface="Open Sans"/>
                        </a:rPr>
                        <a:t>6,275</a:t>
                      </a:r>
                      <a:endParaRPr sz="1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0750">
                <a:tc>
                  <a:txBody>
                    <a:bodyPr/>
                    <a:lstStyle/>
                    <a:p>
                      <a:pPr indent="0" lvl="0" marL="0" marR="0" rtl="0" algn="ctr">
                        <a:lnSpc>
                          <a:spcPct val="100000"/>
                        </a:lnSpc>
                        <a:spcBef>
                          <a:spcPts val="0"/>
                        </a:spcBef>
                        <a:spcAft>
                          <a:spcPts val="0"/>
                        </a:spcAft>
                        <a:buNone/>
                      </a:pPr>
                      <a:r>
                        <a:rPr b="1" lang="en-US" sz="1800" u="none" cap="none" strike="noStrike">
                          <a:solidFill>
                            <a:schemeClr val="dk2"/>
                          </a:solidFill>
                          <a:latin typeface="Open Sans"/>
                          <a:ea typeface="Open Sans"/>
                          <a:cs typeface="Open Sans"/>
                          <a:sym typeface="Open Sans"/>
                        </a:rPr>
                        <a:t>6</a:t>
                      </a:r>
                      <a:endParaRPr sz="1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800" u="none" cap="none" strike="noStrike">
                          <a:solidFill>
                            <a:schemeClr val="dk2"/>
                          </a:solidFill>
                          <a:latin typeface="Open Sans"/>
                          <a:ea typeface="Open Sans"/>
                          <a:cs typeface="Open Sans"/>
                          <a:sym typeface="Open Sans"/>
                          <a:extLst>
                            <a:ext uri="http://customooxmlschemas.google.com/">
                              <go:slidesCustomData xmlns:go="http://customooxmlschemas.google.com/" textRoundtripDataId="67"/>
                            </a:ext>
                          </a:extLst>
                        </a:rPr>
                        <a:t>$</a:t>
                      </a:r>
                      <a:r>
                        <a:rPr lang="en-US" sz="1800">
                          <a:solidFill>
                            <a:schemeClr val="dk2"/>
                          </a:solidFill>
                          <a:latin typeface="Open Sans"/>
                          <a:ea typeface="Open Sans"/>
                          <a:cs typeface="Open Sans"/>
                          <a:sym typeface="Open Sans"/>
                        </a:rPr>
                        <a:t>7,192</a:t>
                      </a:r>
                      <a:endParaRPr sz="1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0750">
                <a:tc>
                  <a:txBody>
                    <a:bodyPr/>
                    <a:lstStyle/>
                    <a:p>
                      <a:pPr indent="0" lvl="0" marL="0" marR="0" rtl="0" algn="ctr">
                        <a:lnSpc>
                          <a:spcPct val="100000"/>
                        </a:lnSpc>
                        <a:spcBef>
                          <a:spcPts val="0"/>
                        </a:spcBef>
                        <a:spcAft>
                          <a:spcPts val="0"/>
                        </a:spcAft>
                        <a:buNone/>
                      </a:pPr>
                      <a:r>
                        <a:rPr b="1" lang="en-US" sz="1800" u="none" cap="none" strike="noStrike">
                          <a:solidFill>
                            <a:schemeClr val="dk2"/>
                          </a:solidFill>
                          <a:latin typeface="Open Sans"/>
                          <a:ea typeface="Open Sans"/>
                          <a:cs typeface="Open Sans"/>
                          <a:sym typeface="Open Sans"/>
                        </a:rPr>
                        <a:t>7</a:t>
                      </a:r>
                      <a:endParaRPr sz="1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800" u="none" cap="none" strike="noStrike">
                          <a:solidFill>
                            <a:schemeClr val="dk2"/>
                          </a:solidFill>
                          <a:latin typeface="Open Sans"/>
                          <a:ea typeface="Open Sans"/>
                          <a:cs typeface="Open Sans"/>
                          <a:sym typeface="Open Sans"/>
                          <a:extLst>
                            <a:ext uri="http://customooxmlschemas.google.com/">
                              <go:slidesCustomData xmlns:go="http://customooxmlschemas.google.com/" textRoundtripDataId="68"/>
                            </a:ext>
                          </a:extLst>
                        </a:rPr>
                        <a:t>$</a:t>
                      </a:r>
                      <a:r>
                        <a:rPr lang="en-US" sz="1800">
                          <a:solidFill>
                            <a:schemeClr val="dk2"/>
                          </a:solidFill>
                          <a:latin typeface="Open Sans"/>
                          <a:ea typeface="Open Sans"/>
                          <a:cs typeface="Open Sans"/>
                          <a:sym typeface="Open Sans"/>
                        </a:rPr>
                        <a:t>8,108</a:t>
                      </a:r>
                      <a:endParaRPr sz="1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0750">
                <a:tc>
                  <a:txBody>
                    <a:bodyPr/>
                    <a:lstStyle/>
                    <a:p>
                      <a:pPr indent="0" lvl="0" marL="0" marR="0" rtl="0" algn="ctr">
                        <a:lnSpc>
                          <a:spcPct val="100000"/>
                        </a:lnSpc>
                        <a:spcBef>
                          <a:spcPts val="0"/>
                        </a:spcBef>
                        <a:spcAft>
                          <a:spcPts val="0"/>
                        </a:spcAft>
                        <a:buNone/>
                      </a:pPr>
                      <a:r>
                        <a:rPr b="1" lang="en-US" sz="1800" u="none" cap="none" strike="noStrike">
                          <a:solidFill>
                            <a:schemeClr val="dk2"/>
                          </a:solidFill>
                          <a:latin typeface="Open Sans"/>
                          <a:ea typeface="Open Sans"/>
                          <a:cs typeface="Open Sans"/>
                          <a:sym typeface="Open Sans"/>
                        </a:rPr>
                        <a:t>8</a:t>
                      </a:r>
                      <a:endParaRPr sz="1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800" u="none" cap="none" strike="noStrike">
                          <a:solidFill>
                            <a:schemeClr val="dk2"/>
                          </a:solidFill>
                          <a:latin typeface="Open Sans"/>
                          <a:ea typeface="Open Sans"/>
                          <a:cs typeface="Open Sans"/>
                          <a:sym typeface="Open Sans"/>
                          <a:extLst>
                            <a:ext uri="http://customooxmlschemas.google.com/">
                              <go:slidesCustomData xmlns:go="http://customooxmlschemas.google.com/" textRoundtripDataId="69"/>
                            </a:ext>
                          </a:extLst>
                        </a:rPr>
                        <a:t>$</a:t>
                      </a:r>
                      <a:r>
                        <a:rPr lang="en-US" sz="1800">
                          <a:solidFill>
                            <a:schemeClr val="dk2"/>
                          </a:solidFill>
                          <a:latin typeface="Open Sans"/>
                          <a:ea typeface="Open Sans"/>
                          <a:cs typeface="Open Sans"/>
                          <a:sym typeface="Open Sans"/>
                        </a:rPr>
                        <a:t>9,025</a:t>
                      </a:r>
                      <a:endParaRPr sz="1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0750">
                <a:tc>
                  <a:txBody>
                    <a:bodyPr/>
                    <a:lstStyle/>
                    <a:p>
                      <a:pPr indent="0" lvl="0" marL="0" marR="0" rtl="0" algn="ctr">
                        <a:lnSpc>
                          <a:spcPct val="100000"/>
                        </a:lnSpc>
                        <a:spcBef>
                          <a:spcPts val="0"/>
                        </a:spcBef>
                        <a:spcAft>
                          <a:spcPts val="0"/>
                        </a:spcAft>
                        <a:buNone/>
                      </a:pPr>
                      <a:r>
                        <a:rPr b="1" lang="en-US" sz="1800" u="none" cap="none" strike="noStrike">
                          <a:solidFill>
                            <a:schemeClr val="dk2"/>
                          </a:solidFill>
                          <a:latin typeface="Open Sans"/>
                          <a:ea typeface="Open Sans"/>
                          <a:cs typeface="Open Sans"/>
                          <a:sym typeface="Open Sans"/>
                        </a:rPr>
                        <a:t>Each additional member</a:t>
                      </a:r>
                      <a:endParaRPr sz="1800" u="none" cap="none" strike="noStrike">
                        <a:solidFill>
                          <a:schemeClr val="dk2"/>
                        </a:solidFill>
                        <a:latin typeface="Open Sans"/>
                        <a:ea typeface="Open Sans"/>
                        <a:cs typeface="Open Sans"/>
                        <a:sym typeface="Open Sans"/>
                      </a:endParaRPr>
                    </a:p>
                  </a:txBody>
                  <a:tcPr marT="0" marB="0" marR="68575" marL="68575">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800" u="none" cap="none" strike="noStrike">
                          <a:solidFill>
                            <a:schemeClr val="dk2"/>
                          </a:solidFill>
                          <a:latin typeface="Open Sans"/>
                          <a:ea typeface="Open Sans"/>
                          <a:cs typeface="Open Sans"/>
                          <a:sym typeface="Open Sans"/>
                          <a:extLst>
                            <a:ext uri="http://customooxmlschemas.google.com/">
                              <go:slidesCustomData xmlns:go="http://customooxmlschemas.google.com/" textRoundtripDataId="70"/>
                            </a:ext>
                          </a:extLst>
                        </a:rPr>
                        <a:t>Add $</a:t>
                      </a:r>
                      <a:r>
                        <a:rPr lang="en-US" sz="1800">
                          <a:solidFill>
                            <a:schemeClr val="dk2"/>
                          </a:solidFill>
                          <a:latin typeface="Open Sans"/>
                          <a:ea typeface="Open Sans"/>
                          <a:cs typeface="Open Sans"/>
                          <a:sym typeface="Open Sans"/>
                        </a:rPr>
                        <a:t>917</a:t>
                      </a:r>
                      <a:endParaRPr sz="1800" u="none" cap="none" strike="noStrike">
                        <a:solidFill>
                          <a:schemeClr val="dk2"/>
                        </a:solidFill>
                        <a:latin typeface="Open Sans"/>
                        <a:ea typeface="Open Sans"/>
                        <a:cs typeface="Open Sans"/>
                        <a:sym typeface="Open Sans"/>
                      </a:endParaRPr>
                    </a:p>
                  </a:txBody>
                  <a:tcPr marT="0" marB="0" marR="68575" marL="68575"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d7aea1e7a6_0_189"/>
          <p:cNvSpPr txBox="1"/>
          <p:nvPr>
            <p:ph type="title"/>
          </p:nvPr>
        </p:nvSpPr>
        <p:spPr>
          <a:xfrm>
            <a:off x="865950" y="666100"/>
            <a:ext cx="10460100" cy="868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1F394D"/>
              </a:buClr>
              <a:buSzPct val="89626"/>
              <a:buFont typeface="Calibri"/>
              <a:buNone/>
            </a:pPr>
            <a:r>
              <a:rPr lang="en-US" sz="4820">
                <a:solidFill>
                  <a:schemeClr val="accent3"/>
                </a:solidFill>
              </a:rPr>
              <a:t>Supplemental Nutrition Assistance Program </a:t>
            </a:r>
            <a:endParaRPr sz="4820">
              <a:solidFill>
                <a:schemeClr val="accent3"/>
              </a:solidFill>
            </a:endParaRPr>
          </a:p>
        </p:txBody>
      </p:sp>
      <p:sp>
        <p:nvSpPr>
          <p:cNvPr id="165" name="Google Shape;165;g2d7aea1e7a6_0_189"/>
          <p:cNvSpPr txBox="1"/>
          <p:nvPr>
            <p:ph idx="1" type="body"/>
          </p:nvPr>
        </p:nvSpPr>
        <p:spPr>
          <a:xfrm>
            <a:off x="184025" y="1765750"/>
            <a:ext cx="11561400" cy="4761300"/>
          </a:xfrm>
          <a:prstGeom prst="rect">
            <a:avLst/>
          </a:prstGeom>
          <a:noFill/>
          <a:ln>
            <a:noFill/>
          </a:ln>
        </p:spPr>
        <p:txBody>
          <a:bodyPr anchorCtr="0" anchor="t" bIns="45700" lIns="0" spcFirstLastPara="1" rIns="0" wrap="square" tIns="45700">
            <a:normAutofit/>
          </a:bodyPr>
          <a:lstStyle/>
          <a:p>
            <a:pPr indent="0" lvl="0" marL="0" rtl="0" algn="ctr">
              <a:lnSpc>
                <a:spcPct val="90000"/>
              </a:lnSpc>
              <a:spcBef>
                <a:spcPts val="0"/>
              </a:spcBef>
              <a:spcAft>
                <a:spcPts val="0"/>
              </a:spcAft>
              <a:buSzPts val="2800"/>
              <a:buNone/>
            </a:pPr>
            <a:r>
              <a:rPr lang="en-US" sz="3200">
                <a:latin typeface="Calibri"/>
                <a:ea typeface="Calibri"/>
                <a:cs typeface="Calibri"/>
                <a:sym typeface="Calibri"/>
              </a:rPr>
              <a:t>100% federally-funded </a:t>
            </a:r>
            <a:r>
              <a:rPr i="1" lang="en-US" sz="3200">
                <a:latin typeface="Calibri"/>
                <a:ea typeface="Calibri"/>
                <a:cs typeface="Calibri"/>
                <a:sym typeface="Calibri"/>
              </a:rPr>
              <a:t>entitlement</a:t>
            </a:r>
            <a:r>
              <a:rPr lang="en-US" sz="3200">
                <a:latin typeface="Calibri"/>
                <a:ea typeface="Calibri"/>
                <a:cs typeface="Calibri"/>
                <a:sym typeface="Calibri"/>
              </a:rPr>
              <a:t> program. </a:t>
            </a:r>
            <a:endParaRPr sz="3200"/>
          </a:p>
          <a:p>
            <a:pPr indent="0" lvl="0" marL="914400" rtl="0" algn="l">
              <a:lnSpc>
                <a:spcPct val="90000"/>
              </a:lnSpc>
              <a:spcBef>
                <a:spcPts val="0"/>
              </a:spcBef>
              <a:spcAft>
                <a:spcPts val="0"/>
              </a:spcAft>
              <a:buNone/>
            </a:pPr>
            <a:r>
              <a:t/>
            </a:r>
            <a:endParaRPr sz="2500">
              <a:latin typeface="Calibri"/>
              <a:ea typeface="Calibri"/>
              <a:cs typeface="Calibri"/>
              <a:sym typeface="Calibri"/>
            </a:endParaRPr>
          </a:p>
          <a:p>
            <a:pPr indent="-393700" lvl="1" marL="914400" rtl="0" algn="l">
              <a:lnSpc>
                <a:spcPct val="90000"/>
              </a:lnSpc>
              <a:spcBef>
                <a:spcPts val="0"/>
              </a:spcBef>
              <a:spcAft>
                <a:spcPts val="0"/>
              </a:spcAft>
              <a:buSzPts val="2600"/>
              <a:buFont typeface="Calibri"/>
              <a:buChar char="○"/>
            </a:pPr>
            <a:r>
              <a:rPr lang="en-US" sz="2600">
                <a:latin typeface="Calibri"/>
                <a:ea typeface="Calibri"/>
                <a:cs typeface="Calibri"/>
                <a:sym typeface="Calibri"/>
              </a:rPr>
              <a:t>Paid </a:t>
            </a:r>
            <a:r>
              <a:rPr lang="en-US" sz="2600"/>
              <a:t>through </a:t>
            </a:r>
            <a:r>
              <a:rPr lang="en-US" sz="2600">
                <a:latin typeface="Calibri"/>
                <a:ea typeface="Calibri"/>
                <a:cs typeface="Calibri"/>
                <a:sym typeface="Calibri"/>
              </a:rPr>
              <a:t>Electronic Benefits Transfer (EBT).</a:t>
            </a:r>
            <a:endParaRPr sz="1700">
              <a:latin typeface="Calibri"/>
              <a:ea typeface="Calibri"/>
              <a:cs typeface="Calibri"/>
              <a:sym typeface="Calibri"/>
            </a:endParaRPr>
          </a:p>
          <a:p>
            <a:pPr indent="-444500" lvl="1" marL="965200" rtl="0" algn="l">
              <a:lnSpc>
                <a:spcPct val="90000"/>
              </a:lnSpc>
              <a:spcBef>
                <a:spcPts val="1400"/>
              </a:spcBef>
              <a:spcAft>
                <a:spcPts val="0"/>
              </a:spcAft>
              <a:buSzPts val="2600"/>
              <a:buFont typeface="Calibri"/>
              <a:buChar char="○"/>
            </a:pPr>
            <a:r>
              <a:rPr lang="en-US" sz="2600">
                <a:latin typeface="Calibri"/>
                <a:ea typeface="Calibri"/>
                <a:cs typeface="Calibri"/>
                <a:sym typeface="Calibri"/>
              </a:rPr>
              <a:t>Limited to food, vegetable/fruit plants &amp; seeds (no hot foods).  </a:t>
            </a:r>
            <a:endParaRPr sz="1700">
              <a:latin typeface="Calibri"/>
              <a:ea typeface="Calibri"/>
              <a:cs typeface="Calibri"/>
              <a:sym typeface="Calibri"/>
            </a:endParaRPr>
          </a:p>
          <a:p>
            <a:pPr indent="-444500" lvl="1" marL="965200" rtl="0" algn="l">
              <a:lnSpc>
                <a:spcPct val="90000"/>
              </a:lnSpc>
              <a:spcBef>
                <a:spcPts val="1400"/>
              </a:spcBef>
              <a:spcAft>
                <a:spcPts val="0"/>
              </a:spcAft>
              <a:buSzPts val="2600"/>
              <a:buFont typeface="Calibri"/>
              <a:buChar char="○"/>
            </a:pPr>
            <a:r>
              <a:rPr lang="en-US" sz="2700">
                <a:latin typeface="Calibri"/>
                <a:ea typeface="Calibri"/>
                <a:cs typeface="Calibri"/>
                <a:sym typeface="Calibri"/>
              </a:rPr>
              <a:t>Over 5,500 EBT retailers in state, including farmers markets, CSAs.</a:t>
            </a:r>
            <a:endParaRPr sz="2700">
              <a:latin typeface="Calibri"/>
              <a:ea typeface="Calibri"/>
              <a:cs typeface="Calibri"/>
              <a:sym typeface="Calibri"/>
            </a:endParaRPr>
          </a:p>
          <a:p>
            <a:pPr indent="-400050" lvl="1" marL="914400" rtl="0" algn="l">
              <a:spcBef>
                <a:spcPts val="1400"/>
              </a:spcBef>
              <a:spcAft>
                <a:spcPts val="0"/>
              </a:spcAft>
              <a:buSzPts val="2700"/>
              <a:buFont typeface="Calibri"/>
              <a:buChar char="○"/>
            </a:pPr>
            <a:r>
              <a:rPr lang="en-US" sz="2600">
                <a:latin typeface="Calibri"/>
                <a:ea typeface="Calibri"/>
                <a:cs typeface="Calibri"/>
                <a:sym typeface="Calibri"/>
              </a:rPr>
              <a:t>SNAP recipients qualify for HIP (</a:t>
            </a:r>
            <a:r>
              <a:rPr lang="en-US" sz="2600" u="sng">
                <a:solidFill>
                  <a:schemeClr val="hlink"/>
                </a:solidFill>
                <a:latin typeface="Calibri"/>
                <a:ea typeface="Calibri"/>
                <a:cs typeface="Calibri"/>
                <a:sym typeface="Calibri"/>
                <a:hlinkClick r:id="rId3"/>
              </a:rPr>
              <a:t>Healthy Incentive Program</a:t>
            </a:r>
            <a:r>
              <a:rPr lang="en-US" sz="2600">
                <a:latin typeface="Calibri"/>
                <a:ea typeface="Calibri"/>
                <a:cs typeface="Calibri"/>
                <a:sym typeface="Calibri"/>
              </a:rPr>
              <a:t>).</a:t>
            </a:r>
            <a:endParaRPr sz="2700">
              <a:latin typeface="Calibri"/>
              <a:ea typeface="Calibri"/>
              <a:cs typeface="Calibri"/>
              <a:sym typeface="Calibri"/>
            </a:endParaRPr>
          </a:p>
          <a:p>
            <a:pPr indent="-450850" lvl="1" marL="965200" rtl="0" algn="l">
              <a:lnSpc>
                <a:spcPct val="90000"/>
              </a:lnSpc>
              <a:spcBef>
                <a:spcPts val="1400"/>
              </a:spcBef>
              <a:spcAft>
                <a:spcPts val="0"/>
              </a:spcAft>
              <a:buSzPts val="2700"/>
              <a:buFont typeface="Calibri"/>
              <a:buChar char="○"/>
            </a:pPr>
            <a:r>
              <a:rPr lang="en-US" sz="2700" u="sng">
                <a:solidFill>
                  <a:schemeClr val="hlink"/>
                </a:solidFill>
                <a:latin typeface="Calibri"/>
                <a:ea typeface="Calibri"/>
                <a:cs typeface="Calibri"/>
                <a:sym typeface="Calibri"/>
                <a:hlinkClick r:id="rId4"/>
              </a:rPr>
              <a:t>Online purchasing available</a:t>
            </a:r>
            <a:endParaRPr sz="2600">
              <a:latin typeface="Calibri"/>
              <a:ea typeface="Calibri"/>
              <a:cs typeface="Calibri"/>
              <a:sym typeface="Calibri"/>
            </a:endParaRPr>
          </a:p>
          <a:p>
            <a:pPr indent="-444500" lvl="1" marL="965200" rtl="0" algn="l">
              <a:lnSpc>
                <a:spcPct val="90000"/>
              </a:lnSpc>
              <a:spcBef>
                <a:spcPts val="1400"/>
              </a:spcBef>
              <a:spcAft>
                <a:spcPts val="0"/>
              </a:spcAft>
              <a:buSzPts val="2600"/>
              <a:buFont typeface="Calibri"/>
              <a:buChar char="○"/>
            </a:pPr>
            <a:r>
              <a:rPr lang="en-US" sz="2600" u="sng">
                <a:solidFill>
                  <a:schemeClr val="hlink"/>
                </a:solidFill>
                <a:latin typeface="Calibri"/>
                <a:ea typeface="Calibri"/>
                <a:cs typeface="Calibri"/>
                <a:sym typeface="Calibri"/>
                <a:hlinkClick r:id="rId5"/>
              </a:rPr>
              <a:t>Restaurant Meals Program</a:t>
            </a:r>
            <a:r>
              <a:rPr lang="en-US" sz="2600">
                <a:latin typeface="Calibri"/>
                <a:ea typeface="Calibri"/>
                <a:cs typeface="Calibri"/>
                <a:sym typeface="Calibri"/>
              </a:rPr>
              <a:t> in certain areas of state </a:t>
            </a:r>
            <a:endParaRPr sz="2600">
              <a:latin typeface="Calibri"/>
              <a:ea typeface="Calibri"/>
              <a:cs typeface="Calibri"/>
              <a:sym typeface="Calibri"/>
            </a:endParaRPr>
          </a:p>
          <a:p>
            <a:pPr indent="-368300" lvl="3" marL="1828800" rtl="0" algn="l">
              <a:lnSpc>
                <a:spcPct val="90000"/>
              </a:lnSpc>
              <a:spcBef>
                <a:spcPts val="1400"/>
              </a:spcBef>
              <a:spcAft>
                <a:spcPts val="0"/>
              </a:spcAft>
              <a:buSzPts val="2200"/>
              <a:buFont typeface="Calibri"/>
              <a:buChar char="●"/>
            </a:pPr>
            <a:r>
              <a:rPr lang="en-US" sz="2200">
                <a:latin typeface="Calibri"/>
                <a:ea typeface="Calibri"/>
                <a:cs typeface="Calibri"/>
                <a:sym typeface="Calibri"/>
              </a:rPr>
              <a:t>for recipients age 60+, get a disability benefit, and/or homeless</a:t>
            </a:r>
            <a:endParaRPr sz="2200">
              <a:latin typeface="Calibri"/>
              <a:ea typeface="Calibri"/>
              <a:cs typeface="Calibri"/>
              <a:sym typeface="Calibri"/>
            </a:endParaRPr>
          </a:p>
          <a:p>
            <a:pPr indent="0" lvl="1" marL="0" rtl="0" algn="l">
              <a:lnSpc>
                <a:spcPct val="90000"/>
              </a:lnSpc>
              <a:spcBef>
                <a:spcPts val="400"/>
              </a:spcBef>
              <a:spcAft>
                <a:spcPts val="0"/>
              </a:spcAft>
              <a:buSzPts val="1800"/>
              <a:buNone/>
            </a:pPr>
            <a:r>
              <a:t/>
            </a:r>
            <a:endParaRPr/>
          </a:p>
        </p:txBody>
      </p:sp>
      <p:sp>
        <p:nvSpPr>
          <p:cNvPr id="166" name="Google Shape;166;g2d7aea1e7a6_0_189"/>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67" name="Google Shape;167;g2d7aea1e7a6_0_189"/>
          <p:cNvPicPr preferRelativeResize="0"/>
          <p:nvPr/>
        </p:nvPicPr>
        <p:blipFill>
          <a:blip r:embed="rId6">
            <a:alphaModFix/>
          </a:blip>
          <a:stretch>
            <a:fillRect/>
          </a:stretch>
        </p:blipFill>
        <p:spPr>
          <a:xfrm>
            <a:off x="9900450" y="1906149"/>
            <a:ext cx="1653899" cy="1074175"/>
          </a:xfrm>
          <a:prstGeom prst="rect">
            <a:avLst/>
          </a:prstGeom>
          <a:noFill/>
          <a:ln>
            <a:noFill/>
          </a:ln>
        </p:spPr>
      </p:pic>
      <p:pic>
        <p:nvPicPr>
          <p:cNvPr id="168" name="Google Shape;168;g2d7aea1e7a6_0_189"/>
          <p:cNvPicPr preferRelativeResize="0"/>
          <p:nvPr/>
        </p:nvPicPr>
        <p:blipFill rotWithShape="1">
          <a:blip r:embed="rId7">
            <a:alphaModFix/>
          </a:blip>
          <a:srcRect b="0" l="0" r="0" t="0"/>
          <a:stretch/>
        </p:blipFill>
        <p:spPr>
          <a:xfrm>
            <a:off x="10433915" y="3351875"/>
            <a:ext cx="1477185" cy="1441125"/>
          </a:xfrm>
          <a:prstGeom prst="rect">
            <a:avLst/>
          </a:prstGeom>
          <a:noFill/>
          <a:ln>
            <a:noFill/>
          </a:ln>
        </p:spPr>
      </p:pic>
      <p:pic>
        <p:nvPicPr>
          <p:cNvPr id="169" name="Google Shape;169;g2d7aea1e7a6_0_189"/>
          <p:cNvPicPr preferRelativeResize="0"/>
          <p:nvPr/>
        </p:nvPicPr>
        <p:blipFill>
          <a:blip r:embed="rId8">
            <a:alphaModFix/>
          </a:blip>
          <a:stretch>
            <a:fillRect/>
          </a:stretch>
        </p:blipFill>
        <p:spPr>
          <a:xfrm>
            <a:off x="9567487" y="5056103"/>
            <a:ext cx="1977826" cy="114057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3254bef7818_0_255"/>
          <p:cNvSpPr txBox="1"/>
          <p:nvPr>
            <p:ph type="title"/>
          </p:nvPr>
        </p:nvSpPr>
        <p:spPr>
          <a:xfrm>
            <a:off x="1097275" y="286601"/>
            <a:ext cx="10058400" cy="9684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5"/>
                </a:solidFill>
              </a:rPr>
              <a:t>Example: Working student </a:t>
            </a:r>
            <a:endParaRPr>
              <a:solidFill>
                <a:schemeClr val="accent5"/>
              </a:solidFill>
            </a:endParaRPr>
          </a:p>
        </p:txBody>
      </p:sp>
      <p:sp>
        <p:nvSpPr>
          <p:cNvPr id="660" name="Google Shape;660;g3254bef7818_0_255"/>
          <p:cNvSpPr txBox="1"/>
          <p:nvPr>
            <p:ph idx="1" type="body"/>
          </p:nvPr>
        </p:nvSpPr>
        <p:spPr>
          <a:xfrm>
            <a:off x="435850" y="1869075"/>
            <a:ext cx="7768800" cy="3859800"/>
          </a:xfrm>
          <a:prstGeom prst="rect">
            <a:avLst/>
          </a:prstGeom>
          <a:noFill/>
          <a:ln>
            <a:noFill/>
          </a:ln>
        </p:spPr>
        <p:txBody>
          <a:bodyPr anchorCtr="0" anchor="t" bIns="45700" lIns="0" spcFirstLastPara="1" rIns="0" wrap="square" tIns="45700">
            <a:noAutofit/>
          </a:bodyPr>
          <a:lstStyle/>
          <a:p>
            <a:pPr indent="-361950" lvl="0" marL="457200" rtl="0" algn="l">
              <a:lnSpc>
                <a:spcPct val="115000"/>
              </a:lnSpc>
              <a:spcBef>
                <a:spcPts val="1200"/>
              </a:spcBef>
              <a:spcAft>
                <a:spcPts val="0"/>
              </a:spcAft>
              <a:buSzPts val="2100"/>
              <a:buChar char="●"/>
            </a:pPr>
            <a:r>
              <a:rPr lang="en-US" sz="2100"/>
              <a:t>Raquel is a student at Worcester State. </a:t>
            </a:r>
            <a:endParaRPr sz="2100"/>
          </a:p>
          <a:p>
            <a:pPr indent="-361950" lvl="0" marL="457200" rtl="0" algn="l">
              <a:lnSpc>
                <a:spcPct val="115000"/>
              </a:lnSpc>
              <a:spcBef>
                <a:spcPts val="0"/>
              </a:spcBef>
              <a:spcAft>
                <a:spcPts val="0"/>
              </a:spcAft>
              <a:buSzPts val="2100"/>
              <a:buChar char="●"/>
            </a:pPr>
            <a:r>
              <a:rPr lang="en-US" sz="2100"/>
              <a:t>She works 15 hours/week with a cleaning company and makes about $</a:t>
            </a:r>
            <a:r>
              <a:rPr lang="en-US" sz="2100">
                <a:extLst>
                  <a:ext uri="http://customooxmlschemas.google.com/">
                    <go:slidesCustomData xmlns:go="http://customooxmlschemas.google.com/" textRoundtripDataId="71"/>
                  </a:ext>
                </a:extLst>
              </a:rPr>
              <a:t>200</a:t>
            </a:r>
            <a:r>
              <a:rPr lang="en-US" sz="2100"/>
              <a:t>/week gross. </a:t>
            </a:r>
            <a:endParaRPr sz="2100"/>
          </a:p>
          <a:p>
            <a:pPr indent="-361950" lvl="0" marL="457200" rtl="0" algn="l">
              <a:lnSpc>
                <a:spcPct val="115000"/>
              </a:lnSpc>
              <a:spcBef>
                <a:spcPts val="0"/>
              </a:spcBef>
              <a:spcAft>
                <a:spcPts val="0"/>
              </a:spcAft>
              <a:buSzPts val="2100"/>
              <a:buChar char="●"/>
            </a:pPr>
            <a:r>
              <a:rPr lang="en-US" sz="2100"/>
              <a:t>Raquel also gets financial aid and her uncle gives her $200/month to help her with her car payments. </a:t>
            </a:r>
            <a:endParaRPr sz="2100"/>
          </a:p>
          <a:p>
            <a:pPr indent="0" lvl="0" marL="91440" rtl="0" algn="l">
              <a:lnSpc>
                <a:spcPct val="115000"/>
              </a:lnSpc>
              <a:spcBef>
                <a:spcPts val="1200"/>
              </a:spcBef>
              <a:spcAft>
                <a:spcPts val="0"/>
              </a:spcAft>
              <a:buNone/>
            </a:pPr>
            <a:r>
              <a:t/>
            </a:r>
            <a:endParaRPr sz="2100"/>
          </a:p>
          <a:p>
            <a:pPr indent="0" lvl="0" marL="91440" rtl="0" algn="l">
              <a:lnSpc>
                <a:spcPct val="115000"/>
              </a:lnSpc>
              <a:spcBef>
                <a:spcPts val="1200"/>
              </a:spcBef>
              <a:spcAft>
                <a:spcPts val="0"/>
              </a:spcAft>
              <a:buNone/>
            </a:pPr>
            <a:r>
              <a:rPr lang="en-US" sz="2100"/>
              <a:t>Raquel’s earnings from her job counts for SNAP. None of her financial aid counts and the help from her uncle does not count because it is for a specific need - her car. </a:t>
            </a:r>
            <a:endParaRPr sz="2100"/>
          </a:p>
        </p:txBody>
      </p:sp>
      <p:sp>
        <p:nvSpPr>
          <p:cNvPr id="661" name="Google Shape;661;g3254bef7818_0_255"/>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62" name="Google Shape;662;g3254bef7818_0_255"/>
          <p:cNvPicPr preferRelativeResize="0"/>
          <p:nvPr/>
        </p:nvPicPr>
        <p:blipFill rotWithShape="1">
          <a:blip r:embed="rId3">
            <a:alphaModFix/>
          </a:blip>
          <a:srcRect b="0" l="0" r="0" t="0"/>
          <a:stretch/>
        </p:blipFill>
        <p:spPr>
          <a:xfrm>
            <a:off x="9074213" y="2342625"/>
            <a:ext cx="3117725" cy="2172750"/>
          </a:xfrm>
          <a:prstGeom prst="rect">
            <a:avLst/>
          </a:prstGeom>
          <a:noFill/>
          <a:ln>
            <a:noFill/>
          </a:ln>
        </p:spPr>
      </p:pic>
      <p:sp>
        <p:nvSpPr>
          <p:cNvPr id="663" name="Google Shape;663;g3254bef7818_0_255"/>
          <p:cNvSpPr/>
          <p:nvPr/>
        </p:nvSpPr>
        <p:spPr>
          <a:xfrm>
            <a:off x="3908675" y="3850375"/>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3254bef7818_0_263"/>
          <p:cNvSpPr txBox="1"/>
          <p:nvPr>
            <p:ph type="title"/>
          </p:nvPr>
        </p:nvSpPr>
        <p:spPr>
          <a:xfrm>
            <a:off x="472966" y="286604"/>
            <a:ext cx="10682700" cy="1037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1800"/>
              <a:buNone/>
            </a:pPr>
            <a:r>
              <a:rPr lang="en-US">
                <a:solidFill>
                  <a:schemeClr val="accent5"/>
                </a:solidFill>
              </a:rPr>
              <a:t>Example: Gig worker earnings</a:t>
            </a:r>
            <a:endParaRPr>
              <a:solidFill>
                <a:schemeClr val="accent5"/>
              </a:solidFill>
            </a:endParaRPr>
          </a:p>
        </p:txBody>
      </p:sp>
      <p:sp>
        <p:nvSpPr>
          <p:cNvPr id="669" name="Google Shape;669;g3254bef7818_0_263"/>
          <p:cNvSpPr txBox="1"/>
          <p:nvPr>
            <p:ph idx="2" type="body"/>
          </p:nvPr>
        </p:nvSpPr>
        <p:spPr>
          <a:xfrm>
            <a:off x="4283600" y="1765750"/>
            <a:ext cx="7398600" cy="4461600"/>
          </a:xfrm>
          <a:prstGeom prst="rect">
            <a:avLst/>
          </a:prstGeom>
          <a:noFill/>
          <a:ln>
            <a:noFill/>
          </a:ln>
        </p:spPr>
        <p:txBody>
          <a:bodyPr anchorCtr="0" anchor="t" bIns="45700" lIns="0" spcFirstLastPara="1" rIns="0" wrap="square" tIns="45700">
            <a:normAutofit lnSpcReduction="20000"/>
          </a:bodyPr>
          <a:lstStyle/>
          <a:p>
            <a:pPr indent="-361950" lvl="0" marL="457200" rtl="0" algn="l">
              <a:lnSpc>
                <a:spcPct val="115000"/>
              </a:lnSpc>
              <a:spcBef>
                <a:spcPts val="1200"/>
              </a:spcBef>
              <a:spcAft>
                <a:spcPts val="0"/>
              </a:spcAft>
              <a:buSzPts val="2100"/>
              <a:buChar char="●"/>
            </a:pPr>
            <a:r>
              <a:rPr lang="en-US" sz="2100"/>
              <a:t>Charlie drives for a restaurant take out chain. </a:t>
            </a:r>
            <a:endParaRPr sz="2100"/>
          </a:p>
          <a:p>
            <a:pPr indent="-361950" lvl="0" marL="457200" rtl="0" algn="l">
              <a:lnSpc>
                <a:spcPct val="115000"/>
              </a:lnSpc>
              <a:spcBef>
                <a:spcPts val="1200"/>
              </a:spcBef>
              <a:spcAft>
                <a:spcPts val="0"/>
              </a:spcAft>
              <a:buSzPts val="2100"/>
              <a:buChar char="●"/>
            </a:pPr>
            <a:r>
              <a:rPr lang="en-US" sz="2100"/>
              <a:t>He’s an independent contractor, paid per delivery plus tips.</a:t>
            </a:r>
            <a:endParaRPr sz="2100"/>
          </a:p>
          <a:p>
            <a:pPr indent="-361950" lvl="0" marL="457200" rtl="0" algn="l">
              <a:lnSpc>
                <a:spcPct val="115000"/>
              </a:lnSpc>
              <a:spcBef>
                <a:spcPts val="1200"/>
              </a:spcBef>
              <a:spcAft>
                <a:spcPts val="0"/>
              </a:spcAft>
              <a:buSzPts val="2100"/>
              <a:buChar char="●"/>
            </a:pPr>
            <a:r>
              <a:rPr lang="en-US" sz="2100"/>
              <a:t>Charlie is leasing a car and pays a $350/mo leasing fee, plus car insurance, gas and tolls. </a:t>
            </a:r>
            <a:endParaRPr sz="2100"/>
          </a:p>
          <a:p>
            <a:pPr indent="-361950" lvl="0" marL="457200" rtl="0" algn="l">
              <a:lnSpc>
                <a:spcPct val="115000"/>
              </a:lnSpc>
              <a:spcBef>
                <a:spcPts val="1200"/>
              </a:spcBef>
              <a:spcAft>
                <a:spcPts val="0"/>
              </a:spcAft>
              <a:buSzPts val="2100"/>
              <a:buChar char="●"/>
            </a:pPr>
            <a:r>
              <a:rPr lang="en-US" sz="2100"/>
              <a:t>His vehicle costs eat up roughly half of what he earns from the driving.  </a:t>
            </a:r>
            <a:endParaRPr sz="2100"/>
          </a:p>
          <a:p>
            <a:pPr indent="-228600" lvl="0" marL="457200" rtl="0" algn="l">
              <a:lnSpc>
                <a:spcPct val="115000"/>
              </a:lnSpc>
              <a:spcBef>
                <a:spcPts val="1200"/>
              </a:spcBef>
              <a:spcAft>
                <a:spcPts val="0"/>
              </a:spcAft>
              <a:buSzPts val="1800"/>
              <a:buNone/>
            </a:pPr>
            <a:r>
              <a:t/>
            </a:r>
            <a:endParaRPr sz="2100"/>
          </a:p>
          <a:p>
            <a:pPr indent="0" lvl="0" marL="91440" rtl="0" algn="l">
              <a:lnSpc>
                <a:spcPct val="115000"/>
              </a:lnSpc>
              <a:spcBef>
                <a:spcPts val="1200"/>
              </a:spcBef>
              <a:spcAft>
                <a:spcPts val="0"/>
              </a:spcAft>
              <a:buNone/>
            </a:pPr>
            <a:r>
              <a:rPr lang="en-US" sz="2100"/>
              <a:t>If Charlie applies for SNAP, he should </a:t>
            </a:r>
            <a:r>
              <a:rPr lang="en-US" sz="2100">
                <a:extLst>
                  <a:ext uri="http://customooxmlschemas.google.com/">
                    <go:slidesCustomData xmlns:go="http://customooxmlschemas.google.com/" textRoundtripDataId="72"/>
                  </a:ext>
                </a:extLst>
              </a:rPr>
              <a:t>report his gross income and his business expenses - and DTA </a:t>
            </a:r>
            <a:r>
              <a:rPr lang="en-US" sz="2100">
                <a:extLst>
                  <a:ext uri="http://customooxmlschemas.google.com/">
                    <go:slidesCustomData xmlns:go="http://customooxmlschemas.google.com/" textRoundtripDataId="73"/>
                  </a:ext>
                </a:extLst>
              </a:rPr>
              <a:t>should</a:t>
            </a:r>
            <a:r>
              <a:rPr lang="en-US" sz="2100">
                <a:extLst>
                  <a:ext uri="http://customooxmlschemas.google.com/">
                    <go:slidesCustomData xmlns:go="http://customooxmlschemas.google.com/" textRoundtripDataId="74"/>
                  </a:ext>
                </a:extLst>
              </a:rPr>
              <a:t> only count his pre-tax net income after all his business expenses but before his income taxes, FICA and FUTA. </a:t>
            </a:r>
            <a:endParaRPr sz="2100"/>
          </a:p>
        </p:txBody>
      </p:sp>
      <p:sp>
        <p:nvSpPr>
          <p:cNvPr id="670" name="Google Shape;670;g3254bef7818_0_26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71" name="Google Shape;671;g3254bef7818_0_263"/>
          <p:cNvPicPr preferRelativeResize="0"/>
          <p:nvPr/>
        </p:nvPicPr>
        <p:blipFill rotWithShape="1">
          <a:blip r:embed="rId3">
            <a:alphaModFix/>
          </a:blip>
          <a:srcRect b="0" l="0" r="0" t="0"/>
          <a:stretch/>
        </p:blipFill>
        <p:spPr>
          <a:xfrm>
            <a:off x="338795" y="2557463"/>
            <a:ext cx="3665646" cy="2266785"/>
          </a:xfrm>
          <a:prstGeom prst="rect">
            <a:avLst/>
          </a:prstGeom>
          <a:noFill/>
          <a:ln>
            <a:noFill/>
          </a:ln>
        </p:spPr>
      </p:pic>
      <p:sp>
        <p:nvSpPr>
          <p:cNvPr id="672" name="Google Shape;672;g3254bef7818_0_263"/>
          <p:cNvSpPr/>
          <p:nvPr/>
        </p:nvSpPr>
        <p:spPr>
          <a:xfrm>
            <a:off x="7760150" y="4122350"/>
            <a:ext cx="445500" cy="507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3254bef7818_0_270"/>
          <p:cNvSpPr txBox="1"/>
          <p:nvPr>
            <p:ph type="title"/>
          </p:nvPr>
        </p:nvSpPr>
        <p:spPr>
          <a:xfrm>
            <a:off x="622025" y="336225"/>
            <a:ext cx="9128100" cy="8685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5333"/>
              <a:buFont typeface="Calibri"/>
              <a:buNone/>
            </a:pPr>
            <a:r>
              <a:rPr lang="en-US">
                <a:solidFill>
                  <a:schemeClr val="accent3"/>
                </a:solidFill>
              </a:rPr>
              <a:t>SNAP math - getting to net income</a:t>
            </a:r>
            <a:endParaRPr b="1">
              <a:solidFill>
                <a:schemeClr val="accent3"/>
              </a:solidFill>
            </a:endParaRPr>
          </a:p>
        </p:txBody>
      </p:sp>
      <p:sp>
        <p:nvSpPr>
          <p:cNvPr id="679" name="Google Shape;679;g3254bef7818_0_270"/>
          <p:cNvSpPr txBox="1"/>
          <p:nvPr>
            <p:ph idx="1" type="body"/>
          </p:nvPr>
        </p:nvSpPr>
        <p:spPr>
          <a:xfrm>
            <a:off x="565000" y="1671775"/>
            <a:ext cx="11296800" cy="4625100"/>
          </a:xfrm>
          <a:prstGeom prst="rect">
            <a:avLst/>
          </a:prstGeom>
          <a:noFill/>
          <a:ln>
            <a:noFill/>
          </a:ln>
        </p:spPr>
        <p:txBody>
          <a:bodyPr anchorCtr="0" anchor="t" bIns="45700" lIns="0" spcFirstLastPara="1" rIns="0" wrap="square" tIns="45700">
            <a:normAutofit/>
          </a:bodyPr>
          <a:lstStyle/>
          <a:p>
            <a:pPr indent="-342900" lvl="0" marL="457200" rtl="0" algn="l">
              <a:lnSpc>
                <a:spcPct val="115000"/>
              </a:lnSpc>
              <a:spcBef>
                <a:spcPts val="1200"/>
              </a:spcBef>
              <a:spcAft>
                <a:spcPts val="0"/>
              </a:spcAft>
              <a:buSzPts val="1800"/>
              <a:buChar char=" "/>
            </a:pPr>
            <a:r>
              <a:rPr lang="en-US" sz="2800"/>
              <a:t>In general, SNAP is based on </a:t>
            </a:r>
            <a:r>
              <a:rPr b="1" lang="en-US" sz="2800"/>
              <a:t>“net” income </a:t>
            </a:r>
            <a:r>
              <a:rPr lang="en-US" sz="2800"/>
              <a:t>after 5 possible deductions :</a:t>
            </a:r>
            <a:endParaRPr sz="3200"/>
          </a:p>
          <a:p>
            <a:pPr indent="-495300" lvl="2" marL="1371600" rtl="0" algn="l">
              <a:lnSpc>
                <a:spcPct val="115000"/>
              </a:lnSpc>
              <a:spcBef>
                <a:spcPts val="400"/>
              </a:spcBef>
              <a:spcAft>
                <a:spcPts val="0"/>
              </a:spcAft>
              <a:buSzPts val="2400"/>
              <a:buAutoNum type="arabicPeriod"/>
            </a:pPr>
            <a:r>
              <a:rPr lang="en-US" sz="2400"/>
              <a:t>A</a:t>
            </a:r>
            <a:r>
              <a:rPr b="1" lang="en-US" sz="2400"/>
              <a:t> standard deduction</a:t>
            </a:r>
            <a:r>
              <a:rPr lang="en-US" sz="2400"/>
              <a:t> based on household size</a:t>
            </a:r>
            <a:endParaRPr/>
          </a:p>
          <a:p>
            <a:pPr indent="-495300" lvl="2" marL="1371600" rtl="0" algn="l">
              <a:lnSpc>
                <a:spcPct val="115000"/>
              </a:lnSpc>
              <a:spcBef>
                <a:spcPts val="400"/>
              </a:spcBef>
              <a:spcAft>
                <a:spcPts val="0"/>
              </a:spcAft>
              <a:buSzPts val="2400"/>
              <a:buAutoNum type="arabicPeriod"/>
            </a:pPr>
            <a:r>
              <a:rPr lang="en-US" sz="2400"/>
              <a:t>The </a:t>
            </a:r>
            <a:r>
              <a:rPr b="1" lang="en-US" sz="2400"/>
              <a:t>20% earned income deduction</a:t>
            </a:r>
            <a:r>
              <a:rPr lang="en-US" sz="2400"/>
              <a:t> (off gross income), </a:t>
            </a:r>
            <a:endParaRPr/>
          </a:p>
          <a:p>
            <a:pPr indent="-323850" lvl="3" marL="1828800" rtl="0" algn="l">
              <a:lnSpc>
                <a:spcPct val="115000"/>
              </a:lnSpc>
              <a:spcBef>
                <a:spcPts val="400"/>
              </a:spcBef>
              <a:spcAft>
                <a:spcPts val="0"/>
              </a:spcAft>
              <a:buSzPts val="1500"/>
              <a:buChar char="◦"/>
            </a:pPr>
            <a:r>
              <a:rPr lang="en-US" sz="2100"/>
              <a:t>Or pre-tax self employment - after business expenses</a:t>
            </a:r>
            <a:endParaRPr sz="2100"/>
          </a:p>
          <a:p>
            <a:pPr indent="-361950" lvl="3" marL="1828800" rtl="0" algn="l">
              <a:lnSpc>
                <a:spcPct val="115000"/>
              </a:lnSpc>
              <a:spcBef>
                <a:spcPts val="400"/>
              </a:spcBef>
              <a:spcAft>
                <a:spcPts val="0"/>
              </a:spcAft>
              <a:buSzPts val="2100"/>
              <a:buChar char="◦"/>
            </a:pPr>
            <a:r>
              <a:rPr lang="en-US" sz="2100"/>
              <a:t>includes verified child support paid out of earnings </a:t>
            </a:r>
            <a:endParaRPr sz="2100"/>
          </a:p>
          <a:p>
            <a:pPr indent="-495300" lvl="2" marL="1371600" rtl="0" algn="l">
              <a:lnSpc>
                <a:spcPct val="115000"/>
              </a:lnSpc>
              <a:spcBef>
                <a:spcPts val="400"/>
              </a:spcBef>
              <a:spcAft>
                <a:spcPts val="0"/>
              </a:spcAft>
              <a:buSzPts val="2400"/>
              <a:buAutoNum type="arabicPeriod"/>
            </a:pPr>
            <a:r>
              <a:rPr b="1" lang="en-US" sz="2400"/>
              <a:t>Health care </a:t>
            </a:r>
            <a:r>
              <a:rPr lang="en-US" sz="2400"/>
              <a:t>costs</a:t>
            </a:r>
            <a:r>
              <a:rPr b="1" lang="en-US" sz="2400"/>
              <a:t> </a:t>
            </a:r>
            <a:r>
              <a:rPr lang="en-US" sz="2400"/>
              <a:t>of 60+ or getting disability benefit members only</a:t>
            </a:r>
            <a:endParaRPr/>
          </a:p>
          <a:p>
            <a:pPr indent="-495300" lvl="2" marL="1371600" rtl="0" algn="l">
              <a:lnSpc>
                <a:spcPct val="115000"/>
              </a:lnSpc>
              <a:spcBef>
                <a:spcPts val="400"/>
              </a:spcBef>
              <a:spcAft>
                <a:spcPts val="0"/>
              </a:spcAft>
              <a:buSzPts val="2400"/>
              <a:buAutoNum type="arabicPeriod"/>
            </a:pPr>
            <a:r>
              <a:rPr b="1" lang="en-US" sz="2400"/>
              <a:t>Dependent care costs</a:t>
            </a:r>
            <a:r>
              <a:rPr lang="en-US" sz="2400"/>
              <a:t> (child or disabled adults)  </a:t>
            </a:r>
            <a:endParaRPr sz="2400"/>
          </a:p>
          <a:p>
            <a:pPr indent="-495300" lvl="2" marL="1371600" rtl="0" algn="l">
              <a:lnSpc>
                <a:spcPct val="115000"/>
              </a:lnSpc>
              <a:spcBef>
                <a:spcPts val="400"/>
              </a:spcBef>
              <a:spcAft>
                <a:spcPts val="0"/>
              </a:spcAft>
              <a:buSzPts val="2400"/>
              <a:buAutoNum type="arabicPeriod"/>
            </a:pPr>
            <a:r>
              <a:rPr b="1" lang="en-US" sz="2400"/>
              <a:t>Shelter costs</a:t>
            </a:r>
            <a:r>
              <a:rPr lang="en-US" sz="2400"/>
              <a:t>  </a:t>
            </a:r>
            <a:endParaRPr/>
          </a:p>
          <a:p>
            <a:pPr indent="-323850" lvl="3" marL="1828800" rtl="0" algn="l">
              <a:lnSpc>
                <a:spcPct val="115000"/>
              </a:lnSpc>
              <a:spcBef>
                <a:spcPts val="200"/>
              </a:spcBef>
              <a:spcAft>
                <a:spcPts val="0"/>
              </a:spcAft>
              <a:buSzPts val="1500"/>
              <a:buChar char="◦"/>
            </a:pPr>
            <a:r>
              <a:rPr lang="en-US" sz="2100"/>
              <a:t>rent/homeownership + utilities (standard utility allowance) </a:t>
            </a:r>
            <a:endParaRPr sz="1600"/>
          </a:p>
          <a:p>
            <a:pPr indent="-323850" lvl="3" marL="1828800" rtl="0" algn="l">
              <a:lnSpc>
                <a:spcPct val="115000"/>
              </a:lnSpc>
              <a:spcBef>
                <a:spcPts val="400"/>
              </a:spcBef>
              <a:spcAft>
                <a:spcPts val="400"/>
              </a:spcAft>
              <a:buSzPts val="1500"/>
              <a:buChar char="◦"/>
            </a:pPr>
            <a:r>
              <a:rPr lang="en-US" sz="2100"/>
              <a:t>OR  homeless deduction</a:t>
            </a:r>
            <a:endParaRPr sz="2100"/>
          </a:p>
        </p:txBody>
      </p:sp>
      <p:sp>
        <p:nvSpPr>
          <p:cNvPr id="680" name="Google Shape;680;g3254bef7818_0_270"/>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81" name="Google Shape;681;g3254bef7818_0_270"/>
          <p:cNvPicPr preferRelativeResize="0"/>
          <p:nvPr/>
        </p:nvPicPr>
        <p:blipFill rotWithShape="1">
          <a:blip r:embed="rId3">
            <a:alphaModFix/>
          </a:blip>
          <a:srcRect b="0" l="0" r="0" t="0"/>
          <a:stretch/>
        </p:blipFill>
        <p:spPr>
          <a:xfrm>
            <a:off x="9514675" y="161398"/>
            <a:ext cx="1796650" cy="13474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g3254bef7818_0_278"/>
          <p:cNvSpPr txBox="1"/>
          <p:nvPr>
            <p:ph type="title"/>
          </p:nvPr>
        </p:nvSpPr>
        <p:spPr>
          <a:xfrm>
            <a:off x="415650" y="248625"/>
            <a:ext cx="9989100" cy="9432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r>
              <a:rPr lang="en-US">
                <a:solidFill>
                  <a:schemeClr val="accent3"/>
                </a:solidFill>
              </a:rPr>
              <a:t>How monthly SNAP amount is calculated</a:t>
            </a:r>
            <a:endParaRPr b="1">
              <a:solidFill>
                <a:schemeClr val="accent3"/>
              </a:solidFill>
            </a:endParaRPr>
          </a:p>
        </p:txBody>
      </p:sp>
      <p:sp>
        <p:nvSpPr>
          <p:cNvPr id="687" name="Google Shape;687;g3254bef7818_0_278"/>
          <p:cNvSpPr txBox="1"/>
          <p:nvPr>
            <p:ph idx="1" type="body"/>
          </p:nvPr>
        </p:nvSpPr>
        <p:spPr>
          <a:xfrm>
            <a:off x="415600" y="1688225"/>
            <a:ext cx="5333100" cy="4755000"/>
          </a:xfrm>
          <a:prstGeom prst="rect">
            <a:avLst/>
          </a:prstGeom>
          <a:noFill/>
          <a:ln>
            <a:noFill/>
          </a:ln>
        </p:spPr>
        <p:txBody>
          <a:bodyPr anchorCtr="0" anchor="t" bIns="45700" lIns="0" spcFirstLastPara="1" rIns="0" wrap="square" tIns="45700">
            <a:noAutofit/>
          </a:bodyPr>
          <a:lstStyle/>
          <a:p>
            <a:pPr indent="0" lvl="0" marL="914400" rtl="0" algn="ctr">
              <a:lnSpc>
                <a:spcPct val="115000"/>
              </a:lnSpc>
              <a:spcBef>
                <a:spcPts val="200"/>
              </a:spcBef>
              <a:spcAft>
                <a:spcPts val="0"/>
              </a:spcAft>
              <a:buNone/>
            </a:pPr>
            <a:r>
              <a:rPr b="1" lang="en-US" sz="2300"/>
              <a:t>Three key steps:</a:t>
            </a:r>
            <a:r>
              <a:rPr lang="en-US" sz="2300"/>
              <a:t> </a:t>
            </a:r>
            <a:endParaRPr sz="2300"/>
          </a:p>
          <a:p>
            <a:pPr indent="-374650" lvl="0" marL="457200" rtl="0" algn="l">
              <a:lnSpc>
                <a:spcPct val="115000"/>
              </a:lnSpc>
              <a:spcBef>
                <a:spcPts val="200"/>
              </a:spcBef>
              <a:spcAft>
                <a:spcPts val="0"/>
              </a:spcAft>
              <a:buSzPts val="2300"/>
              <a:buAutoNum type="arabicParenR"/>
            </a:pPr>
            <a:r>
              <a:rPr lang="en-US" sz="2300"/>
              <a:t>Identify maximum SNAP benefit for the household size</a:t>
            </a:r>
            <a:endParaRPr sz="2300"/>
          </a:p>
          <a:p>
            <a:pPr indent="-374650" lvl="0" marL="457200" rtl="0" algn="l">
              <a:lnSpc>
                <a:spcPct val="115000"/>
              </a:lnSpc>
              <a:spcBef>
                <a:spcPts val="0"/>
              </a:spcBef>
              <a:spcAft>
                <a:spcPts val="0"/>
              </a:spcAft>
              <a:buSzPts val="2300"/>
              <a:buAutoNum type="arabicParenR"/>
            </a:pPr>
            <a:r>
              <a:rPr lang="en-US" sz="2300"/>
              <a:t>Subtract 30% of net countable income after deductions</a:t>
            </a:r>
            <a:endParaRPr sz="2300"/>
          </a:p>
          <a:p>
            <a:pPr indent="-374650" lvl="0" marL="457200" rtl="0" algn="l">
              <a:lnSpc>
                <a:spcPct val="115000"/>
              </a:lnSpc>
              <a:spcBef>
                <a:spcPts val="0"/>
              </a:spcBef>
              <a:spcAft>
                <a:spcPts val="0"/>
              </a:spcAft>
              <a:buSzPts val="2300"/>
              <a:buAutoNum type="arabicParenR"/>
            </a:pPr>
            <a:r>
              <a:rPr lang="en-US" sz="2300"/>
              <a:t>The difference is the monthly SNAP </a:t>
            </a:r>
            <a:endParaRPr sz="2300"/>
          </a:p>
          <a:p>
            <a:pPr indent="0" lvl="0" marL="457200" rtl="0" algn="l">
              <a:lnSpc>
                <a:spcPct val="115000"/>
              </a:lnSpc>
              <a:spcBef>
                <a:spcPts val="200"/>
              </a:spcBef>
              <a:spcAft>
                <a:spcPts val="0"/>
              </a:spcAft>
              <a:buNone/>
            </a:pPr>
            <a:r>
              <a:t/>
            </a:r>
            <a:endParaRPr sz="2300"/>
          </a:p>
          <a:p>
            <a:pPr indent="0" lvl="0" marL="914400" rtl="0" algn="l">
              <a:lnSpc>
                <a:spcPct val="115000"/>
              </a:lnSpc>
              <a:spcBef>
                <a:spcPts val="200"/>
              </a:spcBef>
              <a:spcAft>
                <a:spcPts val="0"/>
              </a:spcAft>
              <a:buNone/>
            </a:pPr>
            <a:r>
              <a:rPr lang="en-US" sz="2300"/>
              <a:t>The minimum SNAP for 1 and 2 persons &lt; 200% FPL =</a:t>
            </a:r>
            <a:r>
              <a:rPr b="1" lang="en-US" sz="2300"/>
              <a:t> </a:t>
            </a:r>
            <a:r>
              <a:rPr b="1" lang="en-US" sz="2300">
                <a:solidFill>
                  <a:srgbClr val="0070C0"/>
                </a:solidFill>
              </a:rPr>
              <a:t>$23 </a:t>
            </a:r>
            <a:endParaRPr/>
          </a:p>
          <a:p>
            <a:pPr indent="0" lvl="0" marL="0" rtl="0" algn="l">
              <a:lnSpc>
                <a:spcPct val="90000"/>
              </a:lnSpc>
              <a:spcBef>
                <a:spcPts val="1200"/>
              </a:spcBef>
              <a:spcAft>
                <a:spcPts val="0"/>
              </a:spcAft>
              <a:buSzPts val="1800"/>
              <a:buFont typeface="Calibri"/>
              <a:buNone/>
            </a:pPr>
            <a:r>
              <a:rPr lang="en-US" sz="2800"/>
              <a:t>		</a:t>
            </a:r>
            <a:endParaRPr/>
          </a:p>
        </p:txBody>
      </p:sp>
      <p:sp>
        <p:nvSpPr>
          <p:cNvPr id="688" name="Google Shape;688;g3254bef7818_0_278"/>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89" name="Google Shape;689;g3254bef7818_0_278"/>
          <p:cNvSpPr txBox="1"/>
          <p:nvPr>
            <p:ph idx="2" type="body"/>
          </p:nvPr>
        </p:nvSpPr>
        <p:spPr>
          <a:xfrm>
            <a:off x="7096575" y="2281388"/>
            <a:ext cx="4632300" cy="3102900"/>
          </a:xfrm>
          <a:prstGeom prst="rect">
            <a:avLst/>
          </a:prstGeom>
          <a:ln cap="flat" cmpd="dbl" w="38100">
            <a:solidFill>
              <a:schemeClr val="accent5"/>
            </a:solidFill>
            <a:prstDash val="solid"/>
            <a:round/>
            <a:headEnd len="sm" w="sm" type="none"/>
            <a:tailEnd len="sm" w="sm" type="none"/>
          </a:ln>
        </p:spPr>
        <p:txBody>
          <a:bodyPr anchorCtr="0" anchor="t" bIns="45700" lIns="0" spcFirstLastPara="1" rIns="0" wrap="square" tIns="45700">
            <a:normAutofit/>
          </a:bodyPr>
          <a:lstStyle/>
          <a:p>
            <a:pPr indent="0" lvl="0" marL="0" rtl="0" algn="ctr">
              <a:spcBef>
                <a:spcPts val="1200"/>
              </a:spcBef>
              <a:spcAft>
                <a:spcPts val="0"/>
              </a:spcAft>
              <a:buNone/>
            </a:pPr>
            <a:r>
              <a:rPr b="1" lang="en-US" sz="2200"/>
              <a:t>EXA</a:t>
            </a:r>
            <a:r>
              <a:rPr b="1" lang="en-US" sz="2200">
                <a:extLst>
                  <a:ext uri="http://customooxmlschemas.google.com/">
                    <go:slidesCustomData xmlns:go="http://customooxmlschemas.google.com/" textRoundtripDataId="75"/>
                  </a:ext>
                </a:extLst>
              </a:rPr>
              <a:t>MPLE</a:t>
            </a:r>
            <a:r>
              <a:rPr b="1" lang="en-US" sz="2200"/>
              <a:t>: </a:t>
            </a:r>
            <a:r>
              <a:rPr lang="en-US" sz="2200"/>
              <a:t> </a:t>
            </a:r>
            <a:endParaRPr sz="2200"/>
          </a:p>
          <a:p>
            <a:pPr indent="0" lvl="0" marL="171450" rtl="0" algn="l">
              <a:spcBef>
                <a:spcPts val="1200"/>
              </a:spcBef>
              <a:spcAft>
                <a:spcPts val="0"/>
              </a:spcAft>
              <a:buNone/>
            </a:pPr>
            <a:r>
              <a:rPr lang="en-US" sz="2200"/>
              <a:t> Jane has two kids</a:t>
            </a:r>
            <a:r>
              <a:rPr lang="en-US" sz="2200">
                <a:extLst>
                  <a:ext uri="http://customooxmlschemas.google.com/">
                    <go:slidesCustomData xmlns:go="http://customooxmlschemas.google.com/" textRoundtripDataId="76"/>
                  </a:ext>
                </a:extLst>
              </a:rPr>
              <a:t>.  S</a:t>
            </a:r>
            <a:r>
              <a:rPr lang="en-US" sz="2200"/>
              <a:t>he has net    countable income of $900/month after child care and shelter deductions:</a:t>
            </a:r>
            <a:endParaRPr sz="2200"/>
          </a:p>
          <a:p>
            <a:pPr indent="-368300" lvl="0" marL="457200" rtl="0" algn="l">
              <a:spcBef>
                <a:spcPts val="1200"/>
              </a:spcBef>
              <a:spcAft>
                <a:spcPts val="0"/>
              </a:spcAft>
              <a:buSzPts val="2200"/>
              <a:buChar char="●"/>
            </a:pPr>
            <a:r>
              <a:rPr lang="en-US" sz="2200"/>
              <a:t>Max SNAP for 3:	   $768</a:t>
            </a:r>
            <a:endParaRPr sz="2200"/>
          </a:p>
          <a:p>
            <a:pPr indent="-368300" lvl="0" marL="457200" rtl="0" algn="l">
              <a:spcBef>
                <a:spcPts val="1200"/>
              </a:spcBef>
              <a:spcAft>
                <a:spcPts val="0"/>
              </a:spcAft>
              <a:buSzPts val="2200"/>
              <a:buChar char="●"/>
            </a:pPr>
            <a:r>
              <a:rPr lang="en-US" sz="2200"/>
              <a:t>30% of net income:	- $300</a:t>
            </a:r>
            <a:endParaRPr sz="2200"/>
          </a:p>
          <a:p>
            <a:pPr indent="-368300" lvl="0" marL="457200" rtl="0" algn="l">
              <a:spcBef>
                <a:spcPts val="1200"/>
              </a:spcBef>
              <a:spcAft>
                <a:spcPts val="200"/>
              </a:spcAft>
              <a:buSzPts val="2200"/>
              <a:buChar char="●"/>
            </a:pPr>
            <a:r>
              <a:rPr lang="en-US" sz="2200"/>
              <a:t>Monthly SNAP:		= $468</a:t>
            </a:r>
            <a:endParaRPr sz="2200"/>
          </a:p>
        </p:txBody>
      </p:sp>
      <p:pic>
        <p:nvPicPr>
          <p:cNvPr id="690" name="Google Shape;690;g3254bef7818_0_278"/>
          <p:cNvPicPr preferRelativeResize="0"/>
          <p:nvPr/>
        </p:nvPicPr>
        <p:blipFill rotWithShape="1">
          <a:blip r:embed="rId3">
            <a:alphaModFix/>
          </a:blip>
          <a:srcRect b="0" l="0" r="0" t="0"/>
          <a:stretch/>
        </p:blipFill>
        <p:spPr>
          <a:xfrm>
            <a:off x="10021675" y="245100"/>
            <a:ext cx="1603975" cy="12029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3254bef7818_0_286"/>
          <p:cNvSpPr txBox="1"/>
          <p:nvPr>
            <p:ph type="title"/>
          </p:nvPr>
        </p:nvSpPr>
        <p:spPr>
          <a:xfrm>
            <a:off x="247310" y="358025"/>
            <a:ext cx="7078800" cy="8382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3"/>
                </a:solidFill>
              </a:rPr>
              <a:t>SNAP Monthly Benefits</a:t>
            </a:r>
            <a:endParaRPr>
              <a:solidFill>
                <a:schemeClr val="accent3"/>
              </a:solidFill>
            </a:endParaRPr>
          </a:p>
        </p:txBody>
      </p:sp>
      <p:sp>
        <p:nvSpPr>
          <p:cNvPr id="697" name="Google Shape;697;g3254bef7818_0_286"/>
          <p:cNvSpPr txBox="1"/>
          <p:nvPr>
            <p:ph idx="1" type="body"/>
          </p:nvPr>
        </p:nvSpPr>
        <p:spPr>
          <a:xfrm>
            <a:off x="631925" y="1849225"/>
            <a:ext cx="4830300" cy="3253800"/>
          </a:xfrm>
          <a:prstGeom prst="rect">
            <a:avLst/>
          </a:prstGeom>
          <a:noFill/>
          <a:ln>
            <a:noFill/>
          </a:ln>
        </p:spPr>
        <p:txBody>
          <a:bodyPr anchorCtr="0" anchor="t" bIns="45700" lIns="0" spcFirstLastPara="1" rIns="0" wrap="square" tIns="45700">
            <a:noAutofit/>
          </a:bodyPr>
          <a:lstStyle/>
          <a:p>
            <a:pPr indent="-387350" lvl="0" marL="457200" rtl="0" algn="l">
              <a:lnSpc>
                <a:spcPct val="115000"/>
              </a:lnSpc>
              <a:spcBef>
                <a:spcPts val="0"/>
              </a:spcBef>
              <a:spcAft>
                <a:spcPts val="0"/>
              </a:spcAft>
              <a:buSzPts val="2500"/>
              <a:buChar char="▪"/>
            </a:pPr>
            <a:r>
              <a:rPr lang="en-US" sz="2500"/>
              <a:t>Regular SNAP issued the 1st to 14th of the month - based on last digit of the household’s SSN.</a:t>
            </a:r>
            <a:endParaRPr sz="2500"/>
          </a:p>
          <a:p>
            <a:pPr indent="0" lvl="0" marL="457200" rtl="0" algn="l">
              <a:lnSpc>
                <a:spcPct val="115000"/>
              </a:lnSpc>
              <a:spcBef>
                <a:spcPts val="200"/>
              </a:spcBef>
              <a:spcAft>
                <a:spcPts val="0"/>
              </a:spcAft>
              <a:buNone/>
            </a:pPr>
            <a:r>
              <a:t/>
            </a:r>
            <a:endParaRPr sz="2500"/>
          </a:p>
          <a:p>
            <a:pPr indent="-387350" lvl="0" marL="457200" rtl="0" algn="l">
              <a:lnSpc>
                <a:spcPct val="115000"/>
              </a:lnSpc>
              <a:spcBef>
                <a:spcPts val="200"/>
              </a:spcBef>
              <a:spcAft>
                <a:spcPts val="0"/>
              </a:spcAft>
              <a:buSzPts val="2500"/>
              <a:buChar char="▪"/>
            </a:pPr>
            <a:r>
              <a:rPr lang="en-US" sz="2500"/>
              <a:t>SNAP benefits are usually adjusted (COLA) October 1st of each year.</a:t>
            </a:r>
            <a:endParaRPr sz="2700"/>
          </a:p>
        </p:txBody>
      </p:sp>
      <p:graphicFrame>
        <p:nvGraphicFramePr>
          <p:cNvPr id="698" name="Google Shape;698;g3254bef7818_0_286"/>
          <p:cNvGraphicFramePr/>
          <p:nvPr/>
        </p:nvGraphicFramePr>
        <p:xfrm>
          <a:off x="7391842" y="241013"/>
          <a:ext cx="3000000" cy="3000000"/>
        </p:xfrm>
        <a:graphic>
          <a:graphicData uri="http://schemas.openxmlformats.org/drawingml/2006/table">
            <a:tbl>
              <a:tblPr>
                <a:noFill/>
                <a:tableStyleId>{E4928F75-98F4-46A2-8B40-857DD77CE5C2}</a:tableStyleId>
              </a:tblPr>
              <a:tblGrid>
                <a:gridCol w="2116575"/>
                <a:gridCol w="1844000"/>
              </a:tblGrid>
              <a:tr h="1014325">
                <a:tc>
                  <a:txBody>
                    <a:bodyPr/>
                    <a:lstStyle/>
                    <a:p>
                      <a:pPr indent="0" lvl="0" marL="0" rtl="0" algn="l">
                        <a:lnSpc>
                          <a:spcPct val="115000"/>
                        </a:lnSpc>
                        <a:spcBef>
                          <a:spcPts val="0"/>
                        </a:spcBef>
                        <a:spcAft>
                          <a:spcPts val="0"/>
                        </a:spcAft>
                        <a:buNone/>
                      </a:pPr>
                      <a:r>
                        <a:rPr b="1" lang="en-US" sz="2200">
                          <a:solidFill>
                            <a:schemeClr val="dk2"/>
                          </a:solidFill>
                          <a:highlight>
                            <a:schemeClr val="lt2"/>
                          </a:highlight>
                          <a:latin typeface="Open Sans"/>
                          <a:ea typeface="Open Sans"/>
                          <a:cs typeface="Open Sans"/>
                          <a:sym typeface="Open Sans"/>
                        </a:rPr>
                        <a:t>Household Size</a:t>
                      </a:r>
                      <a:endParaRPr b="1" sz="2200">
                        <a:solidFill>
                          <a:schemeClr val="dk2"/>
                        </a:solidFill>
                        <a:highlight>
                          <a:schemeClr val="lt2"/>
                        </a:highlight>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c>
                  <a:txBody>
                    <a:bodyPr/>
                    <a:lstStyle/>
                    <a:p>
                      <a:pPr indent="0" lvl="0" marL="0" rtl="0" algn="l">
                        <a:lnSpc>
                          <a:spcPct val="115000"/>
                        </a:lnSpc>
                        <a:spcBef>
                          <a:spcPts val="0"/>
                        </a:spcBef>
                        <a:spcAft>
                          <a:spcPts val="0"/>
                        </a:spcAft>
                        <a:buNone/>
                      </a:pPr>
                      <a:r>
                        <a:rPr b="1" lang="en-US" sz="2200">
                          <a:solidFill>
                            <a:schemeClr val="dk2"/>
                          </a:solidFill>
                          <a:highlight>
                            <a:schemeClr val="lt2"/>
                          </a:highlight>
                          <a:latin typeface="Open Sans"/>
                          <a:ea typeface="Open Sans"/>
                          <a:cs typeface="Open Sans"/>
                          <a:sym typeface="Open Sans"/>
                        </a:rPr>
                        <a:t>M</a:t>
                      </a:r>
                      <a:r>
                        <a:rPr b="1" lang="en-US" sz="2200">
                          <a:solidFill>
                            <a:schemeClr val="dk2"/>
                          </a:solidFill>
                          <a:highlight>
                            <a:schemeClr val="lt2"/>
                          </a:highlight>
                          <a:latin typeface="Open Sans"/>
                          <a:ea typeface="Open Sans"/>
                          <a:cs typeface="Open Sans"/>
                          <a:sym typeface="Open Sans"/>
                          <a:extLst>
                            <a:ext uri="http://customooxmlschemas.google.com/">
                              <go:slidesCustomData xmlns:go="http://customooxmlschemas.google.com/" textRoundtripDataId="77"/>
                            </a:ext>
                          </a:extLst>
                        </a:rPr>
                        <a:t>ax</a:t>
                      </a:r>
                      <a:r>
                        <a:rPr b="1" lang="en-US" sz="2200">
                          <a:solidFill>
                            <a:schemeClr val="dk2"/>
                          </a:solidFill>
                          <a:highlight>
                            <a:schemeClr val="lt2"/>
                          </a:highlight>
                          <a:latin typeface="Open Sans"/>
                          <a:ea typeface="Open Sans"/>
                          <a:cs typeface="Open Sans"/>
                          <a:sym typeface="Open Sans"/>
                        </a:rPr>
                        <a:t>imum SNAP </a:t>
                      </a:r>
                      <a:r>
                        <a:rPr b="1" lang="en-US" sz="1600">
                          <a:solidFill>
                            <a:schemeClr val="dk2"/>
                          </a:solidFill>
                          <a:highlight>
                            <a:schemeClr val="lt2"/>
                          </a:highlight>
                          <a:latin typeface="Open Sans"/>
                          <a:ea typeface="Open Sans"/>
                          <a:cs typeface="Open Sans"/>
                          <a:sym typeface="Open Sans"/>
                        </a:rPr>
                        <a:t>(as of 10/1/24)</a:t>
                      </a:r>
                      <a:endParaRPr b="1" sz="1600">
                        <a:solidFill>
                          <a:schemeClr val="dk2"/>
                        </a:solidFill>
                        <a:highlight>
                          <a:schemeClr val="lt2"/>
                        </a:highlight>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r>
              <a:tr h="573150">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1</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$292</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2</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$536</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3</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$768</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4</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$975</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5</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$1,158</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6</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$1,390</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7</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700">
                          <a:latin typeface="Open Sans"/>
                          <a:ea typeface="Open Sans"/>
                          <a:cs typeface="Open Sans"/>
                          <a:sym typeface="Open Sans"/>
                        </a:rPr>
                        <a:t>$1,536</a:t>
                      </a:r>
                      <a:endParaRPr sz="17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73150">
                <a:tc>
                  <a:txBody>
                    <a:bodyPr/>
                    <a:lstStyle/>
                    <a:p>
                      <a:pPr indent="0" lvl="0" marL="0" rtl="0" algn="l">
                        <a:lnSpc>
                          <a:spcPct val="115000"/>
                        </a:lnSpc>
                        <a:spcBef>
                          <a:spcPts val="0"/>
                        </a:spcBef>
                        <a:spcAft>
                          <a:spcPts val="0"/>
                        </a:spcAft>
                        <a:buNone/>
                      </a:pPr>
                      <a:r>
                        <a:rPr lang="en-US" sz="1600">
                          <a:latin typeface="Open Sans"/>
                          <a:ea typeface="Open Sans"/>
                          <a:cs typeface="Open Sans"/>
                          <a:sym typeface="Open Sans"/>
                        </a:rPr>
                        <a:t>8</a:t>
                      </a:r>
                      <a:endParaRPr sz="16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US" sz="1600">
                          <a:latin typeface="Open Sans"/>
                          <a:ea typeface="Open Sans"/>
                          <a:cs typeface="Open Sans"/>
                          <a:sym typeface="Open Sans"/>
                        </a:rPr>
                        <a:t>$1,756</a:t>
                      </a:r>
                      <a:endParaRPr sz="1600">
                        <a:latin typeface="Open Sans"/>
                        <a:ea typeface="Open Sans"/>
                        <a:cs typeface="Open Sans"/>
                        <a:sym typeface="Open San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
        <p:nvSpPr>
          <p:cNvPr id="699" name="Google Shape;699;g3254bef7818_0_286"/>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3254bef7818_0_294"/>
          <p:cNvSpPr txBox="1"/>
          <p:nvPr>
            <p:ph type="title"/>
          </p:nvPr>
        </p:nvSpPr>
        <p:spPr>
          <a:xfrm>
            <a:off x="638100" y="360475"/>
            <a:ext cx="7872000" cy="10551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US">
                <a:solidFill>
                  <a:schemeClr val="accent3"/>
                </a:solidFill>
              </a:rPr>
              <a:t>Maximize SNAP with deductions</a:t>
            </a:r>
            <a:endParaRPr>
              <a:solidFill>
                <a:schemeClr val="accent3"/>
              </a:solidFill>
            </a:endParaRPr>
          </a:p>
        </p:txBody>
      </p:sp>
      <p:sp>
        <p:nvSpPr>
          <p:cNvPr id="706" name="Google Shape;706;g3254bef7818_0_294"/>
          <p:cNvSpPr txBox="1"/>
          <p:nvPr>
            <p:ph idx="1" type="body"/>
          </p:nvPr>
        </p:nvSpPr>
        <p:spPr>
          <a:xfrm>
            <a:off x="799025" y="1853875"/>
            <a:ext cx="9032100" cy="3429600"/>
          </a:xfrm>
          <a:prstGeom prst="rect">
            <a:avLst/>
          </a:prstGeom>
        </p:spPr>
        <p:txBody>
          <a:bodyPr anchorCtr="0" anchor="t" bIns="45700" lIns="0" spcFirstLastPara="1" rIns="0" wrap="square" tIns="45700">
            <a:normAutofit/>
          </a:bodyPr>
          <a:lstStyle/>
          <a:p>
            <a:pPr indent="0" lvl="0" marL="0" rtl="0" algn="l">
              <a:lnSpc>
                <a:spcPct val="90000"/>
              </a:lnSpc>
              <a:spcBef>
                <a:spcPts val="0"/>
              </a:spcBef>
              <a:spcAft>
                <a:spcPts val="0"/>
              </a:spcAft>
              <a:buNone/>
            </a:pPr>
            <a:r>
              <a:rPr b="1" lang="en-US" sz="3100">
                <a:solidFill>
                  <a:srgbClr val="3F3F3F"/>
                </a:solidFill>
              </a:rPr>
              <a:t>Four</a:t>
            </a:r>
            <a:r>
              <a:rPr b="1" lang="en-US" sz="3100">
                <a:solidFill>
                  <a:srgbClr val="3F3F3F"/>
                </a:solidFill>
              </a:rPr>
              <a:t> k</a:t>
            </a:r>
            <a:r>
              <a:rPr b="1" lang="en-US" sz="3100">
                <a:solidFill>
                  <a:srgbClr val="3F3F3F"/>
                </a:solidFill>
              </a:rPr>
              <a:t>ey deductions to maximize SNAP:</a:t>
            </a:r>
            <a:endParaRPr b="1" sz="3100">
              <a:solidFill>
                <a:srgbClr val="3F3F3F"/>
              </a:solidFill>
            </a:endParaRPr>
          </a:p>
          <a:p>
            <a:pPr indent="-425450" lvl="0" marL="457200" rtl="0" algn="l">
              <a:lnSpc>
                <a:spcPct val="90000"/>
              </a:lnSpc>
              <a:spcBef>
                <a:spcPts val="200"/>
              </a:spcBef>
              <a:spcAft>
                <a:spcPts val="0"/>
              </a:spcAft>
              <a:buClr>
                <a:srgbClr val="3F3F3F"/>
              </a:buClr>
              <a:buSzPts val="3100"/>
              <a:buChar char=" "/>
            </a:pPr>
            <a:r>
              <a:t/>
            </a:r>
            <a:endParaRPr sz="3100">
              <a:solidFill>
                <a:srgbClr val="3F3F3F"/>
              </a:solidFill>
            </a:endParaRPr>
          </a:p>
          <a:p>
            <a:pPr indent="-419100" lvl="1" marL="914400" rtl="0" algn="l">
              <a:lnSpc>
                <a:spcPct val="90000"/>
              </a:lnSpc>
              <a:spcBef>
                <a:spcPts val="0"/>
              </a:spcBef>
              <a:spcAft>
                <a:spcPts val="0"/>
              </a:spcAft>
              <a:buSzPts val="3000"/>
              <a:buChar char="◦"/>
            </a:pPr>
            <a:r>
              <a:rPr lang="en-US" sz="3000"/>
              <a:t>C</a:t>
            </a:r>
            <a:r>
              <a:rPr lang="en-US" sz="3000">
                <a:solidFill>
                  <a:srgbClr val="3F3F3F"/>
                </a:solidFill>
                <a:extLst>
                  <a:ext uri="http://customooxmlschemas.google.com/">
                    <go:slidesCustomData xmlns:go="http://customooxmlschemas.google.com/" textRoundtripDataId="78"/>
                  </a:ext>
                </a:extLst>
              </a:rPr>
              <a:t>hild support paid to child outside of home</a:t>
            </a:r>
            <a:endParaRPr sz="3000">
              <a:solidFill>
                <a:srgbClr val="3F3F3F"/>
              </a:solidFill>
              <a:extLst>
                <a:ext uri="http://customooxmlschemas.google.com/">
                  <go:slidesCustomData xmlns:go="http://customooxmlschemas.google.com/" textRoundtripDataId="79"/>
                </a:ext>
              </a:extLst>
            </a:endParaRPr>
          </a:p>
          <a:p>
            <a:pPr indent="-419100" lvl="1" marL="914400" rtl="0" algn="l">
              <a:lnSpc>
                <a:spcPct val="90000"/>
              </a:lnSpc>
              <a:spcBef>
                <a:spcPts val="0"/>
              </a:spcBef>
              <a:spcAft>
                <a:spcPts val="0"/>
              </a:spcAft>
              <a:buClr>
                <a:srgbClr val="3F3F3F"/>
              </a:buClr>
              <a:buSzPts val="3000"/>
              <a:buChar char="◦"/>
            </a:pPr>
            <a:r>
              <a:rPr lang="en-US" sz="3000">
                <a:solidFill>
                  <a:srgbClr val="3F3F3F"/>
                </a:solidFill>
                <a:extLst>
                  <a:ext uri="http://customooxmlschemas.google.com/">
                    <go:slidesCustomData xmlns:go="http://customooxmlschemas.google.com/" textRoundtripDataId="80"/>
                  </a:ext>
                </a:extLst>
              </a:rPr>
              <a:t>Child care and adult dependent care costs</a:t>
            </a:r>
            <a:endParaRPr sz="3000">
              <a:solidFill>
                <a:srgbClr val="3F3F3F"/>
              </a:solidFill>
              <a:extLst>
                <a:ext uri="http://customooxmlschemas.google.com/">
                  <go:slidesCustomData xmlns:go="http://customooxmlschemas.google.com/" textRoundtripDataId="81"/>
                </a:ext>
              </a:extLst>
            </a:endParaRPr>
          </a:p>
          <a:p>
            <a:pPr indent="-419100" lvl="1" marL="914400" rtl="0" algn="l">
              <a:lnSpc>
                <a:spcPct val="90000"/>
              </a:lnSpc>
              <a:spcBef>
                <a:spcPts val="0"/>
              </a:spcBef>
              <a:spcAft>
                <a:spcPts val="0"/>
              </a:spcAft>
              <a:buSzPts val="3000"/>
              <a:buChar char="◦"/>
            </a:pPr>
            <a:r>
              <a:rPr lang="en-US" sz="3000">
                <a:solidFill>
                  <a:srgbClr val="3F3F3F"/>
                </a:solidFill>
                <a:extLst>
                  <a:ext uri="http://customooxmlschemas.google.com/">
                    <go:slidesCustomData xmlns:go="http://customooxmlschemas.google.com/" textRoundtripDataId="82"/>
                  </a:ext>
                </a:extLst>
              </a:rPr>
              <a:t>Health care costs for persons age 60+ or disabled </a:t>
            </a:r>
            <a:endParaRPr sz="3000">
              <a:solidFill>
                <a:srgbClr val="3F3F3F"/>
              </a:solidFill>
              <a:extLst>
                <a:ext uri="http://customooxmlschemas.google.com/">
                  <go:slidesCustomData xmlns:go="http://customooxmlschemas.google.com/" textRoundtripDataId="83"/>
                </a:ext>
              </a:extLst>
            </a:endParaRPr>
          </a:p>
          <a:p>
            <a:pPr indent="0" lvl="0" marL="914400" rtl="0" algn="ctr">
              <a:lnSpc>
                <a:spcPct val="90000"/>
              </a:lnSpc>
              <a:spcBef>
                <a:spcPts val="400"/>
              </a:spcBef>
              <a:spcAft>
                <a:spcPts val="0"/>
              </a:spcAft>
              <a:buNone/>
            </a:pPr>
            <a:r>
              <a:rPr lang="en-US" sz="3000">
                <a:solidFill>
                  <a:srgbClr val="3F3F3F"/>
                </a:solidFill>
                <a:extLst>
                  <a:ext uri="http://customooxmlschemas.google.com/">
                    <go:slidesCustomData xmlns:go="http://customooxmlschemas.google.com/" textRoundtripDataId="84"/>
                  </a:ext>
                </a:extLst>
              </a:rPr>
              <a:t>AND</a:t>
            </a:r>
            <a:endParaRPr sz="3000">
              <a:solidFill>
                <a:srgbClr val="3F3F3F"/>
              </a:solidFill>
              <a:extLst>
                <a:ext uri="http://customooxmlschemas.google.com/">
                  <go:slidesCustomData xmlns:go="http://customooxmlschemas.google.com/" textRoundtripDataId="85"/>
                </a:ext>
              </a:extLst>
            </a:endParaRPr>
          </a:p>
          <a:p>
            <a:pPr indent="-419100" lvl="1" marL="914400" rtl="0" algn="l">
              <a:spcBef>
                <a:spcPts val="200"/>
              </a:spcBef>
              <a:spcAft>
                <a:spcPts val="0"/>
              </a:spcAft>
              <a:buClr>
                <a:srgbClr val="3F3F3F"/>
              </a:buClr>
              <a:buSzPts val="3000"/>
              <a:buChar char="◦"/>
            </a:pPr>
            <a:r>
              <a:rPr lang="en-US" sz="3000">
                <a:solidFill>
                  <a:srgbClr val="3F3F3F"/>
                </a:solidFill>
                <a:extLst>
                  <a:ext uri="http://customooxmlschemas.google.com/">
                    <go:slidesCustomData xmlns:go="http://customooxmlschemas.google.com/" textRoundtripDataId="86"/>
                  </a:ext>
                </a:extLst>
              </a:rPr>
              <a:t>Shelter costs - rent or homeownership costs</a:t>
            </a:r>
            <a:r>
              <a:rPr lang="en-US" sz="3000">
                <a:solidFill>
                  <a:srgbClr val="3F3F3F"/>
                </a:solidFill>
              </a:rPr>
              <a:t>.</a:t>
            </a:r>
            <a:endParaRPr/>
          </a:p>
        </p:txBody>
      </p:sp>
      <p:sp>
        <p:nvSpPr>
          <p:cNvPr id="707" name="Google Shape;707;g3254bef7818_0_294"/>
          <p:cNvSpPr txBox="1"/>
          <p:nvPr>
            <p:ph idx="12" type="sldNum"/>
          </p:nvPr>
        </p:nvSpPr>
        <p:spPr>
          <a:xfrm>
            <a:off x="13200610" y="6459785"/>
            <a:ext cx="1749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08" name="Google Shape;708;g3254bef7818_0_294"/>
          <p:cNvPicPr preferRelativeResize="0"/>
          <p:nvPr/>
        </p:nvPicPr>
        <p:blipFill>
          <a:blip r:embed="rId3">
            <a:alphaModFix/>
          </a:blip>
          <a:stretch>
            <a:fillRect/>
          </a:stretch>
        </p:blipFill>
        <p:spPr>
          <a:xfrm>
            <a:off x="9904349" y="1975850"/>
            <a:ext cx="2033075" cy="25070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g3254bef7818_0_309"/>
          <p:cNvSpPr txBox="1"/>
          <p:nvPr>
            <p:ph type="title"/>
          </p:nvPr>
        </p:nvSpPr>
        <p:spPr>
          <a:xfrm>
            <a:off x="455825" y="311225"/>
            <a:ext cx="8810400" cy="9684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r>
              <a:rPr lang="en-US">
                <a:solidFill>
                  <a:schemeClr val="accent3"/>
                </a:solidFill>
              </a:rPr>
              <a:t>Child support paid out can </a:t>
            </a:r>
            <a:r>
              <a:rPr lang="en-US">
                <a:solidFill>
                  <a:schemeClr val="accent3"/>
                </a:solidFill>
                <a:extLst>
                  <a:ext uri="http://customooxmlschemas.google.com/">
                    <go:slidesCustomData xmlns:go="http://customooxmlschemas.google.com/" textRoundtripDataId="87"/>
                  </a:ext>
                </a:extLst>
              </a:rPr>
              <a:t>b</a:t>
            </a:r>
            <a:r>
              <a:rPr lang="en-US">
                <a:solidFill>
                  <a:schemeClr val="accent3"/>
                </a:solidFill>
              </a:rPr>
              <a:t>oost SNAP</a:t>
            </a:r>
            <a:endParaRPr>
              <a:solidFill>
                <a:schemeClr val="accent3"/>
              </a:solidFill>
            </a:endParaRPr>
          </a:p>
        </p:txBody>
      </p:sp>
      <p:sp>
        <p:nvSpPr>
          <p:cNvPr id="714" name="Google Shape;714;g3254bef7818_0_309"/>
          <p:cNvSpPr txBox="1"/>
          <p:nvPr>
            <p:ph idx="1" type="body"/>
          </p:nvPr>
        </p:nvSpPr>
        <p:spPr>
          <a:xfrm>
            <a:off x="727725" y="1709600"/>
            <a:ext cx="8305800" cy="3874200"/>
          </a:xfrm>
          <a:prstGeom prst="rect">
            <a:avLst/>
          </a:prstGeom>
          <a:noFill/>
          <a:ln>
            <a:noFill/>
          </a:ln>
        </p:spPr>
        <p:txBody>
          <a:bodyPr anchorCtr="0" anchor="t" bIns="45700" lIns="0" spcFirstLastPara="1" rIns="0" wrap="square" tIns="45700">
            <a:normAutofit/>
          </a:bodyPr>
          <a:lstStyle/>
          <a:p>
            <a:pPr indent="0" lvl="0" marL="0" rtl="0" algn="l">
              <a:lnSpc>
                <a:spcPct val="115000"/>
              </a:lnSpc>
              <a:spcBef>
                <a:spcPts val="1200"/>
              </a:spcBef>
              <a:spcAft>
                <a:spcPts val="0"/>
              </a:spcAft>
              <a:buNone/>
            </a:pPr>
            <a:r>
              <a:rPr lang="en-US" sz="2800"/>
              <a:t>Legally-obligated child support </a:t>
            </a:r>
            <a:r>
              <a:rPr b="1" lang="en-US" sz="2800"/>
              <a:t>paid out* </a:t>
            </a:r>
            <a:r>
              <a:rPr lang="en-US" sz="2800"/>
              <a:t>by a household member: </a:t>
            </a:r>
            <a:endParaRPr sz="1600"/>
          </a:p>
          <a:p>
            <a:pPr indent="-381000" lvl="0" marL="457200" rtl="0" algn="l">
              <a:lnSpc>
                <a:spcPct val="115000"/>
              </a:lnSpc>
              <a:spcBef>
                <a:spcPts val="1200"/>
              </a:spcBef>
              <a:spcAft>
                <a:spcPts val="0"/>
              </a:spcAft>
              <a:buSzPts val="2400"/>
              <a:buChar char="●"/>
            </a:pPr>
            <a:r>
              <a:rPr lang="en-US" sz="2400"/>
              <a:t>Does not count as </a:t>
            </a:r>
            <a:r>
              <a:rPr lang="en-US" sz="2400">
                <a:extLst>
                  <a:ext uri="http://customooxmlschemas.google.com/">
                    <go:slidesCustomData xmlns:go="http://customooxmlschemas.google.com/" textRoundtripDataId="88"/>
                  </a:ext>
                </a:extLst>
              </a:rPr>
              <a:t>inc</a:t>
            </a:r>
            <a:r>
              <a:rPr lang="en-US" sz="2400"/>
              <a:t>ome, AND </a:t>
            </a:r>
            <a:endParaRPr sz="1600"/>
          </a:p>
          <a:p>
            <a:pPr indent="-381000" lvl="0" marL="457200" rtl="0" algn="l">
              <a:lnSpc>
                <a:spcPct val="115000"/>
              </a:lnSpc>
              <a:spcBef>
                <a:spcPts val="0"/>
              </a:spcBef>
              <a:spcAft>
                <a:spcPts val="0"/>
              </a:spcAft>
              <a:buSzPts val="2400"/>
              <a:buChar char="●"/>
            </a:pPr>
            <a:r>
              <a:rPr lang="en-US" sz="2400"/>
              <a:t>When paid from earnings, child support amount is </a:t>
            </a:r>
            <a:r>
              <a:rPr i="1" lang="en-US" sz="2400"/>
              <a:t>included </a:t>
            </a:r>
            <a:r>
              <a:rPr lang="en-US" sz="2400"/>
              <a:t>in the 20% earnings deduction </a:t>
            </a:r>
            <a:r>
              <a:rPr lang="en-US"/>
              <a:t>(higher deduction)</a:t>
            </a:r>
            <a:endParaRPr sz="1200"/>
          </a:p>
          <a:p>
            <a:pPr indent="-228600" lvl="0" marL="45720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0"/>
              </a:spcAft>
              <a:buNone/>
            </a:pPr>
            <a:r>
              <a:rPr lang="en-US"/>
              <a:t>* </a:t>
            </a:r>
            <a:r>
              <a:rPr lang="en-US"/>
              <a:t>Child support paid out must be verified - both the amount and the legal obligation (unless paid out of Social Security or Unemployment benefits). </a:t>
            </a:r>
            <a:endParaRPr sz="2400"/>
          </a:p>
        </p:txBody>
      </p:sp>
      <p:sp>
        <p:nvSpPr>
          <p:cNvPr id="715" name="Google Shape;715;g3254bef7818_0_309"/>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16" name="Google Shape;716;g3254bef7818_0_309"/>
          <p:cNvPicPr preferRelativeResize="0"/>
          <p:nvPr/>
        </p:nvPicPr>
        <p:blipFill>
          <a:blip r:embed="rId3">
            <a:alphaModFix/>
          </a:blip>
          <a:stretch>
            <a:fillRect/>
          </a:stretch>
        </p:blipFill>
        <p:spPr>
          <a:xfrm>
            <a:off x="9442475" y="2120300"/>
            <a:ext cx="2360475" cy="15736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3254bef7818_0_316"/>
          <p:cNvSpPr txBox="1"/>
          <p:nvPr>
            <p:ph type="title"/>
          </p:nvPr>
        </p:nvSpPr>
        <p:spPr>
          <a:xfrm>
            <a:off x="1365400" y="286600"/>
            <a:ext cx="7867500" cy="1450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Child support - example</a:t>
            </a:r>
            <a:endParaRPr>
              <a:solidFill>
                <a:schemeClr val="accent5"/>
              </a:solidFill>
            </a:endParaRPr>
          </a:p>
        </p:txBody>
      </p:sp>
      <p:sp>
        <p:nvSpPr>
          <p:cNvPr id="722" name="Google Shape;722;g3254bef7818_0_316"/>
          <p:cNvSpPr txBox="1"/>
          <p:nvPr>
            <p:ph idx="1" type="body"/>
          </p:nvPr>
        </p:nvSpPr>
        <p:spPr>
          <a:xfrm>
            <a:off x="4682500" y="1958700"/>
            <a:ext cx="7393500" cy="4279800"/>
          </a:xfrm>
          <a:prstGeom prst="rect">
            <a:avLst/>
          </a:prstGeom>
          <a:noFill/>
          <a:ln>
            <a:noFill/>
          </a:ln>
        </p:spPr>
        <p:txBody>
          <a:bodyPr anchorCtr="0" anchor="t" bIns="45700" lIns="0" spcFirstLastPara="1" rIns="0" wrap="square" tIns="45700">
            <a:normAutofit/>
          </a:bodyPr>
          <a:lstStyle/>
          <a:p>
            <a:pPr indent="-393700" lvl="0" marL="457200" rtl="0" algn="l">
              <a:lnSpc>
                <a:spcPct val="115000"/>
              </a:lnSpc>
              <a:spcBef>
                <a:spcPts val="1200"/>
              </a:spcBef>
              <a:spcAft>
                <a:spcPts val="0"/>
              </a:spcAft>
              <a:buSzPts val="2600"/>
              <a:buFont typeface="Courier New"/>
              <a:buChar char="o"/>
            </a:pPr>
            <a:r>
              <a:rPr lang="en-US" sz="2600"/>
              <a:t>Jules earns $700/wk - making $3,033/mo gross.  Jules pays $1,000/mo court-ordered child support and $1,200/mo rent plus utilities.  </a:t>
            </a:r>
            <a:endParaRPr sz="2600"/>
          </a:p>
          <a:p>
            <a:pPr indent="-393700" lvl="0" marL="457200" rtl="0" algn="l">
              <a:lnSpc>
                <a:spcPct val="115000"/>
              </a:lnSpc>
              <a:spcBef>
                <a:spcPts val="1200"/>
              </a:spcBef>
              <a:spcAft>
                <a:spcPts val="0"/>
              </a:spcAft>
              <a:buSzPts val="2600"/>
              <a:buFont typeface="Courier New"/>
              <a:buChar char="o"/>
            </a:pPr>
            <a:r>
              <a:rPr lang="en-US" sz="2600"/>
              <a:t>If DTA counts $700/week earnings with no child support excluded, Jules over income for SNAP. </a:t>
            </a:r>
            <a:endParaRPr sz="2600"/>
          </a:p>
          <a:p>
            <a:pPr indent="-393700" lvl="0" marL="457200" rtl="0" algn="l">
              <a:lnSpc>
                <a:spcPct val="115000"/>
              </a:lnSpc>
              <a:spcBef>
                <a:spcPts val="1200"/>
              </a:spcBef>
              <a:spcAft>
                <a:spcPts val="0"/>
              </a:spcAft>
              <a:buSzPts val="2600"/>
              <a:buFont typeface="Courier New"/>
              <a:buChar char="o"/>
            </a:pPr>
            <a:r>
              <a:rPr lang="en-US" sz="2600"/>
              <a:t>BUT if DTA correctly exclu</a:t>
            </a:r>
            <a:r>
              <a:rPr lang="en-US" sz="2600">
                <a:extLst>
                  <a:ext uri="http://customooxmlschemas.google.com/">
                    <go:slidesCustomData xmlns:go="http://customooxmlschemas.google.com/" textRoundtripDataId="89"/>
                  </a:ext>
                </a:extLst>
              </a:rPr>
              <a:t>des </a:t>
            </a:r>
            <a:r>
              <a:rPr lang="en-US" sz="2600"/>
              <a:t>the child support paid, Jules is eligible for</a:t>
            </a:r>
            <a:r>
              <a:rPr b="1" lang="en-US" sz="2600"/>
              <a:t> </a:t>
            </a:r>
            <a:r>
              <a:rPr b="1" lang="en-US" sz="2600">
                <a:extLst>
                  <a:ext uri="http://customooxmlschemas.google.com/">
                    <go:slidesCustomData xmlns:go="http://customooxmlschemas.google.com/" textRoundtripDataId="90"/>
                  </a:ext>
                </a:extLst>
              </a:rPr>
              <a:t>$139/mo</a:t>
            </a:r>
            <a:r>
              <a:rPr lang="en-US" sz="2600">
                <a:extLst>
                  <a:ext uri="http://customooxmlschemas.google.com/">
                    <go:slidesCustomData xmlns:go="http://customooxmlschemas.google.com/" textRoundtripDataId="91"/>
                  </a:ext>
                </a:extLst>
              </a:rPr>
              <a:t> </a:t>
            </a:r>
            <a:r>
              <a:rPr lang="en-US" sz="2600"/>
              <a:t>in SNAP.</a:t>
            </a:r>
            <a:endParaRPr sz="2600"/>
          </a:p>
        </p:txBody>
      </p:sp>
      <p:sp>
        <p:nvSpPr>
          <p:cNvPr id="723" name="Google Shape;723;g3254bef7818_0_316"/>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24" name="Google Shape;724;g3254bef7818_0_316"/>
          <p:cNvPicPr preferRelativeResize="0"/>
          <p:nvPr/>
        </p:nvPicPr>
        <p:blipFill rotWithShape="1">
          <a:blip r:embed="rId3">
            <a:alphaModFix/>
          </a:blip>
          <a:srcRect b="7270" l="0" r="0" t="0"/>
          <a:stretch/>
        </p:blipFill>
        <p:spPr>
          <a:xfrm>
            <a:off x="519550" y="2686000"/>
            <a:ext cx="3714750" cy="24730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g3254bef7818_0_323"/>
          <p:cNvSpPr txBox="1"/>
          <p:nvPr>
            <p:ph type="title"/>
          </p:nvPr>
        </p:nvSpPr>
        <p:spPr>
          <a:xfrm>
            <a:off x="1357375" y="558600"/>
            <a:ext cx="9285600" cy="9684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100000"/>
              <a:buFont typeface="Calibri"/>
              <a:buNone/>
            </a:pPr>
            <a:r>
              <a:rPr lang="en-US">
                <a:solidFill>
                  <a:schemeClr val="accent3"/>
                </a:solidFill>
              </a:rPr>
              <a:t>Dependent Care Costs Can Boost SNAP</a:t>
            </a:r>
            <a:endParaRPr>
              <a:solidFill>
                <a:schemeClr val="accent3"/>
              </a:solidFill>
            </a:endParaRPr>
          </a:p>
        </p:txBody>
      </p:sp>
      <p:sp>
        <p:nvSpPr>
          <p:cNvPr id="730" name="Google Shape;730;g3254bef7818_0_323"/>
          <p:cNvSpPr txBox="1"/>
          <p:nvPr>
            <p:ph idx="1" type="body"/>
          </p:nvPr>
        </p:nvSpPr>
        <p:spPr>
          <a:xfrm>
            <a:off x="1097275" y="1845725"/>
            <a:ext cx="10329300" cy="4023300"/>
          </a:xfrm>
          <a:prstGeom prst="rect">
            <a:avLst/>
          </a:prstGeom>
          <a:noFill/>
          <a:ln>
            <a:noFill/>
          </a:ln>
        </p:spPr>
        <p:txBody>
          <a:bodyPr anchorCtr="0" anchor="t" bIns="45700" lIns="0" spcFirstLastPara="1" rIns="0" wrap="square" tIns="45700">
            <a:normAutofit lnSpcReduction="10000"/>
          </a:bodyPr>
          <a:lstStyle/>
          <a:p>
            <a:pPr indent="-342900" lvl="0" marL="342900" rtl="0" algn="l">
              <a:lnSpc>
                <a:spcPct val="100000"/>
              </a:lnSpc>
              <a:spcBef>
                <a:spcPts val="640"/>
              </a:spcBef>
              <a:spcAft>
                <a:spcPts val="0"/>
              </a:spcAft>
              <a:buClr>
                <a:srgbClr val="000000"/>
              </a:buClr>
              <a:buSzPts val="3200"/>
              <a:buNone/>
            </a:pPr>
            <a:r>
              <a:rPr lang="en-US" sz="3200"/>
              <a:t>   The cost of child care or disabled-adult care are also a deduction including:   </a:t>
            </a:r>
            <a:endParaRPr sz="3200"/>
          </a:p>
          <a:p>
            <a:pPr indent="-400050" lvl="0" marL="914400" rtl="0" algn="l">
              <a:lnSpc>
                <a:spcPct val="100000"/>
              </a:lnSpc>
              <a:spcBef>
                <a:spcPts val="560"/>
              </a:spcBef>
              <a:spcAft>
                <a:spcPts val="0"/>
              </a:spcAft>
              <a:buSzPts val="2700"/>
              <a:buChar char="●"/>
            </a:pPr>
            <a:r>
              <a:rPr lang="en-US" sz="2700"/>
              <a:t>If needed for adult to work, attend school or look for work</a:t>
            </a:r>
            <a:endParaRPr b="1" sz="2700"/>
          </a:p>
          <a:p>
            <a:pPr indent="-400050" lvl="0" marL="914400" rtl="0" algn="l">
              <a:lnSpc>
                <a:spcPct val="100000"/>
              </a:lnSpc>
              <a:spcBef>
                <a:spcPts val="0"/>
              </a:spcBef>
              <a:spcAft>
                <a:spcPts val="0"/>
              </a:spcAft>
              <a:buSzPts val="2700"/>
              <a:buChar char="●"/>
            </a:pPr>
            <a:r>
              <a:rPr lang="en-US" sz="2700"/>
              <a:t>Includes costs of YMCAs, summer day camps, after-school programs</a:t>
            </a:r>
            <a:endParaRPr sz="1900"/>
          </a:p>
          <a:p>
            <a:pPr indent="-400050" lvl="0" marL="914400" rtl="0" algn="l">
              <a:lnSpc>
                <a:spcPct val="100000"/>
              </a:lnSpc>
              <a:spcBef>
                <a:spcPts val="0"/>
              </a:spcBef>
              <a:spcAft>
                <a:spcPts val="0"/>
              </a:spcAft>
              <a:buSzPts val="2700"/>
              <a:buChar char="●"/>
            </a:pPr>
            <a:r>
              <a:rPr lang="en-US" sz="2700"/>
              <a:t>Includes cost of transportation to/from (if driving, at federal mileage rate)</a:t>
            </a:r>
            <a:endParaRPr sz="2700"/>
          </a:p>
          <a:p>
            <a:pPr indent="0" lvl="0" marL="914400" rtl="0" algn="l">
              <a:lnSpc>
                <a:spcPct val="100000"/>
              </a:lnSpc>
              <a:spcBef>
                <a:spcPts val="560"/>
              </a:spcBef>
              <a:spcAft>
                <a:spcPts val="0"/>
              </a:spcAft>
              <a:buNone/>
            </a:pPr>
            <a:r>
              <a:t/>
            </a:r>
            <a:endParaRPr sz="2800"/>
          </a:p>
          <a:p>
            <a:pPr indent="0" lvl="0" marL="0" rtl="0" algn="l">
              <a:lnSpc>
                <a:spcPct val="100000"/>
              </a:lnSpc>
              <a:spcBef>
                <a:spcPts val="560"/>
              </a:spcBef>
              <a:spcAft>
                <a:spcPts val="0"/>
              </a:spcAft>
              <a:buNone/>
            </a:pPr>
            <a:r>
              <a:rPr i="1" lang="en-US" sz="2800"/>
              <a:t>Dependent care costs can be self-declared! </a:t>
            </a:r>
            <a:endParaRPr i="1" sz="2800"/>
          </a:p>
        </p:txBody>
      </p:sp>
      <p:sp>
        <p:nvSpPr>
          <p:cNvPr id="731" name="Google Shape;731;g3254bef7818_0_32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32" name="Google Shape;732;g3254bef7818_0_323"/>
          <p:cNvPicPr preferRelativeResize="0"/>
          <p:nvPr/>
        </p:nvPicPr>
        <p:blipFill>
          <a:blip r:embed="rId3">
            <a:alphaModFix/>
          </a:blip>
          <a:stretch>
            <a:fillRect/>
          </a:stretch>
        </p:blipFill>
        <p:spPr>
          <a:xfrm>
            <a:off x="10481550" y="2033750"/>
            <a:ext cx="1484676" cy="18799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3254bef7818_0_330"/>
          <p:cNvSpPr txBox="1"/>
          <p:nvPr>
            <p:ph type="title"/>
          </p:nvPr>
        </p:nvSpPr>
        <p:spPr>
          <a:xfrm>
            <a:off x="1097275" y="286600"/>
            <a:ext cx="6732300" cy="968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5"/>
                </a:solidFill>
              </a:rPr>
              <a:t>Dependent Care Example</a:t>
            </a:r>
            <a:endParaRPr>
              <a:solidFill>
                <a:schemeClr val="accent5"/>
              </a:solidFill>
            </a:endParaRPr>
          </a:p>
        </p:txBody>
      </p:sp>
      <p:sp>
        <p:nvSpPr>
          <p:cNvPr id="739" name="Google Shape;739;g3254bef7818_0_330"/>
          <p:cNvSpPr txBox="1"/>
          <p:nvPr>
            <p:ph idx="1" type="body"/>
          </p:nvPr>
        </p:nvSpPr>
        <p:spPr>
          <a:xfrm>
            <a:off x="1097280" y="1845734"/>
            <a:ext cx="10058400" cy="4023300"/>
          </a:xfrm>
          <a:prstGeom prst="rect">
            <a:avLst/>
          </a:prstGeom>
        </p:spPr>
        <p:txBody>
          <a:bodyPr anchorCtr="0" anchor="t" bIns="45700" lIns="0" spcFirstLastPara="1" rIns="0" wrap="square" tIns="45700">
            <a:normAutofit/>
          </a:bodyPr>
          <a:lstStyle/>
          <a:p>
            <a:pPr indent="-393700" lvl="0" marL="457200" rtl="0" algn="l">
              <a:lnSpc>
                <a:spcPct val="115000"/>
              </a:lnSpc>
              <a:spcBef>
                <a:spcPts val="1200"/>
              </a:spcBef>
              <a:spcAft>
                <a:spcPts val="0"/>
              </a:spcAft>
              <a:buSzPts val="2600"/>
              <a:buFont typeface="Courier New"/>
              <a:buChar char="o"/>
            </a:pPr>
            <a:r>
              <a:rPr lang="en-US" sz="2600"/>
              <a:t>Jaime has 2 kids and earns $700/week.  He pays:</a:t>
            </a:r>
            <a:endParaRPr sz="2600"/>
          </a:p>
          <a:p>
            <a:pPr indent="-220980" lvl="3" marL="749808" rtl="0" algn="l">
              <a:lnSpc>
                <a:spcPct val="115000"/>
              </a:lnSpc>
              <a:spcBef>
                <a:spcPts val="200"/>
              </a:spcBef>
              <a:spcAft>
                <a:spcPts val="0"/>
              </a:spcAft>
              <a:buSzPts val="2400"/>
              <a:buFont typeface="Courier New"/>
              <a:buChar char="◦"/>
            </a:pPr>
            <a:r>
              <a:rPr lang="en-US" sz="2400"/>
              <a:t>$1,500/mo in rent &amp; has heat </a:t>
            </a:r>
            <a:r>
              <a:rPr lang="en-US" sz="2400">
                <a:extLst>
                  <a:ext uri="http://customooxmlschemas.google.com/">
                    <go:slidesCustomData xmlns:go="http://customooxmlschemas.google.com/" textRoundtripDataId="92"/>
                  </a:ext>
                </a:extLst>
              </a:rPr>
              <a:t>costs</a:t>
            </a:r>
            <a:r>
              <a:rPr lang="en-US" sz="2400"/>
              <a:t>.  </a:t>
            </a:r>
            <a:endParaRPr sz="2400"/>
          </a:p>
          <a:p>
            <a:pPr indent="-220980" lvl="3" marL="749808" rtl="0" algn="l">
              <a:lnSpc>
                <a:spcPct val="115000"/>
              </a:lnSpc>
              <a:spcBef>
                <a:spcPts val="400"/>
              </a:spcBef>
              <a:spcAft>
                <a:spcPts val="0"/>
              </a:spcAft>
              <a:buSzPts val="2400"/>
              <a:buFont typeface="Courier New"/>
              <a:buChar char="◦"/>
            </a:pPr>
            <a:r>
              <a:rPr lang="en-US" sz="2400"/>
              <a:t>$500/month for babysitting. </a:t>
            </a:r>
            <a:endParaRPr sz="2400"/>
          </a:p>
          <a:p>
            <a:pPr indent="-220980" lvl="3" marL="749808" rtl="0" algn="l">
              <a:lnSpc>
                <a:spcPct val="115000"/>
              </a:lnSpc>
              <a:spcBef>
                <a:spcPts val="400"/>
              </a:spcBef>
              <a:spcAft>
                <a:spcPts val="0"/>
              </a:spcAft>
              <a:buSzPts val="2400"/>
              <a:buFont typeface="Courier New"/>
              <a:buChar char="◦"/>
            </a:pPr>
            <a:r>
              <a:rPr lang="en-US" sz="2400"/>
              <a:t>Has mileage totals $200/month driving his kids child care.</a:t>
            </a:r>
            <a:endParaRPr sz="2400"/>
          </a:p>
          <a:p>
            <a:pPr indent="0" lvl="0" marL="0" rtl="0" algn="l">
              <a:lnSpc>
                <a:spcPct val="115000"/>
              </a:lnSpc>
              <a:spcBef>
                <a:spcPts val="1200"/>
              </a:spcBef>
              <a:spcAft>
                <a:spcPts val="0"/>
              </a:spcAft>
              <a:buNone/>
            </a:pPr>
            <a:r>
              <a:rPr lang="en-US" sz="2400"/>
              <a:t> </a:t>
            </a:r>
            <a:endParaRPr sz="2400"/>
          </a:p>
          <a:p>
            <a:pPr indent="0" lvl="0" marL="749808" rtl="0" algn="l">
              <a:lnSpc>
                <a:spcPct val="115000"/>
              </a:lnSpc>
              <a:spcBef>
                <a:spcPts val="1200"/>
              </a:spcBef>
              <a:spcAft>
                <a:spcPts val="200"/>
              </a:spcAft>
              <a:buNone/>
            </a:pPr>
            <a:r>
              <a:t/>
            </a:r>
            <a:endParaRPr b="1" sz="2400"/>
          </a:p>
        </p:txBody>
      </p:sp>
      <p:sp>
        <p:nvSpPr>
          <p:cNvPr id="740" name="Google Shape;740;g3254bef7818_0_330"/>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41" name="Google Shape;741;g3254bef7818_0_330"/>
          <p:cNvPicPr preferRelativeResize="0"/>
          <p:nvPr/>
        </p:nvPicPr>
        <p:blipFill>
          <a:blip r:embed="rId3">
            <a:alphaModFix/>
          </a:blip>
          <a:stretch>
            <a:fillRect/>
          </a:stretch>
        </p:blipFill>
        <p:spPr>
          <a:xfrm>
            <a:off x="7989350" y="188236"/>
            <a:ext cx="3436450" cy="1375715"/>
          </a:xfrm>
          <a:prstGeom prst="rect">
            <a:avLst/>
          </a:prstGeom>
          <a:noFill/>
          <a:ln>
            <a:noFill/>
          </a:ln>
        </p:spPr>
      </p:pic>
      <p:graphicFrame>
        <p:nvGraphicFramePr>
          <p:cNvPr id="742" name="Google Shape;742;g3254bef7818_0_330"/>
          <p:cNvGraphicFramePr/>
          <p:nvPr/>
        </p:nvGraphicFramePr>
        <p:xfrm>
          <a:off x="1459525" y="4270425"/>
          <a:ext cx="3000000" cy="3000000"/>
        </p:xfrm>
        <a:graphic>
          <a:graphicData uri="http://schemas.openxmlformats.org/drawingml/2006/table">
            <a:tbl>
              <a:tblPr>
                <a:noFill/>
                <a:tableStyleId>{917C1590-9D94-4D4A-822A-E43C1BDFFBF9}</a:tableStyleId>
              </a:tblPr>
              <a:tblGrid>
                <a:gridCol w="5765075"/>
                <a:gridCol w="1807725"/>
              </a:tblGrid>
              <a:tr h="381000">
                <a:tc>
                  <a:txBody>
                    <a:bodyPr/>
                    <a:lstStyle/>
                    <a:p>
                      <a:pPr indent="0" lvl="0" marL="0" rtl="0" algn="l">
                        <a:spcBef>
                          <a:spcPts val="0"/>
                        </a:spcBef>
                        <a:spcAft>
                          <a:spcPts val="0"/>
                        </a:spcAft>
                        <a:buNone/>
                      </a:pPr>
                      <a:r>
                        <a:rPr lang="en-US" sz="1800"/>
                        <a:t>No child care and travel costs claimed </a:t>
                      </a:r>
                      <a:endParaRPr sz="1800"/>
                    </a:p>
                  </a:txBody>
                  <a:tcPr marT="91425" marB="91425" marR="91425" marL="91425"/>
                </a:tc>
                <a:tc>
                  <a:txBody>
                    <a:bodyPr/>
                    <a:lstStyle/>
                    <a:p>
                      <a:pPr indent="0" lvl="0" marL="0" rtl="0" algn="l">
                        <a:spcBef>
                          <a:spcPts val="0"/>
                        </a:spcBef>
                        <a:spcAft>
                          <a:spcPts val="0"/>
                        </a:spcAft>
                        <a:buNone/>
                      </a:pPr>
                      <a:r>
                        <a:rPr b="1" lang="en-US" sz="1800"/>
                        <a:t>$315/mo SNAP</a:t>
                      </a:r>
                      <a:endParaRPr b="1" sz="1800"/>
                    </a:p>
                  </a:txBody>
                  <a:tcPr marT="91425" marB="91425" marR="91425" marL="91425"/>
                </a:tc>
              </a:tr>
              <a:tr h="381000">
                <a:tc>
                  <a:txBody>
                    <a:bodyPr/>
                    <a:lstStyle/>
                    <a:p>
                      <a:pPr indent="0" lvl="0" marL="0" rtl="0" algn="l">
                        <a:spcBef>
                          <a:spcPts val="0"/>
                        </a:spcBef>
                        <a:spcAft>
                          <a:spcPts val="0"/>
                        </a:spcAft>
                        <a:buNone/>
                      </a:pPr>
                      <a:r>
                        <a:rPr lang="en-US" sz="1800"/>
                        <a:t>Claims childcare and travel </a:t>
                      </a:r>
                      <a:endParaRPr sz="1800"/>
                    </a:p>
                  </a:txBody>
                  <a:tcPr marT="91425" marB="91425" marR="91425" marL="91425"/>
                </a:tc>
                <a:tc>
                  <a:txBody>
                    <a:bodyPr/>
                    <a:lstStyle/>
                    <a:p>
                      <a:pPr indent="0" lvl="0" marL="0" rtl="0" algn="l">
                        <a:spcBef>
                          <a:spcPts val="0"/>
                        </a:spcBef>
                        <a:spcAft>
                          <a:spcPts val="0"/>
                        </a:spcAft>
                        <a:buNone/>
                      </a:pPr>
                      <a:r>
                        <a:rPr b="1" lang="en-US" sz="1800"/>
                        <a:t>$525/mo SNAP </a:t>
                      </a:r>
                      <a:endParaRPr b="1" sz="1800"/>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d7aea1e7a6_0_198"/>
          <p:cNvSpPr txBox="1"/>
          <p:nvPr>
            <p:ph type="title"/>
          </p:nvPr>
        </p:nvSpPr>
        <p:spPr>
          <a:xfrm>
            <a:off x="826400" y="286600"/>
            <a:ext cx="4762200" cy="10911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sz="4600">
                <a:solidFill>
                  <a:schemeClr val="accent3"/>
                </a:solidFill>
              </a:rPr>
              <a:t>SNAP EBT cards</a:t>
            </a:r>
            <a:endParaRPr sz="4600">
              <a:solidFill>
                <a:schemeClr val="accent3"/>
              </a:solidFill>
            </a:endParaRPr>
          </a:p>
        </p:txBody>
      </p:sp>
      <p:sp>
        <p:nvSpPr>
          <p:cNvPr id="176" name="Google Shape;176;g2d7aea1e7a6_0_198"/>
          <p:cNvSpPr txBox="1"/>
          <p:nvPr>
            <p:ph idx="1" type="body"/>
          </p:nvPr>
        </p:nvSpPr>
        <p:spPr>
          <a:xfrm>
            <a:off x="552700" y="2013725"/>
            <a:ext cx="9033300" cy="4501200"/>
          </a:xfrm>
          <a:prstGeom prst="rect">
            <a:avLst/>
          </a:prstGeom>
          <a:noFill/>
          <a:ln>
            <a:noFill/>
          </a:ln>
        </p:spPr>
        <p:txBody>
          <a:bodyPr anchorCtr="0" anchor="t" bIns="45700" lIns="0" spcFirstLastPara="1" rIns="0" wrap="square" tIns="45700">
            <a:noAutofit/>
          </a:bodyPr>
          <a:lstStyle/>
          <a:p>
            <a:pPr indent="0" lvl="0" marL="457200" rtl="0" algn="l">
              <a:lnSpc>
                <a:spcPct val="90000"/>
              </a:lnSpc>
              <a:spcBef>
                <a:spcPts val="1400"/>
              </a:spcBef>
              <a:spcAft>
                <a:spcPts val="0"/>
              </a:spcAft>
              <a:buNone/>
            </a:pPr>
            <a:r>
              <a:rPr b="1" lang="en-US" sz="2800"/>
              <a:t>One EBT card</a:t>
            </a:r>
            <a:r>
              <a:rPr lang="en-US" sz="2800"/>
              <a:t> issued to head of household</a:t>
            </a:r>
            <a:endParaRPr sz="2800"/>
          </a:p>
          <a:p>
            <a:pPr indent="-457200" lvl="1" marL="965200" rtl="0" algn="l">
              <a:lnSpc>
                <a:spcPct val="90000"/>
              </a:lnSpc>
              <a:spcBef>
                <a:spcPts val="1400"/>
              </a:spcBef>
              <a:spcAft>
                <a:spcPts val="0"/>
              </a:spcAft>
              <a:buSzPts val="2800"/>
              <a:buFont typeface="Noto Sans Symbols"/>
              <a:buChar char="▪"/>
            </a:pPr>
            <a:r>
              <a:rPr lang="en-US" sz="2800">
                <a:latin typeface="Calibri"/>
                <a:ea typeface="Calibri"/>
                <a:cs typeface="Calibri"/>
                <a:sym typeface="Calibri"/>
              </a:rPr>
              <a:t>Most </a:t>
            </a:r>
            <a:r>
              <a:rPr b="1" lang="en-US" sz="2800">
                <a:latin typeface="Calibri"/>
                <a:ea typeface="Calibri"/>
                <a:cs typeface="Calibri"/>
                <a:sym typeface="Calibri"/>
              </a:rPr>
              <a:t>do not </a:t>
            </a:r>
            <a:r>
              <a:rPr lang="en-US" sz="2800">
                <a:latin typeface="Calibri"/>
                <a:ea typeface="Calibri"/>
                <a:cs typeface="Calibri"/>
                <a:sym typeface="Calibri"/>
              </a:rPr>
              <a:t>have photos on them</a:t>
            </a:r>
            <a:endParaRPr sz="2800">
              <a:latin typeface="Calibri"/>
              <a:ea typeface="Calibri"/>
              <a:cs typeface="Calibri"/>
              <a:sym typeface="Calibri"/>
            </a:endParaRPr>
          </a:p>
          <a:p>
            <a:pPr indent="-457200" lvl="1" marL="965200" rtl="0" algn="l">
              <a:lnSpc>
                <a:spcPct val="90000"/>
              </a:lnSpc>
              <a:spcBef>
                <a:spcPts val="1400"/>
              </a:spcBef>
              <a:spcAft>
                <a:spcPts val="0"/>
              </a:spcAft>
              <a:buSzPts val="2800"/>
              <a:buFont typeface="Calibri"/>
              <a:buChar char="▪"/>
            </a:pPr>
            <a:r>
              <a:rPr lang="en-US" sz="2800">
                <a:latin typeface="Calibri"/>
                <a:ea typeface="Calibri"/>
                <a:cs typeface="Calibri"/>
                <a:sym typeface="Calibri"/>
              </a:rPr>
              <a:t>Everyone in SNAP household can use the card</a:t>
            </a:r>
            <a:endParaRPr>
              <a:latin typeface="Calibri"/>
              <a:ea typeface="Calibri"/>
              <a:cs typeface="Calibri"/>
              <a:sym typeface="Calibri"/>
            </a:endParaRPr>
          </a:p>
          <a:p>
            <a:pPr indent="-457200" lvl="1" marL="965200" rtl="0" algn="l">
              <a:lnSpc>
                <a:spcPct val="90000"/>
              </a:lnSpc>
              <a:spcBef>
                <a:spcPts val="1400"/>
              </a:spcBef>
              <a:spcAft>
                <a:spcPts val="0"/>
              </a:spcAft>
              <a:buSzPts val="2800"/>
              <a:buFont typeface="Noto Sans Symbols"/>
              <a:buChar char="▪"/>
            </a:pPr>
            <a:r>
              <a:rPr lang="en-US" sz="2800">
                <a:latin typeface="Calibri"/>
                <a:ea typeface="Calibri"/>
                <a:cs typeface="Calibri"/>
                <a:sym typeface="Calibri"/>
              </a:rPr>
              <a:t>Retailers </a:t>
            </a:r>
            <a:r>
              <a:rPr b="1" lang="en-US" sz="2800">
                <a:latin typeface="Calibri"/>
                <a:ea typeface="Calibri"/>
                <a:cs typeface="Calibri"/>
                <a:sym typeface="Calibri"/>
              </a:rPr>
              <a:t>cannot look at card</a:t>
            </a:r>
            <a:r>
              <a:rPr lang="en-US" sz="2800">
                <a:latin typeface="Calibri"/>
                <a:ea typeface="Calibri"/>
                <a:cs typeface="Calibri"/>
                <a:sym typeface="Calibri"/>
              </a:rPr>
              <a:t>, PIN is security code</a:t>
            </a:r>
            <a:endParaRPr>
              <a:latin typeface="Calibri"/>
              <a:ea typeface="Calibri"/>
              <a:cs typeface="Calibri"/>
              <a:sym typeface="Calibri"/>
            </a:endParaRPr>
          </a:p>
          <a:p>
            <a:pPr indent="-457200" lvl="1" marL="965200" rtl="0" algn="l">
              <a:lnSpc>
                <a:spcPct val="90000"/>
              </a:lnSpc>
              <a:spcBef>
                <a:spcPts val="1400"/>
              </a:spcBef>
              <a:spcAft>
                <a:spcPts val="0"/>
              </a:spcAft>
              <a:buSzPts val="2800"/>
              <a:buFont typeface="Calibri"/>
              <a:buChar char="▪"/>
            </a:pPr>
            <a:r>
              <a:rPr lang="en-US" sz="2800">
                <a:latin typeface="Calibri"/>
                <a:ea typeface="Calibri"/>
                <a:cs typeface="Calibri"/>
                <a:sym typeface="Calibri"/>
              </a:rPr>
              <a:t>To get help with food shopping:</a:t>
            </a:r>
            <a:endParaRPr sz="2800">
              <a:latin typeface="Calibri"/>
              <a:ea typeface="Calibri"/>
              <a:cs typeface="Calibri"/>
              <a:sym typeface="Calibri"/>
            </a:endParaRPr>
          </a:p>
          <a:p>
            <a:pPr indent="-374650" lvl="2" marL="1371600" rtl="0" algn="l">
              <a:lnSpc>
                <a:spcPct val="90000"/>
              </a:lnSpc>
              <a:spcBef>
                <a:spcPts val="1400"/>
              </a:spcBef>
              <a:spcAft>
                <a:spcPts val="0"/>
              </a:spcAft>
              <a:buSzPts val="2300"/>
              <a:buFont typeface="Calibri"/>
              <a:buChar char="▪"/>
            </a:pPr>
            <a:r>
              <a:rPr lang="en-US" sz="2300">
                <a:latin typeface="Calibri"/>
                <a:ea typeface="Calibri"/>
                <a:cs typeface="Calibri"/>
                <a:sym typeface="Calibri"/>
              </a:rPr>
              <a:t>Household can let trusted person to use EBT card/PIN. </a:t>
            </a:r>
            <a:endParaRPr sz="2300">
              <a:latin typeface="Calibri"/>
              <a:ea typeface="Calibri"/>
              <a:cs typeface="Calibri"/>
              <a:sym typeface="Calibri"/>
            </a:endParaRPr>
          </a:p>
          <a:p>
            <a:pPr indent="-374650" lvl="2" marL="1371600" rtl="0" algn="l">
              <a:lnSpc>
                <a:spcPct val="90000"/>
              </a:lnSpc>
              <a:spcBef>
                <a:spcPts val="1400"/>
              </a:spcBef>
              <a:spcAft>
                <a:spcPts val="0"/>
              </a:spcAft>
              <a:buSzPts val="2300"/>
              <a:buFont typeface="Calibri"/>
              <a:buChar char="▪"/>
            </a:pPr>
            <a:r>
              <a:rPr lang="en-US" sz="2300">
                <a:latin typeface="Calibri"/>
                <a:ea typeface="Calibri"/>
                <a:cs typeface="Calibri"/>
                <a:sym typeface="Calibri"/>
              </a:rPr>
              <a:t>Household can appoint an “Authorized Representative” to get 2</a:t>
            </a:r>
            <a:r>
              <a:rPr baseline="30000" lang="en-US" sz="2300">
                <a:latin typeface="Calibri"/>
                <a:ea typeface="Calibri"/>
                <a:cs typeface="Calibri"/>
                <a:sym typeface="Calibri"/>
              </a:rPr>
              <a:t>nd</a:t>
            </a:r>
            <a:r>
              <a:rPr lang="en-US" sz="2300">
                <a:latin typeface="Calibri"/>
                <a:ea typeface="Calibri"/>
                <a:cs typeface="Calibri"/>
                <a:sym typeface="Calibri"/>
              </a:rPr>
              <a:t> EBT card to help them food shop.  </a:t>
            </a:r>
            <a:endParaRPr sz="2300">
              <a:latin typeface="Calibri"/>
              <a:ea typeface="Calibri"/>
              <a:cs typeface="Calibri"/>
              <a:sym typeface="Calibri"/>
            </a:endParaRPr>
          </a:p>
          <a:p>
            <a:pPr indent="-228600" lvl="1" marL="914400" rtl="0" algn="l">
              <a:lnSpc>
                <a:spcPct val="90000"/>
              </a:lnSpc>
              <a:spcBef>
                <a:spcPts val="1400"/>
              </a:spcBef>
              <a:spcAft>
                <a:spcPts val="0"/>
              </a:spcAft>
              <a:buSzPts val="2800"/>
              <a:buFont typeface="Noto Sans Symbols"/>
              <a:buNone/>
            </a:pPr>
            <a:r>
              <a:t/>
            </a:r>
            <a:endParaRPr sz="2800"/>
          </a:p>
          <a:p>
            <a:pPr indent="0" lvl="1" marL="201168" rtl="0" algn="l">
              <a:lnSpc>
                <a:spcPct val="90000"/>
              </a:lnSpc>
              <a:spcBef>
                <a:spcPts val="400"/>
              </a:spcBef>
              <a:spcAft>
                <a:spcPts val="0"/>
              </a:spcAft>
              <a:buClr>
                <a:schemeClr val="dk1"/>
              </a:buClr>
              <a:buSzPts val="1800"/>
              <a:buFont typeface="Arial"/>
              <a:buNone/>
            </a:pPr>
            <a:r>
              <a:t/>
            </a:r>
            <a:endParaRPr/>
          </a:p>
          <a:p>
            <a:pPr indent="0" lvl="0" marL="0" rtl="0" algn="l">
              <a:lnSpc>
                <a:spcPct val="90000"/>
              </a:lnSpc>
              <a:spcBef>
                <a:spcPts val="1200"/>
              </a:spcBef>
              <a:spcAft>
                <a:spcPts val="0"/>
              </a:spcAft>
              <a:buSzPts val="1800"/>
              <a:buNone/>
            </a:pPr>
            <a:r>
              <a:t/>
            </a:r>
            <a:endParaRPr/>
          </a:p>
        </p:txBody>
      </p:sp>
      <p:sp>
        <p:nvSpPr>
          <p:cNvPr id="177" name="Google Shape;177;g2d7aea1e7a6_0_198"/>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78" name="Google Shape;178;g2d7aea1e7a6_0_198"/>
          <p:cNvPicPr preferRelativeResize="0"/>
          <p:nvPr/>
        </p:nvPicPr>
        <p:blipFill rotWithShape="1">
          <a:blip r:embed="rId3">
            <a:alphaModFix/>
          </a:blip>
          <a:srcRect b="0" l="0" r="0" t="0"/>
          <a:stretch/>
        </p:blipFill>
        <p:spPr>
          <a:xfrm>
            <a:off x="4959583" y="415374"/>
            <a:ext cx="1830390" cy="1160403"/>
          </a:xfrm>
          <a:prstGeom prst="rect">
            <a:avLst/>
          </a:prstGeom>
          <a:noFill/>
          <a:ln>
            <a:noFill/>
          </a:ln>
        </p:spPr>
      </p:pic>
      <p:pic>
        <p:nvPicPr>
          <p:cNvPr id="179" name="Google Shape;179;g2d7aea1e7a6_0_198"/>
          <p:cNvPicPr preferRelativeResize="0"/>
          <p:nvPr/>
        </p:nvPicPr>
        <p:blipFill rotWithShape="1">
          <a:blip r:embed="rId4">
            <a:alphaModFix/>
          </a:blip>
          <a:srcRect b="0" l="0" r="0" t="0"/>
          <a:stretch/>
        </p:blipFill>
        <p:spPr>
          <a:xfrm>
            <a:off x="7154682" y="416930"/>
            <a:ext cx="1828800" cy="1157288"/>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g3254bef7818_0_338"/>
          <p:cNvSpPr txBox="1"/>
          <p:nvPr>
            <p:ph type="title"/>
          </p:nvPr>
        </p:nvSpPr>
        <p:spPr>
          <a:xfrm>
            <a:off x="1066800" y="84398"/>
            <a:ext cx="10058400" cy="11637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lang="en-US">
                <a:solidFill>
                  <a:schemeClr val="accent3"/>
                </a:solidFill>
              </a:rPr>
              <a:t>Health Care Expense Deduction</a:t>
            </a:r>
            <a:endParaRPr>
              <a:solidFill>
                <a:schemeClr val="accent3"/>
              </a:solidFill>
            </a:endParaRPr>
          </a:p>
        </p:txBody>
      </p:sp>
      <p:sp>
        <p:nvSpPr>
          <p:cNvPr id="748" name="Google Shape;748;g3254bef7818_0_338"/>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49" name="Google Shape;749;g3254bef7818_0_338"/>
          <p:cNvPicPr preferRelativeResize="0"/>
          <p:nvPr/>
        </p:nvPicPr>
        <p:blipFill rotWithShape="1">
          <a:blip r:embed="rId3">
            <a:alphaModFix/>
          </a:blip>
          <a:srcRect b="0" l="0" r="0" t="0"/>
          <a:stretch/>
        </p:blipFill>
        <p:spPr>
          <a:xfrm>
            <a:off x="6872287" y="1400503"/>
            <a:ext cx="2409825" cy="1754187"/>
          </a:xfrm>
          <a:prstGeom prst="rect">
            <a:avLst/>
          </a:prstGeom>
          <a:noFill/>
          <a:ln>
            <a:noFill/>
          </a:ln>
        </p:spPr>
      </p:pic>
      <p:pic>
        <p:nvPicPr>
          <p:cNvPr id="750" name="Google Shape;750;g3254bef7818_0_338"/>
          <p:cNvPicPr preferRelativeResize="0"/>
          <p:nvPr/>
        </p:nvPicPr>
        <p:blipFill rotWithShape="1">
          <a:blip r:embed="rId4">
            <a:alphaModFix/>
          </a:blip>
          <a:srcRect b="0" l="0" r="0" t="0"/>
          <a:stretch/>
        </p:blipFill>
        <p:spPr>
          <a:xfrm>
            <a:off x="2043112" y="3759528"/>
            <a:ext cx="2895600" cy="2290762"/>
          </a:xfrm>
          <a:prstGeom prst="rect">
            <a:avLst/>
          </a:prstGeom>
          <a:noFill/>
          <a:ln>
            <a:noFill/>
          </a:ln>
        </p:spPr>
      </p:pic>
      <p:pic>
        <p:nvPicPr>
          <p:cNvPr id="751" name="Google Shape;751;g3254bef7818_0_338"/>
          <p:cNvPicPr preferRelativeResize="0"/>
          <p:nvPr/>
        </p:nvPicPr>
        <p:blipFill rotWithShape="1">
          <a:blip r:embed="rId5">
            <a:alphaModFix/>
          </a:blip>
          <a:srcRect b="0" l="0" r="0" t="0"/>
          <a:stretch/>
        </p:blipFill>
        <p:spPr>
          <a:xfrm>
            <a:off x="4693437" y="1369540"/>
            <a:ext cx="1890713" cy="1663700"/>
          </a:xfrm>
          <a:prstGeom prst="rect">
            <a:avLst/>
          </a:prstGeom>
          <a:noFill/>
          <a:ln>
            <a:noFill/>
          </a:ln>
        </p:spPr>
      </p:pic>
      <p:pic>
        <p:nvPicPr>
          <p:cNvPr id="752" name="Google Shape;752;g3254bef7818_0_338"/>
          <p:cNvPicPr preferRelativeResize="0"/>
          <p:nvPr/>
        </p:nvPicPr>
        <p:blipFill rotWithShape="1">
          <a:blip r:embed="rId6">
            <a:alphaModFix/>
          </a:blip>
          <a:srcRect b="0" l="0" r="0" t="0"/>
          <a:stretch/>
        </p:blipFill>
        <p:spPr>
          <a:xfrm>
            <a:off x="5089525" y="3154690"/>
            <a:ext cx="1220787" cy="990600"/>
          </a:xfrm>
          <a:prstGeom prst="rect">
            <a:avLst/>
          </a:prstGeom>
          <a:noFill/>
          <a:ln>
            <a:noFill/>
          </a:ln>
        </p:spPr>
      </p:pic>
      <p:pic>
        <p:nvPicPr>
          <p:cNvPr id="753" name="Google Shape;753;g3254bef7818_0_338"/>
          <p:cNvPicPr preferRelativeResize="0"/>
          <p:nvPr/>
        </p:nvPicPr>
        <p:blipFill rotWithShape="1">
          <a:blip r:embed="rId7">
            <a:alphaModFix/>
          </a:blip>
          <a:srcRect b="0" l="0" r="0" t="0"/>
          <a:stretch/>
        </p:blipFill>
        <p:spPr>
          <a:xfrm>
            <a:off x="7300912" y="4602490"/>
            <a:ext cx="1981200" cy="1546225"/>
          </a:xfrm>
          <a:prstGeom prst="rect">
            <a:avLst/>
          </a:prstGeom>
          <a:noFill/>
          <a:ln>
            <a:noFill/>
          </a:ln>
        </p:spPr>
      </p:pic>
      <p:pic>
        <p:nvPicPr>
          <p:cNvPr id="754" name="Google Shape;754;g3254bef7818_0_338"/>
          <p:cNvPicPr preferRelativeResize="0"/>
          <p:nvPr/>
        </p:nvPicPr>
        <p:blipFill rotWithShape="1">
          <a:blip r:embed="rId8">
            <a:alphaModFix/>
          </a:blip>
          <a:srcRect b="0" l="0" r="0" t="0"/>
          <a:stretch/>
        </p:blipFill>
        <p:spPr>
          <a:xfrm>
            <a:off x="5089525" y="4500890"/>
            <a:ext cx="1782762" cy="1501775"/>
          </a:xfrm>
          <a:prstGeom prst="rect">
            <a:avLst/>
          </a:prstGeom>
          <a:noFill/>
          <a:ln>
            <a:noFill/>
          </a:ln>
        </p:spPr>
      </p:pic>
      <p:pic>
        <p:nvPicPr>
          <p:cNvPr id="755" name="Google Shape;755;g3254bef7818_0_338"/>
          <p:cNvPicPr preferRelativeResize="0"/>
          <p:nvPr/>
        </p:nvPicPr>
        <p:blipFill rotWithShape="1">
          <a:blip r:embed="rId9">
            <a:alphaModFix/>
          </a:blip>
          <a:srcRect b="0" l="0" r="0" t="0"/>
          <a:stretch/>
        </p:blipFill>
        <p:spPr>
          <a:xfrm>
            <a:off x="6677025" y="3139215"/>
            <a:ext cx="2147887" cy="1371600"/>
          </a:xfrm>
          <a:prstGeom prst="rect">
            <a:avLst/>
          </a:prstGeom>
          <a:noFill/>
          <a:ln>
            <a:noFill/>
          </a:ln>
        </p:spPr>
      </p:pic>
      <p:pic>
        <p:nvPicPr>
          <p:cNvPr id="756" name="Google Shape;756;g3254bef7818_0_338"/>
          <p:cNvPicPr preferRelativeResize="0"/>
          <p:nvPr/>
        </p:nvPicPr>
        <p:blipFill rotWithShape="1">
          <a:blip r:embed="rId10">
            <a:alphaModFix/>
          </a:blip>
          <a:srcRect b="0" l="0" r="0" t="0"/>
          <a:stretch/>
        </p:blipFill>
        <p:spPr>
          <a:xfrm>
            <a:off x="2043112" y="1850090"/>
            <a:ext cx="2362200" cy="16764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3254bef7818_0_351"/>
          <p:cNvSpPr txBox="1"/>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764" name="Google Shape;764;g3254bef7818_0_351"/>
          <p:cNvSpPr txBox="1"/>
          <p:nvPr>
            <p:ph idx="12" type="sldNum"/>
          </p:nvPr>
        </p:nvSpPr>
        <p:spPr>
          <a:xfrm>
            <a:off x="9042400" y="6400800"/>
            <a:ext cx="25401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65" name="Google Shape;765;g3254bef7818_0_351"/>
          <p:cNvSpPr txBox="1"/>
          <p:nvPr>
            <p:ph idx="4294967295" type="title"/>
          </p:nvPr>
        </p:nvSpPr>
        <p:spPr>
          <a:xfrm>
            <a:off x="406400" y="304800"/>
            <a:ext cx="7774500" cy="11733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SzPct val="100000"/>
              <a:buNone/>
            </a:pPr>
            <a:r>
              <a:rPr lang="en-US">
                <a:solidFill>
                  <a:schemeClr val="accent3"/>
                </a:solidFill>
              </a:rPr>
              <a:t>Healthcare costs can boost SNAP</a:t>
            </a:r>
            <a:endParaRPr>
              <a:solidFill>
                <a:schemeClr val="accent3"/>
              </a:solidFill>
            </a:endParaRPr>
          </a:p>
        </p:txBody>
      </p:sp>
      <p:sp>
        <p:nvSpPr>
          <p:cNvPr id="766" name="Google Shape;766;g3254bef7818_0_351"/>
          <p:cNvSpPr txBox="1"/>
          <p:nvPr>
            <p:ph idx="4294967295" type="body"/>
          </p:nvPr>
        </p:nvSpPr>
        <p:spPr>
          <a:xfrm>
            <a:off x="609600" y="1600200"/>
            <a:ext cx="7416900" cy="5105400"/>
          </a:xfrm>
          <a:prstGeom prst="rect">
            <a:avLst/>
          </a:prstGeom>
          <a:noFill/>
          <a:ln>
            <a:noFill/>
          </a:ln>
        </p:spPr>
        <p:txBody>
          <a:bodyPr anchorCtr="0" anchor="t" bIns="45700" lIns="0" spcFirstLastPara="1" rIns="0" wrap="square" tIns="45700">
            <a:normAutofit fontScale="92500" lnSpcReduction="20000"/>
          </a:bodyPr>
          <a:lstStyle/>
          <a:p>
            <a:pPr indent="-228600" lvl="0" marL="457200" rtl="0" algn="l">
              <a:lnSpc>
                <a:spcPct val="90000"/>
              </a:lnSpc>
              <a:spcBef>
                <a:spcPts val="1200"/>
              </a:spcBef>
              <a:spcAft>
                <a:spcPts val="0"/>
              </a:spcAft>
              <a:buSzPct val="71428"/>
              <a:buNone/>
            </a:pPr>
            <a:r>
              <a:t/>
            </a:r>
            <a:endParaRPr sz="2800"/>
          </a:p>
          <a:p>
            <a:pPr indent="-346075" lvl="0" marL="457200" rtl="0" algn="l">
              <a:lnSpc>
                <a:spcPct val="100000"/>
              </a:lnSpc>
              <a:spcBef>
                <a:spcPts val="1200"/>
              </a:spcBef>
              <a:spcAft>
                <a:spcPts val="0"/>
              </a:spcAft>
              <a:buSzPct val="71428"/>
              <a:buFont typeface="Noto Sans Symbols"/>
              <a:buChar char="❑"/>
            </a:pPr>
            <a:r>
              <a:rPr lang="en-US" sz="2800"/>
              <a:t>For SNAP household members who are 60+ or getting a disability benefit</a:t>
            </a:r>
            <a:endParaRPr/>
          </a:p>
          <a:p>
            <a:pPr indent="-228600" lvl="0" marL="457200" rtl="0" algn="l">
              <a:lnSpc>
                <a:spcPct val="100000"/>
              </a:lnSpc>
              <a:spcBef>
                <a:spcPts val="1200"/>
              </a:spcBef>
              <a:spcAft>
                <a:spcPts val="0"/>
              </a:spcAft>
              <a:buSzPct val="125000"/>
              <a:buFont typeface="Noto Sans Symbols"/>
              <a:buNone/>
            </a:pPr>
            <a:r>
              <a:t/>
            </a:r>
            <a:endParaRPr sz="1600"/>
          </a:p>
          <a:p>
            <a:pPr indent="-346075" lvl="0" marL="457200" rtl="0" algn="l">
              <a:lnSpc>
                <a:spcPct val="100000"/>
              </a:lnSpc>
              <a:spcBef>
                <a:spcPts val="1200"/>
              </a:spcBef>
              <a:spcAft>
                <a:spcPts val="0"/>
              </a:spcAft>
              <a:buSzPct val="71428"/>
              <a:buFont typeface="Noto Sans Symbols"/>
              <a:buChar char="❑"/>
            </a:pPr>
            <a:r>
              <a:rPr lang="en-US" sz="2800"/>
              <a:t>Incur unreimbursed medical costs of  $35/month or more</a:t>
            </a:r>
            <a:endParaRPr sz="2800"/>
          </a:p>
          <a:p>
            <a:pPr indent="0" lvl="0" marL="609600" rtl="0" algn="l">
              <a:lnSpc>
                <a:spcPct val="100000"/>
              </a:lnSpc>
              <a:spcBef>
                <a:spcPts val="1200"/>
              </a:spcBef>
              <a:spcAft>
                <a:spcPts val="0"/>
              </a:spcAft>
              <a:buNone/>
            </a:pPr>
            <a:r>
              <a:t/>
            </a:r>
            <a:endParaRPr sz="2800"/>
          </a:p>
          <a:p>
            <a:pPr indent="-393065" lvl="0" marL="457200" rtl="0" algn="l">
              <a:lnSpc>
                <a:spcPct val="100000"/>
              </a:lnSpc>
              <a:spcBef>
                <a:spcPts val="1200"/>
              </a:spcBef>
              <a:spcAft>
                <a:spcPts val="0"/>
              </a:spcAft>
              <a:buSzPct val="100000"/>
              <a:buChar char="❑"/>
            </a:pPr>
            <a:r>
              <a:rPr lang="en-US" sz="2800"/>
              <a:t>Can be self-declared if monthly costs are between $35 &amp; $190</a:t>
            </a:r>
            <a:endParaRPr sz="2800"/>
          </a:p>
          <a:p>
            <a:pPr indent="-158750" lvl="0" marL="285750" rtl="0" algn="l">
              <a:lnSpc>
                <a:spcPct val="90000"/>
              </a:lnSpc>
              <a:spcBef>
                <a:spcPts val="1200"/>
              </a:spcBef>
              <a:spcAft>
                <a:spcPts val="0"/>
              </a:spcAft>
              <a:buSzPct val="125000"/>
              <a:buFont typeface="Noto Sans Symbols"/>
              <a:buNone/>
            </a:pPr>
            <a:r>
              <a:t/>
            </a:r>
            <a:endParaRPr sz="1600"/>
          </a:p>
          <a:p>
            <a:pPr indent="0" lvl="0" marL="0" rtl="0" algn="l">
              <a:lnSpc>
                <a:spcPct val="90000"/>
              </a:lnSpc>
              <a:spcBef>
                <a:spcPts val="1200"/>
              </a:spcBef>
              <a:spcAft>
                <a:spcPts val="0"/>
              </a:spcAft>
              <a:buSzPct val="71428"/>
              <a:buFont typeface="Calibri"/>
              <a:buNone/>
            </a:pPr>
            <a:r>
              <a:t/>
            </a:r>
            <a:endParaRPr b="1" sz="2800"/>
          </a:p>
          <a:p>
            <a:pPr indent="-342900" lvl="1" marL="914400" rtl="0" algn="l">
              <a:lnSpc>
                <a:spcPct val="90000"/>
              </a:lnSpc>
              <a:spcBef>
                <a:spcPts val="200"/>
              </a:spcBef>
              <a:spcAft>
                <a:spcPts val="0"/>
              </a:spcAft>
              <a:buSzPct val="100000"/>
              <a:buFont typeface="Calibri"/>
              <a:buNone/>
            </a:pPr>
            <a:r>
              <a:t/>
            </a:r>
            <a:endParaRPr sz="1800"/>
          </a:p>
          <a:p>
            <a:pPr indent="-317500" lvl="2" marL="1371600" rtl="0" algn="l">
              <a:lnSpc>
                <a:spcPct val="90000"/>
              </a:lnSpc>
              <a:spcBef>
                <a:spcPts val="400"/>
              </a:spcBef>
              <a:spcAft>
                <a:spcPts val="0"/>
              </a:spcAft>
              <a:buSzPct val="77777"/>
              <a:buFont typeface="Calibri"/>
              <a:buNone/>
            </a:pPr>
            <a:r>
              <a:t/>
            </a:r>
            <a:endParaRPr sz="1800"/>
          </a:p>
          <a:p>
            <a:pPr indent="-355600" lvl="0" marL="457200" rtl="0" algn="l">
              <a:lnSpc>
                <a:spcPct val="90000"/>
              </a:lnSpc>
              <a:spcBef>
                <a:spcPts val="1200"/>
              </a:spcBef>
              <a:spcAft>
                <a:spcPts val="0"/>
              </a:spcAft>
              <a:buSzPct val="100000"/>
              <a:buFont typeface="Calibri"/>
              <a:buNone/>
            </a:pPr>
            <a:r>
              <a:t/>
            </a:r>
            <a:endParaRPr sz="2000"/>
          </a:p>
        </p:txBody>
      </p:sp>
      <p:pic>
        <p:nvPicPr>
          <p:cNvPr id="767" name="Google Shape;767;g3254bef7818_0_351"/>
          <p:cNvPicPr preferRelativeResize="0"/>
          <p:nvPr/>
        </p:nvPicPr>
        <p:blipFill rotWithShape="1">
          <a:blip r:embed="rId3">
            <a:alphaModFix/>
          </a:blip>
          <a:srcRect b="0" l="0" r="0" t="0"/>
          <a:stretch/>
        </p:blipFill>
        <p:spPr>
          <a:xfrm>
            <a:off x="8398400" y="1996975"/>
            <a:ext cx="3387200" cy="24442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3254bef7818_0_361"/>
          <p:cNvSpPr txBox="1"/>
          <p:nvPr>
            <p:ph type="title"/>
          </p:nvPr>
        </p:nvSpPr>
        <p:spPr>
          <a:xfrm>
            <a:off x="718350" y="728825"/>
            <a:ext cx="8272500" cy="747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SzPct val="133333"/>
              <a:buNone/>
            </a:pPr>
            <a:br>
              <a:rPr lang="en-US" sz="4000">
                <a:highlight>
                  <a:schemeClr val="lt1"/>
                </a:highlight>
                <a:latin typeface="Arial Black"/>
                <a:ea typeface="Arial Black"/>
                <a:cs typeface="Arial Black"/>
                <a:sym typeface="Arial Black"/>
              </a:rPr>
            </a:br>
            <a:endParaRPr sz="4000">
              <a:highlight>
                <a:schemeClr val="lt1"/>
              </a:highlight>
              <a:latin typeface="Arial Black"/>
              <a:ea typeface="Arial Black"/>
              <a:cs typeface="Arial Black"/>
              <a:sym typeface="Arial Black"/>
            </a:endParaRPr>
          </a:p>
          <a:p>
            <a:pPr indent="0" lvl="0" marL="0" rtl="0" algn="l">
              <a:lnSpc>
                <a:spcPct val="85000"/>
              </a:lnSpc>
              <a:spcBef>
                <a:spcPts val="0"/>
              </a:spcBef>
              <a:spcAft>
                <a:spcPts val="0"/>
              </a:spcAft>
              <a:buSzPct val="111627"/>
              <a:buNone/>
            </a:pPr>
            <a:r>
              <a:t/>
            </a:r>
            <a:endParaRPr sz="4777">
              <a:highlight>
                <a:schemeClr val="lt1"/>
              </a:highlight>
            </a:endParaRPr>
          </a:p>
          <a:p>
            <a:pPr indent="0" lvl="0" marL="0" rtl="0" algn="l">
              <a:lnSpc>
                <a:spcPct val="85000"/>
              </a:lnSpc>
              <a:spcBef>
                <a:spcPts val="0"/>
              </a:spcBef>
              <a:spcAft>
                <a:spcPts val="0"/>
              </a:spcAft>
              <a:buSzPct val="111627"/>
              <a:buNone/>
            </a:pPr>
            <a:r>
              <a:t/>
            </a:r>
            <a:endParaRPr sz="4777">
              <a:highlight>
                <a:schemeClr val="lt1"/>
              </a:highlight>
            </a:endParaRPr>
          </a:p>
          <a:p>
            <a:pPr indent="0" lvl="0" marL="0" rtl="0" algn="l">
              <a:lnSpc>
                <a:spcPct val="85000"/>
              </a:lnSpc>
              <a:spcBef>
                <a:spcPts val="0"/>
              </a:spcBef>
              <a:spcAft>
                <a:spcPts val="0"/>
              </a:spcAft>
              <a:buSzPct val="111627"/>
              <a:buNone/>
            </a:pPr>
            <a:r>
              <a:t/>
            </a:r>
            <a:endParaRPr sz="4777">
              <a:highlight>
                <a:schemeClr val="lt1"/>
              </a:highlight>
            </a:endParaRPr>
          </a:p>
          <a:p>
            <a:pPr indent="0" lvl="0" marL="0" rtl="0" algn="l">
              <a:lnSpc>
                <a:spcPct val="85000"/>
              </a:lnSpc>
              <a:spcBef>
                <a:spcPts val="0"/>
              </a:spcBef>
              <a:spcAft>
                <a:spcPts val="0"/>
              </a:spcAft>
              <a:buSzPct val="111627"/>
              <a:buNone/>
            </a:pPr>
            <a:r>
              <a:rPr lang="en-US" sz="4777">
                <a:solidFill>
                  <a:schemeClr val="accent3"/>
                </a:solidFill>
                <a:highlight>
                  <a:schemeClr val="lt1"/>
                </a:highlight>
              </a:rPr>
              <a:t>Common types of Health Care Costs</a:t>
            </a:r>
            <a:endParaRPr sz="4000">
              <a:solidFill>
                <a:schemeClr val="accent3"/>
              </a:solidFill>
              <a:highlight>
                <a:schemeClr val="lt1"/>
              </a:highlight>
            </a:endParaRPr>
          </a:p>
        </p:txBody>
      </p:sp>
      <p:sp>
        <p:nvSpPr>
          <p:cNvPr id="773" name="Google Shape;773;g3254bef7818_0_361"/>
          <p:cNvSpPr txBox="1"/>
          <p:nvPr>
            <p:ph idx="1" type="body"/>
          </p:nvPr>
        </p:nvSpPr>
        <p:spPr>
          <a:xfrm>
            <a:off x="973125" y="1871425"/>
            <a:ext cx="8992800" cy="4700400"/>
          </a:xfrm>
          <a:prstGeom prst="rect">
            <a:avLst/>
          </a:prstGeom>
          <a:noFill/>
          <a:ln>
            <a:noFill/>
          </a:ln>
        </p:spPr>
        <p:txBody>
          <a:bodyPr anchorCtr="0" anchor="t" bIns="45700" lIns="0" spcFirstLastPara="1" rIns="0" wrap="square" tIns="45700">
            <a:noAutofit/>
          </a:bodyPr>
          <a:lstStyle/>
          <a:p>
            <a:pPr indent="-363537" lvl="0" marL="457200" rtl="0" algn="l">
              <a:lnSpc>
                <a:spcPct val="95000"/>
              </a:lnSpc>
              <a:spcBef>
                <a:spcPts val="1200"/>
              </a:spcBef>
              <a:spcAft>
                <a:spcPts val="0"/>
              </a:spcAft>
              <a:buSzPts val="2125"/>
              <a:buChar char="●"/>
            </a:pPr>
            <a:r>
              <a:rPr b="1" lang="en-US" sz="2125"/>
              <a:t>Medicare</a:t>
            </a:r>
            <a:r>
              <a:rPr lang="en-US" sz="2125"/>
              <a:t> Part D, </a:t>
            </a:r>
            <a:r>
              <a:rPr b="1" lang="en-US" sz="2125"/>
              <a:t>private insurance</a:t>
            </a:r>
            <a:r>
              <a:rPr lang="en-US" sz="2125"/>
              <a:t> premiums and co-pays</a:t>
            </a:r>
            <a:endParaRPr/>
          </a:p>
          <a:p>
            <a:pPr indent="-337579" lvl="0" marL="457200" rtl="0" algn="l">
              <a:lnSpc>
                <a:spcPct val="95000"/>
              </a:lnSpc>
              <a:spcBef>
                <a:spcPts val="1200"/>
              </a:spcBef>
              <a:spcAft>
                <a:spcPts val="0"/>
              </a:spcAft>
              <a:buSzPts val="1716"/>
              <a:buFont typeface="Noto Sans Symbols"/>
              <a:buChar char="●"/>
            </a:pPr>
            <a:r>
              <a:rPr b="1" lang="en-US" sz="2125"/>
              <a:t>Over-the-counter</a:t>
            </a:r>
            <a:r>
              <a:rPr lang="en-US" sz="2125"/>
              <a:t> health care </a:t>
            </a:r>
            <a:endParaRPr/>
          </a:p>
          <a:p>
            <a:pPr indent="-337579" lvl="1" marL="914400" rtl="0" algn="l">
              <a:lnSpc>
                <a:spcPct val="95000"/>
              </a:lnSpc>
              <a:spcBef>
                <a:spcPts val="200"/>
              </a:spcBef>
              <a:spcAft>
                <a:spcPts val="0"/>
              </a:spcAft>
              <a:buSzPts val="1716"/>
              <a:buFont typeface="Noto Sans Symbols"/>
              <a:buChar char="○"/>
            </a:pPr>
            <a:r>
              <a:rPr lang="en-US" sz="1875"/>
              <a:t>pharmacy and “medicine chest” items </a:t>
            </a:r>
            <a:endParaRPr sz="1687"/>
          </a:p>
          <a:p>
            <a:pPr indent="-337579" lvl="1" marL="914400" rtl="0" algn="l">
              <a:lnSpc>
                <a:spcPct val="95000"/>
              </a:lnSpc>
              <a:spcBef>
                <a:spcPts val="200"/>
              </a:spcBef>
              <a:spcAft>
                <a:spcPts val="0"/>
              </a:spcAft>
              <a:buSzPts val="1716"/>
              <a:buFont typeface="Noto Sans Symbols"/>
              <a:buChar char="○"/>
            </a:pPr>
            <a:r>
              <a:rPr lang="en-US" sz="1875"/>
              <a:t>Hearing aids, batteries, eye glasses</a:t>
            </a:r>
            <a:endParaRPr sz="1687"/>
          </a:p>
          <a:p>
            <a:pPr indent="-337579" lvl="0" marL="457200" rtl="0" algn="l">
              <a:lnSpc>
                <a:spcPct val="95000"/>
              </a:lnSpc>
              <a:spcBef>
                <a:spcPts val="1200"/>
              </a:spcBef>
              <a:spcAft>
                <a:spcPts val="0"/>
              </a:spcAft>
              <a:buSzPts val="1716"/>
              <a:buFont typeface="Noto Sans Symbols"/>
              <a:buChar char="●"/>
            </a:pPr>
            <a:r>
              <a:rPr lang="en-US" sz="2125"/>
              <a:t>Outstanding </a:t>
            </a:r>
            <a:r>
              <a:rPr b="1" lang="en-US" sz="2125"/>
              <a:t>one-time bills </a:t>
            </a:r>
            <a:endParaRPr/>
          </a:p>
          <a:p>
            <a:pPr indent="-337579" lvl="0" marL="457200" rtl="0" algn="l">
              <a:lnSpc>
                <a:spcPct val="95000"/>
              </a:lnSpc>
              <a:spcBef>
                <a:spcPts val="1200"/>
              </a:spcBef>
              <a:spcAft>
                <a:spcPts val="0"/>
              </a:spcAft>
              <a:buSzPts val="1716"/>
              <a:buFont typeface="Noto Sans Symbols"/>
              <a:buChar char="●"/>
            </a:pPr>
            <a:r>
              <a:rPr b="1" lang="en-US" sz="2125"/>
              <a:t>Dental and vision</a:t>
            </a:r>
            <a:r>
              <a:rPr lang="en-US" sz="2125"/>
              <a:t> care </a:t>
            </a:r>
            <a:endParaRPr/>
          </a:p>
          <a:p>
            <a:pPr indent="-337579" lvl="0" marL="457200" rtl="0" algn="l">
              <a:lnSpc>
                <a:spcPct val="95000"/>
              </a:lnSpc>
              <a:spcBef>
                <a:spcPts val="1200"/>
              </a:spcBef>
              <a:spcAft>
                <a:spcPts val="0"/>
              </a:spcAft>
              <a:buSzPts val="1716"/>
              <a:buFont typeface="Noto Sans Symbols"/>
              <a:buChar char="●"/>
            </a:pPr>
            <a:r>
              <a:rPr lang="en-US" sz="2125"/>
              <a:t>Adult dependent care </a:t>
            </a:r>
            <a:endParaRPr/>
          </a:p>
          <a:p>
            <a:pPr indent="-337579" lvl="0" marL="457200" rtl="0" algn="l">
              <a:lnSpc>
                <a:spcPct val="95000"/>
              </a:lnSpc>
              <a:spcBef>
                <a:spcPts val="1200"/>
              </a:spcBef>
              <a:spcAft>
                <a:spcPts val="0"/>
              </a:spcAft>
              <a:buSzPts val="1716"/>
              <a:buFont typeface="Noto Sans Symbols"/>
              <a:buChar char="●"/>
            </a:pPr>
            <a:r>
              <a:rPr lang="en-US" sz="2125"/>
              <a:t>Durable medical equipment </a:t>
            </a:r>
            <a:endParaRPr/>
          </a:p>
          <a:p>
            <a:pPr indent="-337579" lvl="0" marL="457200" rtl="0" algn="l">
              <a:lnSpc>
                <a:spcPct val="95000"/>
              </a:lnSpc>
              <a:spcBef>
                <a:spcPts val="1200"/>
              </a:spcBef>
              <a:spcAft>
                <a:spcPts val="0"/>
              </a:spcAft>
              <a:buSzPts val="1716"/>
              <a:buFont typeface="Noto Sans Symbols"/>
              <a:buChar char="●"/>
            </a:pPr>
            <a:r>
              <a:rPr b="1" lang="en-US" sz="2125"/>
              <a:t>Travel</a:t>
            </a:r>
            <a:r>
              <a:rPr lang="en-US" sz="2125"/>
              <a:t> to MD, therapists, pharmacies</a:t>
            </a:r>
            <a:endParaRPr/>
          </a:p>
          <a:p>
            <a:pPr indent="-337579" lvl="1" marL="914400" rtl="0" algn="l">
              <a:lnSpc>
                <a:spcPct val="95000"/>
              </a:lnSpc>
              <a:spcBef>
                <a:spcPts val="200"/>
              </a:spcBef>
              <a:spcAft>
                <a:spcPts val="0"/>
              </a:spcAft>
              <a:buSzPts val="1716"/>
              <a:buFont typeface="Noto Sans Symbols"/>
              <a:buChar char="○"/>
            </a:pPr>
            <a:r>
              <a:rPr lang="en-US" sz="1875"/>
              <a:t>T-pass, bus, taxi/Uber, etc - or car mileage  (fed mileage rate) </a:t>
            </a:r>
            <a:endParaRPr sz="1875"/>
          </a:p>
        </p:txBody>
      </p:sp>
      <p:sp>
        <p:nvSpPr>
          <p:cNvPr id="774" name="Google Shape;774;g3254bef7818_0_361"/>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75" name="Google Shape;775;g3254bef7818_0_361"/>
          <p:cNvPicPr preferRelativeResize="0"/>
          <p:nvPr/>
        </p:nvPicPr>
        <p:blipFill rotWithShape="1">
          <a:blip r:embed="rId3">
            <a:alphaModFix/>
          </a:blip>
          <a:srcRect b="0" l="0" r="0" t="0"/>
          <a:stretch/>
        </p:blipFill>
        <p:spPr>
          <a:xfrm>
            <a:off x="9209601" y="84775"/>
            <a:ext cx="2790200" cy="15858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3254bef7818_0_368"/>
          <p:cNvSpPr txBox="1"/>
          <p:nvPr>
            <p:ph type="title"/>
          </p:nvPr>
        </p:nvSpPr>
        <p:spPr>
          <a:xfrm>
            <a:off x="656900" y="436024"/>
            <a:ext cx="10972800" cy="1013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SzPct val="109090"/>
              <a:buNone/>
            </a:pPr>
            <a:r>
              <a:rPr lang="en-US" sz="4400">
                <a:solidFill>
                  <a:schemeClr val="accent3"/>
                </a:solidFill>
              </a:rPr>
              <a:t>Sample proofs for healthcare costs </a:t>
            </a:r>
            <a:r>
              <a:rPr i="1" lang="en-US" sz="4400">
                <a:solidFill>
                  <a:schemeClr val="accent3"/>
                </a:solidFill>
              </a:rPr>
              <a:t>if claiming $190+</a:t>
            </a:r>
            <a:endParaRPr i="1" sz="5200">
              <a:solidFill>
                <a:schemeClr val="accent3"/>
              </a:solidFill>
            </a:endParaRPr>
          </a:p>
        </p:txBody>
      </p:sp>
      <p:sp>
        <p:nvSpPr>
          <p:cNvPr id="781" name="Google Shape;781;g3254bef7818_0_368"/>
          <p:cNvSpPr txBox="1"/>
          <p:nvPr>
            <p:ph idx="1" type="body"/>
          </p:nvPr>
        </p:nvSpPr>
        <p:spPr>
          <a:xfrm>
            <a:off x="493850" y="1872025"/>
            <a:ext cx="10972800" cy="3940200"/>
          </a:xfrm>
          <a:prstGeom prst="rect">
            <a:avLst/>
          </a:prstGeom>
          <a:noFill/>
          <a:ln>
            <a:noFill/>
          </a:ln>
        </p:spPr>
        <p:txBody>
          <a:bodyPr anchorCtr="0" anchor="t" bIns="45700" lIns="0" spcFirstLastPara="1" rIns="0" wrap="square" tIns="45700">
            <a:noAutofit/>
          </a:bodyPr>
          <a:lstStyle/>
          <a:p>
            <a:pPr indent="-381000" lvl="0" marL="457200" rtl="0" algn="l">
              <a:lnSpc>
                <a:spcPct val="115000"/>
              </a:lnSpc>
              <a:spcBef>
                <a:spcPts val="1200"/>
              </a:spcBef>
              <a:spcAft>
                <a:spcPts val="0"/>
              </a:spcAft>
              <a:buSzPts val="2400"/>
              <a:buFont typeface="Noto Sans Symbols"/>
              <a:buChar char="❑"/>
            </a:pPr>
            <a:r>
              <a:rPr lang="en-US"/>
              <a:t>Written or verbal statement for mileage costs </a:t>
            </a:r>
            <a:endParaRPr/>
          </a:p>
          <a:p>
            <a:pPr indent="-381000" lvl="0" marL="457200" rtl="0" algn="l">
              <a:lnSpc>
                <a:spcPct val="115000"/>
              </a:lnSpc>
              <a:spcBef>
                <a:spcPts val="1200"/>
              </a:spcBef>
              <a:spcAft>
                <a:spcPts val="0"/>
              </a:spcAft>
              <a:buSzPts val="2400"/>
              <a:buFont typeface="Noto Sans Symbols"/>
              <a:buChar char="❑"/>
            </a:pPr>
            <a:r>
              <a:rPr lang="en-US"/>
              <a:t>Unpaid bills or paid receipts</a:t>
            </a:r>
            <a:endParaRPr/>
          </a:p>
          <a:p>
            <a:pPr indent="-381000" lvl="0" marL="457200" rtl="0" algn="l">
              <a:lnSpc>
                <a:spcPct val="115000"/>
              </a:lnSpc>
              <a:spcBef>
                <a:spcPts val="1200"/>
              </a:spcBef>
              <a:spcAft>
                <a:spcPts val="0"/>
              </a:spcAft>
              <a:buSzPts val="2400"/>
              <a:buFont typeface="Noto Sans Symbols"/>
              <a:buChar char="❑"/>
            </a:pPr>
            <a:r>
              <a:rPr lang="en-US"/>
              <a:t>Insurance bills with premiums amounts due</a:t>
            </a:r>
            <a:endParaRPr/>
          </a:p>
          <a:p>
            <a:pPr indent="-381000" lvl="0" marL="457200" rtl="0" algn="l">
              <a:lnSpc>
                <a:spcPct val="115000"/>
              </a:lnSpc>
              <a:spcBef>
                <a:spcPts val="1200"/>
              </a:spcBef>
              <a:spcAft>
                <a:spcPts val="0"/>
              </a:spcAft>
              <a:buSzPts val="2400"/>
              <a:buFont typeface="Noto Sans Symbols"/>
              <a:buChar char="❑"/>
            </a:pPr>
            <a:r>
              <a:rPr lang="en-US"/>
              <a:t>Pharmacy print out of co-pays (can remove drug names/dosages to protect private information)</a:t>
            </a:r>
            <a:endParaRPr/>
          </a:p>
          <a:p>
            <a:pPr indent="-381000" lvl="0" marL="457200" rtl="0" algn="l">
              <a:lnSpc>
                <a:spcPct val="115000"/>
              </a:lnSpc>
              <a:spcBef>
                <a:spcPts val="1200"/>
              </a:spcBef>
              <a:spcAft>
                <a:spcPts val="0"/>
              </a:spcAft>
              <a:buSzPts val="2400"/>
              <a:buFont typeface="Noto Sans Symbols"/>
              <a:buChar char="❑"/>
            </a:pPr>
            <a:r>
              <a:rPr lang="en-US"/>
              <a:t>Receipts that show cost of OTC drugs, vitamins (statement or Rx from MD not required!)</a:t>
            </a:r>
            <a:endParaRPr/>
          </a:p>
          <a:p>
            <a:pPr indent="-381000" lvl="0" marL="457200" rtl="0" algn="l">
              <a:lnSpc>
                <a:spcPct val="115000"/>
              </a:lnSpc>
              <a:spcBef>
                <a:spcPts val="1200"/>
              </a:spcBef>
              <a:spcAft>
                <a:spcPts val="0"/>
              </a:spcAft>
              <a:buSzPts val="2400"/>
              <a:buFont typeface="Noto Sans Symbols"/>
              <a:buChar char="❑"/>
            </a:pPr>
            <a:r>
              <a:rPr lang="en-US"/>
              <a:t>Public/subsidized housing “rent calculation worksheets.”  See MLRI handbook: </a:t>
            </a:r>
            <a:r>
              <a:rPr lang="en-US" u="sng">
                <a:hlinkClick r:id="rId3"/>
              </a:rPr>
              <a:t>Masslegalservices.org/HousingSNAPguide</a:t>
            </a:r>
            <a:endParaRPr/>
          </a:p>
        </p:txBody>
      </p:sp>
      <p:sp>
        <p:nvSpPr>
          <p:cNvPr id="782" name="Google Shape;782;g3254bef7818_0_368"/>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83" name="Google Shape;783;g3254bef7818_0_368"/>
          <p:cNvPicPr preferRelativeResize="0"/>
          <p:nvPr/>
        </p:nvPicPr>
        <p:blipFill>
          <a:blip r:embed="rId4">
            <a:alphaModFix/>
          </a:blip>
          <a:stretch>
            <a:fillRect/>
          </a:stretch>
        </p:blipFill>
        <p:spPr>
          <a:xfrm>
            <a:off x="8680125" y="1872025"/>
            <a:ext cx="2321451" cy="15476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g3254bef7818_0_375"/>
          <p:cNvSpPr txBox="1"/>
          <p:nvPr>
            <p:ph idx="11" type="ftr"/>
          </p:nvPr>
        </p:nvSpPr>
        <p:spPr>
          <a:xfrm>
            <a:off x="4165600" y="6248400"/>
            <a:ext cx="38607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791" name="Google Shape;791;g3254bef7818_0_375"/>
          <p:cNvSpPr txBox="1"/>
          <p:nvPr>
            <p:ph idx="12" type="sldNum"/>
          </p:nvPr>
        </p:nvSpPr>
        <p:spPr>
          <a:xfrm>
            <a:off x="9042400" y="6400800"/>
            <a:ext cx="25401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92" name="Google Shape;792;g3254bef7818_0_375"/>
          <p:cNvSpPr txBox="1"/>
          <p:nvPr>
            <p:ph idx="4294967295" type="title"/>
          </p:nvPr>
        </p:nvSpPr>
        <p:spPr>
          <a:xfrm>
            <a:off x="1222575" y="381000"/>
            <a:ext cx="9278700" cy="9447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a:solidFill>
                  <a:schemeClr val="accent3"/>
                </a:solidFill>
              </a:rPr>
              <a:t>Shelter expense deduction</a:t>
            </a:r>
            <a:endParaRPr>
              <a:solidFill>
                <a:schemeClr val="accent3"/>
              </a:solidFill>
            </a:endParaRPr>
          </a:p>
        </p:txBody>
      </p:sp>
      <p:sp>
        <p:nvSpPr>
          <p:cNvPr id="793" name="Google Shape;793;g3254bef7818_0_375"/>
          <p:cNvSpPr txBox="1"/>
          <p:nvPr>
            <p:ph idx="4294967295" type="body"/>
          </p:nvPr>
        </p:nvSpPr>
        <p:spPr>
          <a:xfrm>
            <a:off x="1222575" y="1860925"/>
            <a:ext cx="9007500" cy="4265400"/>
          </a:xfrm>
          <a:prstGeom prst="rect">
            <a:avLst/>
          </a:prstGeom>
          <a:noFill/>
          <a:ln>
            <a:noFill/>
          </a:ln>
        </p:spPr>
        <p:txBody>
          <a:bodyPr anchorCtr="0" anchor="t" bIns="45700" lIns="0" spcFirstLastPara="1" rIns="0" wrap="square" tIns="45700">
            <a:normAutofit/>
          </a:bodyPr>
          <a:lstStyle/>
          <a:p>
            <a:pPr indent="-393700" lvl="0" marL="457200" rtl="0" algn="l">
              <a:lnSpc>
                <a:spcPct val="90000"/>
              </a:lnSpc>
              <a:spcBef>
                <a:spcPts val="1200"/>
              </a:spcBef>
              <a:spcAft>
                <a:spcPts val="0"/>
              </a:spcAft>
              <a:buSzPts val="2600"/>
              <a:buFont typeface="Arial"/>
              <a:buChar char="•"/>
            </a:pPr>
            <a:r>
              <a:rPr lang="en-US" sz="2600"/>
              <a:t>If household is </a:t>
            </a:r>
            <a:r>
              <a:rPr b="1" lang="en-US" sz="2600"/>
              <a:t>homeless</a:t>
            </a:r>
            <a:r>
              <a:rPr lang="en-US" sz="2600"/>
              <a:t>: standard homeless deduction of $190/month</a:t>
            </a:r>
            <a:endParaRPr sz="2600"/>
          </a:p>
          <a:p>
            <a:pPr indent="-393700" lvl="0" marL="457200" rtl="0" algn="l">
              <a:lnSpc>
                <a:spcPct val="90000"/>
              </a:lnSpc>
              <a:spcBef>
                <a:spcPts val="2640"/>
              </a:spcBef>
              <a:spcAft>
                <a:spcPts val="0"/>
              </a:spcAft>
              <a:buSzPts val="2600"/>
              <a:buFont typeface="Arial"/>
              <a:buChar char="•"/>
            </a:pPr>
            <a:r>
              <a:rPr lang="en-US" sz="2600">
                <a:extLst>
                  <a:ext uri="http://customooxmlschemas.google.com/">
                    <go:slidesCustomData xmlns:go="http://customooxmlschemas.google.com/" textRoundtripDataId="93"/>
                  </a:ext>
                </a:extLst>
              </a:rPr>
              <a:t>If household has</a:t>
            </a:r>
            <a:r>
              <a:rPr b="1" lang="en-US" sz="2600">
                <a:extLst>
                  <a:ext uri="http://customooxmlschemas.google.com/">
                    <go:slidesCustomData xmlns:go="http://customooxmlschemas.google.com/" textRoundtripDataId="94"/>
                  </a:ext>
                </a:extLst>
              </a:rPr>
              <a:t> shelter costs</a:t>
            </a:r>
            <a:r>
              <a:rPr lang="en-US" sz="2600">
                <a:extLst>
                  <a:ext uri="http://customooxmlschemas.google.com/">
                    <go:slidesCustomData xmlns:go="http://customooxmlschemas.google.com/" textRoundtripDataId="95"/>
                  </a:ext>
                </a:extLst>
              </a:rPr>
              <a:t>: </a:t>
            </a:r>
            <a:endParaRPr sz="2600">
              <a:extLst>
                <a:ext uri="http://customooxmlschemas.google.com/">
                  <go:slidesCustomData xmlns:go="http://customooxmlschemas.google.com/" textRoundtripDataId="96"/>
                </a:ext>
              </a:extLst>
            </a:endParaRPr>
          </a:p>
          <a:p>
            <a:pPr indent="-393700" lvl="1" marL="914400" rtl="0" algn="l">
              <a:lnSpc>
                <a:spcPct val="90000"/>
              </a:lnSpc>
              <a:spcBef>
                <a:spcPts val="1640"/>
              </a:spcBef>
              <a:spcAft>
                <a:spcPts val="0"/>
              </a:spcAft>
              <a:buSzPts val="2600"/>
              <a:buFont typeface="Arial"/>
              <a:buChar char="•"/>
            </a:pPr>
            <a:r>
              <a:rPr b="1" lang="en-US" sz="2600">
                <a:extLst>
                  <a:ext uri="http://customooxmlschemas.google.com/">
                    <go:slidesCustomData xmlns:go="http://customooxmlschemas.google.com/" textRoundtripDataId="97"/>
                  </a:ext>
                </a:extLst>
              </a:rPr>
              <a:t>Capped</a:t>
            </a:r>
            <a:r>
              <a:rPr lang="en-US" sz="2600">
                <a:extLst>
                  <a:ext uri="http://customooxmlschemas.google.com/">
                    <go:slidesCustomData xmlns:go="http://customooxmlschemas.google.com/" textRoundtripDataId="98"/>
                  </a:ext>
                </a:extLst>
              </a:rPr>
              <a:t> shelter deduction of </a:t>
            </a:r>
            <a:r>
              <a:rPr b="1" lang="en-US" sz="2600">
                <a:extLst>
                  <a:ext uri="http://customooxmlschemas.google.com/">
                    <go:slidesCustomData xmlns:go="http://customooxmlschemas.google.com/" textRoundtripDataId="99"/>
                  </a:ext>
                </a:extLst>
              </a:rPr>
              <a:t>$712/month </a:t>
            </a:r>
            <a:r>
              <a:rPr i="1" lang="en-US" sz="2600">
                <a:extLst>
                  <a:ext uri="http://customooxmlschemas.google.com/">
                    <go:slidesCustomData xmlns:go="http://customooxmlschemas.google.com/" textRoundtripDataId="100"/>
                  </a:ext>
                </a:extLst>
              </a:rPr>
              <a:t>or</a:t>
            </a:r>
            <a:r>
              <a:rPr lang="en-US" sz="2600">
                <a:extLst>
                  <a:ext uri="http://customooxmlschemas.google.com/">
                    <go:slidesCustomData xmlns:go="http://customooxmlschemas.google.com/" textRoundtripDataId="101"/>
                  </a:ext>
                </a:extLst>
              </a:rPr>
              <a:t> </a:t>
            </a:r>
            <a:endParaRPr sz="2600">
              <a:extLst>
                <a:ext uri="http://customooxmlschemas.google.com/">
                  <go:slidesCustomData xmlns:go="http://customooxmlschemas.google.com/" textRoundtripDataId="102"/>
                </a:ext>
              </a:extLst>
            </a:endParaRPr>
          </a:p>
          <a:p>
            <a:pPr indent="-393700" lvl="1" marL="914400" rtl="0" algn="l">
              <a:lnSpc>
                <a:spcPct val="90000"/>
              </a:lnSpc>
              <a:spcBef>
                <a:spcPts val="1480"/>
              </a:spcBef>
              <a:spcAft>
                <a:spcPts val="1280"/>
              </a:spcAft>
              <a:buSzPts val="2600"/>
              <a:buFont typeface="Arial"/>
              <a:buChar char="•"/>
            </a:pPr>
            <a:r>
              <a:rPr b="1" lang="en-US" sz="2600">
                <a:extLst>
                  <a:ext uri="http://customooxmlschemas.google.com/">
                    <go:slidesCustomData xmlns:go="http://customooxmlschemas.google.com/" textRoundtripDataId="103"/>
                  </a:ext>
                </a:extLst>
              </a:rPr>
              <a:t>Uncapped </a:t>
            </a:r>
            <a:r>
              <a:rPr lang="en-US" sz="2600">
                <a:extLst>
                  <a:ext uri="http://customooxmlschemas.google.com/">
                    <go:slidesCustomData xmlns:go="http://customooxmlschemas.google.com/" textRoundtripDataId="104"/>
                  </a:ext>
                </a:extLst>
              </a:rPr>
              <a:t>shelter costs if</a:t>
            </a:r>
            <a:r>
              <a:rPr b="1" lang="en-US" sz="2600">
                <a:extLst>
                  <a:ext uri="http://customooxmlschemas.google.com/">
                    <go:slidesCustomData xmlns:go="http://customooxmlschemas.google.com/" textRoundtripDataId="105"/>
                  </a:ext>
                </a:extLst>
              </a:rPr>
              <a:t> </a:t>
            </a:r>
            <a:r>
              <a:rPr lang="en-US" sz="2600">
                <a:extLst>
                  <a:ext uri="http://customooxmlschemas.google.com/">
                    <go:slidesCustomData xmlns:go="http://customooxmlschemas.google.com/" textRoundtripDataId="106"/>
                  </a:ext>
                </a:extLst>
              </a:rPr>
              <a:t>any SNAP household members are age 60+ or </a:t>
            </a:r>
            <a:r>
              <a:rPr lang="en-US" sz="2600"/>
              <a:t>getting disability benefit </a:t>
            </a:r>
            <a:endParaRPr sz="2600"/>
          </a:p>
        </p:txBody>
      </p:sp>
      <p:pic>
        <p:nvPicPr>
          <p:cNvPr id="794" name="Google Shape;794;g3254bef7818_0_375"/>
          <p:cNvPicPr preferRelativeResize="0"/>
          <p:nvPr/>
        </p:nvPicPr>
        <p:blipFill>
          <a:blip r:embed="rId3">
            <a:alphaModFix/>
          </a:blip>
          <a:stretch>
            <a:fillRect/>
          </a:stretch>
        </p:blipFill>
        <p:spPr>
          <a:xfrm>
            <a:off x="9662075" y="245076"/>
            <a:ext cx="2371348" cy="197419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g3254bef7818_0_385"/>
          <p:cNvSpPr txBox="1"/>
          <p:nvPr>
            <p:ph idx="12" type="sldNum"/>
          </p:nvPr>
        </p:nvSpPr>
        <p:spPr>
          <a:xfrm>
            <a:off x="4165600" y="6248400"/>
            <a:ext cx="38607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800" name="Google Shape;800;g3254bef7818_0_385"/>
          <p:cNvSpPr txBox="1"/>
          <p:nvPr>
            <p:ph idx="4294967295" type="title"/>
          </p:nvPr>
        </p:nvSpPr>
        <p:spPr>
          <a:xfrm>
            <a:off x="609600" y="152400"/>
            <a:ext cx="6936600" cy="1143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SzPct val="106666"/>
              <a:buNone/>
            </a:pPr>
            <a:r>
              <a:rPr lang="en-US" sz="4500">
                <a:solidFill>
                  <a:schemeClr val="accent3"/>
                </a:solidFill>
              </a:rPr>
              <a:t>What counts as shelter costs?</a:t>
            </a:r>
            <a:endParaRPr sz="5300">
              <a:solidFill>
                <a:schemeClr val="accent3"/>
              </a:solidFill>
            </a:endParaRPr>
          </a:p>
        </p:txBody>
      </p:sp>
      <p:sp>
        <p:nvSpPr>
          <p:cNvPr id="801" name="Google Shape;801;g3254bef7818_0_385"/>
          <p:cNvSpPr txBox="1"/>
          <p:nvPr>
            <p:ph idx="4294967295" type="body"/>
          </p:nvPr>
        </p:nvSpPr>
        <p:spPr>
          <a:xfrm>
            <a:off x="609600" y="1600200"/>
            <a:ext cx="10972800" cy="4087200"/>
          </a:xfrm>
          <a:prstGeom prst="rect">
            <a:avLst/>
          </a:prstGeom>
          <a:noFill/>
          <a:ln>
            <a:noFill/>
          </a:ln>
        </p:spPr>
        <p:txBody>
          <a:bodyPr anchorCtr="0" anchor="t" bIns="45700" lIns="0" spcFirstLastPara="1" rIns="0" wrap="square" tIns="45700">
            <a:normAutofit lnSpcReduction="10000"/>
          </a:bodyPr>
          <a:lstStyle/>
          <a:p>
            <a:pPr indent="-345302" lvl="0" marL="457200" rtl="0" algn="l">
              <a:lnSpc>
                <a:spcPct val="95000"/>
              </a:lnSpc>
              <a:spcBef>
                <a:spcPts val="1200"/>
              </a:spcBef>
              <a:spcAft>
                <a:spcPts val="0"/>
              </a:spcAft>
              <a:buSzPts val="1838"/>
              <a:buFont typeface="Courier New"/>
              <a:buChar char="o"/>
            </a:pPr>
            <a:r>
              <a:rPr b="1" lang="en-US" sz="2600">
                <a:latin typeface="Calibri"/>
                <a:ea typeface="Calibri"/>
                <a:cs typeface="Calibri"/>
                <a:sym typeface="Calibri"/>
              </a:rPr>
              <a:t>Monthly rent due</a:t>
            </a:r>
            <a:r>
              <a:rPr b="1" lang="en-US" sz="2600"/>
              <a:t> </a:t>
            </a:r>
            <a:r>
              <a:rPr lang="en-US" sz="2600"/>
              <a:t>OR</a:t>
            </a:r>
            <a:r>
              <a:rPr lang="en-US" sz="1580"/>
              <a:t> </a:t>
            </a:r>
            <a:r>
              <a:rPr lang="en-US" sz="2600">
                <a:latin typeface="Calibri"/>
                <a:ea typeface="Calibri"/>
                <a:cs typeface="Calibri"/>
                <a:sym typeface="Calibri"/>
              </a:rPr>
              <a:t>     </a:t>
            </a:r>
            <a:endParaRPr sz="1240">
              <a:latin typeface="Calibri"/>
              <a:ea typeface="Calibri"/>
              <a:cs typeface="Calibri"/>
              <a:sym typeface="Calibri"/>
            </a:endParaRPr>
          </a:p>
          <a:p>
            <a:pPr indent="-319902" lvl="0" marL="457200" rtl="0" algn="l">
              <a:lnSpc>
                <a:spcPct val="95000"/>
              </a:lnSpc>
              <a:spcBef>
                <a:spcPts val="1200"/>
              </a:spcBef>
              <a:spcAft>
                <a:spcPts val="0"/>
              </a:spcAft>
              <a:buSzPts val="1438"/>
              <a:buFont typeface="Courier New"/>
              <a:buChar char="o"/>
            </a:pPr>
            <a:r>
              <a:rPr b="1" lang="en-US" sz="2600">
                <a:latin typeface="Calibri"/>
                <a:ea typeface="Calibri"/>
                <a:cs typeface="Calibri"/>
                <a:sym typeface="Calibri"/>
              </a:rPr>
              <a:t>Homeownership costs</a:t>
            </a:r>
            <a:r>
              <a:rPr lang="en-US" sz="2600">
                <a:latin typeface="Calibri"/>
                <a:ea typeface="Calibri"/>
                <a:cs typeface="Calibri"/>
                <a:sym typeface="Calibri"/>
              </a:rPr>
              <a:t> – </a:t>
            </a:r>
            <a:r>
              <a:rPr lang="en-US" sz="2300">
                <a:latin typeface="Calibri"/>
                <a:ea typeface="Calibri"/>
                <a:cs typeface="Calibri"/>
                <a:sym typeface="Calibri"/>
              </a:rPr>
              <a:t>mortgage, property insurance, real estate taxes, condo fees	</a:t>
            </a:r>
            <a:endParaRPr b="1" sz="1240">
              <a:latin typeface="Calibri"/>
              <a:ea typeface="Calibri"/>
              <a:cs typeface="Calibri"/>
              <a:sym typeface="Calibri"/>
            </a:endParaRPr>
          </a:p>
          <a:p>
            <a:pPr indent="-294502" lvl="0" marL="457200" rtl="0" algn="l">
              <a:lnSpc>
                <a:spcPct val="95000"/>
              </a:lnSpc>
              <a:spcBef>
                <a:spcPts val="1200"/>
              </a:spcBef>
              <a:spcAft>
                <a:spcPts val="0"/>
              </a:spcAft>
              <a:buSzPts val="1038"/>
              <a:buFont typeface="Courier New"/>
              <a:buChar char="o"/>
            </a:pPr>
            <a:r>
              <a:rPr lang="en-US" sz="2600">
                <a:latin typeface="Calibri"/>
                <a:ea typeface="Calibri"/>
                <a:cs typeface="Calibri"/>
                <a:sym typeface="Calibri"/>
              </a:rPr>
              <a:t>And a</a:t>
            </a:r>
            <a:r>
              <a:rPr lang="en-US" sz="2600">
                <a:latin typeface="Calibri"/>
                <a:ea typeface="Calibri"/>
                <a:cs typeface="Calibri"/>
                <a:sym typeface="Calibri"/>
                <a:extLst>
                  <a:ext uri="http://customooxmlschemas.google.com/">
                    <go:slidesCustomData xmlns:go="http://customooxmlschemas.google.com/" textRoundtripDataId="107"/>
                  </a:ext>
                </a:extLst>
              </a:rPr>
              <a:t> </a:t>
            </a:r>
            <a:r>
              <a:rPr b="1" lang="en-US" sz="2600">
                <a:latin typeface="Calibri"/>
                <a:ea typeface="Calibri"/>
                <a:cs typeface="Calibri"/>
                <a:sym typeface="Calibri"/>
                <a:extLst>
                  <a:ext uri="http://customooxmlschemas.google.com/">
                    <go:slidesCustomData xmlns:go="http://customooxmlschemas.google.com/" textRoundtripDataId="108"/>
                  </a:ext>
                </a:extLst>
              </a:rPr>
              <a:t>“Standard Utility Allowance”</a:t>
            </a:r>
            <a:r>
              <a:rPr lang="en-US" sz="2600">
                <a:latin typeface="Calibri"/>
                <a:ea typeface="Calibri"/>
                <a:cs typeface="Calibri"/>
                <a:sym typeface="Calibri"/>
                <a:extLst>
                  <a:ext uri="http://customooxmlschemas.google.com/">
                    <go:slidesCustomData xmlns:go="http://customooxmlschemas.google.com/" textRoundtripDataId="109"/>
                  </a:ext>
                </a:extLst>
              </a:rPr>
              <a:t> </a:t>
            </a:r>
            <a:r>
              <a:rPr lang="en-US" sz="2600">
                <a:extLst>
                  <a:ext uri="http://customooxmlschemas.google.com/">
                    <go:slidesCustomData xmlns:go="http://customooxmlschemas.google.com/" textRoundtripDataId="110"/>
                  </a:ext>
                </a:extLst>
              </a:rPr>
              <a:t>(</a:t>
            </a:r>
            <a:r>
              <a:rPr lang="en-US" sz="2600">
                <a:latin typeface="Calibri"/>
                <a:ea typeface="Calibri"/>
                <a:cs typeface="Calibri"/>
                <a:sym typeface="Calibri"/>
                <a:extLst>
                  <a:ext uri="http://customooxmlschemas.google.com/">
                    <go:slidesCustomData xmlns:go="http://customooxmlschemas.google.com/" textRoundtripDataId="111"/>
                  </a:ext>
                </a:extLst>
              </a:rPr>
              <a:t>SUA</a:t>
            </a:r>
            <a:r>
              <a:rPr lang="en-US" sz="2600">
                <a:extLst>
                  <a:ext uri="http://customooxmlschemas.google.com/">
                    <go:slidesCustomData xmlns:go="http://customooxmlschemas.google.com/" textRoundtripDataId="112"/>
                  </a:ext>
                </a:extLst>
              </a:rPr>
              <a:t>)</a:t>
            </a:r>
            <a:r>
              <a:rPr lang="en-US" sz="2600">
                <a:latin typeface="Calibri"/>
                <a:ea typeface="Calibri"/>
                <a:cs typeface="Calibri"/>
                <a:sym typeface="Calibri"/>
                <a:extLst>
                  <a:ext uri="http://customooxmlschemas.google.com/">
                    <go:slidesCustomData xmlns:go="http://customooxmlschemas.google.com/" textRoundtripDataId="113"/>
                  </a:ext>
                </a:extLst>
              </a:rPr>
              <a:t> </a:t>
            </a:r>
            <a:r>
              <a:rPr lang="en-US" sz="2600">
                <a:latin typeface="Calibri"/>
                <a:ea typeface="Calibri"/>
                <a:cs typeface="Calibri"/>
                <a:sym typeface="Calibri"/>
              </a:rPr>
              <a:t>amount </a:t>
            </a:r>
            <a:r>
              <a:rPr lang="en-US" sz="2600"/>
              <a:t>added to rent/home ownership </a:t>
            </a:r>
            <a:endParaRPr sz="1240">
              <a:latin typeface="Calibri"/>
              <a:ea typeface="Calibri"/>
              <a:cs typeface="Calibri"/>
              <a:sym typeface="Calibri"/>
            </a:endParaRPr>
          </a:p>
          <a:p>
            <a:pPr indent="0" lvl="0" marL="0" rtl="0" algn="l">
              <a:lnSpc>
                <a:spcPct val="95000"/>
              </a:lnSpc>
              <a:spcBef>
                <a:spcPts val="200"/>
              </a:spcBef>
              <a:spcAft>
                <a:spcPts val="0"/>
              </a:spcAft>
              <a:buNone/>
            </a:pPr>
            <a:r>
              <a:t/>
            </a:r>
            <a:endParaRPr sz="2360">
              <a:latin typeface="Calibri"/>
              <a:ea typeface="Calibri"/>
              <a:cs typeface="Calibri"/>
              <a:sym typeface="Calibri"/>
            </a:endParaRPr>
          </a:p>
          <a:p>
            <a:pPr indent="0" lvl="0" marL="0" rtl="0" algn="l">
              <a:lnSpc>
                <a:spcPct val="95000"/>
              </a:lnSpc>
              <a:spcBef>
                <a:spcPts val="200"/>
              </a:spcBef>
              <a:spcAft>
                <a:spcPts val="0"/>
              </a:spcAft>
              <a:buNone/>
            </a:pPr>
            <a:r>
              <a:t/>
            </a:r>
            <a:endParaRPr sz="2360">
              <a:latin typeface="Calibri"/>
              <a:ea typeface="Calibri"/>
              <a:cs typeface="Calibri"/>
              <a:sym typeface="Calibri"/>
            </a:endParaRPr>
          </a:p>
          <a:p>
            <a:pPr indent="0" lvl="0" marL="0" rtl="0" algn="l">
              <a:lnSpc>
                <a:spcPct val="95000"/>
              </a:lnSpc>
              <a:spcBef>
                <a:spcPts val="200"/>
              </a:spcBef>
              <a:spcAft>
                <a:spcPts val="0"/>
              </a:spcAft>
              <a:buNone/>
            </a:pPr>
            <a:r>
              <a:t/>
            </a:r>
            <a:endParaRPr sz="2360">
              <a:latin typeface="Calibri"/>
              <a:ea typeface="Calibri"/>
              <a:cs typeface="Calibri"/>
              <a:sym typeface="Calibri"/>
            </a:endParaRPr>
          </a:p>
          <a:p>
            <a:pPr indent="0" lvl="0" marL="0" rtl="0" algn="l">
              <a:lnSpc>
                <a:spcPct val="95000"/>
              </a:lnSpc>
              <a:spcBef>
                <a:spcPts val="200"/>
              </a:spcBef>
              <a:spcAft>
                <a:spcPts val="0"/>
              </a:spcAft>
              <a:buNone/>
            </a:pPr>
            <a:r>
              <a:t/>
            </a:r>
            <a:endParaRPr sz="2360">
              <a:latin typeface="Calibri"/>
              <a:ea typeface="Calibri"/>
              <a:cs typeface="Calibri"/>
              <a:sym typeface="Calibri"/>
            </a:endParaRPr>
          </a:p>
          <a:p>
            <a:pPr indent="0" lvl="0" marL="0" rtl="0" algn="l">
              <a:lnSpc>
                <a:spcPct val="95000"/>
              </a:lnSpc>
              <a:spcBef>
                <a:spcPts val="200"/>
              </a:spcBef>
              <a:spcAft>
                <a:spcPts val="0"/>
              </a:spcAft>
              <a:buNone/>
            </a:pPr>
            <a:r>
              <a:t/>
            </a:r>
            <a:endParaRPr sz="1960"/>
          </a:p>
          <a:p>
            <a:pPr indent="0" lvl="0" marL="0" rtl="0" algn="l">
              <a:lnSpc>
                <a:spcPct val="95000"/>
              </a:lnSpc>
              <a:spcBef>
                <a:spcPts val="200"/>
              </a:spcBef>
              <a:spcAft>
                <a:spcPts val="0"/>
              </a:spcAft>
              <a:buNone/>
            </a:pPr>
            <a:r>
              <a:rPr lang="en-US" sz="1960"/>
              <a:t>*</a:t>
            </a:r>
            <a:r>
              <a:rPr lang="en-US" sz="1960">
                <a:latin typeface="Calibri"/>
                <a:ea typeface="Calibri"/>
                <a:cs typeface="Calibri"/>
                <a:sym typeface="Calibri"/>
              </a:rPr>
              <a:t>Note special rules </a:t>
            </a:r>
            <a:r>
              <a:rPr lang="en-US" sz="1960"/>
              <a:t>adjusting</a:t>
            </a:r>
            <a:r>
              <a:rPr lang="en-US" sz="1960">
                <a:latin typeface="Calibri"/>
                <a:ea typeface="Calibri"/>
                <a:cs typeface="Calibri"/>
                <a:sym typeface="Calibri"/>
              </a:rPr>
              <a:t> these households to the full heating/cooling SUA. See Advocacy Guide for more information. </a:t>
            </a:r>
            <a:endParaRPr sz="1960">
              <a:latin typeface="Calibri"/>
              <a:ea typeface="Calibri"/>
              <a:cs typeface="Calibri"/>
              <a:sym typeface="Calibri"/>
            </a:endParaRPr>
          </a:p>
        </p:txBody>
      </p:sp>
      <p:pic>
        <p:nvPicPr>
          <p:cNvPr id="802" name="Google Shape;802;g3254bef7818_0_385"/>
          <p:cNvPicPr preferRelativeResize="0"/>
          <p:nvPr/>
        </p:nvPicPr>
        <p:blipFill>
          <a:blip r:embed="rId3">
            <a:alphaModFix/>
          </a:blip>
          <a:stretch>
            <a:fillRect/>
          </a:stretch>
        </p:blipFill>
        <p:spPr>
          <a:xfrm>
            <a:off x="9399250" y="491776"/>
            <a:ext cx="1449900" cy="1518925"/>
          </a:xfrm>
          <a:prstGeom prst="rect">
            <a:avLst/>
          </a:prstGeom>
          <a:noFill/>
          <a:ln>
            <a:noFill/>
          </a:ln>
        </p:spPr>
      </p:pic>
      <p:graphicFrame>
        <p:nvGraphicFramePr>
          <p:cNvPr id="803" name="Google Shape;803;g3254bef7818_0_385"/>
          <p:cNvGraphicFramePr/>
          <p:nvPr/>
        </p:nvGraphicFramePr>
        <p:xfrm>
          <a:off x="2752200" y="3302000"/>
          <a:ext cx="3000000" cy="3000000"/>
        </p:xfrm>
        <a:graphic>
          <a:graphicData uri="http://schemas.openxmlformats.org/drawingml/2006/table">
            <a:tbl>
              <a:tblPr>
                <a:noFill/>
                <a:tableStyleId>{917C1590-9D94-4D4A-822A-E43C1BDFFBF9}</a:tableStyleId>
              </a:tblPr>
              <a:tblGrid>
                <a:gridCol w="1043950"/>
                <a:gridCol w="4164425"/>
              </a:tblGrid>
              <a:tr h="381000">
                <a:tc>
                  <a:txBody>
                    <a:bodyPr/>
                    <a:lstStyle/>
                    <a:p>
                      <a:pPr indent="0" lvl="0" marL="0" rtl="0" algn="l">
                        <a:spcBef>
                          <a:spcPts val="0"/>
                        </a:spcBef>
                        <a:spcAft>
                          <a:spcPts val="0"/>
                        </a:spcAft>
                        <a:buNone/>
                      </a:pPr>
                      <a:r>
                        <a:rPr lang="en-US" sz="1700"/>
                        <a:t>$890</a:t>
                      </a:r>
                      <a:endParaRPr sz="1700"/>
                    </a:p>
                  </a:txBody>
                  <a:tcPr marT="91425" marB="91425" marR="91425" marL="91425"/>
                </a:tc>
                <a:tc>
                  <a:txBody>
                    <a:bodyPr/>
                    <a:lstStyle/>
                    <a:p>
                      <a:pPr indent="0" lvl="0" marL="0" rtl="0" algn="l">
                        <a:spcBef>
                          <a:spcPts val="0"/>
                        </a:spcBef>
                        <a:spcAft>
                          <a:spcPts val="0"/>
                        </a:spcAft>
                        <a:buNone/>
                      </a:pPr>
                      <a:r>
                        <a:rPr lang="en-US" sz="1700"/>
                        <a:t>Heating/cooling or fuel assistance</a:t>
                      </a:r>
                      <a:endParaRPr sz="1700"/>
                    </a:p>
                  </a:txBody>
                  <a:tcPr marT="91425" marB="91425" marR="91425" marL="91425"/>
                </a:tc>
              </a:tr>
              <a:tr h="381000">
                <a:tc>
                  <a:txBody>
                    <a:bodyPr/>
                    <a:lstStyle/>
                    <a:p>
                      <a:pPr indent="0" lvl="0" marL="0" rtl="0" algn="l">
                        <a:spcBef>
                          <a:spcPts val="0"/>
                        </a:spcBef>
                        <a:spcAft>
                          <a:spcPts val="0"/>
                        </a:spcAft>
                        <a:buNone/>
                      </a:pPr>
                      <a:r>
                        <a:rPr lang="en-US" sz="1700"/>
                        <a:t>$542</a:t>
                      </a:r>
                      <a:endParaRPr sz="1700"/>
                    </a:p>
                  </a:txBody>
                  <a:tcPr marT="91425" marB="91425" marR="91425" marL="91425"/>
                </a:tc>
                <a:tc>
                  <a:txBody>
                    <a:bodyPr/>
                    <a:lstStyle/>
                    <a:p>
                      <a:pPr indent="0" lvl="0" marL="0" rtl="0" algn="l">
                        <a:spcBef>
                          <a:spcPts val="0"/>
                        </a:spcBef>
                        <a:spcAft>
                          <a:spcPts val="0"/>
                        </a:spcAft>
                        <a:buNone/>
                      </a:pPr>
                      <a:r>
                        <a:rPr lang="en-US" sz="1700"/>
                        <a:t>Electricity/cooking gas (if no AC)*</a:t>
                      </a:r>
                      <a:endParaRPr sz="1700"/>
                    </a:p>
                  </a:txBody>
                  <a:tcPr marT="91425" marB="91425" marR="91425" marL="91425"/>
                </a:tc>
              </a:tr>
              <a:tr h="381000">
                <a:tc>
                  <a:txBody>
                    <a:bodyPr/>
                    <a:lstStyle/>
                    <a:p>
                      <a:pPr indent="0" lvl="0" marL="0" rtl="0" algn="l">
                        <a:spcBef>
                          <a:spcPts val="0"/>
                        </a:spcBef>
                        <a:spcAft>
                          <a:spcPts val="0"/>
                        </a:spcAft>
                        <a:buNone/>
                      </a:pPr>
                      <a:r>
                        <a:rPr lang="en-US" sz="1700"/>
                        <a:t>$62</a:t>
                      </a:r>
                      <a:endParaRPr sz="1700"/>
                    </a:p>
                  </a:txBody>
                  <a:tcPr marT="91425" marB="91425" marR="91425" marL="91425"/>
                </a:tc>
                <a:tc>
                  <a:txBody>
                    <a:bodyPr/>
                    <a:lstStyle/>
                    <a:p>
                      <a:pPr indent="0" lvl="0" marL="0" rtl="0" algn="l">
                        <a:spcBef>
                          <a:spcPts val="0"/>
                        </a:spcBef>
                        <a:spcAft>
                          <a:spcPts val="0"/>
                        </a:spcAft>
                        <a:buNone/>
                      </a:pPr>
                      <a:r>
                        <a:rPr lang="en-US" sz="1700"/>
                        <a:t>Phone/cell phone only*</a:t>
                      </a:r>
                      <a:endParaRPr sz="1700"/>
                    </a:p>
                  </a:txBody>
                  <a:tcPr marT="91425" marB="91425" marR="91425" marL="91425"/>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g3254bef7818_0_393"/>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810" name="Google Shape;810;g3254bef7818_0_393"/>
          <p:cNvSpPr txBox="1"/>
          <p:nvPr>
            <p:ph idx="4294967295" type="title"/>
          </p:nvPr>
        </p:nvSpPr>
        <p:spPr>
          <a:xfrm>
            <a:off x="838200" y="643225"/>
            <a:ext cx="7688100" cy="11061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Clr>
                <a:schemeClr val="dk1"/>
              </a:buClr>
              <a:buSzPts val="4400"/>
              <a:buFont typeface="Proxima Nova"/>
              <a:buNone/>
            </a:pPr>
            <a:r>
              <a:rPr lang="en-US">
                <a:solidFill>
                  <a:schemeClr val="accent5"/>
                </a:solidFill>
              </a:rPr>
              <a:t>Shelter Deduction- </a:t>
            </a:r>
            <a:r>
              <a:rPr lang="en-US">
                <a:solidFill>
                  <a:schemeClr val="accent5"/>
                </a:solidFill>
                <a:extLst>
                  <a:ext uri="http://customooxmlschemas.google.com/">
                    <go:slidesCustomData xmlns:go="http://customooxmlschemas.google.com/" textRoundtripDataId="114"/>
                  </a:ext>
                </a:extLst>
              </a:rPr>
              <a:t>Ex</a:t>
            </a:r>
            <a:r>
              <a:rPr lang="en-US">
                <a:solidFill>
                  <a:schemeClr val="accent5"/>
                </a:solidFill>
              </a:rPr>
              <a:t>ample</a:t>
            </a:r>
            <a:endParaRPr>
              <a:solidFill>
                <a:schemeClr val="accent5"/>
              </a:solidFill>
            </a:endParaRPr>
          </a:p>
        </p:txBody>
      </p:sp>
      <p:sp>
        <p:nvSpPr>
          <p:cNvPr id="811" name="Google Shape;811;g3254bef7818_0_393"/>
          <p:cNvSpPr txBox="1"/>
          <p:nvPr>
            <p:ph idx="4294967295" type="body"/>
          </p:nvPr>
        </p:nvSpPr>
        <p:spPr>
          <a:xfrm>
            <a:off x="838200" y="1825625"/>
            <a:ext cx="10515600" cy="47556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424342"/>
              </a:buClr>
              <a:buSzPts val="2400"/>
              <a:buNone/>
            </a:pPr>
            <a:r>
              <a:rPr lang="en-US" sz="2400">
                <a:solidFill>
                  <a:srgbClr val="424342"/>
                </a:solidFill>
              </a:rPr>
              <a:t>Massachusetts family of 3: </a:t>
            </a:r>
            <a:endParaRPr/>
          </a:p>
          <a:p>
            <a:pPr indent="-228600" lvl="0" marL="228600" rtl="0" algn="l">
              <a:lnSpc>
                <a:spcPct val="90000"/>
              </a:lnSpc>
              <a:spcBef>
                <a:spcPts val="1000"/>
              </a:spcBef>
              <a:spcAft>
                <a:spcPts val="0"/>
              </a:spcAft>
              <a:buClr>
                <a:srgbClr val="424342"/>
              </a:buClr>
              <a:buSzPts val="2400"/>
              <a:buChar char=" "/>
            </a:pPr>
            <a:r>
              <a:rPr lang="en-US" sz="2400">
                <a:solidFill>
                  <a:srgbClr val="424342"/>
                </a:solidFill>
              </a:rPr>
              <a:t>Income from work is $2,500/month</a:t>
            </a:r>
            <a:endParaRPr/>
          </a:p>
          <a:p>
            <a:pPr indent="-228600" lvl="0" marL="228600" rtl="0" algn="l">
              <a:lnSpc>
                <a:spcPct val="90000"/>
              </a:lnSpc>
              <a:spcBef>
                <a:spcPts val="1000"/>
              </a:spcBef>
              <a:spcAft>
                <a:spcPts val="0"/>
              </a:spcAft>
              <a:buClr>
                <a:srgbClr val="424342"/>
              </a:buClr>
              <a:buSzPts val="2400"/>
              <a:buChar char=" "/>
            </a:pPr>
            <a:r>
              <a:rPr lang="en-US" sz="2400">
                <a:solidFill>
                  <a:srgbClr val="424342"/>
                </a:solidFill>
              </a:rPr>
              <a:t>Rent is $1,000 + additional heat costs</a:t>
            </a:r>
            <a:endParaRPr/>
          </a:p>
          <a:p>
            <a:pPr indent="-228600" lvl="0" marL="228600" rtl="0" algn="l">
              <a:lnSpc>
                <a:spcPct val="90000"/>
              </a:lnSpc>
              <a:spcBef>
                <a:spcPts val="1000"/>
              </a:spcBef>
              <a:spcAft>
                <a:spcPts val="0"/>
              </a:spcAft>
              <a:buClr>
                <a:srgbClr val="424342"/>
              </a:buClr>
              <a:buSzPts val="2400"/>
              <a:buChar char=" "/>
            </a:pPr>
            <a:r>
              <a:rPr lang="en-US" sz="2400">
                <a:solidFill>
                  <a:srgbClr val="424342"/>
                </a:solidFill>
              </a:rPr>
              <a:t>No one is 60+ or disabled, no child care costs </a:t>
            </a:r>
            <a:endParaRPr sz="2400">
              <a:solidFill>
                <a:srgbClr val="424342"/>
              </a:solidFill>
            </a:endParaRPr>
          </a:p>
          <a:p>
            <a:pPr indent="0" lvl="0" marL="609600" rtl="0" algn="l">
              <a:lnSpc>
                <a:spcPct val="90000"/>
              </a:lnSpc>
              <a:spcBef>
                <a:spcPts val="1000"/>
              </a:spcBef>
              <a:spcAft>
                <a:spcPts val="0"/>
              </a:spcAft>
              <a:buNone/>
            </a:pPr>
            <a:r>
              <a:rPr lang="en-US" sz="1900">
                <a:solidFill>
                  <a:srgbClr val="424342"/>
                </a:solidFill>
              </a:rPr>
              <a:t>			</a:t>
            </a:r>
            <a:endParaRPr/>
          </a:p>
          <a:p>
            <a:pPr indent="0" lvl="0" marL="0" rtl="0" algn="l">
              <a:lnSpc>
                <a:spcPct val="90000"/>
              </a:lnSpc>
              <a:spcBef>
                <a:spcPts val="1000"/>
              </a:spcBef>
              <a:spcAft>
                <a:spcPts val="0"/>
              </a:spcAft>
              <a:buClr>
                <a:schemeClr val="dk1"/>
              </a:buClr>
              <a:buSzPts val="1900"/>
              <a:buNone/>
            </a:pPr>
            <a:r>
              <a:t/>
            </a:r>
            <a:endParaRPr sz="1900">
              <a:solidFill>
                <a:srgbClr val="424342"/>
              </a:solidFill>
            </a:endParaRPr>
          </a:p>
          <a:p>
            <a:pPr indent="0" lvl="0" marL="0" rtl="0" algn="l">
              <a:lnSpc>
                <a:spcPct val="90000"/>
              </a:lnSpc>
              <a:spcBef>
                <a:spcPts val="1000"/>
              </a:spcBef>
              <a:spcAft>
                <a:spcPts val="0"/>
              </a:spcAft>
              <a:buClr>
                <a:schemeClr val="dk1"/>
              </a:buClr>
              <a:buSzPts val="1900"/>
              <a:buNone/>
            </a:pPr>
            <a:r>
              <a:t/>
            </a:r>
            <a:endParaRPr sz="1900">
              <a:solidFill>
                <a:srgbClr val="424342"/>
              </a:solidFill>
            </a:endParaRPr>
          </a:p>
          <a:p>
            <a:pPr indent="0" lvl="0" marL="0" rtl="0" algn="l">
              <a:lnSpc>
                <a:spcPct val="90000"/>
              </a:lnSpc>
              <a:spcBef>
                <a:spcPts val="1000"/>
              </a:spcBef>
              <a:spcAft>
                <a:spcPts val="0"/>
              </a:spcAft>
              <a:buClr>
                <a:schemeClr val="dk1"/>
              </a:buClr>
              <a:buSzPts val="1900"/>
              <a:buNone/>
            </a:pPr>
            <a:r>
              <a:t/>
            </a:r>
            <a:endParaRPr sz="1900">
              <a:solidFill>
                <a:srgbClr val="424342"/>
              </a:solidFill>
            </a:endParaRPr>
          </a:p>
          <a:p>
            <a:pPr indent="0" lvl="0" marL="0" rtl="0" algn="l">
              <a:lnSpc>
                <a:spcPct val="90000"/>
              </a:lnSpc>
              <a:spcBef>
                <a:spcPts val="1000"/>
              </a:spcBef>
              <a:spcAft>
                <a:spcPts val="0"/>
              </a:spcAft>
              <a:buClr>
                <a:srgbClr val="424342"/>
              </a:buClr>
              <a:buSzPts val="1900"/>
              <a:buNone/>
            </a:pPr>
            <a:r>
              <a:t/>
            </a:r>
            <a:endParaRPr sz="1900">
              <a:solidFill>
                <a:srgbClr val="424342"/>
              </a:solidFill>
            </a:endParaRPr>
          </a:p>
          <a:p>
            <a:pPr indent="0" lvl="0" marL="0" rtl="0" algn="l">
              <a:lnSpc>
                <a:spcPct val="90000"/>
              </a:lnSpc>
              <a:spcBef>
                <a:spcPts val="1000"/>
              </a:spcBef>
              <a:spcAft>
                <a:spcPts val="0"/>
              </a:spcAft>
              <a:buClr>
                <a:srgbClr val="424342"/>
              </a:buClr>
              <a:buSzPts val="1900"/>
              <a:buNone/>
            </a:pPr>
            <a:r>
              <a:rPr lang="en-US" sz="4300">
                <a:solidFill>
                  <a:srgbClr val="424342"/>
                </a:solidFill>
              </a:rPr>
              <a:t> </a:t>
            </a:r>
            <a:r>
              <a:rPr b="1" lang="en-US">
                <a:solidFill>
                  <a:schemeClr val="accent5"/>
                </a:solidFill>
                <a:latin typeface="Proxima Nova"/>
                <a:ea typeface="Proxima Nova"/>
                <a:cs typeface="Proxima Nova"/>
                <a:sym typeface="Proxima Nova"/>
              </a:rPr>
              <a:t>Shelter costs = annual difference of</a:t>
            </a:r>
            <a:r>
              <a:rPr b="1" lang="en-US">
                <a:solidFill>
                  <a:srgbClr val="0000FF"/>
                </a:solidFill>
                <a:latin typeface="Proxima Nova"/>
                <a:ea typeface="Proxima Nova"/>
                <a:cs typeface="Proxima Nova"/>
                <a:sym typeface="Proxima Nova"/>
              </a:rPr>
              <a:t> $2,568</a:t>
            </a:r>
            <a:r>
              <a:rPr b="1" lang="en-US">
                <a:solidFill>
                  <a:schemeClr val="accent5"/>
                </a:solidFill>
                <a:latin typeface="Proxima Nova"/>
                <a:ea typeface="Proxima Nova"/>
                <a:cs typeface="Proxima Nova"/>
                <a:sym typeface="Proxima Nova"/>
              </a:rPr>
              <a:t> for food!</a:t>
            </a:r>
            <a:endParaRPr sz="1900">
              <a:solidFill>
                <a:schemeClr val="accent5"/>
              </a:solidFill>
              <a:latin typeface="Arial"/>
              <a:ea typeface="Arial"/>
              <a:cs typeface="Arial"/>
              <a:sym typeface="Arial"/>
            </a:endParaRPr>
          </a:p>
          <a:p>
            <a:pPr indent="0" lvl="0" marL="0" rtl="0" algn="l">
              <a:lnSpc>
                <a:spcPct val="90000"/>
              </a:lnSpc>
              <a:spcBef>
                <a:spcPts val="1000"/>
              </a:spcBef>
              <a:spcAft>
                <a:spcPts val="200"/>
              </a:spcAft>
              <a:buClr>
                <a:srgbClr val="424342"/>
              </a:buClr>
              <a:buSzPts val="1900"/>
              <a:buNone/>
            </a:pPr>
            <a:r>
              <a:t/>
            </a:r>
            <a:endParaRPr sz="4300">
              <a:solidFill>
                <a:srgbClr val="424342"/>
              </a:solidFill>
            </a:endParaRPr>
          </a:p>
        </p:txBody>
      </p:sp>
      <p:sp>
        <p:nvSpPr>
          <p:cNvPr id="812" name="Google Shape;812;g3254bef7818_0_393"/>
          <p:cNvSpPr txBox="1"/>
          <p:nvPr/>
        </p:nvSpPr>
        <p:spPr>
          <a:xfrm>
            <a:off x="1049025" y="4025600"/>
            <a:ext cx="3657600" cy="1277400"/>
          </a:xfrm>
          <a:prstGeom prst="rect">
            <a:avLst/>
          </a:prstGeom>
          <a:solidFill>
            <a:schemeClr val="lt1"/>
          </a:solidFill>
          <a:ln cap="flat" cmpd="sng" w="12700">
            <a:solidFill>
              <a:schemeClr val="accent3"/>
            </a:solidFill>
            <a:prstDash val="solid"/>
            <a:miter lim="800000"/>
            <a:headEnd len="sm" w="sm" type="none"/>
            <a:tailEnd len="sm" w="sm" type="none"/>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accent5"/>
                </a:solidFill>
                <a:latin typeface="Proxima Nova"/>
                <a:ea typeface="Proxima Nova"/>
                <a:cs typeface="Proxima Nova"/>
                <a:sym typeface="Proxima Nova"/>
              </a:rPr>
              <a:t>NO shelter costs claimed: </a:t>
            </a:r>
            <a:endParaRPr sz="1900">
              <a:solidFill>
                <a:schemeClr val="accent5"/>
              </a:solidFill>
            </a:endParaRPr>
          </a:p>
          <a:p>
            <a:pPr indent="0" lvl="0" marL="0" marR="0" rtl="0" algn="l">
              <a:spcBef>
                <a:spcPts val="0"/>
              </a:spcBef>
              <a:spcAft>
                <a:spcPts val="0"/>
              </a:spcAft>
              <a:buNone/>
            </a:pPr>
            <a:r>
              <a:t/>
            </a:r>
            <a:endParaRPr sz="2400">
              <a:solidFill>
                <a:schemeClr val="accent5"/>
              </a:solidFill>
              <a:latin typeface="Proxima Nova"/>
              <a:ea typeface="Proxima Nova"/>
              <a:cs typeface="Proxima Nova"/>
              <a:sym typeface="Proxima Nova"/>
            </a:endParaRPr>
          </a:p>
          <a:p>
            <a:pPr indent="0" lvl="0" marL="0" marR="0" rtl="0" algn="l">
              <a:spcBef>
                <a:spcPts val="0"/>
              </a:spcBef>
              <a:spcAft>
                <a:spcPts val="0"/>
              </a:spcAft>
              <a:buNone/>
            </a:pPr>
            <a:r>
              <a:rPr lang="en-US" sz="2400">
                <a:solidFill>
                  <a:schemeClr val="accent5"/>
                </a:solidFill>
                <a:latin typeface="Proxima Nova"/>
                <a:ea typeface="Proxima Nova"/>
                <a:cs typeface="Proxima Nova"/>
                <a:sym typeface="Proxima Nova"/>
              </a:rPr>
              <a:t>Monthly SNAP = </a:t>
            </a:r>
            <a:r>
              <a:rPr b="1" lang="en-US" sz="2700">
                <a:solidFill>
                  <a:srgbClr val="0000FF"/>
                </a:solidFill>
                <a:latin typeface="Proxima Nova"/>
                <a:ea typeface="Proxima Nova"/>
                <a:cs typeface="Proxima Nova"/>
                <a:sym typeface="Proxima Nova"/>
              </a:rPr>
              <a:t>$229</a:t>
            </a:r>
            <a:endParaRPr sz="1900">
              <a:solidFill>
                <a:srgbClr val="0000FF"/>
              </a:solidFill>
            </a:endParaRPr>
          </a:p>
        </p:txBody>
      </p:sp>
      <p:sp>
        <p:nvSpPr>
          <p:cNvPr id="813" name="Google Shape;813;g3254bef7818_0_393"/>
          <p:cNvSpPr txBox="1"/>
          <p:nvPr/>
        </p:nvSpPr>
        <p:spPr>
          <a:xfrm>
            <a:off x="2882900" y="3340097"/>
            <a:ext cx="246300" cy="492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t/>
            </a:r>
            <a:endParaRPr sz="2400">
              <a:solidFill>
                <a:schemeClr val="dk1"/>
              </a:solidFill>
              <a:latin typeface="Proxima Nova"/>
              <a:ea typeface="Proxima Nova"/>
              <a:cs typeface="Proxima Nova"/>
              <a:sym typeface="Proxima Nova"/>
            </a:endParaRPr>
          </a:p>
        </p:txBody>
      </p:sp>
      <p:sp>
        <p:nvSpPr>
          <p:cNvPr id="814" name="Google Shape;814;g3254bef7818_0_393"/>
          <p:cNvSpPr txBox="1"/>
          <p:nvPr/>
        </p:nvSpPr>
        <p:spPr>
          <a:xfrm>
            <a:off x="5151075" y="4025600"/>
            <a:ext cx="3516000" cy="1231200"/>
          </a:xfrm>
          <a:prstGeom prst="rect">
            <a:avLst/>
          </a:prstGeom>
          <a:solidFill>
            <a:schemeClr val="lt1"/>
          </a:solidFill>
          <a:ln cap="flat" cmpd="sng" w="12700">
            <a:solidFill>
              <a:schemeClr val="accent3"/>
            </a:solidFill>
            <a:prstDash val="solid"/>
            <a:miter lim="800000"/>
            <a:headEnd len="sm" w="sm" type="none"/>
            <a:tailEnd len="sm" w="sm" type="none"/>
          </a:ln>
        </p:spPr>
        <p:txBody>
          <a:bodyPr anchorCtr="0" anchor="t" bIns="60925" lIns="121900" spcFirstLastPara="1" rIns="121900" wrap="square" tIns="60925">
            <a:spAutoFit/>
          </a:bodyPr>
          <a:lstStyle/>
          <a:p>
            <a:pPr indent="0" lvl="0" marL="0" marR="0" rtl="0" algn="l">
              <a:spcBef>
                <a:spcPts val="0"/>
              </a:spcBef>
              <a:spcAft>
                <a:spcPts val="0"/>
              </a:spcAft>
              <a:buNone/>
            </a:pPr>
            <a:r>
              <a:rPr lang="en-US" sz="2400">
                <a:solidFill>
                  <a:schemeClr val="accent5"/>
                </a:solidFill>
                <a:latin typeface="Proxima Nova"/>
                <a:ea typeface="Proxima Nova"/>
                <a:cs typeface="Proxima Nova"/>
                <a:sym typeface="Proxima Nova"/>
              </a:rPr>
              <a:t>Shelter costs claimed: </a:t>
            </a:r>
            <a:endParaRPr sz="1900">
              <a:solidFill>
                <a:schemeClr val="accent5"/>
              </a:solidFill>
            </a:endParaRPr>
          </a:p>
          <a:p>
            <a:pPr indent="0" lvl="0" marL="0" marR="0" rtl="0" algn="l">
              <a:spcBef>
                <a:spcPts val="0"/>
              </a:spcBef>
              <a:spcAft>
                <a:spcPts val="0"/>
              </a:spcAft>
              <a:buNone/>
            </a:pPr>
            <a:r>
              <a:t/>
            </a:r>
            <a:endParaRPr sz="2400">
              <a:solidFill>
                <a:schemeClr val="accent5"/>
              </a:solidFill>
              <a:latin typeface="Proxima Nova"/>
              <a:ea typeface="Proxima Nova"/>
              <a:cs typeface="Proxima Nova"/>
              <a:sym typeface="Proxima Nova"/>
            </a:endParaRPr>
          </a:p>
          <a:p>
            <a:pPr indent="0" lvl="0" marL="0" marR="0" rtl="0" algn="l">
              <a:spcBef>
                <a:spcPts val="0"/>
              </a:spcBef>
              <a:spcAft>
                <a:spcPts val="0"/>
              </a:spcAft>
              <a:buNone/>
            </a:pPr>
            <a:r>
              <a:rPr lang="en-US" sz="2400">
                <a:solidFill>
                  <a:schemeClr val="accent5"/>
                </a:solidFill>
                <a:latin typeface="Proxima Nova"/>
                <a:ea typeface="Proxima Nova"/>
                <a:cs typeface="Proxima Nova"/>
                <a:sym typeface="Proxima Nova"/>
              </a:rPr>
              <a:t>Monthly SNAP = </a:t>
            </a:r>
            <a:r>
              <a:rPr b="1" lang="en-US" sz="2400">
                <a:solidFill>
                  <a:srgbClr val="0000FF"/>
                </a:solidFill>
                <a:latin typeface="Proxima Nova"/>
                <a:ea typeface="Proxima Nova"/>
                <a:cs typeface="Proxima Nova"/>
                <a:sym typeface="Proxima Nova"/>
              </a:rPr>
              <a:t>$443</a:t>
            </a:r>
            <a:endParaRPr sz="1900">
              <a:solidFill>
                <a:srgbClr val="0000FF"/>
              </a:solidFill>
            </a:endParaRPr>
          </a:p>
        </p:txBody>
      </p:sp>
      <p:pic>
        <p:nvPicPr>
          <p:cNvPr id="815" name="Google Shape;815;g3254bef7818_0_393"/>
          <p:cNvPicPr preferRelativeResize="0"/>
          <p:nvPr/>
        </p:nvPicPr>
        <p:blipFill>
          <a:blip r:embed="rId3">
            <a:alphaModFix/>
          </a:blip>
          <a:stretch>
            <a:fillRect/>
          </a:stretch>
        </p:blipFill>
        <p:spPr>
          <a:xfrm>
            <a:off x="8982450" y="467501"/>
            <a:ext cx="2371348" cy="1974198"/>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g2af562fa6e1_0_6"/>
          <p:cNvSpPr txBox="1"/>
          <p:nvPr>
            <p:ph type="title"/>
          </p:nvPr>
        </p:nvSpPr>
        <p:spPr>
          <a:xfrm>
            <a:off x="1049075" y="323550"/>
            <a:ext cx="10374300" cy="9444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3F3F3F"/>
              </a:buClr>
              <a:buSzPct val="37500"/>
              <a:buNone/>
            </a:pPr>
            <a:r>
              <a:rPr lang="en-US">
                <a:solidFill>
                  <a:schemeClr val="accent3"/>
                </a:solidFill>
              </a:rPr>
              <a:t>Checking approved SNAP amount/balance</a:t>
            </a:r>
            <a:endParaRPr>
              <a:solidFill>
                <a:schemeClr val="accent3"/>
              </a:solidFill>
            </a:endParaRPr>
          </a:p>
        </p:txBody>
      </p:sp>
      <p:sp>
        <p:nvSpPr>
          <p:cNvPr id="821" name="Google Shape;821;g2af562fa6e1_0_6"/>
          <p:cNvSpPr txBox="1"/>
          <p:nvPr>
            <p:ph idx="1" type="body"/>
          </p:nvPr>
        </p:nvSpPr>
        <p:spPr>
          <a:xfrm>
            <a:off x="801950" y="1817175"/>
            <a:ext cx="9761700" cy="3911700"/>
          </a:xfrm>
          <a:prstGeom prst="rect">
            <a:avLst/>
          </a:prstGeom>
          <a:noFill/>
          <a:ln>
            <a:noFill/>
          </a:ln>
        </p:spPr>
        <p:txBody>
          <a:bodyPr anchorCtr="0" anchor="t" bIns="45700" lIns="0" spcFirstLastPara="1" rIns="0" wrap="square" tIns="45700">
            <a:noAutofit/>
          </a:bodyPr>
          <a:lstStyle/>
          <a:p>
            <a:pPr indent="-368300" lvl="0" marL="457200" rtl="0" algn="l">
              <a:lnSpc>
                <a:spcPct val="90000"/>
              </a:lnSpc>
              <a:spcBef>
                <a:spcPts val="1200"/>
              </a:spcBef>
              <a:spcAft>
                <a:spcPts val="0"/>
              </a:spcAft>
              <a:buSzPts val="2200"/>
              <a:buFont typeface="Calibri"/>
              <a:buChar char="o"/>
            </a:pPr>
            <a:r>
              <a:rPr b="1" lang="en-US" sz="2200">
                <a:latin typeface="Calibri"/>
                <a:ea typeface="Calibri"/>
                <a:cs typeface="Calibri"/>
                <a:sym typeface="Calibri"/>
              </a:rPr>
              <a:t>Notices:</a:t>
            </a:r>
            <a:r>
              <a:rPr lang="en-US" sz="2200">
                <a:latin typeface="Calibri"/>
                <a:ea typeface="Calibri"/>
                <a:cs typeface="Calibri"/>
                <a:sym typeface="Calibri"/>
              </a:rPr>
              <a:t> </a:t>
            </a:r>
            <a:r>
              <a:rPr lang="en-US" sz="2200">
                <a:latin typeface="Calibri"/>
                <a:ea typeface="Calibri"/>
                <a:cs typeface="Calibri"/>
                <a:sym typeface="Calibri"/>
                <a:extLst>
                  <a:ext uri="http://customooxmlschemas.google.com/">
                    <go:slidesCustomData xmlns:go="http://customooxmlschemas.google.com/" textRoundtripDataId="115"/>
                  </a:ext>
                </a:extLst>
              </a:rPr>
              <a:t>DTA </a:t>
            </a:r>
            <a:r>
              <a:rPr lang="en-US" sz="2200">
                <a:extLst>
                  <a:ext uri="http://customooxmlschemas.google.com/">
                    <go:slidesCustomData xmlns:go="http://customooxmlschemas.google.com/" textRoundtripDataId="116"/>
                  </a:ext>
                </a:extLst>
              </a:rPr>
              <a:t>“Benefit Decision Notice” </a:t>
            </a:r>
            <a:r>
              <a:rPr lang="en-US" sz="2200">
                <a:latin typeface="Calibri"/>
                <a:ea typeface="Calibri"/>
                <a:cs typeface="Calibri"/>
                <a:sym typeface="Calibri"/>
                <a:extLst>
                  <a:ext uri="http://customooxmlschemas.google.com/">
                    <go:slidesCustomData xmlns:go="http://customooxmlschemas.google.com/" textRoundtripDataId="117"/>
                  </a:ext>
                </a:extLst>
              </a:rPr>
              <a:t>approval and update notices </a:t>
            </a:r>
            <a:r>
              <a:rPr lang="en-US" sz="2200">
                <a:extLst>
                  <a:ext uri="http://customooxmlschemas.google.com/">
                    <go:slidesCustomData xmlns:go="http://customooxmlschemas.google.com/" textRoundtripDataId="118"/>
                  </a:ext>
                </a:extLst>
              </a:rPr>
              <a:t>list</a:t>
            </a:r>
            <a:r>
              <a:rPr lang="en-US" sz="2200">
                <a:latin typeface="Calibri"/>
                <a:ea typeface="Calibri"/>
                <a:cs typeface="Calibri"/>
                <a:sym typeface="Calibri"/>
                <a:extLst>
                  <a:ext uri="http://customooxmlschemas.google.com/">
                    <go:slidesCustomData xmlns:go="http://customooxmlschemas.google.com/" textRoundtripDataId="119"/>
                  </a:ext>
                </a:extLst>
              </a:rPr>
              <a:t> SNAP amount &amp; what DTA used </a:t>
            </a:r>
            <a:r>
              <a:rPr lang="en-US" sz="2200">
                <a:latin typeface="Calibri"/>
                <a:ea typeface="Calibri"/>
                <a:cs typeface="Calibri"/>
                <a:sym typeface="Calibri"/>
                <a:extLst>
                  <a:ext uri="http://customooxmlschemas.google.com/">
                    <go:slidesCustomData xmlns:go="http://customooxmlschemas.google.com/" textRoundtripDataId="120"/>
                  </a:ext>
                </a:extLst>
              </a:rPr>
              <a:t>to calculate </a:t>
            </a:r>
            <a:r>
              <a:rPr lang="en-US" sz="2200"/>
              <a:t>SNAP. </a:t>
            </a:r>
            <a:endParaRPr sz="2200">
              <a:latin typeface="Calibri"/>
              <a:ea typeface="Calibri"/>
              <a:cs typeface="Calibri"/>
              <a:sym typeface="Calibri"/>
            </a:endParaRPr>
          </a:p>
          <a:p>
            <a:pPr indent="-368300" lvl="1" marL="914400" rtl="0" algn="l">
              <a:lnSpc>
                <a:spcPct val="90000"/>
              </a:lnSpc>
              <a:spcBef>
                <a:spcPts val="1200"/>
              </a:spcBef>
              <a:spcAft>
                <a:spcPts val="0"/>
              </a:spcAft>
              <a:buSzPts val="2200"/>
              <a:buFont typeface="Calibri"/>
              <a:buChar char="◦"/>
            </a:pPr>
            <a:r>
              <a:rPr lang="en-US" sz="2200">
                <a:latin typeface="Calibri"/>
                <a:ea typeface="Calibri"/>
                <a:cs typeface="Calibri"/>
                <a:sym typeface="Calibri"/>
                <a:extLst>
                  <a:ext uri="http://customooxmlschemas.google.com/">
                    <go:slidesCustomData xmlns:go="http://customooxmlschemas.google.com/" textRoundtripDataId="121"/>
                  </a:ext>
                </a:extLst>
              </a:rPr>
              <a:t>does not include calculation - if you need </a:t>
            </a:r>
            <a:r>
              <a:rPr lang="en-US" sz="2200"/>
              <a:t>it</a:t>
            </a:r>
            <a:r>
              <a:rPr lang="en-US" sz="2200">
                <a:latin typeface="Calibri"/>
                <a:ea typeface="Calibri"/>
                <a:cs typeface="Calibri"/>
                <a:sym typeface="Calibri"/>
              </a:rPr>
              <a:t>, email the DTA Ombuds.  </a:t>
            </a:r>
            <a:endParaRPr sz="2200">
              <a:latin typeface="Calibri"/>
              <a:ea typeface="Calibri"/>
              <a:cs typeface="Calibri"/>
              <a:sym typeface="Calibri"/>
            </a:endParaRPr>
          </a:p>
          <a:p>
            <a:pPr indent="-368300" lvl="0" marL="457200" rtl="0" algn="l">
              <a:lnSpc>
                <a:spcPct val="90000"/>
              </a:lnSpc>
              <a:spcBef>
                <a:spcPts val="1200"/>
              </a:spcBef>
              <a:spcAft>
                <a:spcPts val="0"/>
              </a:spcAft>
              <a:buSzPts val="2200"/>
              <a:buFont typeface="Calibri"/>
              <a:buChar char="o"/>
            </a:pPr>
            <a:r>
              <a:rPr b="1" lang="en-US" sz="2200">
                <a:latin typeface="Calibri"/>
                <a:ea typeface="Calibri"/>
                <a:cs typeface="Calibri"/>
                <a:sym typeface="Calibri"/>
              </a:rPr>
              <a:t>Online:  </a:t>
            </a:r>
            <a:r>
              <a:rPr lang="en-US" sz="2200">
                <a:latin typeface="Calibri"/>
                <a:ea typeface="Calibri"/>
                <a:cs typeface="Calibri"/>
                <a:sym typeface="Calibri"/>
              </a:rPr>
              <a:t>DTAConnect has client information on the monthly EBT benefit, when issued and balance </a:t>
            </a:r>
            <a:endParaRPr sz="2200">
              <a:latin typeface="Calibri"/>
              <a:ea typeface="Calibri"/>
              <a:cs typeface="Calibri"/>
              <a:sym typeface="Calibri"/>
            </a:endParaRPr>
          </a:p>
          <a:p>
            <a:pPr indent="-368300" lvl="0" marL="457200" rtl="0" algn="l">
              <a:lnSpc>
                <a:spcPct val="90000"/>
              </a:lnSpc>
              <a:spcBef>
                <a:spcPts val="1200"/>
              </a:spcBef>
              <a:spcAft>
                <a:spcPts val="0"/>
              </a:spcAft>
              <a:buSzPts val="2200"/>
              <a:buFont typeface="Calibri"/>
              <a:buChar char="o"/>
            </a:pPr>
            <a:r>
              <a:rPr b="1" lang="en-US" sz="2200">
                <a:latin typeface="Calibri"/>
                <a:ea typeface="Calibri"/>
                <a:cs typeface="Calibri"/>
                <a:sym typeface="Calibri"/>
              </a:rPr>
              <a:t>By Phone - two options: </a:t>
            </a:r>
            <a:endParaRPr b="1" sz="2200">
              <a:latin typeface="Calibri"/>
              <a:ea typeface="Calibri"/>
              <a:cs typeface="Calibri"/>
              <a:sym typeface="Calibri"/>
            </a:endParaRPr>
          </a:p>
          <a:p>
            <a:pPr indent="-368300" lvl="1" marL="914400" rtl="0" algn="l">
              <a:lnSpc>
                <a:spcPct val="90000"/>
              </a:lnSpc>
              <a:spcBef>
                <a:spcPts val="1200"/>
              </a:spcBef>
              <a:spcAft>
                <a:spcPts val="0"/>
              </a:spcAft>
              <a:buSzPts val="2200"/>
              <a:buFont typeface="Calibri"/>
              <a:buChar char="◦"/>
            </a:pPr>
            <a:r>
              <a:rPr lang="en-US" sz="2200">
                <a:latin typeface="Calibri"/>
                <a:ea typeface="Calibri"/>
                <a:cs typeface="Calibri"/>
                <a:sym typeface="Calibri"/>
                <a:extLst>
                  <a:ext uri="http://customooxmlschemas.google.com/">
                    <go:slidesCustomData xmlns:go="http://customooxmlschemas.google.com/" textRoundtripDataId="122"/>
                  </a:ext>
                </a:extLst>
              </a:rPr>
              <a:t>DTA Assistance Line for information on current balance &amp; monthly </a:t>
            </a:r>
            <a:r>
              <a:rPr lang="en-US" sz="2200">
                <a:extLst>
                  <a:ext uri="http://customooxmlschemas.google.com/">
                    <go:slidesCustomData xmlns:go="http://customooxmlschemas.google.com/" textRoundtripDataId="123"/>
                  </a:ext>
                </a:extLst>
              </a:rPr>
              <a:t>benefit</a:t>
            </a:r>
            <a:endParaRPr sz="2200">
              <a:latin typeface="Calibri"/>
              <a:ea typeface="Calibri"/>
              <a:cs typeface="Calibri"/>
              <a:sym typeface="Calibri"/>
              <a:extLst>
                <a:ext uri="http://customooxmlschemas.google.com/">
                  <go:slidesCustomData xmlns:go="http://customooxmlschemas.google.com/" textRoundtripDataId="124"/>
                </a:ext>
              </a:extLst>
            </a:endParaRPr>
          </a:p>
          <a:p>
            <a:pPr indent="-368300" lvl="1" marL="914400" rtl="0" algn="l">
              <a:lnSpc>
                <a:spcPct val="90000"/>
              </a:lnSpc>
              <a:spcBef>
                <a:spcPts val="1200"/>
              </a:spcBef>
              <a:spcAft>
                <a:spcPts val="0"/>
              </a:spcAft>
              <a:buSzPts val="2200"/>
              <a:buFont typeface="Calibri"/>
              <a:buChar char="◦"/>
            </a:pPr>
            <a:r>
              <a:rPr lang="en-US" sz="2200">
                <a:latin typeface="Calibri"/>
                <a:ea typeface="Calibri"/>
                <a:cs typeface="Calibri"/>
                <a:sym typeface="Calibri"/>
                <a:extLst>
                  <a:ext uri="http://customooxmlschemas.google.com/">
                    <go:slidesCustomData xmlns:go="http://customooxmlschemas.google.com/" textRoundtripDataId="125"/>
                  </a:ext>
                </a:extLst>
              </a:rPr>
              <a:t>EBT Customer Assistance line for current EBT balance  </a:t>
            </a:r>
            <a:endParaRPr sz="2200">
              <a:latin typeface="Calibri"/>
              <a:ea typeface="Calibri"/>
              <a:cs typeface="Calibri"/>
              <a:sym typeface="Calibri"/>
            </a:endParaRPr>
          </a:p>
          <a:p>
            <a:pPr indent="0" lvl="0" marL="228600" rtl="0" algn="l">
              <a:lnSpc>
                <a:spcPct val="90000"/>
              </a:lnSpc>
              <a:spcBef>
                <a:spcPts val="1200"/>
              </a:spcBef>
              <a:spcAft>
                <a:spcPts val="0"/>
              </a:spcAft>
              <a:buSzPts val="1800"/>
              <a:buFont typeface="Noto Sans Symbols"/>
              <a:buNone/>
            </a:pPr>
            <a:r>
              <a:t/>
            </a:r>
            <a:endParaRPr/>
          </a:p>
        </p:txBody>
      </p:sp>
      <p:sp>
        <p:nvSpPr>
          <p:cNvPr id="822" name="Google Shape;822;g2af562fa6e1_0_6"/>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23" name="Google Shape;823;g2af562fa6e1_0_6"/>
          <p:cNvPicPr preferRelativeResize="0"/>
          <p:nvPr/>
        </p:nvPicPr>
        <p:blipFill>
          <a:blip r:embed="rId3">
            <a:alphaModFix/>
          </a:blip>
          <a:stretch>
            <a:fillRect/>
          </a:stretch>
        </p:blipFill>
        <p:spPr>
          <a:xfrm>
            <a:off x="10725575" y="1964775"/>
            <a:ext cx="1264575" cy="13379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pic>
        <p:nvPicPr>
          <p:cNvPr id="829" name="Google Shape;829;g2af562fa6e1_0_13"/>
          <p:cNvPicPr preferRelativeResize="0"/>
          <p:nvPr/>
        </p:nvPicPr>
        <p:blipFill>
          <a:blip r:embed="rId3">
            <a:alphaModFix/>
          </a:blip>
          <a:stretch>
            <a:fillRect/>
          </a:stretch>
        </p:blipFill>
        <p:spPr>
          <a:xfrm>
            <a:off x="2065400" y="0"/>
            <a:ext cx="7745600" cy="61426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g3254bef7818_0_404"/>
          <p:cNvSpPr txBox="1"/>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br>
              <a:rPr b="0" i="0" lang="en-US"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p:txBody>
      </p:sp>
      <p:sp>
        <p:nvSpPr>
          <p:cNvPr id="837" name="Google Shape;837;g3254bef7818_0_404"/>
          <p:cNvSpPr txBox="1"/>
          <p:nvPr>
            <p:ph idx="12" type="sldNum"/>
          </p:nvPr>
        </p:nvSpPr>
        <p:spPr>
          <a:xfrm>
            <a:off x="9042400" y="6400800"/>
            <a:ext cx="25401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838" name="Google Shape;838;g3254bef7818_0_404"/>
          <p:cNvSpPr txBox="1"/>
          <p:nvPr>
            <p:ph idx="4294967295" type="title"/>
          </p:nvPr>
        </p:nvSpPr>
        <p:spPr>
          <a:xfrm>
            <a:off x="609600" y="228600"/>
            <a:ext cx="6579600" cy="9852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sz="4600">
                <a:solidFill>
                  <a:schemeClr val="accent3"/>
                </a:solidFill>
                <a:highlight>
                  <a:schemeClr val="lt1"/>
                </a:highlight>
              </a:rPr>
              <a:t> Calculators for SNAP math</a:t>
            </a:r>
            <a:endParaRPr sz="5400">
              <a:solidFill>
                <a:schemeClr val="accent3"/>
              </a:solidFill>
              <a:highlight>
                <a:schemeClr val="lt1"/>
              </a:highlight>
            </a:endParaRPr>
          </a:p>
        </p:txBody>
      </p:sp>
      <p:sp>
        <p:nvSpPr>
          <p:cNvPr id="839" name="Google Shape;839;g3254bef7818_0_404"/>
          <p:cNvSpPr txBox="1"/>
          <p:nvPr>
            <p:ph idx="4294967295" type="body"/>
          </p:nvPr>
        </p:nvSpPr>
        <p:spPr>
          <a:xfrm>
            <a:off x="609600" y="1600200"/>
            <a:ext cx="10972800" cy="4572000"/>
          </a:xfrm>
          <a:prstGeom prst="rect">
            <a:avLst/>
          </a:prstGeom>
          <a:noFill/>
          <a:ln>
            <a:noFill/>
          </a:ln>
        </p:spPr>
        <p:txBody>
          <a:bodyPr anchorCtr="0" anchor="t" bIns="45700" lIns="0" spcFirstLastPara="1" rIns="0" wrap="square" tIns="45700">
            <a:normAutofit/>
          </a:bodyPr>
          <a:lstStyle/>
          <a:p>
            <a:pPr indent="-228600" lvl="0" marL="457200" rtl="0" algn="l">
              <a:lnSpc>
                <a:spcPct val="90000"/>
              </a:lnSpc>
              <a:spcBef>
                <a:spcPts val="1200"/>
              </a:spcBef>
              <a:spcAft>
                <a:spcPts val="0"/>
              </a:spcAft>
              <a:buSzPts val="2000"/>
              <a:buNone/>
            </a:pPr>
            <a:r>
              <a:t/>
            </a:r>
            <a:endParaRPr/>
          </a:p>
          <a:p>
            <a:pPr indent="-355600" lvl="0" marL="457200" rtl="0" algn="l">
              <a:lnSpc>
                <a:spcPct val="90000"/>
              </a:lnSpc>
              <a:spcBef>
                <a:spcPts val="1200"/>
              </a:spcBef>
              <a:spcAft>
                <a:spcPts val="0"/>
              </a:spcAft>
              <a:buSzPts val="2000"/>
              <a:buChar char=" "/>
            </a:pPr>
            <a:r>
              <a:rPr lang="en-US" sz="3000"/>
              <a:t>MLRI’s Online SNAP Calculator: </a:t>
            </a:r>
            <a:r>
              <a:rPr lang="en-US" sz="3000" u="sng">
                <a:solidFill>
                  <a:schemeClr val="hlink"/>
                </a:solidFill>
                <a:hlinkClick r:id="rId3"/>
              </a:rPr>
              <a:t>Masslegalservices.org/content/online-snap-calculator </a:t>
            </a:r>
            <a:endParaRPr sz="3000"/>
          </a:p>
          <a:p>
            <a:pPr indent="-228600" lvl="0" marL="457200" rtl="0" algn="l">
              <a:lnSpc>
                <a:spcPct val="90000"/>
              </a:lnSpc>
              <a:spcBef>
                <a:spcPts val="1200"/>
              </a:spcBef>
              <a:spcAft>
                <a:spcPts val="0"/>
              </a:spcAft>
              <a:buSzPts val="2000"/>
              <a:buNone/>
            </a:pPr>
            <a:r>
              <a:t/>
            </a:r>
            <a:endParaRPr/>
          </a:p>
          <a:p>
            <a:pPr indent="-355600" lvl="0" marL="457200" rtl="0" algn="l">
              <a:lnSpc>
                <a:spcPct val="90000"/>
              </a:lnSpc>
              <a:spcBef>
                <a:spcPts val="1200"/>
              </a:spcBef>
              <a:spcAft>
                <a:spcPts val="0"/>
              </a:spcAft>
              <a:buSzPts val="2000"/>
              <a:buChar char=" "/>
            </a:pPr>
            <a:r>
              <a:rPr lang="en-US" sz="3000"/>
              <a:t>MLRI Excel calculator and paper worksheet: </a:t>
            </a:r>
            <a:r>
              <a:rPr lang="en-US" sz="3000" u="sng">
                <a:solidFill>
                  <a:schemeClr val="hlink"/>
                </a:solidFill>
                <a:hlinkClick r:id="rId4"/>
              </a:rPr>
              <a:t>Masslegalservices.org/SNAPCalculator</a:t>
            </a:r>
            <a:r>
              <a:rPr lang="en-US" sz="3000"/>
              <a:t> </a:t>
            </a:r>
            <a:endParaRPr/>
          </a:p>
          <a:p>
            <a:pPr indent="-228600" lvl="0" marL="457200" rtl="0" algn="l">
              <a:lnSpc>
                <a:spcPct val="90000"/>
              </a:lnSpc>
              <a:spcBef>
                <a:spcPts val="1200"/>
              </a:spcBef>
              <a:spcAft>
                <a:spcPts val="0"/>
              </a:spcAft>
              <a:buSzPts val="2000"/>
              <a:buNone/>
            </a:pPr>
            <a:r>
              <a:t/>
            </a:r>
            <a:endParaRPr sz="3000"/>
          </a:p>
          <a:p>
            <a:pPr indent="-228600" lvl="0" marL="457200" rtl="0" algn="l">
              <a:lnSpc>
                <a:spcPct val="90000"/>
              </a:lnSpc>
              <a:spcBef>
                <a:spcPts val="1200"/>
              </a:spcBef>
              <a:spcAft>
                <a:spcPts val="0"/>
              </a:spcAft>
              <a:buSzPts val="2000"/>
              <a:buNone/>
            </a:pPr>
            <a:r>
              <a:t/>
            </a:r>
            <a:endParaRPr sz="3000"/>
          </a:p>
        </p:txBody>
      </p:sp>
      <p:pic>
        <p:nvPicPr>
          <p:cNvPr id="840" name="Google Shape;840;g3254bef7818_0_404"/>
          <p:cNvPicPr preferRelativeResize="0"/>
          <p:nvPr/>
        </p:nvPicPr>
        <p:blipFill rotWithShape="1">
          <a:blip r:embed="rId5">
            <a:alphaModFix/>
          </a:blip>
          <a:srcRect b="0" l="0" r="0" t="0"/>
          <a:stretch/>
        </p:blipFill>
        <p:spPr>
          <a:xfrm>
            <a:off x="9448801" y="914401"/>
            <a:ext cx="2120900" cy="1590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d7aea1e7a6_0_207"/>
          <p:cNvSpPr txBox="1"/>
          <p:nvPr>
            <p:ph type="title"/>
          </p:nvPr>
        </p:nvSpPr>
        <p:spPr>
          <a:xfrm>
            <a:off x="1066800" y="180175"/>
            <a:ext cx="105219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3700">
                <a:solidFill>
                  <a:schemeClr val="accent3"/>
                </a:solidFill>
              </a:rPr>
              <a:t>SNAP theft</a:t>
            </a:r>
            <a:endParaRPr sz="3700">
              <a:solidFill>
                <a:schemeClr val="accent3"/>
              </a:solidFill>
            </a:endParaRPr>
          </a:p>
        </p:txBody>
      </p:sp>
      <p:sp>
        <p:nvSpPr>
          <p:cNvPr id="186" name="Google Shape;186;g2d7aea1e7a6_0_207"/>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187" name="Google Shape;187;g2d7aea1e7a6_0_207"/>
          <p:cNvGrpSpPr/>
          <p:nvPr/>
        </p:nvGrpSpPr>
        <p:grpSpPr>
          <a:xfrm>
            <a:off x="1449997" y="2097685"/>
            <a:ext cx="2446472" cy="2089815"/>
            <a:chOff x="1083025" y="1574025"/>
            <a:chExt cx="1834900" cy="1567400"/>
          </a:xfrm>
        </p:grpSpPr>
        <p:sp>
          <p:nvSpPr>
            <p:cNvPr id="188" name="Google Shape;188;g2d7aea1e7a6_0_207"/>
            <p:cNvSpPr txBox="1"/>
            <p:nvPr/>
          </p:nvSpPr>
          <p:spPr>
            <a:xfrm>
              <a:off x="1604274" y="1574025"/>
              <a:ext cx="624300" cy="241200"/>
            </a:xfrm>
            <a:prstGeom prst="rect">
              <a:avLst/>
            </a:prstGeom>
            <a:noFill/>
            <a:ln>
              <a:noFill/>
            </a:ln>
          </p:spPr>
          <p:txBody>
            <a:bodyPr anchorCtr="0" anchor="t" bIns="121900" lIns="121900" spcFirstLastPara="1" rIns="121900" wrap="square" tIns="121900">
              <a:noAutofit/>
            </a:bodyPr>
            <a:lstStyle/>
            <a:p>
              <a:pPr indent="0" lvl="0" marL="0" rtl="0" algn="r">
                <a:lnSpc>
                  <a:spcPct val="115000"/>
                </a:lnSpc>
                <a:spcBef>
                  <a:spcPts val="0"/>
                </a:spcBef>
                <a:spcAft>
                  <a:spcPts val="2100"/>
                </a:spcAft>
                <a:buNone/>
              </a:pPr>
              <a:r>
                <a:rPr lang="en-US" sz="1100">
                  <a:solidFill>
                    <a:srgbClr val="0C57D3"/>
                  </a:solidFill>
                  <a:latin typeface="Roboto"/>
                  <a:ea typeface="Roboto"/>
                  <a:cs typeface="Roboto"/>
                  <a:sym typeface="Roboto"/>
                </a:rPr>
                <a:t>Summer 2022</a:t>
              </a:r>
              <a:endParaRPr sz="1100">
                <a:solidFill>
                  <a:srgbClr val="0C57D3"/>
                </a:solidFill>
                <a:latin typeface="Roboto"/>
                <a:ea typeface="Roboto"/>
                <a:cs typeface="Roboto"/>
                <a:sym typeface="Roboto"/>
              </a:endParaRPr>
            </a:p>
          </p:txBody>
        </p:sp>
        <p:sp>
          <p:nvSpPr>
            <p:cNvPr id="189" name="Google Shape;189;g2d7aea1e7a6_0_207"/>
            <p:cNvSpPr txBox="1"/>
            <p:nvPr/>
          </p:nvSpPr>
          <p:spPr>
            <a:xfrm>
              <a:off x="1235825" y="2695025"/>
              <a:ext cx="1505100" cy="446400"/>
            </a:xfrm>
            <a:prstGeom prst="rect">
              <a:avLst/>
            </a:prstGeom>
            <a:noFill/>
            <a:ln>
              <a:noFill/>
            </a:ln>
          </p:spPr>
          <p:txBody>
            <a:bodyPr anchorCtr="0" anchor="b" bIns="121900" lIns="121900" spcFirstLastPara="1" rIns="121900" wrap="square" tIns="121900">
              <a:noAutofit/>
            </a:bodyPr>
            <a:lstStyle/>
            <a:p>
              <a:pPr indent="0" lvl="0" marL="0" rtl="0" algn="l">
                <a:lnSpc>
                  <a:spcPct val="115000"/>
                </a:lnSpc>
                <a:spcBef>
                  <a:spcPts val="0"/>
                </a:spcBef>
                <a:spcAft>
                  <a:spcPts val="0"/>
                </a:spcAft>
                <a:buNone/>
              </a:pPr>
              <a:r>
                <a:rPr b="1" lang="en-US" sz="1300">
                  <a:solidFill>
                    <a:srgbClr val="0C57D3"/>
                  </a:solidFill>
                  <a:latin typeface="Roboto"/>
                  <a:ea typeface="Roboto"/>
                  <a:cs typeface="Roboto"/>
                  <a:sym typeface="Roboto"/>
                </a:rPr>
                <a:t>SNAP skimming theft begins in MA </a:t>
              </a:r>
              <a:endParaRPr b="1" sz="1300">
                <a:solidFill>
                  <a:srgbClr val="0C57D3"/>
                </a:solidFill>
                <a:latin typeface="Roboto"/>
                <a:ea typeface="Roboto"/>
                <a:cs typeface="Roboto"/>
                <a:sym typeface="Roboto"/>
              </a:endParaRPr>
            </a:p>
          </p:txBody>
        </p:sp>
        <p:cxnSp>
          <p:nvCxnSpPr>
            <p:cNvPr id="190" name="Google Shape;190;g2d7aea1e7a6_0_207"/>
            <p:cNvCxnSpPr/>
            <p:nvPr/>
          </p:nvCxnSpPr>
          <p:spPr>
            <a:xfrm>
              <a:off x="2180202" y="1695421"/>
              <a:ext cx="718500" cy="741900"/>
            </a:xfrm>
            <a:prstGeom prst="straightConnector1">
              <a:avLst/>
            </a:prstGeom>
            <a:noFill/>
            <a:ln cap="flat" cmpd="sng" w="9525">
              <a:solidFill>
                <a:srgbClr val="0D5CDF"/>
              </a:solidFill>
              <a:prstDash val="solid"/>
              <a:round/>
              <a:headEnd len="sm" w="sm" type="none"/>
              <a:tailEnd len="sm" w="sm" type="none"/>
            </a:ln>
          </p:spPr>
        </p:cxnSp>
        <p:sp>
          <p:nvSpPr>
            <p:cNvPr id="191" name="Google Shape;191;g2d7aea1e7a6_0_207"/>
            <p:cNvSpPr/>
            <p:nvPr/>
          </p:nvSpPr>
          <p:spPr>
            <a:xfrm flipH="1">
              <a:off x="1083025" y="2306625"/>
              <a:ext cx="1834800" cy="143400"/>
            </a:xfrm>
            <a:prstGeom prst="parallelogram">
              <a:avLst>
                <a:gd fmla="val 96952" name="adj"/>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t>  </a:t>
              </a:r>
              <a:endParaRPr sz="1900"/>
            </a:p>
          </p:txBody>
        </p:sp>
        <p:sp>
          <p:nvSpPr>
            <p:cNvPr id="192" name="Google Shape;192;g2d7aea1e7a6_0_207"/>
            <p:cNvSpPr/>
            <p:nvPr/>
          </p:nvSpPr>
          <p:spPr>
            <a:xfrm>
              <a:off x="1083125" y="2460449"/>
              <a:ext cx="1834800" cy="143400"/>
            </a:xfrm>
            <a:prstGeom prst="parallelogram">
              <a:avLst>
                <a:gd fmla="val 96952" name="adj"/>
              </a:avLst>
            </a:prstGeom>
            <a:solidFill>
              <a:srgbClr val="0942A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3" name="Google Shape;193;g2d7aea1e7a6_0_207"/>
          <p:cNvGrpSpPr/>
          <p:nvPr/>
        </p:nvGrpSpPr>
        <p:grpSpPr>
          <a:xfrm>
            <a:off x="3728596" y="2097675"/>
            <a:ext cx="2446472" cy="2212362"/>
            <a:chOff x="1083025" y="1573296"/>
            <a:chExt cx="1834900" cy="1659313"/>
          </a:xfrm>
        </p:grpSpPr>
        <p:sp>
          <p:nvSpPr>
            <p:cNvPr id="194" name="Google Shape;194;g2d7aea1e7a6_0_207"/>
            <p:cNvSpPr txBox="1"/>
            <p:nvPr/>
          </p:nvSpPr>
          <p:spPr>
            <a:xfrm>
              <a:off x="1426911" y="1573296"/>
              <a:ext cx="814500" cy="241200"/>
            </a:xfrm>
            <a:prstGeom prst="rect">
              <a:avLst/>
            </a:prstGeom>
            <a:noFill/>
            <a:ln>
              <a:noFill/>
            </a:ln>
          </p:spPr>
          <p:txBody>
            <a:bodyPr anchorCtr="0" anchor="t" bIns="121900" lIns="121900" spcFirstLastPara="1" rIns="121900" wrap="square" tIns="121900">
              <a:noAutofit/>
            </a:bodyPr>
            <a:lstStyle/>
            <a:p>
              <a:pPr indent="0" lvl="0" marL="0" rtl="0" algn="r">
                <a:lnSpc>
                  <a:spcPct val="115000"/>
                </a:lnSpc>
                <a:spcBef>
                  <a:spcPts val="0"/>
                </a:spcBef>
                <a:spcAft>
                  <a:spcPts val="2100"/>
                </a:spcAft>
                <a:buNone/>
              </a:pPr>
              <a:r>
                <a:rPr lang="en-US" sz="1100">
                  <a:solidFill>
                    <a:srgbClr val="0C57D3"/>
                  </a:solidFill>
                  <a:latin typeface="Roboto"/>
                  <a:ea typeface="Roboto"/>
                  <a:cs typeface="Roboto"/>
                  <a:sym typeface="Roboto"/>
                </a:rPr>
                <a:t>December 2022</a:t>
              </a:r>
              <a:endParaRPr sz="1100">
                <a:solidFill>
                  <a:srgbClr val="0C57D3"/>
                </a:solidFill>
                <a:latin typeface="Roboto"/>
                <a:ea typeface="Roboto"/>
                <a:cs typeface="Roboto"/>
                <a:sym typeface="Roboto"/>
              </a:endParaRPr>
            </a:p>
          </p:txBody>
        </p:sp>
        <p:sp>
          <p:nvSpPr>
            <p:cNvPr id="195" name="Google Shape;195;g2d7aea1e7a6_0_207"/>
            <p:cNvSpPr txBox="1"/>
            <p:nvPr/>
          </p:nvSpPr>
          <p:spPr>
            <a:xfrm>
              <a:off x="1249372" y="2786209"/>
              <a:ext cx="1505100" cy="446400"/>
            </a:xfrm>
            <a:prstGeom prst="rect">
              <a:avLst/>
            </a:prstGeom>
            <a:noFill/>
            <a:ln>
              <a:noFill/>
            </a:ln>
          </p:spPr>
          <p:txBody>
            <a:bodyPr anchorCtr="0" anchor="b" bIns="121900" lIns="121900" spcFirstLastPara="1" rIns="121900" wrap="square" tIns="121900">
              <a:noAutofit/>
            </a:bodyPr>
            <a:lstStyle/>
            <a:p>
              <a:pPr indent="0" lvl="0" marL="0" rtl="0" algn="l">
                <a:lnSpc>
                  <a:spcPct val="115000"/>
                </a:lnSpc>
                <a:spcBef>
                  <a:spcPts val="0"/>
                </a:spcBef>
                <a:spcAft>
                  <a:spcPts val="0"/>
                </a:spcAft>
                <a:buNone/>
              </a:pPr>
              <a:r>
                <a:rPr b="1" lang="en-US" sz="1300">
                  <a:solidFill>
                    <a:srgbClr val="0C57D3"/>
                  </a:solidFill>
                  <a:latin typeface="Roboto"/>
                  <a:ea typeface="Roboto"/>
                  <a:cs typeface="Roboto"/>
                  <a:sym typeface="Roboto"/>
                </a:rPr>
                <a:t>Congress provides federal $ to replace stolen SNAP </a:t>
              </a:r>
              <a:endParaRPr b="1" sz="1300">
                <a:solidFill>
                  <a:srgbClr val="0C57D3"/>
                </a:solidFill>
                <a:latin typeface="Roboto"/>
                <a:ea typeface="Roboto"/>
                <a:cs typeface="Roboto"/>
                <a:sym typeface="Roboto"/>
              </a:endParaRPr>
            </a:p>
          </p:txBody>
        </p:sp>
        <p:cxnSp>
          <p:nvCxnSpPr>
            <p:cNvPr id="196" name="Google Shape;196;g2d7aea1e7a6_0_207"/>
            <p:cNvCxnSpPr/>
            <p:nvPr/>
          </p:nvCxnSpPr>
          <p:spPr>
            <a:xfrm>
              <a:off x="2180202" y="1695421"/>
              <a:ext cx="718500" cy="741900"/>
            </a:xfrm>
            <a:prstGeom prst="straightConnector1">
              <a:avLst/>
            </a:prstGeom>
            <a:noFill/>
            <a:ln cap="flat" cmpd="sng" w="9525">
              <a:solidFill>
                <a:srgbClr val="0D5CDF"/>
              </a:solidFill>
              <a:prstDash val="solid"/>
              <a:round/>
              <a:headEnd len="sm" w="sm" type="none"/>
              <a:tailEnd len="sm" w="sm" type="none"/>
            </a:ln>
          </p:spPr>
        </p:cxnSp>
        <p:sp>
          <p:nvSpPr>
            <p:cNvPr id="197" name="Google Shape;197;g2d7aea1e7a6_0_207"/>
            <p:cNvSpPr/>
            <p:nvPr/>
          </p:nvSpPr>
          <p:spPr>
            <a:xfrm flipH="1">
              <a:off x="1083025" y="2306625"/>
              <a:ext cx="1834800" cy="143400"/>
            </a:xfrm>
            <a:prstGeom prst="parallelogram">
              <a:avLst>
                <a:gd fmla="val 96952" name="adj"/>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t>  </a:t>
              </a:r>
              <a:endParaRPr sz="1900"/>
            </a:p>
          </p:txBody>
        </p:sp>
        <p:sp>
          <p:nvSpPr>
            <p:cNvPr id="198" name="Google Shape;198;g2d7aea1e7a6_0_207"/>
            <p:cNvSpPr/>
            <p:nvPr/>
          </p:nvSpPr>
          <p:spPr>
            <a:xfrm>
              <a:off x="1083125" y="2460449"/>
              <a:ext cx="1834800" cy="143400"/>
            </a:xfrm>
            <a:prstGeom prst="parallelogram">
              <a:avLst>
                <a:gd fmla="val 96952" name="adj"/>
              </a:avLst>
            </a:prstGeom>
            <a:solidFill>
              <a:srgbClr val="0942A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9" name="Google Shape;199;g2d7aea1e7a6_0_207"/>
          <p:cNvGrpSpPr/>
          <p:nvPr/>
        </p:nvGrpSpPr>
        <p:grpSpPr>
          <a:xfrm>
            <a:off x="6011056" y="2097699"/>
            <a:ext cx="2446472" cy="2089815"/>
            <a:chOff x="1083025" y="1574025"/>
            <a:chExt cx="1834900" cy="1567400"/>
          </a:xfrm>
        </p:grpSpPr>
        <p:sp>
          <p:nvSpPr>
            <p:cNvPr id="200" name="Google Shape;200;g2d7aea1e7a6_0_207"/>
            <p:cNvSpPr txBox="1"/>
            <p:nvPr/>
          </p:nvSpPr>
          <p:spPr>
            <a:xfrm>
              <a:off x="1604274" y="1574025"/>
              <a:ext cx="624300" cy="241200"/>
            </a:xfrm>
            <a:prstGeom prst="rect">
              <a:avLst/>
            </a:prstGeom>
            <a:noFill/>
            <a:ln>
              <a:noFill/>
            </a:ln>
          </p:spPr>
          <p:txBody>
            <a:bodyPr anchorCtr="0" anchor="t" bIns="121900" lIns="121900" spcFirstLastPara="1" rIns="121900" wrap="square" tIns="121900">
              <a:noAutofit/>
            </a:bodyPr>
            <a:lstStyle/>
            <a:p>
              <a:pPr indent="0" lvl="0" marL="0" rtl="0" algn="r">
                <a:lnSpc>
                  <a:spcPct val="115000"/>
                </a:lnSpc>
                <a:spcBef>
                  <a:spcPts val="0"/>
                </a:spcBef>
                <a:spcAft>
                  <a:spcPts val="2100"/>
                </a:spcAft>
                <a:buNone/>
              </a:pPr>
              <a:r>
                <a:rPr lang="en-US" sz="1100">
                  <a:solidFill>
                    <a:srgbClr val="858585"/>
                  </a:solidFill>
                  <a:latin typeface="Roboto"/>
                  <a:ea typeface="Roboto"/>
                  <a:cs typeface="Roboto"/>
                  <a:sym typeface="Roboto"/>
                </a:rPr>
                <a:t>October 2023</a:t>
              </a:r>
              <a:endParaRPr sz="1100">
                <a:solidFill>
                  <a:srgbClr val="858585"/>
                </a:solidFill>
                <a:latin typeface="Roboto"/>
                <a:ea typeface="Roboto"/>
                <a:cs typeface="Roboto"/>
                <a:sym typeface="Roboto"/>
              </a:endParaRPr>
            </a:p>
          </p:txBody>
        </p:sp>
        <p:sp>
          <p:nvSpPr>
            <p:cNvPr id="201" name="Google Shape;201;g2d7aea1e7a6_0_207"/>
            <p:cNvSpPr txBox="1"/>
            <p:nvPr/>
          </p:nvSpPr>
          <p:spPr>
            <a:xfrm>
              <a:off x="1235825" y="2695025"/>
              <a:ext cx="1505100" cy="446400"/>
            </a:xfrm>
            <a:prstGeom prst="rect">
              <a:avLst/>
            </a:prstGeom>
            <a:noFill/>
            <a:ln>
              <a:noFill/>
            </a:ln>
          </p:spPr>
          <p:txBody>
            <a:bodyPr anchorCtr="0" anchor="b" bIns="121900" lIns="121900" spcFirstLastPara="1" rIns="121900" wrap="square" tIns="121900">
              <a:noAutofit/>
            </a:bodyPr>
            <a:lstStyle/>
            <a:p>
              <a:pPr indent="0" lvl="0" marL="0" rtl="0" algn="l">
                <a:lnSpc>
                  <a:spcPct val="115000"/>
                </a:lnSpc>
                <a:spcBef>
                  <a:spcPts val="0"/>
                </a:spcBef>
                <a:spcAft>
                  <a:spcPts val="0"/>
                </a:spcAft>
                <a:buNone/>
              </a:pPr>
              <a:r>
                <a:rPr b="1" lang="en-US" sz="1300">
                  <a:solidFill>
                    <a:srgbClr val="858585"/>
                  </a:solidFill>
                  <a:latin typeface="Roboto"/>
                  <a:ea typeface="Roboto"/>
                  <a:cs typeface="Roboto"/>
                  <a:sym typeface="Roboto"/>
                </a:rPr>
                <a:t>DTA starts replacement with federal $</a:t>
              </a:r>
              <a:endParaRPr b="1" sz="1300">
                <a:solidFill>
                  <a:srgbClr val="858585"/>
                </a:solidFill>
                <a:latin typeface="Roboto"/>
                <a:ea typeface="Roboto"/>
                <a:cs typeface="Roboto"/>
                <a:sym typeface="Roboto"/>
              </a:endParaRPr>
            </a:p>
          </p:txBody>
        </p:sp>
        <p:cxnSp>
          <p:nvCxnSpPr>
            <p:cNvPr id="202" name="Google Shape;202;g2d7aea1e7a6_0_207"/>
            <p:cNvCxnSpPr/>
            <p:nvPr/>
          </p:nvCxnSpPr>
          <p:spPr>
            <a:xfrm>
              <a:off x="2180202" y="1695421"/>
              <a:ext cx="718500" cy="741900"/>
            </a:xfrm>
            <a:prstGeom prst="straightConnector1">
              <a:avLst/>
            </a:prstGeom>
            <a:noFill/>
            <a:ln cap="flat" cmpd="sng" w="9525">
              <a:solidFill>
                <a:srgbClr val="C2C2C2"/>
              </a:solidFill>
              <a:prstDash val="solid"/>
              <a:round/>
              <a:headEnd len="sm" w="sm" type="none"/>
              <a:tailEnd len="sm" w="sm" type="none"/>
            </a:ln>
          </p:spPr>
        </p:cxnSp>
        <p:sp>
          <p:nvSpPr>
            <p:cNvPr id="203" name="Google Shape;203;g2d7aea1e7a6_0_207"/>
            <p:cNvSpPr/>
            <p:nvPr/>
          </p:nvSpPr>
          <p:spPr>
            <a:xfrm flipH="1">
              <a:off x="1083025" y="2306625"/>
              <a:ext cx="1834800" cy="143400"/>
            </a:xfrm>
            <a:prstGeom prst="parallelogram">
              <a:avLst>
                <a:gd fmla="val 96952" name="adj"/>
              </a:avLst>
            </a:prstGeom>
            <a:solidFill>
              <a:srgbClr val="C2C2C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t>  </a:t>
              </a:r>
              <a:endParaRPr sz="1900"/>
            </a:p>
          </p:txBody>
        </p:sp>
        <p:sp>
          <p:nvSpPr>
            <p:cNvPr id="204" name="Google Shape;204;g2d7aea1e7a6_0_207"/>
            <p:cNvSpPr/>
            <p:nvPr/>
          </p:nvSpPr>
          <p:spPr>
            <a:xfrm>
              <a:off x="1083125" y="2460449"/>
              <a:ext cx="1834800" cy="143400"/>
            </a:xfrm>
            <a:prstGeom prst="parallelogram">
              <a:avLst>
                <a:gd fmla="val 96952" name="adj"/>
              </a:avLst>
            </a:prstGeom>
            <a:solidFill>
              <a:srgbClr val="85858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5" name="Google Shape;205;g2d7aea1e7a6_0_207"/>
          <p:cNvGrpSpPr/>
          <p:nvPr/>
        </p:nvGrpSpPr>
        <p:grpSpPr>
          <a:xfrm>
            <a:off x="8295408" y="2097675"/>
            <a:ext cx="2446472" cy="3414230"/>
            <a:chOff x="1083025" y="1574018"/>
            <a:chExt cx="1834900" cy="2560737"/>
          </a:xfrm>
        </p:grpSpPr>
        <p:sp>
          <p:nvSpPr>
            <p:cNvPr id="206" name="Google Shape;206;g2d7aea1e7a6_0_207"/>
            <p:cNvSpPr txBox="1"/>
            <p:nvPr/>
          </p:nvSpPr>
          <p:spPr>
            <a:xfrm>
              <a:off x="1411004" y="1574018"/>
              <a:ext cx="769200" cy="241200"/>
            </a:xfrm>
            <a:prstGeom prst="rect">
              <a:avLst/>
            </a:prstGeom>
            <a:noFill/>
            <a:ln>
              <a:noFill/>
            </a:ln>
          </p:spPr>
          <p:txBody>
            <a:bodyPr anchorCtr="0" anchor="t" bIns="121900" lIns="121900" spcFirstLastPara="1" rIns="121900" wrap="square" tIns="121900">
              <a:noAutofit/>
            </a:bodyPr>
            <a:lstStyle/>
            <a:p>
              <a:pPr indent="0" lvl="0" marL="0" rtl="0" algn="r">
                <a:lnSpc>
                  <a:spcPct val="115000"/>
                </a:lnSpc>
                <a:spcBef>
                  <a:spcPts val="0"/>
                </a:spcBef>
                <a:spcAft>
                  <a:spcPts val="2100"/>
                </a:spcAft>
                <a:buNone/>
              </a:pPr>
              <a:r>
                <a:rPr lang="en-US" sz="1100">
                  <a:solidFill>
                    <a:srgbClr val="858585"/>
                  </a:solidFill>
                  <a:latin typeface="Roboto"/>
                  <a:ea typeface="Roboto"/>
                  <a:cs typeface="Roboto"/>
                  <a:sym typeface="Roboto"/>
                </a:rPr>
                <a:t>December 20, 2024</a:t>
              </a:r>
              <a:endParaRPr sz="1100">
                <a:solidFill>
                  <a:srgbClr val="858585"/>
                </a:solidFill>
                <a:latin typeface="Roboto"/>
                <a:ea typeface="Roboto"/>
                <a:cs typeface="Roboto"/>
                <a:sym typeface="Roboto"/>
              </a:endParaRPr>
            </a:p>
          </p:txBody>
        </p:sp>
        <p:sp>
          <p:nvSpPr>
            <p:cNvPr id="207" name="Google Shape;207;g2d7aea1e7a6_0_207"/>
            <p:cNvSpPr txBox="1"/>
            <p:nvPr/>
          </p:nvSpPr>
          <p:spPr>
            <a:xfrm>
              <a:off x="1204624" y="2845048"/>
              <a:ext cx="1505100" cy="446400"/>
            </a:xfrm>
            <a:prstGeom prst="rect">
              <a:avLst/>
            </a:prstGeom>
            <a:noFill/>
            <a:ln>
              <a:noFill/>
            </a:ln>
          </p:spPr>
          <p:txBody>
            <a:bodyPr anchorCtr="0" anchor="b" bIns="121900" lIns="121900" spcFirstLastPara="1" rIns="121900" wrap="square" tIns="121900">
              <a:noAutofit/>
            </a:bodyPr>
            <a:lstStyle/>
            <a:p>
              <a:pPr indent="0" lvl="0" marL="0" rtl="0" algn="l">
                <a:lnSpc>
                  <a:spcPct val="115000"/>
                </a:lnSpc>
                <a:spcBef>
                  <a:spcPts val="0"/>
                </a:spcBef>
                <a:spcAft>
                  <a:spcPts val="0"/>
                </a:spcAft>
                <a:buNone/>
              </a:pPr>
              <a:r>
                <a:rPr b="1" lang="en-US" sz="1300">
                  <a:solidFill>
                    <a:srgbClr val="858585"/>
                  </a:solidFill>
                  <a:latin typeface="Roboto"/>
                  <a:ea typeface="Roboto"/>
                  <a:cs typeface="Roboto"/>
                  <a:sym typeface="Roboto"/>
                </a:rPr>
                <a:t>Congress ends federal replacement for SNAP stolen after 12/20</a:t>
              </a:r>
              <a:endParaRPr b="1" sz="1300">
                <a:solidFill>
                  <a:srgbClr val="858585"/>
                </a:solidFill>
                <a:latin typeface="Roboto"/>
                <a:ea typeface="Roboto"/>
                <a:cs typeface="Roboto"/>
                <a:sym typeface="Roboto"/>
              </a:endParaRPr>
            </a:p>
          </p:txBody>
        </p:sp>
        <p:sp>
          <p:nvSpPr>
            <p:cNvPr id="208" name="Google Shape;208;g2d7aea1e7a6_0_207"/>
            <p:cNvSpPr txBox="1"/>
            <p:nvPr/>
          </p:nvSpPr>
          <p:spPr>
            <a:xfrm>
              <a:off x="1083122" y="3532654"/>
              <a:ext cx="1834800" cy="602100"/>
            </a:xfrm>
            <a:prstGeom prst="rect">
              <a:avLst/>
            </a:prstGeom>
            <a:noFill/>
            <a:ln cap="flat" cmpd="sng" w="38100">
              <a:solidFill>
                <a:schemeClr val="accent5"/>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lnSpc>
                  <a:spcPct val="115000"/>
                </a:lnSpc>
                <a:spcBef>
                  <a:spcPts val="0"/>
                </a:spcBef>
                <a:spcAft>
                  <a:spcPts val="2100"/>
                </a:spcAft>
                <a:buNone/>
              </a:pPr>
              <a:r>
                <a:rPr b="1" lang="en-US" sz="1700">
                  <a:solidFill>
                    <a:schemeClr val="accent2"/>
                  </a:solidFill>
                  <a:latin typeface="Roboto"/>
                  <a:ea typeface="Roboto"/>
                  <a:cs typeface="Roboto"/>
                  <a:sym typeface="Roboto"/>
                </a:rPr>
                <a:t>State funds needed to replace stolen SNAP</a:t>
              </a:r>
              <a:endParaRPr b="1" sz="1700">
                <a:solidFill>
                  <a:schemeClr val="accent2"/>
                </a:solidFill>
                <a:latin typeface="Roboto"/>
                <a:ea typeface="Roboto"/>
                <a:cs typeface="Roboto"/>
                <a:sym typeface="Roboto"/>
              </a:endParaRPr>
            </a:p>
          </p:txBody>
        </p:sp>
        <p:cxnSp>
          <p:nvCxnSpPr>
            <p:cNvPr id="209" name="Google Shape;209;g2d7aea1e7a6_0_207"/>
            <p:cNvCxnSpPr/>
            <p:nvPr/>
          </p:nvCxnSpPr>
          <p:spPr>
            <a:xfrm>
              <a:off x="2180202" y="1695421"/>
              <a:ext cx="718500" cy="741900"/>
            </a:xfrm>
            <a:prstGeom prst="straightConnector1">
              <a:avLst/>
            </a:prstGeom>
            <a:noFill/>
            <a:ln cap="flat" cmpd="sng" w="9525">
              <a:solidFill>
                <a:srgbClr val="C2C2C2"/>
              </a:solidFill>
              <a:prstDash val="solid"/>
              <a:round/>
              <a:headEnd len="sm" w="sm" type="none"/>
              <a:tailEnd len="sm" w="sm" type="none"/>
            </a:ln>
          </p:spPr>
        </p:cxnSp>
        <p:sp>
          <p:nvSpPr>
            <p:cNvPr id="210" name="Google Shape;210;g2d7aea1e7a6_0_207"/>
            <p:cNvSpPr/>
            <p:nvPr/>
          </p:nvSpPr>
          <p:spPr>
            <a:xfrm flipH="1">
              <a:off x="1083025" y="2306625"/>
              <a:ext cx="1834800" cy="143400"/>
            </a:xfrm>
            <a:prstGeom prst="parallelogram">
              <a:avLst>
                <a:gd fmla="val 96952" name="adj"/>
              </a:avLst>
            </a:prstGeom>
            <a:solidFill>
              <a:srgbClr val="C2C2C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a:t>  </a:t>
              </a:r>
              <a:endParaRPr sz="1900"/>
            </a:p>
          </p:txBody>
        </p:sp>
        <p:sp>
          <p:nvSpPr>
            <p:cNvPr id="211" name="Google Shape;211;g2d7aea1e7a6_0_207"/>
            <p:cNvSpPr/>
            <p:nvPr/>
          </p:nvSpPr>
          <p:spPr>
            <a:xfrm>
              <a:off x="1083125" y="2460449"/>
              <a:ext cx="1834800" cy="143400"/>
            </a:xfrm>
            <a:prstGeom prst="parallelogram">
              <a:avLst>
                <a:gd fmla="val 96952" name="adj"/>
              </a:avLst>
            </a:prstGeom>
            <a:solidFill>
              <a:srgbClr val="85858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12" name="Google Shape;212;g2d7aea1e7a6_0_207"/>
          <p:cNvSpPr txBox="1"/>
          <p:nvPr/>
        </p:nvSpPr>
        <p:spPr>
          <a:xfrm>
            <a:off x="1880025" y="4475550"/>
            <a:ext cx="3725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3F3F3F"/>
                </a:solidFill>
                <a:latin typeface="Calibri"/>
                <a:ea typeface="Calibri"/>
                <a:cs typeface="Calibri"/>
                <a:sym typeface="Calibri"/>
              </a:rPr>
              <a:t>Since 2022, sophisticated criminal rings have stolen more than $12 million from 25k MA families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g3254bef7818_0_414"/>
          <p:cNvSpPr txBox="1"/>
          <p:nvPr>
            <p:ph type="title"/>
          </p:nvPr>
        </p:nvSpPr>
        <p:spPr>
          <a:xfrm>
            <a:off x="3495350" y="660050"/>
            <a:ext cx="4835700" cy="1077300"/>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3F3F3F"/>
              </a:buClr>
              <a:buSzPts val="4800"/>
              <a:buFont typeface="Calibri"/>
              <a:buNone/>
            </a:pPr>
            <a:r>
              <a:rPr lang="en-US">
                <a:solidFill>
                  <a:schemeClr val="accent3"/>
                </a:solidFill>
              </a:rPr>
              <a:t>QUESTIONS?</a:t>
            </a:r>
            <a:endParaRPr>
              <a:solidFill>
                <a:schemeClr val="accent3"/>
              </a:solidFill>
            </a:endParaRPr>
          </a:p>
        </p:txBody>
      </p:sp>
      <p:pic>
        <p:nvPicPr>
          <p:cNvPr descr="C:\Users\vnegus\AppData\Local\Microsoft\Windows\INetCache\IE\BKFOY998\three_questions_small_business_health_insuarnce[1].jpg" id="847" name="Google Shape;847;g3254bef7818_0_414"/>
          <p:cNvPicPr preferRelativeResize="0"/>
          <p:nvPr/>
        </p:nvPicPr>
        <p:blipFill rotWithShape="1">
          <a:blip r:embed="rId3">
            <a:alphaModFix/>
          </a:blip>
          <a:srcRect b="0" l="0" r="0" t="0"/>
          <a:stretch/>
        </p:blipFill>
        <p:spPr>
          <a:xfrm>
            <a:off x="4212814" y="2348228"/>
            <a:ext cx="4118458" cy="3500689"/>
          </a:xfrm>
          <a:prstGeom prst="rect">
            <a:avLst/>
          </a:prstGeom>
          <a:noFill/>
          <a:ln>
            <a:noFill/>
          </a:ln>
        </p:spPr>
      </p:pic>
      <p:sp>
        <p:nvSpPr>
          <p:cNvPr id="848" name="Google Shape;848;g3254bef7818_0_41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g3254bef7818_0_421"/>
          <p:cNvSpPr txBox="1"/>
          <p:nvPr>
            <p:ph type="title"/>
          </p:nvPr>
        </p:nvSpPr>
        <p:spPr>
          <a:xfrm>
            <a:off x="539925" y="330175"/>
            <a:ext cx="11428500" cy="12561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accent3"/>
                </a:solidFill>
              </a:rPr>
              <a:t>How to apply for </a:t>
            </a:r>
            <a:r>
              <a:rPr lang="en-US">
                <a:solidFill>
                  <a:schemeClr val="accent3"/>
                </a:solidFill>
                <a:extLst>
                  <a:ext uri="http://customooxmlschemas.google.com/">
                    <go:slidesCustomData xmlns:go="http://customooxmlschemas.google.com/" textRoundtripDataId="126"/>
                  </a:ext>
                </a:extLst>
              </a:rPr>
              <a:t>SN</a:t>
            </a:r>
            <a:r>
              <a:rPr lang="en-US">
                <a:solidFill>
                  <a:schemeClr val="accent3"/>
                </a:solidFill>
              </a:rPr>
              <a:t>AP + check case info</a:t>
            </a:r>
            <a:endParaRPr>
              <a:solidFill>
                <a:schemeClr val="accent3"/>
              </a:solidFill>
            </a:endParaRPr>
          </a:p>
        </p:txBody>
      </p:sp>
      <p:sp>
        <p:nvSpPr>
          <p:cNvPr id="855" name="Google Shape;855;g3254bef7818_0_421"/>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856" name="Google Shape;856;g3254bef7818_0_421"/>
          <p:cNvPicPr preferRelativeResize="0"/>
          <p:nvPr/>
        </p:nvPicPr>
        <p:blipFill rotWithShape="1">
          <a:blip r:embed="rId3">
            <a:alphaModFix/>
          </a:blip>
          <a:srcRect b="0" l="0" r="0" t="0"/>
          <a:stretch/>
        </p:blipFill>
        <p:spPr>
          <a:xfrm>
            <a:off x="3485875" y="1883300"/>
            <a:ext cx="5899850" cy="473657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g3254bef7818_0_428"/>
          <p:cNvSpPr txBox="1"/>
          <p:nvPr>
            <p:ph type="title"/>
          </p:nvPr>
        </p:nvSpPr>
        <p:spPr>
          <a:xfrm>
            <a:off x="548100" y="286600"/>
            <a:ext cx="7260000" cy="8964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1800"/>
              <a:buNone/>
            </a:pPr>
            <a:r>
              <a:rPr lang="en-US">
                <a:solidFill>
                  <a:schemeClr val="accent3"/>
                </a:solidFill>
              </a:rPr>
              <a:t>Applying </a:t>
            </a:r>
            <a:r>
              <a:rPr lang="en-US">
                <a:solidFill>
                  <a:schemeClr val="accent3"/>
                </a:solidFill>
                <a:extLst>
                  <a:ext uri="http://customooxmlschemas.google.com/">
                    <go:slidesCustomData xmlns:go="http://customooxmlschemas.google.com/" textRoundtripDataId="127"/>
                  </a:ext>
                </a:extLst>
              </a:rPr>
              <a:t>for </a:t>
            </a:r>
            <a:r>
              <a:rPr lang="en-US">
                <a:solidFill>
                  <a:schemeClr val="accent3"/>
                </a:solidFill>
              </a:rPr>
              <a:t>DTA Benefits</a:t>
            </a:r>
            <a:endParaRPr>
              <a:solidFill>
                <a:schemeClr val="accent3"/>
              </a:solidFill>
            </a:endParaRPr>
          </a:p>
        </p:txBody>
      </p:sp>
      <p:sp>
        <p:nvSpPr>
          <p:cNvPr id="863" name="Google Shape;863;g3254bef7818_0_428"/>
          <p:cNvSpPr txBox="1"/>
          <p:nvPr>
            <p:ph idx="1" type="body"/>
          </p:nvPr>
        </p:nvSpPr>
        <p:spPr>
          <a:xfrm>
            <a:off x="719100" y="1289526"/>
            <a:ext cx="4937700" cy="450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200"/>
              </a:spcBef>
              <a:spcAft>
                <a:spcPts val="0"/>
              </a:spcAft>
              <a:buSzPts val="2000"/>
              <a:buNone/>
            </a:pPr>
            <a:r>
              <a:rPr b="1" lang="en-US" sz="2400">
                <a:solidFill>
                  <a:schemeClr val="accent5"/>
                </a:solidFill>
              </a:rPr>
              <a:t>SNA</a:t>
            </a:r>
            <a:r>
              <a:rPr b="1" lang="en-US" sz="2400">
                <a:solidFill>
                  <a:schemeClr val="accent5"/>
                </a:solidFill>
                <a:extLst>
                  <a:ext uri="http://customooxmlschemas.google.com/">
                    <go:slidesCustomData xmlns:go="http://customooxmlschemas.google.com/" textRoundtripDataId="128"/>
                  </a:ext>
                </a:extLst>
              </a:rPr>
              <a:t>P on</a:t>
            </a:r>
            <a:r>
              <a:rPr b="1" lang="en-US" sz="2400">
                <a:solidFill>
                  <a:schemeClr val="accent5"/>
                </a:solidFill>
              </a:rPr>
              <a:t>ly</a:t>
            </a:r>
            <a:endParaRPr b="1" sz="2400">
              <a:solidFill>
                <a:schemeClr val="accent5"/>
              </a:solidFill>
            </a:endParaRPr>
          </a:p>
        </p:txBody>
      </p:sp>
      <p:sp>
        <p:nvSpPr>
          <p:cNvPr id="864" name="Google Shape;864;g3254bef7818_0_428"/>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865" name="Google Shape;865;g3254bef7818_0_428"/>
          <p:cNvSpPr txBox="1"/>
          <p:nvPr>
            <p:ph idx="2" type="body"/>
          </p:nvPr>
        </p:nvSpPr>
        <p:spPr>
          <a:xfrm>
            <a:off x="548100" y="1846050"/>
            <a:ext cx="4970100" cy="4181400"/>
          </a:xfrm>
          <a:prstGeom prst="rect">
            <a:avLst/>
          </a:prstGeom>
          <a:noFill/>
          <a:ln>
            <a:noFill/>
          </a:ln>
        </p:spPr>
        <p:txBody>
          <a:bodyPr anchorCtr="0" anchor="t" bIns="45700" lIns="0" spcFirstLastPara="1" rIns="0" wrap="square" tIns="45700">
            <a:noAutofit/>
          </a:bodyPr>
          <a:lstStyle/>
          <a:p>
            <a:pPr indent="-330200" lvl="0" marL="457200" rtl="0" algn="l">
              <a:lnSpc>
                <a:spcPct val="115000"/>
              </a:lnSpc>
              <a:spcBef>
                <a:spcPts val="1200"/>
              </a:spcBef>
              <a:spcAft>
                <a:spcPts val="0"/>
              </a:spcAft>
              <a:buSzPts val="1600"/>
              <a:buChar char="❏"/>
            </a:pPr>
            <a:r>
              <a:rPr lang="en-US" sz="2200" u="sng">
                <a:solidFill>
                  <a:schemeClr val="hlink"/>
                </a:solidFill>
                <a:hlinkClick r:id="rId3"/>
              </a:rPr>
              <a:t>DTAConnect.com</a:t>
            </a:r>
            <a:r>
              <a:rPr lang="en-US" sz="2200"/>
              <a:t> </a:t>
            </a:r>
            <a:endParaRPr sz="2200"/>
          </a:p>
          <a:p>
            <a:pPr indent="-330200" lvl="0" marL="457200" rtl="0" algn="l">
              <a:lnSpc>
                <a:spcPct val="115000"/>
              </a:lnSpc>
              <a:spcBef>
                <a:spcPts val="0"/>
              </a:spcBef>
              <a:spcAft>
                <a:spcPts val="0"/>
              </a:spcAft>
              <a:buSzPts val="1600"/>
              <a:buChar char="❏"/>
            </a:pPr>
            <a:r>
              <a:rPr lang="en-US" sz="2200"/>
              <a:t>B</a:t>
            </a:r>
            <a:r>
              <a:rPr lang="en-US" sz="2200">
                <a:extLst>
                  <a:ext uri="http://customooxmlschemas.google.com/">
                    <go:slidesCustomData xmlns:go="http://customooxmlschemas.google.com/" textRoundtripDataId="129"/>
                  </a:ext>
                </a:extLst>
              </a:rPr>
              <a:t>y mail/fax</a:t>
            </a:r>
            <a:r>
              <a:rPr lang="en-US" sz="2200"/>
              <a:t> (paper apps in 13 languages, </a:t>
            </a:r>
            <a:r>
              <a:rPr lang="en-US" sz="2200" u="sng">
                <a:solidFill>
                  <a:schemeClr val="hlink"/>
                </a:solidFill>
                <a:hlinkClick r:id="rId4"/>
              </a:rPr>
              <a:t>Mass.gov/SNAP</a:t>
            </a:r>
            <a:r>
              <a:rPr lang="en-US" sz="2200"/>
              <a:t>)</a:t>
            </a:r>
            <a:endParaRPr sz="2200"/>
          </a:p>
          <a:p>
            <a:pPr indent="-330200" lvl="0" marL="457200" rtl="0" algn="l">
              <a:lnSpc>
                <a:spcPct val="115000"/>
              </a:lnSpc>
              <a:spcBef>
                <a:spcPts val="0"/>
              </a:spcBef>
              <a:spcAft>
                <a:spcPts val="0"/>
              </a:spcAft>
              <a:buSzPts val="1600"/>
              <a:buChar char="❏"/>
            </a:pPr>
            <a:r>
              <a:rPr lang="en-US" sz="2200"/>
              <a:t>By phone: 877 382-2363 (press #7) or if 60+: 833 712-8027</a:t>
            </a:r>
            <a:endParaRPr sz="2200"/>
          </a:p>
          <a:p>
            <a:pPr indent="-330200" lvl="0" marL="457200" rtl="0" algn="l">
              <a:lnSpc>
                <a:spcPct val="115000"/>
              </a:lnSpc>
              <a:spcBef>
                <a:spcPts val="0"/>
              </a:spcBef>
              <a:spcAft>
                <a:spcPts val="0"/>
              </a:spcAft>
              <a:buSzPts val="1600"/>
              <a:buChar char="❏"/>
            </a:pPr>
            <a:r>
              <a:rPr lang="en-US" sz="2200"/>
              <a:t>In person at DTA office</a:t>
            </a:r>
            <a:endParaRPr sz="2200"/>
          </a:p>
          <a:p>
            <a:pPr indent="-330200" lvl="0" marL="457200" rtl="0" algn="l">
              <a:lnSpc>
                <a:spcPct val="115000"/>
              </a:lnSpc>
              <a:spcBef>
                <a:spcPts val="0"/>
              </a:spcBef>
              <a:spcAft>
                <a:spcPts val="0"/>
              </a:spcAft>
              <a:buSzPts val="1600"/>
              <a:buChar char="❏"/>
            </a:pPr>
            <a:r>
              <a:rPr lang="en-US" sz="2200"/>
              <a:t>By phone through DTA Outreach Partner. List: </a:t>
            </a:r>
            <a:r>
              <a:rPr lang="en-US" sz="2200" u="sng">
                <a:solidFill>
                  <a:schemeClr val="hlink"/>
                </a:solidFill>
                <a:hlinkClick r:id="rId5"/>
              </a:rPr>
              <a:t>Mas</a:t>
            </a:r>
            <a:r>
              <a:rPr lang="en-US" sz="2200" u="sng">
                <a:solidFill>
                  <a:schemeClr val="hlink"/>
                </a:solidFill>
                <a:hlinkClick r:id="rId6"/>
                <a:extLst>
                  <a:ext uri="http://customooxmlschemas.google.com/">
                    <go:slidesCustomData xmlns:go="http://customooxmlschemas.google.com/" textRoundtripDataId="130"/>
                  </a:ext>
                </a:extLst>
              </a:rPr>
              <a:t>s.gov/SNAP</a:t>
            </a:r>
            <a:endParaRPr sz="2200"/>
          </a:p>
          <a:p>
            <a:pPr indent="-330200" lvl="0" marL="457200" rtl="0" algn="l">
              <a:lnSpc>
                <a:spcPct val="115000"/>
              </a:lnSpc>
              <a:spcBef>
                <a:spcPts val="0"/>
              </a:spcBef>
              <a:spcAft>
                <a:spcPts val="0"/>
              </a:spcAft>
              <a:buSzPts val="1600"/>
              <a:buChar char="❏"/>
            </a:pPr>
            <a:r>
              <a:rPr lang="en-US" sz="2200"/>
              <a:t>Via checkbox on MassHealth/Medicare Savings Plan applications</a:t>
            </a:r>
            <a:endParaRPr sz="2200"/>
          </a:p>
          <a:p>
            <a:pPr indent="0" lvl="0" marL="0" rtl="0" algn="l">
              <a:lnSpc>
                <a:spcPct val="115000"/>
              </a:lnSpc>
              <a:spcBef>
                <a:spcPts val="1200"/>
              </a:spcBef>
              <a:spcAft>
                <a:spcPts val="0"/>
              </a:spcAft>
              <a:buSzPts val="1800"/>
              <a:buNone/>
            </a:pPr>
            <a:r>
              <a:t/>
            </a:r>
            <a:endParaRPr/>
          </a:p>
        </p:txBody>
      </p:sp>
      <p:sp>
        <p:nvSpPr>
          <p:cNvPr id="866" name="Google Shape;866;g3254bef7818_0_428"/>
          <p:cNvSpPr txBox="1"/>
          <p:nvPr>
            <p:ph idx="3" type="body"/>
          </p:nvPr>
        </p:nvSpPr>
        <p:spPr>
          <a:xfrm>
            <a:off x="5798050" y="1340426"/>
            <a:ext cx="4937700" cy="450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200"/>
              </a:spcBef>
              <a:spcAft>
                <a:spcPts val="0"/>
              </a:spcAft>
              <a:buClr>
                <a:schemeClr val="dk1"/>
              </a:buClr>
              <a:buSzPts val="1100"/>
              <a:buFont typeface="Arial"/>
              <a:buNone/>
            </a:pPr>
            <a:r>
              <a:rPr b="1" lang="en-US" sz="2400">
                <a:solidFill>
                  <a:schemeClr val="accent5"/>
                </a:solidFill>
              </a:rPr>
              <a:t>TAFDC or </a:t>
            </a:r>
            <a:r>
              <a:rPr b="1" lang="en-US" sz="2400">
                <a:solidFill>
                  <a:schemeClr val="accent5"/>
                </a:solidFill>
                <a:extLst>
                  <a:ext uri="http://customooxmlschemas.google.com/">
                    <go:slidesCustomData xmlns:go="http://customooxmlschemas.google.com/" textRoundtripDataId="131"/>
                  </a:ext>
                </a:extLst>
              </a:rPr>
              <a:t>EAE</a:t>
            </a:r>
            <a:r>
              <a:rPr b="1" lang="en-US" sz="2400">
                <a:solidFill>
                  <a:schemeClr val="accent5"/>
                </a:solidFill>
              </a:rPr>
              <a:t>DC cash benefits</a:t>
            </a:r>
            <a:endParaRPr b="1" sz="2400">
              <a:solidFill>
                <a:schemeClr val="accent5"/>
              </a:solidFill>
            </a:endParaRPr>
          </a:p>
        </p:txBody>
      </p:sp>
      <p:sp>
        <p:nvSpPr>
          <p:cNvPr id="867" name="Google Shape;867;g3254bef7818_0_428"/>
          <p:cNvSpPr txBox="1"/>
          <p:nvPr>
            <p:ph idx="4" type="body"/>
          </p:nvPr>
        </p:nvSpPr>
        <p:spPr>
          <a:xfrm>
            <a:off x="5518125" y="1947855"/>
            <a:ext cx="4937700" cy="1352400"/>
          </a:xfrm>
          <a:prstGeom prst="rect">
            <a:avLst/>
          </a:prstGeom>
          <a:noFill/>
          <a:ln>
            <a:noFill/>
          </a:ln>
        </p:spPr>
        <p:txBody>
          <a:bodyPr anchorCtr="0" anchor="t" bIns="45700" lIns="0" spcFirstLastPara="1" rIns="0" wrap="square" tIns="45700">
            <a:noAutofit/>
          </a:bodyPr>
          <a:lstStyle/>
          <a:p>
            <a:pPr indent="-342900" lvl="0" marL="457200" rtl="0" algn="l">
              <a:lnSpc>
                <a:spcPct val="90000"/>
              </a:lnSpc>
              <a:spcBef>
                <a:spcPts val="1200"/>
              </a:spcBef>
              <a:spcAft>
                <a:spcPts val="0"/>
              </a:spcAft>
              <a:buSzPts val="1800"/>
              <a:buChar char="❏"/>
            </a:pPr>
            <a:r>
              <a:rPr lang="en-US"/>
              <a:t>DTAConnect.com (online or smartphone)</a:t>
            </a:r>
            <a:endParaRPr/>
          </a:p>
          <a:p>
            <a:pPr indent="-342900" lvl="0" marL="457200" rtl="0" algn="l">
              <a:lnSpc>
                <a:spcPct val="90000"/>
              </a:lnSpc>
              <a:spcBef>
                <a:spcPts val="1200"/>
              </a:spcBef>
              <a:spcAft>
                <a:spcPts val="0"/>
              </a:spcAft>
              <a:buSzPts val="1800"/>
              <a:buChar char="❏"/>
            </a:pPr>
            <a:r>
              <a:rPr lang="en-US"/>
              <a:t>Call </a:t>
            </a:r>
            <a:r>
              <a:rPr lang="en-US" u="sng">
                <a:solidFill>
                  <a:schemeClr val="hlink"/>
                </a:solidFill>
                <a:hlinkClick r:id="rId7"/>
              </a:rPr>
              <a:t>local DTA office</a:t>
            </a:r>
            <a:r>
              <a:rPr lang="en-US"/>
              <a:t> and leave a message</a:t>
            </a:r>
            <a:endParaRPr/>
          </a:p>
          <a:p>
            <a:pPr indent="-342900" lvl="0" marL="457200" rtl="0" algn="l">
              <a:lnSpc>
                <a:spcPct val="90000"/>
              </a:lnSpc>
              <a:spcBef>
                <a:spcPts val="1200"/>
              </a:spcBef>
              <a:spcAft>
                <a:spcPts val="1000"/>
              </a:spcAft>
              <a:buSzPts val="1800"/>
              <a:buChar char="❏"/>
            </a:pPr>
            <a:r>
              <a:rPr lang="en-US"/>
              <a:t>In person at a DTA office</a:t>
            </a:r>
            <a:endParaRPr/>
          </a:p>
        </p:txBody>
      </p:sp>
      <p:sp>
        <p:nvSpPr>
          <p:cNvPr id="868" name="Google Shape;868;g3254bef7818_0_428"/>
          <p:cNvSpPr txBox="1"/>
          <p:nvPr/>
        </p:nvSpPr>
        <p:spPr>
          <a:xfrm>
            <a:off x="5798050" y="3933213"/>
            <a:ext cx="5563500" cy="1893600"/>
          </a:xfrm>
          <a:prstGeom prst="rect">
            <a:avLst/>
          </a:prstGeom>
          <a:noFill/>
          <a:ln cap="flat" cmpd="dbl" w="3810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355600" lvl="0" marL="457200" marR="0" rtl="0" algn="l">
              <a:lnSpc>
                <a:spcPct val="90000"/>
              </a:lnSpc>
              <a:spcBef>
                <a:spcPts val="1200"/>
              </a:spcBef>
              <a:spcAft>
                <a:spcPts val="0"/>
              </a:spcAft>
              <a:buClr>
                <a:schemeClr val="accent1"/>
              </a:buClr>
              <a:buSzPts val="2000"/>
              <a:buFont typeface="Calibri"/>
              <a:buChar char="❏"/>
            </a:pPr>
            <a:r>
              <a:rPr b="0" i="0" lang="en-US" sz="2200" u="sng" cap="none" strike="noStrike">
                <a:solidFill>
                  <a:schemeClr val="hlink"/>
                </a:solidFill>
                <a:latin typeface="Calibri"/>
                <a:ea typeface="Calibri"/>
                <a:cs typeface="Calibri"/>
                <a:sym typeface="Calibri"/>
                <a:hlinkClick r:id="rId8"/>
              </a:rPr>
              <a:t>DTA Connect</a:t>
            </a:r>
            <a:r>
              <a:rPr b="0" i="0" lang="en-US" sz="2200" u="none" cap="none" strike="noStrike">
                <a:solidFill>
                  <a:srgbClr val="3F3F3F"/>
                </a:solidFill>
                <a:latin typeface="Calibri"/>
                <a:ea typeface="Calibri"/>
                <a:cs typeface="Calibri"/>
                <a:sym typeface="Calibri"/>
              </a:rPr>
              <a:t> applications in English, Spanish, Portuguese, Vietnamese, </a:t>
            </a:r>
            <a:r>
              <a:rPr lang="en-US" sz="2200">
                <a:solidFill>
                  <a:srgbClr val="3F3F3F"/>
                </a:solidFill>
                <a:latin typeface="Calibri"/>
                <a:ea typeface="Calibri"/>
                <a:cs typeface="Calibri"/>
                <a:sym typeface="Calibri"/>
              </a:rPr>
              <a:t>Haitian Creole</a:t>
            </a:r>
            <a:r>
              <a:rPr b="0" i="0" lang="en-US" sz="2200" u="none" cap="none" strike="noStrike">
                <a:solidFill>
                  <a:srgbClr val="3F3F3F"/>
                </a:solidFill>
                <a:latin typeface="Calibri"/>
                <a:ea typeface="Calibri"/>
                <a:cs typeface="Calibri"/>
                <a:sym typeface="Calibri"/>
              </a:rPr>
              <a:t> </a:t>
            </a:r>
            <a:r>
              <a:rPr lang="en-US" sz="2200">
                <a:solidFill>
                  <a:srgbClr val="3F3F3F"/>
                </a:solidFill>
                <a:latin typeface="Calibri"/>
                <a:ea typeface="Calibri"/>
                <a:cs typeface="Calibri"/>
                <a:sym typeface="Calibri"/>
              </a:rPr>
              <a:t>&amp;</a:t>
            </a:r>
            <a:r>
              <a:rPr b="0" i="0" lang="en-US" sz="2200" u="none" cap="none" strike="noStrike">
                <a:solidFill>
                  <a:srgbClr val="3F3F3F"/>
                </a:solidFill>
                <a:latin typeface="Calibri"/>
                <a:ea typeface="Calibri"/>
                <a:cs typeface="Calibri"/>
                <a:sym typeface="Calibri"/>
              </a:rPr>
              <a:t> Chinese</a:t>
            </a:r>
            <a:endParaRPr b="0" i="0" sz="2200" u="none" cap="none" strike="noStrike">
              <a:solidFill>
                <a:srgbClr val="3F3F3F"/>
              </a:solidFill>
              <a:latin typeface="Calibri"/>
              <a:ea typeface="Calibri"/>
              <a:cs typeface="Calibri"/>
              <a:sym typeface="Calibri"/>
            </a:endParaRPr>
          </a:p>
          <a:p>
            <a:pPr indent="-355600" lvl="0" marL="457200" marR="0" rtl="0" algn="l">
              <a:lnSpc>
                <a:spcPct val="90000"/>
              </a:lnSpc>
              <a:spcBef>
                <a:spcPts val="1200"/>
              </a:spcBef>
              <a:spcAft>
                <a:spcPts val="1000"/>
              </a:spcAft>
              <a:buClr>
                <a:schemeClr val="accent1"/>
              </a:buClr>
              <a:buSzPts val="2000"/>
              <a:buFont typeface="Calibri"/>
              <a:buChar char="❏"/>
            </a:pPr>
            <a:r>
              <a:rPr b="0" i="0" lang="en-US" sz="2200" u="none" cap="none" strike="noStrike">
                <a:solidFill>
                  <a:srgbClr val="3F3F3F"/>
                </a:solidFill>
                <a:latin typeface="Calibri"/>
                <a:ea typeface="Calibri"/>
                <a:cs typeface="Calibri"/>
                <a:sym typeface="Calibri"/>
              </a:rPr>
              <a:t>No need to make an account</a:t>
            </a:r>
            <a:endParaRPr b="0" i="0" sz="2200" u="none" cap="none" strike="noStrike">
              <a:solidFill>
                <a:srgbClr val="3F3F3F"/>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g3254bef7818_0_439"/>
          <p:cNvSpPr txBox="1"/>
          <p:nvPr>
            <p:ph type="title"/>
          </p:nvPr>
        </p:nvSpPr>
        <p:spPr>
          <a:xfrm>
            <a:off x="1097275" y="286601"/>
            <a:ext cx="10058400" cy="9684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5"/>
                </a:solidFill>
              </a:rPr>
              <a:t>Example: Applying for SNAP</a:t>
            </a:r>
            <a:endParaRPr>
              <a:solidFill>
                <a:schemeClr val="accent5"/>
              </a:solidFill>
            </a:endParaRPr>
          </a:p>
        </p:txBody>
      </p:sp>
      <p:sp>
        <p:nvSpPr>
          <p:cNvPr id="875" name="Google Shape;875;g3254bef7818_0_439"/>
          <p:cNvSpPr txBox="1"/>
          <p:nvPr>
            <p:ph idx="1" type="body"/>
          </p:nvPr>
        </p:nvSpPr>
        <p:spPr>
          <a:xfrm>
            <a:off x="733725" y="1728775"/>
            <a:ext cx="8792100" cy="43626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1200"/>
              </a:spcBef>
              <a:spcAft>
                <a:spcPts val="0"/>
              </a:spcAft>
              <a:buSzPts val="1800"/>
              <a:buNone/>
            </a:pPr>
            <a:r>
              <a:rPr lang="en-US" sz="2600"/>
              <a:t>Carol lost hours at work and is struggling to feed herself and two kids. She calls your food pantry for help but you realize she might also be eligible for SNAP. </a:t>
            </a:r>
            <a:endParaRPr sz="1800"/>
          </a:p>
          <a:p>
            <a:pPr indent="-374650" lvl="0" marL="457200" rtl="0" algn="l">
              <a:lnSpc>
                <a:spcPct val="100000"/>
              </a:lnSpc>
              <a:spcBef>
                <a:spcPts val="1200"/>
              </a:spcBef>
              <a:spcAft>
                <a:spcPts val="0"/>
              </a:spcAft>
              <a:buSzPts val="2300"/>
              <a:buChar char="●"/>
            </a:pPr>
            <a:r>
              <a:rPr lang="en-US" sz="2300"/>
              <a:t>If Carol has a smartphone and is comfortable filling out an online application, she can go to </a:t>
            </a:r>
            <a:r>
              <a:rPr lang="en-US" sz="2300" u="sng">
                <a:solidFill>
                  <a:schemeClr val="hlink"/>
                </a:solidFill>
                <a:hlinkClick r:id="rId3"/>
              </a:rPr>
              <a:t>DTAConnect.com</a:t>
            </a:r>
            <a:r>
              <a:rPr lang="en-US" sz="2300"/>
              <a:t> and apply for SNAP immediately. </a:t>
            </a:r>
            <a:endParaRPr sz="2300"/>
          </a:p>
          <a:p>
            <a:pPr indent="-374650" lvl="0" marL="457200" rtl="0" algn="l">
              <a:lnSpc>
                <a:spcPct val="100000"/>
              </a:lnSpc>
              <a:spcBef>
                <a:spcPts val="1000"/>
              </a:spcBef>
              <a:spcAft>
                <a:spcPts val="0"/>
              </a:spcAft>
              <a:buSzPts val="2300"/>
              <a:buChar char="●"/>
            </a:pPr>
            <a:r>
              <a:rPr lang="en-US" sz="2300"/>
              <a:t>If she has enough minutes on her phone, or access to a free phone, she can call the DTA Assistance Line OR call a SNAP Outreach Partner and apply.  </a:t>
            </a:r>
            <a:endParaRPr sz="2300"/>
          </a:p>
          <a:p>
            <a:pPr indent="-374650" lvl="0" marL="457200" rtl="0" algn="l">
              <a:lnSpc>
                <a:spcPct val="100000"/>
              </a:lnSpc>
              <a:spcBef>
                <a:spcPts val="1000"/>
              </a:spcBef>
              <a:spcAft>
                <a:spcPts val="0"/>
              </a:spcAft>
              <a:buSzPts val="2300"/>
              <a:buChar char="●"/>
            </a:pPr>
            <a:r>
              <a:rPr lang="en-US" sz="2300"/>
              <a:t>If she has no or very low income, tell her about TAFDC cash benefits.</a:t>
            </a:r>
            <a:endParaRPr sz="2300"/>
          </a:p>
          <a:p>
            <a:pPr indent="0" lvl="0" marL="0" rtl="0" algn="l">
              <a:lnSpc>
                <a:spcPct val="90000"/>
              </a:lnSpc>
              <a:spcBef>
                <a:spcPts val="1200"/>
              </a:spcBef>
              <a:spcAft>
                <a:spcPts val="0"/>
              </a:spcAft>
              <a:buSzPts val="1800"/>
              <a:buNone/>
            </a:pPr>
            <a:r>
              <a:t/>
            </a:r>
            <a:endParaRPr/>
          </a:p>
        </p:txBody>
      </p:sp>
      <p:sp>
        <p:nvSpPr>
          <p:cNvPr id="876" name="Google Shape;876;g3254bef7818_0_439"/>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77" name="Google Shape;877;g3254bef7818_0_439"/>
          <p:cNvPicPr preferRelativeResize="0"/>
          <p:nvPr/>
        </p:nvPicPr>
        <p:blipFill rotWithShape="1">
          <a:blip r:embed="rId4">
            <a:alphaModFix/>
          </a:blip>
          <a:srcRect b="0" l="0" r="0" t="0"/>
          <a:stretch/>
        </p:blipFill>
        <p:spPr>
          <a:xfrm>
            <a:off x="9615175" y="185850"/>
            <a:ext cx="2440925" cy="16256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g2d878191549_0_2"/>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3"/>
                </a:solidFill>
              </a:rPr>
              <a:t>Do not delay filing application!</a:t>
            </a:r>
            <a:endParaRPr>
              <a:solidFill>
                <a:schemeClr val="accent3"/>
              </a:solidFill>
            </a:endParaRPr>
          </a:p>
        </p:txBody>
      </p:sp>
      <p:sp>
        <p:nvSpPr>
          <p:cNvPr id="884" name="Google Shape;884;g2d878191549_0_2"/>
          <p:cNvSpPr txBox="1"/>
          <p:nvPr>
            <p:ph idx="1" type="body"/>
          </p:nvPr>
        </p:nvSpPr>
        <p:spPr>
          <a:xfrm>
            <a:off x="1097276" y="1845725"/>
            <a:ext cx="7485300" cy="4071000"/>
          </a:xfrm>
          <a:prstGeom prst="rect">
            <a:avLst/>
          </a:prstGeom>
        </p:spPr>
        <p:txBody>
          <a:bodyPr anchorCtr="0" anchor="t" bIns="45700" lIns="0" spcFirstLastPara="1" rIns="0" wrap="square" tIns="45700">
            <a:normAutofit/>
          </a:bodyPr>
          <a:lstStyle/>
          <a:p>
            <a:pPr indent="-342900" lvl="0" marL="457200" rtl="0" algn="l">
              <a:lnSpc>
                <a:spcPct val="150000"/>
              </a:lnSpc>
              <a:spcBef>
                <a:spcPts val="1200"/>
              </a:spcBef>
              <a:spcAft>
                <a:spcPts val="0"/>
              </a:spcAft>
              <a:buSzPts val="1800"/>
              <a:buChar char="●"/>
            </a:pPr>
            <a:r>
              <a:rPr b="1" lang="en-US"/>
              <a:t>Do not wait to apply </a:t>
            </a:r>
            <a:r>
              <a:rPr lang="en-US"/>
              <a:t>if you do not have all the information yet. </a:t>
            </a:r>
            <a:endParaRPr/>
          </a:p>
          <a:p>
            <a:pPr indent="-342900" lvl="0" marL="457200" rtl="0" algn="l">
              <a:lnSpc>
                <a:spcPct val="150000"/>
              </a:lnSpc>
              <a:spcBef>
                <a:spcPts val="0"/>
              </a:spcBef>
              <a:spcAft>
                <a:spcPts val="0"/>
              </a:spcAft>
              <a:buSzPts val="1800"/>
              <a:buChar char="●"/>
            </a:pPr>
            <a:r>
              <a:rPr lang="en-US"/>
              <a:t>Waiting to apply denies SNAP to low-income household </a:t>
            </a:r>
            <a:endParaRPr/>
          </a:p>
          <a:p>
            <a:pPr indent="-342900" lvl="0" marL="457200" rtl="0" algn="l">
              <a:lnSpc>
                <a:spcPct val="150000"/>
              </a:lnSpc>
              <a:spcBef>
                <a:spcPts val="0"/>
              </a:spcBef>
              <a:spcAft>
                <a:spcPts val="0"/>
              </a:spcAft>
              <a:buSzPts val="1800"/>
              <a:buChar char="●"/>
            </a:pPr>
            <a:r>
              <a:rPr lang="en-US"/>
              <a:t>If approved, </a:t>
            </a:r>
            <a:r>
              <a:rPr b="1" lang="en-US"/>
              <a:t>benefits are retroactive to the date of the application</a:t>
            </a:r>
            <a:r>
              <a:rPr lang="en-US"/>
              <a:t> </a:t>
            </a:r>
            <a:endParaRPr/>
          </a:p>
          <a:p>
            <a:pPr indent="-342900" lvl="1" marL="914400" rtl="0" algn="l">
              <a:lnSpc>
                <a:spcPct val="150000"/>
              </a:lnSpc>
              <a:spcBef>
                <a:spcPts val="0"/>
              </a:spcBef>
              <a:spcAft>
                <a:spcPts val="0"/>
              </a:spcAft>
              <a:buSzPts val="1800"/>
              <a:buChar char="○"/>
            </a:pPr>
            <a:r>
              <a:rPr lang="en-US"/>
              <a:t>Except for when missing proof documents provided between 30 &amp; 60 days from date of application - then, SNAP prorated if the delay was applicant’s “fault”</a:t>
            </a:r>
            <a:endParaRPr/>
          </a:p>
          <a:p>
            <a:pPr indent="0" lvl="0" marL="0" rtl="0" algn="l">
              <a:spcBef>
                <a:spcPts val="1200"/>
              </a:spcBef>
              <a:spcAft>
                <a:spcPts val="200"/>
              </a:spcAft>
              <a:buNone/>
            </a:pPr>
            <a:r>
              <a:t/>
            </a:r>
            <a:endParaRPr/>
          </a:p>
        </p:txBody>
      </p:sp>
      <p:pic>
        <p:nvPicPr>
          <p:cNvPr id="885" name="Google Shape;885;g2d878191549_0_2"/>
          <p:cNvPicPr preferRelativeResize="0"/>
          <p:nvPr/>
        </p:nvPicPr>
        <p:blipFill>
          <a:blip r:embed="rId3">
            <a:alphaModFix/>
          </a:blip>
          <a:stretch>
            <a:fillRect/>
          </a:stretch>
        </p:blipFill>
        <p:spPr>
          <a:xfrm>
            <a:off x="8891450" y="1897750"/>
            <a:ext cx="2852650" cy="26848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g3254bef7818_0_447"/>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3"/>
                </a:solidFill>
              </a:rPr>
              <a:t>The SNAP application interview</a:t>
            </a:r>
            <a:endParaRPr>
              <a:solidFill>
                <a:schemeClr val="accent3"/>
              </a:solidFill>
            </a:endParaRPr>
          </a:p>
        </p:txBody>
      </p:sp>
      <p:sp>
        <p:nvSpPr>
          <p:cNvPr id="892" name="Google Shape;892;g3254bef7818_0_447"/>
          <p:cNvSpPr txBox="1"/>
          <p:nvPr>
            <p:ph idx="1" type="body"/>
          </p:nvPr>
        </p:nvSpPr>
        <p:spPr>
          <a:xfrm>
            <a:off x="1097275" y="1845724"/>
            <a:ext cx="10058400" cy="4498200"/>
          </a:xfrm>
          <a:prstGeom prst="rect">
            <a:avLst/>
          </a:prstGeom>
        </p:spPr>
        <p:txBody>
          <a:bodyPr anchorCtr="0" anchor="t" bIns="45700" lIns="0" spcFirstLastPara="1" rIns="0" wrap="square" tIns="45700">
            <a:normAutofit fontScale="92500" lnSpcReduction="20000"/>
          </a:bodyPr>
          <a:lstStyle/>
          <a:p>
            <a:pPr indent="-334327" lvl="0" marL="457200" rtl="0" algn="l">
              <a:lnSpc>
                <a:spcPct val="150000"/>
              </a:lnSpc>
              <a:spcBef>
                <a:spcPts val="1200"/>
              </a:spcBef>
              <a:spcAft>
                <a:spcPts val="0"/>
              </a:spcAft>
              <a:buSzPct val="90000"/>
              <a:buChar char="●"/>
            </a:pPr>
            <a:r>
              <a:rPr lang="en-US"/>
              <a:t>All applicants must have an interview with DTA. </a:t>
            </a:r>
            <a:endParaRPr/>
          </a:p>
          <a:p>
            <a:pPr indent="-334327" lvl="1" marL="914400" rtl="0" algn="l">
              <a:lnSpc>
                <a:spcPct val="150000"/>
              </a:lnSpc>
              <a:spcBef>
                <a:spcPts val="0"/>
              </a:spcBef>
              <a:spcAft>
                <a:spcPts val="0"/>
              </a:spcAft>
              <a:buSzPct val="100000"/>
              <a:buChar char="○"/>
            </a:pPr>
            <a:r>
              <a:rPr lang="en-US"/>
              <a:t>by phone or if household chooses, in person.  </a:t>
            </a:r>
            <a:endParaRPr/>
          </a:p>
          <a:p>
            <a:pPr indent="-334327" lvl="0" marL="457200" rtl="0" algn="l">
              <a:lnSpc>
                <a:spcPct val="150000"/>
              </a:lnSpc>
              <a:spcBef>
                <a:spcPts val="0"/>
              </a:spcBef>
              <a:spcAft>
                <a:spcPts val="0"/>
              </a:spcAft>
              <a:buSzPct val="90000"/>
              <a:buChar char="●"/>
            </a:pPr>
            <a:r>
              <a:rPr lang="en-US"/>
              <a:t>DTA should cold call applicant within 1-2 days of getting application. If household do</a:t>
            </a:r>
            <a:r>
              <a:rPr lang="en-US">
                <a:extLst>
                  <a:ext uri="http://customooxmlschemas.google.com/">
                    <go:slidesCustomData xmlns:go="http://customooxmlschemas.google.com/" textRoundtripDataId="132"/>
                  </a:ext>
                </a:extLst>
              </a:rPr>
              <a:t>es not answer</a:t>
            </a:r>
            <a:r>
              <a:rPr lang="en-US"/>
              <a:t>, DTA sends a notice with date/time for interview. </a:t>
            </a:r>
            <a:endParaRPr/>
          </a:p>
          <a:p>
            <a:pPr indent="-334327" lvl="1" marL="914400" rtl="0" algn="l">
              <a:lnSpc>
                <a:spcPct val="150000"/>
              </a:lnSpc>
              <a:spcBef>
                <a:spcPts val="0"/>
              </a:spcBef>
              <a:spcAft>
                <a:spcPts val="0"/>
              </a:spcAft>
              <a:buSzPct val="100000"/>
              <a:buChar char="○"/>
            </a:pPr>
            <a:r>
              <a:rPr lang="en-US"/>
              <a:t>Applicant can call DTA Assistance Line anytime before interview date/time!</a:t>
            </a:r>
            <a:endParaRPr/>
          </a:p>
          <a:p>
            <a:pPr indent="-334327" lvl="1" marL="914400" rtl="0" algn="l">
              <a:lnSpc>
                <a:spcPct val="150000"/>
              </a:lnSpc>
              <a:spcBef>
                <a:spcPts val="0"/>
              </a:spcBef>
              <a:spcAft>
                <a:spcPts val="0"/>
              </a:spcAft>
              <a:buSzPct val="100000"/>
              <a:buChar char="○"/>
            </a:pPr>
            <a:r>
              <a:rPr lang="en-US"/>
              <a:t>Applicant has right to in-person interview if preferred. </a:t>
            </a:r>
            <a:endParaRPr/>
          </a:p>
          <a:p>
            <a:pPr indent="-334327" lvl="1" marL="914400" rtl="0" algn="l">
              <a:lnSpc>
                <a:spcPct val="150000"/>
              </a:lnSpc>
              <a:spcBef>
                <a:spcPts val="0"/>
              </a:spcBef>
              <a:spcAft>
                <a:spcPts val="0"/>
              </a:spcAft>
              <a:buSzPct val="100000"/>
              <a:buChar char="○"/>
            </a:pPr>
            <a:r>
              <a:rPr lang="en-US"/>
              <a:t>DTA must call on date/time of scheduled interview. </a:t>
            </a:r>
            <a:endParaRPr/>
          </a:p>
          <a:p>
            <a:pPr indent="-334327" lvl="0" marL="457200" rtl="0" algn="l">
              <a:lnSpc>
                <a:spcPct val="150000"/>
              </a:lnSpc>
              <a:spcBef>
                <a:spcPts val="0"/>
              </a:spcBef>
              <a:spcAft>
                <a:spcPts val="0"/>
              </a:spcAft>
              <a:buSzPct val="90000"/>
              <a:buChar char="●"/>
            </a:pPr>
            <a:r>
              <a:rPr lang="en-US"/>
              <a:t>Interview is to talk through</a:t>
            </a:r>
            <a:r>
              <a:rPr lang="en-US">
                <a:extLst>
                  <a:ext uri="http://customooxmlschemas.google.com/">
                    <go:slidesCustomData xmlns:go="http://customooxmlschemas.google.com/" textRoundtripDataId="133"/>
                  </a:ext>
                </a:extLst>
              </a:rPr>
              <a:t> application, ask additional Qs, review/assess household composition, share SNAP rules, answer questions, etc. </a:t>
            </a:r>
            <a:endParaRPr/>
          </a:p>
          <a:p>
            <a:pPr indent="-334327" lvl="0" marL="457200" rtl="0" algn="l">
              <a:lnSpc>
                <a:spcPct val="150000"/>
              </a:lnSpc>
              <a:spcBef>
                <a:spcPts val="0"/>
              </a:spcBef>
              <a:spcAft>
                <a:spcPts val="0"/>
              </a:spcAft>
              <a:buSzPct val="90000"/>
              <a:buChar char="●"/>
            </a:pPr>
            <a:r>
              <a:rPr lang="en-US"/>
              <a:t>DTA should schedule interview within 7 days of application date. Interview </a:t>
            </a:r>
            <a:r>
              <a:rPr b="1" lang="en-US"/>
              <a:t>m</a:t>
            </a:r>
            <a:r>
              <a:rPr b="1" lang="en-US">
                <a:extLst>
                  <a:ext uri="http://customooxmlschemas.google.com/">
                    <go:slidesCustomData xmlns:go="http://customooxmlschemas.google.com/" textRoundtripDataId="134"/>
                  </a:ext>
                </a:extLst>
              </a:rPr>
              <a:t>ust be</a:t>
            </a:r>
            <a:r>
              <a:rPr b="1" lang="en-US"/>
              <a:t> done</a:t>
            </a:r>
            <a:r>
              <a:rPr lang="en-US"/>
              <a:t> within 30 days from date of application. </a:t>
            </a:r>
            <a:endParaRPr/>
          </a:p>
          <a:p>
            <a:pPr indent="-334327" lvl="0" marL="457200" rtl="0" algn="l">
              <a:lnSpc>
                <a:spcPct val="150000"/>
              </a:lnSpc>
              <a:spcBef>
                <a:spcPts val="0"/>
              </a:spcBef>
              <a:spcAft>
                <a:spcPts val="0"/>
              </a:spcAft>
              <a:buSzPct val="90000"/>
              <a:buChar char="●"/>
            </a:pPr>
            <a:r>
              <a:rPr lang="en-US"/>
              <a:t>During interview DTA worker must screen for expedited SNAP.</a:t>
            </a:r>
            <a:endParaRPr/>
          </a:p>
        </p:txBody>
      </p:sp>
      <p:sp>
        <p:nvSpPr>
          <p:cNvPr id="893" name="Google Shape;893;g3254bef7818_0_447"/>
          <p:cNvSpPr txBox="1"/>
          <p:nvPr>
            <p:ph idx="12" type="sldNum"/>
          </p:nvPr>
        </p:nvSpPr>
        <p:spPr>
          <a:xfrm>
            <a:off x="9900458" y="6459785"/>
            <a:ext cx="1311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94" name="Google Shape;894;g3254bef7818_0_447"/>
          <p:cNvPicPr preferRelativeResize="0"/>
          <p:nvPr/>
        </p:nvPicPr>
        <p:blipFill>
          <a:blip r:embed="rId3">
            <a:alphaModFix/>
          </a:blip>
          <a:stretch>
            <a:fillRect/>
          </a:stretch>
        </p:blipFill>
        <p:spPr>
          <a:xfrm>
            <a:off x="9162021" y="791071"/>
            <a:ext cx="1450800" cy="14508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descr="C:\Users\vnegus\AppData\Local\Microsoft\Windows\INetCache\IE\BKFOY998\7_days_calendar[1].jpg" id="901" name="Google Shape;901;g3254bef7818_0_455"/>
          <p:cNvPicPr preferRelativeResize="0"/>
          <p:nvPr/>
        </p:nvPicPr>
        <p:blipFill rotWithShape="1">
          <a:blip r:embed="rId3">
            <a:alphaModFix/>
          </a:blip>
          <a:srcRect b="0" l="0" r="0" t="0"/>
          <a:stretch/>
        </p:blipFill>
        <p:spPr>
          <a:xfrm>
            <a:off x="8498800" y="627279"/>
            <a:ext cx="2946400" cy="2209800"/>
          </a:xfrm>
          <a:prstGeom prst="rect">
            <a:avLst/>
          </a:prstGeom>
          <a:noFill/>
          <a:ln>
            <a:noFill/>
          </a:ln>
        </p:spPr>
      </p:pic>
      <p:sp>
        <p:nvSpPr>
          <p:cNvPr id="902" name="Google Shape;902;g3254bef7818_0_455"/>
          <p:cNvSpPr txBox="1"/>
          <p:nvPr>
            <p:ph idx="12" type="sldNum"/>
          </p:nvPr>
        </p:nvSpPr>
        <p:spPr>
          <a:xfrm>
            <a:off x="9042400" y="6400800"/>
            <a:ext cx="2540100" cy="457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903" name="Google Shape;903;g3254bef7818_0_455"/>
          <p:cNvSpPr txBox="1"/>
          <p:nvPr>
            <p:ph idx="4294967295" type="title"/>
          </p:nvPr>
        </p:nvSpPr>
        <p:spPr>
          <a:xfrm>
            <a:off x="542375" y="304800"/>
            <a:ext cx="4831500" cy="8685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3"/>
                </a:solidFill>
              </a:rPr>
              <a:t>Expedited SNAP </a:t>
            </a:r>
            <a:endParaRPr sz="3200">
              <a:solidFill>
                <a:schemeClr val="accent3"/>
              </a:solidFill>
            </a:endParaRPr>
          </a:p>
        </p:txBody>
      </p:sp>
      <p:sp>
        <p:nvSpPr>
          <p:cNvPr id="904" name="Google Shape;904;g3254bef7818_0_455"/>
          <p:cNvSpPr txBox="1"/>
          <p:nvPr>
            <p:ph idx="4294967295" type="body"/>
          </p:nvPr>
        </p:nvSpPr>
        <p:spPr>
          <a:xfrm>
            <a:off x="304800" y="1272450"/>
            <a:ext cx="10972800" cy="4818900"/>
          </a:xfrm>
          <a:prstGeom prst="rect">
            <a:avLst/>
          </a:prstGeom>
          <a:noFill/>
          <a:ln>
            <a:noFill/>
          </a:ln>
        </p:spPr>
        <p:txBody>
          <a:bodyPr anchorCtr="0" anchor="t" bIns="45700" lIns="0" spcFirstLastPara="1" rIns="0" wrap="square" tIns="45700">
            <a:noAutofit/>
          </a:bodyPr>
          <a:lstStyle/>
          <a:p>
            <a:pPr indent="-336550" lvl="0" marL="457200" rtl="0" algn="l">
              <a:lnSpc>
                <a:spcPct val="115000"/>
              </a:lnSpc>
              <a:spcBef>
                <a:spcPts val="1200"/>
              </a:spcBef>
              <a:spcAft>
                <a:spcPts val="0"/>
              </a:spcAft>
              <a:buSzPts val="1700"/>
              <a:buFont typeface="Courier New"/>
              <a:buChar char="❏"/>
            </a:pPr>
            <a:r>
              <a:rPr b="1" lang="en-US" sz="2900"/>
              <a:t>Eligible for expedited if household:</a:t>
            </a:r>
            <a:endParaRPr sz="1700"/>
          </a:p>
          <a:p>
            <a:pPr indent="-234950" lvl="1" marL="914400" rtl="0" algn="l">
              <a:lnSpc>
                <a:spcPct val="115000"/>
              </a:lnSpc>
              <a:spcBef>
                <a:spcPts val="200"/>
              </a:spcBef>
              <a:spcAft>
                <a:spcPts val="0"/>
              </a:spcAft>
              <a:buSzPts val="100"/>
              <a:buFont typeface="Courier New"/>
              <a:buAutoNum type="alphaLcPeriod"/>
            </a:pPr>
            <a:r>
              <a:rPr lang="en-US"/>
              <a:t>shelter costs &gt; gross income and assets</a:t>
            </a:r>
            <a:endParaRPr sz="100"/>
          </a:p>
          <a:p>
            <a:pPr indent="-234950" lvl="1" marL="914400" rtl="0" algn="l">
              <a:lnSpc>
                <a:spcPct val="115000"/>
              </a:lnSpc>
              <a:spcBef>
                <a:spcPts val="200"/>
              </a:spcBef>
              <a:spcAft>
                <a:spcPts val="0"/>
              </a:spcAft>
              <a:buSzPts val="100"/>
              <a:buFont typeface="Courier New"/>
              <a:buAutoNum type="alphaLcPeriod"/>
            </a:pPr>
            <a:r>
              <a:rPr lang="en-US"/>
              <a:t>gross income &lt; $150, assets &lt; $100 </a:t>
            </a:r>
            <a:r>
              <a:rPr lang="en-US" u="sng"/>
              <a:t>or</a:t>
            </a:r>
            <a:endParaRPr sz="100"/>
          </a:p>
          <a:p>
            <a:pPr indent="-234950" lvl="1" marL="914400" rtl="0" algn="l">
              <a:lnSpc>
                <a:spcPct val="115000"/>
              </a:lnSpc>
              <a:spcBef>
                <a:spcPts val="200"/>
              </a:spcBef>
              <a:spcAft>
                <a:spcPts val="0"/>
              </a:spcAft>
              <a:buSzPts val="100"/>
              <a:buFont typeface="Courier New"/>
              <a:buAutoNum type="alphaLcPeriod"/>
            </a:pPr>
            <a:r>
              <a:rPr lang="en-US"/>
              <a:t>migrant household, assets &lt; $100  </a:t>
            </a:r>
            <a:endParaRPr b="1"/>
          </a:p>
          <a:p>
            <a:pPr indent="-336550" lvl="0" marL="457200" rtl="0" algn="l">
              <a:lnSpc>
                <a:spcPct val="115000"/>
              </a:lnSpc>
              <a:spcBef>
                <a:spcPts val="1200"/>
              </a:spcBef>
              <a:spcAft>
                <a:spcPts val="0"/>
              </a:spcAft>
              <a:buSzPts val="1700"/>
              <a:buFont typeface="Courier New"/>
              <a:buChar char="❏"/>
            </a:pPr>
            <a:r>
              <a:rPr b="1" lang="en-US" sz="2900"/>
              <a:t>Expedited DTA has to provide SNAP &amp; EBT card within 7 days of application</a:t>
            </a:r>
            <a:endParaRPr sz="1700"/>
          </a:p>
          <a:p>
            <a:pPr indent="-355600" lvl="0" marL="457200" rtl="0" algn="l">
              <a:lnSpc>
                <a:spcPct val="115000"/>
              </a:lnSpc>
              <a:spcBef>
                <a:spcPts val="1200"/>
              </a:spcBef>
              <a:spcAft>
                <a:spcPts val="0"/>
              </a:spcAft>
              <a:buSzPts val="2000"/>
              <a:buFont typeface="Courier New"/>
              <a:buChar char="❏"/>
            </a:pPr>
            <a:r>
              <a:rPr lang="en-US" sz="3300"/>
              <a:t>Proof of identity is only verification required </a:t>
            </a:r>
            <a:r>
              <a:rPr lang="en-US" sz="2100"/>
              <a:t>(DTA verifies SSN = verification of identity)</a:t>
            </a:r>
            <a:endParaRPr sz="1700"/>
          </a:p>
          <a:p>
            <a:pPr indent="-336550" lvl="0" marL="457200" rtl="0" algn="l">
              <a:lnSpc>
                <a:spcPct val="115000"/>
              </a:lnSpc>
              <a:spcBef>
                <a:spcPts val="1200"/>
              </a:spcBef>
              <a:spcAft>
                <a:spcPts val="0"/>
              </a:spcAft>
              <a:buSzPts val="1700"/>
              <a:buFont typeface="Courier New"/>
              <a:buChar char="❏"/>
            </a:pPr>
            <a:r>
              <a:rPr lang="en-US" sz="3300"/>
              <a:t>SNAP benefits issued for between 1-2 months</a:t>
            </a:r>
            <a:endParaRPr sz="17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g3254bef7818_0_464"/>
          <p:cNvSpPr txBox="1"/>
          <p:nvPr>
            <p:ph type="title"/>
          </p:nvPr>
        </p:nvSpPr>
        <p:spPr>
          <a:xfrm>
            <a:off x="838925" y="286600"/>
            <a:ext cx="3422700" cy="11019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3"/>
                </a:solidFill>
              </a:rPr>
              <a:t>Verifications</a:t>
            </a:r>
            <a:endParaRPr>
              <a:solidFill>
                <a:schemeClr val="accent3"/>
              </a:solidFill>
            </a:endParaRPr>
          </a:p>
        </p:txBody>
      </p:sp>
      <p:sp>
        <p:nvSpPr>
          <p:cNvPr id="911" name="Google Shape;911;g3254bef7818_0_464"/>
          <p:cNvSpPr txBox="1"/>
          <p:nvPr>
            <p:ph idx="1" type="body"/>
          </p:nvPr>
        </p:nvSpPr>
        <p:spPr>
          <a:xfrm>
            <a:off x="1945419" y="1714182"/>
            <a:ext cx="8987700" cy="4201200"/>
          </a:xfrm>
          <a:prstGeom prst="rect">
            <a:avLst/>
          </a:prstGeom>
          <a:noFill/>
          <a:ln>
            <a:noFill/>
          </a:ln>
        </p:spPr>
        <p:txBody>
          <a:bodyPr anchorCtr="0" anchor="t" bIns="45700" lIns="0" spcFirstLastPara="1" rIns="0" wrap="square" tIns="45700">
            <a:normAutofit fontScale="92500" lnSpcReduction="20000"/>
          </a:bodyPr>
          <a:lstStyle/>
          <a:p>
            <a:pPr indent="-228600" lvl="1" marL="914400" rtl="0" algn="l">
              <a:lnSpc>
                <a:spcPct val="90000"/>
              </a:lnSpc>
              <a:spcBef>
                <a:spcPts val="200"/>
              </a:spcBef>
              <a:spcAft>
                <a:spcPts val="0"/>
              </a:spcAft>
              <a:buSzPct val="64285"/>
              <a:buNone/>
            </a:pPr>
            <a:r>
              <a:t/>
            </a:r>
            <a:endParaRPr b="1" sz="2800"/>
          </a:p>
          <a:p>
            <a:pPr indent="0" lvl="1" marL="201168" rtl="0" algn="l">
              <a:lnSpc>
                <a:spcPct val="115000"/>
              </a:lnSpc>
              <a:spcBef>
                <a:spcPts val="200"/>
              </a:spcBef>
              <a:spcAft>
                <a:spcPts val="0"/>
              </a:spcAft>
              <a:buSzPct val="64285"/>
              <a:buNone/>
            </a:pPr>
            <a:r>
              <a:rPr b="1" lang="en-US" sz="2800"/>
              <a:t>Documents</a:t>
            </a:r>
            <a:r>
              <a:rPr lang="en-US" sz="2800"/>
              <a:t> households provide, such as:</a:t>
            </a:r>
            <a:endParaRPr/>
          </a:p>
          <a:p>
            <a:pPr indent="-334327" lvl="3" marL="1828800" rtl="0" algn="l">
              <a:lnSpc>
                <a:spcPct val="115000"/>
              </a:lnSpc>
              <a:spcBef>
                <a:spcPts val="400"/>
              </a:spcBef>
              <a:spcAft>
                <a:spcPts val="0"/>
              </a:spcAft>
              <a:buSzPct val="75000"/>
              <a:buChar char="◦"/>
            </a:pPr>
            <a:r>
              <a:rPr lang="en-US" sz="2400"/>
              <a:t>Pay stubs or pension information </a:t>
            </a:r>
            <a:endParaRPr/>
          </a:p>
          <a:p>
            <a:pPr indent="-334327" lvl="3" marL="1828800" rtl="0" algn="l">
              <a:lnSpc>
                <a:spcPct val="115000"/>
              </a:lnSpc>
              <a:spcBef>
                <a:spcPts val="400"/>
              </a:spcBef>
              <a:spcAft>
                <a:spcPts val="0"/>
              </a:spcAft>
              <a:buSzPct val="75000"/>
              <a:buChar char="◦"/>
            </a:pPr>
            <a:r>
              <a:rPr lang="en-US" sz="2400"/>
              <a:t>Receipts or bills from health care providers</a:t>
            </a:r>
            <a:endParaRPr/>
          </a:p>
          <a:p>
            <a:pPr indent="-334327" lvl="3" marL="1828800" rtl="0" algn="l">
              <a:lnSpc>
                <a:spcPct val="115000"/>
              </a:lnSpc>
              <a:spcBef>
                <a:spcPts val="400"/>
              </a:spcBef>
              <a:spcAft>
                <a:spcPts val="0"/>
              </a:spcAft>
              <a:buSzPct val="75000"/>
              <a:buChar char="◦"/>
            </a:pPr>
            <a:r>
              <a:rPr lang="en-US" sz="2400"/>
              <a:t>Proof of legal immigration status</a:t>
            </a:r>
            <a:endParaRPr/>
          </a:p>
          <a:p>
            <a:pPr indent="-228600" lvl="3" marL="1828800" rtl="0" algn="l">
              <a:lnSpc>
                <a:spcPct val="115000"/>
              </a:lnSpc>
              <a:spcBef>
                <a:spcPts val="400"/>
              </a:spcBef>
              <a:spcAft>
                <a:spcPts val="0"/>
              </a:spcAft>
              <a:buSzPct val="75000"/>
              <a:buNone/>
            </a:pPr>
            <a:r>
              <a:t/>
            </a:r>
            <a:endParaRPr sz="2400"/>
          </a:p>
          <a:p>
            <a:pPr indent="-228600" lvl="3" marL="1828800" rtl="0" algn="l">
              <a:lnSpc>
                <a:spcPct val="115000"/>
              </a:lnSpc>
              <a:spcBef>
                <a:spcPts val="400"/>
              </a:spcBef>
              <a:spcAft>
                <a:spcPts val="0"/>
              </a:spcAft>
              <a:buSzPct val="75000"/>
              <a:buNone/>
            </a:pPr>
            <a:r>
              <a:t/>
            </a:r>
            <a:endParaRPr sz="2400"/>
          </a:p>
          <a:p>
            <a:pPr indent="0" lvl="1" marL="201168" rtl="0" algn="l">
              <a:lnSpc>
                <a:spcPct val="115000"/>
              </a:lnSpc>
              <a:spcBef>
                <a:spcPts val="200"/>
              </a:spcBef>
              <a:spcAft>
                <a:spcPts val="0"/>
              </a:spcAft>
              <a:buSzPct val="64285"/>
              <a:buNone/>
            </a:pPr>
            <a:r>
              <a:rPr lang="en-US" sz="2800"/>
              <a:t>Information DTA gets through </a:t>
            </a:r>
            <a:r>
              <a:rPr b="1" lang="en-US" sz="2800"/>
              <a:t>state or federal databases</a:t>
            </a:r>
            <a:r>
              <a:rPr lang="en-US" sz="2800"/>
              <a:t>, such as:</a:t>
            </a:r>
            <a:endParaRPr/>
          </a:p>
          <a:p>
            <a:pPr indent="-334327" lvl="3" marL="1828800" rtl="0" algn="l">
              <a:lnSpc>
                <a:spcPct val="115000"/>
              </a:lnSpc>
              <a:spcBef>
                <a:spcPts val="400"/>
              </a:spcBef>
              <a:spcAft>
                <a:spcPts val="0"/>
              </a:spcAft>
              <a:buSzPct val="75000"/>
              <a:buChar char="◦"/>
            </a:pPr>
            <a:r>
              <a:rPr lang="en-US" sz="2400"/>
              <a:t>Social Security (RSDI or SSI)</a:t>
            </a:r>
            <a:endParaRPr/>
          </a:p>
          <a:p>
            <a:pPr indent="-334327" lvl="3" marL="1828800" rtl="0" algn="l">
              <a:lnSpc>
                <a:spcPct val="115000"/>
              </a:lnSpc>
              <a:spcBef>
                <a:spcPts val="400"/>
              </a:spcBef>
              <a:spcAft>
                <a:spcPts val="0"/>
              </a:spcAft>
              <a:buSzPct val="75000"/>
              <a:buChar char="◦"/>
            </a:pPr>
            <a:r>
              <a:rPr lang="en-US" sz="2400"/>
              <a:t>MA Unemployment Benefits </a:t>
            </a:r>
            <a:endParaRPr/>
          </a:p>
          <a:p>
            <a:pPr indent="-334327" lvl="3" marL="1828800" rtl="0" algn="l">
              <a:lnSpc>
                <a:spcPct val="115000"/>
              </a:lnSpc>
              <a:spcBef>
                <a:spcPts val="400"/>
              </a:spcBef>
              <a:spcAft>
                <a:spcPts val="0"/>
              </a:spcAft>
              <a:buSzPct val="75000"/>
              <a:buChar char="◦"/>
            </a:pPr>
            <a:r>
              <a:rPr lang="en-US" sz="2400"/>
              <a:t>Child support through MA Department of Revenue</a:t>
            </a:r>
            <a:endParaRPr/>
          </a:p>
        </p:txBody>
      </p:sp>
      <p:pic>
        <p:nvPicPr>
          <p:cNvPr descr="C:\Users\vnegus\AppData\Local\Microsoft\Windows\INetCache\IE\BKFOY998\Documents-icon[1].png" id="912" name="Google Shape;912;g3254bef7818_0_464"/>
          <p:cNvPicPr preferRelativeResize="0"/>
          <p:nvPr/>
        </p:nvPicPr>
        <p:blipFill rotWithShape="1">
          <a:blip r:embed="rId3">
            <a:alphaModFix/>
          </a:blip>
          <a:srcRect b="0" l="0" r="0" t="0"/>
          <a:stretch/>
        </p:blipFill>
        <p:spPr>
          <a:xfrm>
            <a:off x="559063" y="2368827"/>
            <a:ext cx="1320796" cy="1320796"/>
          </a:xfrm>
          <a:prstGeom prst="rect">
            <a:avLst/>
          </a:prstGeom>
          <a:noFill/>
          <a:ln>
            <a:noFill/>
          </a:ln>
        </p:spPr>
      </p:pic>
      <p:pic>
        <p:nvPicPr>
          <p:cNvPr descr="C:\Program Files (x86)\Microsoft Office\MEDIA\CAGCAT10\j0292982.wmf" id="913" name="Google Shape;913;g3254bef7818_0_464"/>
          <p:cNvPicPr preferRelativeResize="0"/>
          <p:nvPr/>
        </p:nvPicPr>
        <p:blipFill rotWithShape="1">
          <a:blip r:embed="rId4">
            <a:alphaModFix/>
          </a:blip>
          <a:srcRect b="0" l="0" r="0" t="0"/>
          <a:stretch/>
        </p:blipFill>
        <p:spPr>
          <a:xfrm>
            <a:off x="588456" y="4359965"/>
            <a:ext cx="1262009" cy="1245703"/>
          </a:xfrm>
          <a:prstGeom prst="rect">
            <a:avLst/>
          </a:prstGeom>
          <a:noFill/>
          <a:ln>
            <a:noFill/>
          </a:ln>
        </p:spPr>
      </p:pic>
      <p:sp>
        <p:nvSpPr>
          <p:cNvPr id="914" name="Google Shape;914;g3254bef7818_0_46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g3254bef7818_0_473"/>
          <p:cNvSpPr txBox="1"/>
          <p:nvPr>
            <p:ph type="title"/>
          </p:nvPr>
        </p:nvSpPr>
        <p:spPr>
          <a:xfrm>
            <a:off x="1097275" y="286600"/>
            <a:ext cx="7551000" cy="8700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3"/>
                </a:solidFill>
              </a:rPr>
              <a:t>Verifications </a:t>
            </a:r>
            <a:r>
              <a:rPr lang="en-US" sz="2400">
                <a:solidFill>
                  <a:schemeClr val="accent3"/>
                </a:solidFill>
              </a:rPr>
              <a:t>(continued)</a:t>
            </a:r>
            <a:endParaRPr sz="2400">
              <a:solidFill>
                <a:schemeClr val="accent3"/>
              </a:solidFill>
            </a:endParaRPr>
          </a:p>
        </p:txBody>
      </p:sp>
      <p:sp>
        <p:nvSpPr>
          <p:cNvPr id="921" name="Google Shape;921;g3254bef7818_0_473"/>
          <p:cNvSpPr txBox="1"/>
          <p:nvPr>
            <p:ph idx="1" type="body"/>
          </p:nvPr>
        </p:nvSpPr>
        <p:spPr>
          <a:xfrm>
            <a:off x="2038175" y="1881800"/>
            <a:ext cx="9570600" cy="4499700"/>
          </a:xfrm>
          <a:prstGeom prst="rect">
            <a:avLst/>
          </a:prstGeom>
          <a:noFill/>
          <a:ln>
            <a:noFill/>
          </a:ln>
        </p:spPr>
        <p:txBody>
          <a:bodyPr anchorCtr="0" anchor="t" bIns="45700" lIns="0" spcFirstLastPara="1" rIns="0" wrap="square" tIns="45700">
            <a:normAutofit lnSpcReduction="20000"/>
          </a:bodyPr>
          <a:lstStyle/>
          <a:p>
            <a:pPr indent="0" lvl="1" marL="0" rtl="0" algn="l">
              <a:lnSpc>
                <a:spcPct val="115000"/>
              </a:lnSpc>
              <a:spcBef>
                <a:spcPts val="1200"/>
              </a:spcBef>
              <a:spcAft>
                <a:spcPts val="0"/>
              </a:spcAft>
              <a:buSzPts val="2800"/>
              <a:buNone/>
            </a:pPr>
            <a:r>
              <a:rPr b="1" lang="en-US" sz="2800"/>
              <a:t>Collateral contact </a:t>
            </a:r>
            <a:r>
              <a:rPr lang="en-US" sz="2800"/>
              <a:t>- </a:t>
            </a:r>
            <a:r>
              <a:rPr lang="en-US" sz="2400"/>
              <a:t>Information DTA confirms directly with a third party-usually when household is having a hard time getting proof (such as proof of income). </a:t>
            </a:r>
            <a:endParaRPr sz="2400"/>
          </a:p>
          <a:p>
            <a:pPr indent="0" lvl="1" marL="0" rtl="0" algn="l">
              <a:lnSpc>
                <a:spcPct val="115000"/>
              </a:lnSpc>
              <a:spcBef>
                <a:spcPts val="1400"/>
              </a:spcBef>
              <a:spcAft>
                <a:spcPts val="0"/>
              </a:spcAft>
              <a:buSzPts val="2800"/>
              <a:buNone/>
            </a:pPr>
            <a:r>
              <a:rPr b="1" lang="en-US" sz="2800"/>
              <a:t>Self-declarations </a:t>
            </a:r>
            <a:r>
              <a:rPr lang="en-US" sz="2800"/>
              <a:t>– Statements from the household DTA should accept (unless “questionable”), such as:</a:t>
            </a:r>
            <a:endParaRPr/>
          </a:p>
          <a:p>
            <a:pPr indent="-444500" lvl="3" marL="822960" rtl="0" algn="l">
              <a:lnSpc>
                <a:spcPct val="115000"/>
              </a:lnSpc>
              <a:spcBef>
                <a:spcPts val="200"/>
              </a:spcBef>
              <a:spcAft>
                <a:spcPts val="0"/>
              </a:spcAft>
              <a:buSzPts val="2200"/>
              <a:buFont typeface="Courier New"/>
              <a:buChar char="o"/>
            </a:pPr>
            <a:r>
              <a:rPr lang="en-US" sz="2200"/>
              <a:t>U.S. citizenship </a:t>
            </a:r>
            <a:endParaRPr sz="2200"/>
          </a:p>
          <a:p>
            <a:pPr indent="-444500" lvl="3" marL="822960" rtl="0" algn="l">
              <a:lnSpc>
                <a:spcPct val="115000"/>
              </a:lnSpc>
              <a:spcBef>
                <a:spcPts val="200"/>
              </a:spcBef>
              <a:spcAft>
                <a:spcPts val="0"/>
              </a:spcAft>
              <a:buSzPts val="2200"/>
              <a:buChar char="o"/>
            </a:pPr>
            <a:r>
              <a:rPr lang="en-US" sz="2200"/>
              <a:t>Shelter (rent or homeownership costs)</a:t>
            </a:r>
            <a:endParaRPr sz="2200"/>
          </a:p>
          <a:p>
            <a:pPr indent="-444500" lvl="3" marL="822960" rtl="0" algn="l">
              <a:lnSpc>
                <a:spcPct val="115000"/>
              </a:lnSpc>
              <a:spcBef>
                <a:spcPts val="0"/>
              </a:spcBef>
              <a:spcAft>
                <a:spcPts val="0"/>
              </a:spcAft>
              <a:buSzPts val="2200"/>
              <a:buChar char="o"/>
            </a:pPr>
            <a:r>
              <a:rPr lang="en-US" sz="2200"/>
              <a:t>College student status</a:t>
            </a:r>
            <a:endParaRPr sz="2200"/>
          </a:p>
          <a:p>
            <a:pPr indent="-444500" lvl="3" marL="822960" rtl="0" algn="l">
              <a:lnSpc>
                <a:spcPct val="115000"/>
              </a:lnSpc>
              <a:spcBef>
                <a:spcPts val="0"/>
              </a:spcBef>
              <a:spcAft>
                <a:spcPts val="0"/>
              </a:spcAft>
              <a:buSzPts val="2200"/>
              <a:buChar char="o"/>
            </a:pPr>
            <a:r>
              <a:rPr lang="en-US" sz="2200"/>
              <a:t>Type of utilities (heating/cooling, etc)  </a:t>
            </a:r>
            <a:endParaRPr sz="2200"/>
          </a:p>
          <a:p>
            <a:pPr indent="-444500" lvl="3" marL="822960" rtl="0" algn="l">
              <a:lnSpc>
                <a:spcPct val="115000"/>
              </a:lnSpc>
              <a:spcBef>
                <a:spcPts val="0"/>
              </a:spcBef>
              <a:spcAft>
                <a:spcPts val="0"/>
              </a:spcAft>
              <a:buSzPts val="2200"/>
              <a:buChar char="o"/>
            </a:pPr>
            <a:r>
              <a:rPr lang="en-US" sz="2200"/>
              <a:t>Child care/adult day care costs</a:t>
            </a:r>
            <a:endParaRPr sz="2200"/>
          </a:p>
          <a:p>
            <a:pPr indent="-444500" lvl="3" marL="822960" rtl="0" algn="l">
              <a:lnSpc>
                <a:spcPct val="115000"/>
              </a:lnSpc>
              <a:spcBef>
                <a:spcPts val="0"/>
              </a:spcBef>
              <a:spcAft>
                <a:spcPts val="0"/>
              </a:spcAft>
              <a:buSzPts val="2200"/>
              <a:buChar char="o"/>
            </a:pPr>
            <a:r>
              <a:rPr lang="en-US" sz="2200"/>
              <a:t>Health care costs </a:t>
            </a:r>
            <a:r>
              <a:rPr lang="en-US" sz="2200"/>
              <a:t>between</a:t>
            </a:r>
            <a:r>
              <a:rPr lang="en-US" sz="2200"/>
              <a:t> $35-$190/mo for people 60+/getting disability benefit</a:t>
            </a:r>
            <a:endParaRPr sz="2200"/>
          </a:p>
        </p:txBody>
      </p:sp>
      <p:pic>
        <p:nvPicPr>
          <p:cNvPr descr="C:\Users\vnegus\AppData\Local\Microsoft\Windows\INetCache\IE\3J4M3108\documents[1].gif" id="922" name="Google Shape;922;g3254bef7818_0_473"/>
          <p:cNvPicPr preferRelativeResize="0"/>
          <p:nvPr/>
        </p:nvPicPr>
        <p:blipFill rotWithShape="1">
          <a:blip r:embed="rId3">
            <a:alphaModFix/>
          </a:blip>
          <a:srcRect b="0" l="0" r="0" t="0"/>
          <a:stretch/>
        </p:blipFill>
        <p:spPr>
          <a:xfrm>
            <a:off x="657999" y="4005299"/>
            <a:ext cx="1193021" cy="1111087"/>
          </a:xfrm>
          <a:prstGeom prst="rect">
            <a:avLst/>
          </a:prstGeom>
          <a:noFill/>
          <a:ln>
            <a:noFill/>
          </a:ln>
        </p:spPr>
      </p:pic>
      <p:pic>
        <p:nvPicPr>
          <p:cNvPr descr="C:\Users\vnegus\AppData\Local\Microsoft\Windows\INetCache\IE\7QV8CJAD\480px-Emblem_phone.svg[1].png" id="923" name="Google Shape;923;g3254bef7818_0_473"/>
          <p:cNvPicPr preferRelativeResize="0"/>
          <p:nvPr/>
        </p:nvPicPr>
        <p:blipFill rotWithShape="1">
          <a:blip r:embed="rId4">
            <a:alphaModFix/>
          </a:blip>
          <a:srcRect b="0" l="0" r="0" t="0"/>
          <a:stretch/>
        </p:blipFill>
        <p:spPr>
          <a:xfrm>
            <a:off x="657999" y="1953980"/>
            <a:ext cx="1014508" cy="1014508"/>
          </a:xfrm>
          <a:prstGeom prst="rect">
            <a:avLst/>
          </a:prstGeom>
          <a:noFill/>
          <a:ln>
            <a:noFill/>
          </a:ln>
        </p:spPr>
      </p:pic>
      <p:sp>
        <p:nvSpPr>
          <p:cNvPr id="924" name="Google Shape;924;g3254bef7818_0_47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g3254bef7818_0_482"/>
          <p:cNvSpPr txBox="1"/>
          <p:nvPr>
            <p:ph type="title"/>
          </p:nvPr>
        </p:nvSpPr>
        <p:spPr>
          <a:xfrm>
            <a:off x="1097275" y="286601"/>
            <a:ext cx="10058400" cy="9687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3"/>
                </a:solidFill>
              </a:rPr>
              <a:t>“Questi</a:t>
            </a:r>
            <a:r>
              <a:rPr lang="en-US">
                <a:solidFill>
                  <a:schemeClr val="accent3"/>
                </a:solidFill>
                <a:extLst>
                  <a:ext uri="http://customooxmlschemas.google.com/">
                    <go:slidesCustomData xmlns:go="http://customooxmlschemas.google.com/" textRoundtripDataId="135"/>
                  </a:ext>
                </a:extLst>
              </a:rPr>
              <a:t>on</a:t>
            </a:r>
            <a:r>
              <a:rPr lang="en-US">
                <a:solidFill>
                  <a:schemeClr val="accent3"/>
                </a:solidFill>
              </a:rPr>
              <a:t>able” inf</a:t>
            </a:r>
            <a:r>
              <a:rPr lang="en-US">
                <a:solidFill>
                  <a:schemeClr val="accent3"/>
                </a:solidFill>
                <a:extLst>
                  <a:ext uri="http://customooxmlschemas.google.com/">
                    <go:slidesCustomData xmlns:go="http://customooxmlschemas.google.com/" textRoundtripDataId="136"/>
                  </a:ext>
                </a:extLst>
              </a:rPr>
              <a:t>or</a:t>
            </a:r>
            <a:r>
              <a:rPr lang="en-US">
                <a:solidFill>
                  <a:schemeClr val="accent3"/>
                </a:solidFill>
              </a:rPr>
              <a:t>mation:</a:t>
            </a:r>
            <a:endParaRPr>
              <a:solidFill>
                <a:schemeClr val="accent3"/>
              </a:solidFill>
            </a:endParaRPr>
          </a:p>
        </p:txBody>
      </p:sp>
      <p:sp>
        <p:nvSpPr>
          <p:cNvPr id="931" name="Google Shape;931;g3254bef7818_0_482"/>
          <p:cNvSpPr txBox="1"/>
          <p:nvPr>
            <p:ph idx="1" type="body"/>
          </p:nvPr>
        </p:nvSpPr>
        <p:spPr>
          <a:xfrm>
            <a:off x="1097280" y="1845733"/>
            <a:ext cx="8224200" cy="4172700"/>
          </a:xfrm>
          <a:prstGeom prst="rect">
            <a:avLst/>
          </a:prstGeom>
          <a:noFill/>
          <a:ln>
            <a:noFill/>
          </a:ln>
        </p:spPr>
        <p:txBody>
          <a:bodyPr anchorCtr="0" anchor="t" bIns="45700" lIns="0" spcFirstLastPara="1" rIns="0" wrap="square" tIns="45700">
            <a:normAutofit/>
          </a:bodyPr>
          <a:lstStyle/>
          <a:p>
            <a:pPr indent="-342900" lvl="0" marL="457200" rtl="0" algn="l">
              <a:lnSpc>
                <a:spcPct val="115000"/>
              </a:lnSpc>
              <a:spcBef>
                <a:spcPts val="1200"/>
              </a:spcBef>
              <a:spcAft>
                <a:spcPts val="0"/>
              </a:spcAft>
              <a:buSzPts val="1800"/>
              <a:buFont typeface="Arial"/>
              <a:buChar char="•"/>
            </a:pPr>
            <a:r>
              <a:rPr lang="en-US" sz="2600"/>
              <a:t> DTA may ask for more proof when information appears to be “questionable.” </a:t>
            </a:r>
            <a:endParaRPr/>
          </a:p>
          <a:p>
            <a:pPr indent="-342900" lvl="0" marL="457200" rtl="0" algn="l">
              <a:lnSpc>
                <a:spcPct val="115000"/>
              </a:lnSpc>
              <a:spcBef>
                <a:spcPts val="1200"/>
              </a:spcBef>
              <a:spcAft>
                <a:spcPts val="0"/>
              </a:spcAft>
              <a:buSzPts val="1800"/>
              <a:buFont typeface="Arial"/>
              <a:buChar char="•"/>
            </a:pPr>
            <a:r>
              <a:rPr lang="en-US" sz="2600"/>
              <a:t> Questionable means information must be INCONSISTENT with previous statements made by the client OR with other information DTA has. </a:t>
            </a:r>
            <a:endParaRPr/>
          </a:p>
          <a:p>
            <a:pPr indent="-342900" lvl="0" marL="457200" rtl="0" algn="l">
              <a:lnSpc>
                <a:spcPct val="115000"/>
              </a:lnSpc>
              <a:spcBef>
                <a:spcPts val="1200"/>
              </a:spcBef>
              <a:spcAft>
                <a:spcPts val="0"/>
              </a:spcAft>
              <a:buSzPts val="1800"/>
              <a:buFont typeface="Arial"/>
              <a:buChar char="•"/>
            </a:pPr>
            <a:r>
              <a:rPr lang="en-US" sz="2600"/>
              <a:t> Worker MUST write a case note explaining why something is questionable. </a:t>
            </a:r>
            <a:endParaRPr/>
          </a:p>
        </p:txBody>
      </p:sp>
      <p:pic>
        <p:nvPicPr>
          <p:cNvPr descr="C:\Users\vnegus\AppData\Local\Microsoft\Windows\INetCache\IE\3J4M3108\quiz[1].jpg" id="932" name="Google Shape;932;g3254bef7818_0_482"/>
          <p:cNvPicPr preferRelativeResize="0"/>
          <p:nvPr/>
        </p:nvPicPr>
        <p:blipFill rotWithShape="1">
          <a:blip r:embed="rId3">
            <a:alphaModFix/>
          </a:blip>
          <a:srcRect b="0" l="0" r="0" t="0"/>
          <a:stretch/>
        </p:blipFill>
        <p:spPr>
          <a:xfrm>
            <a:off x="9556195" y="1028211"/>
            <a:ext cx="2428519" cy="2239473"/>
          </a:xfrm>
          <a:prstGeom prst="rect">
            <a:avLst/>
          </a:prstGeom>
          <a:noFill/>
          <a:ln>
            <a:noFill/>
          </a:ln>
        </p:spPr>
      </p:pic>
      <p:sp>
        <p:nvSpPr>
          <p:cNvPr id="933" name="Google Shape;933;g3254bef7818_0_482"/>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2d7e4c12f42_0_431"/>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sz="3700">
                <a:solidFill>
                  <a:schemeClr val="accent3"/>
                </a:solidFill>
              </a:rPr>
              <a:t>Right n</a:t>
            </a:r>
            <a:r>
              <a:rPr lang="en-US" sz="3700">
                <a:solidFill>
                  <a:schemeClr val="accent3"/>
                </a:solidFill>
              </a:rPr>
              <a:t>ow: P</a:t>
            </a:r>
            <a:r>
              <a:rPr lang="en-US" sz="3700">
                <a:solidFill>
                  <a:schemeClr val="accent3"/>
                </a:solidFill>
              </a:rPr>
              <a:t>r</a:t>
            </a:r>
            <a:r>
              <a:rPr lang="en-US" sz="3700">
                <a:solidFill>
                  <a:schemeClr val="accent3"/>
                </a:solidFill>
                <a:extLst>
                  <a:ext uri="http://customooxmlschemas.google.com/">
                    <go:slidesCustomData xmlns:go="http://customooxmlschemas.google.com/" textRoundtripDataId="17"/>
                  </a:ext>
                </a:extLst>
              </a:rPr>
              <a:t>o</a:t>
            </a:r>
            <a:r>
              <a:rPr lang="en-US" sz="3700">
                <a:solidFill>
                  <a:schemeClr val="accent3"/>
                </a:solidFill>
              </a:rPr>
              <a:t>tec</a:t>
            </a:r>
            <a:r>
              <a:rPr lang="en-US" sz="3700">
                <a:solidFill>
                  <a:schemeClr val="accent3"/>
                </a:solidFill>
                <a:extLst>
                  <a:ext uri="http://customooxmlschemas.google.com/">
                    <go:slidesCustomData xmlns:go="http://customooxmlschemas.google.com/" textRoundtripDataId="18"/>
                  </a:ext>
                </a:extLst>
              </a:rPr>
              <a:t>t </a:t>
            </a:r>
            <a:r>
              <a:rPr lang="en-US" sz="3700">
                <a:solidFill>
                  <a:schemeClr val="accent3"/>
                </a:solidFill>
              </a:rPr>
              <a:t>SNAP &amp; advocate for fixes</a:t>
            </a:r>
            <a:endParaRPr/>
          </a:p>
        </p:txBody>
      </p:sp>
      <p:sp>
        <p:nvSpPr>
          <p:cNvPr id="219" name="Google Shape;219;g2d7e4c12f42_0_431"/>
          <p:cNvSpPr txBox="1"/>
          <p:nvPr>
            <p:ph idx="1" type="body"/>
          </p:nvPr>
        </p:nvSpPr>
        <p:spPr>
          <a:xfrm>
            <a:off x="1097275" y="1845724"/>
            <a:ext cx="10058400" cy="4376100"/>
          </a:xfrm>
          <a:prstGeom prst="rect">
            <a:avLst/>
          </a:prstGeom>
        </p:spPr>
        <p:txBody>
          <a:bodyPr anchorCtr="0" anchor="t" bIns="45700" lIns="0" spcFirstLastPara="1" rIns="0" wrap="square" tIns="45700">
            <a:normAutofit fontScale="55000" lnSpcReduction="20000"/>
          </a:bodyPr>
          <a:lstStyle/>
          <a:p>
            <a:pPr indent="-368300" lvl="0" marL="457200" rtl="0" algn="l">
              <a:lnSpc>
                <a:spcPct val="150000"/>
              </a:lnSpc>
              <a:spcBef>
                <a:spcPts val="0"/>
              </a:spcBef>
              <a:spcAft>
                <a:spcPts val="0"/>
              </a:spcAft>
              <a:buClr>
                <a:srgbClr val="000000"/>
              </a:buClr>
              <a:buSzPct val="100000"/>
              <a:buFont typeface="Arial"/>
              <a:buChar char="●"/>
            </a:pPr>
            <a:r>
              <a:rPr lang="en-US" sz="4000"/>
              <a:t>EBT card does not have chip/tap = vulnerable to skimming &amp; theft</a:t>
            </a:r>
            <a:endParaRPr sz="4000"/>
          </a:p>
          <a:p>
            <a:pPr indent="-368300" lvl="0" marL="457200" rtl="0" algn="l">
              <a:lnSpc>
                <a:spcPct val="150000"/>
              </a:lnSpc>
              <a:spcBef>
                <a:spcPts val="0"/>
              </a:spcBef>
              <a:spcAft>
                <a:spcPts val="0"/>
              </a:spcAft>
              <a:buClr>
                <a:srgbClr val="000000"/>
              </a:buClr>
              <a:buSzPct val="100000"/>
              <a:buFont typeface="Arial"/>
              <a:buChar char="●"/>
            </a:pPr>
            <a:r>
              <a:rPr lang="en-US" sz="4000"/>
              <a:t>To try to protect SNAP </a:t>
            </a:r>
            <a:r>
              <a:rPr lang="en-US" sz="4000"/>
              <a:t>from theft:</a:t>
            </a:r>
            <a:endParaRPr sz="4000"/>
          </a:p>
          <a:p>
            <a:pPr indent="-368300" lvl="1" marL="914400" rtl="0" algn="l">
              <a:lnSpc>
                <a:spcPct val="150000"/>
              </a:lnSpc>
              <a:spcBef>
                <a:spcPts val="0"/>
              </a:spcBef>
              <a:spcAft>
                <a:spcPts val="0"/>
              </a:spcAft>
              <a:buClr>
                <a:srgbClr val="000000"/>
              </a:buClr>
              <a:buSzPct val="100000"/>
              <a:buFont typeface="Arial"/>
              <a:buChar char="○"/>
            </a:pPr>
            <a:r>
              <a:rPr lang="en-US" sz="4000"/>
              <a:t>change PIN often</a:t>
            </a:r>
            <a:endParaRPr sz="4000"/>
          </a:p>
          <a:p>
            <a:pPr indent="-368300" lvl="1" marL="914400" rtl="0" algn="l">
              <a:lnSpc>
                <a:spcPct val="150000"/>
              </a:lnSpc>
              <a:spcBef>
                <a:spcPts val="0"/>
              </a:spcBef>
              <a:spcAft>
                <a:spcPts val="0"/>
              </a:spcAft>
              <a:buClr>
                <a:srgbClr val="000000"/>
              </a:buClr>
              <a:buSzPct val="100000"/>
              <a:buFont typeface="Arial"/>
              <a:buChar char="○"/>
            </a:pPr>
            <a:r>
              <a:rPr lang="en-US" sz="4000"/>
              <a:t>lock/unlock EBT card on DTAConnect</a:t>
            </a:r>
            <a:endParaRPr sz="4000"/>
          </a:p>
          <a:p>
            <a:pPr indent="-368300" lvl="1" marL="914400" rtl="0" algn="l">
              <a:lnSpc>
                <a:spcPct val="150000"/>
              </a:lnSpc>
              <a:spcBef>
                <a:spcPts val="0"/>
              </a:spcBef>
              <a:spcAft>
                <a:spcPts val="0"/>
              </a:spcAft>
              <a:buClr>
                <a:srgbClr val="000000"/>
              </a:buClr>
              <a:buSzPct val="100000"/>
              <a:buFont typeface="Arial"/>
              <a:buChar char="○"/>
            </a:pPr>
            <a:r>
              <a:rPr lang="en-US" sz="4000"/>
              <a:t>See </a:t>
            </a:r>
            <a:r>
              <a:rPr lang="en-US" sz="4000" u="sng">
                <a:solidFill>
                  <a:schemeClr val="hlink"/>
                </a:solidFill>
                <a:hlinkClick r:id="rId3"/>
              </a:rPr>
              <a:t>Mass.gov/ProtectYourEBT</a:t>
            </a:r>
            <a:r>
              <a:rPr lang="en-US" sz="4000"/>
              <a:t> - resources in 11 languages </a:t>
            </a:r>
            <a:endParaRPr sz="4000"/>
          </a:p>
          <a:p>
            <a:pPr indent="-368300" lvl="0" marL="457200" rtl="0" algn="l">
              <a:lnSpc>
                <a:spcPct val="150000"/>
              </a:lnSpc>
              <a:spcBef>
                <a:spcPts val="0"/>
              </a:spcBef>
              <a:spcAft>
                <a:spcPts val="0"/>
              </a:spcAft>
              <a:buClr>
                <a:srgbClr val="000000"/>
              </a:buClr>
              <a:buSzPct val="100000"/>
              <a:buFont typeface="Arial"/>
              <a:buChar char="●"/>
            </a:pPr>
            <a:r>
              <a:rPr lang="en-US" sz="4000"/>
              <a:t>Report theft to</a:t>
            </a:r>
            <a:r>
              <a:rPr lang="en-US" sz="4000">
                <a:extLst>
                  <a:ext uri="http://customooxmlschemas.google.com/">
                    <go:slidesCustomData xmlns:go="http://customooxmlschemas.google.com/" textRoundtripDataId="19"/>
                  </a:ext>
                </a:extLst>
              </a:rPr>
              <a:t> DTA f</a:t>
            </a:r>
            <a:r>
              <a:rPr lang="en-US" sz="4000"/>
              <a:t>or tracking </a:t>
            </a:r>
            <a:endParaRPr sz="4000"/>
          </a:p>
          <a:p>
            <a:pPr indent="-368300" lvl="0" marL="457200" rtl="0" algn="l">
              <a:lnSpc>
                <a:spcPct val="150000"/>
              </a:lnSpc>
              <a:spcBef>
                <a:spcPts val="0"/>
              </a:spcBef>
              <a:spcAft>
                <a:spcPts val="0"/>
              </a:spcAft>
              <a:buClr>
                <a:srgbClr val="000000"/>
              </a:buClr>
              <a:buSzPct val="100000"/>
              <a:buFont typeface="Arial"/>
              <a:buChar char="●"/>
            </a:pPr>
            <a:r>
              <a:rPr lang="en-US" sz="4000"/>
              <a:t>Advocate for fixes</a:t>
            </a:r>
            <a:endParaRPr sz="4000"/>
          </a:p>
          <a:p>
            <a:pPr indent="-368300" lvl="1" marL="914400" rtl="0" algn="l">
              <a:lnSpc>
                <a:spcPct val="150000"/>
              </a:lnSpc>
              <a:spcBef>
                <a:spcPts val="0"/>
              </a:spcBef>
              <a:spcAft>
                <a:spcPts val="0"/>
              </a:spcAft>
              <a:buClr>
                <a:srgbClr val="000000"/>
              </a:buClr>
              <a:buSzPct val="100000"/>
              <a:buFont typeface="Arial"/>
              <a:buChar char="○"/>
            </a:pPr>
            <a:r>
              <a:rPr lang="en-US" sz="4000" u="sng">
                <a:solidFill>
                  <a:schemeClr val="hlink"/>
                </a:solidFill>
                <a:hlinkClick r:id="rId4"/>
              </a:rPr>
              <a:t>Urgent need for state $ to replace stolen ben</a:t>
            </a:r>
            <a:r>
              <a:rPr lang="en-US" sz="4000" u="sng">
                <a:solidFill>
                  <a:schemeClr val="hlink"/>
                </a:solidFill>
                <a:hlinkClick r:id="rId5"/>
                <a:extLst>
                  <a:ext uri="http://customooxmlschemas.google.com/">
                    <go:slidesCustomData xmlns:go="http://customooxmlschemas.google.com/" textRoundtripDataId="20"/>
                  </a:ext>
                </a:extLst>
              </a:rPr>
              <a:t>efits</a:t>
            </a:r>
            <a:r>
              <a:rPr lang="en-US" sz="4000" u="sng">
                <a:solidFill>
                  <a:schemeClr val="hlink"/>
                </a:solidFill>
                <a:hlinkClick r:id="rId6"/>
              </a:rPr>
              <a:t>! </a:t>
            </a:r>
            <a:endParaRPr sz="4000"/>
          </a:p>
          <a:p>
            <a:pPr indent="-368300" lvl="1" marL="914400" rtl="0" algn="l">
              <a:lnSpc>
                <a:spcPct val="150000"/>
              </a:lnSpc>
              <a:spcBef>
                <a:spcPts val="0"/>
              </a:spcBef>
              <a:spcAft>
                <a:spcPts val="0"/>
              </a:spcAft>
              <a:buClr>
                <a:srgbClr val="000000"/>
              </a:buClr>
              <a:buSzPct val="100000"/>
              <a:buFont typeface="Arial"/>
              <a:buChar char="○"/>
            </a:pPr>
            <a:r>
              <a:rPr lang="en-US" sz="4000"/>
              <a:t>Chip/tap EBT cards</a:t>
            </a:r>
            <a:endParaRPr sz="4000"/>
          </a:p>
          <a:p>
            <a:pPr indent="-368300" lvl="1" marL="914400" rtl="0" algn="l">
              <a:lnSpc>
                <a:spcPct val="150000"/>
              </a:lnSpc>
              <a:spcBef>
                <a:spcPts val="0"/>
              </a:spcBef>
              <a:spcAft>
                <a:spcPts val="0"/>
              </a:spcAft>
              <a:buClr>
                <a:srgbClr val="000000"/>
              </a:buClr>
              <a:buSzPct val="100000"/>
              <a:buFont typeface="Arial"/>
              <a:buChar char="○"/>
            </a:pPr>
            <a:r>
              <a:rPr lang="en-US" sz="4000" u="sng">
                <a:solidFill>
                  <a:schemeClr val="hlink"/>
                </a:solidFill>
                <a:hlinkClick r:id="rId7"/>
              </a:rPr>
              <a:t>Report cases to MLRI</a:t>
            </a:r>
            <a:r>
              <a:rPr lang="en-US" sz="4000"/>
              <a:t>. </a:t>
            </a:r>
            <a:endParaRPr sz="4000"/>
          </a:p>
        </p:txBody>
      </p:sp>
      <p:pic>
        <p:nvPicPr>
          <p:cNvPr id="220" name="Google Shape;220;g2d7e4c12f42_0_431"/>
          <p:cNvPicPr preferRelativeResize="0"/>
          <p:nvPr/>
        </p:nvPicPr>
        <p:blipFill>
          <a:blip r:embed="rId8">
            <a:alphaModFix/>
          </a:blip>
          <a:stretch>
            <a:fillRect/>
          </a:stretch>
        </p:blipFill>
        <p:spPr>
          <a:xfrm>
            <a:off x="9022351" y="2379088"/>
            <a:ext cx="2776325" cy="34899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g2af562fa6e1_0_18"/>
          <p:cNvSpPr txBox="1"/>
          <p:nvPr>
            <p:ph type="title"/>
          </p:nvPr>
        </p:nvSpPr>
        <p:spPr>
          <a:xfrm>
            <a:off x="1097280" y="286603"/>
            <a:ext cx="10058400" cy="14508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3"/>
                </a:solidFill>
              </a:rPr>
              <a:t>“Questi</a:t>
            </a:r>
            <a:r>
              <a:rPr lang="en-US">
                <a:solidFill>
                  <a:schemeClr val="accent3"/>
                </a:solidFill>
                <a:extLst>
                  <a:ext uri="http://customooxmlschemas.google.com/">
                    <go:slidesCustomData xmlns:go="http://customooxmlschemas.google.com/" textRoundtripDataId="137"/>
                  </a:ext>
                </a:extLst>
              </a:rPr>
              <a:t>on</a:t>
            </a:r>
            <a:r>
              <a:rPr lang="en-US">
                <a:solidFill>
                  <a:schemeClr val="accent3"/>
                </a:solidFill>
              </a:rPr>
              <a:t>able” example </a:t>
            </a:r>
            <a:endParaRPr/>
          </a:p>
        </p:txBody>
      </p:sp>
      <p:sp>
        <p:nvSpPr>
          <p:cNvPr id="940" name="Google Shape;940;g2af562fa6e1_0_18"/>
          <p:cNvSpPr txBox="1"/>
          <p:nvPr>
            <p:ph idx="1" type="body"/>
          </p:nvPr>
        </p:nvSpPr>
        <p:spPr>
          <a:xfrm>
            <a:off x="681200" y="2003550"/>
            <a:ext cx="4271400" cy="4023300"/>
          </a:xfrm>
          <a:prstGeom prst="rect">
            <a:avLst/>
          </a:prstGeom>
        </p:spPr>
        <p:txBody>
          <a:bodyPr anchorCtr="0" anchor="t" bIns="45700" lIns="0" spcFirstLastPara="1" rIns="0" wrap="square" tIns="45700">
            <a:normAutofit lnSpcReduction="10000"/>
          </a:bodyPr>
          <a:lstStyle/>
          <a:p>
            <a:pPr indent="-342900" lvl="0" marL="457200" rtl="0" algn="l">
              <a:lnSpc>
                <a:spcPct val="115000"/>
              </a:lnSpc>
              <a:spcBef>
                <a:spcPts val="1200"/>
              </a:spcBef>
              <a:spcAft>
                <a:spcPts val="0"/>
              </a:spcAft>
              <a:buSzPts val="1800"/>
              <a:buChar char="●"/>
            </a:pPr>
            <a:r>
              <a:rPr lang="en-US"/>
              <a:t>Fia applies for SNAP, to show MA residency sends in lease. </a:t>
            </a:r>
            <a:endParaRPr/>
          </a:p>
          <a:p>
            <a:pPr indent="-342900" lvl="0" marL="457200" rtl="0" algn="l">
              <a:lnSpc>
                <a:spcPct val="115000"/>
              </a:lnSpc>
              <a:spcBef>
                <a:spcPts val="0"/>
              </a:spcBef>
              <a:spcAft>
                <a:spcPts val="0"/>
              </a:spcAft>
              <a:buSzPts val="1800"/>
              <a:buChar char="●"/>
            </a:pPr>
            <a:r>
              <a:rPr lang="en-US"/>
              <a:t>Lease states rent is $</a:t>
            </a:r>
            <a:r>
              <a:rPr lang="en-US"/>
              <a:t>2</a:t>
            </a:r>
            <a:r>
              <a:rPr lang="en-US"/>
              <a:t>,000/mo. </a:t>
            </a:r>
            <a:endParaRPr/>
          </a:p>
          <a:p>
            <a:pPr indent="-342900" lvl="0" marL="457200" rtl="0" algn="l">
              <a:lnSpc>
                <a:spcPct val="115000"/>
              </a:lnSpc>
              <a:spcBef>
                <a:spcPts val="0"/>
              </a:spcBef>
              <a:spcAft>
                <a:spcPts val="0"/>
              </a:spcAft>
              <a:buSzPts val="1800"/>
              <a:buChar char="●"/>
            </a:pPr>
            <a:r>
              <a:rPr lang="en-US"/>
              <a:t>During interview Fia says her rent is $</a:t>
            </a:r>
            <a:r>
              <a:rPr lang="en-US"/>
              <a:t>1</a:t>
            </a:r>
            <a:r>
              <a:rPr lang="en-US"/>
              <a:t>,000/mo. </a:t>
            </a:r>
            <a:endParaRPr/>
          </a:p>
          <a:p>
            <a:pPr indent="-342900" lvl="0" marL="457200" rtl="0" algn="l">
              <a:lnSpc>
                <a:spcPct val="115000"/>
              </a:lnSpc>
              <a:spcBef>
                <a:spcPts val="0"/>
              </a:spcBef>
              <a:spcAft>
                <a:spcPts val="0"/>
              </a:spcAft>
              <a:buSzPts val="1800"/>
              <a:buChar char="●"/>
            </a:pPr>
            <a:r>
              <a:rPr lang="en-US"/>
              <a:t>Worker asks Fia to explain the difference. Fia </a:t>
            </a:r>
            <a:r>
              <a:rPr lang="en-US"/>
              <a:t>explains</a:t>
            </a:r>
            <a:r>
              <a:rPr lang="en-US"/>
              <a:t> she has a roommate (she doesn’t make/buy food with) and they split the rent. </a:t>
            </a:r>
            <a:r>
              <a:rPr b="1" lang="en-US"/>
              <a:t>This is NOT questionable.</a:t>
            </a:r>
            <a:r>
              <a:rPr lang="en-US"/>
              <a:t> </a:t>
            </a:r>
            <a:endParaRPr/>
          </a:p>
          <a:p>
            <a:pPr indent="-342900" lvl="0" marL="457200" rtl="0" algn="l">
              <a:lnSpc>
                <a:spcPct val="115000"/>
              </a:lnSpc>
              <a:spcBef>
                <a:spcPts val="0"/>
              </a:spcBef>
              <a:spcAft>
                <a:spcPts val="0"/>
              </a:spcAft>
              <a:buSzPts val="1800"/>
              <a:buChar char="●"/>
            </a:pPr>
            <a:r>
              <a:rPr lang="en-US"/>
              <a:t>Fia’s self declaration that her rent is $1,000 is accepted. </a:t>
            </a:r>
            <a:endParaRPr/>
          </a:p>
        </p:txBody>
      </p:sp>
      <p:sp>
        <p:nvSpPr>
          <p:cNvPr id="941" name="Google Shape;941;g2af562fa6e1_0_18"/>
          <p:cNvSpPr txBox="1"/>
          <p:nvPr>
            <p:ph idx="1" type="body"/>
          </p:nvPr>
        </p:nvSpPr>
        <p:spPr>
          <a:xfrm>
            <a:off x="7175125" y="1831400"/>
            <a:ext cx="4406100" cy="4372500"/>
          </a:xfrm>
          <a:prstGeom prst="rect">
            <a:avLst/>
          </a:prstGeom>
        </p:spPr>
        <p:txBody>
          <a:bodyPr anchorCtr="0" anchor="t" bIns="45700" lIns="0" spcFirstLastPara="1" rIns="0" wrap="square" tIns="45700">
            <a:normAutofit lnSpcReduction="20000"/>
          </a:bodyPr>
          <a:lstStyle/>
          <a:p>
            <a:pPr indent="-342900" lvl="0" marL="457200" rtl="0" algn="l">
              <a:lnSpc>
                <a:spcPct val="115000"/>
              </a:lnSpc>
              <a:spcBef>
                <a:spcPts val="1200"/>
              </a:spcBef>
              <a:spcAft>
                <a:spcPts val="0"/>
              </a:spcAft>
              <a:buSzPts val="1800"/>
              <a:buChar char="●"/>
            </a:pPr>
            <a:r>
              <a:rPr lang="en-US"/>
              <a:t>Fia applies for SNAP, to show MA residency sends in lease. </a:t>
            </a:r>
            <a:endParaRPr/>
          </a:p>
          <a:p>
            <a:pPr indent="-342900" lvl="0" marL="457200" rtl="0" algn="l">
              <a:lnSpc>
                <a:spcPct val="115000"/>
              </a:lnSpc>
              <a:spcBef>
                <a:spcPts val="0"/>
              </a:spcBef>
              <a:spcAft>
                <a:spcPts val="0"/>
              </a:spcAft>
              <a:buSzPts val="1800"/>
              <a:buChar char="●"/>
            </a:pPr>
            <a:r>
              <a:rPr lang="en-US"/>
              <a:t>Lease states rent is $1,000/mo. </a:t>
            </a:r>
            <a:endParaRPr/>
          </a:p>
          <a:p>
            <a:pPr indent="-342900" lvl="0" marL="457200" rtl="0" algn="l">
              <a:lnSpc>
                <a:spcPct val="115000"/>
              </a:lnSpc>
              <a:spcBef>
                <a:spcPts val="0"/>
              </a:spcBef>
              <a:spcAft>
                <a:spcPts val="0"/>
              </a:spcAft>
              <a:buSzPts val="1800"/>
              <a:buChar char="●"/>
            </a:pPr>
            <a:r>
              <a:rPr lang="en-US"/>
              <a:t>During interview Fia says her rent is $2,000/mo. </a:t>
            </a:r>
            <a:endParaRPr/>
          </a:p>
          <a:p>
            <a:pPr indent="-342900" lvl="0" marL="457200" rtl="0" algn="l">
              <a:lnSpc>
                <a:spcPct val="115000"/>
              </a:lnSpc>
              <a:spcBef>
                <a:spcPts val="0"/>
              </a:spcBef>
              <a:spcAft>
                <a:spcPts val="0"/>
              </a:spcAft>
              <a:buSzPts val="1800"/>
              <a:buChar char="●"/>
            </a:pPr>
            <a:r>
              <a:rPr lang="en-US"/>
              <a:t>Worker asks Fia to explain the difference. Fia says her rent amount is twice the amount on the lease, but the lease was signed the month she applied. </a:t>
            </a:r>
            <a:r>
              <a:rPr b="1" lang="en-US"/>
              <a:t>This could be considered questionable.</a:t>
            </a:r>
            <a:r>
              <a:rPr lang="en-US"/>
              <a:t> </a:t>
            </a:r>
            <a:endParaRPr/>
          </a:p>
          <a:p>
            <a:pPr indent="-342900" lvl="0" marL="457200" rtl="0" algn="l">
              <a:lnSpc>
                <a:spcPct val="115000"/>
              </a:lnSpc>
              <a:spcBef>
                <a:spcPts val="0"/>
              </a:spcBef>
              <a:spcAft>
                <a:spcPts val="0"/>
              </a:spcAft>
              <a:buSzPts val="1800"/>
              <a:buChar char="●"/>
            </a:pPr>
            <a:r>
              <a:rPr lang="en-US"/>
              <a:t>Worker asks for proof of rent, and explains why proof was requested in the case narrative.</a:t>
            </a:r>
            <a:endParaRPr/>
          </a:p>
        </p:txBody>
      </p:sp>
      <p:sp>
        <p:nvSpPr>
          <p:cNvPr id="942" name="Google Shape;942;g2af562fa6e1_0_18"/>
          <p:cNvSpPr txBox="1"/>
          <p:nvPr/>
        </p:nvSpPr>
        <p:spPr>
          <a:xfrm>
            <a:off x="5799175" y="3020100"/>
            <a:ext cx="1162200" cy="8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700">
                <a:solidFill>
                  <a:schemeClr val="accent1"/>
                </a:solidFill>
                <a:latin typeface="Calibri"/>
                <a:ea typeface="Calibri"/>
                <a:cs typeface="Calibri"/>
                <a:sym typeface="Calibri"/>
              </a:rPr>
              <a:t>VS. </a:t>
            </a:r>
            <a:endParaRPr b="1" sz="3700">
              <a:solidFill>
                <a:schemeClr val="accent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g3254bef7818_0_490"/>
          <p:cNvSpPr txBox="1"/>
          <p:nvPr>
            <p:ph type="title"/>
          </p:nvPr>
        </p:nvSpPr>
        <p:spPr>
          <a:xfrm>
            <a:off x="394150" y="286600"/>
            <a:ext cx="8475300" cy="11196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3"/>
                </a:solidFill>
              </a:rPr>
              <a:t>Verifications at SNAP application</a:t>
            </a:r>
            <a:endParaRPr>
              <a:solidFill>
                <a:schemeClr val="accent3"/>
              </a:solidFill>
            </a:endParaRPr>
          </a:p>
        </p:txBody>
      </p:sp>
      <p:sp>
        <p:nvSpPr>
          <p:cNvPr id="949" name="Google Shape;949;g3254bef7818_0_490"/>
          <p:cNvSpPr txBox="1"/>
          <p:nvPr>
            <p:ph idx="1" type="body"/>
          </p:nvPr>
        </p:nvSpPr>
        <p:spPr>
          <a:xfrm>
            <a:off x="1015400" y="1765275"/>
            <a:ext cx="10544400" cy="4803600"/>
          </a:xfrm>
          <a:prstGeom prst="rect">
            <a:avLst/>
          </a:prstGeom>
          <a:noFill/>
          <a:ln>
            <a:noFill/>
          </a:ln>
        </p:spPr>
        <p:txBody>
          <a:bodyPr anchorCtr="0" anchor="t" bIns="45700" lIns="0" spcFirstLastPara="1" rIns="0" wrap="square" tIns="45700">
            <a:noAutofit/>
          </a:bodyPr>
          <a:lstStyle/>
          <a:p>
            <a:pPr indent="-342900" lvl="0" marL="457200" rtl="0" algn="l">
              <a:lnSpc>
                <a:spcPct val="90000"/>
              </a:lnSpc>
              <a:spcBef>
                <a:spcPts val="1200"/>
              </a:spcBef>
              <a:spcAft>
                <a:spcPts val="0"/>
              </a:spcAft>
              <a:buSzPts val="1800"/>
              <a:buFont typeface="Noto Sans Symbols"/>
              <a:buChar char="❑"/>
            </a:pPr>
            <a:r>
              <a:rPr b="1" lang="en-US" sz="2400"/>
              <a:t>Iden</a:t>
            </a:r>
            <a:r>
              <a:rPr b="1" lang="en-US" sz="2400">
                <a:extLst>
                  <a:ext uri="http://customooxmlschemas.google.com/">
                    <go:slidesCustomData xmlns:go="http://customooxmlschemas.google.com/" textRoundtripDataId="138"/>
                  </a:ext>
                </a:extLst>
              </a:rPr>
              <a:t>tit</a:t>
            </a:r>
            <a:r>
              <a:rPr b="1" lang="en-US" sz="2400"/>
              <a:t>y of household head</a:t>
            </a:r>
            <a:endParaRPr b="1"/>
          </a:p>
          <a:p>
            <a:pPr indent="-342900" lvl="2" marL="1371600" rtl="0" algn="l">
              <a:lnSpc>
                <a:spcPct val="90000"/>
              </a:lnSpc>
              <a:spcBef>
                <a:spcPts val="400"/>
              </a:spcBef>
              <a:spcAft>
                <a:spcPts val="0"/>
              </a:spcAft>
              <a:buSzPts val="1800"/>
              <a:buFont typeface="Noto Sans Symbols"/>
              <a:buChar char="❑"/>
            </a:pPr>
            <a:r>
              <a:rPr lang="en-US" sz="1800"/>
              <a:t>DTA confirms when verifying SSN with the Social Security Administration</a:t>
            </a:r>
            <a:endParaRPr/>
          </a:p>
          <a:p>
            <a:pPr indent="-342900" lvl="2" marL="1371600" rtl="0" algn="l">
              <a:lnSpc>
                <a:spcPct val="90000"/>
              </a:lnSpc>
              <a:spcBef>
                <a:spcPts val="400"/>
              </a:spcBef>
              <a:spcAft>
                <a:spcPts val="0"/>
              </a:spcAft>
              <a:buSzPts val="1800"/>
              <a:buFont typeface="Noto Sans Symbols"/>
              <a:buChar char="❑"/>
            </a:pPr>
            <a:r>
              <a:rPr lang="en-US" sz="1800"/>
              <a:t>Other proofs acceptable if necessary</a:t>
            </a:r>
            <a:endParaRPr/>
          </a:p>
          <a:p>
            <a:pPr indent="-342900" lvl="0" marL="457200" rtl="0" algn="l">
              <a:lnSpc>
                <a:spcPct val="90000"/>
              </a:lnSpc>
              <a:spcBef>
                <a:spcPts val="1200"/>
              </a:spcBef>
              <a:spcAft>
                <a:spcPts val="0"/>
              </a:spcAft>
              <a:buSzPts val="1800"/>
              <a:buFont typeface="Noto Sans Symbols"/>
              <a:buChar char="❑"/>
            </a:pPr>
            <a:r>
              <a:rPr b="1" lang="en-US" sz="2400"/>
              <a:t>MA residence</a:t>
            </a:r>
            <a:endParaRPr b="1"/>
          </a:p>
          <a:p>
            <a:pPr indent="-342900" lvl="2" marL="1371600" rtl="0" algn="l">
              <a:lnSpc>
                <a:spcPct val="90000"/>
              </a:lnSpc>
              <a:spcBef>
                <a:spcPts val="400"/>
              </a:spcBef>
              <a:spcAft>
                <a:spcPts val="0"/>
              </a:spcAft>
              <a:buSzPts val="1800"/>
              <a:buFont typeface="Noto Sans Symbols"/>
              <a:buChar char="❑"/>
            </a:pPr>
            <a:r>
              <a:rPr lang="en-US" sz="1800"/>
              <a:t>DTA can confirm with RMV if client has MA ID or MA driver license</a:t>
            </a:r>
            <a:endParaRPr/>
          </a:p>
          <a:p>
            <a:pPr indent="-342900" lvl="2" marL="1371600" rtl="0" algn="l">
              <a:lnSpc>
                <a:spcPct val="90000"/>
              </a:lnSpc>
              <a:spcBef>
                <a:spcPts val="400"/>
              </a:spcBef>
              <a:spcAft>
                <a:spcPts val="0"/>
              </a:spcAft>
              <a:buSzPts val="1800"/>
              <a:buFont typeface="Noto Sans Symbols"/>
              <a:buChar char="❑"/>
            </a:pPr>
            <a:r>
              <a:rPr lang="en-US" sz="1800"/>
              <a:t>Other pr</a:t>
            </a:r>
            <a:r>
              <a:rPr lang="en-US" sz="1800">
                <a:extLst>
                  <a:ext uri="http://customooxmlschemas.google.com/">
                    <go:slidesCustomData xmlns:go="http://customooxmlschemas.google.com/" textRoundtripDataId="139"/>
                  </a:ext>
                </a:extLst>
              </a:rPr>
              <a:t>oof</a:t>
            </a:r>
            <a:r>
              <a:rPr lang="en-US" sz="1800"/>
              <a:t>s acceptable if no MA RMV record</a:t>
            </a:r>
            <a:endParaRPr sz="1800"/>
          </a:p>
          <a:p>
            <a:pPr indent="-342900" lvl="2" marL="1371600" rtl="0" algn="l">
              <a:lnSpc>
                <a:spcPct val="90000"/>
              </a:lnSpc>
              <a:spcBef>
                <a:spcPts val="400"/>
              </a:spcBef>
              <a:spcAft>
                <a:spcPts val="0"/>
              </a:spcAft>
              <a:buSzPts val="1800"/>
              <a:buChar char="❑"/>
            </a:pPr>
            <a:r>
              <a:rPr lang="en-US" sz="1800"/>
              <a:t>Self declaration if homeless or meeting other </a:t>
            </a:r>
            <a:r>
              <a:rPr lang="en-US" sz="1800"/>
              <a:t>criteria</a:t>
            </a:r>
            <a:endParaRPr sz="1800"/>
          </a:p>
          <a:p>
            <a:pPr indent="-342900" lvl="0" marL="457200" rtl="0" algn="l">
              <a:lnSpc>
                <a:spcPct val="90000"/>
              </a:lnSpc>
              <a:spcBef>
                <a:spcPts val="1200"/>
              </a:spcBef>
              <a:spcAft>
                <a:spcPts val="0"/>
              </a:spcAft>
              <a:buSzPts val="1800"/>
              <a:buFont typeface="Noto Sans Symbols"/>
              <a:buChar char="❑"/>
            </a:pPr>
            <a:r>
              <a:rPr lang="en-US" sz="2400"/>
              <a:t> </a:t>
            </a:r>
            <a:r>
              <a:rPr b="1" lang="en-US" sz="2400"/>
              <a:t>Income</a:t>
            </a:r>
            <a:endParaRPr b="1"/>
          </a:p>
          <a:p>
            <a:pPr indent="-342900" lvl="2" marL="1371600" rtl="0" algn="l">
              <a:lnSpc>
                <a:spcPct val="90000"/>
              </a:lnSpc>
              <a:spcBef>
                <a:spcPts val="400"/>
              </a:spcBef>
              <a:spcAft>
                <a:spcPts val="0"/>
              </a:spcAft>
              <a:buSzPts val="1800"/>
              <a:buFont typeface="Noto Sans Symbols"/>
              <a:buChar char="❑"/>
            </a:pPr>
            <a:r>
              <a:rPr lang="en-US" sz="1800"/>
              <a:t> “The Work Number” (if employer participates) </a:t>
            </a:r>
            <a:endParaRPr/>
          </a:p>
          <a:p>
            <a:pPr indent="-342900" lvl="2" marL="1371600" rtl="0" algn="l">
              <a:lnSpc>
                <a:spcPct val="90000"/>
              </a:lnSpc>
              <a:spcBef>
                <a:spcPts val="400"/>
              </a:spcBef>
              <a:spcAft>
                <a:spcPts val="0"/>
              </a:spcAft>
              <a:buSzPts val="1800"/>
              <a:buFont typeface="Noto Sans Symbols"/>
              <a:buChar char="❑"/>
            </a:pPr>
            <a:r>
              <a:rPr lang="en-US" sz="1800"/>
              <a:t> Social Security, SSI, DOR Child Support and Unemployment databases </a:t>
            </a:r>
            <a:endParaRPr/>
          </a:p>
          <a:p>
            <a:pPr indent="-342900" lvl="2" marL="1371600" rtl="0" algn="l">
              <a:lnSpc>
                <a:spcPct val="90000"/>
              </a:lnSpc>
              <a:spcBef>
                <a:spcPts val="400"/>
              </a:spcBef>
              <a:spcAft>
                <a:spcPts val="0"/>
              </a:spcAft>
              <a:buSzPts val="1800"/>
              <a:buFont typeface="Noto Sans Symbols"/>
              <a:buChar char="❑"/>
            </a:pPr>
            <a:r>
              <a:rPr lang="en-US" sz="1800"/>
              <a:t> Pay stubs, letter from employer, self employment proofs</a:t>
            </a:r>
            <a:endParaRPr/>
          </a:p>
          <a:p>
            <a:pPr indent="-342900" lvl="0" marL="457200" rtl="0" algn="l">
              <a:lnSpc>
                <a:spcPct val="90000"/>
              </a:lnSpc>
              <a:spcBef>
                <a:spcPts val="1200"/>
              </a:spcBef>
              <a:spcAft>
                <a:spcPts val="0"/>
              </a:spcAft>
              <a:buSzPts val="1800"/>
              <a:buFont typeface="Noto Sans Symbols"/>
              <a:buChar char="❑"/>
            </a:pPr>
            <a:r>
              <a:rPr b="1" lang="en-US" sz="2400"/>
              <a:t>Lawful immigrant status</a:t>
            </a:r>
            <a:r>
              <a:rPr b="1" lang="en-US" sz="1900"/>
              <a:t> </a:t>
            </a:r>
            <a:r>
              <a:rPr lang="en-US" sz="1900"/>
              <a:t>- if applying / showing status for favorable SNAP calculation </a:t>
            </a:r>
            <a:endParaRPr sz="1500"/>
          </a:p>
          <a:p>
            <a:pPr indent="-228600" lvl="0" marL="457200" rtl="0" algn="l">
              <a:lnSpc>
                <a:spcPct val="90000"/>
              </a:lnSpc>
              <a:spcBef>
                <a:spcPts val="1200"/>
              </a:spcBef>
              <a:spcAft>
                <a:spcPts val="0"/>
              </a:spcAft>
              <a:buSzPts val="1800"/>
              <a:buFont typeface="Noto Sans Symbols"/>
              <a:buNone/>
            </a:pPr>
            <a:r>
              <a:t/>
            </a:r>
            <a:endParaRPr sz="2800"/>
          </a:p>
        </p:txBody>
      </p:sp>
      <p:sp>
        <p:nvSpPr>
          <p:cNvPr id="950" name="Google Shape;950;g3254bef7818_0_49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951" name="Google Shape;951;g3254bef7818_0_490"/>
          <p:cNvPicPr preferRelativeResize="0"/>
          <p:nvPr/>
        </p:nvPicPr>
        <p:blipFill>
          <a:blip r:embed="rId3">
            <a:alphaModFix/>
          </a:blip>
          <a:stretch>
            <a:fillRect/>
          </a:stretch>
        </p:blipFill>
        <p:spPr>
          <a:xfrm>
            <a:off x="9004475" y="156275"/>
            <a:ext cx="2765226" cy="18406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g3254bef7818_0_498"/>
          <p:cNvSpPr txBox="1"/>
          <p:nvPr>
            <p:ph type="title"/>
          </p:nvPr>
        </p:nvSpPr>
        <p:spPr>
          <a:xfrm>
            <a:off x="415600" y="593367"/>
            <a:ext cx="11360700" cy="9432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5"/>
                </a:solidFill>
              </a:rPr>
              <a:t>Example of Verifications</a:t>
            </a:r>
            <a:endParaRPr>
              <a:solidFill>
                <a:schemeClr val="accent5"/>
              </a:solidFill>
            </a:endParaRPr>
          </a:p>
        </p:txBody>
      </p:sp>
      <p:sp>
        <p:nvSpPr>
          <p:cNvPr id="958" name="Google Shape;958;g3254bef7818_0_498"/>
          <p:cNvSpPr txBox="1"/>
          <p:nvPr>
            <p:ph idx="1" type="body"/>
          </p:nvPr>
        </p:nvSpPr>
        <p:spPr>
          <a:xfrm>
            <a:off x="415600" y="1999425"/>
            <a:ext cx="4411800" cy="3667200"/>
          </a:xfrm>
          <a:prstGeom prst="rect">
            <a:avLst/>
          </a:prstGeom>
          <a:noFill/>
          <a:ln cap="flat" cmpd="sng" w="38100">
            <a:solidFill>
              <a:srgbClr val="000000"/>
            </a:solidFill>
            <a:prstDash val="solid"/>
            <a:round/>
            <a:headEnd len="sm" w="sm" type="none"/>
            <a:tailEnd len="sm" w="sm" type="none"/>
          </a:ln>
        </p:spPr>
        <p:txBody>
          <a:bodyPr anchorCtr="0" anchor="t" bIns="45700" lIns="0" spcFirstLastPara="1" rIns="0" wrap="square" tIns="45700">
            <a:noAutofit/>
          </a:bodyPr>
          <a:lstStyle/>
          <a:p>
            <a:pPr indent="0" lvl="0" marL="0" rtl="0" algn="l">
              <a:lnSpc>
                <a:spcPct val="90000"/>
              </a:lnSpc>
              <a:spcBef>
                <a:spcPts val="1200"/>
              </a:spcBef>
              <a:spcAft>
                <a:spcPts val="0"/>
              </a:spcAft>
              <a:buSzPts val="1800"/>
              <a:buNone/>
            </a:pPr>
            <a:r>
              <a:t/>
            </a:r>
            <a:endParaRPr b="1" sz="2400"/>
          </a:p>
          <a:p>
            <a:pPr indent="0" lvl="0" marL="0" rtl="0" algn="ctr">
              <a:lnSpc>
                <a:spcPct val="90000"/>
              </a:lnSpc>
              <a:spcBef>
                <a:spcPts val="1200"/>
              </a:spcBef>
              <a:spcAft>
                <a:spcPts val="0"/>
              </a:spcAft>
              <a:buSzPts val="1800"/>
              <a:buNone/>
            </a:pPr>
            <a:r>
              <a:rPr lang="en-US" sz="2200"/>
              <a:t>J</a:t>
            </a:r>
            <a:r>
              <a:rPr lang="en-US" sz="2400"/>
              <a:t>ane is 67. Her only income is  $1,050/mo Social Security.  She pays for rent &amp; heat. Social Security deducts $240</a:t>
            </a:r>
            <a:r>
              <a:rPr lang="en-US" sz="2400">
                <a:extLst>
                  <a:ext uri="http://customooxmlschemas.google.com/">
                    <go:slidesCustomData xmlns:go="http://customooxmlschemas.google.com/" textRoundtripDataId="140"/>
                  </a:ext>
                </a:extLst>
              </a:rPr>
              <a:t>/mo for the Medicare deductible. </a:t>
            </a:r>
            <a:endParaRPr sz="2400">
              <a:extLst>
                <a:ext uri="http://customooxmlschemas.google.com/">
                  <go:slidesCustomData xmlns:go="http://customooxmlschemas.google.com/" textRoundtripDataId="141"/>
                </a:ext>
              </a:extLst>
            </a:endParaRPr>
          </a:p>
          <a:p>
            <a:pPr indent="0" lvl="0" marL="0" rtl="0" algn="ctr">
              <a:lnSpc>
                <a:spcPct val="90000"/>
              </a:lnSpc>
              <a:spcBef>
                <a:spcPts val="1200"/>
              </a:spcBef>
              <a:spcAft>
                <a:spcPts val="0"/>
              </a:spcAft>
              <a:buSzPts val="1800"/>
              <a:buNone/>
            </a:pPr>
            <a:r>
              <a:rPr lang="en-US" sz="2400">
                <a:extLst>
                  <a:ext uri="http://customooxmlschemas.google.com/">
                    <go:slidesCustomData xmlns:go="http://customooxmlschemas.google.com/" textRoundtripDataId="142"/>
                  </a:ext>
                </a:extLst>
              </a:rPr>
              <a:t>Jane reports she buys </a:t>
            </a:r>
            <a:r>
              <a:rPr lang="en-US" sz="2400">
                <a:extLst>
                  <a:ext uri="http://customooxmlschemas.google.com/">
                    <go:slidesCustomData xmlns:go="http://customooxmlschemas.google.com/" textRoundtripDataId="143"/>
                  </a:ext>
                </a:extLst>
              </a:rPr>
              <a:t>monthly</a:t>
            </a:r>
            <a:r>
              <a:rPr lang="en-US" sz="2400">
                <a:extLst>
                  <a:ext uri="http://customooxmlschemas.google.com/">
                    <go:slidesCustomData xmlns:go="http://customooxmlschemas.google.com/" textRoundtripDataId="144"/>
                  </a:ext>
                </a:extLst>
              </a:rPr>
              <a:t> vitamins and goes to the Y for exercise. </a:t>
            </a:r>
            <a:endParaRPr sz="2400"/>
          </a:p>
          <a:p>
            <a:pPr indent="0" lvl="0" marL="0" rtl="0" algn="l">
              <a:lnSpc>
                <a:spcPct val="90000"/>
              </a:lnSpc>
              <a:spcBef>
                <a:spcPts val="1200"/>
              </a:spcBef>
              <a:spcAft>
                <a:spcPts val="0"/>
              </a:spcAft>
              <a:buClr>
                <a:srgbClr val="000000"/>
              </a:buClr>
              <a:buSzPts val="1800"/>
              <a:buFont typeface="Arial"/>
              <a:buNone/>
            </a:pPr>
            <a:r>
              <a:t/>
            </a:r>
            <a:endParaRPr sz="2500"/>
          </a:p>
        </p:txBody>
      </p:sp>
      <p:sp>
        <p:nvSpPr>
          <p:cNvPr id="959" name="Google Shape;959;g3254bef7818_0_498"/>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960" name="Google Shape;960;g3254bef7818_0_498"/>
          <p:cNvPicPr preferRelativeResize="0"/>
          <p:nvPr/>
        </p:nvPicPr>
        <p:blipFill rotWithShape="1">
          <a:blip r:embed="rId3">
            <a:alphaModFix/>
          </a:blip>
          <a:srcRect b="0" l="0" r="0" t="0"/>
          <a:stretch/>
        </p:blipFill>
        <p:spPr>
          <a:xfrm>
            <a:off x="9196125" y="95100"/>
            <a:ext cx="2184025" cy="1780740"/>
          </a:xfrm>
          <a:prstGeom prst="rect">
            <a:avLst/>
          </a:prstGeom>
          <a:noFill/>
          <a:ln>
            <a:noFill/>
          </a:ln>
        </p:spPr>
      </p:pic>
      <p:sp>
        <p:nvSpPr>
          <p:cNvPr id="961" name="Google Shape;961;g3254bef7818_0_498"/>
          <p:cNvSpPr txBox="1"/>
          <p:nvPr>
            <p:ph idx="2" type="body"/>
          </p:nvPr>
        </p:nvSpPr>
        <p:spPr>
          <a:xfrm>
            <a:off x="5182825" y="1999425"/>
            <a:ext cx="5825700" cy="4297500"/>
          </a:xfrm>
          <a:prstGeom prst="rect">
            <a:avLst/>
          </a:prstGeom>
        </p:spPr>
        <p:txBody>
          <a:bodyPr anchorCtr="0" anchor="t" bIns="45700" lIns="0" spcFirstLastPara="1" rIns="0" wrap="square" tIns="45700">
            <a:normAutofit fontScale="85000" lnSpcReduction="20000"/>
          </a:bodyPr>
          <a:lstStyle/>
          <a:p>
            <a:pPr indent="0" lvl="0" marL="0" rtl="0" algn="l">
              <a:lnSpc>
                <a:spcPct val="100000"/>
              </a:lnSpc>
              <a:spcBef>
                <a:spcPts val="1200"/>
              </a:spcBef>
              <a:spcAft>
                <a:spcPts val="0"/>
              </a:spcAft>
              <a:buClr>
                <a:srgbClr val="000000"/>
              </a:buClr>
              <a:buSzPct val="75000"/>
              <a:buFont typeface="Arial"/>
              <a:buNone/>
            </a:pPr>
            <a:r>
              <a:rPr lang="en-US" sz="2400"/>
              <a:t>DTA directly can verify:</a:t>
            </a:r>
            <a:endParaRPr sz="2400"/>
          </a:p>
          <a:p>
            <a:pPr indent="-358140" lvl="1" marL="914400" rtl="0" algn="l">
              <a:lnSpc>
                <a:spcPct val="100000"/>
              </a:lnSpc>
              <a:spcBef>
                <a:spcPts val="200"/>
              </a:spcBef>
              <a:spcAft>
                <a:spcPts val="0"/>
              </a:spcAft>
              <a:buSzPct val="100000"/>
              <a:buChar char="❏"/>
            </a:pPr>
            <a:r>
              <a:rPr lang="en-US" sz="2400"/>
              <a:t>Jane’s identity when verifying her SSN</a:t>
            </a:r>
            <a:endParaRPr sz="2400"/>
          </a:p>
          <a:p>
            <a:pPr indent="-358140" lvl="1" marL="914400" rtl="0" algn="l">
              <a:lnSpc>
                <a:spcPct val="100000"/>
              </a:lnSpc>
              <a:spcBef>
                <a:spcPts val="200"/>
              </a:spcBef>
              <a:spcAft>
                <a:spcPts val="0"/>
              </a:spcAft>
              <a:buSzPct val="100000"/>
              <a:buChar char="❏"/>
            </a:pPr>
            <a:r>
              <a:rPr lang="en-US" sz="2400"/>
              <a:t>MA residency with the RMV because Jane has a MA ID </a:t>
            </a:r>
            <a:endParaRPr sz="2400"/>
          </a:p>
          <a:p>
            <a:pPr indent="-358140" lvl="0" marL="914400" rtl="0" algn="l">
              <a:lnSpc>
                <a:spcPct val="100000"/>
              </a:lnSpc>
              <a:spcBef>
                <a:spcPts val="1200"/>
              </a:spcBef>
              <a:spcAft>
                <a:spcPts val="0"/>
              </a:spcAft>
              <a:buSzPct val="100000"/>
              <a:buChar char="❏"/>
            </a:pPr>
            <a:r>
              <a:rPr lang="en-US" sz="2400"/>
              <a:t>Social Security &amp; Medicare deduction from SSA  </a:t>
            </a:r>
            <a:endParaRPr sz="2400"/>
          </a:p>
          <a:p>
            <a:pPr indent="0" lvl="0" marL="0" rtl="0" algn="l">
              <a:lnSpc>
                <a:spcPct val="100000"/>
              </a:lnSpc>
              <a:spcBef>
                <a:spcPts val="1200"/>
              </a:spcBef>
              <a:spcAft>
                <a:spcPts val="0"/>
              </a:spcAft>
              <a:buClr>
                <a:srgbClr val="000000"/>
              </a:buClr>
              <a:buSzPct val="75000"/>
              <a:buFont typeface="Arial"/>
              <a:buNone/>
            </a:pPr>
            <a:r>
              <a:rPr lang="en-US" sz="2400"/>
              <a:t>Jane self-declares on her application: </a:t>
            </a:r>
            <a:endParaRPr sz="2400"/>
          </a:p>
          <a:p>
            <a:pPr indent="-358140" lvl="0" marL="914400" rtl="0" algn="l">
              <a:lnSpc>
                <a:spcPct val="100000"/>
              </a:lnSpc>
              <a:spcBef>
                <a:spcPts val="1200"/>
              </a:spcBef>
              <a:spcAft>
                <a:spcPts val="0"/>
              </a:spcAft>
              <a:buSzPct val="100000"/>
              <a:buChar char="❏"/>
            </a:pPr>
            <a:r>
              <a:rPr lang="en-US" sz="2400"/>
              <a:t>she isn’t working </a:t>
            </a:r>
            <a:endParaRPr sz="2400"/>
          </a:p>
          <a:p>
            <a:pPr indent="-358140" lvl="0" marL="914400" rtl="0" algn="l">
              <a:lnSpc>
                <a:spcPct val="100000"/>
              </a:lnSpc>
              <a:spcBef>
                <a:spcPts val="1200"/>
              </a:spcBef>
              <a:spcAft>
                <a:spcPts val="0"/>
              </a:spcAft>
              <a:buSzPct val="100000"/>
              <a:buChar char="❏"/>
            </a:pPr>
            <a:r>
              <a:rPr lang="en-US" sz="2400"/>
              <a:t>her rent and utility costs</a:t>
            </a:r>
            <a:endParaRPr sz="2400"/>
          </a:p>
          <a:p>
            <a:pPr indent="-358140" lvl="0" marL="914400" rtl="0" algn="l">
              <a:lnSpc>
                <a:spcPct val="100000"/>
              </a:lnSpc>
              <a:spcBef>
                <a:spcPts val="1200"/>
              </a:spcBef>
              <a:spcAft>
                <a:spcPts val="0"/>
              </a:spcAft>
              <a:buSzPct val="100000"/>
              <a:buChar char="❏"/>
            </a:pPr>
            <a:r>
              <a:rPr lang="en-US" sz="2400">
                <a:extLst>
                  <a:ext uri="http://customooxmlschemas.google.com/">
                    <go:slidesCustomData xmlns:go="http://customooxmlschemas.google.com/" textRoundtripDataId="145"/>
                  </a:ext>
                </a:extLst>
              </a:rPr>
              <a:t>her over the counter vitamins and gym costs</a:t>
            </a:r>
            <a:endParaRPr sz="2400"/>
          </a:p>
          <a:p>
            <a:pPr indent="0" lvl="0" marL="0" rtl="0" algn="l">
              <a:lnSpc>
                <a:spcPct val="100000"/>
              </a:lnSpc>
              <a:spcBef>
                <a:spcPts val="1200"/>
              </a:spcBef>
              <a:spcAft>
                <a:spcPts val="0"/>
              </a:spcAft>
              <a:buClr>
                <a:srgbClr val="000000"/>
              </a:buClr>
              <a:buSzPct val="75000"/>
              <a:buFont typeface="Arial"/>
              <a:buNone/>
            </a:pPr>
            <a:r>
              <a:rPr b="1" lang="en-US" sz="2400"/>
              <a:t>DTA does phone interview &amp; approves SNAP. </a:t>
            </a:r>
            <a:endParaRPr sz="2500"/>
          </a:p>
          <a:p>
            <a:pPr indent="0" lvl="0" marL="0" rtl="0" algn="l">
              <a:lnSpc>
                <a:spcPct val="100000"/>
              </a:lnSpc>
              <a:spcBef>
                <a:spcPts val="1200"/>
              </a:spcBef>
              <a:spcAft>
                <a:spcPts val="200"/>
              </a:spcAft>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g3254bef7818_0_507"/>
          <p:cNvSpPr txBox="1"/>
          <p:nvPr>
            <p:ph type="title"/>
          </p:nvPr>
        </p:nvSpPr>
        <p:spPr>
          <a:xfrm>
            <a:off x="863325" y="323525"/>
            <a:ext cx="6958200" cy="11121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SzPts val="4800"/>
              <a:buNone/>
            </a:pPr>
            <a:r>
              <a:rPr lang="en-US">
                <a:solidFill>
                  <a:schemeClr val="accent3"/>
                </a:solidFill>
              </a:rPr>
              <a:t>Core Verification RIGHTS</a:t>
            </a:r>
            <a:endParaRPr>
              <a:solidFill>
                <a:schemeClr val="accent3"/>
              </a:solidFill>
            </a:endParaRPr>
          </a:p>
        </p:txBody>
      </p:sp>
      <p:sp>
        <p:nvSpPr>
          <p:cNvPr id="968" name="Google Shape;968;g3254bef7818_0_507"/>
          <p:cNvSpPr txBox="1"/>
          <p:nvPr>
            <p:ph idx="1" type="body"/>
          </p:nvPr>
        </p:nvSpPr>
        <p:spPr>
          <a:xfrm>
            <a:off x="740975" y="2077749"/>
            <a:ext cx="10442100" cy="3485400"/>
          </a:xfrm>
          <a:prstGeom prst="rect">
            <a:avLst/>
          </a:prstGeom>
          <a:noFill/>
          <a:ln>
            <a:noFill/>
          </a:ln>
        </p:spPr>
        <p:txBody>
          <a:bodyPr anchorCtr="0" anchor="t" bIns="45700" lIns="0" spcFirstLastPara="1" rIns="0" wrap="square" tIns="45700">
            <a:normAutofit/>
          </a:bodyPr>
          <a:lstStyle/>
          <a:p>
            <a:pPr indent="-419100" lvl="0" marL="457200" rtl="0" algn="l">
              <a:lnSpc>
                <a:spcPct val="70000"/>
              </a:lnSpc>
              <a:spcBef>
                <a:spcPts val="1200"/>
              </a:spcBef>
              <a:spcAft>
                <a:spcPts val="0"/>
              </a:spcAft>
              <a:buSzPts val="3000"/>
              <a:buFont typeface="Noto Sans Symbols"/>
              <a:buChar char="❖"/>
            </a:pPr>
            <a:r>
              <a:rPr lang="en-US" sz="3000"/>
              <a:t>Self-declare certain expenses (verbally or in writing) </a:t>
            </a:r>
            <a:endParaRPr sz="3000"/>
          </a:p>
          <a:p>
            <a:pPr indent="-419100" lvl="0" marL="457200" rtl="0" algn="l">
              <a:lnSpc>
                <a:spcPct val="70000"/>
              </a:lnSpc>
              <a:spcBef>
                <a:spcPts val="1200"/>
              </a:spcBef>
              <a:spcAft>
                <a:spcPts val="0"/>
              </a:spcAft>
              <a:buSzPts val="3000"/>
              <a:buFont typeface="Noto Sans Symbols"/>
              <a:buChar char="❖"/>
            </a:pPr>
            <a:r>
              <a:rPr lang="en-US" sz="3000"/>
              <a:t>DTA must consider any reasonable proof submitted</a:t>
            </a:r>
            <a:endParaRPr sz="3000"/>
          </a:p>
          <a:p>
            <a:pPr indent="-419100" lvl="0" marL="457200" rtl="0" algn="l">
              <a:lnSpc>
                <a:spcPct val="70000"/>
              </a:lnSpc>
              <a:spcBef>
                <a:spcPts val="1200"/>
              </a:spcBef>
              <a:spcAft>
                <a:spcPts val="0"/>
              </a:spcAft>
              <a:buSzPts val="3000"/>
              <a:buFont typeface="Noto Sans Symbols"/>
              <a:buChar char="❖"/>
            </a:pPr>
            <a:r>
              <a:rPr lang="en-US" sz="3000"/>
              <a:t>Get help from DTA – “worker assistance”</a:t>
            </a:r>
            <a:endParaRPr sz="3000"/>
          </a:p>
          <a:p>
            <a:pPr indent="-419100" lvl="0" marL="457200" rtl="0" algn="l">
              <a:lnSpc>
                <a:spcPct val="70000"/>
              </a:lnSpc>
              <a:spcBef>
                <a:spcPts val="1200"/>
              </a:spcBef>
              <a:spcAft>
                <a:spcPts val="0"/>
              </a:spcAft>
              <a:buSzPts val="3000"/>
              <a:buFont typeface="Noto Sans Symbols"/>
              <a:buChar char="❖"/>
            </a:pPr>
            <a:r>
              <a:rPr lang="en-US" sz="3000"/>
              <a:t>Have DTA accept the “best evidence available” for income</a:t>
            </a:r>
            <a:endParaRPr sz="3000"/>
          </a:p>
          <a:p>
            <a:pPr indent="-419100" lvl="0" marL="457200" rtl="0" algn="l">
              <a:lnSpc>
                <a:spcPct val="70000"/>
              </a:lnSpc>
              <a:spcBef>
                <a:spcPts val="1200"/>
              </a:spcBef>
              <a:spcAft>
                <a:spcPts val="0"/>
              </a:spcAft>
              <a:buSzPts val="3000"/>
              <a:buFont typeface="Noto Sans Symbols"/>
              <a:buChar char="❖"/>
            </a:pPr>
            <a:r>
              <a:rPr lang="en-US" sz="3000"/>
              <a:t>Get a decision within 30 days (if not expedited) – and if denied for proofs, can get re-opened within 30 days</a:t>
            </a:r>
            <a:endParaRPr sz="3000"/>
          </a:p>
          <a:p>
            <a:pPr indent="-419100" lvl="0" marL="457200" rtl="0" algn="l">
              <a:lnSpc>
                <a:spcPct val="70000"/>
              </a:lnSpc>
              <a:spcBef>
                <a:spcPts val="1200"/>
              </a:spcBef>
              <a:spcAft>
                <a:spcPts val="0"/>
              </a:spcAft>
              <a:buSzPts val="3000"/>
              <a:buFont typeface="Noto Sans Symbols"/>
              <a:buChar char="❖"/>
            </a:pPr>
            <a:r>
              <a:rPr lang="en-US" sz="3000"/>
              <a:t>Appeal a denial or termination</a:t>
            </a:r>
            <a:endParaRPr sz="3000"/>
          </a:p>
        </p:txBody>
      </p:sp>
      <p:sp>
        <p:nvSpPr>
          <p:cNvPr id="969" name="Google Shape;969;g3254bef7818_0_507"/>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C:\Program Files (x86)\Microsoft Office\MEDIA\CAGCAT10\j0300840.wmf" id="970" name="Google Shape;970;g3254bef7818_0_507"/>
          <p:cNvPicPr preferRelativeResize="0"/>
          <p:nvPr/>
        </p:nvPicPr>
        <p:blipFill rotWithShape="1">
          <a:blip r:embed="rId3">
            <a:alphaModFix/>
          </a:blip>
          <a:srcRect b="0" l="0" r="0" t="0"/>
          <a:stretch/>
        </p:blipFill>
        <p:spPr>
          <a:xfrm>
            <a:off x="10056089" y="392807"/>
            <a:ext cx="1815085" cy="152887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g3254bef7818_0_515"/>
          <p:cNvSpPr txBox="1"/>
          <p:nvPr>
            <p:ph type="title"/>
          </p:nvPr>
        </p:nvSpPr>
        <p:spPr>
          <a:xfrm>
            <a:off x="1589049" y="530500"/>
            <a:ext cx="5862300" cy="9903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SzPts val="4800"/>
              <a:buNone/>
            </a:pPr>
            <a:r>
              <a:rPr lang="en-US">
                <a:solidFill>
                  <a:schemeClr val="accent3"/>
                </a:solidFill>
              </a:rPr>
              <a:t>DTA worker assistance</a:t>
            </a:r>
            <a:endParaRPr>
              <a:solidFill>
                <a:schemeClr val="accent3"/>
              </a:solidFill>
            </a:endParaRPr>
          </a:p>
        </p:txBody>
      </p:sp>
      <p:sp>
        <p:nvSpPr>
          <p:cNvPr id="977" name="Google Shape;977;g3254bef7818_0_515"/>
          <p:cNvSpPr txBox="1"/>
          <p:nvPr>
            <p:ph idx="1" type="body"/>
          </p:nvPr>
        </p:nvSpPr>
        <p:spPr>
          <a:xfrm>
            <a:off x="4382814" y="1813034"/>
            <a:ext cx="7586400" cy="4488900"/>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1200"/>
              </a:spcBef>
              <a:spcAft>
                <a:spcPts val="0"/>
              </a:spcAft>
              <a:buSzPts val="1800"/>
              <a:buNone/>
            </a:pPr>
            <a:r>
              <a:rPr lang="en-US" sz="2400"/>
              <a:t> </a:t>
            </a:r>
            <a:r>
              <a:rPr b="1" lang="en-US" sz="2400"/>
              <a:t>Help doesn’t mean just one thing</a:t>
            </a:r>
            <a:r>
              <a:rPr lang="en-US" sz="2400"/>
              <a:t>! </a:t>
            </a:r>
            <a:endParaRPr/>
          </a:p>
          <a:p>
            <a:pPr indent="0" lvl="0" marL="0" rtl="0" algn="l">
              <a:lnSpc>
                <a:spcPct val="90000"/>
              </a:lnSpc>
              <a:spcBef>
                <a:spcPts val="1200"/>
              </a:spcBef>
              <a:spcAft>
                <a:spcPts val="0"/>
              </a:spcAft>
              <a:buSzPts val="1800"/>
              <a:buNone/>
            </a:pPr>
            <a:r>
              <a:t/>
            </a:r>
            <a:endParaRPr sz="2400"/>
          </a:p>
          <a:p>
            <a:pPr indent="-342900" lvl="1" marL="914400" rtl="0" algn="l">
              <a:lnSpc>
                <a:spcPct val="90000"/>
              </a:lnSpc>
              <a:spcBef>
                <a:spcPts val="200"/>
              </a:spcBef>
              <a:spcAft>
                <a:spcPts val="0"/>
              </a:spcAft>
              <a:buSzPts val="1800"/>
              <a:buFont typeface="Arial"/>
              <a:buChar char="•"/>
            </a:pPr>
            <a:r>
              <a:rPr lang="en-US" sz="2400"/>
              <a:t>Explain different types of proof documents</a:t>
            </a:r>
            <a:endParaRPr/>
          </a:p>
          <a:p>
            <a:pPr indent="-342900" lvl="1" marL="914400" rtl="0" algn="l">
              <a:lnSpc>
                <a:spcPct val="90000"/>
              </a:lnSpc>
              <a:spcBef>
                <a:spcPts val="200"/>
              </a:spcBef>
              <a:spcAft>
                <a:spcPts val="0"/>
              </a:spcAft>
              <a:buSzPts val="1800"/>
              <a:buFont typeface="Arial"/>
              <a:buChar char="•"/>
            </a:pPr>
            <a:r>
              <a:rPr lang="en-US" sz="2400"/>
              <a:t>Discuss a “reasonable accommodation” due to disability</a:t>
            </a:r>
            <a:endParaRPr sz="2400"/>
          </a:p>
          <a:p>
            <a:pPr indent="-342900" lvl="1" marL="914400" rtl="0" algn="l">
              <a:lnSpc>
                <a:spcPct val="90000"/>
              </a:lnSpc>
              <a:spcBef>
                <a:spcPts val="200"/>
              </a:spcBef>
              <a:spcAft>
                <a:spcPts val="0"/>
              </a:spcAft>
              <a:buSzPts val="1800"/>
              <a:buFont typeface="Arial"/>
              <a:buChar char="•"/>
            </a:pPr>
            <a:r>
              <a:rPr lang="en-US" sz="2400"/>
              <a:t>Do a “collateral contact” </a:t>
            </a:r>
            <a:endParaRPr/>
          </a:p>
          <a:p>
            <a:pPr indent="-342900" lvl="1" marL="914400" rtl="0" algn="l">
              <a:lnSpc>
                <a:spcPct val="90000"/>
              </a:lnSpc>
              <a:spcBef>
                <a:spcPts val="200"/>
              </a:spcBef>
              <a:spcAft>
                <a:spcPts val="0"/>
              </a:spcAft>
              <a:buSzPts val="1800"/>
              <a:buFont typeface="Arial"/>
              <a:buChar char="•"/>
            </a:pPr>
            <a:r>
              <a:rPr lang="en-US" sz="2400"/>
              <a:t>Get information that can be verbally self declared</a:t>
            </a:r>
            <a:endParaRPr/>
          </a:p>
          <a:p>
            <a:pPr indent="-342900" lvl="1" marL="914400" rtl="0" algn="l">
              <a:lnSpc>
                <a:spcPct val="90000"/>
              </a:lnSpc>
              <a:spcBef>
                <a:spcPts val="200"/>
              </a:spcBef>
              <a:spcAft>
                <a:spcPts val="0"/>
              </a:spcAft>
              <a:buSzPts val="1800"/>
              <a:buFont typeface="Arial"/>
              <a:buChar char="•"/>
            </a:pPr>
            <a:r>
              <a:rPr lang="en-US" sz="2400"/>
              <a:t>Check to see if proof is already on file</a:t>
            </a:r>
            <a:endParaRPr/>
          </a:p>
          <a:p>
            <a:pPr indent="-342900" lvl="1" marL="914400" rtl="0" algn="l">
              <a:lnSpc>
                <a:spcPct val="90000"/>
              </a:lnSpc>
              <a:spcBef>
                <a:spcPts val="200"/>
              </a:spcBef>
              <a:spcAft>
                <a:spcPts val="0"/>
              </a:spcAft>
              <a:buSzPts val="1800"/>
              <a:buFont typeface="Arial"/>
              <a:buChar char="•"/>
            </a:pPr>
            <a:r>
              <a:rPr lang="en-US" sz="2400"/>
              <a:t>Look at data from other agencies </a:t>
            </a:r>
            <a:endParaRPr/>
          </a:p>
          <a:p>
            <a:pPr indent="-342900" lvl="1" marL="914400" rtl="0" algn="l">
              <a:lnSpc>
                <a:spcPct val="90000"/>
              </a:lnSpc>
              <a:spcBef>
                <a:spcPts val="200"/>
              </a:spcBef>
              <a:spcAft>
                <a:spcPts val="0"/>
              </a:spcAft>
              <a:buSzPts val="1800"/>
              <a:buFont typeface="Arial"/>
              <a:buChar char="•"/>
            </a:pPr>
            <a:r>
              <a:rPr lang="en-US" sz="2400"/>
              <a:t>Accept the “best evidence available” for income</a:t>
            </a:r>
            <a:endParaRPr/>
          </a:p>
          <a:p>
            <a:pPr indent="-228600" lvl="1" marL="914400" rtl="0" algn="l">
              <a:lnSpc>
                <a:spcPct val="90000"/>
              </a:lnSpc>
              <a:spcBef>
                <a:spcPts val="200"/>
              </a:spcBef>
              <a:spcAft>
                <a:spcPts val="0"/>
              </a:spcAft>
              <a:buSzPts val="1800"/>
              <a:buFont typeface="Arial"/>
              <a:buNone/>
            </a:pPr>
            <a:r>
              <a:t/>
            </a:r>
            <a:endParaRPr sz="2000"/>
          </a:p>
        </p:txBody>
      </p:sp>
      <p:sp>
        <p:nvSpPr>
          <p:cNvPr id="978" name="Google Shape;978;g3254bef7818_0_515"/>
          <p:cNvSpPr txBox="1"/>
          <p:nvPr/>
        </p:nvSpPr>
        <p:spPr>
          <a:xfrm>
            <a:off x="738800" y="1888615"/>
            <a:ext cx="3328800" cy="18162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accent3"/>
                </a:solidFill>
                <a:latin typeface="Arial"/>
                <a:ea typeface="Arial"/>
                <a:cs typeface="Arial"/>
                <a:sym typeface="Arial"/>
              </a:rPr>
              <a:t>DTA workers are required to help clients get verifications.</a:t>
            </a:r>
            <a:endParaRPr>
              <a:solidFill>
                <a:schemeClr val="accent3"/>
              </a:solidFill>
            </a:endParaRPr>
          </a:p>
        </p:txBody>
      </p:sp>
      <p:sp>
        <p:nvSpPr>
          <p:cNvPr id="979" name="Google Shape;979;g3254bef7818_0_515"/>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C:\Users\vnegus\AppData\Local\Microsoft\Windows\INetCache\IE\7QV8CJAD\Help.Support.Advice.Guidance.Assistance[1].jpg" id="980" name="Google Shape;980;g3254bef7818_0_515"/>
          <p:cNvPicPr preferRelativeResize="0"/>
          <p:nvPr/>
        </p:nvPicPr>
        <p:blipFill rotWithShape="1">
          <a:blip r:embed="rId3">
            <a:alphaModFix/>
          </a:blip>
          <a:srcRect b="0" l="0" r="0" t="0"/>
          <a:stretch/>
        </p:blipFill>
        <p:spPr>
          <a:xfrm>
            <a:off x="983102" y="3879057"/>
            <a:ext cx="2840100" cy="223642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g3254bef7818_0_524"/>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lang="en-US">
                <a:solidFill>
                  <a:schemeClr val="accent5"/>
                </a:solidFill>
              </a:rPr>
              <a:t>Best evidence available: Case Example </a:t>
            </a:r>
            <a:endParaRPr>
              <a:solidFill>
                <a:schemeClr val="accent5"/>
              </a:solidFill>
            </a:endParaRPr>
          </a:p>
        </p:txBody>
      </p:sp>
      <p:sp>
        <p:nvSpPr>
          <p:cNvPr id="987" name="Google Shape;987;g3254bef7818_0_524"/>
          <p:cNvSpPr txBox="1"/>
          <p:nvPr/>
        </p:nvSpPr>
        <p:spPr>
          <a:xfrm>
            <a:off x="4560446" y="2150198"/>
            <a:ext cx="6414300" cy="3868500"/>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0" spcFirstLastPara="1" rIns="0" wrap="square" tIns="45700">
            <a:normAutofit fontScale="85000" lnSpcReduction="20000"/>
          </a:bodyPr>
          <a:lstStyle/>
          <a:p>
            <a:pPr indent="-379730" lvl="0" marL="457200" marR="0" rtl="0" algn="l">
              <a:lnSpc>
                <a:spcPct val="115000"/>
              </a:lnSpc>
              <a:spcBef>
                <a:spcPts val="0"/>
              </a:spcBef>
              <a:spcAft>
                <a:spcPts val="0"/>
              </a:spcAft>
              <a:buClr>
                <a:schemeClr val="dk2"/>
              </a:buClr>
              <a:buSzPct val="100000"/>
              <a:buFont typeface="Arial"/>
              <a:buChar char="●"/>
            </a:pPr>
            <a:r>
              <a:rPr b="0" i="0" lang="en-US" sz="2800" u="none" cap="none" strike="noStrike">
                <a:solidFill>
                  <a:schemeClr val="dk2"/>
                </a:solidFill>
                <a:latin typeface="Arial"/>
                <a:ea typeface="Arial"/>
                <a:cs typeface="Arial"/>
                <a:sym typeface="Arial"/>
              </a:rPr>
              <a:t> Janet is 78 and lives with her husband</a:t>
            </a:r>
            <a:endParaRPr>
              <a:solidFill>
                <a:schemeClr val="dk2"/>
              </a:solidFill>
            </a:endParaRPr>
          </a:p>
          <a:p>
            <a:pPr indent="-379730" lvl="0" marL="457200" marR="0" rtl="0" algn="l">
              <a:lnSpc>
                <a:spcPct val="115000"/>
              </a:lnSpc>
              <a:spcBef>
                <a:spcPts val="0"/>
              </a:spcBef>
              <a:spcAft>
                <a:spcPts val="0"/>
              </a:spcAft>
              <a:buClr>
                <a:schemeClr val="dk2"/>
              </a:buClr>
              <a:buSzPct val="100000"/>
              <a:buFont typeface="Arial"/>
              <a:buChar char="●"/>
            </a:pPr>
            <a:r>
              <a:rPr b="0" i="0" lang="en-US" sz="2800" u="none" cap="none" strike="noStrike">
                <a:solidFill>
                  <a:schemeClr val="dk2"/>
                </a:solidFill>
                <a:latin typeface="Arial"/>
                <a:ea typeface="Arial"/>
                <a:cs typeface="Arial"/>
                <a:sym typeface="Arial"/>
              </a:rPr>
              <a:t> Her income is RSDI and a monthly pension of $150 </a:t>
            </a:r>
            <a:endParaRPr>
              <a:solidFill>
                <a:schemeClr val="dk2"/>
              </a:solidFill>
            </a:endParaRPr>
          </a:p>
          <a:p>
            <a:pPr indent="-379730" lvl="0" marL="457200" marR="0" rtl="0" algn="l">
              <a:lnSpc>
                <a:spcPct val="115000"/>
              </a:lnSpc>
              <a:spcBef>
                <a:spcPts val="0"/>
              </a:spcBef>
              <a:spcAft>
                <a:spcPts val="0"/>
              </a:spcAft>
              <a:buClr>
                <a:schemeClr val="dk2"/>
              </a:buClr>
              <a:buSzPct val="100000"/>
              <a:buFont typeface="Arial"/>
              <a:buChar char="●"/>
            </a:pPr>
            <a:r>
              <a:rPr b="0" i="0" lang="en-US" sz="2800" u="none" cap="none" strike="noStrike">
                <a:solidFill>
                  <a:schemeClr val="dk2"/>
                </a:solidFill>
                <a:latin typeface="Arial"/>
                <a:ea typeface="Arial"/>
                <a:cs typeface="Arial"/>
                <a:sym typeface="Arial"/>
              </a:rPr>
              <a:t> Her pension is deposited directly into her bank account, she doesn’t get monthly statements</a:t>
            </a:r>
            <a:endParaRPr>
              <a:solidFill>
                <a:schemeClr val="dk2"/>
              </a:solidFill>
            </a:endParaRPr>
          </a:p>
          <a:p>
            <a:pPr indent="-379730" lvl="0" marL="457200" marR="0" rtl="0" algn="l">
              <a:lnSpc>
                <a:spcPct val="115000"/>
              </a:lnSpc>
              <a:spcBef>
                <a:spcPts val="0"/>
              </a:spcBef>
              <a:spcAft>
                <a:spcPts val="0"/>
              </a:spcAft>
              <a:buClr>
                <a:schemeClr val="dk2"/>
              </a:buClr>
              <a:buSzPct val="100000"/>
              <a:buFont typeface="Arial"/>
              <a:buChar char="●"/>
            </a:pPr>
            <a:r>
              <a:rPr b="0" i="0" lang="en-US" sz="2800" u="none" cap="none" strike="noStrike">
                <a:solidFill>
                  <a:schemeClr val="dk2"/>
                </a:solidFill>
                <a:latin typeface="Arial"/>
                <a:ea typeface="Arial"/>
                <a:cs typeface="Arial"/>
                <a:sym typeface="Arial"/>
              </a:rPr>
              <a:t> She has been retired for 15 years and does not know how to reach the employer</a:t>
            </a:r>
            <a:endParaRPr b="0" i="0" sz="1800" u="none" cap="none" strike="noStrike">
              <a:solidFill>
                <a:schemeClr val="dk2"/>
              </a:solidFill>
              <a:latin typeface="Arial"/>
              <a:ea typeface="Arial"/>
              <a:cs typeface="Arial"/>
              <a:sym typeface="Arial"/>
            </a:endParaRPr>
          </a:p>
          <a:p>
            <a:pPr indent="0" lvl="0" marL="0" marR="0" rtl="0" algn="l">
              <a:lnSpc>
                <a:spcPct val="90000"/>
              </a:lnSpc>
              <a:spcBef>
                <a:spcPts val="1600"/>
              </a:spcBef>
              <a:spcAft>
                <a:spcPts val="0"/>
              </a:spcAft>
              <a:buClr>
                <a:schemeClr val="accent1"/>
              </a:buClr>
              <a:buSzPct val="100000"/>
              <a:buFont typeface="Calibri"/>
              <a:buNone/>
            </a:pPr>
            <a:r>
              <a:t/>
            </a:r>
            <a:endParaRPr b="1" i="0" sz="2000" u="none" cap="none" strike="noStrike">
              <a:solidFill>
                <a:srgbClr val="FF0000"/>
              </a:solidFill>
              <a:latin typeface="Arial"/>
              <a:ea typeface="Arial"/>
              <a:cs typeface="Arial"/>
              <a:sym typeface="Arial"/>
            </a:endParaRPr>
          </a:p>
          <a:p>
            <a:pPr indent="0" lvl="0" marL="91440" marR="0" rtl="0" algn="l">
              <a:lnSpc>
                <a:spcPct val="90000"/>
              </a:lnSpc>
              <a:spcBef>
                <a:spcPts val="1400"/>
              </a:spcBef>
              <a:spcAft>
                <a:spcPts val="0"/>
              </a:spcAft>
              <a:buClr>
                <a:schemeClr val="accent1"/>
              </a:buClr>
              <a:buSzPct val="100000"/>
              <a:buFont typeface="Calibri"/>
              <a:buNone/>
            </a:pPr>
            <a:r>
              <a:t/>
            </a:r>
            <a:endParaRPr b="0" i="0" sz="2000" u="none" cap="none" strike="noStrike">
              <a:solidFill>
                <a:schemeClr val="dk1"/>
              </a:solidFill>
              <a:latin typeface="Arial"/>
              <a:ea typeface="Arial"/>
              <a:cs typeface="Arial"/>
              <a:sym typeface="Arial"/>
            </a:endParaRPr>
          </a:p>
        </p:txBody>
      </p:sp>
      <p:pic>
        <p:nvPicPr>
          <p:cNvPr descr="C:\Users\vnegus\AppData\Local\Microsoft\Windows\INetCache\IE\BKFOY998\OmaUndOpa-ganz[1].png" id="988" name="Google Shape;988;g3254bef7818_0_524"/>
          <p:cNvPicPr preferRelativeResize="0"/>
          <p:nvPr>
            <p:ph idx="1" type="body"/>
          </p:nvPr>
        </p:nvPicPr>
        <p:blipFill rotWithShape="1">
          <a:blip r:embed="rId3">
            <a:alphaModFix/>
          </a:blip>
          <a:srcRect b="0" l="0" r="0" t="0"/>
          <a:stretch/>
        </p:blipFill>
        <p:spPr>
          <a:xfrm>
            <a:off x="1110549" y="2013721"/>
            <a:ext cx="2254800" cy="4127700"/>
          </a:xfrm>
          <a:prstGeom prst="rect">
            <a:avLst/>
          </a:prstGeom>
          <a:noFill/>
          <a:ln>
            <a:noFill/>
          </a:ln>
        </p:spPr>
      </p:pic>
      <p:sp>
        <p:nvSpPr>
          <p:cNvPr id="989" name="Google Shape;989;g3254bef7818_0_52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g3254bef7818_0_532"/>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1800"/>
              <a:buNone/>
            </a:pPr>
            <a:r>
              <a:rPr lang="en-US">
                <a:solidFill>
                  <a:schemeClr val="accent5"/>
                </a:solidFill>
              </a:rPr>
              <a:t>Best evidence available: Case Example </a:t>
            </a:r>
            <a:endParaRPr>
              <a:solidFill>
                <a:schemeClr val="accent5"/>
              </a:solidFill>
            </a:endParaRPr>
          </a:p>
        </p:txBody>
      </p:sp>
      <p:sp>
        <p:nvSpPr>
          <p:cNvPr id="995" name="Google Shape;995;g3254bef7818_0_532"/>
          <p:cNvSpPr txBox="1"/>
          <p:nvPr/>
        </p:nvSpPr>
        <p:spPr>
          <a:xfrm>
            <a:off x="1017675" y="1954675"/>
            <a:ext cx="4700700" cy="389850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0" spcFirstLastPara="1" rIns="0" wrap="square" tIns="45700">
            <a:normAutofit fontScale="70000"/>
          </a:bodyPr>
          <a:lstStyle/>
          <a:p>
            <a:pPr indent="0" lvl="0" marL="0" marR="0" rtl="0" algn="l">
              <a:lnSpc>
                <a:spcPct val="90000"/>
              </a:lnSpc>
              <a:spcBef>
                <a:spcPts val="0"/>
              </a:spcBef>
              <a:spcAft>
                <a:spcPts val="0"/>
              </a:spcAft>
              <a:buClr>
                <a:schemeClr val="accent1"/>
              </a:buClr>
              <a:buSzPct val="100000"/>
              <a:buFont typeface="Calibri"/>
              <a:buNone/>
            </a:pPr>
            <a:r>
              <a:t/>
            </a:r>
            <a:endParaRPr b="1" i="0" sz="2000" u="none" cap="none" strike="noStrike">
              <a:solidFill>
                <a:schemeClr val="dk1"/>
              </a:solidFill>
              <a:latin typeface="Arial"/>
              <a:ea typeface="Arial"/>
              <a:cs typeface="Arial"/>
              <a:sym typeface="Arial"/>
            </a:endParaRPr>
          </a:p>
          <a:p>
            <a:pPr indent="-124460" lvl="0" marL="91440" marR="0" rtl="0" algn="ctr">
              <a:lnSpc>
                <a:spcPct val="90000"/>
              </a:lnSpc>
              <a:spcBef>
                <a:spcPts val="1400"/>
              </a:spcBef>
              <a:spcAft>
                <a:spcPts val="0"/>
              </a:spcAft>
              <a:buClr>
                <a:schemeClr val="dk2"/>
              </a:buClr>
              <a:buSzPct val="100000"/>
              <a:buFont typeface="Calibri"/>
              <a:buChar char=" "/>
            </a:pPr>
            <a:r>
              <a:rPr b="1" i="0" lang="en-US" sz="2800" u="none" cap="none" strike="noStrike">
                <a:solidFill>
                  <a:schemeClr val="dk2"/>
                </a:solidFill>
                <a:latin typeface="Calibri"/>
                <a:ea typeface="Calibri"/>
                <a:cs typeface="Calibri"/>
                <a:sym typeface="Calibri"/>
              </a:rPr>
              <a:t>What does Janet do?</a:t>
            </a:r>
            <a:endParaRPr sz="2800">
              <a:solidFill>
                <a:schemeClr val="dk2"/>
              </a:solidFill>
              <a:latin typeface="Calibri"/>
              <a:ea typeface="Calibri"/>
              <a:cs typeface="Calibri"/>
              <a:sym typeface="Calibri"/>
            </a:endParaRPr>
          </a:p>
          <a:p>
            <a:pPr indent="-124460" lvl="0" marL="91440" marR="0" rtl="0" algn="l">
              <a:lnSpc>
                <a:spcPct val="115000"/>
              </a:lnSpc>
              <a:spcBef>
                <a:spcPts val="1400"/>
              </a:spcBef>
              <a:spcAft>
                <a:spcPts val="0"/>
              </a:spcAft>
              <a:buClr>
                <a:schemeClr val="dk2"/>
              </a:buClr>
              <a:buSzPct val="100000"/>
              <a:buFont typeface="Calibri"/>
              <a:buChar char=" "/>
            </a:pPr>
            <a:r>
              <a:rPr i="0" lang="en-US" sz="2800" u="none" cap="none" strike="noStrike">
                <a:solidFill>
                  <a:schemeClr val="dk2"/>
                </a:solidFill>
                <a:latin typeface="Calibri"/>
                <a:ea typeface="Calibri"/>
                <a:cs typeface="Calibri"/>
                <a:sym typeface="Calibri"/>
              </a:rPr>
              <a:t>Send DTA a letter with her pension amount &amp; copy of bank account deposits. </a:t>
            </a:r>
            <a:endParaRPr sz="2800">
              <a:solidFill>
                <a:schemeClr val="dk2"/>
              </a:solidFill>
              <a:latin typeface="Calibri"/>
              <a:ea typeface="Calibri"/>
              <a:cs typeface="Calibri"/>
              <a:sym typeface="Calibri"/>
            </a:endParaRPr>
          </a:p>
          <a:p>
            <a:pPr indent="-124460" lvl="0" marL="91440" marR="0" rtl="0" algn="l">
              <a:lnSpc>
                <a:spcPct val="115000"/>
              </a:lnSpc>
              <a:spcBef>
                <a:spcPts val="1400"/>
              </a:spcBef>
              <a:spcAft>
                <a:spcPts val="0"/>
              </a:spcAft>
              <a:buClr>
                <a:schemeClr val="dk2"/>
              </a:buClr>
              <a:buSzPct val="100000"/>
              <a:buFont typeface="Calibri"/>
              <a:buChar char=" "/>
            </a:pPr>
            <a:r>
              <a:rPr i="0" lang="en-US" sz="2800" u="none" cap="none" strike="noStrike">
                <a:solidFill>
                  <a:schemeClr val="dk2"/>
                </a:solidFill>
                <a:latin typeface="Calibri"/>
                <a:ea typeface="Calibri"/>
                <a:cs typeface="Calibri"/>
                <a:sym typeface="Calibri"/>
              </a:rPr>
              <a:t>Explain she does not have other proof because her employer does not send paper statements and she doesn’t know how to get in touch with them. </a:t>
            </a:r>
            <a:endParaRPr sz="2800">
              <a:solidFill>
                <a:schemeClr val="dk2"/>
              </a:solidFill>
              <a:latin typeface="Calibri"/>
              <a:ea typeface="Calibri"/>
              <a:cs typeface="Calibri"/>
              <a:sym typeface="Calibri"/>
            </a:endParaRPr>
          </a:p>
          <a:p>
            <a:pPr indent="-124460" lvl="0" marL="91440" marR="0" rtl="0" algn="l">
              <a:lnSpc>
                <a:spcPct val="115000"/>
              </a:lnSpc>
              <a:spcBef>
                <a:spcPts val="1400"/>
              </a:spcBef>
              <a:spcAft>
                <a:spcPts val="0"/>
              </a:spcAft>
              <a:buClr>
                <a:schemeClr val="dk2"/>
              </a:buClr>
              <a:buSzPct val="100000"/>
              <a:buFont typeface="Calibri"/>
              <a:buChar char=" "/>
            </a:pPr>
            <a:r>
              <a:rPr i="0" lang="en-US" sz="2800" u="none" cap="none" strike="noStrike">
                <a:solidFill>
                  <a:schemeClr val="dk2"/>
                </a:solidFill>
                <a:latin typeface="Calibri"/>
                <a:ea typeface="Calibri"/>
                <a:cs typeface="Calibri"/>
                <a:sym typeface="Calibri"/>
              </a:rPr>
              <a:t>Give DTA permission to call the employer. </a:t>
            </a:r>
            <a:endParaRPr i="0" sz="2800" u="none" cap="none" strike="noStrike">
              <a:solidFill>
                <a:schemeClr val="dk2"/>
              </a:solidFill>
              <a:latin typeface="Calibri"/>
              <a:ea typeface="Calibri"/>
              <a:cs typeface="Calibri"/>
              <a:sym typeface="Calibri"/>
            </a:endParaRPr>
          </a:p>
        </p:txBody>
      </p:sp>
      <p:sp>
        <p:nvSpPr>
          <p:cNvPr id="996" name="Google Shape;996;g3254bef7818_0_532"/>
          <p:cNvSpPr txBox="1"/>
          <p:nvPr/>
        </p:nvSpPr>
        <p:spPr>
          <a:xfrm>
            <a:off x="6609375" y="1954675"/>
            <a:ext cx="4507800" cy="382590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0" spcFirstLastPara="1" rIns="0" wrap="square" tIns="45700">
            <a:normAutofit/>
          </a:bodyPr>
          <a:lstStyle/>
          <a:p>
            <a:pPr indent="0" lvl="0" marL="91440" marR="0" rtl="0" algn="ctr">
              <a:lnSpc>
                <a:spcPct val="90000"/>
              </a:lnSpc>
              <a:spcBef>
                <a:spcPts val="0"/>
              </a:spcBef>
              <a:spcAft>
                <a:spcPts val="0"/>
              </a:spcAft>
              <a:buClr>
                <a:schemeClr val="accent1"/>
              </a:buClr>
              <a:buSzPts val="2000"/>
              <a:buFont typeface="Calibri"/>
              <a:buNone/>
            </a:pPr>
            <a:r>
              <a:t/>
            </a:r>
            <a:endParaRPr b="1" i="0" sz="2000" u="none" cap="none" strike="noStrike">
              <a:solidFill>
                <a:schemeClr val="dk2"/>
              </a:solidFill>
              <a:latin typeface="Arial"/>
              <a:ea typeface="Arial"/>
              <a:cs typeface="Arial"/>
              <a:sym typeface="Arial"/>
            </a:endParaRPr>
          </a:p>
          <a:p>
            <a:pPr indent="-127419" lvl="0" marL="91440" marR="0" rtl="0" algn="ctr">
              <a:lnSpc>
                <a:spcPct val="90000"/>
              </a:lnSpc>
              <a:spcBef>
                <a:spcPts val="1400"/>
              </a:spcBef>
              <a:spcAft>
                <a:spcPts val="0"/>
              </a:spcAft>
              <a:buClr>
                <a:schemeClr val="dk2"/>
              </a:buClr>
              <a:buSzPts val="2007"/>
              <a:buFont typeface="Calibri"/>
              <a:buChar char=" "/>
            </a:pPr>
            <a:r>
              <a:rPr b="1" i="0" lang="en-US" sz="2006" u="none" cap="none" strike="noStrike">
                <a:solidFill>
                  <a:schemeClr val="dk2"/>
                </a:solidFill>
                <a:latin typeface="Calibri"/>
                <a:ea typeface="Calibri"/>
                <a:cs typeface="Calibri"/>
                <a:sym typeface="Calibri"/>
              </a:rPr>
              <a:t>What should DTA do?</a:t>
            </a:r>
            <a:endParaRPr sz="2006">
              <a:solidFill>
                <a:schemeClr val="dk2"/>
              </a:solidFill>
              <a:latin typeface="Calibri"/>
              <a:ea typeface="Calibri"/>
              <a:cs typeface="Calibri"/>
              <a:sym typeface="Calibri"/>
            </a:endParaRPr>
          </a:p>
          <a:p>
            <a:pPr indent="-127419" lvl="0" marL="91440" marR="0" rtl="0" algn="l">
              <a:lnSpc>
                <a:spcPct val="115000"/>
              </a:lnSpc>
              <a:spcBef>
                <a:spcPts val="1400"/>
              </a:spcBef>
              <a:spcAft>
                <a:spcPts val="0"/>
              </a:spcAft>
              <a:buClr>
                <a:schemeClr val="dk2"/>
              </a:buClr>
              <a:buSzPts val="2007"/>
              <a:buFont typeface="Calibri"/>
              <a:buChar char=" "/>
            </a:pPr>
            <a:r>
              <a:rPr i="0" lang="en-US" sz="2006" u="none" cap="none" strike="noStrike">
                <a:solidFill>
                  <a:schemeClr val="dk2"/>
                </a:solidFill>
                <a:latin typeface="Calibri"/>
                <a:ea typeface="Calibri"/>
                <a:cs typeface="Calibri"/>
                <a:sym typeface="Calibri"/>
              </a:rPr>
              <a:t>Accept the proof she can provide. </a:t>
            </a:r>
            <a:endParaRPr sz="2006">
              <a:solidFill>
                <a:schemeClr val="dk2"/>
              </a:solidFill>
              <a:latin typeface="Calibri"/>
              <a:ea typeface="Calibri"/>
              <a:cs typeface="Calibri"/>
              <a:sym typeface="Calibri"/>
            </a:endParaRPr>
          </a:p>
          <a:p>
            <a:pPr indent="-127419" lvl="0" marL="91440" marR="0" rtl="0" algn="l">
              <a:lnSpc>
                <a:spcPct val="115000"/>
              </a:lnSpc>
              <a:spcBef>
                <a:spcPts val="1400"/>
              </a:spcBef>
              <a:spcAft>
                <a:spcPts val="0"/>
              </a:spcAft>
              <a:buClr>
                <a:schemeClr val="dk2"/>
              </a:buClr>
              <a:buSzPts val="2007"/>
              <a:buFont typeface="Calibri"/>
              <a:buChar char=" "/>
            </a:pPr>
            <a:r>
              <a:rPr i="0" lang="en-US" sz="2006" u="none" cap="none" strike="noStrike">
                <a:solidFill>
                  <a:schemeClr val="dk2"/>
                </a:solidFill>
                <a:latin typeface="Calibri"/>
                <a:ea typeface="Calibri"/>
                <a:cs typeface="Calibri"/>
                <a:sym typeface="Calibri"/>
              </a:rPr>
              <a:t>If DTA can find contact information, DTA can try to call the pension employer. </a:t>
            </a:r>
            <a:endParaRPr sz="2006">
              <a:solidFill>
                <a:schemeClr val="dk2"/>
              </a:solidFill>
              <a:latin typeface="Calibri"/>
              <a:ea typeface="Calibri"/>
              <a:cs typeface="Calibri"/>
              <a:sym typeface="Calibri"/>
            </a:endParaRPr>
          </a:p>
          <a:p>
            <a:pPr indent="-127419" lvl="0" marL="91440" marR="0" rtl="0" algn="l">
              <a:lnSpc>
                <a:spcPct val="115000"/>
              </a:lnSpc>
              <a:spcBef>
                <a:spcPts val="1400"/>
              </a:spcBef>
              <a:spcAft>
                <a:spcPts val="0"/>
              </a:spcAft>
              <a:buClr>
                <a:schemeClr val="dk2"/>
              </a:buClr>
              <a:buSzPts val="2007"/>
              <a:buFont typeface="Calibri"/>
              <a:buChar char=" "/>
            </a:pPr>
            <a:r>
              <a:rPr i="0" lang="en-US" sz="2006" u="none" cap="none" strike="noStrike">
                <a:solidFill>
                  <a:schemeClr val="dk2"/>
                </a:solidFill>
                <a:latin typeface="Calibri"/>
                <a:ea typeface="Calibri"/>
                <a:cs typeface="Calibri"/>
                <a:sym typeface="Calibri"/>
              </a:rPr>
              <a:t>If not successful, DTA must accept the “best evidence available” and approve the application with a pension amount of $150/month.  </a:t>
            </a:r>
            <a:endParaRPr i="0" sz="2006" u="none" cap="none" strike="noStrike">
              <a:solidFill>
                <a:schemeClr val="dk2"/>
              </a:solidFill>
              <a:latin typeface="Calibri"/>
              <a:ea typeface="Calibri"/>
              <a:cs typeface="Calibri"/>
              <a:sym typeface="Calibri"/>
            </a:endParaRPr>
          </a:p>
        </p:txBody>
      </p:sp>
      <p:sp>
        <p:nvSpPr>
          <p:cNvPr id="997" name="Google Shape;997;g3254bef7818_0_532"/>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g3254bef7818_0_539"/>
          <p:cNvSpPr txBox="1"/>
          <p:nvPr>
            <p:ph type="title"/>
          </p:nvPr>
        </p:nvSpPr>
        <p:spPr>
          <a:xfrm>
            <a:off x="1463050" y="286600"/>
            <a:ext cx="5356500" cy="11049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solidFill>
                  <a:schemeClr val="accent3"/>
                </a:solidFill>
              </a:rPr>
              <a:t>Getting an EBT card</a:t>
            </a:r>
            <a:endParaRPr>
              <a:solidFill>
                <a:schemeClr val="accent3"/>
              </a:solidFill>
            </a:endParaRPr>
          </a:p>
        </p:txBody>
      </p:sp>
      <p:sp>
        <p:nvSpPr>
          <p:cNvPr id="1004" name="Google Shape;1004;g3254bef7818_0_539"/>
          <p:cNvSpPr txBox="1"/>
          <p:nvPr>
            <p:ph idx="1" type="body"/>
          </p:nvPr>
        </p:nvSpPr>
        <p:spPr>
          <a:xfrm>
            <a:off x="1086075" y="1845725"/>
            <a:ext cx="10096800" cy="4891800"/>
          </a:xfrm>
          <a:prstGeom prst="rect">
            <a:avLst/>
          </a:prstGeom>
        </p:spPr>
        <p:txBody>
          <a:bodyPr anchorCtr="0" anchor="t" bIns="45700" lIns="0" spcFirstLastPara="1" rIns="0" wrap="square" tIns="45700">
            <a:normAutofit/>
          </a:bodyPr>
          <a:lstStyle/>
          <a:p>
            <a:pPr indent="-457200" lvl="0" marL="457200" rtl="0" algn="l">
              <a:lnSpc>
                <a:spcPct val="100000"/>
              </a:lnSpc>
              <a:spcBef>
                <a:spcPts val="1400"/>
              </a:spcBef>
              <a:spcAft>
                <a:spcPts val="0"/>
              </a:spcAft>
              <a:buClr>
                <a:srgbClr val="E48312"/>
              </a:buClr>
              <a:buSzPts val="2400"/>
              <a:buFont typeface="Calibri"/>
              <a:buAutoNum type="arabicPeriod"/>
            </a:pPr>
            <a:r>
              <a:rPr lang="en-US" sz="2400">
                <a:solidFill>
                  <a:srgbClr val="3F3F3F"/>
                </a:solidFill>
                <a:latin typeface="Calibri"/>
                <a:ea typeface="Calibri"/>
                <a:cs typeface="Calibri"/>
                <a:sym typeface="Calibri"/>
              </a:rPr>
              <a:t>Answer application question if have a EBT card </a:t>
            </a:r>
            <a:r>
              <a:rPr lang="en-US" sz="2400"/>
              <a:t>OR</a:t>
            </a:r>
            <a:r>
              <a:rPr lang="en-US" sz="2400">
                <a:solidFill>
                  <a:srgbClr val="3F3F3F"/>
                </a:solidFill>
                <a:latin typeface="Calibri"/>
                <a:ea typeface="Calibri"/>
                <a:cs typeface="Calibri"/>
                <a:sym typeface="Calibri"/>
              </a:rPr>
              <a:t> need a card</a:t>
            </a:r>
            <a:endParaRPr sz="2400">
              <a:solidFill>
                <a:srgbClr val="3F3F3F"/>
              </a:solidFill>
              <a:latin typeface="Calibri"/>
              <a:ea typeface="Calibri"/>
              <a:cs typeface="Calibri"/>
              <a:sym typeface="Calibri"/>
            </a:endParaRPr>
          </a:p>
          <a:p>
            <a:pPr indent="-457200" lvl="0" marL="457200" rtl="0" algn="l">
              <a:lnSpc>
                <a:spcPct val="100000"/>
              </a:lnSpc>
              <a:spcBef>
                <a:spcPts val="1400"/>
              </a:spcBef>
              <a:spcAft>
                <a:spcPts val="0"/>
              </a:spcAft>
              <a:buClr>
                <a:srgbClr val="E48312"/>
              </a:buClr>
              <a:buSzPts val="2400"/>
              <a:buFont typeface="Calibri"/>
              <a:buAutoNum type="arabicPeriod"/>
            </a:pPr>
            <a:r>
              <a:rPr lang="en-US" sz="2400">
                <a:solidFill>
                  <a:srgbClr val="3F3F3F"/>
                </a:solidFill>
                <a:latin typeface="Calibri"/>
                <a:ea typeface="Calibri"/>
                <a:cs typeface="Calibri"/>
                <a:sym typeface="Calibri"/>
              </a:rPr>
              <a:t>To get an EBT card:</a:t>
            </a:r>
            <a:endParaRPr sz="2400">
              <a:solidFill>
                <a:srgbClr val="3F3F3F"/>
              </a:solidFill>
              <a:latin typeface="Calibri"/>
              <a:ea typeface="Calibri"/>
              <a:cs typeface="Calibri"/>
              <a:sym typeface="Calibri"/>
            </a:endParaRPr>
          </a:p>
          <a:p>
            <a:pPr indent="-381000" lvl="1" marL="914400" rtl="0" algn="l">
              <a:lnSpc>
                <a:spcPct val="100000"/>
              </a:lnSpc>
              <a:spcBef>
                <a:spcPts val="1400"/>
              </a:spcBef>
              <a:spcAft>
                <a:spcPts val="0"/>
              </a:spcAft>
              <a:buClr>
                <a:srgbClr val="E48312"/>
              </a:buClr>
              <a:buSzPts val="2400"/>
              <a:buFont typeface="Calibri"/>
              <a:buChar char="◦"/>
            </a:pPr>
            <a:r>
              <a:rPr lang="en-US" sz="2200">
                <a:solidFill>
                  <a:srgbClr val="3F3F3F"/>
                </a:solidFill>
                <a:latin typeface="Calibri"/>
                <a:ea typeface="Calibri"/>
                <a:cs typeface="Calibri"/>
                <a:sym typeface="Calibri"/>
              </a:rPr>
              <a:t>DTAConnect.com, DTA Connect mobile app</a:t>
            </a:r>
            <a:r>
              <a:rPr lang="en-US">
                <a:solidFill>
                  <a:srgbClr val="3F3F3F"/>
                </a:solidFill>
                <a:latin typeface="Calibri"/>
                <a:ea typeface="Calibri"/>
                <a:cs typeface="Calibri"/>
                <a:sym typeface="Calibri"/>
              </a:rPr>
              <a:t>, </a:t>
            </a:r>
            <a:r>
              <a:rPr lang="en-US" sz="2200">
                <a:solidFill>
                  <a:srgbClr val="3F3F3F"/>
                </a:solidFill>
                <a:latin typeface="Calibri"/>
                <a:ea typeface="Calibri"/>
                <a:cs typeface="Calibri"/>
                <a:sym typeface="Calibri"/>
              </a:rPr>
              <a:t>DTA Assistance Line (follow prompts)</a:t>
            </a:r>
            <a:endParaRPr sz="2200">
              <a:solidFill>
                <a:srgbClr val="3F3F3F"/>
              </a:solidFill>
              <a:latin typeface="Calibri"/>
              <a:ea typeface="Calibri"/>
              <a:cs typeface="Calibri"/>
              <a:sym typeface="Calibri"/>
            </a:endParaRPr>
          </a:p>
          <a:p>
            <a:pPr indent="-368300" lvl="1" marL="914400" rtl="0" algn="l">
              <a:lnSpc>
                <a:spcPct val="100000"/>
              </a:lnSpc>
              <a:spcBef>
                <a:spcPts val="1400"/>
              </a:spcBef>
              <a:spcAft>
                <a:spcPts val="0"/>
              </a:spcAft>
              <a:buClr>
                <a:srgbClr val="E48312"/>
              </a:buClr>
              <a:buSzPts val="2200"/>
              <a:buFont typeface="Calibri"/>
              <a:buChar char="◦"/>
            </a:pPr>
            <a:r>
              <a:rPr lang="en-US" sz="2200">
                <a:solidFill>
                  <a:srgbClr val="3F3F3F"/>
                </a:solidFill>
                <a:latin typeface="Calibri"/>
                <a:ea typeface="Calibri"/>
                <a:cs typeface="Calibri"/>
                <a:sym typeface="Calibri"/>
              </a:rPr>
              <a:t>Go to local DTA office. </a:t>
            </a:r>
            <a:endParaRPr sz="2200">
              <a:solidFill>
                <a:srgbClr val="3F3F3F"/>
              </a:solidFill>
              <a:latin typeface="Calibri"/>
              <a:ea typeface="Calibri"/>
              <a:cs typeface="Calibri"/>
              <a:sym typeface="Calibri"/>
            </a:endParaRPr>
          </a:p>
          <a:p>
            <a:pPr indent="-368300" lvl="1" marL="914400" rtl="0" algn="l">
              <a:lnSpc>
                <a:spcPct val="100000"/>
              </a:lnSpc>
              <a:spcBef>
                <a:spcPts val="1400"/>
              </a:spcBef>
              <a:spcAft>
                <a:spcPts val="0"/>
              </a:spcAft>
              <a:buClr>
                <a:srgbClr val="3F3F3F"/>
              </a:buClr>
              <a:buSzPts val="2200"/>
              <a:buFont typeface="Calibri"/>
              <a:buChar char="◦"/>
            </a:pPr>
            <a:r>
              <a:rPr lang="en-US" sz="2200"/>
              <a:t>Call DTA Ombuds i</a:t>
            </a:r>
            <a:r>
              <a:rPr lang="en-US" sz="2200">
                <a:solidFill>
                  <a:srgbClr val="3F3F3F"/>
                </a:solidFill>
                <a:latin typeface="Calibri"/>
                <a:ea typeface="Calibri"/>
                <a:cs typeface="Calibri"/>
                <a:sym typeface="Calibri"/>
              </a:rPr>
              <a:t>f regular mail or in person not helpful (eg. emergency for someone who can’t go in person). </a:t>
            </a:r>
            <a:endParaRPr sz="2200">
              <a:solidFill>
                <a:srgbClr val="3F3F3F"/>
              </a:solidFill>
              <a:latin typeface="Calibri"/>
              <a:ea typeface="Calibri"/>
              <a:cs typeface="Calibri"/>
              <a:sym typeface="Calibri"/>
            </a:endParaRPr>
          </a:p>
          <a:p>
            <a:pPr indent="-368300" lvl="1" marL="914400" rtl="0" algn="l">
              <a:lnSpc>
                <a:spcPct val="100000"/>
              </a:lnSpc>
              <a:spcBef>
                <a:spcPts val="1400"/>
              </a:spcBef>
              <a:spcAft>
                <a:spcPts val="0"/>
              </a:spcAft>
              <a:buClr>
                <a:srgbClr val="3F3F3F"/>
              </a:buClr>
              <a:buSzPts val="2200"/>
              <a:buFont typeface="Calibri"/>
              <a:buChar char="◦"/>
            </a:pPr>
            <a:r>
              <a:rPr lang="en-US" sz="2200">
                <a:solidFill>
                  <a:srgbClr val="3F3F3F"/>
                </a:solidFill>
                <a:latin typeface="Calibri"/>
                <a:ea typeface="Calibri"/>
                <a:cs typeface="Calibri"/>
                <a:sym typeface="Calibri"/>
              </a:rPr>
              <a:t>Possible to have card overnighted (takes 2-3 days) or in extreme circumstances sort out in person delivery option. </a:t>
            </a:r>
            <a:endParaRPr sz="2200">
              <a:solidFill>
                <a:srgbClr val="3F3F3F"/>
              </a:solidFill>
              <a:latin typeface="Calibri"/>
              <a:ea typeface="Calibri"/>
              <a:cs typeface="Calibri"/>
              <a:sym typeface="Calibri"/>
            </a:endParaRPr>
          </a:p>
          <a:p>
            <a:pPr indent="-381000" lvl="0" marL="914400" rtl="0" algn="l">
              <a:lnSpc>
                <a:spcPct val="100000"/>
              </a:lnSpc>
              <a:spcBef>
                <a:spcPts val="1400"/>
              </a:spcBef>
              <a:spcAft>
                <a:spcPts val="200"/>
              </a:spcAft>
              <a:buClr>
                <a:srgbClr val="E48312"/>
              </a:buClr>
              <a:buSzPts val="2400"/>
              <a:buFont typeface="Calibri"/>
              <a:buChar char="➔"/>
            </a:pPr>
            <a:r>
              <a:rPr lang="en-US">
                <a:solidFill>
                  <a:srgbClr val="3F3F3F"/>
                </a:solidFill>
                <a:latin typeface="Calibri"/>
                <a:ea typeface="Calibri"/>
                <a:cs typeface="Calibri"/>
                <a:sym typeface="Calibri"/>
              </a:rPr>
              <a:t>EBT card sent by mail</a:t>
            </a:r>
            <a:r>
              <a:rPr lang="en-US" sz="2400">
                <a:solidFill>
                  <a:srgbClr val="3F3F3F"/>
                </a:solidFill>
                <a:latin typeface="Calibri"/>
                <a:ea typeface="Calibri"/>
                <a:cs typeface="Calibri"/>
                <a:sym typeface="Calibri"/>
              </a:rPr>
              <a:t> usually takes ~3-7 days to arrive </a:t>
            </a:r>
            <a:endParaRPr/>
          </a:p>
        </p:txBody>
      </p:sp>
      <p:sp>
        <p:nvSpPr>
          <p:cNvPr id="1005" name="Google Shape;1005;g3254bef7818_0_539"/>
          <p:cNvSpPr txBox="1"/>
          <p:nvPr>
            <p:ph idx="12" type="sldNum"/>
          </p:nvPr>
        </p:nvSpPr>
        <p:spPr>
          <a:xfrm>
            <a:off x="13200610" y="6459785"/>
            <a:ext cx="1749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06" name="Google Shape;1006;g3254bef7818_0_539"/>
          <p:cNvPicPr preferRelativeResize="0"/>
          <p:nvPr/>
        </p:nvPicPr>
        <p:blipFill rotWithShape="1">
          <a:blip r:embed="rId3">
            <a:alphaModFix/>
          </a:blip>
          <a:srcRect b="0" l="0" r="0" t="0"/>
          <a:stretch/>
        </p:blipFill>
        <p:spPr>
          <a:xfrm>
            <a:off x="9194300" y="224772"/>
            <a:ext cx="1988350" cy="12427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g3254bef7818_0_547"/>
          <p:cNvSpPr txBox="1"/>
          <p:nvPr>
            <p:ph type="title"/>
          </p:nvPr>
        </p:nvSpPr>
        <p:spPr>
          <a:xfrm>
            <a:off x="1543275" y="286600"/>
            <a:ext cx="9177000" cy="9684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85000"/>
              </a:lnSpc>
              <a:spcBef>
                <a:spcPts val="0"/>
              </a:spcBef>
              <a:spcAft>
                <a:spcPts val="0"/>
              </a:spcAft>
              <a:buClr>
                <a:srgbClr val="1F394D"/>
              </a:buClr>
              <a:buSzPct val="100000"/>
              <a:buFont typeface="Calibri"/>
              <a:buNone/>
            </a:pPr>
            <a:r>
              <a:rPr lang="en-US">
                <a:solidFill>
                  <a:schemeClr val="accent3"/>
                </a:solidFill>
              </a:rPr>
              <a:t>DTA communications to households	</a:t>
            </a:r>
            <a:endParaRPr>
              <a:solidFill>
                <a:schemeClr val="accent3"/>
              </a:solidFill>
            </a:endParaRPr>
          </a:p>
        </p:txBody>
      </p:sp>
      <p:sp>
        <p:nvSpPr>
          <p:cNvPr id="1013" name="Google Shape;1013;g3254bef7818_0_547"/>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rmAutofit lnSpcReduction="10000"/>
          </a:bodyPr>
          <a:lstStyle/>
          <a:p>
            <a:pPr indent="-106885" lvl="0" marL="91440" rtl="0" algn="l">
              <a:lnSpc>
                <a:spcPct val="80000"/>
              </a:lnSpc>
              <a:spcBef>
                <a:spcPts val="0"/>
              </a:spcBef>
              <a:spcAft>
                <a:spcPts val="0"/>
              </a:spcAft>
              <a:buSzPts val="3243"/>
              <a:buChar char=" "/>
            </a:pPr>
            <a:r>
              <a:rPr lang="en-US" sz="3000"/>
              <a:t>DTA will </a:t>
            </a:r>
            <a:r>
              <a:rPr b="1" lang="en-US" sz="3000"/>
              <a:t>text/email </a:t>
            </a:r>
            <a:r>
              <a:rPr lang="en-US" sz="3000"/>
              <a:t>at certain times, including:</a:t>
            </a:r>
            <a:endParaRPr sz="2200"/>
          </a:p>
          <a:p>
            <a:pPr indent="0" lvl="0" marL="91440" rtl="0" algn="l">
              <a:lnSpc>
                <a:spcPct val="80000"/>
              </a:lnSpc>
              <a:spcBef>
                <a:spcPts val="1400"/>
              </a:spcBef>
              <a:spcAft>
                <a:spcPts val="0"/>
              </a:spcAft>
              <a:buSzPts val="2595"/>
              <a:buFont typeface="Courier New"/>
              <a:buNone/>
            </a:pPr>
            <a:r>
              <a:t/>
            </a:r>
            <a:endParaRPr sz="2600"/>
          </a:p>
          <a:p>
            <a:pPr indent="-407086" lvl="2" marL="1371600" rtl="0" algn="l">
              <a:lnSpc>
                <a:spcPct val="80000"/>
              </a:lnSpc>
              <a:spcBef>
                <a:spcPts val="1400"/>
              </a:spcBef>
              <a:spcAft>
                <a:spcPts val="0"/>
              </a:spcAft>
              <a:buSzPts val="2811"/>
              <a:buFont typeface="Courier New"/>
              <a:buChar char="❏"/>
            </a:pPr>
            <a:r>
              <a:rPr lang="en-US" sz="2600"/>
              <a:t> When the SNAP application is received </a:t>
            </a:r>
            <a:endParaRPr sz="2200"/>
          </a:p>
          <a:p>
            <a:pPr indent="-407086" lvl="2" marL="1371600" rtl="0" algn="l">
              <a:lnSpc>
                <a:spcPct val="80000"/>
              </a:lnSpc>
              <a:spcBef>
                <a:spcPts val="1400"/>
              </a:spcBef>
              <a:spcAft>
                <a:spcPts val="0"/>
              </a:spcAft>
              <a:buSzPts val="2811"/>
              <a:buFont typeface="Courier New"/>
              <a:buChar char="❏"/>
            </a:pPr>
            <a:r>
              <a:rPr lang="en-US" sz="2600"/>
              <a:t> If an interview is scheduled or missed</a:t>
            </a:r>
            <a:endParaRPr sz="2200"/>
          </a:p>
          <a:p>
            <a:pPr indent="-407086" lvl="2" marL="1371600" rtl="0" algn="l">
              <a:lnSpc>
                <a:spcPct val="80000"/>
              </a:lnSpc>
              <a:spcBef>
                <a:spcPts val="1400"/>
              </a:spcBef>
              <a:spcAft>
                <a:spcPts val="0"/>
              </a:spcAft>
              <a:buSzPts val="2811"/>
              <a:buFont typeface="Courier New"/>
              <a:buChar char="❏"/>
            </a:pPr>
            <a:r>
              <a:rPr lang="en-US" sz="2600"/>
              <a:t> If proofs are missing</a:t>
            </a:r>
            <a:endParaRPr sz="2200"/>
          </a:p>
          <a:p>
            <a:pPr indent="-407086" lvl="2" marL="1371600" rtl="0" algn="l">
              <a:lnSpc>
                <a:spcPct val="80000"/>
              </a:lnSpc>
              <a:spcBef>
                <a:spcPts val="1400"/>
              </a:spcBef>
              <a:spcAft>
                <a:spcPts val="0"/>
              </a:spcAft>
              <a:buSzPts val="2811"/>
              <a:buFont typeface="Courier New"/>
              <a:buChar char="❏"/>
            </a:pPr>
            <a:r>
              <a:rPr lang="en-US" sz="2600"/>
              <a:t> When the application is approved or denied</a:t>
            </a:r>
            <a:endParaRPr/>
          </a:p>
          <a:p>
            <a:pPr indent="0" lvl="0" marL="91440" rtl="0" algn="l">
              <a:lnSpc>
                <a:spcPct val="80000"/>
              </a:lnSpc>
              <a:spcBef>
                <a:spcPts val="1400"/>
              </a:spcBef>
              <a:spcAft>
                <a:spcPts val="0"/>
              </a:spcAft>
              <a:buSzPts val="2595"/>
              <a:buNone/>
            </a:pPr>
            <a:r>
              <a:t/>
            </a:r>
            <a:endParaRPr sz="2600"/>
          </a:p>
          <a:p>
            <a:pPr indent="-104826" lvl="0" marL="91440" rtl="0" algn="l">
              <a:lnSpc>
                <a:spcPct val="80000"/>
              </a:lnSpc>
              <a:spcBef>
                <a:spcPts val="1400"/>
              </a:spcBef>
              <a:spcAft>
                <a:spcPts val="0"/>
              </a:spcAft>
              <a:buSzPts val="2811"/>
              <a:buChar char=" "/>
            </a:pPr>
            <a:r>
              <a:rPr i="1" lang="en-US" sz="2600"/>
              <a:t>Quick tip</a:t>
            </a:r>
            <a:r>
              <a:rPr lang="en-US" sz="2600"/>
              <a:t>: Easy to update phone #/email on DTA Connect. </a:t>
            </a:r>
            <a:endParaRPr sz="2200"/>
          </a:p>
        </p:txBody>
      </p:sp>
      <p:sp>
        <p:nvSpPr>
          <p:cNvPr id="1014" name="Google Shape;1014;g3254bef7818_0_547"/>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C:\Users\vnegus\AppData\Local\Microsoft\Windows\INetCache\IE\3J4M3108\istock_000005758296large[1].jpg" id="1015" name="Google Shape;1015;g3254bef7818_0_547"/>
          <p:cNvPicPr preferRelativeResize="0"/>
          <p:nvPr/>
        </p:nvPicPr>
        <p:blipFill rotWithShape="1">
          <a:blip r:embed="rId3">
            <a:alphaModFix/>
          </a:blip>
          <a:srcRect b="0" l="0" r="0" t="0"/>
          <a:stretch/>
        </p:blipFill>
        <p:spPr>
          <a:xfrm>
            <a:off x="8675758" y="2424861"/>
            <a:ext cx="3516242" cy="2637182"/>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g3254bef7818_0_555"/>
          <p:cNvSpPr txBox="1"/>
          <p:nvPr>
            <p:ph type="title"/>
          </p:nvPr>
        </p:nvSpPr>
        <p:spPr>
          <a:xfrm>
            <a:off x="2801625" y="630950"/>
            <a:ext cx="8985300" cy="1064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chemeClr val="accent3"/>
                </a:solidFill>
              </a:rPr>
              <a:t>DTA Connect </a:t>
            </a:r>
            <a:endParaRPr>
              <a:solidFill>
                <a:schemeClr val="accent3"/>
              </a:solidFill>
            </a:endParaRPr>
          </a:p>
        </p:txBody>
      </p:sp>
      <p:sp>
        <p:nvSpPr>
          <p:cNvPr id="1023" name="Google Shape;1023;g3254bef7818_0_555"/>
          <p:cNvSpPr txBox="1"/>
          <p:nvPr>
            <p:ph idx="1" type="body"/>
          </p:nvPr>
        </p:nvSpPr>
        <p:spPr>
          <a:xfrm>
            <a:off x="1808958" y="1847649"/>
            <a:ext cx="9651900" cy="474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sz="2600">
                <a:solidFill>
                  <a:schemeClr val="accent1"/>
                </a:solidFill>
              </a:rPr>
              <a:t>DTA Connect</a:t>
            </a:r>
            <a:r>
              <a:rPr lang="en-US" sz="2600"/>
              <a:t> mobile app &amp; </a:t>
            </a:r>
            <a:r>
              <a:rPr lang="en-US" sz="2600">
                <a:solidFill>
                  <a:schemeClr val="accent1"/>
                </a:solidFill>
              </a:rPr>
              <a:t>DTAConnect.com</a:t>
            </a:r>
            <a:r>
              <a:rPr lang="en-US" sz="2600"/>
              <a:t>:</a:t>
            </a:r>
            <a:endParaRPr sz="2600"/>
          </a:p>
          <a:p>
            <a:pPr indent="-279400" lvl="1" marL="742950" rtl="0" algn="l">
              <a:lnSpc>
                <a:spcPct val="100000"/>
              </a:lnSpc>
              <a:spcBef>
                <a:spcPts val="480"/>
              </a:spcBef>
              <a:spcAft>
                <a:spcPts val="0"/>
              </a:spcAft>
              <a:buClr>
                <a:schemeClr val="dk1"/>
              </a:buClr>
              <a:buSzPts val="2300"/>
              <a:buChar char="○"/>
            </a:pPr>
            <a:r>
              <a:rPr lang="en-US" sz="2300"/>
              <a:t>Notices for last 12 months</a:t>
            </a:r>
            <a:endParaRPr sz="2300"/>
          </a:p>
          <a:p>
            <a:pPr indent="-279400" lvl="1" marL="742950" rtl="0" algn="l">
              <a:lnSpc>
                <a:spcPct val="100000"/>
              </a:lnSpc>
              <a:spcBef>
                <a:spcPts val="480"/>
              </a:spcBef>
              <a:spcAft>
                <a:spcPts val="0"/>
              </a:spcAft>
              <a:buSzPts val="2300"/>
              <a:buChar char="○"/>
            </a:pPr>
            <a:r>
              <a:rPr lang="en-US" sz="2300"/>
              <a:t>Update key information like contact info, rent, child care, medical costs (DTA often act on updates automatically!)</a:t>
            </a:r>
            <a:endParaRPr sz="2300"/>
          </a:p>
          <a:p>
            <a:pPr indent="-279400" lvl="1" marL="742950" rtl="0" algn="l">
              <a:lnSpc>
                <a:spcPct val="100000"/>
              </a:lnSpc>
              <a:spcBef>
                <a:spcPts val="480"/>
              </a:spcBef>
              <a:spcAft>
                <a:spcPts val="0"/>
              </a:spcAft>
              <a:buSzPts val="2300"/>
              <a:buChar char="○"/>
            </a:pPr>
            <a:r>
              <a:rPr lang="en-US" sz="2300"/>
              <a:t>Case status</a:t>
            </a:r>
            <a:r>
              <a:rPr lang="en-US" sz="2400"/>
              <a:t> </a:t>
            </a:r>
            <a:endParaRPr sz="2400"/>
          </a:p>
          <a:p>
            <a:pPr indent="-279400" lvl="1" marL="742950" rtl="0" algn="l">
              <a:lnSpc>
                <a:spcPct val="100000"/>
              </a:lnSpc>
              <a:spcBef>
                <a:spcPts val="480"/>
              </a:spcBef>
              <a:spcAft>
                <a:spcPts val="0"/>
              </a:spcAft>
              <a:buSzPts val="2300"/>
              <a:buChar char="○"/>
            </a:pPr>
            <a:r>
              <a:rPr lang="en-US" sz="2300"/>
              <a:t>Lock/unlock EBT card</a:t>
            </a:r>
            <a:endParaRPr sz="2300"/>
          </a:p>
          <a:p>
            <a:pPr indent="-279400" lvl="1" marL="742950" rtl="0" algn="l">
              <a:lnSpc>
                <a:spcPct val="100000"/>
              </a:lnSpc>
              <a:spcBef>
                <a:spcPts val="480"/>
              </a:spcBef>
              <a:spcAft>
                <a:spcPts val="0"/>
              </a:spcAft>
              <a:buSzPts val="2300"/>
              <a:buChar char="○"/>
            </a:pPr>
            <a:r>
              <a:rPr lang="en-US" sz="2300"/>
              <a:t>Deposit history</a:t>
            </a:r>
            <a:endParaRPr sz="2300"/>
          </a:p>
          <a:p>
            <a:pPr indent="-279400" lvl="1" marL="742950" rtl="0" algn="l">
              <a:lnSpc>
                <a:spcPct val="100000"/>
              </a:lnSpc>
              <a:spcBef>
                <a:spcPts val="480"/>
              </a:spcBef>
              <a:spcAft>
                <a:spcPts val="0"/>
              </a:spcAft>
              <a:buClr>
                <a:schemeClr val="dk1"/>
              </a:buClr>
              <a:buSzPts val="2300"/>
              <a:buChar char="○"/>
            </a:pPr>
            <a:r>
              <a:rPr lang="en-US" sz="2300"/>
              <a:t>Upload documents</a:t>
            </a:r>
            <a:endParaRPr sz="2300"/>
          </a:p>
          <a:p>
            <a:pPr indent="-279400" lvl="1" marL="742950" rtl="0" algn="l">
              <a:lnSpc>
                <a:spcPct val="100000"/>
              </a:lnSpc>
              <a:spcBef>
                <a:spcPts val="480"/>
              </a:spcBef>
              <a:spcAft>
                <a:spcPts val="0"/>
              </a:spcAft>
              <a:buSzPts val="2300"/>
              <a:buChar char="○"/>
            </a:pPr>
            <a:r>
              <a:rPr lang="en-US" sz="2300"/>
              <a:t>Do Recertification or Interim Report </a:t>
            </a:r>
            <a:endParaRPr sz="1300"/>
          </a:p>
          <a:p>
            <a:pPr indent="-279400" lvl="1" marL="742950" rtl="0" algn="l">
              <a:lnSpc>
                <a:spcPct val="100000"/>
              </a:lnSpc>
              <a:spcBef>
                <a:spcPts val="480"/>
              </a:spcBef>
              <a:spcAft>
                <a:spcPts val="0"/>
              </a:spcAft>
              <a:buClr>
                <a:schemeClr val="dk1"/>
              </a:buClr>
              <a:buSzPts val="2300"/>
              <a:buChar char="○"/>
            </a:pPr>
            <a:r>
              <a:rPr lang="en-US" sz="2300"/>
              <a:t>Request EBT card</a:t>
            </a:r>
            <a:endParaRPr sz="2300"/>
          </a:p>
          <a:p>
            <a:pPr indent="0" lvl="0" marL="914400" rtl="0" algn="l">
              <a:lnSpc>
                <a:spcPct val="115000"/>
              </a:lnSpc>
              <a:spcBef>
                <a:spcPts val="480"/>
              </a:spcBef>
              <a:spcAft>
                <a:spcPts val="0"/>
              </a:spcAft>
              <a:buNone/>
            </a:pPr>
            <a:r>
              <a:t/>
            </a:r>
            <a:endParaRPr sz="1700"/>
          </a:p>
          <a:p>
            <a:pPr indent="0" lvl="0" marL="0" rtl="0" algn="l">
              <a:lnSpc>
                <a:spcPct val="100000"/>
              </a:lnSpc>
              <a:spcBef>
                <a:spcPts val="480"/>
              </a:spcBef>
              <a:spcAft>
                <a:spcPts val="0"/>
              </a:spcAft>
              <a:buSzPts val="1800"/>
              <a:buNone/>
            </a:pPr>
            <a:r>
              <a:t/>
            </a:r>
            <a:endParaRPr sz="2400">
              <a:solidFill>
                <a:schemeClr val="accent1"/>
              </a:solidFill>
            </a:endParaRPr>
          </a:p>
        </p:txBody>
      </p:sp>
      <p:sp>
        <p:nvSpPr>
          <p:cNvPr id="1024" name="Google Shape;1024;g3254bef7818_0_555"/>
          <p:cNvSpPr txBox="1"/>
          <p:nvPr>
            <p:ph idx="12" type="sldNum"/>
          </p:nvPr>
        </p:nvSpPr>
        <p:spPr>
          <a:xfrm>
            <a:off x="13200610" y="6459785"/>
            <a:ext cx="17493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Internet" id="1025" name="Google Shape;1025;g3254bef7818_0_555"/>
          <p:cNvPicPr preferRelativeResize="0"/>
          <p:nvPr/>
        </p:nvPicPr>
        <p:blipFill rotWithShape="1">
          <a:blip r:embed="rId3">
            <a:alphaModFix/>
          </a:blip>
          <a:srcRect b="0" l="0" r="0" t="0"/>
          <a:stretch/>
        </p:blipFill>
        <p:spPr>
          <a:xfrm>
            <a:off x="563971" y="2339354"/>
            <a:ext cx="1064306" cy="1064306"/>
          </a:xfrm>
          <a:prstGeom prst="rect">
            <a:avLst/>
          </a:prstGeom>
          <a:noFill/>
          <a:ln>
            <a:noFill/>
          </a:ln>
        </p:spPr>
      </p:pic>
      <p:pic>
        <p:nvPicPr>
          <p:cNvPr descr="Smart Phone" id="1026" name="Google Shape;1026;g3254bef7818_0_555"/>
          <p:cNvPicPr preferRelativeResize="0"/>
          <p:nvPr/>
        </p:nvPicPr>
        <p:blipFill rotWithShape="1">
          <a:blip r:embed="rId4">
            <a:alphaModFix/>
          </a:blip>
          <a:srcRect b="0" l="0" r="0" t="0"/>
          <a:stretch/>
        </p:blipFill>
        <p:spPr>
          <a:xfrm>
            <a:off x="638921" y="3762259"/>
            <a:ext cx="914400" cy="914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trospect">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2022-12-09T17:29:38Z</dcterms:created>
  <dc:creator>Betsy Gwin</dc:creator>
</cp:coreProperties>
</file>