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145707899" r:id="rId7"/>
    <p:sldId id="2145707896" r:id="rId8"/>
    <p:sldId id="2145707888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0D743642-6411-4D6D-8270-398BDCE6CF8C}">
          <p14:sldIdLst>
            <p14:sldId id="256"/>
            <p14:sldId id="257"/>
          </p14:sldIdLst>
        </p14:section>
        <p14:section name="User Guide" id="{2F46B8C6-E72A-47D0-9E9A-192FEA106E18}">
          <p14:sldIdLst>
            <p14:sldId id="2145707899"/>
            <p14:sldId id="2145707896"/>
            <p14:sldId id="21457078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0B0D77-EFDE-0AEE-1E7B-DAF51C245C9D}" name="Damico, Jarred (EHS)" initials="DJ(" userId="S::Jarred.Damico@mass.gov::d8cf18ef-8faf-4dca-b20b-72d158ecdefe" providerId="AD"/>
  <p188:author id="{E619707E-F3A5-0140-5BF3-0D1BA0C73E6A}" name="Heather Rossi" initials="HR" userId="Heather Rossi" providerId="None"/>
  <p188:author id="{D8E1AB93-6930-A007-27B5-E7DCDDA0DE0E}" name="Taylor, Kenya (EHS)" initials="T(" userId="S::kenya.taylor@mass.gov::52d76508-27ad-4e95-a239-42574aa91a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E0CC"/>
    <a:srgbClr val="CCFFCC"/>
    <a:srgbClr val="C7E0FB"/>
    <a:srgbClr val="0066CC"/>
    <a:srgbClr val="ED41BC"/>
    <a:srgbClr val="92A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4828F-681A-41D2-96D6-364D8A4C8371}" v="35" dt="2023-09-27T14:46:17.618"/>
    <p1510:client id="{97C27EB2-BD0A-382A-0534-FDCFDBD07705}" v="56" dt="2023-09-27T17:40:16.049"/>
    <p1510:client id="{A5B481CA-6C90-4C5F-A71B-668437B8A1DC}" v="4" vWet="6" dt="2023-09-27T17:25:09.587"/>
    <p1510:client id="{CB3CEAED-8377-5573-283A-2B02A49CB8A7}" v="38" dt="2023-10-02T13:29:22.321"/>
    <p1510:client id="{E11F2879-5028-E8D1-D421-05419E6A1914}" v="2" dt="2023-10-02T12:51:35.766"/>
    <p1510:client id="{EB7D5064-6C8C-75A4-779A-50A82BDC3C9E}" v="1" dt="2023-10-02T13:02:55.7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71F71-3A6D-4AE1-A972-C715C64C5B7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23953-7D60-462E-8086-71C6CA866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023953-7D60-462E-8086-71C6CA8660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62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023953-7D60-462E-8086-71C6CA8660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5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4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75795111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2" name="Objec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8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449" y="2724913"/>
            <a:ext cx="6608647" cy="430887"/>
          </a:xfrm>
        </p:spPr>
        <p:txBody>
          <a:bodyPr vert="horz" wrap="square" lIns="0" tIns="0" rIns="0" bIns="0">
            <a:sp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6137" y="4937760"/>
            <a:ext cx="3708281" cy="215444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TitleTopPlaceholder"/>
          <p:cNvSpPr>
            <a:spLocks noChangeArrowheads="1"/>
          </p:cNvSpPr>
          <p:nvPr/>
        </p:nvSpPr>
        <p:spPr bwMode="ltGray">
          <a:xfrm>
            <a:off x="2834206" y="3246407"/>
            <a:ext cx="2834204" cy="436455"/>
          </a:xfrm>
          <a:prstGeom prst="rect">
            <a:avLst/>
          </a:prstGeom>
          <a:solidFill>
            <a:srgbClr val="5E8BFF">
              <a:alpha val="76863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itleTopPlaceholder"/>
          <p:cNvSpPr>
            <a:spLocks noChangeArrowheads="1"/>
          </p:cNvSpPr>
          <p:nvPr/>
        </p:nvSpPr>
        <p:spPr bwMode="ltGray">
          <a:xfrm>
            <a:off x="2" y="3246407"/>
            <a:ext cx="2834204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TitleTopPlaceholder"/>
          <p:cNvSpPr>
            <a:spLocks noChangeArrowheads="1"/>
          </p:cNvSpPr>
          <p:nvPr/>
        </p:nvSpPr>
        <p:spPr bwMode="ltGray">
          <a:xfrm>
            <a:off x="5181341" y="3246407"/>
            <a:ext cx="7010659" cy="436455"/>
          </a:xfrm>
          <a:prstGeom prst="rect">
            <a:avLst/>
          </a:prstGeom>
          <a:solidFill>
            <a:srgbClr val="009900">
              <a:alpha val="68627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6" cstate="print">
            <a:duotone>
              <a:srgbClr val="FFFFFF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2180577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cK Disclaimer"/>
          <p:cNvSpPr>
            <a:spLocks noChangeArrowheads="1"/>
          </p:cNvSpPr>
          <p:nvPr/>
        </p:nvSpPr>
        <p:spPr bwMode="auto">
          <a:xfrm>
            <a:off x="304800" y="6553200"/>
            <a:ext cx="682836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defTabSz="803755" eaLnBrk="0" hangingPunct="0"/>
            <a:r>
              <a:rPr lang="en-US" sz="1000">
                <a:solidFill>
                  <a:schemeClr val="tx2"/>
                </a:solidFill>
                <a:latin typeface="Arial"/>
                <a:ea typeface="ＭＳ Ｐゴシック"/>
              </a:rPr>
              <a:t>CONFIDENTIAL; FOR POLICY DEVELOPMENT PURPOSES ONLY</a:t>
            </a:r>
          </a:p>
        </p:txBody>
      </p:sp>
      <p:sp>
        <p:nvSpPr>
          <p:cNvPr id="24" name="McK Disclaimer"/>
          <p:cNvSpPr>
            <a:spLocks noChangeArrowheads="1"/>
          </p:cNvSpPr>
          <p:nvPr/>
        </p:nvSpPr>
        <p:spPr bwMode="auto">
          <a:xfrm>
            <a:off x="3586136" y="4343401"/>
            <a:ext cx="7488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03755" eaLnBrk="0" hangingPunct="0"/>
            <a:r>
              <a:rPr lang="en-US" sz="2000">
                <a:solidFill>
                  <a:schemeClr val="tx2"/>
                </a:solidFill>
                <a:latin typeface="Arial"/>
                <a:ea typeface="ＭＳ Ｐゴシック"/>
              </a:rPr>
              <a:t>Executive Office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139392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852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13844-95D1-BC06-D433-9BA58EC2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78BB8-67A8-790D-0606-8F13C2C3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73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411970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12800" y="1143001"/>
            <a:ext cx="10566400" cy="1200329"/>
          </a:xfrm>
        </p:spPr>
        <p:txBody>
          <a:bodyPr wrap="square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854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94162745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12800" y="1066801"/>
            <a:ext cx="3869008" cy="116955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628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31001015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371600" y="1371600"/>
            <a:ext cx="94488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712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7107452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8" name="Object 2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48" y="237744"/>
            <a:ext cx="11655552" cy="292388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13716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25654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37592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49530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944434"/>
            <a:ext cx="1009251" cy="307777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944434"/>
            <a:ext cx="1009251" cy="307777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9448800" y="944434"/>
            <a:ext cx="1009251" cy="307777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454400" y="1752601"/>
            <a:ext cx="3869008" cy="1169551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067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84183012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14400" y="1143000"/>
            <a:ext cx="3869008" cy="1169551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676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7DEC524B-4A7F-4138-887F-0CBC5F80C2A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78917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7DEC524B-4A7F-4138-887F-0CBC5F80C2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6656690"/>
            <a:ext cx="8839200" cy="201312"/>
          </a:xfrm>
        </p:spPr>
        <p:txBody>
          <a:bodyPr bIns="44806" anchor="b"/>
          <a:lstStyle>
            <a:lvl1pPr marL="0" indent="0">
              <a:buNone/>
              <a:defRPr sz="714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340614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37340897"/>
              </p:ext>
            </p:extLst>
          </p:nvPr>
        </p:nvGraphicFramePr>
        <p:xfrm>
          <a:off x="2162" y="1622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350000" imgH="6350000" progId="TCLayout.ActiveDocument.1">
                  <p:embed/>
                </p:oleObj>
              </mc:Choice>
              <mc:Fallback>
                <p:oleObj name="think-cell Slide" r:id="rId3" imgW="6350000" imgH="635000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" y="1622"/>
                        <a:ext cx="215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29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2677128"/>
              </p:ext>
            </p:extLst>
          </p:nvPr>
        </p:nvGraphicFramePr>
        <p:xfrm>
          <a:off x="2162" y="1622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350000" imgH="6350000" progId="TCLayout.ActiveDocument.1">
                  <p:embed/>
                </p:oleObj>
              </mc:Choice>
              <mc:Fallback>
                <p:oleObj name="think-cell Slide" r:id="rId3" imgW="6350000" imgH="635000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" y="1622"/>
                        <a:ext cx="215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868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038017568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C2E797EC-78C2-4CB0-8EBF-9B6930F958C7}"/>
              </a:ext>
            </a:extLst>
          </p:cNvPr>
          <p:cNvGrpSpPr/>
          <p:nvPr/>
        </p:nvGrpSpPr>
        <p:grpSpPr>
          <a:xfrm>
            <a:off x="1" y="6565612"/>
            <a:ext cx="12191999" cy="292388"/>
            <a:chOff x="1" y="3246406"/>
            <a:chExt cx="9143999" cy="436455"/>
          </a:xfrm>
        </p:grpSpPr>
        <p:sp>
          <p:nvSpPr>
            <p:cNvPr id="13" name="TitleTopPlaceholder">
              <a:extLst>
                <a:ext uri="{FF2B5EF4-FFF2-40B4-BE49-F238E27FC236}">
                  <a16:creationId xmlns:a16="http://schemas.microsoft.com/office/drawing/2014/main" id="{F0A848F1-DF84-42D1-8D59-2294D99D43D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125654" y="3246406"/>
              <a:ext cx="2125653" cy="436455"/>
            </a:xfrm>
            <a:prstGeom prst="rect">
              <a:avLst/>
            </a:prstGeom>
            <a:solidFill>
              <a:srgbClr val="5E8BFF">
                <a:alpha val="76863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3296" tIns="46648" rIns="93296" bIns="4664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TitleTopPlaceholder">
              <a:extLst>
                <a:ext uri="{FF2B5EF4-FFF2-40B4-BE49-F238E27FC236}">
                  <a16:creationId xmlns:a16="http://schemas.microsoft.com/office/drawing/2014/main" id="{F110B6E9-4F9C-48BC-85E1-46543045340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1" y="3246406"/>
              <a:ext cx="2125653" cy="43645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3296" tIns="46648" rIns="93296" bIns="4664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TitleTopPlaceholder">
              <a:extLst>
                <a:ext uri="{FF2B5EF4-FFF2-40B4-BE49-F238E27FC236}">
                  <a16:creationId xmlns:a16="http://schemas.microsoft.com/office/drawing/2014/main" id="{6F721DB0-1D80-41F3-97D9-FCA44AA8F96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3886006" y="3246406"/>
              <a:ext cx="5257994" cy="436455"/>
            </a:xfrm>
            <a:prstGeom prst="rect">
              <a:avLst/>
            </a:prstGeom>
            <a:solidFill>
              <a:srgbClr val="009900">
                <a:alpha val="68627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3296" tIns="46648" rIns="93296" bIns="4664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" name="Rectangle 6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1648" y="237744"/>
            <a:ext cx="11684000" cy="2923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914401"/>
            <a:ext cx="386900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Slide Number"/>
          <p:cNvSpPr txBox="1">
            <a:spLocks/>
          </p:cNvSpPr>
          <p:nvPr/>
        </p:nvSpPr>
        <p:spPr bwMode="auto">
          <a:xfrm>
            <a:off x="11842231" y="663486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00" smtClean="0">
                <a:solidFill>
                  <a:schemeClr val="bg2"/>
                </a:solidFill>
                <a:latin typeface="Arial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>
              <a:solidFill>
                <a:schemeClr val="bg2"/>
              </a:solidFill>
              <a:latin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0" y="6634082"/>
            <a:ext cx="4155320" cy="15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255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55" lvl="1" indent="-192067" defTabSz="895255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51" lvl="2" indent="-261910" defTabSz="895255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98" lvl="3" indent="-155558" defTabSz="895255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728" lvl="4" indent="-130162" defTabSz="895255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buClr>
                <a:srgbClr val="000000"/>
              </a:buClr>
            </a:pPr>
            <a:r>
              <a:rPr lang="en-US" sz="1000">
                <a:solidFill>
                  <a:schemeClr val="bg2"/>
                </a:solidFill>
                <a:latin typeface="Arial"/>
              </a:rPr>
              <a:t>Confidential – for policy development purposes only   |</a:t>
            </a:r>
          </a:p>
        </p:txBody>
      </p:sp>
    </p:spTree>
    <p:extLst>
      <p:ext uri="{BB962C8B-B14F-4D97-AF65-F5344CB8AC3E}">
        <p14:creationId xmlns:p14="http://schemas.microsoft.com/office/powerpoint/2010/main" val="368268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19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30188" indent="-230188" algn="l" defTabSz="914400" rtl="0" eaLnBrk="1" latinLnBrk="0" hangingPunct="1">
        <a:spcBef>
          <a:spcPts val="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6355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5800" indent="-228600" algn="l" defTabSz="914400" rtl="0" eaLnBrk="1" latinLnBrk="0" hangingPunct="1">
        <a:spcBef>
          <a:spcPts val="0"/>
        </a:spcBef>
        <a:buSzPct val="125000"/>
        <a:buFont typeface="Arial" panose="020B0604020202020204" pitchFamily="34" charset="0"/>
        <a:buChar char="▫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5988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openxmlformats.org/officeDocument/2006/relationships/hyperlink" Target="mailto:EHS-DL-ITRequests@MassMail.State.MA.US" TargetMode="Externa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2.xml"/><Relationship Id="rId5" Type="http://schemas.openxmlformats.org/officeDocument/2006/relationships/hyperlink" Target="mailto:EHS-DL-ITRequests@MassMail.State.MA.US" TargetMode="Externa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3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4A5D5FA-BC6C-A256-BEEE-16636B59D01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559886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4A5D5FA-BC6C-A256-BEEE-16636B59D0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EB60259-7E21-11D7-4474-BF48C4D9B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449" y="2305189"/>
            <a:ext cx="6608647" cy="861774"/>
          </a:xfrm>
        </p:spPr>
        <p:txBody>
          <a:bodyPr vert="horz"/>
          <a:lstStyle/>
          <a:p>
            <a:r>
              <a:rPr lang="en-US"/>
              <a:t>New Process for Handling Escalated Requests: Eligibility Policy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A33C9-F1E1-C7DA-0CF1-34DC727D03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76580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986D525-23DD-2771-60AF-91702DF68E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484903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986D525-23DD-2771-60AF-91702DF68E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4A9176F-9D57-74FA-BB5A-AE917397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8" y="237744"/>
            <a:ext cx="11684000" cy="292388"/>
          </a:xfrm>
        </p:spPr>
        <p:txBody>
          <a:bodyPr vert="horz"/>
          <a:lstStyle/>
          <a:p>
            <a:r>
              <a:rPr lang="en-US"/>
              <a:t>MassHealth has created a new unit called Service Solution Unit (SSU) to handle escalated requests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249E0-AF8F-B5C7-DBF4-E4C8B105C6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2800" y="3705993"/>
            <a:ext cx="10566400" cy="2200602"/>
          </a:xfr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>
                <a:latin typeface="Arial"/>
                <a:cs typeface="Arial"/>
              </a:rPr>
              <a:t>Stand Up a New Team: </a:t>
            </a:r>
            <a:r>
              <a:rPr lang="en-US" sz="1600">
                <a:latin typeface="Arial"/>
                <a:cs typeface="Arial"/>
              </a:rPr>
              <a:t>Certain escalated requests can now flow through the </a:t>
            </a:r>
            <a:r>
              <a:rPr lang="en-US" sz="1600" u="sng">
                <a:latin typeface="Arial"/>
                <a:cs typeface="Arial"/>
              </a:rPr>
              <a:t>Service Solution Unit (SSU)</a:t>
            </a:r>
            <a:r>
              <a:rPr lang="en-US" sz="1600">
                <a:latin typeface="Arial"/>
                <a:cs typeface="Arial"/>
              </a:rPr>
              <a:t>, instead of through Maximus/CARTs or the Helpline email inbox. </a:t>
            </a:r>
            <a:endParaRPr lang="en-US" sz="160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>
                <a:latin typeface="Arial"/>
                <a:cs typeface="Arial"/>
              </a:rPr>
              <a:t>Roles &amp; Responsibilities: </a:t>
            </a:r>
            <a:r>
              <a:rPr lang="en-US" sz="1600">
                <a:latin typeface="Arial"/>
                <a:cs typeface="Arial"/>
              </a:rPr>
              <a:t>This team, led by Rosana Senise &amp; Kenya Taylor, will:</a:t>
            </a:r>
          </a:p>
          <a:p>
            <a:pPr marL="7493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>
                <a:latin typeface="Arial"/>
                <a:cs typeface="Arial"/>
              </a:rPr>
              <a:t>Receive, prioritize, and track all escalated requests</a:t>
            </a:r>
            <a:endParaRPr lang="en-US" sz="1600" u="sng">
              <a:latin typeface="Arial"/>
              <a:cs typeface="Arial"/>
            </a:endParaRPr>
          </a:p>
          <a:p>
            <a:pPr marL="7493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>
                <a:latin typeface="Arial"/>
                <a:cs typeface="Arial"/>
              </a:rPr>
              <a:t>Research cases and triage to SMEs if necessary</a:t>
            </a:r>
          </a:p>
          <a:p>
            <a:pPr marL="7493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>
                <a:latin typeface="Arial"/>
                <a:cs typeface="Arial"/>
              </a:rPr>
              <a:t>Communicate resolutions to members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>
                <a:latin typeface="Arial"/>
                <a:cs typeface="Arial"/>
              </a:rPr>
              <a:t>Implementation:</a:t>
            </a:r>
            <a:r>
              <a:rPr lang="en-US" sz="1600">
                <a:latin typeface="Arial"/>
                <a:cs typeface="Arial"/>
              </a:rPr>
              <a:t> Selected users can start sending escalated requests to the SSU Immediately .</a:t>
            </a:r>
            <a:endParaRPr lang="en-US" sz="1600" b="1" u="sng">
              <a:latin typeface="Arial"/>
              <a:cs typeface="Arial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C1574E-5EAC-E450-8B16-21ADC9451323}"/>
              </a:ext>
            </a:extLst>
          </p:cNvPr>
          <p:cNvSpPr/>
          <p:nvPr/>
        </p:nvSpPr>
        <p:spPr>
          <a:xfrm>
            <a:off x="812800" y="3136925"/>
            <a:ext cx="3346315" cy="3939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>
                <a:solidFill>
                  <a:schemeClr val="bg1"/>
                </a:solidFill>
                <a:latin typeface="+mj-lt"/>
              </a:rPr>
              <a:t>SOLUTION</a:t>
            </a:r>
            <a:endParaRPr lang="en-US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C3E5B584-38C8-56E7-F399-7FC4BCC29A1B}"/>
              </a:ext>
            </a:extLst>
          </p:cNvPr>
          <p:cNvSpPr txBox="1">
            <a:spLocks/>
          </p:cNvSpPr>
          <p:nvPr/>
        </p:nvSpPr>
        <p:spPr>
          <a:xfrm>
            <a:off x="812800" y="1450506"/>
            <a:ext cx="10566400" cy="115416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/>
              <a:t>Loss of Maximus Vendor: </a:t>
            </a:r>
            <a:r>
              <a:rPr lang="en-US" sz="1600"/>
              <a:t>MassHealth has chosen not to reprocure Maximus/CARTs, which has historically handled escalated requests sent by Constituent Services.</a:t>
            </a:r>
            <a:endParaRPr lang="en-US" sz="110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/>
              <a:t>Opportunity to Redefine Operations Goals: </a:t>
            </a:r>
            <a:r>
              <a:rPr lang="en-US" sz="1600"/>
              <a:t>With the current redetermination push, MassHealth has an opportunity to reshape &amp; improve the way it responds to member inquiries.</a:t>
            </a:r>
            <a:endParaRPr lang="en-US" sz="1600" b="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101A01-CFA1-D310-263A-417BE62673F2}"/>
              </a:ext>
            </a:extLst>
          </p:cNvPr>
          <p:cNvSpPr/>
          <p:nvPr/>
        </p:nvSpPr>
        <p:spPr>
          <a:xfrm>
            <a:off x="812800" y="881438"/>
            <a:ext cx="3346315" cy="3939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>
                <a:solidFill>
                  <a:schemeClr val="bg1"/>
                </a:solidFill>
                <a:latin typeface="+mj-lt"/>
              </a:rPr>
              <a:t>CHALLENGE</a:t>
            </a:r>
            <a:endParaRPr lang="en-US" b="1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718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8EC9F3D-574C-B444-2300-1BF70EE1EB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3" progId="TCLayout.ActiveDocument.1">
                  <p:embed/>
                </p:oleObj>
              </mc:Choice>
              <mc:Fallback>
                <p:oleObj name="think-cell Slide" r:id="rId4" imgW="473" imgH="47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8EC9F3D-574C-B444-2300-1BF70EE1EB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4D013D6-C874-DB00-EEF0-C4B5C2F64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How to escalate cases to the SSU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50B2B-C149-32A0-BFDA-225296D451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4689" y="631540"/>
            <a:ext cx="10566400" cy="1600438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/>
              <a:t>Fill out the SSU escalated request template and paste it into the body of an email. 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Create a subject line for your email. </a:t>
            </a:r>
            <a:r>
              <a:rPr lang="en-US" b="1"/>
              <a:t>Note</a:t>
            </a:r>
            <a:r>
              <a:rPr lang="en-US"/>
              <a:t>: </a:t>
            </a:r>
            <a:r>
              <a:rPr lang="en-US" b="1" u="sng"/>
              <a:t>this is a critical step</a:t>
            </a:r>
            <a:r>
              <a:rPr lang="en-US"/>
              <a:t>. Your email may be lost without an appropriate subject line.</a:t>
            </a:r>
          </a:p>
          <a:p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Send a secure email to </a:t>
            </a:r>
            <a:r>
              <a:rPr lang="en-US" b="1">
                <a:hlinkClick r:id="rId6"/>
              </a:rPr>
              <a:t>EHS-DL-ITRequests@MassMail.State.MA.US</a:t>
            </a:r>
            <a:r>
              <a:rPr lang="en-US"/>
              <a:t>. 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No additional action is required after sending an email to the SSU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777D6D5-7BE4-41E3-2301-CD88C088838A}"/>
              </a:ext>
            </a:extLst>
          </p:cNvPr>
          <p:cNvSpPr/>
          <p:nvPr/>
        </p:nvSpPr>
        <p:spPr>
          <a:xfrm>
            <a:off x="634689" y="639163"/>
            <a:ext cx="326168" cy="30777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id="{575DDF12-2F63-F64D-E121-211FA6D93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056699"/>
              </p:ext>
            </p:extLst>
          </p:nvPr>
        </p:nvGraphicFramePr>
        <p:xfrm>
          <a:off x="634688" y="2833880"/>
          <a:ext cx="10719109" cy="4572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200572">
                  <a:extLst>
                    <a:ext uri="{9D8B030D-6E8A-4147-A177-3AD203B41FA5}">
                      <a16:colId xmlns:a16="http://schemas.microsoft.com/office/drawing/2014/main" val="3615880410"/>
                    </a:ext>
                  </a:extLst>
                </a:gridCol>
                <a:gridCol w="4165615">
                  <a:extLst>
                    <a:ext uri="{9D8B030D-6E8A-4147-A177-3AD203B41FA5}">
                      <a16:colId xmlns:a16="http://schemas.microsoft.com/office/drawing/2014/main" val="237268251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039277268"/>
                    </a:ext>
                  </a:extLst>
                </a:gridCol>
                <a:gridCol w="3619497">
                  <a:extLst>
                    <a:ext uri="{9D8B030D-6E8A-4147-A177-3AD203B41FA5}">
                      <a16:colId xmlns:a16="http://schemas.microsoft.com/office/drawing/2014/main" val="972861744"/>
                    </a:ext>
                  </a:extLst>
                </a:gridCol>
              </a:tblGrid>
              <a:tr h="237336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Email Subject 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SSU [Group]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>
                          <a:solidFill>
                            <a:sysClr val="windowText" lastClr="000000"/>
                          </a:solidFill>
                        </a:rPr>
                        <a:t>Put “SSU” followed by the name of the Group* in the subject 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527027"/>
                  </a:ext>
                </a:extLst>
              </a:tr>
            </a:tbl>
          </a:graphicData>
        </a:graphic>
      </p:graphicFrame>
      <p:sp>
        <p:nvSpPr>
          <p:cNvPr id="20" name="Arrow: Right 19">
            <a:extLst>
              <a:ext uri="{FF2B5EF4-FFF2-40B4-BE49-F238E27FC236}">
                <a16:creationId xmlns:a16="http://schemas.microsoft.com/office/drawing/2014/main" id="{9CACFD61-6FD6-6C24-C230-7C93D6C7BB2D}"/>
              </a:ext>
            </a:extLst>
          </p:cNvPr>
          <p:cNvSpPr>
            <a:spLocks/>
          </p:cNvSpPr>
          <p:nvPr/>
        </p:nvSpPr>
        <p:spPr>
          <a:xfrm>
            <a:off x="7116648" y="2958931"/>
            <a:ext cx="515566" cy="2042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521FC0-14FB-BFCC-A30F-082B1811C9F4}"/>
              </a:ext>
            </a:extLst>
          </p:cNvPr>
          <p:cNvSpPr/>
          <p:nvPr/>
        </p:nvSpPr>
        <p:spPr>
          <a:xfrm>
            <a:off x="634689" y="1104507"/>
            <a:ext cx="326168" cy="30777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D1505BF-B933-50AB-27DC-536726D461DD}"/>
              </a:ext>
            </a:extLst>
          </p:cNvPr>
          <p:cNvSpPr/>
          <p:nvPr/>
        </p:nvSpPr>
        <p:spPr>
          <a:xfrm>
            <a:off x="642083" y="1504696"/>
            <a:ext cx="326168" cy="30777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F551AB-8A2A-A1D7-D1A4-EC224F31263E}"/>
              </a:ext>
            </a:extLst>
          </p:cNvPr>
          <p:cNvSpPr/>
          <p:nvPr/>
        </p:nvSpPr>
        <p:spPr>
          <a:xfrm>
            <a:off x="642083" y="1922294"/>
            <a:ext cx="330882" cy="30777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095F08-4672-E8A9-D35B-12E82020D333}"/>
              </a:ext>
            </a:extLst>
          </p:cNvPr>
          <p:cNvSpPr txBox="1">
            <a:spLocks/>
          </p:cNvSpPr>
          <p:nvPr/>
        </p:nvSpPr>
        <p:spPr>
          <a:xfrm>
            <a:off x="231648" y="2410034"/>
            <a:ext cx="11684000" cy="2923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900" b="1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Sample SSU request (with instructions)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69A3267C-CE5B-7165-39BB-89860C3B6314}"/>
              </a:ext>
            </a:extLst>
          </p:cNvPr>
          <p:cNvSpPr/>
          <p:nvPr/>
        </p:nvSpPr>
        <p:spPr>
          <a:xfrm>
            <a:off x="7102814" y="4392910"/>
            <a:ext cx="515566" cy="2042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6CD825C-F5D1-AA04-6E31-891C07C8437D}"/>
              </a:ext>
            </a:extLst>
          </p:cNvPr>
          <p:cNvSpPr/>
          <p:nvPr/>
        </p:nvSpPr>
        <p:spPr>
          <a:xfrm>
            <a:off x="7102814" y="5201169"/>
            <a:ext cx="515566" cy="2042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A1B6D4B-F7E6-F393-D005-4A4B3F6D8C6F}"/>
              </a:ext>
            </a:extLst>
          </p:cNvPr>
          <p:cNvSpPr/>
          <p:nvPr/>
        </p:nvSpPr>
        <p:spPr>
          <a:xfrm>
            <a:off x="7102814" y="5611553"/>
            <a:ext cx="515566" cy="2042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0BD4E60-C2EF-45B8-BA88-015D22D42C91}"/>
              </a:ext>
            </a:extLst>
          </p:cNvPr>
          <p:cNvSpPr/>
          <p:nvPr/>
        </p:nvSpPr>
        <p:spPr>
          <a:xfrm>
            <a:off x="7102814" y="4859361"/>
            <a:ext cx="515566" cy="2042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Table 3">
            <a:extLst>
              <a:ext uri="{FF2B5EF4-FFF2-40B4-BE49-F238E27FC236}">
                <a16:creationId xmlns:a16="http://schemas.microsoft.com/office/drawing/2014/main" id="{9D6F0E94-0247-BE75-3476-4DA4D473E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44682"/>
              </p:ext>
            </p:extLst>
          </p:nvPr>
        </p:nvGraphicFramePr>
        <p:xfrm>
          <a:off x="634688" y="3416131"/>
          <a:ext cx="10719111" cy="284941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200572">
                  <a:extLst>
                    <a:ext uri="{9D8B030D-6E8A-4147-A177-3AD203B41FA5}">
                      <a16:colId xmlns:a16="http://schemas.microsoft.com/office/drawing/2014/main" val="3615880410"/>
                    </a:ext>
                  </a:extLst>
                </a:gridCol>
                <a:gridCol w="4167033">
                  <a:extLst>
                    <a:ext uri="{9D8B030D-6E8A-4147-A177-3AD203B41FA5}">
                      <a16:colId xmlns:a16="http://schemas.microsoft.com/office/drawing/2014/main" val="237268251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39277268"/>
                    </a:ext>
                  </a:extLst>
                </a:gridCol>
                <a:gridCol w="3589506">
                  <a:extLst>
                    <a:ext uri="{9D8B030D-6E8A-4147-A177-3AD203B41FA5}">
                      <a16:colId xmlns:a16="http://schemas.microsoft.com/office/drawing/2014/main" val="972861744"/>
                    </a:ext>
                  </a:extLst>
                </a:gridCol>
              </a:tblGrid>
              <a:tr h="142402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341478"/>
                  </a:ext>
                </a:extLst>
              </a:tr>
              <a:tr h="142402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Sender</a:t>
                      </a:r>
                      <a:endParaRPr lang="en-US" sz="1200" b="1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/>
                        <a:t>ABC Legal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972218"/>
                  </a:ext>
                </a:extLst>
              </a:tr>
              <a:tr h="142402">
                <a:tc>
                  <a:txBody>
                    <a:bodyPr/>
                    <a:lstStyle/>
                    <a:p>
                      <a:pPr rtl="0"/>
                      <a:r>
                        <a:rPr lang="en-US" sz="1200" b="1" noProof="0">
                          <a:solidFill>
                            <a:sysClr val="windowText" lastClr="000000"/>
                          </a:solidFill>
                        </a:rPr>
                        <a:t>Sender Name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Jane Smith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205364"/>
                  </a:ext>
                </a:extLst>
              </a:tr>
              <a:tr h="237336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Priority Level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Level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sz="1200"/>
                        <a:t>Select one of three Priority Level* options based on the urgency of the request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075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Tag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Letters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/>
                        <a:t>Select one of several Tag* options to summarize the nature of the request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945386"/>
                  </a:ext>
                </a:extLst>
              </a:tr>
              <a:tr h="237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Group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Eligibility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Select one of four Group* options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4951"/>
                  </a:ext>
                </a:extLst>
              </a:tr>
              <a:tr h="563414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Request Content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We are writing because member….. [</a:t>
                      </a:r>
                      <a:r>
                        <a:rPr lang="en-US" sz="1200" i="1">
                          <a:solidFill>
                            <a:schemeClr val="tx1"/>
                          </a:solidFill>
                        </a:rPr>
                        <a:t>describe rest of situation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Paste in the text of the original 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93780"/>
                  </a:ext>
                </a:extLst>
              </a:tr>
              <a:tr h="142402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Attachment(s)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RFI Letter from MassHealth dated 10/1/23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Attach additional files as needed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507976"/>
                  </a:ext>
                </a:extLst>
              </a:tr>
            </a:tbl>
          </a:graphicData>
        </a:graphic>
      </p:graphicFrame>
      <p:sp>
        <p:nvSpPr>
          <p:cNvPr id="32" name="Arrow: Right 31">
            <a:extLst>
              <a:ext uri="{FF2B5EF4-FFF2-40B4-BE49-F238E27FC236}">
                <a16:creationId xmlns:a16="http://schemas.microsoft.com/office/drawing/2014/main" id="{5A52D622-03A9-C088-6DBF-62EB28A680F7}"/>
              </a:ext>
            </a:extLst>
          </p:cNvPr>
          <p:cNvSpPr/>
          <p:nvPr/>
        </p:nvSpPr>
        <p:spPr>
          <a:xfrm>
            <a:off x="7102814" y="6028355"/>
            <a:ext cx="515566" cy="2042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8DEE140E-316B-68FB-1D93-FF628371520D}"/>
              </a:ext>
            </a:extLst>
          </p:cNvPr>
          <p:cNvSpPr txBox="1">
            <a:spLocks/>
          </p:cNvSpPr>
          <p:nvPr/>
        </p:nvSpPr>
        <p:spPr>
          <a:xfrm>
            <a:off x="7697619" y="6284343"/>
            <a:ext cx="3752722" cy="2616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>
                <a:latin typeface="Arial"/>
                <a:cs typeface="Arial"/>
              </a:rPr>
              <a:t>*See later slide for Priority Level, Tag, and Group options</a:t>
            </a:r>
          </a:p>
        </p:txBody>
      </p:sp>
    </p:spTree>
    <p:extLst>
      <p:ext uri="{BB962C8B-B14F-4D97-AF65-F5344CB8AC3E}">
        <p14:creationId xmlns:p14="http://schemas.microsoft.com/office/powerpoint/2010/main" val="186380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766DB8A0-FA6A-BD21-59D1-CE00991AECF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766DB8A0-FA6A-BD21-59D1-CE00991AEC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4076A1-A032-6696-04A2-8B472BC1D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635" y="170225"/>
            <a:ext cx="11684000" cy="292388"/>
          </a:xfrm>
        </p:spPr>
        <p:txBody>
          <a:bodyPr vert="horz"/>
          <a:lstStyle/>
          <a:p>
            <a:r>
              <a:rPr lang="en-US"/>
              <a:t>Send an escalated request to SSU using the email template below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474D430-A9EF-5A59-1823-B96AF1AE5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835860"/>
              </p:ext>
            </p:extLst>
          </p:nvPr>
        </p:nvGraphicFramePr>
        <p:xfrm>
          <a:off x="2108083" y="792334"/>
          <a:ext cx="7226040" cy="487405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94372">
                  <a:extLst>
                    <a:ext uri="{9D8B030D-6E8A-4147-A177-3AD203B41FA5}">
                      <a16:colId xmlns:a16="http://schemas.microsoft.com/office/drawing/2014/main" val="1220372529"/>
                    </a:ext>
                  </a:extLst>
                </a:gridCol>
                <a:gridCol w="5531668">
                  <a:extLst>
                    <a:ext uri="{9D8B030D-6E8A-4147-A177-3AD203B41FA5}">
                      <a16:colId xmlns:a16="http://schemas.microsoft.com/office/drawing/2014/main" val="3397127318"/>
                    </a:ext>
                  </a:extLst>
                </a:gridCol>
              </a:tblGrid>
              <a:tr h="259883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Email Subject 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SSU [Group]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21267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marL="142441" marR="142441" marT="71221" marB="712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marL="142441" marR="142441" marT="71221" marB="712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950129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Field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02051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Sender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[Organization]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678553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Sender Name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[Name]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864608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Priority Level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[Priority]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561196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Tag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[Tag]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3865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Group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[Group]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830687"/>
                  </a:ext>
                </a:extLst>
              </a:tr>
              <a:tr h="308201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MAGI/non-MAGI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[MAGI/non-MAGI]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972322"/>
                  </a:ext>
                </a:extLst>
              </a:tr>
              <a:tr h="1997155">
                <a:tc>
                  <a:txBody>
                    <a:bodyPr/>
                    <a:lstStyle/>
                    <a:p>
                      <a:pPr rtl="0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Request Content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[Description of request]</a:t>
                      </a:r>
                    </a:p>
                  </a:txBody>
                  <a:tcPr marL="142441" marR="142441" marT="71221" marB="712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649320"/>
                  </a:ext>
                </a:extLst>
              </a:tr>
            </a:tbl>
          </a:graphicData>
        </a:graphic>
      </p:graphicFrame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4371BF1-E947-EAE2-67D2-2382E3811F21}"/>
              </a:ext>
            </a:extLst>
          </p:cNvPr>
          <p:cNvSpPr txBox="1">
            <a:spLocks/>
          </p:cNvSpPr>
          <p:nvPr/>
        </p:nvSpPr>
        <p:spPr>
          <a:xfrm>
            <a:off x="231648" y="5944283"/>
            <a:ext cx="10719111" cy="58072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Please send all requests via secure email to </a:t>
            </a:r>
            <a:r>
              <a:rPr lang="en-US" b="1">
                <a:hlinkClick r:id="rId5"/>
              </a:rPr>
              <a:t>EHS-DL-ITRequests@MassMail.State.MA.US</a:t>
            </a:r>
            <a:r>
              <a:rPr lang="en-US"/>
              <a:t>. If you have trouble sending a secure email to this address, please contact MassHealth for assistance. </a:t>
            </a:r>
          </a:p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3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D7B663C-242B-D644-8830-A80E8DA78F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D7B663C-242B-D644-8830-A80E8DA78F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4A5B0EB-CCFE-AB40-40C8-223BAA67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8" y="237744"/>
            <a:ext cx="11684000" cy="292388"/>
          </a:xfrm>
        </p:spPr>
        <p:txBody>
          <a:bodyPr vert="horz"/>
          <a:lstStyle/>
          <a:p>
            <a:r>
              <a:rPr lang="en-US"/>
              <a:t>There are several priority levels &amp; topical options depending on the nature of the request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A5A0542-99C3-E522-E42A-F0DBCDDD6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412285"/>
              </p:ext>
            </p:extLst>
          </p:nvPr>
        </p:nvGraphicFramePr>
        <p:xfrm>
          <a:off x="835871" y="991851"/>
          <a:ext cx="10520255" cy="993613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50104">
                  <a:extLst>
                    <a:ext uri="{9D8B030D-6E8A-4147-A177-3AD203B41FA5}">
                      <a16:colId xmlns:a16="http://schemas.microsoft.com/office/drawing/2014/main" val="69893998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1025094231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58098708"/>
                    </a:ext>
                  </a:extLst>
                </a:gridCol>
                <a:gridCol w="2897926">
                  <a:extLst>
                    <a:ext uri="{9D8B030D-6E8A-4147-A177-3AD203B41FA5}">
                      <a16:colId xmlns:a16="http://schemas.microsoft.com/office/drawing/2014/main" val="168058144"/>
                    </a:ext>
                  </a:extLst>
                </a:gridCol>
              </a:tblGrid>
              <a:tr h="17424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</a:rPr>
                        <a:t>PRIORITY LEVELS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81635"/>
                  </a:ext>
                </a:extLst>
              </a:tr>
              <a:tr h="174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Type: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Urgent medical appointment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Risk of coverage loss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General questions/inquiries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873544"/>
                  </a:ext>
                </a:extLst>
              </a:tr>
              <a:tr h="323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Priority Level: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0">
                          <a:highlight>
                            <a:srgbClr val="FF0000"/>
                          </a:highlight>
                        </a:rPr>
                        <a:t>Level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0">
                          <a:highlight>
                            <a:srgbClr val="FFFF00"/>
                          </a:highlight>
                        </a:rPr>
                        <a:t>Level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0">
                          <a:highlight>
                            <a:srgbClr val="00FF00"/>
                          </a:highlight>
                        </a:rPr>
                        <a:t>Level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32568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3C149ED-DF37-0346-2B4D-0ADF33A13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6989"/>
              </p:ext>
            </p:extLst>
          </p:nvPr>
        </p:nvGraphicFramePr>
        <p:xfrm>
          <a:off x="835871" y="2476232"/>
          <a:ext cx="10520254" cy="35052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59629">
                  <a:extLst>
                    <a:ext uri="{9D8B030D-6E8A-4147-A177-3AD203B41FA5}">
                      <a16:colId xmlns:a16="http://schemas.microsoft.com/office/drawing/2014/main" val="3573351412"/>
                    </a:ext>
                  </a:extLst>
                </a:gridCol>
                <a:gridCol w="3624775">
                  <a:extLst>
                    <a:ext uri="{9D8B030D-6E8A-4147-A177-3AD203B41FA5}">
                      <a16:colId xmlns:a16="http://schemas.microsoft.com/office/drawing/2014/main" val="1261565003"/>
                    </a:ext>
                  </a:extLst>
                </a:gridCol>
                <a:gridCol w="2817925">
                  <a:extLst>
                    <a:ext uri="{9D8B030D-6E8A-4147-A177-3AD203B41FA5}">
                      <a16:colId xmlns:a16="http://schemas.microsoft.com/office/drawing/2014/main" val="2134688085"/>
                    </a:ext>
                  </a:extLst>
                </a:gridCol>
                <a:gridCol w="2817925">
                  <a:extLst>
                    <a:ext uri="{9D8B030D-6E8A-4147-A177-3AD203B41FA5}">
                      <a16:colId xmlns:a16="http://schemas.microsoft.com/office/drawing/2014/main" val="14255815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</a:rPr>
                        <a:t>GROUPS &amp; TAGS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latin typeface="+mj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latin typeface="+mj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latin typeface="+mj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826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Group: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Eligibility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Program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Long Term Cases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51832"/>
                  </a:ext>
                </a:extLst>
              </a:tr>
              <a:tr h="209690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Tags: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173736" marR="0" lvl="0" indent="-17373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SSA inquiry</a:t>
                      </a:r>
                      <a:endParaRPr lang="en-US" sz="1200" b="0">
                        <a:latin typeface="+mj-lt"/>
                      </a:endParaRP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Immigration </a:t>
                      </a:r>
                    </a:p>
                    <a:p>
                      <a:pPr marL="173736" marR="0" lvl="0" indent="-17373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="0">
                          <a:latin typeface="+mj-lt"/>
                        </a:rPr>
                        <a:t>Urgent medical need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Premium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Verification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Letters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Disability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Premium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Medicare buy-in 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Starting coverage 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End coverage</a:t>
                      </a:r>
                    </a:p>
                    <a:p>
                      <a:pPr marL="173736" marR="0" lvl="0" indent="-17373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PARIS match</a:t>
                      </a:r>
                      <a:endParaRPr lang="en-US" sz="1200" b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Notice of birth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Paces</a:t>
                      </a:r>
                    </a:p>
                    <a:p>
                      <a:pPr marL="173736" indent="-173736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>
                          <a:latin typeface="+mj-lt"/>
                        </a:rPr>
                        <a:t>Member support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Eligibility Policy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Health plan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Enrollment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Provider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Legal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HIX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MA21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MMIS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LTSS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Behavioral Health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Pharmacy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Dental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Member engagement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BOH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HSN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Verification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200">
                          <a:latin typeface="+mj-lt"/>
                        </a:rPr>
                        <a:t>Indexing error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516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9582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3008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.TcTX_dx.tdoQ_GivVBi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m8S55baQtz7LEf4MoC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heme/theme1.xml><?xml version="1.0" encoding="utf-8"?>
<a:theme xmlns:a="http://schemas.openxmlformats.org/drawingml/2006/main" name="1_Office Theme">
  <a:themeElements>
    <a:clrScheme name="Strategy Team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1"/>
        </a:solidFill>
        <a:ln w="9525">
          <a:noFill/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6200" tIns="76200" rIns="76200" bIns="76200" numCol="1" anchor="ctr" anchorCtr="0" compatLnSpc="1">
        <a:prstTxWarp prst="textNoShape">
          <a:avLst/>
        </a:prstTxWarp>
        <a:noAutofit/>
      </a:bodyPr>
      <a:lstStyle>
        <a:defPPr algn="l">
          <a:defRPr sz="1400" b="1" kern="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assHealth PowerPoint Templates WIDE" id="{1414F148-32B1-4471-83ED-0682BDA0BCDB}" vid="{AF4BC646-B19C-4F96-8A93-ED9C85083C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BC76C4016AF4AB10919838B67251C" ma:contentTypeVersion="12" ma:contentTypeDescription="Create a new document." ma:contentTypeScope="" ma:versionID="1b4c60679c19c5be07228d2e6f40b4e9">
  <xsd:schema xmlns:xsd="http://www.w3.org/2001/XMLSchema" xmlns:xs="http://www.w3.org/2001/XMLSchema" xmlns:p="http://schemas.microsoft.com/office/2006/metadata/properties" xmlns:ns2="8dc463d1-7512-4307-aa25-cd34dcf4b9c6" xmlns:ns3="085a72da-5ea7-4a13-8700-b4c95b94bfc9" targetNamespace="http://schemas.microsoft.com/office/2006/metadata/properties" ma:root="true" ma:fieldsID="3030941a73410247971b7d75e018a9a9" ns2:_="" ns3:_="">
    <xsd:import namespace="8dc463d1-7512-4307-aa25-cd34dcf4b9c6"/>
    <xsd:import namespace="085a72da-5ea7-4a13-8700-b4c95b94b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463d1-7512-4307-aa25-cd34dcf4b9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a72da-5ea7-4a13-8700-b4c95b94bf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26a79c4-f48e-4257-8caa-68c882b42f3e}" ma:internalName="TaxCatchAll" ma:showField="CatchAllData" ma:web="085a72da-5ea7-4a13-8700-b4c95b94bf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c463d1-7512-4307-aa25-cd34dcf4b9c6">
      <Terms xmlns="http://schemas.microsoft.com/office/infopath/2007/PartnerControls"/>
    </lcf76f155ced4ddcb4097134ff3c332f>
    <TaxCatchAll xmlns="085a72da-5ea7-4a13-8700-b4c95b94bfc9" xsi:nil="true"/>
    <SharedWithUsers xmlns="085a72da-5ea7-4a13-8700-b4c95b94bfc9">
      <UserInfo>
        <DisplayName>Rossi, Heather (EHS)</DisplayName>
        <AccountId>124</AccountId>
        <AccountType/>
      </UserInfo>
      <UserInfo>
        <DisplayName>Gumski, Alicia (EHS)</DisplayName>
        <AccountId>274</AccountId>
        <AccountType/>
      </UserInfo>
      <UserInfo>
        <DisplayName>Finstein, Lynn W. (EHS)</DisplayName>
        <AccountId>277</AccountId>
        <AccountType/>
      </UserInfo>
      <UserInfo>
        <DisplayName>Taylor, Kenya (EHS)</DisplayName>
        <AccountId>427</AccountId>
        <AccountType/>
      </UserInfo>
      <UserInfo>
        <DisplayName>Senise, Rosana (EHS)</DisplayName>
        <AccountId>279</AccountId>
        <AccountType/>
      </UserInfo>
      <UserInfo>
        <DisplayName>Eibl, Emily (EHS)</DisplayName>
        <AccountId>101</AccountId>
        <AccountType/>
      </UserInfo>
      <UserInfo>
        <DisplayName>Gorayeb, Westerly (EHS)</DisplayName>
        <AccountId>303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990291-2EC2-41BC-B243-DF703A9E6C10}">
  <ds:schemaRefs>
    <ds:schemaRef ds:uri="085a72da-5ea7-4a13-8700-b4c95b94bfc9"/>
    <ds:schemaRef ds:uri="8dc463d1-7512-4307-aa25-cd34dcf4b9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A6B330A-D104-4B4E-BAEF-DB93B926FDE6}">
  <ds:schemaRefs>
    <ds:schemaRef ds:uri="085a72da-5ea7-4a13-8700-b4c95b94bfc9"/>
    <ds:schemaRef ds:uri="8dc463d1-7512-4307-aa25-cd34dcf4b9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EB9BF2-544D-40FB-9A18-7D9BF5DF41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PHE Redeterminations Escalations Project</Template>
  <TotalTime>0</TotalTime>
  <Words>579</Words>
  <Application>Microsoft Office PowerPoint</Application>
  <PresentationFormat>Widescreen</PresentationFormat>
  <Paragraphs>122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1_Office Theme</vt:lpstr>
      <vt:lpstr>think-cell Slide</vt:lpstr>
      <vt:lpstr>New Process for Handling Escalated Requests: Eligibility Policy Team</vt:lpstr>
      <vt:lpstr>MassHealth has created a new unit called Service Solution Unit (SSU) to handle escalated requests</vt:lpstr>
      <vt:lpstr>How to escalate cases to the SSU</vt:lpstr>
      <vt:lpstr>Send an escalated request to SSU using the email template below</vt:lpstr>
      <vt:lpstr>There are several priority levels &amp; topical options depending on the nature of the request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Internally Resolved Escalations</dc:title>
  <dc:creator>Hoppe, Emilia (EHS)</dc:creator>
  <cp:lastModifiedBy>Vicky Pulos</cp:lastModifiedBy>
  <cp:revision>2</cp:revision>
  <dcterms:created xsi:type="dcterms:W3CDTF">2022-11-16T17:05:45Z</dcterms:created>
  <dcterms:modified xsi:type="dcterms:W3CDTF">2023-10-13T13:48:59Z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0x010100441BC76C4016AF4AB10919838B67251C</vt:lpwstr>
  </property>
  <property fmtid="{D5CDD505-2E9C-101B-9397-08002B2CF9AE}" pid="3" name="MediaServiceImageTags">
    <vt:lpwstr/>
  </property>
</Properties>
</file>