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3"/>
  </p:notesMasterIdLst>
  <p:handoutMasterIdLst>
    <p:handoutMasterId r:id="rId14"/>
  </p:handoutMasterIdLst>
  <p:sldIdLst>
    <p:sldId id="395" r:id="rId2"/>
    <p:sldId id="362" r:id="rId3"/>
    <p:sldId id="407" r:id="rId4"/>
    <p:sldId id="393" r:id="rId5"/>
    <p:sldId id="400" r:id="rId6"/>
    <p:sldId id="401" r:id="rId7"/>
    <p:sldId id="405" r:id="rId8"/>
    <p:sldId id="406" r:id="rId9"/>
    <p:sldId id="408" r:id="rId10"/>
    <p:sldId id="409" r:id="rId11"/>
    <p:sldId id="402" r:id="rId1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1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74" autoAdjust="0"/>
    <p:restoredTop sz="72541" autoAdjust="0"/>
  </p:normalViewPr>
  <p:slideViewPr>
    <p:cSldViewPr>
      <p:cViewPr>
        <p:scale>
          <a:sx n="46" d="100"/>
          <a:sy n="46" d="100"/>
        </p:scale>
        <p:origin x="-150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1986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/>
            </a:lvl1pPr>
          </a:lstStyle>
          <a:p>
            <a:fld id="{AADF6DDE-D029-43A3-845D-18D394875C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7274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200"/>
            </a:lvl1pPr>
          </a:lstStyle>
          <a:p>
            <a:fld id="{27A1F5C8-0812-459D-94DD-B34E5C6BE77F}" type="datetimeFigureOut">
              <a:rPr lang="en-US" smtClean="0"/>
              <a:pPr/>
              <a:t>12/10/2021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4" tIns="46582" rIns="93164" bIns="4658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4" tIns="46582" rIns="93164" bIns="4658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/>
            </a:lvl1pPr>
          </a:lstStyle>
          <a:p>
            <a:fld id="{3EC7B60B-F58D-49ED-B84F-826E64695A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3321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7B60B-F58D-49ED-B84F-826E64695A2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859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Andrew</a:t>
            </a:r>
          </a:p>
          <a:p>
            <a:endParaRPr lang="en-US" dirty="0"/>
          </a:p>
          <a:p>
            <a:r>
              <a:rPr lang="en-US" dirty="0"/>
              <a:t>Can ask if there are any AmeriCorps members serving at any of these organizations? BHCHP has an AmeriCorps program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*This presentation should not be construed as legal advice or a legal opinion on any specific facts or circumstances. The contents of this presentation are intended for educational purposes only.</a:t>
            </a:r>
          </a:p>
        </p:txBody>
      </p:sp>
    </p:spTree>
    <p:extLst>
      <p:ext uri="{BB962C8B-B14F-4D97-AF65-F5344CB8AC3E}">
        <p14:creationId xmlns:p14="http://schemas.microsoft.com/office/powerpoint/2010/main" val="264123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7B60B-F58D-49ED-B84F-826E64695A2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84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7B60B-F58D-49ED-B84F-826E64695A2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9993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7B60B-F58D-49ED-B84F-826E64695A2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9822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7B60B-F58D-49ED-B84F-826E64695A2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596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10/13/2011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10/13/2011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10/13/2011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42" y="410524"/>
            <a:ext cx="6781800" cy="1600200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999" y="2152954"/>
            <a:ext cx="7543800" cy="3886200"/>
          </a:xfrm>
        </p:spPr>
        <p:txBody>
          <a:bodyPr anchor="t"/>
          <a:lstStyle>
            <a:lvl1pPr marL="274320" indent="-274320">
              <a:buClr>
                <a:srgbClr val="8E1100"/>
              </a:buClr>
              <a:buFont typeface="Wingdings" panose="05000000000000000000" pitchFamily="2" charset="2"/>
              <a:buChar char="Ø"/>
              <a:defRPr sz="3600"/>
            </a:lvl1pPr>
            <a:lvl2pPr marL="594360" indent="-274320">
              <a:buClr>
                <a:srgbClr val="8E1100"/>
              </a:buClr>
              <a:buFont typeface="Arial" panose="020B0604020202020204" pitchFamily="34" charset="0"/>
              <a:buChar char="•"/>
              <a:defRPr sz="3200"/>
            </a:lvl2pPr>
            <a:lvl3pPr marL="868680" indent="-228600">
              <a:buClr>
                <a:srgbClr val="8E1100"/>
              </a:buClr>
              <a:buFont typeface="Courier New" panose="02070309020205020404" pitchFamily="49" charset="0"/>
              <a:buChar char="o"/>
              <a:defRPr sz="2800"/>
            </a:lvl3pPr>
            <a:lvl4pPr marL="1143000" indent="-228600">
              <a:buClr>
                <a:srgbClr val="8E1100"/>
              </a:buClr>
              <a:buFont typeface="Wingdings" panose="05000000000000000000" pitchFamily="2" charset="2"/>
              <a:buChar char="q"/>
              <a:defRPr sz="2400"/>
            </a:lvl4pPr>
            <a:lvl5pPr marL="1371600" indent="-228600">
              <a:buClr>
                <a:srgbClr val="8E1100"/>
              </a:buClr>
              <a:buFont typeface="Wingdings" panose="05000000000000000000" pitchFamily="2" charset="2"/>
              <a:buChar char="v"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1999" y="6208776"/>
            <a:ext cx="4575209" cy="365125"/>
          </a:xfrm>
        </p:spPr>
        <p:txBody>
          <a:bodyPr/>
          <a:lstStyle/>
          <a:p>
            <a:r>
              <a:rPr lang="en-US" dirty="0"/>
              <a:t>DATE, Location</a:t>
            </a:r>
          </a:p>
        </p:txBody>
      </p:sp>
      <p:pic>
        <p:nvPicPr>
          <p:cNvPr id="8" name="Picture 7" descr="J:\staff\Yenikomshian\Desktop items to transfer\HLA log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208" y="6236169"/>
            <a:ext cx="2980623" cy="61300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10/13/2011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10/13/2011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10/13/2011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10/13/2011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10/13/2011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10/13/2011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10/13/2011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10/13/2011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path.org/media/cms/Documents/SOC%20v8/SOC8%20Chapters%20for%20Public%20Comment/Letter%20eBlast%20-%20SOC8%20Public%20Comment%20Period%20December%202021%20FINAL.pdf?_t=1638464778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hyperlink" Target="mailto:khurvitz@hla-inc.org" TargetMode="Externa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ass.gov/guides/masshealth-guidelines-for-medical-necessity-determination-for-hair-remova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ss.gov/guides/masshealth-guidelines-for-medical-necessity-determination-for-gender-affirming-surgery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ss.gov/doc/bulletin-2021-11-prohibited-discrimination-on-the-basis-of-gender-identity-or-gender-dysphoria-including-medically-necessary-gender-affirming-care-and-related-services-issued-september-9-2021/download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914400"/>
            <a:ext cx="7543800" cy="1524000"/>
          </a:xfrm>
        </p:spPr>
        <p:txBody>
          <a:bodyPr/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+mn-lt"/>
              </a:rPr>
              <a:t>Transgender</a:t>
            </a:r>
            <a:br>
              <a:rPr lang="en-US" sz="5400" b="1" dirty="0">
                <a:solidFill>
                  <a:schemeClr val="bg1"/>
                </a:solidFill>
                <a:latin typeface="+mn-lt"/>
              </a:rPr>
            </a:br>
            <a:r>
              <a:rPr lang="en-US" sz="5400" b="1" dirty="0">
                <a:solidFill>
                  <a:schemeClr val="bg1"/>
                </a:solidFill>
                <a:latin typeface="+mn-lt"/>
              </a:rPr>
              <a:t>Health Access Project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428661"/>
            <a:ext cx="7543800" cy="9906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3500" dirty="0"/>
              <a:t>Accessing Gender-Affirming Care</a:t>
            </a:r>
          </a:p>
          <a:p>
            <a:pPr algn="ctr"/>
            <a:r>
              <a:rPr lang="en-US" sz="3500" i="1" dirty="0"/>
              <a:t>December 8, 2021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2168" y="4824595"/>
            <a:ext cx="75536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Kara Hurvitz</a:t>
            </a:r>
          </a:p>
          <a:p>
            <a:pPr algn="ctr"/>
            <a:r>
              <a:rPr lang="en-US" sz="2800" i="1" dirty="0"/>
              <a:t>Staff Attorney</a:t>
            </a:r>
          </a:p>
        </p:txBody>
      </p:sp>
      <p:pic>
        <p:nvPicPr>
          <p:cNvPr id="5" name="Picture 4" descr="J:\staff\Yenikomshian\Desktop items to transfer\HLA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208" y="6236169"/>
            <a:ext cx="2980623" cy="6130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07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CE49EF-6E86-458B-95ED-F910398D0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841" y="410524"/>
            <a:ext cx="7530957" cy="732476"/>
          </a:xfrm>
        </p:spPr>
        <p:txBody>
          <a:bodyPr>
            <a:noAutofit/>
          </a:bodyPr>
          <a:lstStyle/>
          <a:p>
            <a:r>
              <a:rPr lang="en-US" sz="4800" dirty="0"/>
              <a:t>Looking Ahead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A16FEC6-BDBF-4FE1-9CFF-E2F9EB1A6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998" y="1219200"/>
            <a:ext cx="7848602" cy="5228276"/>
          </a:xfrm>
        </p:spPr>
        <p:txBody>
          <a:bodyPr>
            <a:normAutofit/>
          </a:bodyPr>
          <a:lstStyle/>
          <a:p>
            <a:r>
              <a:rPr lang="en-US" dirty="0"/>
              <a:t>WPATH </a:t>
            </a:r>
            <a:r>
              <a:rPr lang="en-US" dirty="0">
                <a:hlinkClick r:id="rId2"/>
              </a:rPr>
              <a:t>Standards of Care 8</a:t>
            </a:r>
            <a:r>
              <a:rPr lang="en-US" dirty="0"/>
              <a:t> </a:t>
            </a:r>
          </a:p>
          <a:p>
            <a:pPr lvl="1"/>
            <a:r>
              <a:rPr lang="en-US" sz="3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World Professional Association for Transgender Health</a:t>
            </a:r>
            <a:r>
              <a:rPr lang="en-US" sz="3100" dirty="0"/>
              <a:t> </a:t>
            </a:r>
            <a:r>
              <a:rPr lang="en-US" dirty="0"/>
              <a:t>is the leading authority for gender-affirming care best practices in the medical community</a:t>
            </a:r>
          </a:p>
          <a:p>
            <a:pPr lvl="1"/>
            <a:r>
              <a:rPr lang="en-US" dirty="0"/>
              <a:t>They are currently in the process of updating their Standards of Care</a:t>
            </a:r>
          </a:p>
          <a:p>
            <a:pPr lvl="1"/>
            <a:r>
              <a:rPr lang="en-US" dirty="0"/>
              <a:t>Public comments on each section are due by December 16 at 12pm</a:t>
            </a:r>
          </a:p>
        </p:txBody>
      </p:sp>
    </p:spTree>
    <p:extLst>
      <p:ext uri="{BB962C8B-B14F-4D97-AF65-F5344CB8AC3E}">
        <p14:creationId xmlns:p14="http://schemas.microsoft.com/office/powerpoint/2010/main" val="1054235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J:\staff\Yenikomshian\Desktop items to transfer\HLA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208" y="6236169"/>
            <a:ext cx="2980623" cy="613008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74031" y="381000"/>
            <a:ext cx="7543800" cy="838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400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09600" y="1828800"/>
            <a:ext cx="8035007" cy="4407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1200" kern="0" dirty="0">
              <a:ea typeface="ＭＳ Ｐゴシック" charset="-128"/>
              <a:cs typeface="ＭＳ Ｐゴシック" charset="-128"/>
            </a:endParaRPr>
          </a:p>
          <a:p>
            <a:pPr lv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4000" b="1" kern="0" dirty="0">
                <a:ea typeface="ＭＳ Ｐゴシック" charset="-128"/>
                <a:cs typeface="ＭＳ Ｐゴシック" charset="-128"/>
              </a:rPr>
              <a:t>Questions?</a:t>
            </a:r>
          </a:p>
          <a:p>
            <a:pPr lv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3600" kern="0" dirty="0">
              <a:ea typeface="ＭＳ Ｐゴシック" charset="-128"/>
              <a:cs typeface="ＭＳ Ｐゴシック" charset="-128"/>
            </a:endParaRPr>
          </a:p>
          <a:p>
            <a:pPr lv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600" kern="0" dirty="0">
                <a:ea typeface="ＭＳ Ｐゴシック" charset="-128"/>
                <a:cs typeface="ＭＳ Ｐゴシック" charset="-128"/>
              </a:rPr>
              <a:t>Kara Hurvitz</a:t>
            </a:r>
          </a:p>
          <a:p>
            <a:pPr lv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600" i="1" kern="0" dirty="0">
                <a:ea typeface="ＭＳ Ｐゴシック" charset="-128"/>
                <a:cs typeface="ＭＳ Ｐゴシック" charset="-128"/>
              </a:rPr>
              <a:t>Staff Attorney</a:t>
            </a:r>
          </a:p>
          <a:p>
            <a:pPr marL="1485900" lvl="2" indent="-5715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3600" kern="0" dirty="0">
                <a:ea typeface="ＭＳ Ｐゴシック" charset="-128"/>
                <a:cs typeface="ＭＳ Ｐゴシック" charset="-128"/>
              </a:rPr>
              <a:t>P: 617-275-2846</a:t>
            </a:r>
            <a:endParaRPr lang="en-US" sz="4400" kern="0" dirty="0">
              <a:ea typeface="ＭＳ Ｐゴシック" charset="-128"/>
              <a:cs typeface="ＭＳ Ｐゴシック" charset="-128"/>
            </a:endParaRPr>
          </a:p>
          <a:p>
            <a:pPr marL="1485900" lvl="2" indent="-5715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3600" kern="0" dirty="0">
                <a:ea typeface="ＭＳ Ｐゴシック" charset="-128"/>
                <a:cs typeface="ＭＳ Ｐゴシック" charset="-128"/>
              </a:rPr>
              <a:t>E: </a:t>
            </a:r>
            <a:r>
              <a:rPr lang="en-US" sz="3200" kern="0" dirty="0">
                <a:ea typeface="ＭＳ Ｐゴシック" charset="-128"/>
                <a:cs typeface="ＭＳ Ｐゴシック" charset="-128"/>
                <a:hlinkClick r:id="rId5"/>
              </a:rPr>
              <a:t>khurvitz@hla-inc.org</a:t>
            </a:r>
            <a:endParaRPr lang="en-US" sz="3200" kern="0" dirty="0">
              <a:ea typeface="ＭＳ Ｐゴシック" charset="-128"/>
              <a:cs typeface="ＭＳ Ｐゴシック" charset="-128"/>
            </a:endParaRPr>
          </a:p>
          <a:p>
            <a:pPr lvl="2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ＭＳ Ｐゴシック" charset="-128"/>
              <a:cs typeface="ＭＳ Ｐゴシック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ＭＳ Ｐゴシック" charset="-128"/>
              <a:cs typeface="ＭＳ Ｐゴシック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6" name="Picture 5" descr="J:\staff\Yenikomshian\Desktop items to transfer\HLA 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134" y="449826"/>
            <a:ext cx="7159593" cy="14724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43773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336124"/>
            <a:ext cx="7543800" cy="3759875"/>
          </a:xfrm>
        </p:spPr>
        <p:txBody>
          <a:bodyPr anchor="t">
            <a:normAutofit/>
          </a:bodyPr>
          <a:lstStyle/>
          <a:p>
            <a:pPr>
              <a:buClrTx/>
              <a:buFont typeface="Wingdings" panose="05000000000000000000" pitchFamily="2" charset="2"/>
              <a:buChar char="Ø"/>
            </a:pPr>
            <a:r>
              <a:rPr lang="en-US" sz="3400" u="sng" dirty="0">
                <a:solidFill>
                  <a:schemeClr val="tx1"/>
                </a:solidFill>
              </a:rPr>
              <a:t>Legal representation</a:t>
            </a:r>
            <a:r>
              <a:rPr lang="en-US" sz="3400" dirty="0">
                <a:solidFill>
                  <a:schemeClr val="tx1"/>
                </a:solidFill>
              </a:rPr>
              <a:t> for income-eligible transgender clients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n-US" sz="3400" u="sng" dirty="0">
                <a:solidFill>
                  <a:schemeClr val="tx1"/>
                </a:solidFill>
              </a:rPr>
              <a:t>Trainings</a:t>
            </a:r>
            <a:r>
              <a:rPr lang="en-US" sz="3400" dirty="0">
                <a:solidFill>
                  <a:schemeClr val="tx1"/>
                </a:solidFill>
              </a:rPr>
              <a:t> about access to coverage and appeals for transgender consumers 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n-US" sz="3400" u="sng" dirty="0">
                <a:solidFill>
                  <a:schemeClr val="tx1"/>
                </a:solidFill>
              </a:rPr>
              <a:t>Policy advocacy</a:t>
            </a:r>
            <a:r>
              <a:rPr lang="en-US" sz="3400" dirty="0">
                <a:solidFill>
                  <a:schemeClr val="tx1"/>
                </a:solidFill>
              </a:rPr>
              <a:t> through the Transgender Health Access Coalition</a:t>
            </a:r>
          </a:p>
        </p:txBody>
      </p:sp>
      <p:pic>
        <p:nvPicPr>
          <p:cNvPr id="5" name="Picture 4" descr="J:\staff\Yenikomshian\Desktop items to transfer\HLA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208" y="6236169"/>
            <a:ext cx="2980623" cy="61300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62000" y="457200"/>
            <a:ext cx="755583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HLA’s Transgender Health Access Initiative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311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695211" cy="990600"/>
          </a:xfrm>
        </p:spPr>
        <p:txBody>
          <a:bodyPr>
            <a:normAutofit/>
          </a:bodyPr>
          <a:lstStyle/>
          <a:p>
            <a:r>
              <a:rPr lang="en-US" sz="4400" dirty="0"/>
              <a:t>Trans Health Access Coalition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712" y="1600200"/>
            <a:ext cx="7543800" cy="4572000"/>
          </a:xfrm>
        </p:spPr>
        <p:txBody>
          <a:bodyPr numCol="2">
            <a:normAutofit/>
          </a:bodyPr>
          <a:lstStyle/>
          <a:p>
            <a:pPr marL="0" indent="0" algn="ctr">
              <a:buNone/>
            </a:pPr>
            <a:r>
              <a:rPr lang="en-US" sz="2400" b="1" dirty="0"/>
              <a:t>Participating organizations</a:t>
            </a:r>
          </a:p>
          <a:p>
            <a:pPr lvl="3"/>
            <a:r>
              <a:rPr lang="en-US" dirty="0"/>
              <a:t>AIDS Action Committee</a:t>
            </a:r>
          </a:p>
          <a:p>
            <a:pPr lvl="3"/>
            <a:r>
              <a:rPr lang="en-US" dirty="0"/>
              <a:t>Boston Health Care for the Homeless Program</a:t>
            </a:r>
          </a:p>
          <a:p>
            <a:pPr lvl="3"/>
            <a:r>
              <a:rPr lang="en-US" dirty="0"/>
              <a:t>CHLPI</a:t>
            </a:r>
          </a:p>
          <a:p>
            <a:pPr lvl="3"/>
            <a:r>
              <a:rPr lang="en-US" dirty="0"/>
              <a:t>Community Catalyst</a:t>
            </a:r>
          </a:p>
          <a:p>
            <a:pPr lvl="3"/>
            <a:r>
              <a:rPr lang="en-US" dirty="0"/>
              <a:t>Fenway Health</a:t>
            </a:r>
          </a:p>
          <a:p>
            <a:pPr marL="914400" lvl="3" indent="0">
              <a:buNone/>
            </a:pPr>
            <a:endParaRPr lang="en-US" dirty="0"/>
          </a:p>
          <a:p>
            <a:pPr lvl="3"/>
            <a:r>
              <a:rPr lang="en-US" dirty="0"/>
              <a:t>GLAD</a:t>
            </a:r>
          </a:p>
          <a:p>
            <a:pPr lvl="3"/>
            <a:r>
              <a:rPr lang="en-US" dirty="0"/>
              <a:t>Health Care For All</a:t>
            </a:r>
          </a:p>
          <a:p>
            <a:pPr lvl="3"/>
            <a:r>
              <a:rPr lang="en-US" dirty="0"/>
              <a:t>Health Law Advocates</a:t>
            </a:r>
          </a:p>
          <a:p>
            <a:pPr lvl="3"/>
            <a:r>
              <a:rPr lang="en-US" dirty="0"/>
              <a:t>Mass. Transgender Political Coalition</a:t>
            </a:r>
          </a:p>
          <a:p>
            <a:pPr lvl="3"/>
            <a:r>
              <a:rPr lang="en-US" dirty="0"/>
              <a:t>Mass Equality</a:t>
            </a:r>
          </a:p>
          <a:p>
            <a:pPr lvl="3"/>
            <a:r>
              <a:rPr lang="en-US" dirty="0"/>
              <a:t>PFLAG</a:t>
            </a:r>
          </a:p>
          <a:p>
            <a:pPr lvl="3"/>
            <a:r>
              <a:rPr lang="en-US" dirty="0"/>
              <a:t>Planned Parenthood League of Mass.</a:t>
            </a:r>
          </a:p>
        </p:txBody>
      </p:sp>
    </p:spTree>
    <p:extLst>
      <p:ext uri="{BB962C8B-B14F-4D97-AF65-F5344CB8AC3E}">
        <p14:creationId xmlns:p14="http://schemas.microsoft.com/office/powerpoint/2010/main" val="4061193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4457" y="381000"/>
            <a:ext cx="6781800" cy="914400"/>
          </a:xfrm>
        </p:spPr>
        <p:txBody>
          <a:bodyPr/>
          <a:lstStyle/>
          <a:p>
            <a:r>
              <a:rPr lang="en-US" dirty="0"/>
              <a:t>Transgender clients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999" y="1447800"/>
            <a:ext cx="7543800" cy="4876800"/>
          </a:xfrm>
        </p:spPr>
        <p:txBody>
          <a:bodyPr>
            <a:normAutofit/>
          </a:bodyPr>
          <a:lstStyle/>
          <a:p>
            <a:r>
              <a:rPr lang="en-US" dirty="0"/>
              <a:t>Common Case Issues:</a:t>
            </a:r>
          </a:p>
          <a:p>
            <a:pPr lvl="1"/>
            <a:r>
              <a:rPr lang="en-US" dirty="0"/>
              <a:t>Denial of medically necessary services</a:t>
            </a:r>
          </a:p>
          <a:p>
            <a:pPr lvl="1"/>
            <a:r>
              <a:rPr lang="en-US" dirty="0"/>
              <a:t>Insurance reimbursement of services</a:t>
            </a:r>
          </a:p>
          <a:p>
            <a:pPr lvl="1"/>
            <a:r>
              <a:rPr lang="en-US" dirty="0"/>
              <a:t>Navigating prior authorization processes</a:t>
            </a:r>
          </a:p>
          <a:p>
            <a:pPr lvl="1"/>
            <a:r>
              <a:rPr lang="en-US" dirty="0"/>
              <a:t>Accessing out-of-network/state providers</a:t>
            </a:r>
          </a:p>
          <a:p>
            <a:pPr lvl="1"/>
            <a:r>
              <a:rPr lang="en-US" dirty="0"/>
              <a:t>Non-transgender-specific matters</a:t>
            </a:r>
          </a:p>
        </p:txBody>
      </p:sp>
    </p:spTree>
    <p:extLst>
      <p:ext uri="{BB962C8B-B14F-4D97-AF65-F5344CB8AC3E}">
        <p14:creationId xmlns:p14="http://schemas.microsoft.com/office/powerpoint/2010/main" val="2161646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41" y="410524"/>
            <a:ext cx="7530957" cy="961076"/>
          </a:xfrm>
        </p:spPr>
        <p:txBody>
          <a:bodyPr>
            <a:normAutofit/>
          </a:bodyPr>
          <a:lstStyle/>
          <a:p>
            <a:r>
              <a:rPr lang="en-US" dirty="0"/>
              <a:t>Gender-affirming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998" y="1600200"/>
            <a:ext cx="7772401" cy="4572000"/>
          </a:xfrm>
        </p:spPr>
        <p:txBody>
          <a:bodyPr/>
          <a:lstStyle/>
          <a:p>
            <a:r>
              <a:rPr lang="en-US" dirty="0"/>
              <a:t>Hormone Replacement Therapy (HRT)</a:t>
            </a:r>
          </a:p>
          <a:p>
            <a:r>
              <a:rPr lang="en-US" dirty="0"/>
              <a:t>Surgery</a:t>
            </a:r>
          </a:p>
          <a:p>
            <a:pPr lvl="1"/>
            <a:r>
              <a:rPr lang="en-US" dirty="0"/>
              <a:t>“Top surgery”</a:t>
            </a:r>
          </a:p>
          <a:p>
            <a:pPr lvl="1"/>
            <a:r>
              <a:rPr lang="en-US" dirty="0"/>
              <a:t>“Bottom surgery”</a:t>
            </a:r>
          </a:p>
          <a:p>
            <a:pPr lvl="1"/>
            <a:r>
              <a:rPr lang="en-US" dirty="0"/>
              <a:t>Facial feminization surgery, other body-sculpting surgery, etc.</a:t>
            </a:r>
          </a:p>
          <a:p>
            <a:r>
              <a:rPr lang="en-US" dirty="0"/>
              <a:t>Hair removal</a:t>
            </a:r>
          </a:p>
        </p:txBody>
      </p:sp>
    </p:spTree>
    <p:extLst>
      <p:ext uri="{BB962C8B-B14F-4D97-AF65-F5344CB8AC3E}">
        <p14:creationId xmlns:p14="http://schemas.microsoft.com/office/powerpoint/2010/main" val="3177552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36" y="381000"/>
            <a:ext cx="7614064" cy="914401"/>
          </a:xfrm>
        </p:spPr>
        <p:txBody>
          <a:bodyPr>
            <a:normAutofit/>
          </a:bodyPr>
          <a:lstStyle/>
          <a:p>
            <a:r>
              <a:rPr lang="en-US" dirty="0"/>
              <a:t>Barriers to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7936" y="1371600"/>
            <a:ext cx="5105401" cy="4953001"/>
          </a:xfrm>
        </p:spPr>
        <p:txBody>
          <a:bodyPr>
            <a:normAutofit fontScale="92500"/>
          </a:bodyPr>
          <a:lstStyle/>
          <a:p>
            <a:r>
              <a:rPr lang="en-US" sz="3200" dirty="0"/>
              <a:t>“Cosmetic” vs. medically necessary care</a:t>
            </a:r>
          </a:p>
          <a:p>
            <a:r>
              <a:rPr lang="en-US" sz="3200" dirty="0"/>
              <a:t>Provider billing issues</a:t>
            </a:r>
          </a:p>
          <a:p>
            <a:r>
              <a:rPr lang="en-US" sz="3200" dirty="0"/>
              <a:t>Cultural competency</a:t>
            </a:r>
          </a:p>
          <a:p>
            <a:r>
              <a:rPr lang="en-US" sz="3200" dirty="0"/>
              <a:t>Burdensome prior auth.</a:t>
            </a:r>
          </a:p>
          <a:p>
            <a:r>
              <a:rPr lang="en-US" sz="3200" dirty="0"/>
              <a:t>Age of majority restrictions and parental consent</a:t>
            </a:r>
          </a:p>
          <a:p>
            <a:r>
              <a:rPr lang="en-US" sz="3200" dirty="0"/>
              <a:t>Inadequate provider networks</a:t>
            </a:r>
          </a:p>
          <a:p>
            <a:r>
              <a:rPr lang="en-US" sz="3200" dirty="0"/>
              <a:t>Uncovered services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1676400"/>
            <a:ext cx="2694673" cy="372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746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F741E4-1D4B-44FE-93E6-74C755A21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842" y="410524"/>
            <a:ext cx="7759558" cy="1494476"/>
          </a:xfrm>
        </p:spPr>
        <p:txBody>
          <a:bodyPr>
            <a:noAutofit/>
          </a:bodyPr>
          <a:lstStyle/>
          <a:p>
            <a:r>
              <a:rPr lang="en-US" sz="4400" dirty="0"/>
              <a:t>MassHealth Medical Necessity Guidelines: </a:t>
            </a:r>
            <a:r>
              <a:rPr lang="en-US" sz="4400" dirty="0">
                <a:hlinkClick r:id="rId2"/>
              </a:rPr>
              <a:t>Hair Removal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E969E63-12C7-470C-A38F-715653E4C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999" y="2133600"/>
            <a:ext cx="7620002" cy="384820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Major change:</a:t>
            </a:r>
          </a:p>
          <a:p>
            <a:pPr lvl="1"/>
            <a:r>
              <a:rPr lang="en-US" dirty="0"/>
              <a:t>Added coverage for facial neck/hair removal</a:t>
            </a:r>
          </a:p>
          <a:p>
            <a:r>
              <a:rPr lang="en-US" dirty="0"/>
              <a:t>Relevant regs:</a:t>
            </a:r>
          </a:p>
          <a:p>
            <a:pPr lvl="1"/>
            <a:r>
              <a:rPr lang="en-US" dirty="0"/>
              <a:t>130 CMR 405.000: Community Health Center Services</a:t>
            </a:r>
          </a:p>
          <a:p>
            <a:pPr lvl="1"/>
            <a:r>
              <a:rPr lang="en-US" dirty="0"/>
              <a:t>130 CMR 410.000: Outpatient Hospital Services </a:t>
            </a:r>
          </a:p>
          <a:p>
            <a:pPr lvl="1"/>
            <a:r>
              <a:rPr lang="en-US" dirty="0"/>
              <a:t>130 CMR 433.000: Physician Services</a:t>
            </a:r>
          </a:p>
          <a:p>
            <a:pPr lvl="1"/>
            <a:r>
              <a:rPr lang="en-US" dirty="0"/>
              <a:t>130 CMR 450.000: Administrative and Billing Regulations</a:t>
            </a:r>
          </a:p>
        </p:txBody>
      </p:sp>
    </p:spTree>
    <p:extLst>
      <p:ext uri="{BB962C8B-B14F-4D97-AF65-F5344CB8AC3E}">
        <p14:creationId xmlns:p14="http://schemas.microsoft.com/office/powerpoint/2010/main" val="3669507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CE49EF-6E86-458B-95ED-F910398D0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699" y="228600"/>
            <a:ext cx="7530957" cy="1494476"/>
          </a:xfrm>
        </p:spPr>
        <p:txBody>
          <a:bodyPr>
            <a:normAutofit/>
          </a:bodyPr>
          <a:lstStyle/>
          <a:p>
            <a:r>
              <a:rPr lang="en-US" sz="4400" dirty="0"/>
              <a:t>MassHealth Medical Necessity Guidelines: </a:t>
            </a:r>
            <a:r>
              <a:rPr lang="en-US" sz="4400" dirty="0">
                <a:hlinkClick r:id="rId3"/>
              </a:rPr>
              <a:t>Surgery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A16FEC6-BDBF-4FE1-9CFF-E2F9EB1A6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699" y="1905000"/>
            <a:ext cx="7848602" cy="4517076"/>
          </a:xfrm>
        </p:spPr>
        <p:txBody>
          <a:bodyPr>
            <a:normAutofit fontScale="77500" lnSpcReduction="20000"/>
          </a:bodyPr>
          <a:lstStyle/>
          <a:p>
            <a:r>
              <a:rPr lang="en-US" sz="4600" dirty="0"/>
              <a:t>Major </a:t>
            </a:r>
            <a:r>
              <a:rPr lang="en-US" sz="4400" dirty="0"/>
              <a:t>changes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Removed requirement for two mental health clinician letters (though two clinical letters are still required)</a:t>
            </a:r>
          </a:p>
          <a:p>
            <a:pPr lvl="1"/>
            <a:r>
              <a:rPr lang="en-US" dirty="0"/>
              <a:t>Removed exclusion of vocal therapy</a:t>
            </a:r>
          </a:p>
          <a:p>
            <a:pPr lvl="1"/>
            <a:r>
              <a:rPr lang="en-US" sz="3100" dirty="0">
                <a:solidFill>
                  <a:srgbClr val="201F1E"/>
                </a:solidFill>
                <a:effectLst/>
                <a:ea typeface="Times New Roman" panose="02020603050405020304" pitchFamily="18" charset="0"/>
              </a:rPr>
              <a:t>Removed age barrier for masculinizing chest surgery</a:t>
            </a:r>
            <a:endParaRPr lang="en-US" sz="3100" dirty="0"/>
          </a:p>
          <a:p>
            <a:r>
              <a:rPr lang="en-US" sz="4400" dirty="0"/>
              <a:t>Relevant regs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130 CMR 415.000: Acute Inpatient Hospital Services</a:t>
            </a:r>
          </a:p>
          <a:p>
            <a:pPr lvl="1"/>
            <a:r>
              <a:rPr lang="en-US" dirty="0"/>
              <a:t>130 CMR 410.000: Outpatient Hospital Services </a:t>
            </a:r>
          </a:p>
          <a:p>
            <a:pPr lvl="1"/>
            <a:r>
              <a:rPr lang="en-US" dirty="0"/>
              <a:t>130 CMR 433.000: Physician Services</a:t>
            </a:r>
          </a:p>
          <a:p>
            <a:pPr lvl="1"/>
            <a:r>
              <a:rPr lang="en-US" dirty="0"/>
              <a:t>130 CMR 450.000: Administrative and Billing Regulations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550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CE49EF-6E86-458B-95ED-F910398D0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796" y="410524"/>
            <a:ext cx="7530957" cy="732476"/>
          </a:xfrm>
        </p:spPr>
        <p:txBody>
          <a:bodyPr>
            <a:noAutofit/>
          </a:bodyPr>
          <a:lstStyle/>
          <a:p>
            <a:r>
              <a:rPr lang="en-US" sz="4800" dirty="0"/>
              <a:t>Recent THA Policy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A16FEC6-BDBF-4FE1-9CFF-E2F9EB1A6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974" y="1143000"/>
            <a:ext cx="7848602" cy="5228276"/>
          </a:xfrm>
        </p:spPr>
        <p:txBody>
          <a:bodyPr>
            <a:normAutofit/>
          </a:bodyPr>
          <a:lstStyle/>
          <a:p>
            <a:r>
              <a:rPr lang="en-US" sz="3500" dirty="0"/>
              <a:t> Response to MassHealth medical necessity guidance</a:t>
            </a:r>
          </a:p>
          <a:p>
            <a:pPr lvl="1"/>
            <a:r>
              <a:rPr lang="en-US" sz="2800" dirty="0"/>
              <a:t>Submitted response to new guidance and advocacy for next steps in early December</a:t>
            </a:r>
          </a:p>
          <a:p>
            <a:r>
              <a:rPr lang="en-US" sz="3400" dirty="0"/>
              <a:t> Response to </a:t>
            </a:r>
            <a:r>
              <a:rPr lang="en-US" sz="3400" dirty="0">
                <a:hlinkClick r:id="rId3"/>
              </a:rPr>
              <a:t>DOI Bulletin 2021-11</a:t>
            </a:r>
            <a:endParaRPr lang="en-US" sz="3400" dirty="0"/>
          </a:p>
          <a:p>
            <a:pPr lvl="1"/>
            <a:r>
              <a:rPr lang="en-US" sz="2800" dirty="0"/>
              <a:t>Major changes to private insurance guidance to prevent discrimination in access to gender-affirming care</a:t>
            </a:r>
          </a:p>
          <a:p>
            <a:pPr lvl="1"/>
            <a:r>
              <a:rPr lang="en-US" sz="2800" dirty="0"/>
              <a:t>THA provided written commentary on 10/15</a:t>
            </a:r>
          </a:p>
          <a:p>
            <a:pPr lvl="1"/>
            <a:r>
              <a:rPr lang="en-US" sz="2800" dirty="0"/>
              <a:t>Attended listening sessions on 10/8 and 10/22</a:t>
            </a:r>
          </a:p>
        </p:txBody>
      </p:sp>
    </p:spTree>
    <p:extLst>
      <p:ext uri="{BB962C8B-B14F-4D97-AF65-F5344CB8AC3E}">
        <p14:creationId xmlns:p14="http://schemas.microsoft.com/office/powerpoint/2010/main" val="39244646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8543</TotalTime>
  <Words>466</Words>
  <Application>Microsoft Office PowerPoint</Application>
  <PresentationFormat>On-screen Show (4:3)</PresentationFormat>
  <Paragraphs>93</Paragraphs>
  <Slides>11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NewsPrint</vt:lpstr>
      <vt:lpstr>Transgender Health Access Project</vt:lpstr>
      <vt:lpstr>PowerPoint Presentation</vt:lpstr>
      <vt:lpstr>Trans Health Access Coalition</vt:lpstr>
      <vt:lpstr>Transgender clients</vt:lpstr>
      <vt:lpstr>Gender-affirming care</vt:lpstr>
      <vt:lpstr>Barriers to care</vt:lpstr>
      <vt:lpstr>MassHealth Medical Necessity Guidelines: Hair Removal</vt:lpstr>
      <vt:lpstr>MassHealth Medical Necessity Guidelines: Surgery</vt:lpstr>
      <vt:lpstr>Recent THA Policy Work</vt:lpstr>
      <vt:lpstr>Looking Ahead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Private Insurance  &amp; the ACA</dc:title>
  <dc:creator>Laura Healey</dc:creator>
  <cp:lastModifiedBy>Vicky</cp:lastModifiedBy>
  <cp:revision>355</cp:revision>
  <cp:lastPrinted>2015-09-15T21:11:43Z</cp:lastPrinted>
  <dcterms:created xsi:type="dcterms:W3CDTF">2011-10-11T10:51:59Z</dcterms:created>
  <dcterms:modified xsi:type="dcterms:W3CDTF">2021-12-10T13:31:57Z</dcterms:modified>
</cp:coreProperties>
</file>