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49" r:id="rId4"/>
  </p:sldMasterIdLst>
  <p:notesMasterIdLst>
    <p:notesMasterId r:id="rId41"/>
  </p:notesMasterIdLst>
  <p:handoutMasterIdLst>
    <p:handoutMasterId r:id="rId42"/>
  </p:handoutMasterIdLst>
  <p:sldIdLst>
    <p:sldId id="344" r:id="rId5"/>
    <p:sldId id="352" r:id="rId6"/>
    <p:sldId id="762" r:id="rId7"/>
    <p:sldId id="4445" r:id="rId8"/>
    <p:sldId id="2147469076" r:id="rId9"/>
    <p:sldId id="2147469077" r:id="rId10"/>
    <p:sldId id="2147469078" r:id="rId11"/>
    <p:sldId id="2147469079" r:id="rId12"/>
    <p:sldId id="2147469073" r:id="rId13"/>
    <p:sldId id="2147472216" r:id="rId14"/>
    <p:sldId id="2147472217" r:id="rId15"/>
    <p:sldId id="2147472221" r:id="rId16"/>
    <p:sldId id="358" r:id="rId17"/>
    <p:sldId id="369" r:id="rId18"/>
    <p:sldId id="370" r:id="rId19"/>
    <p:sldId id="359" r:id="rId20"/>
    <p:sldId id="362" r:id="rId21"/>
    <p:sldId id="371" r:id="rId22"/>
    <p:sldId id="364" r:id="rId23"/>
    <p:sldId id="363" r:id="rId24"/>
    <p:sldId id="368" r:id="rId25"/>
    <p:sldId id="361" r:id="rId26"/>
    <p:sldId id="365" r:id="rId27"/>
    <p:sldId id="366" r:id="rId28"/>
    <p:sldId id="4478" r:id="rId29"/>
    <p:sldId id="2147469062" r:id="rId30"/>
    <p:sldId id="668" r:id="rId31"/>
    <p:sldId id="311" r:id="rId32"/>
    <p:sldId id="4501" r:id="rId33"/>
    <p:sldId id="780" r:id="rId34"/>
    <p:sldId id="4525" r:id="rId35"/>
    <p:sldId id="4527" r:id="rId36"/>
    <p:sldId id="2147472218" r:id="rId37"/>
    <p:sldId id="2147472219" r:id="rId38"/>
    <p:sldId id="2147472220" r:id="rId39"/>
    <p:sldId id="4502" r:id="rId40"/>
  </p:sldIdLst>
  <p:sldSz cx="9144000" cy="6858000" type="screen4x3"/>
  <p:notesSz cx="7315200" cy="9601200"/>
  <p:custDataLst>
    <p:tags r:id="rId43"/>
  </p:custDataLst>
  <p:defaultTex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4" userDrawn="1">
          <p15:clr>
            <a:srgbClr val="A4A3A4"/>
          </p15:clr>
        </p15:guide>
        <p15:guide id="2" pos="2254" userDrawn="1">
          <p15:clr>
            <a:srgbClr val="A4A3A4"/>
          </p15:clr>
        </p15:guide>
        <p15:guide id="3" orient="horz" pos="3000" userDrawn="1">
          <p15:clr>
            <a:srgbClr val="A4A3A4"/>
          </p15:clr>
        </p15:guide>
        <p15:guide id="4" pos="2304" userDrawn="1">
          <p15:clr>
            <a:srgbClr val="A4A3A4"/>
          </p15:clr>
        </p15:guide>
        <p15:guide id="5" orient="horz" pos="2998" userDrawn="1">
          <p15:clr>
            <a:srgbClr val="A4A3A4"/>
          </p15:clr>
        </p15:guide>
        <p15:guide id="6" orient="horz"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75314-E909-4ACC-E299-C5ED51CDF307}" name="Flieger, Signe (CCA)" initials="F(" userId="S::signe.flieger@mass.gov::b3724788-776e-4fd5-b702-f61178899e84" providerId="AD"/>
  <p188:author id="{54BECE23-283D-BD2D-5BD3-AAE53200EE2D}" name="Woltmann, Marissa (CCA)" initials="WM(" userId="S::marissa.woltmann@mass.gov::a580c763-0468-465f-afa2-c0573fa862a7" providerId="AD"/>
  <p188:author id="{09D64B5A-8900-D2AE-D90F-3A2083037F68}" name="Conte, Niki (CCA)" initials="CN(" userId="S::niki.conte@mass.gov::1639143c-c700-42e9-b233-e4eaa3f23248" providerId="AD"/>
  <p188:author id="{8648FF5F-9D22-8AA6-6B61-34DC5219938D}" name="Luu, Ashley (CCA)" initials="L(" userId="S::ashley.luu@mass.gov::e2cf3b3a-de35-47b6-b1f9-cb70eca7a9a2" providerId="AD"/>
  <p188:author id="{46028398-BD20-B1AD-BF8A-4BEDD69AA403}" name="Buonopane, Sarah (CCA)" initials="BS(" userId="S::sarah.buonopane@mass.gov::cafc2999-c55b-44c3-867b-4c96af059a73" providerId="AD"/>
  <p188:author id="{695DF9B3-626C-C148-A7D9-14CF762104D0}" name="Shah, Sage (CCA)" initials="S(" userId="S::sage.shah@mass.gov::7f4a11e9-c4f5-4cb5-b284-52a4607fae1b" providerId="AD"/>
  <p188:author id="{08E475E2-5433-3667-FE6A-3967A444F1E8}" name="Chiev, Sokmeakara (EHS)" initials="C(" userId="S::sokmeakara.chiev1@mass.gov::9435e2b5-d995-4b59-b25d-2bb9b96a2a87" providerId="AD"/>
  <p188:author id="{AAF8EAF0-A912-C2F3-43AD-971581A5290D}" name="Chiev, Sokmeakara (EHS)" initials="SC" userId="S::Sokmeakara.Chiev1@mass.gov::9435e2b5-d995-4b59-b25d-2bb9b96a2a87" providerId="AD"/>
  <p188:author id="{474F23F6-6F14-7D6C-F0DC-ED6F866290A8}" name="Akoury, Abigail (EHS)" initials="A(" userId="S::abigail.akoury@mass.gov::c4054493-731e-40c2-95fd-b6d404edb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9" clrIdx="0"/>
  <p:cmAuthor id="1" name="Marissa Woltmann" initials="MW" lastIdx="21" clrIdx="1"/>
  <p:cmAuthor id="2" name="Conte, Niki (CCA)" initials="CN" lastIdx="13" clrIdx="2"/>
  <p:cmAuthor id="3" name="sysadmin" initials="s" lastIdx="2" clrIdx="3"/>
  <p:cmAuthor id="4" name="Berger, Valerie J. (CCA)" initials="BVJ(" lastIdx="5" clrIdx="4"/>
  <p:cmAuthor id="5" name="Diamond, Rebekah (CCA)" initials="DR(" lastIdx="1" clrIdx="5"/>
  <p:cmAuthor id="6" name="Conte, Niki (CCA)" initials="CN(" lastIdx="19" clrIdx="6"/>
  <p:cmAuthor id="7" name="Buonopane, Sarah (CCA)" initials="BS(" lastIdx="32" clrIdx="7"/>
  <p:cmAuthor id="8" name="Woltmann, Marissa" initials="MW" lastIdx="1" clrIdx="8"/>
  <p:cmAuthor id="9" name="Buonopane, Sarah (CCA)" initials="SB" lastIdx="4" clrIdx="9"/>
  <p:cmAuthor id="10" name="Jill True" initials="JAT" lastIdx="15" clrIdx="10"/>
  <p:cmAuthor id="11" name="Brogna, Bethany (EHS)" initials="BB(" lastIdx="14" clrIdx="11">
    <p:extLst>
      <p:ext uri="{19B8F6BF-5375-455C-9EA6-DF929625EA0E}">
        <p15:presenceInfo xmlns:p15="http://schemas.microsoft.com/office/powerpoint/2012/main" userId="S::bethany.brogna@mass.gov::ad3a92a6-ac49-43e8-acc2-92a2e257a91e" providerId="AD"/>
      </p:ext>
    </p:extLst>
  </p:cmAuthor>
  <p:cmAuthor id="12" name="Chiev, Sokmeakara (EHS)" initials="CS(" lastIdx="10" clrIdx="12">
    <p:extLst>
      <p:ext uri="{19B8F6BF-5375-455C-9EA6-DF929625EA0E}">
        <p15:presenceInfo xmlns:p15="http://schemas.microsoft.com/office/powerpoint/2012/main" userId="S::Sokmeakara.Chiev1@mass.gov::9435e2b5-d995-4b59-b25d-2bb9b96a2a87" providerId="AD"/>
      </p:ext>
    </p:extLst>
  </p:cmAuthor>
  <p:cmAuthor id="13" name="Woltmann, Marissa (CCA)" initials="WM(" lastIdx="3" clrIdx="13">
    <p:extLst>
      <p:ext uri="{19B8F6BF-5375-455C-9EA6-DF929625EA0E}">
        <p15:presenceInfo xmlns:p15="http://schemas.microsoft.com/office/powerpoint/2012/main" userId="S::marissa.woltmann@mass.gov::a580c763-0468-465f-afa2-c0573fa862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5"/>
    <a:srgbClr val="E0ECF2"/>
    <a:srgbClr val="ABE3FF"/>
    <a:srgbClr val="CC3300"/>
    <a:srgbClr val="009CA5"/>
    <a:srgbClr val="0099FF"/>
    <a:srgbClr val="000099"/>
    <a:srgbClr val="DC8E28"/>
    <a:srgbClr val="5C5A5A"/>
    <a:srgbClr val="8AD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A560A-CCAF-A51F-BAF3-B5A563BB537A}" v="57" dt="2024-04-16T02:21:27.473"/>
    <p1510:client id="{7A60391B-7B70-B588-34A8-D8BDAE005F12}" v="7" dt="2024-04-17T14:06:18.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67" autoAdjust="0"/>
  </p:normalViewPr>
  <p:slideViewPr>
    <p:cSldViewPr snapToGrid="0">
      <p:cViewPr varScale="1">
        <p:scale>
          <a:sx n="91" d="100"/>
          <a:sy n="91" d="100"/>
        </p:scale>
        <p:origin x="2184"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74"/>
        <p:guide pos="2254"/>
        <p:guide orient="horz" pos="3000"/>
        <p:guide pos="2304"/>
        <p:guide orient="horz" pos="2998"/>
        <p:guide orient="horz"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sz="900">
                <a:latin typeface="Arial" panose="020B0604020202020204" pitchFamily="34" charset="0"/>
                <a:cs typeface="Arial" panose="020B0604020202020204" pitchFamily="34" charset="0"/>
              </a:rPr>
              <a:t>MA Health Care Learning Series Updates</a:t>
            </a:r>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Tree>
    <p:extLst>
      <p:ext uri="{BB962C8B-B14F-4D97-AF65-F5344CB8AC3E}">
        <p14:creationId xmlns:p14="http://schemas.microsoft.com/office/powerpoint/2010/main" val="62187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4851" tIns="47425" rIns="94851" bIns="47425" rtlCol="0"/>
          <a:lstStyle>
            <a:lvl1pPr algn="r">
              <a:defRPr sz="1200"/>
            </a:lvl1pPr>
          </a:lstStyle>
          <a:p>
            <a:fld id="{A81CF917-B189-4F49-A574-08DA6FE17DDA}" type="datetimeFigureOut">
              <a:rPr lang="en-US" smtClean="0"/>
              <a:t>4/23/2024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4851" tIns="47425" rIns="94851" bIns="47425" rtlCol="0" anchor="b"/>
          <a:lstStyle>
            <a:lvl1pPr algn="r">
              <a:defRPr sz="1200"/>
            </a:lvl1pPr>
          </a:lstStyle>
          <a:p>
            <a:fld id="{B0E7921A-F259-40FA-A0E5-1374889742D1}" type="slidenum">
              <a:rPr lang="en-US" smtClean="0"/>
              <a:t>‹#›</a:t>
            </a:fld>
            <a:endParaRPr lang="en-US"/>
          </a:p>
        </p:txBody>
      </p:sp>
    </p:spTree>
    <p:extLst>
      <p:ext uri="{BB962C8B-B14F-4D97-AF65-F5344CB8AC3E}">
        <p14:creationId xmlns:p14="http://schemas.microsoft.com/office/powerpoint/2010/main" val="280847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1</a:t>
            </a:fld>
            <a:endParaRPr lang="en-US"/>
          </a:p>
        </p:txBody>
      </p:sp>
    </p:spTree>
    <p:extLst>
      <p:ext uri="{BB962C8B-B14F-4D97-AF65-F5344CB8AC3E}">
        <p14:creationId xmlns:p14="http://schemas.microsoft.com/office/powerpoint/2010/main" val="367424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TP: </a:t>
            </a:r>
            <a:r>
              <a:rPr lang="en-US" sz="1200" b="1" i="0" u="none" strike="noStrike" baseline="0">
                <a:solidFill>
                  <a:srgbClr val="000000"/>
                </a:solidFill>
              </a:rPr>
              <a:t>Note</a:t>
            </a:r>
            <a:r>
              <a:rPr lang="en-US" sz="1200" b="0" i="0" u="none" strike="noStrike" baseline="0">
                <a:solidFill>
                  <a:srgbClr val="000000"/>
                </a:solidFill>
              </a:rPr>
              <a:t>: When the above flexibilities are discontinued on 6/1/24, it is expected that fewer members will auto-renew as a result of the discontinuations. Members in these circumstances will be expected to submit a renewal to receive a final and accurate determination. </a:t>
            </a:r>
            <a:endParaRPr lang="en-US" sz="1200"/>
          </a:p>
          <a:p>
            <a:endParaRPr lang="en-US"/>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6</a:t>
            </a:fld>
            <a:endParaRPr lang="en-US" altLang="en-US"/>
          </a:p>
        </p:txBody>
      </p:sp>
    </p:spTree>
    <p:extLst>
      <p:ext uri="{BB962C8B-B14F-4D97-AF65-F5344CB8AC3E}">
        <p14:creationId xmlns:p14="http://schemas.microsoft.com/office/powerpoint/2010/main" val="13233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TP: </a:t>
            </a:r>
            <a:r>
              <a:rPr lang="en-US" sz="1200" b="0" i="0" u="none" strike="noStrike" baseline="0">
                <a:solidFill>
                  <a:srgbClr val="000000"/>
                </a:solidFill>
              </a:rPr>
              <a:t> Reinstating benefits back to the date of closing ensures there is no gap in coverage regardless of how long it takes MassHealth to process the renewal and related VCs/RFIs as long as the renewal was received by MassHealth within 90-days of the benefit termination date</a:t>
            </a:r>
            <a:endParaRPr lang="en-US"/>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7</a:t>
            </a:fld>
            <a:endParaRPr lang="en-US" altLang="en-US"/>
          </a:p>
        </p:txBody>
      </p:sp>
    </p:spTree>
    <p:extLst>
      <p:ext uri="{BB962C8B-B14F-4D97-AF65-F5344CB8AC3E}">
        <p14:creationId xmlns:p14="http://schemas.microsoft.com/office/powerpoint/2010/main" val="296164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of R24</a:t>
            </a:r>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13</a:t>
            </a:fld>
            <a:endParaRPr lang="en-US" altLang="en-US"/>
          </a:p>
        </p:txBody>
      </p:sp>
    </p:spTree>
    <p:extLst>
      <p:ext uri="{BB962C8B-B14F-4D97-AF65-F5344CB8AC3E}">
        <p14:creationId xmlns:p14="http://schemas.microsoft.com/office/powerpoint/2010/main" val="307187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2"/>
                </a:solidFill>
              </a:rPr>
              <a:t>The applicant or member will be given a reasonable opportunity period (90 days) to provide proof of their immigration document.</a:t>
            </a:r>
          </a:p>
          <a:p>
            <a:endParaRPr lang="en-US"/>
          </a:p>
        </p:txBody>
      </p:sp>
      <p:sp>
        <p:nvSpPr>
          <p:cNvPr id="4" name="Slide Number Placeholder 3"/>
          <p:cNvSpPr>
            <a:spLocks noGrp="1"/>
          </p:cNvSpPr>
          <p:nvPr>
            <p:ph type="sldNum" sz="quarter" idx="5"/>
          </p:nvPr>
        </p:nvSpPr>
        <p:spPr/>
        <p:txBody>
          <a:bodyPr/>
          <a:lstStyle/>
          <a:p>
            <a:fld id="{B0E7921A-F259-40FA-A0E5-1374889742D1}" type="slidenum">
              <a:rPr lang="en-US" smtClean="0"/>
              <a:t>16</a:t>
            </a:fld>
            <a:endParaRPr lang="en-US"/>
          </a:p>
        </p:txBody>
      </p:sp>
    </p:spTree>
    <p:extLst>
      <p:ext uri="{BB962C8B-B14F-4D97-AF65-F5344CB8AC3E}">
        <p14:creationId xmlns:p14="http://schemas.microsoft.com/office/powerpoint/2010/main" val="79545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The system shall display the following question to the Individual or Agent Portal user on the “Citizenship/Immigration Status” screen in the SSAP flow:</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Question:</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“Is [Benefit Applicant] a victim of severe trafficking (or spouse, child, sibling, or parent of the victim), or a battered spouse, or child (or child or parent of the victim)? (Optional)</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a. Victim of severe trafficking (or spouse, child, sibling, or parent of the victim) </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b. Battered spouse or child (or child or parent of the victim)”</a:t>
            </a:r>
          </a:p>
          <a:p>
            <a:pPr marL="0" marR="0">
              <a:spcBef>
                <a:spcPts val="0"/>
              </a:spcBef>
              <a:spcAft>
                <a:spcPts val="0"/>
              </a:spcAft>
              <a:tabLst>
                <a:tab pos="739140" algn="l"/>
              </a:tabLs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The user shall be able to select either one of these values, or both these values, or leave them both unchecked.</a:t>
            </a: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New Tooltip</a:t>
            </a:r>
          </a:p>
          <a:p>
            <a:pPr marL="0" marR="0">
              <a:spcBef>
                <a:spcPts val="0"/>
              </a:spcBef>
              <a:spcAft>
                <a:spcPts val="0"/>
              </a:spcAft>
            </a:pPr>
            <a:r>
              <a:rPr lang="en-US" sz="1800" b="0">
                <a:solidFill>
                  <a:srgbClr val="000000"/>
                </a:solidFill>
                <a:effectLst/>
                <a:latin typeface="Arial" panose="020B0604020202020204" pitchFamily="34" charset="0"/>
                <a:ea typeface="Arial" panose="020B0604020202020204" pitchFamily="34" charset="0"/>
                <a:cs typeface="Arial" panose="020B0604020202020204" pitchFamily="34" charset="0"/>
              </a:rPr>
              <a:t>The system shall display the following tooltips for “Victim of severe trafficking” and “Battered spouse or child” on “Citizenship/Immigration” status screen in SSAP flow:</a:t>
            </a:r>
            <a:endParaRPr lang="en-US" sz="1800" b="1">
              <a:solidFill>
                <a:srgbClr val="285C4E"/>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b="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b="1">
              <a:solidFill>
                <a:srgbClr val="285C4E"/>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Tooltip for </a:t>
            </a: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“Victim of severe trafficking” </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option</a:t>
            </a: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will be as follows:</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rPr>
              <a:t>“Includes a person (and certain relatives) that has been granted a nonimmigrant visa under section 101(a)(15)(T) of the Immigration and Nationality Act (8 U.S.C. 1101(a)(15)(T)) or who has a pending application that has a prima facie determination for this status. This nonimmigrant status provides immigration protection to victims of trafficking and allows victims to remain in the United States and help law enforcement authorities in the investigation and or prosecution of human trafficking cases.”</a:t>
            </a:r>
            <a:endParaRPr lang="en-US" sz="180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Tooltip for </a:t>
            </a: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“Battered spouse or child” </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option</a:t>
            </a: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will be as follows:</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“Includes a battered spouse or child if they have an approved or prima facie case determination on a (1) self-petition for an immigrant visa filed under the Violence Against Women Act (VAWA), (2) immigrant visa filed for a spouse or child by a United States citizen or lawful permanent resident (LPR), or (3) application for cancellation of removal or suspension of deportation under VAWA. (4)  Also, includes the parent or child of such battered spouse or child.”</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 </a:t>
            </a:r>
          </a:p>
          <a:p>
            <a:pPr marL="0" marR="0">
              <a:spcBef>
                <a:spcPts val="0"/>
              </a:spcBef>
              <a:spcAft>
                <a:spcPts val="0"/>
              </a:spcAft>
            </a:pPr>
            <a:r>
              <a:rPr lang="en-US" sz="1800" b="1">
                <a:effectLst/>
                <a:latin typeface="Arial" panose="020B0604020202020204" pitchFamily="34" charset="0"/>
                <a:ea typeface="Arial" panose="020B0604020202020204" pitchFamily="34" charset="0"/>
                <a:cs typeface="Arial" panose="020B0604020202020204" pitchFamily="34" charset="0"/>
              </a:rPr>
              <a:t> </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endParaRPr lang="en-US" sz="1800">
              <a:effectLst/>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0E7921A-F259-40FA-A0E5-1374889742D1}" type="slidenum">
              <a:rPr lang="en-US" smtClean="0"/>
              <a:t>17</a:t>
            </a:fld>
            <a:endParaRPr lang="en-US"/>
          </a:p>
        </p:txBody>
      </p:sp>
    </p:spTree>
    <p:extLst>
      <p:ext uri="{BB962C8B-B14F-4D97-AF65-F5344CB8AC3E}">
        <p14:creationId xmlns:p14="http://schemas.microsoft.com/office/powerpoint/2010/main" val="39319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In some circumstances, the children of Haitian nationals are born in another country, prior to entering the United States. MassHealth has clarified that the children of these nationals would be considered Haitian nationals as well, and thus eligible for Haitian Entrant status if they satisfy the criteria for Haitian status described in this EOM. This clarification does not apply to the children of Cuban nationals born abroad at this time.</a:t>
            </a:r>
          </a:p>
          <a:p>
            <a:endParaRPr lang="en-US"/>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25</a:t>
            </a:fld>
            <a:endParaRPr lang="en-US" altLang="en-US"/>
          </a:p>
        </p:txBody>
      </p:sp>
    </p:spTree>
    <p:extLst>
      <p:ext uri="{BB962C8B-B14F-4D97-AF65-F5344CB8AC3E}">
        <p14:creationId xmlns:p14="http://schemas.microsoft.com/office/powerpoint/2010/main" val="42136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7921A-F259-40FA-A0E5-1374889742D1}" type="slidenum">
              <a:rPr lang="en-US" smtClean="0"/>
              <a:t>33</a:t>
            </a:fld>
            <a:endParaRPr lang="en-US"/>
          </a:p>
        </p:txBody>
      </p:sp>
    </p:spTree>
    <p:extLst>
      <p:ext uri="{BB962C8B-B14F-4D97-AF65-F5344CB8AC3E}">
        <p14:creationId xmlns:p14="http://schemas.microsoft.com/office/powerpoint/2010/main" val="310849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36</a:t>
            </a:fld>
            <a:endParaRPr lang="en-US"/>
          </a:p>
        </p:txBody>
      </p:sp>
    </p:spTree>
    <p:extLst>
      <p:ext uri="{BB962C8B-B14F-4D97-AF65-F5344CB8AC3E}">
        <p14:creationId xmlns:p14="http://schemas.microsoft.com/office/powerpoint/2010/main" val="1670915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www.usembassy.de/usa/stateimages/massachsuettsseal.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6" name="Picture 7" descr="Massachusetts Health Connector">
            <a:extLst>
              <a:ext uri="{FF2B5EF4-FFF2-40B4-BE49-F238E27FC236}">
                <a16:creationId xmlns:a16="http://schemas.microsoft.com/office/drawing/2014/main" id="{7BADABD6-CE87-4A4C-8BB4-4972DA163F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0" y="457200"/>
            <a:ext cx="2078784" cy="72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6" descr="MassHealth">
            <a:extLst>
              <a:ext uri="{FF2B5EF4-FFF2-40B4-BE49-F238E27FC236}">
                <a16:creationId xmlns:a16="http://schemas.microsoft.com/office/drawing/2014/main" id="{DF7E7111-4281-4C48-9C96-C1D7C2901873}"/>
              </a:ext>
            </a:extLst>
          </p:cNvPr>
          <p:cNvPicPr>
            <a:picLocks noChangeAspect="1"/>
          </p:cNvPicPr>
          <p:nvPr userDrawn="1"/>
        </p:nvPicPr>
        <p:blipFill>
          <a:blip r:embed="rId3"/>
          <a:srcRect/>
          <a:stretch/>
        </p:blipFill>
        <p:spPr>
          <a:xfrm>
            <a:off x="6324600" y="439590"/>
            <a:ext cx="1902860" cy="949620"/>
          </a:xfrm>
          <a:prstGeom prst="rect">
            <a:avLst/>
          </a:prstGeom>
        </p:spPr>
      </p:pic>
      <p:cxnSp>
        <p:nvCxnSpPr>
          <p:cNvPr id="8" name="Straight Connector 7">
            <a:extLst>
              <a:ext uri="{FF2B5EF4-FFF2-40B4-BE49-F238E27FC236}">
                <a16:creationId xmlns:a16="http://schemas.microsoft.com/office/drawing/2014/main" id="{6475DECE-DB49-473E-A520-7923ADB05D8C}"/>
              </a:ext>
            </a:extLst>
          </p:cNvPr>
          <p:cNvCxnSpPr/>
          <p:nvPr userDrawn="1"/>
        </p:nvCxnSpPr>
        <p:spPr bwMode="auto">
          <a:xfrm>
            <a:off x="6019800" y="0"/>
            <a:ext cx="0" cy="1337282"/>
          </a:xfrm>
          <a:prstGeom prst="line">
            <a:avLst/>
          </a:prstGeom>
          <a:solidFill>
            <a:schemeClr val="accent1"/>
          </a:solidFill>
          <a:ln w="25400" cap="flat" cmpd="sng" algn="ctr">
            <a:solidFill>
              <a:srgbClr val="6CB33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5" descr="massachsuetts seal">
            <a:hlinkClick r:id="rId4"/>
            <a:extLst>
              <a:ext uri="{FF2B5EF4-FFF2-40B4-BE49-F238E27FC236}">
                <a16:creationId xmlns:a16="http://schemas.microsoft.com/office/drawing/2014/main" id="{42D551F8-CA9E-4A26-A17A-AE0838901BE2}"/>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57200" y="2724787"/>
            <a:ext cx="914400" cy="9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A77E9E66-4DAD-452B-B80C-271B7139B3AB}"/>
              </a:ext>
            </a:extLst>
          </p:cNvPr>
          <p:cNvSpPr>
            <a:spLocks noGrp="1"/>
          </p:cNvSpPr>
          <p:nvPr>
            <p:ph type="title"/>
          </p:nvPr>
        </p:nvSpPr>
        <p:spPr>
          <a:xfrm>
            <a:off x="457200" y="4324971"/>
            <a:ext cx="8408988" cy="1078301"/>
          </a:xfrm>
        </p:spPr>
        <p:txBody>
          <a:bodyPr/>
          <a:lstStyle>
            <a:lvl1pPr>
              <a:defRPr>
                <a:solidFill>
                  <a:srgbClr val="006595"/>
                </a:solidFill>
              </a:defRPr>
            </a:lvl1pPr>
          </a:lstStyle>
          <a:p>
            <a:r>
              <a:rPr lang="en-US"/>
              <a:t>Click to edit Master title style</a:t>
            </a:r>
          </a:p>
        </p:txBody>
      </p:sp>
      <p:sp>
        <p:nvSpPr>
          <p:cNvPr id="5" name="Text Placeholder 4">
            <a:extLst>
              <a:ext uri="{FF2B5EF4-FFF2-40B4-BE49-F238E27FC236}">
                <a16:creationId xmlns:a16="http://schemas.microsoft.com/office/drawing/2014/main" id="{B10B81D9-065E-4429-B780-031BE72DB0A2}"/>
              </a:ext>
            </a:extLst>
          </p:cNvPr>
          <p:cNvSpPr>
            <a:spLocks noGrp="1"/>
          </p:cNvSpPr>
          <p:nvPr>
            <p:ph type="body" sz="quarter" idx="10" hasCustomPrompt="1"/>
          </p:nvPr>
        </p:nvSpPr>
        <p:spPr>
          <a:xfrm>
            <a:off x="457200" y="6114256"/>
            <a:ext cx="3578225" cy="573087"/>
          </a:xfrm>
        </p:spPr>
        <p:txBody>
          <a:bodyPr/>
          <a:lstStyle>
            <a:lvl1pPr>
              <a:defRPr sz="2000">
                <a:solidFill>
                  <a:srgbClr val="006595"/>
                </a:solidFill>
                <a:latin typeface="+mj-lt"/>
              </a:defRPr>
            </a:lvl1pPr>
          </a:lstStyle>
          <a:p>
            <a:pPr lvl="0"/>
            <a:r>
              <a:rPr lang="en-US"/>
              <a:t>Click to edit date</a:t>
            </a:r>
          </a:p>
        </p:txBody>
      </p:sp>
      <p:sp>
        <p:nvSpPr>
          <p:cNvPr id="14" name="Rectangle 1">
            <a:extLst>
              <a:ext uri="{FF2B5EF4-FFF2-40B4-BE49-F238E27FC236}">
                <a16:creationId xmlns:a16="http://schemas.microsoft.com/office/drawing/2014/main" id="{A6F9659B-8D9A-436B-B11D-45074A5A7509}"/>
              </a:ext>
            </a:extLst>
          </p:cNvPr>
          <p:cNvSpPr>
            <a:spLocks/>
          </p:cNvSpPr>
          <p:nvPr userDrawn="1"/>
        </p:nvSpPr>
        <p:spPr bwMode="auto">
          <a:xfrm>
            <a:off x="1600200" y="3221696"/>
            <a:ext cx="7265988" cy="72604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ts val="3200"/>
              </a:lnSpc>
              <a:spcBef>
                <a:spcPts val="600"/>
              </a:spcBef>
            </a:pPr>
            <a:r>
              <a:rPr lang="en-US" sz="2500">
                <a:solidFill>
                  <a:srgbClr val="006595"/>
                </a:solidFill>
                <a:latin typeface="Rockwell" pitchFamily="18" charset="0"/>
                <a:ea typeface="MS PGothic" pitchFamily="34" charset="-128"/>
                <a:sym typeface="Rockwell" pitchFamily="18" charset="0"/>
              </a:rPr>
              <a:t>Massachusetts HealthCare Training Forum (MTF)</a:t>
            </a:r>
          </a:p>
        </p:txBody>
      </p:sp>
      <p:sp>
        <p:nvSpPr>
          <p:cNvPr id="15" name="Title 1">
            <a:extLst>
              <a:ext uri="{FF2B5EF4-FFF2-40B4-BE49-F238E27FC236}">
                <a16:creationId xmlns:a16="http://schemas.microsoft.com/office/drawing/2014/main" id="{D966C430-06D1-4761-B37B-498619F34CCD}"/>
              </a:ext>
            </a:extLst>
          </p:cNvPr>
          <p:cNvSpPr txBox="1">
            <a:spLocks/>
          </p:cNvSpPr>
          <p:nvPr userDrawn="1"/>
        </p:nvSpPr>
        <p:spPr bwMode="auto">
          <a:xfrm>
            <a:off x="1603952" y="2390215"/>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a:lstStyle>
          <a:p>
            <a:r>
              <a:rPr lang="en-US" kern="0"/>
              <a:t>Learning Series</a:t>
            </a:r>
          </a:p>
        </p:txBody>
      </p:sp>
      <p:sp>
        <p:nvSpPr>
          <p:cNvPr id="17" name="Text Placeholder 16">
            <a:extLst>
              <a:ext uri="{FF2B5EF4-FFF2-40B4-BE49-F238E27FC236}">
                <a16:creationId xmlns:a16="http://schemas.microsoft.com/office/drawing/2014/main" id="{765E7F7B-D872-4E4B-9924-D5B006E21D37}"/>
              </a:ext>
            </a:extLst>
          </p:cNvPr>
          <p:cNvSpPr>
            <a:spLocks noGrp="1"/>
          </p:cNvSpPr>
          <p:nvPr>
            <p:ph type="body" sz="quarter" idx="11"/>
          </p:nvPr>
        </p:nvSpPr>
        <p:spPr>
          <a:xfrm>
            <a:off x="457200" y="5445126"/>
            <a:ext cx="8408988" cy="573087"/>
          </a:xfrm>
        </p:spPr>
        <p:txBody>
          <a:bodyPr/>
          <a:lstStyle>
            <a:lvl1pPr>
              <a:defRPr>
                <a:solidFill>
                  <a:srgbClr val="006595"/>
                </a:solidFill>
                <a:latin typeface="+mj-lt"/>
              </a:defRPr>
            </a:lvl1pPr>
            <a:lvl2pPr marL="7938" indent="0">
              <a:buNone/>
              <a:defRPr/>
            </a:lvl2pPr>
          </a:lstStyle>
          <a:p>
            <a:pPr lvl="0"/>
            <a:r>
              <a:rPr lang="en-US"/>
              <a:t>Click to edit Master text style</a:t>
            </a:r>
          </a:p>
        </p:txBody>
      </p:sp>
    </p:spTree>
    <p:extLst>
      <p:ext uri="{BB962C8B-B14F-4D97-AF65-F5344CB8AC3E}">
        <p14:creationId xmlns:p14="http://schemas.microsoft.com/office/powerpoint/2010/main" val="3193084673"/>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780B6C8-8DB6-4EB2-8825-BF69DD156794}" type="slidenum">
              <a:rPr lang="en-US"/>
              <a:pPr>
                <a:defRPr/>
              </a:pPr>
              <a:t>‹#›</a:t>
            </a:fld>
            <a:endParaRPr lang="en-US"/>
          </a:p>
        </p:txBody>
      </p:sp>
    </p:spTree>
    <p:extLst>
      <p:ext uri="{BB962C8B-B14F-4D97-AF65-F5344CB8AC3E}">
        <p14:creationId xmlns:p14="http://schemas.microsoft.com/office/powerpoint/2010/main" val="1420146626"/>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a:t>Bullet 1</a:t>
            </a:r>
          </a:p>
          <a:p>
            <a:pPr lvl="1"/>
            <a:r>
              <a:rPr lang="en-US" noProof="0"/>
              <a:t>Bullet 2</a:t>
            </a:r>
          </a:p>
          <a:p>
            <a:pPr lvl="2"/>
            <a:r>
              <a:rPr lang="en-US" noProof="0"/>
              <a:t>Bullet 3</a:t>
            </a:r>
          </a:p>
          <a:p>
            <a:pPr lvl="3"/>
            <a:r>
              <a:rPr lang="en-US" noProof="0"/>
              <a:t>Bullet 4</a:t>
            </a:r>
          </a:p>
          <a:p>
            <a:pPr lvl="4"/>
            <a:r>
              <a:rPr lang="en-US" noProof="0"/>
              <a:t>Bullet 5</a:t>
            </a:r>
          </a:p>
        </p:txBody>
      </p:sp>
      <p:pic>
        <p:nvPicPr>
          <p:cNvPr id="4" name="Picture 4" descr="https://betterhealthconnector.com/wp-content/uploads/masshealth_logo_foo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57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a:p>
        </p:txBody>
      </p:sp>
    </p:spTree>
    <p:extLst>
      <p:ext uri="{BB962C8B-B14F-4D97-AF65-F5344CB8AC3E}">
        <p14:creationId xmlns:p14="http://schemas.microsoft.com/office/powerpoint/2010/main" val="36065301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134662-7C2F-4D87-9554-22C222F7F9CE}"/>
              </a:ext>
            </a:extLst>
          </p:cNvPr>
          <p:cNvSpPr/>
          <p:nvPr userDrawn="1"/>
        </p:nvSpPr>
        <p:spPr bwMode="auto">
          <a:xfrm>
            <a:off x="0" y="4355869"/>
            <a:ext cx="9143988" cy="2502131"/>
          </a:xfrm>
          <a:prstGeom prst="rect">
            <a:avLst/>
          </a:prstGeom>
          <a:solidFill>
            <a:srgbClr val="E0ECF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 Placeholder 4"/>
          <p:cNvSpPr>
            <a:spLocks noGrp="1"/>
          </p:cNvSpPr>
          <p:nvPr>
            <p:ph type="body" sz="quarter" idx="10" hasCustomPrompt="1"/>
          </p:nvPr>
        </p:nvSpPr>
        <p:spPr>
          <a:xfrm>
            <a:off x="731142" y="5039591"/>
            <a:ext cx="6359613" cy="990600"/>
          </a:xfrm>
        </p:spPr>
        <p:txBody>
          <a:bodyPr/>
          <a:lstStyle>
            <a:lvl1pPr>
              <a:spcAft>
                <a:spcPts val="0"/>
              </a:spcAft>
              <a:defRPr sz="3000" b="1">
                <a:solidFill>
                  <a:srgbClr val="006595"/>
                </a:solidFill>
                <a:latin typeface="Rockwell" pitchFamily="18" charset="0"/>
              </a:defRPr>
            </a:lvl1pPr>
            <a:lvl2pPr marL="7938" indent="0">
              <a:spcBef>
                <a:spcPts val="0"/>
              </a:spcBef>
              <a:buNone/>
              <a:defRPr sz="2400">
                <a:solidFill>
                  <a:srgbClr val="006595"/>
                </a:solidFill>
                <a:latin typeface="Franklin Gothic Book"/>
              </a:defRPr>
            </a:lvl2pPr>
          </a:lstStyle>
          <a:p>
            <a:pPr lvl="0"/>
            <a:r>
              <a:rPr lang="en-US"/>
              <a:t>Click to edit section title</a:t>
            </a:r>
          </a:p>
        </p:txBody>
      </p:sp>
      <p:sp>
        <p:nvSpPr>
          <p:cNvPr id="7" name="Slide Number Placeholder 6"/>
          <p:cNvSpPr>
            <a:spLocks noGrp="1"/>
          </p:cNvSpPr>
          <p:nvPr>
            <p:ph type="sldNum" sz="quarter" idx="11"/>
          </p:nvPr>
        </p:nvSpPr>
        <p:spPr/>
        <p:txBody>
          <a:bodyPr/>
          <a:lstStyle/>
          <a:p>
            <a:fld id="{254B5E65-296D-440E-9811-9528B653460B}" type="slidenum">
              <a:rPr lang="en-US" smtClean="0"/>
              <a:pPr/>
              <a:t>‹#›</a:t>
            </a:fld>
            <a:endParaRPr lang="en-US"/>
          </a:p>
        </p:txBody>
      </p:sp>
      <p:pic>
        <p:nvPicPr>
          <p:cNvPr id="6" name="Picture 7" descr="Massachusetts Health Connector">
            <a:extLst>
              <a:ext uri="{FF2B5EF4-FFF2-40B4-BE49-F238E27FC236}">
                <a16:creationId xmlns:a16="http://schemas.microsoft.com/office/drawing/2014/main" id="{05102220-AEDE-42CA-9226-C19A903300C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05200" y="457200"/>
            <a:ext cx="2078784" cy="72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MassHealth">
            <a:extLst>
              <a:ext uri="{FF2B5EF4-FFF2-40B4-BE49-F238E27FC236}">
                <a16:creationId xmlns:a16="http://schemas.microsoft.com/office/drawing/2014/main" id="{987C8A37-F8AE-4D83-8247-345A4DEA8A4F}"/>
              </a:ext>
            </a:extLst>
          </p:cNvPr>
          <p:cNvPicPr>
            <a:picLocks noChangeAspect="1"/>
          </p:cNvPicPr>
          <p:nvPr userDrawn="1"/>
        </p:nvPicPr>
        <p:blipFill>
          <a:blip r:embed="rId3"/>
          <a:srcRect/>
          <a:stretch/>
        </p:blipFill>
        <p:spPr>
          <a:xfrm>
            <a:off x="6324600" y="439590"/>
            <a:ext cx="1902860" cy="949620"/>
          </a:xfrm>
          <a:prstGeom prst="rect">
            <a:avLst/>
          </a:prstGeom>
        </p:spPr>
      </p:pic>
      <p:cxnSp>
        <p:nvCxnSpPr>
          <p:cNvPr id="9" name="Straight Connector 8">
            <a:extLst>
              <a:ext uri="{FF2B5EF4-FFF2-40B4-BE49-F238E27FC236}">
                <a16:creationId xmlns:a16="http://schemas.microsoft.com/office/drawing/2014/main" id="{F333A72E-A319-4DCE-85C5-69599D42EABD}"/>
              </a:ext>
            </a:extLst>
          </p:cNvPr>
          <p:cNvCxnSpPr/>
          <p:nvPr userDrawn="1"/>
        </p:nvCxnSpPr>
        <p:spPr bwMode="auto">
          <a:xfrm>
            <a:off x="6019800" y="0"/>
            <a:ext cx="0" cy="1337282"/>
          </a:xfrm>
          <a:prstGeom prst="line">
            <a:avLst/>
          </a:prstGeom>
          <a:solidFill>
            <a:schemeClr val="accent1"/>
          </a:solidFill>
          <a:ln w="25400" cap="flat" cmpd="sng" algn="ctr">
            <a:solidFill>
              <a:srgbClr val="6CB33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45257524"/>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199" y="128588"/>
            <a:ext cx="8229599" cy="1014412"/>
          </a:xfrm>
        </p:spPr>
        <p:txBody>
          <a:bodyPr/>
          <a:lstStyle>
            <a:lvl1pPr>
              <a:defRPr sz="2800"/>
            </a:lvl1pPr>
          </a:lstStyle>
          <a:p>
            <a:r>
              <a:rPr lang="en-US"/>
              <a:t>Click to edit Master title style</a:t>
            </a:r>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5" name="Slide Number Placeholder 4"/>
          <p:cNvSpPr>
            <a:spLocks noGrp="1"/>
          </p:cNvSpPr>
          <p:nvPr>
            <p:ph type="sldNum" sz="quarter" idx="10"/>
          </p:nvPr>
        </p:nvSpPr>
        <p:spPr>
          <a:xfrm>
            <a:off x="8686800" y="6517121"/>
            <a:ext cx="255588" cy="254000"/>
          </a:xfrm>
        </p:spPr>
        <p:txBody>
          <a:bodyPr/>
          <a:lstStyle>
            <a:lvl1pPr>
              <a:defRPr>
                <a:solidFill>
                  <a:schemeClr val="bg2"/>
                </a:solidFill>
              </a:defRPr>
            </a:lvl1pPr>
          </a:lstStyle>
          <a:p>
            <a:fld id="{254B5E65-296D-440E-9811-9528B653460B}" type="slidenum">
              <a:rPr lang="en-US" smtClean="0"/>
              <a:pPr/>
              <a:t>‹#›</a:t>
            </a:fld>
            <a:endParaRPr lang="en-US"/>
          </a:p>
        </p:txBody>
      </p:sp>
      <p:pic>
        <p:nvPicPr>
          <p:cNvPr id="6" name="Picture 5">
            <a:extLst>
              <a:ext uri="{FF2B5EF4-FFF2-40B4-BE49-F238E27FC236}">
                <a16:creationId xmlns:a16="http://schemas.microsoft.com/office/drawing/2014/main" id="{93A85B84-FA9A-440E-B3AA-3340B0BBBBE5}"/>
              </a:ext>
            </a:extLst>
          </p:cNvPr>
          <p:cNvPicPr>
            <a:picLocks noChangeAspect="1"/>
          </p:cNvPicPr>
          <p:nvPr userDrawn="1"/>
        </p:nvPicPr>
        <p:blipFill>
          <a:blip r:embed="rId2"/>
          <a:srcRect/>
          <a:stretch/>
        </p:blipFill>
        <p:spPr>
          <a:xfrm>
            <a:off x="7397411" y="6217920"/>
            <a:ext cx="1034478" cy="516255"/>
          </a:xfrm>
          <a:prstGeom prst="rect">
            <a:avLst/>
          </a:prstGeom>
        </p:spPr>
      </p:pic>
      <p:sp>
        <p:nvSpPr>
          <p:cNvPr id="4" name="Rectangle 3">
            <a:extLst>
              <a:ext uri="{FF2B5EF4-FFF2-40B4-BE49-F238E27FC236}">
                <a16:creationId xmlns:a16="http://schemas.microsoft.com/office/drawing/2014/main" id="{2433D534-862A-4B7B-8112-6574AD81164A}"/>
              </a:ext>
            </a:extLst>
          </p:cNvPr>
          <p:cNvSpPr/>
          <p:nvPr userDrawn="1"/>
        </p:nvSpPr>
        <p:spPr bwMode="auto">
          <a:xfrm>
            <a:off x="457200" y="0"/>
            <a:ext cx="1354975" cy="288788"/>
          </a:xfrm>
          <a:prstGeom prst="rect">
            <a:avLst/>
          </a:prstGeom>
          <a:solidFill>
            <a:srgbClr val="E0ECF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Massachusetts health Connector">
            <a:extLst>
              <a:ext uri="{FF2B5EF4-FFF2-40B4-BE49-F238E27FC236}">
                <a16:creationId xmlns:a16="http://schemas.microsoft.com/office/drawing/2014/main" id="{14D0E134-C01E-42DE-860C-534023F61FD5}"/>
              </a:ext>
            </a:extLst>
          </p:cNvPr>
          <p:cNvPicPr>
            <a:picLocks noChangeAspect="1"/>
          </p:cNvPicPr>
          <p:nvPr userDrawn="1"/>
        </p:nvPicPr>
        <p:blipFill>
          <a:blip r:embed="rId3"/>
          <a:stretch>
            <a:fillRect/>
          </a:stretch>
        </p:blipFill>
        <p:spPr>
          <a:xfrm>
            <a:off x="387915" y="6159731"/>
            <a:ext cx="1480843" cy="646634"/>
          </a:xfrm>
          <a:prstGeom prst="rect">
            <a:avLst/>
          </a:prstGeom>
        </p:spPr>
      </p:pic>
    </p:spTree>
    <p:extLst>
      <p:ext uri="{BB962C8B-B14F-4D97-AF65-F5344CB8AC3E}">
        <p14:creationId xmlns:p14="http://schemas.microsoft.com/office/powerpoint/2010/main" val="1527908736"/>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no 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128588"/>
            <a:ext cx="8229599" cy="1014412"/>
          </a:xfrm>
        </p:spPr>
        <p:txBody>
          <a:bodyPr/>
          <a:lstStyle>
            <a:lvl1pPr>
              <a:defRPr sz="2800"/>
            </a:lvl1pPr>
          </a:lstStyle>
          <a:p>
            <a:r>
              <a:rPr lang="en-US"/>
              <a:t>Click to edit Master title style</a:t>
            </a:r>
          </a:p>
        </p:txBody>
      </p:sp>
      <p:sp>
        <p:nvSpPr>
          <p:cNvPr id="5" name="Slide Number Placeholder 4"/>
          <p:cNvSpPr>
            <a:spLocks noGrp="1"/>
          </p:cNvSpPr>
          <p:nvPr>
            <p:ph type="sldNum" sz="quarter" idx="10"/>
          </p:nvPr>
        </p:nvSpPr>
        <p:spPr/>
        <p:txBody>
          <a:bodyPr/>
          <a:lstStyle>
            <a:lvl1pPr>
              <a:defRPr>
                <a:solidFill>
                  <a:schemeClr val="bg2"/>
                </a:solidFill>
              </a:defRPr>
            </a:lvl1pPr>
          </a:lstStyle>
          <a:p>
            <a:fld id="{254B5E65-296D-440E-9811-9528B653460B}" type="slidenum">
              <a:rPr lang="en-US" smtClean="0"/>
              <a:pPr/>
              <a:t>‹#›</a:t>
            </a:fld>
            <a:endParaRPr lang="en-US"/>
          </a:p>
        </p:txBody>
      </p:sp>
      <p:pic>
        <p:nvPicPr>
          <p:cNvPr id="6" name="Picture 5">
            <a:extLst>
              <a:ext uri="{FF2B5EF4-FFF2-40B4-BE49-F238E27FC236}">
                <a16:creationId xmlns:a16="http://schemas.microsoft.com/office/drawing/2014/main" id="{93A85B84-FA9A-440E-B3AA-3340B0BBBBE5}"/>
              </a:ext>
            </a:extLst>
          </p:cNvPr>
          <p:cNvPicPr>
            <a:picLocks noChangeAspect="1"/>
          </p:cNvPicPr>
          <p:nvPr userDrawn="1"/>
        </p:nvPicPr>
        <p:blipFill>
          <a:blip r:embed="rId2"/>
          <a:srcRect/>
          <a:stretch/>
        </p:blipFill>
        <p:spPr>
          <a:xfrm>
            <a:off x="7397411" y="6217920"/>
            <a:ext cx="1034478" cy="516255"/>
          </a:xfrm>
          <a:prstGeom prst="rect">
            <a:avLst/>
          </a:prstGeom>
        </p:spPr>
      </p:pic>
      <p:sp>
        <p:nvSpPr>
          <p:cNvPr id="4" name="Rectangle 3">
            <a:extLst>
              <a:ext uri="{FF2B5EF4-FFF2-40B4-BE49-F238E27FC236}">
                <a16:creationId xmlns:a16="http://schemas.microsoft.com/office/drawing/2014/main" id="{2433D534-862A-4B7B-8112-6574AD81164A}"/>
              </a:ext>
            </a:extLst>
          </p:cNvPr>
          <p:cNvSpPr/>
          <p:nvPr userDrawn="1"/>
        </p:nvSpPr>
        <p:spPr bwMode="auto">
          <a:xfrm>
            <a:off x="457200" y="0"/>
            <a:ext cx="1354975" cy="288788"/>
          </a:xfrm>
          <a:prstGeom prst="rect">
            <a:avLst/>
          </a:prstGeom>
          <a:solidFill>
            <a:srgbClr val="E0ECF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Massachusetts health Connector">
            <a:extLst>
              <a:ext uri="{FF2B5EF4-FFF2-40B4-BE49-F238E27FC236}">
                <a16:creationId xmlns:a16="http://schemas.microsoft.com/office/drawing/2014/main" id="{14D0E134-C01E-42DE-860C-534023F61FD5}"/>
              </a:ext>
            </a:extLst>
          </p:cNvPr>
          <p:cNvPicPr>
            <a:picLocks noChangeAspect="1"/>
          </p:cNvPicPr>
          <p:nvPr userDrawn="1"/>
        </p:nvPicPr>
        <p:blipFill>
          <a:blip r:embed="rId3"/>
          <a:stretch>
            <a:fillRect/>
          </a:stretch>
        </p:blipFill>
        <p:spPr>
          <a:xfrm>
            <a:off x="387915" y="6159731"/>
            <a:ext cx="1480843" cy="646634"/>
          </a:xfrm>
          <a:prstGeom prst="rect">
            <a:avLst/>
          </a:prstGeom>
        </p:spPr>
      </p:pic>
    </p:spTree>
    <p:extLst>
      <p:ext uri="{BB962C8B-B14F-4D97-AF65-F5344CB8AC3E}">
        <p14:creationId xmlns:p14="http://schemas.microsoft.com/office/powerpoint/2010/main" val="518286046"/>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a:p>
        </p:txBody>
      </p:sp>
    </p:spTree>
    <p:extLst>
      <p:ext uri="{BB962C8B-B14F-4D97-AF65-F5344CB8AC3E}">
        <p14:creationId xmlns:p14="http://schemas.microsoft.com/office/powerpoint/2010/main" val="3109834958"/>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Sing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822960"/>
          </a:xfrm>
        </p:spPr>
        <p:txBody>
          <a:bodyPr/>
          <a:lstStyle/>
          <a:p>
            <a:r>
              <a:rPr lang="en-US"/>
              <a:t>Click to edit Master title style</a:t>
            </a:r>
          </a:p>
        </p:txBody>
      </p:sp>
      <p:sp>
        <p:nvSpPr>
          <p:cNvPr id="3" name="Content Placeholder 2"/>
          <p:cNvSpPr>
            <a:spLocks noGrp="1"/>
          </p:cNvSpPr>
          <p:nvPr>
            <p:ph idx="1"/>
          </p:nvPr>
        </p:nvSpPr>
        <p:spPr>
          <a:xfrm>
            <a:off x="685800" y="1371600"/>
            <a:ext cx="7772400" cy="4351338"/>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200" b="1">
                <a:solidFill>
                  <a:schemeClr val="bg2"/>
                </a:solidFill>
                <a:latin typeface="Franklin Gothic Demi" panose="020B0703020102020204" pitchFamily="34" charset="0"/>
              </a:defRPr>
            </a:lvl1pPr>
          </a:lstStyle>
          <a:p>
            <a:fld id="{627CA14E-5EDD-4C5C-B4B2-BE16B502D62B}" type="slidenum">
              <a:rPr lang="en-US" smtClean="0"/>
              <a:pPr/>
              <a:t>‹#›</a:t>
            </a:fld>
            <a:endParaRPr lang="en-US" sz="1200"/>
          </a:p>
        </p:txBody>
      </p:sp>
    </p:spTree>
    <p:extLst>
      <p:ext uri="{BB962C8B-B14F-4D97-AF65-F5344CB8AC3E}">
        <p14:creationId xmlns:p14="http://schemas.microsoft.com/office/powerpoint/2010/main" val="35816834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rip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22960"/>
          </a:xfrm>
        </p:spPr>
        <p:txBody>
          <a:bodyPr/>
          <a:lstStyle/>
          <a:p>
            <a:r>
              <a:rPr lang="en-US"/>
              <a:t>Click to edit Master title style</a:t>
            </a:r>
          </a:p>
        </p:txBody>
      </p:sp>
      <p:sp>
        <p:nvSpPr>
          <p:cNvPr id="3" name="Text Placeholder 2"/>
          <p:cNvSpPr>
            <a:spLocks noGrp="1"/>
          </p:cNvSpPr>
          <p:nvPr>
            <p:ph type="body" idx="1"/>
          </p:nvPr>
        </p:nvSpPr>
        <p:spPr>
          <a:xfrm>
            <a:off x="685800" y="1371600"/>
            <a:ext cx="7772400" cy="636814"/>
          </a:xfrm>
        </p:spPr>
        <p:txBody>
          <a:bodyPr anchor="t" anchorCtr="0">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85800" y="2103120"/>
            <a:ext cx="3657600" cy="3840480"/>
          </a:xfrm>
        </p:spPr>
        <p:txBody>
          <a:bodyPr/>
          <a:lstStyle/>
          <a:p>
            <a:pPr lvl="1"/>
            <a:r>
              <a:rPr lang="en-US"/>
              <a:t>Second level</a:t>
            </a:r>
          </a:p>
          <a:p>
            <a:pPr lvl="2"/>
            <a:r>
              <a:rPr lang="en-US"/>
              <a:t>Third level</a:t>
            </a:r>
          </a:p>
        </p:txBody>
      </p:sp>
      <p:sp>
        <p:nvSpPr>
          <p:cNvPr id="6" name="Content Placeholder 5"/>
          <p:cNvSpPr>
            <a:spLocks noGrp="1"/>
          </p:cNvSpPr>
          <p:nvPr>
            <p:ph sz="quarter" idx="4" hasCustomPrompt="1"/>
          </p:nvPr>
        </p:nvSpPr>
        <p:spPr>
          <a:xfrm>
            <a:off x="4800600" y="2103120"/>
            <a:ext cx="3657600" cy="3840480"/>
          </a:xfrm>
        </p:spPr>
        <p:txBody>
          <a:bodyPr/>
          <a:lstStyle/>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8484B6A5-2273-40FF-B624-07AEB123C4D2}"/>
              </a:ext>
            </a:extLst>
          </p:cNvPr>
          <p:cNvSpPr>
            <a:spLocks noGrp="1"/>
          </p:cNvSpPr>
          <p:nvPr>
            <p:ph type="sldNum" sz="quarter" idx="10"/>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27349611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3E9B-6753-4931-BDC9-FFE16B6CDEA5}"/>
              </a:ext>
            </a:extLst>
          </p:cNvPr>
          <p:cNvSpPr>
            <a:spLocks noGrp="1"/>
          </p:cNvSpPr>
          <p:nvPr>
            <p:ph type="ctrTitle"/>
          </p:nvPr>
        </p:nvSpPr>
        <p:spPr>
          <a:xfrm>
            <a:off x="685800" y="4690872"/>
            <a:ext cx="7772400" cy="2176272"/>
          </a:xfrm>
        </p:spPr>
        <p:txBody>
          <a:bodyPr anchor="ctr" anchorCtr="0">
            <a:normAutofit/>
          </a:bodyPr>
          <a:lstStyle>
            <a:lvl1pPr algn="l">
              <a:defRPr sz="3600" b="1">
                <a:solidFill>
                  <a:schemeClr val="accent1"/>
                </a:solidFill>
              </a:defRPr>
            </a:lvl1pPr>
          </a:lstStyle>
          <a:p>
            <a:r>
              <a:rPr lang="en-US"/>
              <a:t>Click to edit Master title style</a:t>
            </a:r>
          </a:p>
        </p:txBody>
      </p:sp>
    </p:spTree>
    <p:extLst>
      <p:ext uri="{BB962C8B-B14F-4D97-AF65-F5344CB8AC3E}">
        <p14:creationId xmlns:p14="http://schemas.microsoft.com/office/powerpoint/2010/main" val="1077875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ingle Container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22960"/>
          </a:xfrm>
        </p:spPr>
        <p:txBody>
          <a:bodyPr/>
          <a:lstStyle/>
          <a:p>
            <a:r>
              <a:rPr lang="en-US"/>
              <a:t>Click to edit Master title style</a:t>
            </a:r>
          </a:p>
        </p:txBody>
      </p:sp>
      <p:sp>
        <p:nvSpPr>
          <p:cNvPr id="3" name="Text Placeholder 2"/>
          <p:cNvSpPr>
            <a:spLocks noGrp="1"/>
          </p:cNvSpPr>
          <p:nvPr>
            <p:ph type="body" idx="1"/>
          </p:nvPr>
        </p:nvSpPr>
        <p:spPr>
          <a:xfrm>
            <a:off x="685800" y="1371600"/>
            <a:ext cx="7772400" cy="636814"/>
          </a:xfrm>
        </p:spPr>
        <p:txBody>
          <a:bodyPr anchor="t" anchorCtr="0">
            <a:normAutofit/>
          </a:bodyPr>
          <a:lstStyle>
            <a:lvl1pPr marL="0" indent="0">
              <a:buNone/>
              <a:defRPr sz="1800" b="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85799" y="2103120"/>
            <a:ext cx="7772399" cy="3840480"/>
          </a:xfrm>
        </p:spPr>
        <p:txBody>
          <a:bodyPr/>
          <a:lstStyle/>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8484B6A5-2273-40FF-B624-07AEB123C4D2}"/>
              </a:ext>
            </a:extLst>
          </p:cNvPr>
          <p:cNvSpPr>
            <a:spLocks noGrp="1"/>
          </p:cNvSpPr>
          <p:nvPr>
            <p:ph type="sldNum" sz="quarter" idx="10"/>
          </p:nvPr>
        </p:nvSpPr>
        <p:spPr>
          <a:xfrm>
            <a:off x="6368142" y="6400800"/>
            <a:ext cx="2090057" cy="274320"/>
          </a:xfrm>
          <a:prstGeom prst="rect">
            <a:avLst/>
          </a:prstGeom>
        </p:spPr>
        <p:txBody>
          <a:bodyPr lIns="0" tIns="0" rIns="0" bIns="0" anchor="b" anchorCtr="0"/>
          <a:lstStyle>
            <a:lvl1pPr algn="r">
              <a:defRPr sz="1000" b="0">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29788021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a:sym typeface="Rockwell" charset="0"/>
              </a:rPr>
              <a:t>Click to edit Master title style</a:t>
            </a:r>
          </a:p>
        </p:txBody>
      </p:sp>
      <p:sp>
        <p:nvSpPr>
          <p:cNvPr id="2050" name="Rectangle 2"/>
          <p:cNvSpPr>
            <a:spLocks noGrp="1" noChangeArrowheads="1"/>
          </p:cNvSpPr>
          <p:nvPr>
            <p:ph type="body" idx="1"/>
          </p:nvPr>
        </p:nvSpPr>
        <p:spPr bwMode="auto">
          <a:xfrm>
            <a:off x="457200" y="1598613"/>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First level bullets</a:t>
            </a:r>
          </a:p>
          <a:p>
            <a:pPr lvl="2"/>
            <a:r>
              <a:rPr lang="en-US"/>
              <a:t>Second level bullets</a:t>
            </a:r>
          </a:p>
          <a:p>
            <a:pPr lvl="3"/>
            <a:r>
              <a:rPr lang="en-US"/>
              <a:t>Third level bullets</a:t>
            </a:r>
          </a:p>
          <a:p>
            <a:pPr lvl="4"/>
            <a:r>
              <a:rPr lang="en-US"/>
              <a:t>Fourth level bullets</a:t>
            </a:r>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B2B1B1"/>
                </a:solidFill>
                <a:latin typeface="Rockwell" pitchFamily="18" charset="0"/>
                <a:ea typeface="MS PGothic" pitchFamily="34" charset="-128"/>
                <a:cs typeface="Rockwell" pitchFamily="18" charset="0"/>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6" r:id="rId2"/>
    <p:sldLayoutId id="2147483727" r:id="rId3"/>
    <p:sldLayoutId id="2147483728" r:id="rId4"/>
    <p:sldLayoutId id="2147483720" r:id="rId5"/>
    <p:sldLayoutId id="2147483729" r:id="rId6"/>
    <p:sldLayoutId id="2147483730" r:id="rId7"/>
    <p:sldLayoutId id="2147483732" r:id="rId8"/>
    <p:sldLayoutId id="2147483733" r:id="rId9"/>
    <p:sldLayoutId id="2147483734" r:id="rId10"/>
    <p:sldLayoutId id="2147483735" r:id="rId11"/>
    <p:sldLayoutId id="2147483736" r:id="rId12"/>
  </p:sldLayoutIdLst>
  <p:transition/>
  <p:hf hdr="0" ftr="0" dt="0"/>
  <p:txStyles>
    <p:titleStyle>
      <a:lvl1pPr algn="l" rtl="0" eaLnBrk="1" fontAlgn="base" hangingPunct="1">
        <a:spcBef>
          <a:spcPct val="0"/>
        </a:spcBef>
        <a:spcAft>
          <a:spcPct val="0"/>
        </a:spcAft>
        <a:defRPr sz="32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p:titleStyle>
    <p:bodyStyle>
      <a:lvl1pPr marL="342900" indent="-342900" algn="l" rtl="0" eaLnBrk="1" fontAlgn="base" hangingPunct="1">
        <a:spcBef>
          <a:spcPts val="1200"/>
        </a:spcBef>
        <a:spcAft>
          <a:spcPts val="600"/>
        </a:spcAft>
        <a:buClr>
          <a:srgbClr val="5C5A5A"/>
        </a:buClr>
        <a:buSzPct val="100000"/>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14"/>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healthconnector.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s:/r20.rs6.net/tn.jsp?f=001PoeAdZdCrLbuBHJKl8D2ORe16D_FBeOGek4u7I95rbVQGoJ3ADtSzhluOnLi_3F00N3S6dz-26FogLeHT4GLWTAb_TwlRHUWqCJ1J5VdTL4Hc40pCRQRZ0InUwSnBt7uvkq_amzccXGzjJfT1z4P4G7CwP5cQn-rNskwne7fxYLhyXtDR_dOGp034lR9dcVBxCFO4KBqvwVo7Kd5T2JMhlNfDsmgjsXd&amp;c=R2oA0dcX9cs3fdRheyJqx0pNYpntXvvF8WN0sUHoMYq-8bl-bHVPUQ==&amp;ch=hILDoz8vKSXrhQ07dofpKOeICNWua51Eb8MoWBKW8gEuX58ZKxIbQQ==__;!!CUhgQOZqV7M!ybmP4oB8EwIJ77pE_36eENvKYy8EIKkADD4oXWw24TloLxYPvODfUKu4eq05VPnN7gKej7sdRQ$" TargetMode="External"/><Relationship Id="rId2" Type="http://schemas.openxmlformats.org/officeDocument/2006/relationships/hyperlink" Target="https://urldefense.com/v3/__https:/r20.rs6.net/tn.jsp?f=001PoeAdZdCrLbuBHJKl8D2ORe16D_FBeOGek4u7I95rbVQGoJ3ADtSzhluOnLi_3F0g7Xvt6v4lJaI4-BUxO9BOiHoTWEonIgjB3YPrBhYCOHLmjRkiaErSz94v6aUuAM5qcKYSS83NFKMMLfFXTgKfhnGEaQRgOjIAXNgyEANV0HJtjlzPp8CgmwS2xinbytqRyix1PDPXhxf1eZPS3vOHZxy30LrW8nw9MZfhnnNVv3LVmBGlCZmTQ==&amp;c=R2oA0dcX9cs3fdRheyJqx0pNYpntXvvF8WN0sUHoMYq-8bl-bHVPUQ==&amp;ch=hILDoz8vKSXrhQ07dofpKOeICNWua51Eb8MoWBKW8gEuX58ZKxIbQQ==__;!!CUhgQOZqV7M!ybmP4oB8EwIJ77pE_36eENvKYy8EIKkADD4oXWw24TloLxYPvODfUKu4eq05VPnN7gJ4VaQDbQ$" TargetMode="External"/><Relationship Id="rId1" Type="http://schemas.openxmlformats.org/officeDocument/2006/relationships/slideLayout" Target="../slideLayouts/slideLayout3.xml"/><Relationship Id="rId4" Type="http://schemas.openxmlformats.org/officeDocument/2006/relationships/hyperlink" Target="https://urldefense.com/v3/__https:/r20.rs6.net/tn.jsp?f=001PoeAdZdCrLbuBHJKl8D2ORe16D_FBeOGek4u7I95rbVQGoJ3ADtSzhluOnLi_3F0MWp6ZJu6fw1jPOME0L5knjZaSdwrzkPf1XN2e_b2nR6rdGClfLcEU0B9HfB36yJaLmAeeEOK5GSX13txk_7VIyaZnpppPXYbN9gn_IC9wglBco4peqbijl-9a6Kw9halJ1gAm7cdd-XZxxzlPeIKLkMGpfLfxPZg4i8pv_FSI-6bEU8gv9iFGA==&amp;c=R2oA0dcX9cs3fdRheyJqx0pNYpntXvvF8WN0sUHoMYq-8bl-bHVPUQ==&amp;ch=hILDoz8vKSXrhQ07dofpKOeICNWua51Eb8MoWBKW8gEuX58ZKxIbQQ==__;!!CUhgQOZqV7M!ybmP4oB8EwIJ77pE_36eENvKYy8EIKkADD4oXWw24TloLxYPvODfUKu4eq05VPnN7gJ2jBMl-w$"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healthconnector.org/sep" TargetMode="Externa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hyperlink" Target="https://www.mahealthconnector.org/wp-content/uploads/AdminBulletin01-24.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ahealthconnector.org/wp-content/uploads/NG-05-Mid-Year-Life-Events.pdf" TargetMode="External"/><Relationship Id="rId2" Type="http://schemas.openxmlformats.org/officeDocument/2006/relationships/hyperlink" Target="https://www.mahealthconnector.org/about/policy-center/policies"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hyperlink" Target="https://www.mahealthconnector.org/learn/plan-information/connectorcare-plans/connectorcare-medication-guid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massculturalcouncil.org/" TargetMode="External"/><Relationship Id="rId2" Type="http://schemas.openxmlformats.org/officeDocument/2006/relationships/hyperlink" Target="https://www.mahealthconnector.org/learn/plan-information/connectorcare-plans" TargetMode="External"/><Relationship Id="rId1" Type="http://schemas.openxmlformats.org/officeDocument/2006/relationships/slideLayout" Target="../slideLayouts/slideLayout3.xml"/><Relationship Id="rId5" Type="http://schemas.openxmlformats.org/officeDocument/2006/relationships/hyperlink" Target="https://massculturalcouncil.org/organizations/card-to-culture" TargetMode="External"/><Relationship Id="rId4" Type="http://schemas.openxmlformats.org/officeDocument/2006/relationships/hyperlink" Target="https://www.mahealthconnector.org/learn/plan-information/connectorcare-plans/connectorcare-card-to-culture"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109DCE-871E-4C70-AD27-251A522CE5F9}"/>
              </a:ext>
            </a:extLst>
          </p:cNvPr>
          <p:cNvSpPr>
            <a:spLocks noGrp="1"/>
          </p:cNvSpPr>
          <p:nvPr>
            <p:ph type="body" sz="quarter" idx="10"/>
          </p:nvPr>
        </p:nvSpPr>
        <p:spPr>
          <a:xfrm>
            <a:off x="1561171" y="3638685"/>
            <a:ext cx="3578225" cy="573087"/>
          </a:xfrm>
        </p:spPr>
        <p:txBody>
          <a:bodyPr/>
          <a:lstStyle/>
          <a:p>
            <a:r>
              <a:rPr lang="en-US"/>
              <a:t>Winter 2024</a:t>
            </a:r>
          </a:p>
        </p:txBody>
      </p:sp>
      <p:sp>
        <p:nvSpPr>
          <p:cNvPr id="7" name="Text Placeholder 6">
            <a:extLst>
              <a:ext uri="{FF2B5EF4-FFF2-40B4-BE49-F238E27FC236}">
                <a16:creationId xmlns:a16="http://schemas.microsoft.com/office/drawing/2014/main" id="{61A50F27-696B-4213-AE59-FDA67705625F}"/>
              </a:ext>
            </a:extLst>
          </p:cNvPr>
          <p:cNvSpPr>
            <a:spLocks noGrp="1"/>
          </p:cNvSpPr>
          <p:nvPr>
            <p:ph type="body" sz="quarter" idx="11"/>
          </p:nvPr>
        </p:nvSpPr>
        <p:spPr/>
        <p:txBody>
          <a:bodyPr/>
          <a:lstStyle/>
          <a:p>
            <a:pPr algn="ctr"/>
            <a:r>
              <a:rPr lang="en-US" b="1" dirty="0"/>
              <a:t>MassHealth and the Health Connector Updates</a:t>
            </a:r>
          </a:p>
        </p:txBody>
      </p:sp>
    </p:spTree>
    <p:custDataLst>
      <p:tags r:id="rId1"/>
    </p:custDataLst>
    <p:extLst>
      <p:ext uri="{BB962C8B-B14F-4D97-AF65-F5344CB8AC3E}">
        <p14:creationId xmlns:p14="http://schemas.microsoft.com/office/powerpoint/2010/main" val="19990276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7DA8-74A7-B294-B79D-E1A1DDD7C01C}"/>
              </a:ext>
            </a:extLst>
          </p:cNvPr>
          <p:cNvSpPr>
            <a:spLocks noGrp="1"/>
          </p:cNvSpPr>
          <p:nvPr>
            <p:ph type="title"/>
          </p:nvPr>
        </p:nvSpPr>
        <p:spPr/>
        <p:txBody>
          <a:bodyPr/>
          <a:lstStyle/>
          <a:p>
            <a:r>
              <a:rPr lang="en-US"/>
              <a:t>Eligibility Requirements</a:t>
            </a:r>
          </a:p>
        </p:txBody>
      </p:sp>
      <p:sp>
        <p:nvSpPr>
          <p:cNvPr id="3" name="Content Placeholder 2">
            <a:extLst>
              <a:ext uri="{FF2B5EF4-FFF2-40B4-BE49-F238E27FC236}">
                <a16:creationId xmlns:a16="http://schemas.microsoft.com/office/drawing/2014/main" id="{D94EEBC9-B5D8-20D5-017C-B6F1791ABFD9}"/>
              </a:ext>
            </a:extLst>
          </p:cNvPr>
          <p:cNvSpPr>
            <a:spLocks noGrp="1"/>
          </p:cNvSpPr>
          <p:nvPr>
            <p:ph idx="1"/>
          </p:nvPr>
        </p:nvSpPr>
        <p:spPr/>
        <p:txBody>
          <a:bodyPr/>
          <a:lstStyle/>
          <a:p>
            <a:pPr>
              <a:spcBef>
                <a:spcPts val="600"/>
              </a:spcBef>
              <a:spcAft>
                <a:spcPts val="600"/>
              </a:spcAft>
            </a:pPr>
            <a:r>
              <a:rPr lang="en-US" sz="1800" b="1"/>
              <a:t>MassHealth and the Health Connector </a:t>
            </a:r>
            <a:r>
              <a:rPr lang="en-US" sz="1800"/>
              <a:t>require verification of the following eligibility factors to make an eligibility determination: </a:t>
            </a:r>
          </a:p>
          <a:p>
            <a:pPr lvl="2">
              <a:spcAft>
                <a:spcPts val="600"/>
              </a:spcAft>
            </a:pPr>
            <a:r>
              <a:rPr lang="en-US" sz="1800"/>
              <a:t>Residency</a:t>
            </a:r>
          </a:p>
          <a:p>
            <a:pPr lvl="2">
              <a:spcAft>
                <a:spcPts val="600"/>
              </a:spcAft>
            </a:pPr>
            <a:r>
              <a:rPr lang="en-US" sz="1800"/>
              <a:t>Social Security Number</a:t>
            </a:r>
          </a:p>
          <a:p>
            <a:pPr lvl="2">
              <a:spcAft>
                <a:spcPts val="600"/>
              </a:spcAft>
            </a:pPr>
            <a:r>
              <a:rPr lang="en-US" sz="1800"/>
              <a:t>Income</a:t>
            </a:r>
          </a:p>
          <a:p>
            <a:pPr lvl="2">
              <a:spcAft>
                <a:spcPts val="600"/>
              </a:spcAft>
            </a:pPr>
            <a:r>
              <a:rPr lang="en-US" sz="1800" b="1">
                <a:solidFill>
                  <a:srgbClr val="FF0000"/>
                </a:solidFill>
              </a:rPr>
              <a:t>Citizenship</a:t>
            </a:r>
          </a:p>
          <a:p>
            <a:pPr lvl="2">
              <a:spcAft>
                <a:spcPts val="600"/>
              </a:spcAft>
            </a:pPr>
            <a:r>
              <a:rPr lang="en-US" sz="1800" b="1">
                <a:solidFill>
                  <a:srgbClr val="FF0000"/>
                </a:solidFill>
              </a:rPr>
              <a:t>Immigration Status</a:t>
            </a:r>
          </a:p>
          <a:p>
            <a:pPr lvl="2">
              <a:spcAft>
                <a:spcPts val="600"/>
              </a:spcAft>
            </a:pPr>
            <a:r>
              <a:rPr lang="en-US" sz="1800"/>
              <a:t>Incarceration</a:t>
            </a:r>
          </a:p>
          <a:p>
            <a:pPr lvl="2">
              <a:spcAft>
                <a:spcPts val="600"/>
              </a:spcAft>
            </a:pPr>
            <a:r>
              <a:rPr lang="en-US" sz="1800"/>
              <a:t>Non-custodial Parent Info (MassHealth only)</a:t>
            </a:r>
          </a:p>
          <a:p>
            <a:pPr lvl="2">
              <a:spcAft>
                <a:spcPts val="600"/>
              </a:spcAft>
            </a:pPr>
            <a:r>
              <a:rPr lang="en-US" sz="1800"/>
              <a:t>American Indian/Alaska Native (Health Connector only)</a:t>
            </a:r>
          </a:p>
        </p:txBody>
      </p:sp>
      <p:sp>
        <p:nvSpPr>
          <p:cNvPr id="6" name="Slide Number Placeholder 5">
            <a:extLst>
              <a:ext uri="{FF2B5EF4-FFF2-40B4-BE49-F238E27FC236}">
                <a16:creationId xmlns:a16="http://schemas.microsoft.com/office/drawing/2014/main" id="{E4BB7FD6-E278-92A3-2C6E-9ADA3B6EEA7E}"/>
              </a:ext>
            </a:extLst>
          </p:cNvPr>
          <p:cNvSpPr>
            <a:spLocks noGrp="1"/>
          </p:cNvSpPr>
          <p:nvPr>
            <p:ph type="sldNum" sz="quarter" idx="10"/>
          </p:nvPr>
        </p:nvSpPr>
        <p:spPr/>
        <p:txBody>
          <a:bodyPr/>
          <a:lstStyle/>
          <a:p>
            <a:fld id="{254B5E65-296D-440E-9811-9528B653460B}" type="slidenum">
              <a:rPr lang="en-US" smtClean="0"/>
              <a:pPr/>
              <a:t>10</a:t>
            </a:fld>
            <a:endParaRPr lang="en-US"/>
          </a:p>
        </p:txBody>
      </p:sp>
    </p:spTree>
    <p:extLst>
      <p:ext uri="{BB962C8B-B14F-4D97-AF65-F5344CB8AC3E}">
        <p14:creationId xmlns:p14="http://schemas.microsoft.com/office/powerpoint/2010/main" val="25063161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F6F8-4716-EF5B-3677-914CFC9D1F1A}"/>
              </a:ext>
            </a:extLst>
          </p:cNvPr>
          <p:cNvSpPr>
            <a:spLocks noGrp="1"/>
          </p:cNvSpPr>
          <p:nvPr>
            <p:ph type="title"/>
          </p:nvPr>
        </p:nvSpPr>
        <p:spPr/>
        <p:txBody>
          <a:bodyPr/>
          <a:lstStyle/>
          <a:p>
            <a:r>
              <a:rPr lang="en-US"/>
              <a:t>Who May Qualify for MassHealth?</a:t>
            </a:r>
          </a:p>
        </p:txBody>
      </p:sp>
      <p:sp>
        <p:nvSpPr>
          <p:cNvPr id="3" name="Content Placeholder 2">
            <a:extLst>
              <a:ext uri="{FF2B5EF4-FFF2-40B4-BE49-F238E27FC236}">
                <a16:creationId xmlns:a16="http://schemas.microsoft.com/office/drawing/2014/main" id="{97200C6A-7E67-0BED-3156-90E3A733F7BA}"/>
              </a:ext>
            </a:extLst>
          </p:cNvPr>
          <p:cNvSpPr>
            <a:spLocks noGrp="1"/>
          </p:cNvSpPr>
          <p:nvPr>
            <p:ph idx="1"/>
          </p:nvPr>
        </p:nvSpPr>
        <p:spPr/>
        <p:txBody>
          <a:bodyPr/>
          <a:lstStyle/>
          <a:p>
            <a:pPr marL="285750" indent="-285750">
              <a:spcBef>
                <a:spcPts val="600"/>
              </a:spcBef>
              <a:spcAft>
                <a:spcPts val="600"/>
              </a:spcAft>
              <a:buFont typeface="Arial"/>
              <a:buChar char="•"/>
            </a:pPr>
            <a:r>
              <a:rPr lang="en-US" sz="1800" dirty="0"/>
              <a:t>U.S. Citizen or U.S. National</a:t>
            </a:r>
          </a:p>
          <a:p>
            <a:pPr marL="285750" indent="-285750">
              <a:spcBef>
                <a:spcPts val="600"/>
              </a:spcBef>
              <a:spcAft>
                <a:spcPts val="600"/>
              </a:spcAft>
              <a:buFont typeface="Arial"/>
              <a:buChar char="•"/>
            </a:pPr>
            <a:r>
              <a:rPr lang="en-US" sz="1800" dirty="0"/>
              <a:t>Lawfully Present Immigrants - three categories </a:t>
            </a:r>
          </a:p>
          <a:p>
            <a:pPr lvl="2">
              <a:spcAft>
                <a:spcPts val="600"/>
              </a:spcAft>
            </a:pPr>
            <a:r>
              <a:rPr lang="en-US" sz="1800" dirty="0"/>
              <a:t>Qualified Noncitizen (including Protected Noncitizens) - QLP </a:t>
            </a:r>
          </a:p>
          <a:p>
            <a:pPr lvl="2">
              <a:spcBef>
                <a:spcPts val="600"/>
              </a:spcBef>
              <a:spcAft>
                <a:spcPts val="600"/>
              </a:spcAft>
            </a:pPr>
            <a:r>
              <a:rPr lang="en-US" sz="1800" dirty="0"/>
              <a:t>Certain Qualified Noncitizen Barred - QAB </a:t>
            </a:r>
          </a:p>
          <a:p>
            <a:pPr lvl="2">
              <a:spcBef>
                <a:spcPts val="600"/>
              </a:spcBef>
              <a:spcAft>
                <a:spcPts val="600"/>
              </a:spcAft>
            </a:pPr>
            <a:r>
              <a:rPr lang="en-US" sz="1800" dirty="0"/>
              <a:t>Certain Nonqualified Individuals Lawfully Present - ILP</a:t>
            </a:r>
          </a:p>
          <a:p>
            <a:pPr marL="285750" indent="-285750">
              <a:spcBef>
                <a:spcPts val="600"/>
              </a:spcBef>
              <a:spcAft>
                <a:spcPts val="600"/>
              </a:spcAft>
              <a:buFont typeface="Arial"/>
              <a:buChar char="•"/>
            </a:pPr>
            <a:r>
              <a:rPr lang="en-US" sz="1800" dirty="0"/>
              <a:t>Certain Nonqualified Persons Residing Under Color of Law (PRUCOL) </a:t>
            </a:r>
          </a:p>
          <a:p>
            <a:pPr marL="285750" indent="-285750">
              <a:spcBef>
                <a:spcPts val="600"/>
              </a:spcBef>
              <a:spcAft>
                <a:spcPts val="600"/>
              </a:spcAft>
              <a:buFont typeface="Arial"/>
              <a:buChar char="•"/>
            </a:pPr>
            <a:r>
              <a:rPr lang="en-US" sz="1800" dirty="0"/>
              <a:t>Certain Other Noncitizens</a:t>
            </a:r>
          </a:p>
          <a:p>
            <a:pPr>
              <a:spcBef>
                <a:spcPts val="600"/>
              </a:spcBef>
              <a:spcAft>
                <a:spcPts val="600"/>
              </a:spcAft>
            </a:pPr>
            <a:r>
              <a:rPr lang="en-US" sz="1800" dirty="0"/>
              <a:t>As a condition of eligibility, an applicant or member must be a resident of the Commonwealth of Massachusetts and meet other universal eligibility requirements</a:t>
            </a:r>
          </a:p>
          <a:p>
            <a:pPr>
              <a:spcBef>
                <a:spcPts val="600"/>
              </a:spcBef>
              <a:spcAft>
                <a:spcPts val="600"/>
              </a:spcAft>
            </a:pPr>
            <a:r>
              <a:rPr lang="en-US" sz="1800" dirty="0"/>
              <a:t>Any applicant confined even if not convicted is not eligible for MassHealth</a:t>
            </a:r>
          </a:p>
        </p:txBody>
      </p:sp>
      <p:sp>
        <p:nvSpPr>
          <p:cNvPr id="6" name="Slide Number Placeholder 5">
            <a:extLst>
              <a:ext uri="{FF2B5EF4-FFF2-40B4-BE49-F238E27FC236}">
                <a16:creationId xmlns:a16="http://schemas.microsoft.com/office/drawing/2014/main" id="{7181B567-F5FF-47D6-12C3-F8134DE80A3D}"/>
              </a:ext>
            </a:extLst>
          </p:cNvPr>
          <p:cNvSpPr>
            <a:spLocks noGrp="1"/>
          </p:cNvSpPr>
          <p:nvPr>
            <p:ph type="sldNum" sz="quarter" idx="10"/>
          </p:nvPr>
        </p:nvSpPr>
        <p:spPr/>
        <p:txBody>
          <a:bodyPr/>
          <a:lstStyle/>
          <a:p>
            <a:fld id="{254B5E65-296D-440E-9811-9528B653460B}" type="slidenum">
              <a:rPr lang="en-US" smtClean="0"/>
              <a:pPr/>
              <a:t>11</a:t>
            </a:fld>
            <a:endParaRPr lang="en-US"/>
          </a:p>
        </p:txBody>
      </p:sp>
    </p:spTree>
    <p:extLst>
      <p:ext uri="{BB962C8B-B14F-4D97-AF65-F5344CB8AC3E}">
        <p14:creationId xmlns:p14="http://schemas.microsoft.com/office/powerpoint/2010/main" val="34363625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F6F8-4716-EF5B-3677-914CFC9D1F1A}"/>
              </a:ext>
            </a:extLst>
          </p:cNvPr>
          <p:cNvSpPr>
            <a:spLocks noGrp="1"/>
          </p:cNvSpPr>
          <p:nvPr>
            <p:ph type="title"/>
          </p:nvPr>
        </p:nvSpPr>
        <p:spPr>
          <a:xfrm>
            <a:off x="457199" y="488421"/>
            <a:ext cx="8229599" cy="866246"/>
          </a:xfrm>
        </p:spPr>
        <p:txBody>
          <a:bodyPr/>
          <a:lstStyle/>
          <a:p>
            <a:r>
              <a:rPr lang="en-US"/>
              <a:t>Who May Qualify for Health Connector coverage?</a:t>
            </a:r>
          </a:p>
        </p:txBody>
      </p:sp>
      <p:sp>
        <p:nvSpPr>
          <p:cNvPr id="6" name="TextBox 5">
            <a:extLst>
              <a:ext uri="{FF2B5EF4-FFF2-40B4-BE49-F238E27FC236}">
                <a16:creationId xmlns:a16="http://schemas.microsoft.com/office/drawing/2014/main" id="{AD2AFC17-11C6-D3FE-8A9D-E5152AB9ABB0}"/>
              </a:ext>
            </a:extLst>
          </p:cNvPr>
          <p:cNvSpPr txBox="1"/>
          <p:nvPr/>
        </p:nvSpPr>
        <p:spPr>
          <a:xfrm>
            <a:off x="457199" y="1742303"/>
            <a:ext cx="8229599" cy="3274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marL="285750" indent="-285750">
              <a:spcBef>
                <a:spcPts val="600"/>
              </a:spcBef>
              <a:spcAft>
                <a:spcPts val="600"/>
              </a:spcAft>
              <a:buClr>
                <a:srgbClr val="5C5A5A"/>
              </a:buClr>
              <a:buSzPct val="100000"/>
              <a:buFont typeface="Arial" panose="020B0604020202020204" pitchFamily="34" charset="0"/>
              <a:buChar char="•"/>
            </a:pPr>
            <a:r>
              <a:rPr lang="en-US" sz="1800" dirty="0">
                <a:solidFill>
                  <a:schemeClr val="tx1"/>
                </a:solidFill>
                <a:latin typeface="+mn-lt"/>
                <a:ea typeface="+mn-ea"/>
                <a:cs typeface="+mn-cs"/>
                <a:sym typeface="Rockwell" pitchFamily="18" charset="0"/>
              </a:rPr>
              <a:t>U.S. Citizen or U.S. National</a:t>
            </a:r>
          </a:p>
          <a:p>
            <a:pPr marL="285750" indent="-285750">
              <a:spcBef>
                <a:spcPts val="600"/>
              </a:spcBef>
              <a:spcAft>
                <a:spcPts val="600"/>
              </a:spcAft>
              <a:buClr>
                <a:srgbClr val="5C5A5A"/>
              </a:buClr>
              <a:buSzPct val="100000"/>
              <a:buFont typeface="Arial" panose="020B0604020202020204" pitchFamily="34" charset="0"/>
              <a:buChar char="•"/>
            </a:pPr>
            <a:r>
              <a:rPr lang="en-US" sz="1800" dirty="0">
                <a:solidFill>
                  <a:schemeClr val="tx1"/>
                </a:solidFill>
                <a:latin typeface="+mn-lt"/>
                <a:ea typeface="+mn-ea"/>
                <a:cs typeface="+mn-cs"/>
                <a:sym typeface="Rockwell" pitchFamily="18" charset="0"/>
              </a:rPr>
              <a:t>Lawfully Present Immigrants - three categories </a:t>
            </a:r>
          </a:p>
          <a:p>
            <a:pPr marL="1200150" lvl="2" indent="-285750">
              <a:spcBef>
                <a:spcPts val="600"/>
              </a:spcBef>
              <a:spcAft>
                <a:spcPts val="600"/>
              </a:spcAft>
              <a:buFont typeface="Arial" panose="020B0604020202020204" pitchFamily="34" charset="0"/>
              <a:buChar char="•"/>
            </a:pPr>
            <a:r>
              <a:rPr lang="en-US" sz="1800" dirty="0">
                <a:solidFill>
                  <a:schemeClr val="tx1"/>
                </a:solidFill>
                <a:latin typeface="+mn-lt"/>
                <a:ea typeface="+mn-ea"/>
                <a:cs typeface="+mn-cs"/>
                <a:sym typeface="Rockwell" pitchFamily="18" charset="0"/>
              </a:rPr>
              <a:t>Qualified Noncitizen (including Protected Noncitizens) - QLP </a:t>
            </a:r>
          </a:p>
          <a:p>
            <a:pPr marL="1200150" lvl="2" indent="-285750">
              <a:spcBef>
                <a:spcPts val="600"/>
              </a:spcBef>
              <a:spcAft>
                <a:spcPts val="600"/>
              </a:spcAft>
              <a:buFont typeface="Arial" panose="020B0604020202020204" pitchFamily="34" charset="0"/>
              <a:buChar char="•"/>
            </a:pPr>
            <a:r>
              <a:rPr lang="en-US" sz="1800" dirty="0">
                <a:solidFill>
                  <a:schemeClr val="tx1"/>
                </a:solidFill>
                <a:latin typeface="+mn-lt"/>
                <a:ea typeface="+mn-ea"/>
                <a:cs typeface="+mn-cs"/>
                <a:sym typeface="Rockwell" pitchFamily="18" charset="0"/>
              </a:rPr>
              <a:t>Certain Qualified Noncitizen Barred - QAB </a:t>
            </a:r>
          </a:p>
          <a:p>
            <a:pPr marL="1200150" lvl="2" indent="-285750">
              <a:spcBef>
                <a:spcPts val="600"/>
              </a:spcBef>
              <a:spcAft>
                <a:spcPts val="600"/>
              </a:spcAft>
              <a:buFont typeface="Arial" panose="020B0604020202020204" pitchFamily="34" charset="0"/>
              <a:buChar char="•"/>
            </a:pPr>
            <a:r>
              <a:rPr lang="en-US" sz="1800" dirty="0">
                <a:solidFill>
                  <a:schemeClr val="tx1"/>
                </a:solidFill>
                <a:latin typeface="+mn-lt"/>
                <a:ea typeface="+mn-ea"/>
                <a:cs typeface="+mn-cs"/>
                <a:sym typeface="Rockwell" pitchFamily="18" charset="0"/>
              </a:rPr>
              <a:t>Certain Nonqualified Individuals Lawfully Present - ILP</a:t>
            </a:r>
          </a:p>
          <a:p>
            <a:pPr marL="285750" indent="-285750">
              <a:spcBef>
                <a:spcPts val="600"/>
              </a:spcBef>
              <a:spcAft>
                <a:spcPts val="600"/>
              </a:spcAft>
              <a:buClr>
                <a:srgbClr val="5C5A5A"/>
              </a:buClr>
              <a:buSzPct val="100000"/>
              <a:buFont typeface="Arial" panose="020B0604020202020204" pitchFamily="34" charset="0"/>
              <a:buChar char="•"/>
            </a:pPr>
            <a:r>
              <a:rPr lang="en-US" sz="1800" dirty="0">
                <a:solidFill>
                  <a:schemeClr val="tx1"/>
                </a:solidFill>
                <a:latin typeface="+mn-lt"/>
                <a:ea typeface="+mn-ea"/>
                <a:cs typeface="+mn-cs"/>
                <a:sym typeface="Rockwell" pitchFamily="18" charset="0"/>
              </a:rPr>
              <a:t>Must be a resident of Massachusetts </a:t>
            </a:r>
          </a:p>
          <a:p>
            <a:pPr marL="285750" indent="-285750">
              <a:spcBef>
                <a:spcPts val="600"/>
              </a:spcBef>
              <a:spcAft>
                <a:spcPts val="600"/>
              </a:spcAft>
              <a:buClr>
                <a:srgbClr val="5C5A5A"/>
              </a:buClr>
              <a:buSzPct val="100000"/>
              <a:buFont typeface="Arial" panose="020B0604020202020204" pitchFamily="34" charset="0"/>
              <a:buChar char="•"/>
            </a:pPr>
            <a:r>
              <a:rPr lang="en-US" sz="1800" dirty="0">
                <a:solidFill>
                  <a:schemeClr val="tx1"/>
                </a:solidFill>
                <a:latin typeface="+mn-lt"/>
                <a:ea typeface="+mn-ea"/>
                <a:cs typeface="+mn-cs"/>
                <a:sym typeface="Rockwell" pitchFamily="18" charset="0"/>
              </a:rPr>
              <a:t>Not in jail</a:t>
            </a:r>
            <a:endParaRPr lang="en-US" sz="18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7984A1A-0C84-FE87-ED54-9AD6E31277DF}"/>
              </a:ext>
            </a:extLst>
          </p:cNvPr>
          <p:cNvSpPr>
            <a:spLocks noGrp="1"/>
          </p:cNvSpPr>
          <p:nvPr>
            <p:ph type="sldNum" sz="quarter" idx="10"/>
          </p:nvPr>
        </p:nvSpPr>
        <p:spPr/>
        <p:txBody>
          <a:bodyPr/>
          <a:lstStyle/>
          <a:p>
            <a:fld id="{254B5E65-296D-440E-9811-9528B653460B}" type="slidenum">
              <a:rPr lang="en-US" smtClean="0"/>
              <a:pPr/>
              <a:t>12</a:t>
            </a:fld>
            <a:endParaRPr lang="en-US"/>
          </a:p>
        </p:txBody>
      </p:sp>
    </p:spTree>
    <p:extLst>
      <p:ext uri="{BB962C8B-B14F-4D97-AF65-F5344CB8AC3E}">
        <p14:creationId xmlns:p14="http://schemas.microsoft.com/office/powerpoint/2010/main" val="2900153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92B8-CA22-4832-9733-8238DF52C93A}"/>
              </a:ext>
            </a:extLst>
          </p:cNvPr>
          <p:cNvSpPr>
            <a:spLocks noGrp="1"/>
          </p:cNvSpPr>
          <p:nvPr>
            <p:ph type="title"/>
          </p:nvPr>
        </p:nvSpPr>
        <p:spPr/>
        <p:txBody>
          <a:bodyPr/>
          <a:lstStyle/>
          <a:p>
            <a:r>
              <a:rPr lang="en-US"/>
              <a:t>Reminder: Citizenship and Immigration </a:t>
            </a:r>
          </a:p>
        </p:txBody>
      </p:sp>
      <p:sp>
        <p:nvSpPr>
          <p:cNvPr id="3" name="Content Placeholder 2">
            <a:extLst>
              <a:ext uri="{FF2B5EF4-FFF2-40B4-BE49-F238E27FC236}">
                <a16:creationId xmlns:a16="http://schemas.microsoft.com/office/drawing/2014/main" id="{117DC3EE-F108-47D4-9EC0-EE2426891BA1}"/>
              </a:ext>
            </a:extLst>
          </p:cNvPr>
          <p:cNvSpPr>
            <a:spLocks noGrp="1"/>
          </p:cNvSpPr>
          <p:nvPr>
            <p:ph idx="1"/>
          </p:nvPr>
        </p:nvSpPr>
        <p:spPr>
          <a:xfrm>
            <a:off x="457200" y="1143000"/>
            <a:ext cx="8229600" cy="4936173"/>
          </a:xfrm>
        </p:spPr>
        <p:txBody>
          <a:bodyPr/>
          <a:lstStyle/>
          <a:p>
            <a:pPr>
              <a:spcBef>
                <a:spcPts val="600"/>
              </a:spcBef>
              <a:spcAft>
                <a:spcPts val="600"/>
              </a:spcAft>
            </a:pPr>
            <a:r>
              <a:rPr lang="en-US" sz="1800" dirty="0">
                <a:ea typeface="Calibri" panose="020F0502020204030204" pitchFamily="34" charset="0"/>
                <a:cs typeface="Times New Roman"/>
              </a:rPr>
              <a:t>T</a:t>
            </a:r>
            <a:r>
              <a:rPr lang="en-US" sz="1800" dirty="0">
                <a:effectLst/>
                <a:ea typeface="Calibri" panose="020F0502020204030204" pitchFamily="34" charset="0"/>
                <a:cs typeface="Times New Roman"/>
              </a:rPr>
              <a:t>he online application system at </a:t>
            </a:r>
            <a:r>
              <a:rPr lang="en-US" sz="1800" dirty="0">
                <a:effectLs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MAhealthconnector.org </a:t>
            </a:r>
            <a:r>
              <a:rPr lang="en-US" sz="1800" dirty="0">
                <a:effectLst/>
                <a:ea typeface="Calibri" panose="020F0502020204030204" pitchFamily="34" charset="0"/>
                <a:cs typeface="Times New Roman"/>
              </a:rPr>
              <a:t>or HIX, provides </a:t>
            </a:r>
            <a:r>
              <a:rPr lang="en-US" sz="1800" dirty="0">
                <a:ea typeface="Calibri" panose="020F0502020204030204" pitchFamily="34" charset="0"/>
                <a:cs typeface="Times New Roman"/>
              </a:rPr>
              <a:t>a</a:t>
            </a:r>
            <a:r>
              <a:rPr lang="en-US" sz="1800" dirty="0">
                <a:effectLst/>
                <a:ea typeface="Calibri" panose="020F0502020204030204" pitchFamily="34" charset="0"/>
                <a:cs typeface="Times New Roman"/>
              </a:rPr>
              <a:t> selection option for both the Citizenship and Immigration documen</a:t>
            </a:r>
            <a:r>
              <a:rPr lang="en-US" sz="1800" dirty="0">
                <a:solidFill>
                  <a:schemeClr val="bg2"/>
                </a:solidFill>
                <a:effectLst/>
                <a:ea typeface="Calibri" panose="020F0502020204030204" pitchFamily="34" charset="0"/>
                <a:cs typeface="Times New Roman"/>
              </a:rPr>
              <a:t>ts</a:t>
            </a:r>
            <a:r>
              <a:rPr lang="en-US" sz="1800" dirty="0">
                <a:solidFill>
                  <a:srgbClr val="FF0000"/>
                </a:solidFill>
                <a:ea typeface="Calibri" panose="020F0502020204030204" pitchFamily="34" charset="0"/>
                <a:cs typeface="Times New Roman"/>
              </a:rPr>
              <a:t> </a:t>
            </a:r>
            <a:r>
              <a:rPr lang="en-US" sz="1800" dirty="0">
                <a:effectLst/>
                <a:ea typeface="Calibri" panose="020F0502020204030204" pitchFamily="34" charset="0"/>
                <a:cs typeface="Times New Roman"/>
              </a:rPr>
              <a:t>to allow individuals to indicate when they do not have a required document available from the predefined list.</a:t>
            </a:r>
          </a:p>
          <a:p>
            <a:pPr marL="0" marR="0" lvl="0" indent="0">
              <a:spcBef>
                <a:spcPts val="600"/>
              </a:spcBef>
              <a:spcAft>
                <a:spcPts val="600"/>
              </a:spcAft>
              <a:buNone/>
            </a:pPr>
            <a:r>
              <a:rPr lang="en-US" sz="1800" b="1" dirty="0">
                <a:effectLst/>
                <a:ea typeface="Times New Roman" panose="02020603050405020304" pitchFamily="18" charset="0"/>
                <a:cs typeface="Times New Roman"/>
              </a:rPr>
              <a:t>U.S. Citizen Document Selection</a:t>
            </a:r>
            <a:endParaRPr lang="en-US" sz="1800" dirty="0">
              <a:effectLst/>
              <a:ea typeface="Calibri" panose="020F0502020204030204" pitchFamily="34" charset="0"/>
              <a:cs typeface="Times New Roman"/>
            </a:endParaRPr>
          </a:p>
          <a:p>
            <a:pPr marL="742950" marR="0" indent="-285750">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a:rPr>
              <a:t>If an individual indicates they are a naturalized, acquired, or derived U.S. Citizen and their status cannot be verified by SSA, the</a:t>
            </a:r>
            <a:r>
              <a:rPr lang="en-US" sz="1800" dirty="0">
                <a:cs typeface="Times New Roman"/>
              </a:rPr>
              <a:t> HIX </a:t>
            </a:r>
            <a:r>
              <a:rPr lang="en-US" sz="1800" dirty="0">
                <a:solidFill>
                  <a:schemeClr val="bg2"/>
                </a:solidFill>
                <a:effectLst/>
                <a:ea typeface="Calibri" panose="020F0502020204030204" pitchFamily="34" charset="0"/>
                <a:cs typeface="Times New Roman"/>
              </a:rPr>
              <a:t>system</a:t>
            </a:r>
            <a:r>
              <a:rPr lang="en-US" sz="1800" dirty="0">
                <a:solidFill>
                  <a:srgbClr val="FF0000"/>
                </a:solidFill>
                <a:effectLst/>
                <a:ea typeface="Calibri" panose="020F0502020204030204" pitchFamily="34" charset="0"/>
                <a:cs typeface="Times New Roman"/>
              </a:rPr>
              <a:t> </a:t>
            </a:r>
            <a:r>
              <a:rPr lang="en-US" sz="1800" dirty="0">
                <a:effectLst/>
                <a:ea typeface="Calibri" panose="020F0502020204030204" pitchFamily="34" charset="0"/>
                <a:cs typeface="Times New Roman"/>
              </a:rPr>
              <a:t>will present a new document selection option to select if they do not have a Naturalization or Citizenship Certificate available</a:t>
            </a:r>
          </a:p>
          <a:p>
            <a:pPr marL="742950" marR="0" indent="-285750">
              <a:spcBef>
                <a:spcPts val="600"/>
              </a:spcBef>
              <a:spcAft>
                <a:spcPts val="600"/>
              </a:spcAft>
              <a:buFont typeface="Arial" panose="020B0604020202020204" pitchFamily="34" charset="0"/>
              <a:buChar char="•"/>
            </a:pPr>
            <a:r>
              <a:rPr lang="en-US" sz="1800" dirty="0">
                <a:effectLst/>
                <a:ea typeface="Calibri" panose="020F0502020204030204" pitchFamily="34" charset="0"/>
                <a:cs typeface="Times New Roman"/>
              </a:rPr>
              <a:t>The </a:t>
            </a:r>
            <a:r>
              <a:rPr lang="en-US" sz="1800" dirty="0">
                <a:ea typeface="Calibri" panose="020F0502020204030204" pitchFamily="34" charset="0"/>
                <a:cs typeface="Times New Roman"/>
              </a:rPr>
              <a:t>selection</a:t>
            </a:r>
            <a:r>
              <a:rPr lang="en-US" sz="1800" dirty="0">
                <a:effectLst/>
                <a:ea typeface="Calibri" panose="020F0502020204030204" pitchFamily="34" charset="0"/>
                <a:cs typeface="Times New Roman"/>
              </a:rPr>
              <a:t> option will state: “</a:t>
            </a:r>
            <a:r>
              <a:rPr lang="en-US" sz="1800" i="1" dirty="0">
                <a:effectLst/>
                <a:ea typeface="Calibri" panose="020F0502020204030204" pitchFamily="34" charset="0"/>
                <a:cs typeface="Times New Roman"/>
              </a:rPr>
              <a:t>I am a naturalized, derived, or acquired U.S. citizen, but I do not have a Naturalization Certificate or Citizenship Certificate, and I need more time to provide acceptable document information.</a:t>
            </a:r>
            <a:r>
              <a:rPr lang="en-US" sz="1800" dirty="0">
                <a:effectLst/>
                <a:ea typeface="Calibri" panose="020F0502020204030204" pitchFamily="34" charset="0"/>
                <a:cs typeface="Times New Roman"/>
              </a:rPr>
              <a:t>”</a:t>
            </a:r>
          </a:p>
          <a:p>
            <a:pPr>
              <a:spcBef>
                <a:spcPts val="600"/>
              </a:spcBef>
              <a:spcAft>
                <a:spcPts val="600"/>
              </a:spcAft>
            </a:pPr>
            <a:endParaRPr lang="en-US" sz="1800" dirty="0"/>
          </a:p>
        </p:txBody>
      </p:sp>
      <p:sp>
        <p:nvSpPr>
          <p:cNvPr id="6" name="Slide Number Placeholder 5">
            <a:extLst>
              <a:ext uri="{FF2B5EF4-FFF2-40B4-BE49-F238E27FC236}">
                <a16:creationId xmlns:a16="http://schemas.microsoft.com/office/drawing/2014/main" id="{CA1C3494-BFB9-EFB5-094D-31090678D27D}"/>
              </a:ext>
            </a:extLst>
          </p:cNvPr>
          <p:cNvSpPr>
            <a:spLocks noGrp="1"/>
          </p:cNvSpPr>
          <p:nvPr>
            <p:ph type="sldNum" sz="quarter" idx="10"/>
          </p:nvPr>
        </p:nvSpPr>
        <p:spPr/>
        <p:txBody>
          <a:bodyPr/>
          <a:lstStyle/>
          <a:p>
            <a:fld id="{254B5E65-296D-440E-9811-9528B653460B}" type="slidenum">
              <a:rPr lang="en-US" smtClean="0"/>
              <a:pPr/>
              <a:t>13</a:t>
            </a:fld>
            <a:endParaRPr lang="en-US"/>
          </a:p>
        </p:txBody>
      </p:sp>
    </p:spTree>
    <p:extLst>
      <p:ext uri="{BB962C8B-B14F-4D97-AF65-F5344CB8AC3E}">
        <p14:creationId xmlns:p14="http://schemas.microsoft.com/office/powerpoint/2010/main" val="39160916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CD71-B6E1-43DA-8DCA-F0DF6773C3DD}"/>
              </a:ext>
            </a:extLst>
          </p:cNvPr>
          <p:cNvSpPr>
            <a:spLocks noGrp="1"/>
          </p:cNvSpPr>
          <p:nvPr>
            <p:ph type="title"/>
          </p:nvPr>
        </p:nvSpPr>
        <p:spPr/>
        <p:txBody>
          <a:bodyPr/>
          <a:lstStyle/>
          <a:p>
            <a:r>
              <a:rPr lang="en-US"/>
              <a:t>Citizenship and Immigration: Screenshots </a:t>
            </a:r>
          </a:p>
        </p:txBody>
      </p:sp>
      <p:pic>
        <p:nvPicPr>
          <p:cNvPr id="6" name="Content Placeholder 5">
            <a:extLst>
              <a:ext uri="{FF2B5EF4-FFF2-40B4-BE49-F238E27FC236}">
                <a16:creationId xmlns:a16="http://schemas.microsoft.com/office/drawing/2014/main" id="{0F504086-DE0B-4FA8-AF18-AED544B058E3}"/>
              </a:ext>
            </a:extLst>
          </p:cNvPr>
          <p:cNvPicPr>
            <a:picLocks noGrp="1" noChangeAspect="1"/>
          </p:cNvPicPr>
          <p:nvPr>
            <p:ph idx="1"/>
          </p:nvPr>
        </p:nvPicPr>
        <p:blipFill rotWithShape="1">
          <a:blip r:embed="rId2"/>
          <a:stretch/>
        </p:blipFill>
        <p:spPr>
          <a:xfrm>
            <a:off x="1662521" y="949438"/>
            <a:ext cx="5801552" cy="5760039"/>
          </a:xfrm>
        </p:spPr>
        <p:style>
          <a:lnRef idx="2">
            <a:schemeClr val="accent1"/>
          </a:lnRef>
          <a:fillRef idx="1">
            <a:schemeClr val="lt1"/>
          </a:fillRef>
          <a:effectRef idx="0">
            <a:schemeClr val="accent1"/>
          </a:effectRef>
          <a:fontRef idx="minor">
            <a:schemeClr val="dk1"/>
          </a:fontRef>
        </p:style>
      </p:pic>
      <p:sp>
        <p:nvSpPr>
          <p:cNvPr id="7" name="Rectangle: Rounded Corners 6">
            <a:extLst>
              <a:ext uri="{FF2B5EF4-FFF2-40B4-BE49-F238E27FC236}">
                <a16:creationId xmlns:a16="http://schemas.microsoft.com/office/drawing/2014/main" id="{C84FF2BC-6F08-410A-A79D-7154B34F2728}"/>
              </a:ext>
            </a:extLst>
          </p:cNvPr>
          <p:cNvSpPr/>
          <p:nvPr/>
        </p:nvSpPr>
        <p:spPr bwMode="auto">
          <a:xfrm>
            <a:off x="1529613" y="5679030"/>
            <a:ext cx="6067369" cy="45168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Slide Number Placeholder 10">
            <a:extLst>
              <a:ext uri="{FF2B5EF4-FFF2-40B4-BE49-F238E27FC236}">
                <a16:creationId xmlns:a16="http://schemas.microsoft.com/office/drawing/2014/main" id="{77FD9299-8F59-C30B-6500-1F50BEEF5DB3}"/>
              </a:ext>
            </a:extLst>
          </p:cNvPr>
          <p:cNvSpPr>
            <a:spLocks noGrp="1"/>
          </p:cNvSpPr>
          <p:nvPr>
            <p:ph type="sldNum" sz="quarter" idx="10"/>
          </p:nvPr>
        </p:nvSpPr>
        <p:spPr/>
        <p:txBody>
          <a:bodyPr/>
          <a:lstStyle/>
          <a:p>
            <a:fld id="{254B5E65-296D-440E-9811-9528B653460B}" type="slidenum">
              <a:rPr lang="en-US" smtClean="0"/>
              <a:pPr/>
              <a:t>14</a:t>
            </a:fld>
            <a:endParaRPr lang="en-US"/>
          </a:p>
        </p:txBody>
      </p:sp>
      <p:sp>
        <p:nvSpPr>
          <p:cNvPr id="3" name="Rectangle 2">
            <a:extLst>
              <a:ext uri="{FF2B5EF4-FFF2-40B4-BE49-F238E27FC236}">
                <a16:creationId xmlns:a16="http://schemas.microsoft.com/office/drawing/2014/main" id="{7B961D93-C023-6FFE-96D6-864D2D360758}"/>
              </a:ext>
            </a:extLst>
          </p:cNvPr>
          <p:cNvSpPr/>
          <p:nvPr/>
        </p:nvSpPr>
        <p:spPr bwMode="auto">
          <a:xfrm>
            <a:off x="1854200" y="1536700"/>
            <a:ext cx="1123950" cy="2413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Rectangle 4">
            <a:extLst>
              <a:ext uri="{FF2B5EF4-FFF2-40B4-BE49-F238E27FC236}">
                <a16:creationId xmlns:a16="http://schemas.microsoft.com/office/drawing/2014/main" id="{93E9F3C1-1132-BE6E-3EA0-EAD5D6DCB65D}"/>
              </a:ext>
            </a:extLst>
          </p:cNvPr>
          <p:cNvSpPr/>
          <p:nvPr/>
        </p:nvSpPr>
        <p:spPr bwMode="auto">
          <a:xfrm>
            <a:off x="1962150" y="2553550"/>
            <a:ext cx="387350" cy="906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11">
            <a:extLst>
              <a:ext uri="{FF2B5EF4-FFF2-40B4-BE49-F238E27FC236}">
                <a16:creationId xmlns:a16="http://schemas.microsoft.com/office/drawing/2014/main" id="{33042F4E-8259-3CEA-D65A-8DE8A1359920}"/>
              </a:ext>
            </a:extLst>
          </p:cNvPr>
          <p:cNvSpPr/>
          <p:nvPr/>
        </p:nvSpPr>
        <p:spPr bwMode="auto">
          <a:xfrm>
            <a:off x="1962150" y="3002915"/>
            <a:ext cx="387350" cy="906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705321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B5984AF-5085-471A-9A2B-5C815FEE724F}"/>
              </a:ext>
            </a:extLst>
          </p:cNvPr>
          <p:cNvSpPr>
            <a:spLocks noGrp="1"/>
          </p:cNvSpPr>
          <p:nvPr>
            <p:ph type="title"/>
          </p:nvPr>
        </p:nvSpPr>
        <p:spPr/>
        <p:txBody>
          <a:bodyPr/>
          <a:lstStyle/>
          <a:p>
            <a:r>
              <a:rPr lang="en-US"/>
              <a:t>Citizenship and Immigration: Screenshots </a:t>
            </a:r>
          </a:p>
        </p:txBody>
      </p:sp>
      <p:pic>
        <p:nvPicPr>
          <p:cNvPr id="6" name="Picture 5">
            <a:extLst>
              <a:ext uri="{FF2B5EF4-FFF2-40B4-BE49-F238E27FC236}">
                <a16:creationId xmlns:a16="http://schemas.microsoft.com/office/drawing/2014/main" id="{F2827277-6C82-44D4-8B99-AA32C93BC92E}"/>
              </a:ext>
            </a:extLst>
          </p:cNvPr>
          <p:cNvPicPr>
            <a:picLocks noChangeAspect="1"/>
          </p:cNvPicPr>
          <p:nvPr/>
        </p:nvPicPr>
        <p:blipFill>
          <a:blip r:embed="rId2"/>
          <a:stretch>
            <a:fillRect/>
          </a:stretch>
        </p:blipFill>
        <p:spPr>
          <a:xfrm>
            <a:off x="484060" y="2454388"/>
            <a:ext cx="8175875" cy="2378869"/>
          </a:xfrm>
          <a:prstGeom prst="rect">
            <a:avLst/>
          </a:prstGeom>
        </p:spPr>
        <p:style>
          <a:lnRef idx="2">
            <a:schemeClr val="accent1"/>
          </a:lnRef>
          <a:fillRef idx="1">
            <a:schemeClr val="lt1"/>
          </a:fillRef>
          <a:effectRef idx="0">
            <a:schemeClr val="accent1"/>
          </a:effectRef>
          <a:fontRef idx="minor">
            <a:schemeClr val="dk1"/>
          </a:fontRef>
        </p:style>
      </p:pic>
      <p:sp>
        <p:nvSpPr>
          <p:cNvPr id="4" name="Slide Number Placeholder 3">
            <a:extLst>
              <a:ext uri="{FF2B5EF4-FFF2-40B4-BE49-F238E27FC236}">
                <a16:creationId xmlns:a16="http://schemas.microsoft.com/office/drawing/2014/main" id="{2950B99A-7A70-4621-310A-88ADDCFF044D}"/>
              </a:ext>
            </a:extLst>
          </p:cNvPr>
          <p:cNvSpPr>
            <a:spLocks noGrp="1"/>
          </p:cNvSpPr>
          <p:nvPr>
            <p:ph type="sldNum" sz="quarter" idx="10"/>
          </p:nvPr>
        </p:nvSpPr>
        <p:spPr/>
        <p:txBody>
          <a:bodyPr/>
          <a:lstStyle/>
          <a:p>
            <a:fld id="{254B5E65-296D-440E-9811-9528B653460B}" type="slidenum">
              <a:rPr lang="en-US" smtClean="0"/>
              <a:pPr/>
              <a:t>15</a:t>
            </a:fld>
            <a:endParaRPr lang="en-US"/>
          </a:p>
        </p:txBody>
      </p:sp>
    </p:spTree>
    <p:extLst>
      <p:ext uri="{BB962C8B-B14F-4D97-AF65-F5344CB8AC3E}">
        <p14:creationId xmlns:p14="http://schemas.microsoft.com/office/powerpoint/2010/main" val="38250554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46D2-9ECB-4D13-AB81-E7DA814D4A60}"/>
              </a:ext>
            </a:extLst>
          </p:cNvPr>
          <p:cNvSpPr>
            <a:spLocks noGrp="1"/>
          </p:cNvSpPr>
          <p:nvPr>
            <p:ph type="title"/>
          </p:nvPr>
        </p:nvSpPr>
        <p:spPr>
          <a:xfrm>
            <a:off x="457200" y="365227"/>
            <a:ext cx="8229599" cy="1014412"/>
          </a:xfrm>
        </p:spPr>
        <p:txBody>
          <a:bodyPr/>
          <a:lstStyle/>
          <a:p>
            <a:r>
              <a:rPr lang="en-US" dirty="0"/>
              <a:t>Immigration Document Selection</a:t>
            </a:r>
          </a:p>
        </p:txBody>
      </p:sp>
      <p:sp>
        <p:nvSpPr>
          <p:cNvPr id="3" name="Content Placeholder 2">
            <a:extLst>
              <a:ext uri="{FF2B5EF4-FFF2-40B4-BE49-F238E27FC236}">
                <a16:creationId xmlns:a16="http://schemas.microsoft.com/office/drawing/2014/main" id="{316906AB-A833-4585-B9C6-572E34F884A2}"/>
              </a:ext>
            </a:extLst>
          </p:cNvPr>
          <p:cNvSpPr>
            <a:spLocks noGrp="1"/>
          </p:cNvSpPr>
          <p:nvPr>
            <p:ph idx="1"/>
          </p:nvPr>
        </p:nvSpPr>
        <p:spPr/>
        <p:txBody>
          <a:bodyPr/>
          <a:lstStyle/>
          <a:p>
            <a:pPr lvl="0">
              <a:spcBef>
                <a:spcPts val="600"/>
              </a:spcBef>
              <a:spcAft>
                <a:spcPts val="600"/>
              </a:spcAft>
            </a:pPr>
            <a:r>
              <a:rPr lang="en-US" sz="1800" b="1" dirty="0"/>
              <a:t>Immigration Document Selection</a:t>
            </a:r>
            <a:endParaRPr lang="en-US" dirty="0"/>
          </a:p>
          <a:p>
            <a:pPr marL="285750" indent="-285750">
              <a:spcBef>
                <a:spcPts val="600"/>
              </a:spcBef>
              <a:spcAft>
                <a:spcPts val="600"/>
              </a:spcAft>
              <a:buFont typeface="Arial" panose="020B0604020202020204" pitchFamily="34" charset="0"/>
              <a:buChar char="•"/>
            </a:pPr>
            <a:r>
              <a:rPr lang="en-US" sz="1800" dirty="0"/>
              <a:t>If an individual indicates they have an eligible immigration status but does not have an immigration document available from the predefined list, the HIX system will present the document selection option to allow the individual to select</a:t>
            </a:r>
          </a:p>
          <a:p>
            <a:pPr marL="285750" indent="-285750">
              <a:spcBef>
                <a:spcPts val="600"/>
              </a:spcBef>
              <a:spcAft>
                <a:spcPts val="600"/>
              </a:spcAft>
              <a:buFont typeface="Arial" panose="020B0604020202020204" pitchFamily="34" charset="0"/>
              <a:buChar char="•"/>
            </a:pPr>
            <a:r>
              <a:rPr lang="en-US" sz="1800" dirty="0"/>
              <a:t>The selection option will state: “I have an eligible immigration status, but my immigration document is not available at this time and I need more time to provide this information, or my immigration document is not listed above, or my immigration document does not have the required information.”</a:t>
            </a:r>
          </a:p>
          <a:p>
            <a:pPr marL="285750" indent="-285750">
              <a:spcBef>
                <a:spcPts val="600"/>
              </a:spcBef>
              <a:spcAft>
                <a:spcPts val="600"/>
              </a:spcAft>
              <a:buFont typeface="Arial" panose="020B0604020202020204" pitchFamily="34" charset="0"/>
              <a:buChar char="•"/>
            </a:pPr>
            <a:r>
              <a:rPr lang="en-US" sz="1800" dirty="0"/>
              <a:t>When either of these options are selected, either a citizenship or immigration RFI will be sent to the member or applicant</a:t>
            </a:r>
          </a:p>
          <a:p>
            <a:pPr marL="285750" indent="-285750">
              <a:spcBef>
                <a:spcPts val="600"/>
              </a:spcBef>
              <a:spcAft>
                <a:spcPts val="600"/>
              </a:spcAft>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1961A83E-6A3D-8437-4378-DC7586561164}"/>
              </a:ext>
            </a:extLst>
          </p:cNvPr>
          <p:cNvSpPr>
            <a:spLocks noGrp="1"/>
          </p:cNvSpPr>
          <p:nvPr>
            <p:ph type="sldNum" sz="quarter" idx="10"/>
          </p:nvPr>
        </p:nvSpPr>
        <p:spPr/>
        <p:txBody>
          <a:bodyPr/>
          <a:lstStyle/>
          <a:p>
            <a:fld id="{254B5E65-296D-440E-9811-9528B653460B}" type="slidenum">
              <a:rPr lang="en-US" smtClean="0"/>
              <a:pPr/>
              <a:t>16</a:t>
            </a:fld>
            <a:endParaRPr lang="en-US"/>
          </a:p>
        </p:txBody>
      </p:sp>
    </p:spTree>
    <p:extLst>
      <p:ext uri="{BB962C8B-B14F-4D97-AF65-F5344CB8AC3E}">
        <p14:creationId xmlns:p14="http://schemas.microsoft.com/office/powerpoint/2010/main" val="40655583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26F4-E4BB-46BD-A195-75D1645778BC}"/>
              </a:ext>
            </a:extLst>
          </p:cNvPr>
          <p:cNvSpPr>
            <a:spLocks noGrp="1"/>
          </p:cNvSpPr>
          <p:nvPr>
            <p:ph type="title"/>
          </p:nvPr>
        </p:nvSpPr>
        <p:spPr>
          <a:xfrm>
            <a:off x="413656" y="852807"/>
            <a:ext cx="2830287" cy="1014412"/>
          </a:xfrm>
        </p:spPr>
        <p:txBody>
          <a:bodyPr/>
          <a:lstStyle/>
          <a:p>
            <a:r>
              <a:rPr lang="en-US"/>
              <a:t>Citizenship/ Immigration Status: Example </a:t>
            </a:r>
          </a:p>
        </p:txBody>
      </p:sp>
      <p:sp>
        <p:nvSpPr>
          <p:cNvPr id="4" name="Slide Number Placeholder 3">
            <a:extLst>
              <a:ext uri="{FF2B5EF4-FFF2-40B4-BE49-F238E27FC236}">
                <a16:creationId xmlns:a16="http://schemas.microsoft.com/office/drawing/2014/main" id="{57D69E4C-A5CC-D3A1-5102-4C5F02885E90}"/>
              </a:ext>
            </a:extLst>
          </p:cNvPr>
          <p:cNvSpPr>
            <a:spLocks noGrp="1"/>
          </p:cNvSpPr>
          <p:nvPr>
            <p:ph type="sldNum" sz="quarter" idx="10"/>
          </p:nvPr>
        </p:nvSpPr>
        <p:spPr/>
        <p:txBody>
          <a:bodyPr/>
          <a:lstStyle/>
          <a:p>
            <a:fld id="{254B5E65-296D-440E-9811-9528B653460B}" type="slidenum">
              <a:rPr lang="en-US" smtClean="0"/>
              <a:pPr/>
              <a:t>17</a:t>
            </a:fld>
            <a:endParaRPr lang="en-US"/>
          </a:p>
        </p:txBody>
      </p:sp>
      <p:grpSp>
        <p:nvGrpSpPr>
          <p:cNvPr id="11" name="Group 10">
            <a:extLst>
              <a:ext uri="{FF2B5EF4-FFF2-40B4-BE49-F238E27FC236}">
                <a16:creationId xmlns:a16="http://schemas.microsoft.com/office/drawing/2014/main" id="{A5C41F52-32FD-B86D-579D-851FC1B71CAD}"/>
              </a:ext>
            </a:extLst>
          </p:cNvPr>
          <p:cNvGrpSpPr/>
          <p:nvPr/>
        </p:nvGrpSpPr>
        <p:grpSpPr>
          <a:xfrm>
            <a:off x="3448320" y="136525"/>
            <a:ext cx="5572680" cy="6574136"/>
            <a:chOff x="3448320" y="136525"/>
            <a:chExt cx="5572680" cy="6574136"/>
          </a:xfrm>
        </p:grpSpPr>
        <p:grpSp>
          <p:nvGrpSpPr>
            <p:cNvPr id="5" name="Group 4">
              <a:extLst>
                <a:ext uri="{FF2B5EF4-FFF2-40B4-BE49-F238E27FC236}">
                  <a16:creationId xmlns:a16="http://schemas.microsoft.com/office/drawing/2014/main" id="{40D7A5DA-7B0E-9BF4-C618-21AFF564E65F}"/>
                </a:ext>
              </a:extLst>
            </p:cNvPr>
            <p:cNvGrpSpPr/>
            <p:nvPr/>
          </p:nvGrpSpPr>
          <p:grpSpPr>
            <a:xfrm>
              <a:off x="3505200" y="136525"/>
              <a:ext cx="5515800" cy="6574136"/>
              <a:chOff x="3505200" y="136525"/>
              <a:chExt cx="5515800" cy="6574136"/>
            </a:xfrm>
          </p:grpSpPr>
          <p:pic>
            <p:nvPicPr>
              <p:cNvPr id="6" name="Picture 5">
                <a:extLst>
                  <a:ext uri="{FF2B5EF4-FFF2-40B4-BE49-F238E27FC236}">
                    <a16:creationId xmlns:a16="http://schemas.microsoft.com/office/drawing/2014/main" id="{C0B3BCC3-4931-4F63-93CA-88845CD18AD8}"/>
                  </a:ext>
                </a:extLst>
              </p:cNvPr>
              <p:cNvPicPr>
                <a:picLocks noChangeAspect="1"/>
              </p:cNvPicPr>
              <p:nvPr/>
            </p:nvPicPr>
            <p:blipFill>
              <a:blip r:embed="rId3"/>
              <a:stretch>
                <a:fillRect/>
              </a:stretch>
            </p:blipFill>
            <p:spPr>
              <a:xfrm>
                <a:off x="3505200" y="136525"/>
                <a:ext cx="5515800" cy="6574136"/>
              </a:xfrm>
              <a:prstGeom prst="rect">
                <a:avLst/>
              </a:prstGeom>
            </p:spPr>
            <p:style>
              <a:lnRef idx="2">
                <a:schemeClr val="accent1"/>
              </a:lnRef>
              <a:fillRef idx="1">
                <a:schemeClr val="lt1"/>
              </a:fillRef>
              <a:effectRef idx="0">
                <a:schemeClr val="accent1"/>
              </a:effectRef>
              <a:fontRef idx="minor">
                <a:schemeClr val="dk1"/>
              </a:fontRef>
            </p:style>
          </p:pic>
          <p:sp>
            <p:nvSpPr>
              <p:cNvPr id="10" name="Rectangle 9">
                <a:extLst>
                  <a:ext uri="{FF2B5EF4-FFF2-40B4-BE49-F238E27FC236}">
                    <a16:creationId xmlns:a16="http://schemas.microsoft.com/office/drawing/2014/main" id="{C5B8259E-835C-4AA6-8FD8-B896073DD2FE}"/>
                  </a:ext>
                </a:extLst>
              </p:cNvPr>
              <p:cNvSpPr/>
              <p:nvPr/>
            </p:nvSpPr>
            <p:spPr bwMode="auto">
              <a:xfrm>
                <a:off x="4463863" y="1192745"/>
                <a:ext cx="343087" cy="115355"/>
              </a:xfrm>
              <a:prstGeom prst="rect">
                <a:avLst/>
              </a:prstGeom>
              <a:solidFill>
                <a:srgbClr val="F6F6F6"/>
              </a:solidFill>
              <a:ln w="25400" cap="flat" cmpd="sng" algn="ctr">
                <a:solidFill>
                  <a:srgbClr val="F6F6F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Rectangle 2">
                <a:extLst>
                  <a:ext uri="{FF2B5EF4-FFF2-40B4-BE49-F238E27FC236}">
                    <a16:creationId xmlns:a16="http://schemas.microsoft.com/office/drawing/2014/main" id="{5023365C-5967-4BCC-01B3-1CEEAF8B65A4}"/>
                  </a:ext>
                </a:extLst>
              </p:cNvPr>
              <p:cNvSpPr/>
              <p:nvPr/>
            </p:nvSpPr>
            <p:spPr bwMode="auto">
              <a:xfrm>
                <a:off x="3727450" y="762207"/>
                <a:ext cx="342900" cy="45719"/>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9" name="Rectangle 8">
              <a:extLst>
                <a:ext uri="{FF2B5EF4-FFF2-40B4-BE49-F238E27FC236}">
                  <a16:creationId xmlns:a16="http://schemas.microsoft.com/office/drawing/2014/main" id="{30A6651F-C608-98AA-651E-169E8201E24E}"/>
                </a:ext>
              </a:extLst>
            </p:cNvPr>
            <p:cNvSpPr/>
            <p:nvPr/>
          </p:nvSpPr>
          <p:spPr bwMode="auto">
            <a:xfrm>
              <a:off x="3727450" y="6217212"/>
              <a:ext cx="347330" cy="1488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ectangle: Rounded Corners 6">
              <a:extLst>
                <a:ext uri="{FF2B5EF4-FFF2-40B4-BE49-F238E27FC236}">
                  <a16:creationId xmlns:a16="http://schemas.microsoft.com/office/drawing/2014/main" id="{F6EF0351-988F-4839-82EA-B20B436C5546}"/>
                </a:ext>
              </a:extLst>
            </p:cNvPr>
            <p:cNvSpPr/>
            <p:nvPr/>
          </p:nvSpPr>
          <p:spPr bwMode="auto">
            <a:xfrm>
              <a:off x="3448320" y="5791200"/>
              <a:ext cx="5178733" cy="47020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9872774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B514D6-087C-4E50-9667-F5BFD01527AD}"/>
              </a:ext>
            </a:extLst>
          </p:cNvPr>
          <p:cNvSpPr>
            <a:spLocks noGrp="1"/>
          </p:cNvSpPr>
          <p:nvPr>
            <p:ph type="title"/>
          </p:nvPr>
        </p:nvSpPr>
        <p:spPr/>
        <p:txBody>
          <a:bodyPr/>
          <a:lstStyle/>
          <a:p>
            <a:r>
              <a:rPr lang="en-US"/>
              <a:t>Immigration Status: Screenshots </a:t>
            </a:r>
          </a:p>
        </p:txBody>
      </p:sp>
      <p:sp>
        <p:nvSpPr>
          <p:cNvPr id="7" name="Slide Number Placeholder 6">
            <a:extLst>
              <a:ext uri="{FF2B5EF4-FFF2-40B4-BE49-F238E27FC236}">
                <a16:creationId xmlns:a16="http://schemas.microsoft.com/office/drawing/2014/main" id="{EC235E28-451D-D3BB-7A95-A7DA93AE7929}"/>
              </a:ext>
            </a:extLst>
          </p:cNvPr>
          <p:cNvSpPr>
            <a:spLocks noGrp="1"/>
          </p:cNvSpPr>
          <p:nvPr>
            <p:ph type="sldNum" sz="quarter" idx="10"/>
          </p:nvPr>
        </p:nvSpPr>
        <p:spPr/>
        <p:txBody>
          <a:bodyPr/>
          <a:lstStyle/>
          <a:p>
            <a:fld id="{254B5E65-296D-440E-9811-9528B653460B}" type="slidenum">
              <a:rPr lang="en-US" smtClean="0"/>
              <a:pPr/>
              <a:t>18</a:t>
            </a:fld>
            <a:endParaRPr lang="en-US"/>
          </a:p>
        </p:txBody>
      </p:sp>
      <p:grpSp>
        <p:nvGrpSpPr>
          <p:cNvPr id="13" name="Group 12">
            <a:extLst>
              <a:ext uri="{FF2B5EF4-FFF2-40B4-BE49-F238E27FC236}">
                <a16:creationId xmlns:a16="http://schemas.microsoft.com/office/drawing/2014/main" id="{40AB3F8B-A991-8837-2335-335004F0ED8E}"/>
              </a:ext>
            </a:extLst>
          </p:cNvPr>
          <p:cNvGrpSpPr/>
          <p:nvPr/>
        </p:nvGrpSpPr>
        <p:grpSpPr>
          <a:xfrm>
            <a:off x="402780" y="1448367"/>
            <a:ext cx="8337996" cy="4114233"/>
            <a:chOff x="402780" y="1448367"/>
            <a:chExt cx="8337996" cy="4114233"/>
          </a:xfrm>
        </p:grpSpPr>
        <p:grpSp>
          <p:nvGrpSpPr>
            <p:cNvPr id="11" name="Group 10">
              <a:extLst>
                <a:ext uri="{FF2B5EF4-FFF2-40B4-BE49-F238E27FC236}">
                  <a16:creationId xmlns:a16="http://schemas.microsoft.com/office/drawing/2014/main" id="{56EA27C9-E08E-02E6-47F2-90127E92F990}"/>
                </a:ext>
              </a:extLst>
            </p:cNvPr>
            <p:cNvGrpSpPr/>
            <p:nvPr/>
          </p:nvGrpSpPr>
          <p:grpSpPr>
            <a:xfrm>
              <a:off x="402780" y="1448367"/>
              <a:ext cx="8337996" cy="4114233"/>
              <a:chOff x="402780" y="1448367"/>
              <a:chExt cx="8337996" cy="4114233"/>
            </a:xfrm>
          </p:grpSpPr>
          <p:grpSp>
            <p:nvGrpSpPr>
              <p:cNvPr id="4" name="Group 3">
                <a:extLst>
                  <a:ext uri="{FF2B5EF4-FFF2-40B4-BE49-F238E27FC236}">
                    <a16:creationId xmlns:a16="http://schemas.microsoft.com/office/drawing/2014/main" id="{331FF369-738D-1805-BDCD-79E62990A81B}"/>
                  </a:ext>
                </a:extLst>
              </p:cNvPr>
              <p:cNvGrpSpPr/>
              <p:nvPr/>
            </p:nvGrpSpPr>
            <p:grpSpPr>
              <a:xfrm>
                <a:off x="402780" y="1448367"/>
                <a:ext cx="8337996" cy="4114233"/>
                <a:chOff x="402780" y="1448367"/>
                <a:chExt cx="8337996" cy="4114233"/>
              </a:xfrm>
            </p:grpSpPr>
            <p:pic>
              <p:nvPicPr>
                <p:cNvPr id="5" name="Picture 4">
                  <a:extLst>
                    <a:ext uri="{FF2B5EF4-FFF2-40B4-BE49-F238E27FC236}">
                      <a16:creationId xmlns:a16="http://schemas.microsoft.com/office/drawing/2014/main" id="{75857233-07AC-494F-B9DF-BBDDC855243F}"/>
                    </a:ext>
                  </a:extLst>
                </p:cNvPr>
                <p:cNvPicPr>
                  <a:picLocks noChangeAspect="1"/>
                </p:cNvPicPr>
                <p:nvPr/>
              </p:nvPicPr>
              <p:blipFill>
                <a:blip r:embed="rId2"/>
                <a:stretch>
                  <a:fillRect/>
                </a:stretch>
              </p:blipFill>
              <p:spPr>
                <a:xfrm>
                  <a:off x="402780" y="1448367"/>
                  <a:ext cx="8337996" cy="4114233"/>
                </a:xfrm>
                <a:prstGeom prst="rect">
                  <a:avLst/>
                </a:prstGeom>
              </p:spPr>
              <p:style>
                <a:lnRef idx="2">
                  <a:schemeClr val="accent1"/>
                </a:lnRef>
                <a:fillRef idx="1">
                  <a:schemeClr val="lt1"/>
                </a:fillRef>
                <a:effectRef idx="0">
                  <a:schemeClr val="accent1"/>
                </a:effectRef>
                <a:fontRef idx="minor">
                  <a:schemeClr val="dk1"/>
                </a:fontRef>
              </p:style>
            </p:pic>
            <p:sp>
              <p:nvSpPr>
                <p:cNvPr id="3" name="Rectangle 2">
                  <a:extLst>
                    <a:ext uri="{FF2B5EF4-FFF2-40B4-BE49-F238E27FC236}">
                      <a16:creationId xmlns:a16="http://schemas.microsoft.com/office/drawing/2014/main" id="{8CCD74A1-6BBD-9D49-4BD0-68097289D7A0}"/>
                    </a:ext>
                  </a:extLst>
                </p:cNvPr>
                <p:cNvSpPr/>
                <p:nvPr/>
              </p:nvSpPr>
              <p:spPr bwMode="auto">
                <a:xfrm>
                  <a:off x="774700" y="2260600"/>
                  <a:ext cx="482600" cy="1397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8" name="Rectangle 7">
                <a:extLst>
                  <a:ext uri="{FF2B5EF4-FFF2-40B4-BE49-F238E27FC236}">
                    <a16:creationId xmlns:a16="http://schemas.microsoft.com/office/drawing/2014/main" id="{E1DE65A3-B3F2-CCB0-A151-C2F719C1436A}"/>
                  </a:ext>
                </a:extLst>
              </p:cNvPr>
              <p:cNvSpPr/>
              <p:nvPr/>
            </p:nvSpPr>
            <p:spPr bwMode="auto">
              <a:xfrm>
                <a:off x="774700" y="3613150"/>
                <a:ext cx="482600" cy="825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a:extLst>
                  <a:ext uri="{FF2B5EF4-FFF2-40B4-BE49-F238E27FC236}">
                    <a16:creationId xmlns:a16="http://schemas.microsoft.com/office/drawing/2014/main" id="{32D06DC1-F7BE-EC8F-F493-91501AED3233}"/>
                  </a:ext>
                </a:extLst>
              </p:cNvPr>
              <p:cNvSpPr/>
              <p:nvPr/>
            </p:nvSpPr>
            <p:spPr bwMode="auto">
              <a:xfrm>
                <a:off x="869950" y="4311649"/>
                <a:ext cx="482600" cy="146051"/>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a:extLst>
                  <a:ext uri="{FF2B5EF4-FFF2-40B4-BE49-F238E27FC236}">
                    <a16:creationId xmlns:a16="http://schemas.microsoft.com/office/drawing/2014/main" id="{8A6FBB0B-2D76-E7B8-E250-0C5A5A687767}"/>
                  </a:ext>
                </a:extLst>
              </p:cNvPr>
              <p:cNvSpPr/>
              <p:nvPr/>
            </p:nvSpPr>
            <p:spPr bwMode="auto">
              <a:xfrm>
                <a:off x="774700" y="5028349"/>
                <a:ext cx="482600" cy="14605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2" name="Rectangle 11">
              <a:extLst>
                <a:ext uri="{FF2B5EF4-FFF2-40B4-BE49-F238E27FC236}">
                  <a16:creationId xmlns:a16="http://schemas.microsoft.com/office/drawing/2014/main" id="{5432668B-E831-4907-9582-2BF719EE4267}"/>
                </a:ext>
              </a:extLst>
            </p:cNvPr>
            <p:cNvSpPr/>
            <p:nvPr/>
          </p:nvSpPr>
          <p:spPr bwMode="auto">
            <a:xfrm>
              <a:off x="1530350" y="5259387"/>
              <a:ext cx="501650" cy="74613"/>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40612620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7BB4-8746-4837-9DA5-7519EA3FB945}"/>
              </a:ext>
            </a:extLst>
          </p:cNvPr>
          <p:cNvSpPr>
            <a:spLocks noGrp="1"/>
          </p:cNvSpPr>
          <p:nvPr>
            <p:ph type="title"/>
          </p:nvPr>
        </p:nvSpPr>
        <p:spPr>
          <a:xfrm>
            <a:off x="457199" y="292972"/>
            <a:ext cx="8229599" cy="1014412"/>
          </a:xfrm>
        </p:spPr>
        <p:txBody>
          <a:bodyPr/>
          <a:lstStyle/>
          <a:p>
            <a:r>
              <a:rPr lang="en-US" dirty="0"/>
              <a:t>When to Use the No Document Option</a:t>
            </a:r>
          </a:p>
        </p:txBody>
      </p:sp>
      <p:sp>
        <p:nvSpPr>
          <p:cNvPr id="3" name="Content Placeholder 2">
            <a:extLst>
              <a:ext uri="{FF2B5EF4-FFF2-40B4-BE49-F238E27FC236}">
                <a16:creationId xmlns:a16="http://schemas.microsoft.com/office/drawing/2014/main" id="{58FEB6E7-6958-49D3-A6CA-33BF5419C942}"/>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sz="1800" dirty="0"/>
              <a:t>The “no document” type selection options will contain tool tips and users should select this only if they have a valid citizenship or immigration status, but do not have a required document from the predefined list provided in HIX </a:t>
            </a:r>
            <a:endParaRPr lang="en-US" sz="1800"/>
          </a:p>
          <a:p>
            <a:pPr marL="285750" indent="-285750">
              <a:spcBef>
                <a:spcPts val="600"/>
              </a:spcBef>
              <a:spcAft>
                <a:spcPts val="600"/>
              </a:spcAft>
              <a:buFont typeface="Arial" panose="020B0604020202020204" pitchFamily="34" charset="0"/>
              <a:buChar char="•"/>
            </a:pPr>
            <a:r>
              <a:rPr lang="en-US" sz="1800" dirty="0"/>
              <a:t>The following are examples of applicants who may be expected to use the new “no document” selection options:</a:t>
            </a:r>
          </a:p>
          <a:p>
            <a:pPr marL="512445" lvl="1" indent="-285750">
              <a:spcAft>
                <a:spcPts val="600"/>
              </a:spcAft>
              <a:buFont typeface="Rockwell" panose="02060603020205020403" pitchFamily="18" charset="0"/>
              <a:buChar char="–"/>
            </a:pPr>
            <a:r>
              <a:rPr lang="en-US" sz="1800" dirty="0"/>
              <a:t>Individuals who are newly naturalized and have not yet received their naturalization certificate</a:t>
            </a:r>
          </a:p>
          <a:p>
            <a:pPr marL="512445" lvl="1" indent="-285750">
              <a:spcAft>
                <a:spcPts val="600"/>
              </a:spcAft>
              <a:buFont typeface="Rockwell" panose="02060603020205020403" pitchFamily="18" charset="0"/>
              <a:buChar char="–"/>
            </a:pPr>
            <a:r>
              <a:rPr lang="en-US" sz="1800" dirty="0"/>
              <a:t>PRUCOL individuals who have applied for an immigration status but have not been granted a status yet and do not have a document available from the predefined list (e.g., PRUCOLs with I-797 applications that do not contain Alien or I-94 numbers)</a:t>
            </a:r>
          </a:p>
          <a:p>
            <a:pPr marL="512445" lvl="1" indent="-285750">
              <a:spcAft>
                <a:spcPts val="600"/>
              </a:spcAft>
              <a:buFont typeface="Rockwell" panose="02060603020205020403" pitchFamily="18" charset="0"/>
              <a:buChar char="–"/>
            </a:pPr>
            <a:r>
              <a:rPr lang="en-US" sz="1800" dirty="0"/>
              <a:t>Afghan Evacuees or Cuban/Haitian Entrants who have fled their countries and did not have an opportunity to get their immigration documents in order</a:t>
            </a:r>
          </a:p>
          <a:p>
            <a:pPr marL="285750" indent="-285750">
              <a:spcBef>
                <a:spcPts val="600"/>
              </a:spcBef>
              <a:spcAft>
                <a:spcPts val="600"/>
              </a:spcAft>
              <a:buFont typeface="Arial" panose="020B0604020202020204" pitchFamily="34" charset="0"/>
              <a:buChar char="•"/>
            </a:pPr>
            <a:endParaRPr lang="en-US" sz="1800"/>
          </a:p>
        </p:txBody>
      </p:sp>
      <p:sp>
        <p:nvSpPr>
          <p:cNvPr id="6" name="Slide Number Placeholder 5">
            <a:extLst>
              <a:ext uri="{FF2B5EF4-FFF2-40B4-BE49-F238E27FC236}">
                <a16:creationId xmlns:a16="http://schemas.microsoft.com/office/drawing/2014/main" id="{D252F0FA-69D6-B5FE-50C1-E6E052B9B01C}"/>
              </a:ext>
            </a:extLst>
          </p:cNvPr>
          <p:cNvSpPr>
            <a:spLocks noGrp="1"/>
          </p:cNvSpPr>
          <p:nvPr>
            <p:ph type="sldNum" sz="quarter" idx="10"/>
          </p:nvPr>
        </p:nvSpPr>
        <p:spPr/>
        <p:txBody>
          <a:bodyPr/>
          <a:lstStyle/>
          <a:p>
            <a:fld id="{254B5E65-296D-440E-9811-9528B653460B}" type="slidenum">
              <a:rPr lang="en-US" smtClean="0"/>
              <a:pPr/>
              <a:t>19</a:t>
            </a:fld>
            <a:endParaRPr lang="en-US"/>
          </a:p>
        </p:txBody>
      </p:sp>
    </p:spTree>
    <p:extLst>
      <p:ext uri="{BB962C8B-B14F-4D97-AF65-F5344CB8AC3E}">
        <p14:creationId xmlns:p14="http://schemas.microsoft.com/office/powerpoint/2010/main" val="5455960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j-lt"/>
              </a:rPr>
              <a:t>MA Health Care Learning Series</a:t>
            </a:r>
          </a:p>
        </p:txBody>
      </p:sp>
      <p:sp>
        <p:nvSpPr>
          <p:cNvPr id="3" name="Content Placeholder 2"/>
          <p:cNvSpPr>
            <a:spLocks noGrp="1"/>
          </p:cNvSpPr>
          <p:nvPr>
            <p:ph idx="1"/>
          </p:nvPr>
        </p:nvSpPr>
        <p:spPr/>
        <p:txBody>
          <a:bodyPr/>
          <a:lstStyle/>
          <a:p>
            <a:br>
              <a:rPr lang="en-US"/>
            </a:br>
            <a:r>
              <a:rPr lang="en-US"/>
              <a:t>The MA Health Care Learning Series provides regular updates and presentations from Health Connector and MassHealth staff, to educate those who help Massachusetts residents in applying, getting and keeping their health coverage through MassHealth, the Health Connector and Health Safety Net via MAhealthconnector.org.</a:t>
            </a:r>
          </a:p>
          <a:p>
            <a:endParaRPr lang="en-US"/>
          </a:p>
        </p:txBody>
      </p:sp>
      <p:sp>
        <p:nvSpPr>
          <p:cNvPr id="6" name="Slide Number Placeholder 5">
            <a:extLst>
              <a:ext uri="{FF2B5EF4-FFF2-40B4-BE49-F238E27FC236}">
                <a16:creationId xmlns:a16="http://schemas.microsoft.com/office/drawing/2014/main" id="{E2150ACF-89A9-4BDD-0EAB-115660C858D1}"/>
              </a:ext>
            </a:extLst>
          </p:cNvPr>
          <p:cNvSpPr>
            <a:spLocks noGrp="1"/>
          </p:cNvSpPr>
          <p:nvPr>
            <p:ph type="sldNum" sz="quarter" idx="10"/>
          </p:nvPr>
        </p:nvSpPr>
        <p:spPr/>
        <p:txBody>
          <a:bodyPr/>
          <a:lstStyle/>
          <a:p>
            <a:fld id="{254B5E65-296D-440E-9811-9528B653460B}" type="slidenum">
              <a:rPr lang="en-US" smtClean="0"/>
              <a:pPr/>
              <a:t>2</a:t>
            </a:fld>
            <a:endParaRPr lang="en-US"/>
          </a:p>
        </p:txBody>
      </p:sp>
    </p:spTree>
    <p:custDataLst>
      <p:tags r:id="rId1"/>
    </p:custDataLst>
    <p:extLst>
      <p:ext uri="{BB962C8B-B14F-4D97-AF65-F5344CB8AC3E}">
        <p14:creationId xmlns:p14="http://schemas.microsoft.com/office/powerpoint/2010/main" val="152006141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CD6C216-9F7A-4D12-851F-A0627E07DB78}"/>
              </a:ext>
            </a:extLst>
          </p:cNvPr>
          <p:cNvSpPr>
            <a:spLocks noGrp="1"/>
          </p:cNvSpPr>
          <p:nvPr>
            <p:ph type="title"/>
          </p:nvPr>
        </p:nvSpPr>
        <p:spPr>
          <a:xfrm>
            <a:off x="457199" y="683759"/>
            <a:ext cx="2487616" cy="1014412"/>
          </a:xfrm>
        </p:spPr>
        <p:txBody>
          <a:bodyPr/>
          <a:lstStyle/>
          <a:p>
            <a:r>
              <a:rPr lang="en-US"/>
              <a:t>Citizenship/ Immigration Status</a:t>
            </a:r>
          </a:p>
        </p:txBody>
      </p:sp>
      <p:pic>
        <p:nvPicPr>
          <p:cNvPr id="5" name="Picture 4">
            <a:extLst>
              <a:ext uri="{FF2B5EF4-FFF2-40B4-BE49-F238E27FC236}">
                <a16:creationId xmlns:a16="http://schemas.microsoft.com/office/drawing/2014/main" id="{F9504238-EAD9-4D3B-A5AA-F4E374869628}"/>
              </a:ext>
            </a:extLst>
          </p:cNvPr>
          <p:cNvPicPr>
            <a:picLocks noChangeAspect="1"/>
          </p:cNvPicPr>
          <p:nvPr/>
        </p:nvPicPr>
        <p:blipFill rotWithShape="1">
          <a:blip r:embed="rId2"/>
          <a:srcRect t="6580" b="6559"/>
          <a:stretch/>
        </p:blipFill>
        <p:spPr>
          <a:xfrm>
            <a:off x="3105616" y="227606"/>
            <a:ext cx="5675971" cy="6612673"/>
          </a:xfrm>
          <a:prstGeom prst="rect">
            <a:avLst/>
          </a:prstGeom>
        </p:spPr>
        <p:style>
          <a:lnRef idx="2">
            <a:schemeClr val="accent1"/>
          </a:lnRef>
          <a:fillRef idx="1">
            <a:schemeClr val="lt1"/>
          </a:fillRef>
          <a:effectRef idx="0">
            <a:schemeClr val="accent1"/>
          </a:effectRef>
          <a:fontRef idx="minor">
            <a:schemeClr val="dk1"/>
          </a:fontRef>
        </p:style>
      </p:pic>
      <p:sp>
        <p:nvSpPr>
          <p:cNvPr id="8" name="Rectangle: Rounded Corners 7">
            <a:extLst>
              <a:ext uri="{FF2B5EF4-FFF2-40B4-BE49-F238E27FC236}">
                <a16:creationId xmlns:a16="http://schemas.microsoft.com/office/drawing/2014/main" id="{F552433B-6328-41BD-97BA-CF5E904F908B}"/>
              </a:ext>
            </a:extLst>
          </p:cNvPr>
          <p:cNvSpPr/>
          <p:nvPr/>
        </p:nvSpPr>
        <p:spPr bwMode="auto">
          <a:xfrm>
            <a:off x="3340395" y="6242238"/>
            <a:ext cx="4279605" cy="228231"/>
          </a:xfrm>
          <a:prstGeom prst="round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a:extLst>
              <a:ext uri="{FF2B5EF4-FFF2-40B4-BE49-F238E27FC236}">
                <a16:creationId xmlns:a16="http://schemas.microsoft.com/office/drawing/2014/main" id="{714A64F1-DCB0-73D8-ED1A-69C31A339F71}"/>
              </a:ext>
            </a:extLst>
          </p:cNvPr>
          <p:cNvSpPr>
            <a:spLocks noGrp="1"/>
          </p:cNvSpPr>
          <p:nvPr>
            <p:ph type="sldNum" sz="quarter" idx="10"/>
          </p:nvPr>
        </p:nvSpPr>
        <p:spPr/>
        <p:txBody>
          <a:bodyPr/>
          <a:lstStyle/>
          <a:p>
            <a:fld id="{254B5E65-296D-440E-9811-9528B653460B}" type="slidenum">
              <a:rPr lang="en-US" smtClean="0"/>
              <a:pPr/>
              <a:t>20</a:t>
            </a:fld>
            <a:endParaRPr lang="en-US"/>
          </a:p>
        </p:txBody>
      </p:sp>
    </p:spTree>
    <p:extLst>
      <p:ext uri="{BB962C8B-B14F-4D97-AF65-F5344CB8AC3E}">
        <p14:creationId xmlns:p14="http://schemas.microsoft.com/office/powerpoint/2010/main" val="11752943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41832-5D8D-924A-C299-13A3DFB836B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C58C6550-D8EE-6DD7-B950-3DE1AD2CD02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4319392-251B-4A0C-B413-A5E7E4B58372}"/>
              </a:ext>
            </a:extLst>
          </p:cNvPr>
          <p:cNvPicPr>
            <a:picLocks noChangeAspect="1"/>
          </p:cNvPicPr>
          <p:nvPr/>
        </p:nvPicPr>
        <p:blipFill>
          <a:blip r:embed="rId2"/>
          <a:stretch>
            <a:fillRect/>
          </a:stretch>
        </p:blipFill>
        <p:spPr>
          <a:xfrm>
            <a:off x="457199" y="381224"/>
            <a:ext cx="7644809" cy="5718415"/>
          </a:xfrm>
          <a:prstGeom prst="rect">
            <a:avLst/>
          </a:prstGeom>
        </p:spPr>
        <p:style>
          <a:lnRef idx="2">
            <a:schemeClr val="accent1"/>
          </a:lnRef>
          <a:fillRef idx="1">
            <a:schemeClr val="lt1"/>
          </a:fillRef>
          <a:effectRef idx="0">
            <a:schemeClr val="accent1"/>
          </a:effectRef>
          <a:fontRef idx="minor">
            <a:schemeClr val="dk1"/>
          </a:fontRef>
        </p:style>
      </p:pic>
      <p:sp>
        <p:nvSpPr>
          <p:cNvPr id="6" name="Rectangle: Rounded Corners 5">
            <a:extLst>
              <a:ext uri="{FF2B5EF4-FFF2-40B4-BE49-F238E27FC236}">
                <a16:creationId xmlns:a16="http://schemas.microsoft.com/office/drawing/2014/main" id="{92DC191A-7FE1-4A2E-A85D-BBB0239741B0}"/>
              </a:ext>
            </a:extLst>
          </p:cNvPr>
          <p:cNvSpPr/>
          <p:nvPr/>
        </p:nvSpPr>
        <p:spPr bwMode="auto">
          <a:xfrm>
            <a:off x="3285460" y="5050465"/>
            <a:ext cx="4093535" cy="119084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a:extLst>
              <a:ext uri="{FF2B5EF4-FFF2-40B4-BE49-F238E27FC236}">
                <a16:creationId xmlns:a16="http://schemas.microsoft.com/office/drawing/2014/main" id="{B1AD2695-6F27-7BEE-2D89-619C84EB7259}"/>
              </a:ext>
            </a:extLst>
          </p:cNvPr>
          <p:cNvSpPr>
            <a:spLocks noGrp="1"/>
          </p:cNvSpPr>
          <p:nvPr>
            <p:ph type="sldNum" sz="quarter" idx="10"/>
          </p:nvPr>
        </p:nvSpPr>
        <p:spPr/>
        <p:txBody>
          <a:bodyPr/>
          <a:lstStyle/>
          <a:p>
            <a:fld id="{254B5E65-296D-440E-9811-9528B653460B}" type="slidenum">
              <a:rPr lang="en-US" smtClean="0"/>
              <a:pPr/>
              <a:t>21</a:t>
            </a:fld>
            <a:endParaRPr lang="en-US"/>
          </a:p>
        </p:txBody>
      </p:sp>
    </p:spTree>
    <p:extLst>
      <p:ext uri="{BB962C8B-B14F-4D97-AF65-F5344CB8AC3E}">
        <p14:creationId xmlns:p14="http://schemas.microsoft.com/office/powerpoint/2010/main" val="30630708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D140-6DD6-41B1-91B8-95FEAB8C1C10}"/>
              </a:ext>
            </a:extLst>
          </p:cNvPr>
          <p:cNvSpPr>
            <a:spLocks noGrp="1"/>
          </p:cNvSpPr>
          <p:nvPr>
            <p:ph type="title"/>
          </p:nvPr>
        </p:nvSpPr>
        <p:spPr/>
        <p:txBody>
          <a:bodyPr/>
          <a:lstStyle/>
          <a:p>
            <a:r>
              <a:rPr lang="en-US"/>
              <a:t>Reasonable Opportunity Period</a:t>
            </a:r>
          </a:p>
        </p:txBody>
      </p:sp>
      <p:sp>
        <p:nvSpPr>
          <p:cNvPr id="3" name="Content Placeholder 2">
            <a:extLst>
              <a:ext uri="{FF2B5EF4-FFF2-40B4-BE49-F238E27FC236}">
                <a16:creationId xmlns:a16="http://schemas.microsoft.com/office/drawing/2014/main" id="{3EBC1932-6C18-4B68-B2F0-03DFCCE7231B}"/>
              </a:ext>
            </a:extLst>
          </p:cNvPr>
          <p:cNvSpPr>
            <a:spLocks noGrp="1"/>
          </p:cNvSpPr>
          <p:nvPr>
            <p:ph idx="1"/>
          </p:nvPr>
        </p:nvSpPr>
        <p:spPr/>
        <p:txBody>
          <a:bodyPr/>
          <a:lstStyle/>
          <a:p>
            <a:pPr>
              <a:spcBef>
                <a:spcPts val="600"/>
              </a:spcBef>
              <a:spcAft>
                <a:spcPts val="600"/>
              </a:spcAft>
            </a:pPr>
            <a:r>
              <a:rPr lang="en-US" sz="1800" b="1"/>
              <a:t>Reminder: Reasonable opportunity period (90 days) </a:t>
            </a:r>
            <a:endParaRPr lang="en-US" sz="1800"/>
          </a:p>
          <a:p>
            <a:pPr>
              <a:spcBef>
                <a:spcPts val="600"/>
              </a:spcBef>
              <a:spcAft>
                <a:spcPts val="600"/>
              </a:spcAft>
            </a:pPr>
            <a:r>
              <a:rPr lang="en-US" sz="1800"/>
              <a:t>The individual has 90 days from receipt of the RFI notice for citizenship and immigration documents to provide all requested verifications.</a:t>
            </a:r>
          </a:p>
          <a:p>
            <a:pPr>
              <a:spcBef>
                <a:spcPts val="600"/>
              </a:spcBef>
              <a:spcAft>
                <a:spcPts val="600"/>
              </a:spcAft>
            </a:pPr>
            <a:r>
              <a:rPr lang="en-US" sz="1800" b="1"/>
              <a:t>Reasonable opportunity extension</a:t>
            </a:r>
          </a:p>
          <a:p>
            <a:pPr marL="285750" indent="-285750">
              <a:spcBef>
                <a:spcPts val="600"/>
              </a:spcBef>
              <a:spcAft>
                <a:spcPts val="600"/>
              </a:spcAft>
              <a:buFont typeface="Arial" panose="020B0604020202020204" pitchFamily="34" charset="0"/>
              <a:buChar char="•"/>
            </a:pPr>
            <a:r>
              <a:rPr lang="en-US" sz="1800"/>
              <a:t>Applicants/members having difficulty providing the requested documentation of immigration, can request a </a:t>
            </a:r>
            <a:r>
              <a:rPr lang="en-US" sz="1800" u="sng"/>
              <a:t>90-day reasonable opportunity extension</a:t>
            </a:r>
          </a:p>
          <a:p>
            <a:pPr marL="512763" lvl="1" indent="-285750">
              <a:spcAft>
                <a:spcPts val="600"/>
              </a:spcAft>
              <a:buFont typeface="Rockwell" panose="02060603020205020403" pitchFamily="18" charset="0"/>
              <a:buChar char="–"/>
            </a:pPr>
            <a:r>
              <a:rPr lang="en-US" sz="1800"/>
              <a:t>Must be requested before the original RFI period expires</a:t>
            </a:r>
          </a:p>
          <a:p>
            <a:endParaRPr lang="en-US" sz="1800"/>
          </a:p>
        </p:txBody>
      </p:sp>
      <p:sp>
        <p:nvSpPr>
          <p:cNvPr id="6" name="Slide Number Placeholder 5">
            <a:extLst>
              <a:ext uri="{FF2B5EF4-FFF2-40B4-BE49-F238E27FC236}">
                <a16:creationId xmlns:a16="http://schemas.microsoft.com/office/drawing/2014/main" id="{6D161D1E-1020-4F59-70F7-A1C0F284B332}"/>
              </a:ext>
            </a:extLst>
          </p:cNvPr>
          <p:cNvSpPr>
            <a:spLocks noGrp="1"/>
          </p:cNvSpPr>
          <p:nvPr>
            <p:ph type="sldNum" sz="quarter" idx="10"/>
          </p:nvPr>
        </p:nvSpPr>
        <p:spPr/>
        <p:txBody>
          <a:bodyPr/>
          <a:lstStyle/>
          <a:p>
            <a:fld id="{254B5E65-296D-440E-9811-9528B653460B}" type="slidenum">
              <a:rPr lang="en-US" smtClean="0"/>
              <a:pPr/>
              <a:t>22</a:t>
            </a:fld>
            <a:endParaRPr lang="en-US"/>
          </a:p>
        </p:txBody>
      </p:sp>
    </p:spTree>
    <p:extLst>
      <p:ext uri="{BB962C8B-B14F-4D97-AF65-F5344CB8AC3E}">
        <p14:creationId xmlns:p14="http://schemas.microsoft.com/office/powerpoint/2010/main" val="23781672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8354-3583-4D96-B775-A918053BDEA3}"/>
              </a:ext>
            </a:extLst>
          </p:cNvPr>
          <p:cNvSpPr>
            <a:spLocks noGrp="1"/>
          </p:cNvSpPr>
          <p:nvPr>
            <p:ph type="title"/>
          </p:nvPr>
        </p:nvSpPr>
        <p:spPr/>
        <p:txBody>
          <a:bodyPr/>
          <a:lstStyle/>
          <a:p>
            <a:r>
              <a:rPr lang="en-US"/>
              <a:t>Reminder: Valid Nonimmigrant Visas</a:t>
            </a:r>
          </a:p>
        </p:txBody>
      </p:sp>
      <p:sp>
        <p:nvSpPr>
          <p:cNvPr id="3" name="Content Placeholder 2">
            <a:extLst>
              <a:ext uri="{FF2B5EF4-FFF2-40B4-BE49-F238E27FC236}">
                <a16:creationId xmlns:a16="http://schemas.microsoft.com/office/drawing/2014/main" id="{7D65B234-3ED8-41ED-B78B-E6D305811768}"/>
              </a:ext>
            </a:extLst>
          </p:cNvPr>
          <p:cNvSpPr>
            <a:spLocks noGrp="1"/>
          </p:cNvSpPr>
          <p:nvPr>
            <p:ph idx="1"/>
          </p:nvPr>
        </p:nvSpPr>
        <p:spPr>
          <a:xfrm>
            <a:off x="457200" y="1222744"/>
            <a:ext cx="8229600" cy="4856429"/>
          </a:xfrm>
        </p:spPr>
        <p:txBody>
          <a:bodyPr/>
          <a:lstStyle/>
          <a:p>
            <a:pPr marL="285750" marR="0" indent="-285750">
              <a:spcBef>
                <a:spcPts val="600"/>
              </a:spcBef>
              <a:spcAft>
                <a:spcPts val="600"/>
              </a:spcAft>
              <a:buFont typeface="Arial" panose="020B0604020202020204" pitchFamily="34" charset="0"/>
              <a:buChar char="•"/>
            </a:pPr>
            <a:r>
              <a:rPr lang="en-US" sz="1800" dirty="0">
                <a:solidFill>
                  <a:srgbClr val="000000"/>
                </a:solidFill>
                <a:effectLst/>
                <a:ea typeface="Times New Roman" panose="02020603050405020304" pitchFamily="18" charset="0"/>
              </a:rPr>
              <a:t>Per MassHealth regulations, applicants, and members with valid, </a:t>
            </a:r>
            <a:r>
              <a:rPr lang="en-US" sz="1800" b="1" dirty="0">
                <a:solidFill>
                  <a:srgbClr val="000000"/>
                </a:solidFill>
                <a:effectLst/>
                <a:ea typeface="Times New Roman" panose="02020603050405020304" pitchFamily="18" charset="0"/>
              </a:rPr>
              <a:t>unexpired “nonimmigrant visas</a:t>
            </a:r>
            <a:r>
              <a:rPr lang="en-US" sz="1800" dirty="0">
                <a:solidFill>
                  <a:srgbClr val="000000"/>
                </a:solidFill>
                <a:effectLst/>
                <a:ea typeface="Times New Roman" panose="02020603050405020304" pitchFamily="18" charset="0"/>
              </a:rPr>
              <a:t>” such as B1 (work visa) and B2 (visitor) visas are considered Immigrants Lawfully Present (ILP)</a:t>
            </a:r>
          </a:p>
          <a:p>
            <a:pPr marL="285750" marR="0" indent="-285750">
              <a:spcBef>
                <a:spcPts val="600"/>
              </a:spcBef>
              <a:spcAft>
                <a:spcPts val="600"/>
              </a:spcAft>
              <a:buFont typeface="Arial" panose="020B0604020202020204" pitchFamily="34" charset="0"/>
              <a:buChar char="•"/>
            </a:pPr>
            <a:r>
              <a:rPr lang="en-US" sz="1800" dirty="0">
                <a:solidFill>
                  <a:srgbClr val="000000"/>
                </a:solidFill>
                <a:effectLst/>
                <a:ea typeface="Times New Roman" panose="02020603050405020304" pitchFamily="18" charset="0"/>
              </a:rPr>
              <a:t>Other valid nonimmigrant visas such as J1 (work and study-based exchange visa) and F1 (student visa) would also place a member into ILP status</a:t>
            </a:r>
          </a:p>
          <a:p>
            <a:pPr marL="285750" marR="0" indent="-285750">
              <a:spcBef>
                <a:spcPts val="600"/>
              </a:spcBef>
              <a:spcAft>
                <a:spcPts val="600"/>
              </a:spcAft>
              <a:buFont typeface="Arial" panose="020B0604020202020204" pitchFamily="34" charset="0"/>
              <a:buChar char="•"/>
            </a:pPr>
            <a:r>
              <a:rPr lang="en-US" sz="1800" dirty="0">
                <a:solidFill>
                  <a:srgbClr val="000000"/>
                </a:solidFill>
                <a:effectLst/>
                <a:ea typeface="Times New Roman" panose="02020603050405020304" pitchFamily="18" charset="0"/>
              </a:rPr>
              <a:t>If an applicant or member with a nonimmigrant visa satisfies residency and other requirements, they may be eligible for MassHealth benefits or Health Connector coverage</a:t>
            </a:r>
            <a:endParaRPr lang="en-US" sz="1800" dirty="0">
              <a:effectLst/>
              <a:ea typeface="Calibri" panose="020F0502020204030204" pitchFamily="34" charset="0"/>
            </a:endParaRPr>
          </a:p>
          <a:p>
            <a:pPr marL="285750" marR="0" indent="-285750">
              <a:spcBef>
                <a:spcPts val="600"/>
              </a:spcBef>
              <a:spcAft>
                <a:spcPts val="600"/>
              </a:spcAft>
              <a:buFont typeface="Arial" panose="020B0604020202020204" pitchFamily="34" charset="0"/>
              <a:buChar char="•"/>
            </a:pPr>
            <a:r>
              <a:rPr lang="en-US" sz="1800" dirty="0">
                <a:solidFill>
                  <a:srgbClr val="000000"/>
                </a:solidFill>
                <a:effectLst/>
                <a:ea typeface="Times New Roman" panose="02020603050405020304" pitchFamily="18" charset="0"/>
              </a:rPr>
              <a:t>In some situations, a person may enter the country on a valid nonimmigrant visa and apply for a different immigrant status during that time. If an applicant’s nonimmigrant visa expires, but the applicant can provide proof of their filed application for an upgraded status with the Department of Homeland Security (DHS), or for an extension of their visa (and they do not yet have employment authorization) they may qualify for PRUCOL or Person Residing Under Color of Law status </a:t>
            </a:r>
            <a:endParaRPr lang="en-US" dirty="0"/>
          </a:p>
        </p:txBody>
      </p:sp>
      <p:sp>
        <p:nvSpPr>
          <p:cNvPr id="6" name="Slide Number Placeholder 5">
            <a:extLst>
              <a:ext uri="{FF2B5EF4-FFF2-40B4-BE49-F238E27FC236}">
                <a16:creationId xmlns:a16="http://schemas.microsoft.com/office/drawing/2014/main" id="{76D880F7-2F84-67FB-EA6C-A2AC7211E975}"/>
              </a:ext>
            </a:extLst>
          </p:cNvPr>
          <p:cNvSpPr>
            <a:spLocks noGrp="1"/>
          </p:cNvSpPr>
          <p:nvPr>
            <p:ph type="sldNum" sz="quarter" idx="10"/>
          </p:nvPr>
        </p:nvSpPr>
        <p:spPr/>
        <p:txBody>
          <a:bodyPr/>
          <a:lstStyle/>
          <a:p>
            <a:fld id="{254B5E65-296D-440E-9811-9528B653460B}" type="slidenum">
              <a:rPr lang="en-US" smtClean="0"/>
              <a:pPr/>
              <a:t>23</a:t>
            </a:fld>
            <a:endParaRPr lang="en-US"/>
          </a:p>
        </p:txBody>
      </p:sp>
    </p:spTree>
    <p:extLst>
      <p:ext uri="{BB962C8B-B14F-4D97-AF65-F5344CB8AC3E}">
        <p14:creationId xmlns:p14="http://schemas.microsoft.com/office/powerpoint/2010/main" val="26943503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029F-EE1F-40A0-8001-1B8B6DBBC42A}"/>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F00E2E78-1A13-489D-946A-259CDB60ECCD}"/>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sz="1800" dirty="0"/>
              <a:t>Additional Resources: Recently published MassHealth Eligibility Operations Memos about eligibility for certain noncitizen groups:</a:t>
            </a:r>
            <a:endParaRPr lang="en-US" dirty="0"/>
          </a:p>
          <a:p>
            <a:pPr marL="512445" lvl="1" indent="-285750">
              <a:spcAft>
                <a:spcPts val="600"/>
              </a:spcAft>
              <a:buFont typeface="Courier New" panose="02070309020205020404" pitchFamily="49" charset="0"/>
              <a:buChar char="o"/>
            </a:pPr>
            <a:r>
              <a:rPr lang="en-US" dirty="0">
                <a:hlinkClick r:id="rId2"/>
              </a:rPr>
              <a:t>EOM 22-03: Eligibility Rules for Cuban and Haitian Entrants</a:t>
            </a:r>
            <a:endParaRPr lang="en-US" dirty="0"/>
          </a:p>
          <a:p>
            <a:pPr marL="512445" lvl="1" indent="-285750">
              <a:spcAft>
                <a:spcPts val="600"/>
              </a:spcAft>
              <a:buFont typeface="Courier New" panose="02070309020205020404" pitchFamily="49" charset="0"/>
              <a:buChar char="o"/>
            </a:pPr>
            <a:r>
              <a:rPr lang="en-US" dirty="0">
                <a:hlinkClick r:id="rId3"/>
              </a:rPr>
              <a:t>EOM 22-04: Verification of PRUCOL Status</a:t>
            </a:r>
            <a:endParaRPr lang="en-US" dirty="0"/>
          </a:p>
          <a:p>
            <a:pPr marL="512445" lvl="1" indent="-285750">
              <a:spcAft>
                <a:spcPts val="600"/>
              </a:spcAft>
              <a:buFont typeface="Courier New" panose="02070309020205020404" pitchFamily="49" charset="0"/>
              <a:buChar char="o"/>
            </a:pPr>
            <a:r>
              <a:rPr lang="en-US" dirty="0">
                <a:hlinkClick r:id="rId4"/>
              </a:rPr>
              <a:t>EOM 21-15: MassHealth Benefits for Afghan Immigrant Evacuees</a:t>
            </a:r>
            <a:endParaRPr lang="en-US" dirty="0"/>
          </a:p>
          <a:p>
            <a:pPr marL="285750" indent="-285750">
              <a:spcBef>
                <a:spcPts val="600"/>
              </a:spcBef>
              <a:spcAft>
                <a:spcPts val="600"/>
              </a:spcAft>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8C54C4E8-A868-FCDB-B9D5-871DA4AAEA79}"/>
              </a:ext>
            </a:extLst>
          </p:cNvPr>
          <p:cNvSpPr>
            <a:spLocks noGrp="1"/>
          </p:cNvSpPr>
          <p:nvPr>
            <p:ph type="sldNum" sz="quarter" idx="10"/>
          </p:nvPr>
        </p:nvSpPr>
        <p:spPr/>
        <p:txBody>
          <a:bodyPr/>
          <a:lstStyle/>
          <a:p>
            <a:fld id="{254B5E65-296D-440E-9811-9528B653460B}" type="slidenum">
              <a:rPr lang="en-US" smtClean="0"/>
              <a:pPr/>
              <a:t>24</a:t>
            </a:fld>
            <a:endParaRPr lang="en-US"/>
          </a:p>
        </p:txBody>
      </p:sp>
    </p:spTree>
    <p:extLst>
      <p:ext uri="{BB962C8B-B14F-4D97-AF65-F5344CB8AC3E}">
        <p14:creationId xmlns:p14="http://schemas.microsoft.com/office/powerpoint/2010/main" val="7350410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F4AA3-A28A-4DFE-B11C-3133A2A9AC05}"/>
              </a:ext>
            </a:extLst>
          </p:cNvPr>
          <p:cNvSpPr>
            <a:spLocks noGrp="1"/>
          </p:cNvSpPr>
          <p:nvPr>
            <p:ph type="title"/>
          </p:nvPr>
        </p:nvSpPr>
        <p:spPr/>
        <p:txBody>
          <a:bodyPr/>
          <a:lstStyle/>
          <a:p>
            <a:r>
              <a:rPr lang="en-US"/>
              <a:t>Reminder: Cuban and Haitian Entrants</a:t>
            </a:r>
          </a:p>
        </p:txBody>
      </p:sp>
      <p:sp>
        <p:nvSpPr>
          <p:cNvPr id="2" name="Content Placeholder 1">
            <a:extLst>
              <a:ext uri="{FF2B5EF4-FFF2-40B4-BE49-F238E27FC236}">
                <a16:creationId xmlns:a16="http://schemas.microsoft.com/office/drawing/2014/main" id="{46948F7D-EBD5-429B-BF7C-5F84ABADC62B}"/>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sz="1800" b="1" dirty="0"/>
              <a:t>Cuban and Haitian entrants </a:t>
            </a:r>
            <a:r>
              <a:rPr lang="en-US" sz="1800" dirty="0"/>
              <a:t>are defined as certain nationals of Cuba and Haiti who have permission to reside in the U.S. based on humanitarian considerations or under special laws that apply to them</a:t>
            </a:r>
          </a:p>
          <a:p>
            <a:pPr marL="285750" indent="-285750">
              <a:spcBef>
                <a:spcPts val="600"/>
              </a:spcBef>
              <a:spcAft>
                <a:spcPts val="600"/>
              </a:spcAft>
              <a:buFont typeface="Arial" panose="020B0604020202020204" pitchFamily="34" charset="0"/>
              <a:buChar char="•"/>
            </a:pPr>
            <a:r>
              <a:rPr lang="en-US" sz="1800" dirty="0"/>
              <a:t>For MassHealth eligibility, these individuals are considered Qualified Non-Citizens</a:t>
            </a:r>
          </a:p>
          <a:p>
            <a:pPr lvl="2">
              <a:spcAft>
                <a:spcPts val="600"/>
              </a:spcAft>
            </a:pPr>
            <a:r>
              <a:rPr lang="en-US" sz="1800" dirty="0"/>
              <a:t>The Cuban/Haitian entrant categories are defined in 501(e) of Refugee Education Assistance Act (REAA)</a:t>
            </a:r>
          </a:p>
          <a:p>
            <a:pPr lvl="2">
              <a:spcAft>
                <a:spcPts val="600"/>
              </a:spcAft>
            </a:pPr>
            <a:r>
              <a:rPr lang="en-US" sz="1800" dirty="0"/>
              <a:t>Not every national of Cuba or Haiti is a Cuban/Haitian entrant</a:t>
            </a:r>
          </a:p>
          <a:p>
            <a:pPr marL="285750" indent="-285750">
              <a:spcBef>
                <a:spcPts val="600"/>
              </a:spcBef>
              <a:spcAft>
                <a:spcPts val="600"/>
              </a:spcAft>
              <a:buFont typeface="Arial" panose="020B0604020202020204" pitchFamily="34" charset="0"/>
              <a:buChar char="•"/>
            </a:pPr>
            <a:r>
              <a:rPr lang="en-US" sz="1800" dirty="0"/>
              <a:t>Immigration documents – Applicants coming from Cuba or Haiti could have other types of immigration statuses that could put them in a different healthcare eligibility category</a:t>
            </a:r>
          </a:p>
          <a:p>
            <a:pPr marL="226695" lvl="1">
              <a:spcAft>
                <a:spcPts val="600"/>
              </a:spcAft>
            </a:pPr>
            <a:r>
              <a:rPr lang="en-US" sz="1800" dirty="0"/>
              <a:t>If available, submit the documents with the application</a:t>
            </a:r>
          </a:p>
          <a:p>
            <a:pPr marL="226695" lvl="1">
              <a:spcAft>
                <a:spcPts val="600"/>
              </a:spcAft>
            </a:pPr>
            <a:endParaRPr lang="en-US" sz="1400" dirty="0"/>
          </a:p>
          <a:p>
            <a:pPr marL="285750" indent="-285750">
              <a:spcBef>
                <a:spcPts val="600"/>
              </a:spcBef>
              <a:spcAft>
                <a:spcPts val="600"/>
              </a:spcAft>
              <a:buFont typeface="Arial" panose="020B0604020202020204" pitchFamily="34" charset="0"/>
              <a:buChar char="•"/>
            </a:pPr>
            <a:endParaRPr lang="en-US" sz="1800" dirty="0"/>
          </a:p>
        </p:txBody>
      </p:sp>
      <p:sp>
        <p:nvSpPr>
          <p:cNvPr id="6" name="Slide Number Placeholder 5">
            <a:extLst>
              <a:ext uri="{FF2B5EF4-FFF2-40B4-BE49-F238E27FC236}">
                <a16:creationId xmlns:a16="http://schemas.microsoft.com/office/drawing/2014/main" id="{22914120-7685-A4C9-E60D-710A6F975859}"/>
              </a:ext>
            </a:extLst>
          </p:cNvPr>
          <p:cNvSpPr>
            <a:spLocks noGrp="1"/>
          </p:cNvSpPr>
          <p:nvPr>
            <p:ph type="sldNum" sz="quarter" idx="10"/>
          </p:nvPr>
        </p:nvSpPr>
        <p:spPr/>
        <p:txBody>
          <a:bodyPr/>
          <a:lstStyle/>
          <a:p>
            <a:fld id="{254B5E65-296D-440E-9811-9528B653460B}" type="slidenum">
              <a:rPr lang="en-US" smtClean="0"/>
              <a:pPr/>
              <a:t>25</a:t>
            </a:fld>
            <a:endParaRPr lang="en-US"/>
          </a:p>
        </p:txBody>
      </p:sp>
    </p:spTree>
    <p:extLst>
      <p:ext uri="{BB962C8B-B14F-4D97-AF65-F5344CB8AC3E}">
        <p14:creationId xmlns:p14="http://schemas.microsoft.com/office/powerpoint/2010/main" val="25810747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BE6A-8104-12F2-F460-B7B5F293BCC2}"/>
              </a:ext>
            </a:extLst>
          </p:cNvPr>
          <p:cNvSpPr>
            <a:spLocks noGrp="1"/>
          </p:cNvSpPr>
          <p:nvPr>
            <p:ph type="title"/>
          </p:nvPr>
        </p:nvSpPr>
        <p:spPr>
          <a:xfrm>
            <a:off x="457199" y="241602"/>
            <a:ext cx="8229599" cy="1014412"/>
          </a:xfrm>
        </p:spPr>
        <p:txBody>
          <a:bodyPr/>
          <a:lstStyle/>
          <a:p>
            <a:r>
              <a:rPr lang="en-US"/>
              <a:t>Application Completion Tips </a:t>
            </a:r>
            <a:br>
              <a:rPr lang="en-US"/>
            </a:br>
            <a:r>
              <a:rPr lang="en-US"/>
              <a:t>and Reminders </a:t>
            </a:r>
          </a:p>
        </p:txBody>
      </p:sp>
      <p:sp>
        <p:nvSpPr>
          <p:cNvPr id="3" name="Content Placeholder 2">
            <a:extLst>
              <a:ext uri="{FF2B5EF4-FFF2-40B4-BE49-F238E27FC236}">
                <a16:creationId xmlns:a16="http://schemas.microsoft.com/office/drawing/2014/main" id="{1F75C8F2-1F40-7589-A8D6-025694179AD4}"/>
              </a:ext>
            </a:extLst>
          </p:cNvPr>
          <p:cNvSpPr>
            <a:spLocks noGrp="1"/>
          </p:cNvSpPr>
          <p:nvPr>
            <p:ph idx="1"/>
          </p:nvPr>
        </p:nvSpPr>
        <p:spPr/>
        <p:txBody>
          <a:bodyPr/>
          <a:lstStyle/>
          <a:p>
            <a:pPr>
              <a:spcBef>
                <a:spcPts val="600"/>
              </a:spcBef>
              <a:spcAft>
                <a:spcPts val="600"/>
              </a:spcAft>
            </a:pPr>
            <a:r>
              <a:rPr lang="en-US" sz="1800" b="1"/>
              <a:t>Answer all questions and print clearly</a:t>
            </a:r>
          </a:p>
          <a:p>
            <a:pPr marL="285750" indent="-285750">
              <a:spcBef>
                <a:spcPts val="600"/>
              </a:spcBef>
              <a:spcAft>
                <a:spcPts val="600"/>
              </a:spcAft>
              <a:buFont typeface="Arial" panose="020B0604020202020204" pitchFamily="34" charset="0"/>
              <a:buChar char="•"/>
            </a:pPr>
            <a:r>
              <a:rPr lang="en-US" sz="1800"/>
              <a:t>Put identifying information on documents such as D.O.B, name, and or SSN number</a:t>
            </a:r>
          </a:p>
          <a:p>
            <a:pPr marL="285750" indent="-285750">
              <a:spcBef>
                <a:spcPts val="600"/>
              </a:spcBef>
              <a:spcAft>
                <a:spcPts val="600"/>
              </a:spcAft>
              <a:buFont typeface="Arial" panose="020B0604020202020204" pitchFamily="34" charset="0"/>
              <a:buChar char="•"/>
            </a:pPr>
            <a:r>
              <a:rPr lang="en-US" sz="1800"/>
              <a:t>Put a telephone number that applicant/member can be reached </a:t>
            </a:r>
          </a:p>
          <a:p>
            <a:pPr marL="285750" indent="-285750">
              <a:spcBef>
                <a:spcPts val="600"/>
              </a:spcBef>
              <a:spcAft>
                <a:spcPts val="600"/>
              </a:spcAft>
              <a:buFont typeface="Arial" panose="020B0604020202020204" pitchFamily="34" charset="0"/>
              <a:buChar char="•"/>
            </a:pPr>
            <a:r>
              <a:rPr lang="en-US" sz="1800"/>
              <a:t>If you are an enrollment assister, list your direct telephone number</a:t>
            </a:r>
          </a:p>
          <a:p>
            <a:pPr marL="285750" indent="-285750">
              <a:spcBef>
                <a:spcPts val="600"/>
              </a:spcBef>
              <a:spcAft>
                <a:spcPts val="600"/>
              </a:spcAft>
              <a:buFont typeface="Arial" panose="020B0604020202020204" pitchFamily="34" charset="0"/>
              <a:buChar char="•"/>
            </a:pPr>
            <a:r>
              <a:rPr lang="en-US" sz="1800" b="1"/>
              <a:t>Ask</a:t>
            </a:r>
            <a:r>
              <a:rPr lang="en-US" sz="1800"/>
              <a:t> applicants or members you are working with </a:t>
            </a:r>
            <a:r>
              <a:rPr lang="en-US" sz="1800" b="1"/>
              <a:t>all the questions</a:t>
            </a:r>
            <a:r>
              <a:rPr lang="en-US" sz="1800"/>
              <a:t>; </a:t>
            </a:r>
            <a:r>
              <a:rPr lang="en-US" sz="1800" b="1"/>
              <a:t>don’t assume responses</a:t>
            </a:r>
          </a:p>
          <a:p>
            <a:pPr marL="285750" indent="-285750">
              <a:spcBef>
                <a:spcPts val="600"/>
              </a:spcBef>
              <a:spcAft>
                <a:spcPts val="600"/>
              </a:spcAft>
              <a:buFont typeface="Arial" panose="020B0604020202020204" pitchFamily="34" charset="0"/>
              <a:buChar char="•"/>
            </a:pPr>
            <a:r>
              <a:rPr lang="en-US" sz="1800"/>
              <a:t> Submit documents, such as immigration documents, with the application and provide the document ID# and the Alien number if it is available</a:t>
            </a:r>
          </a:p>
          <a:p>
            <a:pPr>
              <a:spcBef>
                <a:spcPts val="600"/>
              </a:spcBef>
              <a:spcAft>
                <a:spcPts val="600"/>
              </a:spcAft>
            </a:pPr>
            <a:endParaRPr lang="en-US" sz="1800"/>
          </a:p>
        </p:txBody>
      </p:sp>
      <p:sp>
        <p:nvSpPr>
          <p:cNvPr id="6" name="Slide Number Placeholder 5">
            <a:extLst>
              <a:ext uri="{FF2B5EF4-FFF2-40B4-BE49-F238E27FC236}">
                <a16:creationId xmlns:a16="http://schemas.microsoft.com/office/drawing/2014/main" id="{415C612F-0B66-FF63-31E7-C930313CB1B5}"/>
              </a:ext>
            </a:extLst>
          </p:cNvPr>
          <p:cNvSpPr>
            <a:spLocks noGrp="1"/>
          </p:cNvSpPr>
          <p:nvPr>
            <p:ph type="sldNum" sz="quarter" idx="10"/>
          </p:nvPr>
        </p:nvSpPr>
        <p:spPr/>
        <p:txBody>
          <a:bodyPr/>
          <a:lstStyle/>
          <a:p>
            <a:fld id="{254B5E65-296D-440E-9811-9528B653460B}" type="slidenum">
              <a:rPr lang="en-US" smtClean="0"/>
              <a:pPr/>
              <a:t>26</a:t>
            </a:fld>
            <a:endParaRPr lang="en-US"/>
          </a:p>
        </p:txBody>
      </p:sp>
    </p:spTree>
    <p:extLst>
      <p:ext uri="{BB962C8B-B14F-4D97-AF65-F5344CB8AC3E}">
        <p14:creationId xmlns:p14="http://schemas.microsoft.com/office/powerpoint/2010/main" val="35907721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C0906B-0172-4FEA-9BD9-8BD0718B1E13}"/>
              </a:ext>
            </a:extLst>
          </p:cNvPr>
          <p:cNvSpPr txBox="1">
            <a:spLocks/>
          </p:cNvSpPr>
          <p:nvPr/>
        </p:nvSpPr>
        <p:spPr bwMode="auto">
          <a:xfrm>
            <a:off x="584995" y="2770188"/>
            <a:ext cx="8229599"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a:lstStyle>
          <a:p>
            <a:pPr algn="ctr"/>
            <a:endParaRPr lang="en-US" kern="0"/>
          </a:p>
        </p:txBody>
      </p:sp>
      <p:sp>
        <p:nvSpPr>
          <p:cNvPr id="4" name="Text Placeholder 3">
            <a:extLst>
              <a:ext uri="{FF2B5EF4-FFF2-40B4-BE49-F238E27FC236}">
                <a16:creationId xmlns:a16="http://schemas.microsoft.com/office/drawing/2014/main" id="{514CDFDF-F655-E7FC-1751-6724DF052C0F}"/>
              </a:ext>
            </a:extLst>
          </p:cNvPr>
          <p:cNvSpPr>
            <a:spLocks noGrp="1"/>
          </p:cNvSpPr>
          <p:nvPr>
            <p:ph type="body" sz="quarter" idx="10"/>
          </p:nvPr>
        </p:nvSpPr>
        <p:spPr>
          <a:xfrm>
            <a:off x="731142" y="5039591"/>
            <a:ext cx="7169685" cy="990600"/>
          </a:xfrm>
        </p:spPr>
        <p:txBody>
          <a:bodyPr/>
          <a:lstStyle/>
          <a:p>
            <a:r>
              <a:rPr lang="en-US" kern="0"/>
              <a:t>Health Connector Reminders</a:t>
            </a:r>
            <a:endParaRPr lang="en-US"/>
          </a:p>
        </p:txBody>
      </p:sp>
      <p:sp>
        <p:nvSpPr>
          <p:cNvPr id="5" name="Slide Number Placeholder 4">
            <a:extLst>
              <a:ext uri="{FF2B5EF4-FFF2-40B4-BE49-F238E27FC236}">
                <a16:creationId xmlns:a16="http://schemas.microsoft.com/office/drawing/2014/main" id="{4890E0AE-61F1-5A8E-F41E-C7B09055A8F5}"/>
              </a:ext>
            </a:extLst>
          </p:cNvPr>
          <p:cNvSpPr>
            <a:spLocks noGrp="1"/>
          </p:cNvSpPr>
          <p:nvPr>
            <p:ph type="sldNum" sz="quarter" idx="11"/>
          </p:nvPr>
        </p:nvSpPr>
        <p:spPr/>
        <p:txBody>
          <a:bodyPr/>
          <a:lstStyle/>
          <a:p>
            <a:fld id="{254B5E65-296D-440E-9811-9528B653460B}" type="slidenum">
              <a:rPr lang="en-US" smtClean="0"/>
              <a:pPr/>
              <a:t>27</a:t>
            </a:fld>
            <a:endParaRPr lang="en-US"/>
          </a:p>
        </p:txBody>
      </p:sp>
    </p:spTree>
    <p:extLst>
      <p:ext uri="{BB962C8B-B14F-4D97-AF65-F5344CB8AC3E}">
        <p14:creationId xmlns:p14="http://schemas.microsoft.com/office/powerpoint/2010/main" val="26261677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DF30-B2AA-448F-998C-54194DDC0B0C}"/>
              </a:ext>
            </a:extLst>
          </p:cNvPr>
          <p:cNvSpPr>
            <a:spLocks noGrp="1"/>
          </p:cNvSpPr>
          <p:nvPr>
            <p:ph type="title"/>
          </p:nvPr>
        </p:nvSpPr>
        <p:spPr/>
        <p:txBody>
          <a:bodyPr/>
          <a:lstStyle/>
          <a:p>
            <a:r>
              <a:rPr lang="en-US" sz="2800">
                <a:latin typeface="Rockwell" pitchFamily="18" charset="0"/>
                <a:ea typeface="MS PGothic" pitchFamily="34" charset="-128"/>
              </a:rPr>
              <a:t>Special Enrollment Periods (SEP)</a:t>
            </a:r>
            <a:endParaRPr lang="en-US"/>
          </a:p>
        </p:txBody>
      </p:sp>
      <p:sp>
        <p:nvSpPr>
          <p:cNvPr id="3" name="Content Placeholder 2">
            <a:extLst>
              <a:ext uri="{FF2B5EF4-FFF2-40B4-BE49-F238E27FC236}">
                <a16:creationId xmlns:a16="http://schemas.microsoft.com/office/drawing/2014/main" id="{4218633B-A09F-40EF-80EA-A790F4411A25}"/>
              </a:ext>
            </a:extLst>
          </p:cNvPr>
          <p:cNvSpPr>
            <a:spLocks noGrp="1"/>
          </p:cNvSpPr>
          <p:nvPr>
            <p:ph idx="1"/>
          </p:nvPr>
        </p:nvSpPr>
        <p:spPr>
          <a:xfrm>
            <a:off x="457200" y="947242"/>
            <a:ext cx="8062332" cy="5326379"/>
          </a:xfrm>
        </p:spPr>
        <p:txBody>
          <a:bodyPr>
            <a:noAutofit/>
          </a:bodyPr>
          <a:lstStyle/>
          <a:p>
            <a:pPr marL="0" lvl="2" indent="0" fontAlgn="base">
              <a:spcAft>
                <a:spcPts val="600"/>
              </a:spcAft>
              <a:buClr>
                <a:srgbClr val="5C5A5A"/>
              </a:buClr>
              <a:buSzPct val="100000"/>
              <a:buNone/>
              <a:defRPr/>
            </a:pPr>
            <a:r>
              <a:rPr lang="en-US" sz="1800">
                <a:solidFill>
                  <a:schemeClr val="bg2"/>
                </a:solidFill>
              </a:rPr>
              <a:t>If an individual qualifies for a SEP, they can enroll in or change health insurance plans outside the annual Open Enrollment period.</a:t>
            </a:r>
          </a:p>
          <a:p>
            <a:pPr lvl="1">
              <a:spcAft>
                <a:spcPts val="600"/>
              </a:spcAft>
            </a:pPr>
            <a:r>
              <a:rPr lang="en-US" b="1">
                <a:solidFill>
                  <a:schemeClr val="bg2"/>
                </a:solidFill>
              </a:rPr>
              <a:t>Changes that allow an individual to qualify for a SEP are called Qualifying Events, and may include:</a:t>
            </a:r>
          </a:p>
          <a:p>
            <a:pPr lvl="2">
              <a:spcAft>
                <a:spcPts val="600"/>
              </a:spcAft>
            </a:pPr>
            <a:r>
              <a:rPr lang="en-US" sz="1800">
                <a:solidFill>
                  <a:schemeClr val="bg2"/>
                </a:solidFill>
              </a:rPr>
              <a:t>Changes in household composition, income, immigration status, or address </a:t>
            </a:r>
          </a:p>
          <a:p>
            <a:pPr lvl="2">
              <a:spcAft>
                <a:spcPts val="600"/>
              </a:spcAft>
            </a:pPr>
            <a:r>
              <a:rPr lang="en-US" sz="1800">
                <a:solidFill>
                  <a:schemeClr val="bg2"/>
                </a:solidFill>
              </a:rPr>
              <a:t>Certain life changes, like getting married, having a baby, or losing job-based health insurance </a:t>
            </a:r>
          </a:p>
          <a:p>
            <a:pPr lvl="2">
              <a:spcAft>
                <a:spcPts val="600"/>
              </a:spcAft>
            </a:pPr>
            <a:r>
              <a:rPr lang="en-US" sz="1800">
                <a:solidFill>
                  <a:schemeClr val="bg2"/>
                </a:solidFill>
              </a:rPr>
              <a:t>All Qualifying Events should be reported as soon as possible</a:t>
            </a:r>
            <a:endParaRPr lang="en-US" sz="1800" strike="sngStrike">
              <a:solidFill>
                <a:schemeClr val="bg2"/>
              </a:solidFill>
              <a:highlight>
                <a:srgbClr val="FFFF00"/>
              </a:highlight>
            </a:endParaRPr>
          </a:p>
          <a:p>
            <a:pPr lvl="1">
              <a:spcAft>
                <a:spcPts val="600"/>
              </a:spcAft>
            </a:pPr>
            <a:r>
              <a:rPr lang="en-US" b="1">
                <a:solidFill>
                  <a:schemeClr val="bg2"/>
                </a:solidFill>
              </a:rPr>
              <a:t>A SEP gives someone 60 days from the date of the qualifying event to select a new plan</a:t>
            </a:r>
          </a:p>
          <a:p>
            <a:pPr lvl="2">
              <a:spcAft>
                <a:spcPts val="600"/>
              </a:spcAft>
            </a:pPr>
            <a:r>
              <a:rPr lang="en-US" sz="1800">
                <a:solidFill>
                  <a:schemeClr val="bg2"/>
                </a:solidFill>
              </a:rPr>
              <a:t>Individuals may pay after the 60-day window, but they must submit a plan selection in the shopping process within 60 days—a plan in their shopping cart is not enough</a:t>
            </a:r>
          </a:p>
          <a:p>
            <a:pPr lvl="2">
              <a:spcAft>
                <a:spcPts val="600"/>
              </a:spcAft>
            </a:pPr>
            <a:r>
              <a:rPr lang="en-US" sz="1800">
                <a:solidFill>
                  <a:schemeClr val="bg2"/>
                </a:solidFill>
              </a:rPr>
              <a:t>Payment and enrollment deadlines still apply during a SEP</a:t>
            </a:r>
          </a:p>
        </p:txBody>
      </p:sp>
      <p:sp>
        <p:nvSpPr>
          <p:cNvPr id="5" name="Rectangle 4">
            <a:extLst>
              <a:ext uri="{FF2B5EF4-FFF2-40B4-BE49-F238E27FC236}">
                <a16:creationId xmlns:a16="http://schemas.microsoft.com/office/drawing/2014/main" id="{04499544-7284-4521-A63A-A2DA975C5944}"/>
              </a:ext>
            </a:extLst>
          </p:cNvPr>
          <p:cNvSpPr/>
          <p:nvPr/>
        </p:nvSpPr>
        <p:spPr bwMode="auto">
          <a:xfrm>
            <a:off x="7181385" y="6079173"/>
            <a:ext cx="1338147" cy="650239"/>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Slide Number Placeholder 6">
            <a:extLst>
              <a:ext uri="{FF2B5EF4-FFF2-40B4-BE49-F238E27FC236}">
                <a16:creationId xmlns:a16="http://schemas.microsoft.com/office/drawing/2014/main" id="{D33777AF-8953-CC3E-445B-BD891265069C}"/>
              </a:ext>
            </a:extLst>
          </p:cNvPr>
          <p:cNvSpPr>
            <a:spLocks noGrp="1"/>
          </p:cNvSpPr>
          <p:nvPr>
            <p:ph type="sldNum" sz="quarter" idx="10"/>
          </p:nvPr>
        </p:nvSpPr>
        <p:spPr/>
        <p:txBody>
          <a:bodyPr/>
          <a:lstStyle/>
          <a:p>
            <a:fld id="{254B5E65-296D-440E-9811-9528B653460B}" type="slidenum">
              <a:rPr lang="en-US" smtClean="0"/>
              <a:pPr/>
              <a:t>28</a:t>
            </a:fld>
            <a:endParaRPr lang="en-US"/>
          </a:p>
        </p:txBody>
      </p:sp>
    </p:spTree>
    <p:extLst>
      <p:ext uri="{BB962C8B-B14F-4D97-AF65-F5344CB8AC3E}">
        <p14:creationId xmlns:p14="http://schemas.microsoft.com/office/powerpoint/2010/main" val="13639105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BFCA-38A8-4AE7-B91E-9D4DA0C320C0}"/>
              </a:ext>
            </a:extLst>
          </p:cNvPr>
          <p:cNvSpPr>
            <a:spLocks noGrp="1"/>
          </p:cNvSpPr>
          <p:nvPr>
            <p:ph type="title"/>
          </p:nvPr>
        </p:nvSpPr>
        <p:spPr/>
        <p:txBody>
          <a:bodyPr/>
          <a:lstStyle/>
          <a:p>
            <a:r>
              <a:rPr lang="en-US" sz="2800">
                <a:latin typeface="+mj-lt"/>
              </a:rPr>
              <a:t>Qualifying Events </a:t>
            </a:r>
            <a:endParaRPr lang="en-US">
              <a:latin typeface="+mj-lt"/>
            </a:endParaRPr>
          </a:p>
        </p:txBody>
      </p:sp>
      <p:sp>
        <p:nvSpPr>
          <p:cNvPr id="11" name="Slide Number Placeholder 2">
            <a:extLst>
              <a:ext uri="{FF2B5EF4-FFF2-40B4-BE49-F238E27FC236}">
                <a16:creationId xmlns:a16="http://schemas.microsoft.com/office/drawing/2014/main" id="{5502CF75-9A06-BDB9-0F7F-7236507C480D}"/>
              </a:ext>
            </a:extLst>
          </p:cNvPr>
          <p:cNvSpPr>
            <a:spLocks noGrp="1"/>
          </p:cNvSpPr>
          <p:nvPr>
            <p:ph type="sldNum" sz="quarter" idx="10"/>
          </p:nvPr>
        </p:nvSpPr>
        <p:spPr/>
        <p:txBody>
          <a:bodyPr/>
          <a:lstStyle/>
          <a:p>
            <a:fld id="{254B5E65-296D-440E-9811-9528B653460B}" type="slidenum">
              <a:rPr lang="en-US" smtClean="0"/>
              <a:pPr/>
              <a:t>29</a:t>
            </a:fld>
            <a:endParaRPr lang="en-US"/>
          </a:p>
        </p:txBody>
      </p:sp>
      <p:sp>
        <p:nvSpPr>
          <p:cNvPr id="5" name="Rectangle 4">
            <a:extLst>
              <a:ext uri="{FF2B5EF4-FFF2-40B4-BE49-F238E27FC236}">
                <a16:creationId xmlns:a16="http://schemas.microsoft.com/office/drawing/2014/main" id="{B373205A-D6E7-466E-B224-02AC950A670E}"/>
              </a:ext>
            </a:extLst>
          </p:cNvPr>
          <p:cNvSpPr/>
          <p:nvPr/>
        </p:nvSpPr>
        <p:spPr bwMode="auto">
          <a:xfrm>
            <a:off x="7181385" y="6079173"/>
            <a:ext cx="1338147" cy="650239"/>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Content Placeholder 6">
            <a:extLst>
              <a:ext uri="{FF2B5EF4-FFF2-40B4-BE49-F238E27FC236}">
                <a16:creationId xmlns:a16="http://schemas.microsoft.com/office/drawing/2014/main" id="{A4EA1EFC-53AB-4A81-8B0D-1CC242C22C7B}"/>
              </a:ext>
            </a:extLst>
          </p:cNvPr>
          <p:cNvSpPr txBox="1">
            <a:spLocks/>
          </p:cNvSpPr>
          <p:nvPr/>
        </p:nvSpPr>
        <p:spPr bwMode="auto">
          <a:xfrm>
            <a:off x="457199" y="902100"/>
            <a:ext cx="4300988" cy="5326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noAutofit/>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2"/>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a:lstStyle>
          <a:p>
            <a:pPr marL="226695" lvl="1"/>
            <a:r>
              <a:rPr lang="en-US" sz="1450" kern="0" dirty="0">
                <a:solidFill>
                  <a:schemeClr val="bg2"/>
                </a:solidFill>
              </a:rPr>
              <a:t>Gains a dependent or becomes a dependent as a result of:</a:t>
            </a:r>
          </a:p>
          <a:p>
            <a:pPr lvl="2"/>
            <a:r>
              <a:rPr lang="en-US" sz="1450" kern="0" dirty="0">
                <a:solidFill>
                  <a:schemeClr val="bg2"/>
                </a:solidFill>
              </a:rPr>
              <a:t>Marriage</a:t>
            </a:r>
          </a:p>
          <a:p>
            <a:pPr lvl="2"/>
            <a:r>
              <a:rPr lang="en-US" sz="1450" kern="0" dirty="0">
                <a:solidFill>
                  <a:schemeClr val="bg2"/>
                </a:solidFill>
              </a:rPr>
              <a:t>Birth, adoption or placement for adoption or </a:t>
            </a:r>
            <a:br>
              <a:rPr lang="en-US" sz="1450" kern="0" dirty="0"/>
            </a:br>
            <a:r>
              <a:rPr lang="en-US" sz="1450" kern="0" dirty="0">
                <a:solidFill>
                  <a:schemeClr val="bg2"/>
                </a:solidFill>
              </a:rPr>
              <a:t>foster care or court-ordered care of a child</a:t>
            </a:r>
          </a:p>
          <a:p>
            <a:pPr marL="226695" lvl="1"/>
            <a:r>
              <a:rPr lang="en-US" sz="1450" kern="0" dirty="0">
                <a:solidFill>
                  <a:schemeClr val="bg2"/>
                </a:solidFill>
              </a:rPr>
              <a:t>Loses minimum essential coverage (MEC) for a reason other than failure to pay premiums or fraud</a:t>
            </a:r>
          </a:p>
          <a:p>
            <a:pPr marL="226695" lvl="1"/>
            <a:r>
              <a:rPr lang="en-US" sz="1450" kern="0" dirty="0">
                <a:solidFill>
                  <a:schemeClr val="bg2"/>
                </a:solidFill>
              </a:rPr>
              <a:t>Loses pregnancy-related coverage or medically needy coverage under the Social Security Act</a:t>
            </a:r>
          </a:p>
          <a:p>
            <a:pPr marL="226695" lvl="1"/>
            <a:r>
              <a:rPr lang="en-US" sz="1450" kern="0" dirty="0">
                <a:solidFill>
                  <a:schemeClr val="bg2"/>
                </a:solidFill>
              </a:rPr>
              <a:t>Is enrolled in Health Connector coverage and loses a dependent because of death, divorce or legal separation </a:t>
            </a:r>
          </a:p>
          <a:p>
            <a:pPr lvl="1"/>
            <a:r>
              <a:rPr lang="en-US" sz="1450" kern="0" dirty="0">
                <a:solidFill>
                  <a:schemeClr val="bg2"/>
                </a:solidFill>
              </a:rPr>
              <a:t>Moves to Massachusetts or gains access to new plans as a result of a permanent move (including release from incarceration)</a:t>
            </a:r>
          </a:p>
          <a:p>
            <a:pPr marL="226695" lvl="1"/>
            <a:r>
              <a:rPr lang="en-US" sz="1450" kern="0" dirty="0">
                <a:solidFill>
                  <a:schemeClr val="bg2"/>
                </a:solidFill>
              </a:rPr>
              <a:t>Is an American Indian or Alaska Native</a:t>
            </a:r>
          </a:p>
          <a:p>
            <a:pPr marL="226695" lvl="1"/>
            <a:r>
              <a:rPr lang="en-US" sz="1450" kern="0" dirty="0">
                <a:solidFill>
                  <a:schemeClr val="bg2"/>
                </a:solidFill>
              </a:rPr>
              <a:t>Becomes a Lawfully Present individual</a:t>
            </a:r>
          </a:p>
          <a:p>
            <a:pPr marL="226695" lvl="1"/>
            <a:r>
              <a:rPr lang="en-US" sz="1450" kern="0" dirty="0">
                <a:solidFill>
                  <a:schemeClr val="bg2"/>
                </a:solidFill>
              </a:rPr>
              <a:t>Is determined newly eligible for </a:t>
            </a:r>
            <a:r>
              <a:rPr lang="en-US" sz="1450" kern="0" dirty="0" err="1">
                <a:solidFill>
                  <a:schemeClr val="bg2"/>
                </a:solidFill>
              </a:rPr>
              <a:t>ConnectorCare</a:t>
            </a:r>
            <a:r>
              <a:rPr lang="en-US" sz="1450" kern="0" dirty="0">
                <a:solidFill>
                  <a:schemeClr val="bg2"/>
                </a:solidFill>
              </a:rPr>
              <a:t> </a:t>
            </a:r>
            <a:br>
              <a:rPr lang="en-US" sz="1450" kern="0" dirty="0"/>
            </a:br>
            <a:r>
              <a:rPr lang="en-US" sz="1450" kern="0" dirty="0">
                <a:solidFill>
                  <a:schemeClr val="bg2"/>
                </a:solidFill>
              </a:rPr>
              <a:t>or has a </a:t>
            </a:r>
            <a:r>
              <a:rPr lang="en-US" sz="1450" kern="0" dirty="0" err="1">
                <a:solidFill>
                  <a:schemeClr val="bg2"/>
                </a:solidFill>
              </a:rPr>
              <a:t>ConnectorCare</a:t>
            </a:r>
            <a:r>
              <a:rPr lang="en-US" sz="1450" kern="0" dirty="0">
                <a:solidFill>
                  <a:schemeClr val="bg2"/>
                </a:solidFill>
              </a:rPr>
              <a:t> plan type change </a:t>
            </a:r>
          </a:p>
        </p:txBody>
      </p:sp>
      <p:sp>
        <p:nvSpPr>
          <p:cNvPr id="7" name="Content Placeholder 7">
            <a:extLst>
              <a:ext uri="{FF2B5EF4-FFF2-40B4-BE49-F238E27FC236}">
                <a16:creationId xmlns:a16="http://schemas.microsoft.com/office/drawing/2014/main" id="{CB5D178B-360D-46B9-88D0-1B94B9509B32}"/>
              </a:ext>
            </a:extLst>
          </p:cNvPr>
          <p:cNvSpPr txBox="1">
            <a:spLocks/>
          </p:cNvSpPr>
          <p:nvPr/>
        </p:nvSpPr>
        <p:spPr>
          <a:xfrm>
            <a:off x="4800600" y="844227"/>
            <a:ext cx="4092658" cy="5429248"/>
          </a:xfrm>
          <a:prstGeom prst="rect">
            <a:avLst/>
          </a:prstGeom>
        </p:spPr>
        <p:txBody>
          <a:bodyPr>
            <a:noAutofit/>
          </a:bodyPr>
          <a:lstStyle>
            <a:lvl1pPr marL="342900" indent="-342900" algn="l" rtl="0" eaLnBrk="1" fontAlgn="base" hangingPunct="1">
              <a:spcBef>
                <a:spcPts val="1200"/>
              </a:spcBef>
              <a:spcAft>
                <a:spcPts val="600"/>
              </a:spcAft>
              <a:buClr>
                <a:srgbClr val="5C5A5A"/>
              </a:buClr>
              <a:buSzPct val="100000"/>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2"/>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a:lstStyle>
          <a:p>
            <a:pPr lvl="1"/>
            <a:r>
              <a:rPr lang="en-US" sz="1500" kern="0">
                <a:solidFill>
                  <a:schemeClr val="bg2"/>
                </a:solidFill>
              </a:rPr>
              <a:t>Is enrolled in Health Connector coverage and becomes newly eligible or ineligible for APTCs</a:t>
            </a:r>
          </a:p>
          <a:p>
            <a:pPr lvl="1"/>
            <a:r>
              <a:rPr lang="en-US" sz="1500" kern="0">
                <a:solidFill>
                  <a:schemeClr val="bg2"/>
                </a:solidFill>
              </a:rPr>
              <a:t>Is a victim of domestic abuse or spousal abandonment </a:t>
            </a:r>
          </a:p>
          <a:p>
            <a:pPr lvl="1"/>
            <a:r>
              <a:rPr lang="en-US" sz="1500" kern="0">
                <a:solidFill>
                  <a:schemeClr val="bg2"/>
                </a:solidFill>
              </a:rPr>
              <a:t>Start or end of a </a:t>
            </a:r>
            <a:r>
              <a:rPr lang="en-US" sz="1500" kern="0" err="1">
                <a:solidFill>
                  <a:schemeClr val="bg2"/>
                </a:solidFill>
              </a:rPr>
              <a:t>ConnectorCare</a:t>
            </a:r>
            <a:r>
              <a:rPr lang="en-US" sz="1500" kern="0">
                <a:solidFill>
                  <a:schemeClr val="bg2"/>
                </a:solidFill>
              </a:rPr>
              <a:t> premium waiver</a:t>
            </a:r>
          </a:p>
          <a:p>
            <a:pPr lvl="1"/>
            <a:r>
              <a:rPr lang="en-US" sz="1500" kern="0">
                <a:solidFill>
                  <a:schemeClr val="bg2"/>
                </a:solidFill>
              </a:rPr>
              <a:t>Exceptional circumstances</a:t>
            </a:r>
          </a:p>
          <a:p>
            <a:pPr lvl="1"/>
            <a:r>
              <a:rPr lang="en-US" sz="1500" kern="0">
                <a:solidFill>
                  <a:schemeClr val="bg2"/>
                </a:solidFill>
              </a:rPr>
              <a:t>Waiver from the Office of Patient Protection</a:t>
            </a:r>
          </a:p>
          <a:p>
            <a:pPr lvl="1"/>
            <a:r>
              <a:rPr lang="en-US" sz="1500" kern="0">
                <a:solidFill>
                  <a:schemeClr val="bg2"/>
                </a:solidFill>
              </a:rPr>
              <a:t>Erroneously enrolled or not enrolled due to error, misrepresentation, or misconduct or inaction of the Health Connector or entity affiliated with the Health Connector providing enrollment activities</a:t>
            </a:r>
          </a:p>
          <a:p>
            <a:pPr lvl="1"/>
            <a:r>
              <a:rPr lang="en-US" sz="1500" kern="0">
                <a:solidFill>
                  <a:schemeClr val="bg2"/>
                </a:solidFill>
              </a:rPr>
              <a:t>Carrier substantially violated a material provision of its contract with the enrollee</a:t>
            </a:r>
          </a:p>
          <a:p>
            <a:pPr lvl="1"/>
            <a:r>
              <a:rPr lang="en-US" sz="1500" kern="0">
                <a:solidFill>
                  <a:schemeClr val="bg2"/>
                </a:solidFill>
                <a:sym typeface="FranklinGothicURWBoo"/>
              </a:rPr>
              <a:t>NOTE:  A new applicant who applies during closed enrollment and is determined eligible for tax credits only </a:t>
            </a:r>
            <a:r>
              <a:rPr lang="en-US" sz="1500" kern="0">
                <a:solidFill>
                  <a:schemeClr val="bg2"/>
                </a:solidFill>
              </a:rPr>
              <a:t>and who doesn’t meet another qualifying event above, </a:t>
            </a:r>
            <a:r>
              <a:rPr lang="en-US" sz="1500" kern="0">
                <a:solidFill>
                  <a:schemeClr val="bg2"/>
                </a:solidFill>
                <a:sym typeface="FranklinGothicURWBoo"/>
              </a:rPr>
              <a:t>does NOT qualify for an SEP as a result.  </a:t>
            </a:r>
            <a:endParaRPr lang="en-US" sz="1500" strike="sngStrike" kern="0">
              <a:solidFill>
                <a:schemeClr val="bg2"/>
              </a:solidFill>
            </a:endParaRPr>
          </a:p>
          <a:p>
            <a:endParaRPr lang="en-US" sz="1500" kern="0">
              <a:solidFill>
                <a:schemeClr val="bg2"/>
              </a:solidFill>
            </a:endParaRPr>
          </a:p>
        </p:txBody>
      </p:sp>
    </p:spTree>
    <p:extLst>
      <p:ext uri="{BB962C8B-B14F-4D97-AF65-F5344CB8AC3E}">
        <p14:creationId xmlns:p14="http://schemas.microsoft.com/office/powerpoint/2010/main" val="6663922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50E3B-8482-4567-B60E-F7C2A19E0880}"/>
              </a:ext>
            </a:extLst>
          </p:cNvPr>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802B01C7-2A7E-46D0-A1E3-5B70EB5AD997}"/>
              </a:ext>
            </a:extLst>
          </p:cNvPr>
          <p:cNvSpPr>
            <a:spLocks noGrp="1"/>
          </p:cNvSpPr>
          <p:nvPr>
            <p:ph idx="1"/>
          </p:nvPr>
        </p:nvSpPr>
        <p:spPr/>
        <p:txBody>
          <a:bodyPr/>
          <a:lstStyle/>
          <a:p>
            <a:pPr marL="342900" indent="-342900">
              <a:buFont typeface="Arial"/>
              <a:buChar char="•"/>
            </a:pPr>
            <a:r>
              <a:rPr lang="en-US" b="1">
                <a:solidFill>
                  <a:srgbClr val="000000"/>
                </a:solidFill>
              </a:rPr>
              <a:t>2023-2024 MassHealth Redetermination Update</a:t>
            </a:r>
            <a:endParaRPr lang="en-US"/>
          </a:p>
          <a:p>
            <a:pPr marL="342900" indent="-342900">
              <a:buFont typeface="Arial"/>
              <a:buChar char="•"/>
            </a:pPr>
            <a:endParaRPr lang="en-US" b="1">
              <a:solidFill>
                <a:srgbClr val="000000"/>
              </a:solidFill>
            </a:endParaRPr>
          </a:p>
          <a:p>
            <a:pPr marL="342900" indent="-342900">
              <a:buFont typeface="Arial"/>
              <a:buChar char="•"/>
            </a:pPr>
            <a:r>
              <a:rPr lang="en-US" b="1">
                <a:solidFill>
                  <a:srgbClr val="000000"/>
                </a:solidFill>
              </a:rPr>
              <a:t>Reminder: Citizenship and Immigration</a:t>
            </a:r>
          </a:p>
          <a:p>
            <a:pPr marL="342900" indent="-342900">
              <a:buFont typeface="Arial"/>
              <a:buChar char="•"/>
            </a:pPr>
            <a:endParaRPr lang="en-US" b="1">
              <a:solidFill>
                <a:srgbClr val="000000"/>
              </a:solidFill>
            </a:endParaRPr>
          </a:p>
          <a:p>
            <a:pPr marL="342900" indent="-342900">
              <a:buFont typeface="Arial"/>
              <a:buChar char="•"/>
            </a:pPr>
            <a:r>
              <a:rPr lang="en-US" b="1">
                <a:solidFill>
                  <a:srgbClr val="000000"/>
                </a:solidFill>
              </a:rPr>
              <a:t>Health Connector Reminders </a:t>
            </a:r>
          </a:p>
          <a:p>
            <a:r>
              <a:rPr lang="en-US" b="1">
                <a:solidFill>
                  <a:srgbClr val="000000"/>
                </a:solidFill>
              </a:rPr>
              <a:t> </a:t>
            </a:r>
          </a:p>
        </p:txBody>
      </p:sp>
      <p:sp>
        <p:nvSpPr>
          <p:cNvPr id="4" name="Slide Number Placeholder 3">
            <a:extLst>
              <a:ext uri="{FF2B5EF4-FFF2-40B4-BE49-F238E27FC236}">
                <a16:creationId xmlns:a16="http://schemas.microsoft.com/office/drawing/2014/main" id="{083BC068-E267-1E2F-8C2B-E45043C20DA4}"/>
              </a:ext>
            </a:extLst>
          </p:cNvPr>
          <p:cNvSpPr>
            <a:spLocks noGrp="1"/>
          </p:cNvSpPr>
          <p:nvPr>
            <p:ph type="sldNum" sz="quarter" idx="10"/>
          </p:nvPr>
        </p:nvSpPr>
        <p:spPr/>
        <p:txBody>
          <a:bodyPr/>
          <a:lstStyle/>
          <a:p>
            <a:fld id="{254B5E65-296D-440E-9811-9528B653460B}" type="slidenum">
              <a:rPr lang="en-US" smtClean="0"/>
              <a:pPr/>
              <a:t>3</a:t>
            </a:fld>
            <a:endParaRPr lang="en-US"/>
          </a:p>
        </p:txBody>
      </p:sp>
    </p:spTree>
    <p:extLst>
      <p:ext uri="{BB962C8B-B14F-4D97-AF65-F5344CB8AC3E}">
        <p14:creationId xmlns:p14="http://schemas.microsoft.com/office/powerpoint/2010/main" val="18467924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6C6B2D-9EFD-4A52-8FFC-3709FE6619BF}"/>
              </a:ext>
            </a:extLst>
          </p:cNvPr>
          <p:cNvSpPr>
            <a:spLocks noGrp="1"/>
          </p:cNvSpPr>
          <p:nvPr>
            <p:ph type="title"/>
          </p:nvPr>
        </p:nvSpPr>
        <p:spPr>
          <a:xfrm>
            <a:off x="457199" y="128588"/>
            <a:ext cx="8229599" cy="1014412"/>
          </a:xfrm>
        </p:spPr>
        <p:txBody>
          <a:bodyPr>
            <a:normAutofit/>
          </a:bodyPr>
          <a:lstStyle/>
          <a:p>
            <a:r>
              <a:rPr lang="en-US"/>
              <a:t>ConnectorCare SEPs</a:t>
            </a:r>
          </a:p>
        </p:txBody>
      </p:sp>
      <p:sp>
        <p:nvSpPr>
          <p:cNvPr id="20" name="Content Placeholder 19">
            <a:extLst>
              <a:ext uri="{FF2B5EF4-FFF2-40B4-BE49-F238E27FC236}">
                <a16:creationId xmlns:a16="http://schemas.microsoft.com/office/drawing/2014/main" id="{1C008693-BF7A-4525-BF09-A38EE081C020}"/>
              </a:ext>
            </a:extLst>
          </p:cNvPr>
          <p:cNvSpPr>
            <a:spLocks noGrp="1"/>
          </p:cNvSpPr>
          <p:nvPr>
            <p:ph idx="1"/>
          </p:nvPr>
        </p:nvSpPr>
        <p:spPr>
          <a:xfrm>
            <a:off x="457200" y="1297173"/>
            <a:ext cx="8229600" cy="4781366"/>
          </a:xfrm>
        </p:spPr>
        <p:txBody>
          <a:bodyPr>
            <a:noAutofit/>
          </a:bodyPr>
          <a:lstStyle/>
          <a:p>
            <a:pPr>
              <a:spcBef>
                <a:spcPts val="600"/>
              </a:spcBef>
              <a:spcAft>
                <a:spcPts val="600"/>
              </a:spcAft>
            </a:pPr>
            <a:r>
              <a:rPr lang="en-US" sz="1800" dirty="0"/>
              <a:t>Becoming newly eligible for </a:t>
            </a:r>
            <a:r>
              <a:rPr lang="en-US" sz="1800" dirty="0" err="1"/>
              <a:t>ConnectorCare</a:t>
            </a:r>
            <a:r>
              <a:rPr lang="en-US" sz="1800" dirty="0"/>
              <a:t> gives consumers 60 days to enroll from the date of the eligibility determination.  This includes individuals who recently became eligible for </a:t>
            </a:r>
            <a:r>
              <a:rPr lang="en-US" sz="1800" dirty="0" err="1"/>
              <a:t>ConnectorCare</a:t>
            </a:r>
            <a:r>
              <a:rPr lang="en-US" sz="1800" dirty="0"/>
              <a:t> due to the FPL limit increase to 500%. </a:t>
            </a:r>
          </a:p>
          <a:p>
            <a:pPr lvl="1">
              <a:spcAft>
                <a:spcPts val="600"/>
              </a:spcAft>
            </a:pPr>
            <a:r>
              <a:rPr lang="en-US" dirty="0"/>
              <a:t>The online system will look at any existing eligibility to determine if consumer is newly eligible</a:t>
            </a:r>
          </a:p>
          <a:p>
            <a:pPr lvl="1">
              <a:spcAft>
                <a:spcPts val="600"/>
              </a:spcAft>
            </a:pPr>
            <a:r>
              <a:rPr lang="en-US" dirty="0" err="1"/>
              <a:t>ConnectorCare</a:t>
            </a:r>
            <a:r>
              <a:rPr lang="en-US" dirty="0"/>
              <a:t> members cannot change plans unless they experience a new qualifying event, which includes a change of plan type or the start or end of a </a:t>
            </a:r>
            <a:r>
              <a:rPr lang="en-US" dirty="0" err="1"/>
              <a:t>ConnectorCare</a:t>
            </a:r>
            <a:r>
              <a:rPr lang="en-US" dirty="0"/>
              <a:t> premium waiver</a:t>
            </a:r>
          </a:p>
          <a:p>
            <a:pPr lvl="2">
              <a:spcAft>
                <a:spcPts val="600"/>
              </a:spcAft>
            </a:pPr>
            <a:r>
              <a:rPr lang="en-US" sz="1800" dirty="0"/>
              <a:t>Example: John applies on 4/1 and is determined </a:t>
            </a:r>
            <a:r>
              <a:rPr lang="en-US" sz="1800" dirty="0" err="1"/>
              <a:t>ConnectorCare</a:t>
            </a:r>
            <a:r>
              <a:rPr lang="en-US" sz="1800" dirty="0"/>
              <a:t> eligible.  He has 60 days to shop.  He picks a plan and pays his first premium by the due date and is enrolled in a </a:t>
            </a:r>
            <a:r>
              <a:rPr lang="en-US" sz="1800" dirty="0" err="1"/>
              <a:t>ConnectorCare</a:t>
            </a:r>
            <a:r>
              <a:rPr lang="en-US" sz="1800" dirty="0"/>
              <a:t> plan</a:t>
            </a:r>
          </a:p>
          <a:p>
            <a:pPr lvl="2">
              <a:spcAft>
                <a:spcPts val="600"/>
              </a:spcAft>
            </a:pPr>
            <a:r>
              <a:rPr lang="en-US" sz="1800" dirty="0"/>
              <a:t>In June, John reports an income change to his application that results in a </a:t>
            </a:r>
            <a:r>
              <a:rPr lang="en-US" sz="1800" dirty="0" err="1"/>
              <a:t>ConnectorCare</a:t>
            </a:r>
            <a:r>
              <a:rPr lang="en-US" sz="1800" dirty="0"/>
              <a:t> Plan Type change.  John is eligible to change plans, as a </a:t>
            </a:r>
            <a:r>
              <a:rPr lang="en-US" sz="1800" dirty="0" err="1"/>
              <a:t>ConnectorCare</a:t>
            </a:r>
            <a:r>
              <a:rPr lang="en-US" sz="1800" dirty="0"/>
              <a:t> Plan Type change is a qualifying event  </a:t>
            </a:r>
          </a:p>
          <a:p>
            <a:pPr>
              <a:spcBef>
                <a:spcPts val="600"/>
              </a:spcBef>
              <a:spcAft>
                <a:spcPts val="600"/>
              </a:spcAft>
            </a:pPr>
            <a:endParaRPr lang="en-US" sz="1800" dirty="0"/>
          </a:p>
          <a:p>
            <a:pPr>
              <a:spcBef>
                <a:spcPts val="600"/>
              </a:spcBef>
              <a:spcAft>
                <a:spcPts val="600"/>
              </a:spcAft>
            </a:pPr>
            <a:endParaRPr lang="en-US" sz="1800" dirty="0"/>
          </a:p>
        </p:txBody>
      </p:sp>
      <p:sp>
        <p:nvSpPr>
          <p:cNvPr id="3" name="Slide Number Placeholder 2">
            <a:extLst>
              <a:ext uri="{FF2B5EF4-FFF2-40B4-BE49-F238E27FC236}">
                <a16:creationId xmlns:a16="http://schemas.microsoft.com/office/drawing/2014/main" id="{C9356B2F-2A34-B251-5170-37E74D25AE3C}"/>
              </a:ext>
            </a:extLst>
          </p:cNvPr>
          <p:cNvSpPr>
            <a:spLocks noGrp="1"/>
          </p:cNvSpPr>
          <p:nvPr>
            <p:ph type="sldNum" sz="quarter" idx="10"/>
          </p:nvPr>
        </p:nvSpPr>
        <p:spPr>
          <a:xfrm>
            <a:off x="8686800" y="6517121"/>
            <a:ext cx="255588" cy="254000"/>
          </a:xfrm>
        </p:spPr>
        <p:txBody>
          <a:bodyPr/>
          <a:lstStyle/>
          <a:p>
            <a:fld id="{254B5E65-296D-440E-9811-9528B653460B}" type="slidenum">
              <a:rPr lang="en-US" smtClean="0"/>
              <a:pPr/>
              <a:t>30</a:t>
            </a:fld>
            <a:endParaRPr lang="en-US"/>
          </a:p>
        </p:txBody>
      </p:sp>
      <p:sp>
        <p:nvSpPr>
          <p:cNvPr id="15" name="Rectangle 14">
            <a:extLst>
              <a:ext uri="{FF2B5EF4-FFF2-40B4-BE49-F238E27FC236}">
                <a16:creationId xmlns:a16="http://schemas.microsoft.com/office/drawing/2014/main" id="{1EEF1F24-9CBA-489B-97CC-7A72C2860D2A}"/>
              </a:ext>
            </a:extLst>
          </p:cNvPr>
          <p:cNvSpPr/>
          <p:nvPr/>
        </p:nvSpPr>
        <p:spPr bwMode="auto">
          <a:xfrm>
            <a:off x="7326630" y="6046470"/>
            <a:ext cx="1200150" cy="68770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val="13865439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6C6B2D-9EFD-4A52-8FFC-3709FE6619BF}"/>
              </a:ext>
            </a:extLst>
          </p:cNvPr>
          <p:cNvSpPr>
            <a:spLocks noGrp="1"/>
          </p:cNvSpPr>
          <p:nvPr>
            <p:ph type="title"/>
          </p:nvPr>
        </p:nvSpPr>
        <p:spPr>
          <a:xfrm>
            <a:off x="457199" y="128588"/>
            <a:ext cx="8229599" cy="1014412"/>
          </a:xfrm>
        </p:spPr>
        <p:txBody>
          <a:bodyPr>
            <a:normAutofit/>
          </a:bodyPr>
          <a:lstStyle/>
          <a:p>
            <a:r>
              <a:rPr lang="en-US"/>
              <a:t>Helping those no longer eligible for MassHealth coverage</a:t>
            </a:r>
          </a:p>
        </p:txBody>
      </p:sp>
      <p:sp>
        <p:nvSpPr>
          <p:cNvPr id="20" name="Content Placeholder 19">
            <a:extLst>
              <a:ext uri="{FF2B5EF4-FFF2-40B4-BE49-F238E27FC236}">
                <a16:creationId xmlns:a16="http://schemas.microsoft.com/office/drawing/2014/main" id="{1C008693-BF7A-4525-BF09-A38EE081C020}"/>
              </a:ext>
            </a:extLst>
          </p:cNvPr>
          <p:cNvSpPr>
            <a:spLocks noGrp="1"/>
          </p:cNvSpPr>
          <p:nvPr>
            <p:ph idx="1"/>
          </p:nvPr>
        </p:nvSpPr>
        <p:spPr>
          <a:xfrm>
            <a:off x="457200" y="1233377"/>
            <a:ext cx="8229600" cy="4845161"/>
          </a:xfrm>
        </p:spPr>
        <p:txBody>
          <a:bodyPr>
            <a:noAutofit/>
          </a:bodyPr>
          <a:lstStyle/>
          <a:p>
            <a:pPr>
              <a:spcBef>
                <a:spcPts val="600"/>
              </a:spcBef>
              <a:spcAft>
                <a:spcPts val="600"/>
              </a:spcAft>
            </a:pPr>
            <a:r>
              <a:rPr lang="en-US" sz="1800" dirty="0"/>
              <a:t>As a reminder when working with applicants and members, if someone loses their MassHealth coverage as part of the ongoing MassHealth renewal process, that is considered a </a:t>
            </a:r>
            <a:r>
              <a:rPr lang="en-US" sz="1800" dirty="0">
                <a:hlinkClick r:id="rId3"/>
              </a:rPr>
              <a:t>Qualifying Life Event (QLE).</a:t>
            </a:r>
            <a:r>
              <a:rPr lang="en-US" sz="1800" dirty="0"/>
              <a:t> This means they can enroll in a plan with the Health Connector outside of the regular Open Enrollment Period.  </a:t>
            </a:r>
          </a:p>
          <a:p>
            <a:pPr marL="285750" indent="-285750">
              <a:spcBef>
                <a:spcPts val="600"/>
              </a:spcBef>
              <a:spcAft>
                <a:spcPts val="600"/>
              </a:spcAft>
              <a:buFont typeface="Arial" panose="020B0604020202020204" pitchFamily="34" charset="0"/>
              <a:buChar char="•"/>
            </a:pPr>
            <a:r>
              <a:rPr lang="en-US" sz="1800" dirty="0"/>
              <a:t>The Health Connector will continue to extend a special enrollment period </a:t>
            </a:r>
            <a:r>
              <a:rPr lang="en-US" sz="1800" b="1" dirty="0"/>
              <a:t>until November 23, 2024 </a:t>
            </a:r>
            <a:r>
              <a:rPr lang="en-US" sz="1800" dirty="0"/>
              <a:t>for those individuals who lost MassHealth during calendar year 2024, or on or after April 1, 2023 and have since been determined eligible for but remain unenrolled in a qualified health plan</a:t>
            </a:r>
          </a:p>
          <a:p>
            <a:pPr>
              <a:spcBef>
                <a:spcPts val="600"/>
              </a:spcBef>
              <a:spcAft>
                <a:spcPts val="600"/>
              </a:spcAft>
            </a:pPr>
            <a:r>
              <a:rPr lang="en-US" sz="1800" dirty="0"/>
              <a:t>For more information, review the Health Connector’s </a:t>
            </a:r>
            <a:r>
              <a:rPr lang="en-US" sz="1800" dirty="0">
                <a:hlinkClick r:id="rId4"/>
              </a:rPr>
              <a:t>Administrative Information Bulletin 01-24</a:t>
            </a:r>
            <a:r>
              <a:rPr lang="en-US" sz="1800" dirty="0"/>
              <a:t> Guidance Regarding Special Enrollment Periods Due to the End of the Medicaid Maintenance of Effort (MOE) and the Federal COVID-19 Public Health Emergency (PHE) and National Emergency for Calendar Year 2024.</a:t>
            </a:r>
          </a:p>
          <a:p>
            <a:pPr>
              <a:spcBef>
                <a:spcPts val="600"/>
              </a:spcBef>
              <a:spcAft>
                <a:spcPts val="600"/>
              </a:spcAft>
            </a:pPr>
            <a:r>
              <a:rPr lang="en-US" sz="1800" dirty="0"/>
              <a:t>Note: These rules do not apply to enrollment in MassHealth, HSN, CMSP or a Health Connector dental plan or those enrolling in Health Connector for Business. </a:t>
            </a:r>
          </a:p>
          <a:p>
            <a:pPr>
              <a:spcBef>
                <a:spcPts val="600"/>
              </a:spcBef>
              <a:spcAft>
                <a:spcPts val="600"/>
              </a:spcAft>
            </a:pPr>
            <a:endParaRPr lang="en-US" sz="1800" dirty="0"/>
          </a:p>
        </p:txBody>
      </p:sp>
      <p:sp>
        <p:nvSpPr>
          <p:cNvPr id="3" name="Slide Number Placeholder 2">
            <a:extLst>
              <a:ext uri="{FF2B5EF4-FFF2-40B4-BE49-F238E27FC236}">
                <a16:creationId xmlns:a16="http://schemas.microsoft.com/office/drawing/2014/main" id="{AC8D6095-FDB6-008F-CFE3-A8FC6443C844}"/>
              </a:ext>
            </a:extLst>
          </p:cNvPr>
          <p:cNvSpPr>
            <a:spLocks noGrp="1"/>
          </p:cNvSpPr>
          <p:nvPr>
            <p:ph type="sldNum" sz="quarter" idx="10"/>
          </p:nvPr>
        </p:nvSpPr>
        <p:spPr>
          <a:xfrm>
            <a:off x="8686800" y="6517121"/>
            <a:ext cx="255588" cy="254000"/>
          </a:xfrm>
        </p:spPr>
        <p:txBody>
          <a:bodyPr/>
          <a:lstStyle/>
          <a:p>
            <a:fld id="{254B5E65-296D-440E-9811-9528B653460B}" type="slidenum">
              <a:rPr lang="en-US" smtClean="0"/>
              <a:pPr/>
              <a:t>31</a:t>
            </a:fld>
            <a:endParaRPr lang="en-US"/>
          </a:p>
        </p:txBody>
      </p:sp>
    </p:spTree>
    <p:custDataLst>
      <p:tags r:id="rId1"/>
    </p:custDataLst>
    <p:extLst>
      <p:ext uri="{BB962C8B-B14F-4D97-AF65-F5344CB8AC3E}">
        <p14:creationId xmlns:p14="http://schemas.microsoft.com/office/powerpoint/2010/main" val="40941878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64D6-108F-4E62-B7CB-B6EC9442E2D8}"/>
              </a:ext>
            </a:extLst>
          </p:cNvPr>
          <p:cNvSpPr>
            <a:spLocks noGrp="1"/>
          </p:cNvSpPr>
          <p:nvPr>
            <p:ph type="title"/>
          </p:nvPr>
        </p:nvSpPr>
        <p:spPr/>
        <p:txBody>
          <a:bodyPr/>
          <a:lstStyle/>
          <a:p>
            <a:r>
              <a:rPr lang="en-US"/>
              <a:t>Health Connector Policies</a:t>
            </a:r>
          </a:p>
        </p:txBody>
      </p:sp>
      <p:sp>
        <p:nvSpPr>
          <p:cNvPr id="4" name="Content Placeholder 3">
            <a:extLst>
              <a:ext uri="{FF2B5EF4-FFF2-40B4-BE49-F238E27FC236}">
                <a16:creationId xmlns:a16="http://schemas.microsoft.com/office/drawing/2014/main" id="{2379A7A0-0FF3-4ABA-9AD0-FC06EA33904F}"/>
              </a:ext>
            </a:extLst>
          </p:cNvPr>
          <p:cNvSpPr>
            <a:spLocks noGrp="1"/>
          </p:cNvSpPr>
          <p:nvPr>
            <p:ph idx="1"/>
          </p:nvPr>
        </p:nvSpPr>
        <p:spPr>
          <a:xfrm>
            <a:off x="457199" y="2503170"/>
            <a:ext cx="3348991" cy="3294925"/>
          </a:xfrm>
        </p:spPr>
        <p:txBody>
          <a:bodyPr/>
          <a:lstStyle/>
          <a:p>
            <a:r>
              <a:rPr lang="en-US" sz="1800">
                <a:solidFill>
                  <a:schemeClr val="bg2"/>
                </a:solidFill>
              </a:rPr>
              <a:t>To find all of the Health Connector policies, go to the Policy Center</a:t>
            </a:r>
          </a:p>
          <a:p>
            <a:endParaRPr lang="en-US" sz="1800"/>
          </a:p>
          <a:p>
            <a:r>
              <a:rPr lang="en-US" sz="1800">
                <a:hlinkClick r:id="rId2"/>
              </a:rPr>
              <a:t>Policies – Massachusetts Health Connector (mahealthconnector.org)</a:t>
            </a:r>
            <a:endParaRPr lang="en-US" sz="1800"/>
          </a:p>
          <a:p>
            <a:r>
              <a:rPr lang="en-US" sz="1800"/>
              <a:t> </a:t>
            </a:r>
          </a:p>
        </p:txBody>
      </p:sp>
      <p:sp>
        <p:nvSpPr>
          <p:cNvPr id="3" name="Text Placeholder 2">
            <a:extLst>
              <a:ext uri="{FF2B5EF4-FFF2-40B4-BE49-F238E27FC236}">
                <a16:creationId xmlns:a16="http://schemas.microsoft.com/office/drawing/2014/main" id="{3F844294-BF7C-48CA-BE26-425E61690658}"/>
              </a:ext>
            </a:extLst>
          </p:cNvPr>
          <p:cNvSpPr>
            <a:spLocks noGrp="1"/>
          </p:cNvSpPr>
          <p:nvPr>
            <p:ph type="body" idx="4294967295"/>
          </p:nvPr>
        </p:nvSpPr>
        <p:spPr>
          <a:xfrm>
            <a:off x="457199" y="1417433"/>
            <a:ext cx="7772400" cy="636588"/>
          </a:xfrm>
        </p:spPr>
        <p:txBody>
          <a:bodyPr>
            <a:noAutofit/>
          </a:bodyPr>
          <a:lstStyle/>
          <a:p>
            <a:pPr marL="0" indent="0"/>
            <a:r>
              <a:rPr lang="en-US" sz="1800">
                <a:solidFill>
                  <a:schemeClr val="bg2"/>
                </a:solidFill>
              </a:rPr>
              <a:t>To review the complete policy on qualifying events for individuals and families go to: </a:t>
            </a:r>
            <a:r>
              <a:rPr lang="en-US" sz="1800">
                <a:hlinkClick r:id="rId3"/>
              </a:rPr>
              <a:t>Policy NG-5 Mid-Year Life Events or Qualifying Events (mahealthconnector.org)</a:t>
            </a:r>
            <a:r>
              <a:rPr lang="en-US" sz="1800"/>
              <a:t> </a:t>
            </a:r>
          </a:p>
        </p:txBody>
      </p:sp>
      <p:pic>
        <p:nvPicPr>
          <p:cNvPr id="7" name="Picture 6" descr="Image of Policy Center landing page">
            <a:extLst>
              <a:ext uri="{FF2B5EF4-FFF2-40B4-BE49-F238E27FC236}">
                <a16:creationId xmlns:a16="http://schemas.microsoft.com/office/drawing/2014/main" id="{FE32B71D-327F-459A-A047-6AFA455A2B5B}"/>
              </a:ext>
            </a:extLst>
          </p:cNvPr>
          <p:cNvPicPr>
            <a:picLocks noChangeAspect="1"/>
          </p:cNvPicPr>
          <p:nvPr/>
        </p:nvPicPr>
        <p:blipFill>
          <a:blip r:embed="rId4"/>
          <a:stretch>
            <a:fillRect/>
          </a:stretch>
        </p:blipFill>
        <p:spPr>
          <a:xfrm>
            <a:off x="3806190" y="2305304"/>
            <a:ext cx="4786592" cy="4400958"/>
          </a:xfrm>
          <a:prstGeom prst="rect">
            <a:avLst/>
          </a:prstGeo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992FF498-762F-6EF4-CD79-73E49FCA680C}"/>
              </a:ext>
            </a:extLst>
          </p:cNvPr>
          <p:cNvSpPr>
            <a:spLocks noGrp="1"/>
          </p:cNvSpPr>
          <p:nvPr>
            <p:ph type="sldNum" sz="quarter" idx="10"/>
          </p:nvPr>
        </p:nvSpPr>
        <p:spPr/>
        <p:txBody>
          <a:bodyPr/>
          <a:lstStyle/>
          <a:p>
            <a:fld id="{254B5E65-296D-440E-9811-9528B653460B}" type="slidenum">
              <a:rPr lang="en-US" smtClean="0"/>
              <a:pPr/>
              <a:t>32</a:t>
            </a:fld>
            <a:endParaRPr lang="en-US"/>
          </a:p>
        </p:txBody>
      </p:sp>
    </p:spTree>
    <p:extLst>
      <p:ext uri="{BB962C8B-B14F-4D97-AF65-F5344CB8AC3E}">
        <p14:creationId xmlns:p14="http://schemas.microsoft.com/office/powerpoint/2010/main" val="25640096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7C029-50E3-C690-AC06-4F37A6C5D1A3}"/>
              </a:ext>
            </a:extLst>
          </p:cNvPr>
          <p:cNvSpPr>
            <a:spLocks noGrp="1"/>
          </p:cNvSpPr>
          <p:nvPr>
            <p:ph type="title"/>
          </p:nvPr>
        </p:nvSpPr>
        <p:spPr/>
        <p:txBody>
          <a:bodyPr/>
          <a:lstStyle/>
          <a:p>
            <a:r>
              <a:rPr lang="en-US"/>
              <a:t>Zero Cost Medications  </a:t>
            </a:r>
          </a:p>
        </p:txBody>
      </p:sp>
      <p:sp>
        <p:nvSpPr>
          <p:cNvPr id="5" name="Content Placeholder 4">
            <a:extLst>
              <a:ext uri="{FF2B5EF4-FFF2-40B4-BE49-F238E27FC236}">
                <a16:creationId xmlns:a16="http://schemas.microsoft.com/office/drawing/2014/main" id="{E931808F-A3C9-409B-5340-59696C2BF908}"/>
              </a:ext>
            </a:extLst>
          </p:cNvPr>
          <p:cNvSpPr>
            <a:spLocks noGrp="1"/>
          </p:cNvSpPr>
          <p:nvPr>
            <p:ph idx="1"/>
          </p:nvPr>
        </p:nvSpPr>
        <p:spPr/>
        <p:txBody>
          <a:bodyPr/>
          <a:lstStyle/>
          <a:p>
            <a:pPr>
              <a:spcBef>
                <a:spcPts val="600"/>
              </a:spcBef>
              <a:spcAft>
                <a:spcPts val="600"/>
              </a:spcAft>
            </a:pPr>
            <a:r>
              <a:rPr lang="en-US" sz="1800" dirty="0"/>
              <a:t>Starting with plan year 2023 and for plan year 2024, all </a:t>
            </a:r>
            <a:r>
              <a:rPr lang="en-US" sz="1800" dirty="0" err="1"/>
              <a:t>ConnectorCare</a:t>
            </a:r>
            <a:r>
              <a:rPr lang="en-US" sz="1800" dirty="0"/>
              <a:t> plans began including certain medications associated with chronic conditions without any cost sharing for:</a:t>
            </a:r>
          </a:p>
          <a:p>
            <a:pPr marL="342900" indent="-342900">
              <a:spcBef>
                <a:spcPts val="600"/>
              </a:spcBef>
              <a:spcAft>
                <a:spcPts val="600"/>
              </a:spcAft>
              <a:buFont typeface="Arial" panose="020B0604020202020204" pitchFamily="34" charset="0"/>
              <a:buChar char="•"/>
            </a:pPr>
            <a:r>
              <a:rPr lang="en-US" sz="1800" dirty="0"/>
              <a:t>Diabetes</a:t>
            </a:r>
          </a:p>
          <a:p>
            <a:pPr marL="342900" indent="-342900">
              <a:spcBef>
                <a:spcPts val="600"/>
              </a:spcBef>
              <a:spcAft>
                <a:spcPts val="600"/>
              </a:spcAft>
              <a:buFont typeface="Arial" panose="020B0604020202020204" pitchFamily="34" charset="0"/>
              <a:buChar char="•"/>
            </a:pPr>
            <a:r>
              <a:rPr lang="en-US" sz="1800" dirty="0"/>
              <a:t>Asthma</a:t>
            </a:r>
          </a:p>
          <a:p>
            <a:pPr marL="342900" indent="-342900">
              <a:spcBef>
                <a:spcPts val="600"/>
              </a:spcBef>
              <a:spcAft>
                <a:spcPts val="600"/>
              </a:spcAft>
              <a:buFont typeface="Arial" panose="020B0604020202020204" pitchFamily="34" charset="0"/>
              <a:buChar char="•"/>
            </a:pPr>
            <a:r>
              <a:rPr lang="en-US" sz="1800" dirty="0"/>
              <a:t>Coronary artery disease</a:t>
            </a:r>
          </a:p>
          <a:p>
            <a:pPr marL="342900" indent="-342900">
              <a:spcBef>
                <a:spcPts val="600"/>
              </a:spcBef>
              <a:spcAft>
                <a:spcPts val="600"/>
              </a:spcAft>
              <a:buFont typeface="Arial" panose="020B0604020202020204" pitchFamily="34" charset="0"/>
              <a:buChar char="•"/>
            </a:pPr>
            <a:r>
              <a:rPr lang="en-US" sz="1800" dirty="0"/>
              <a:t>Hypertension</a:t>
            </a:r>
          </a:p>
          <a:p>
            <a:pPr marL="7938" lvl="1" indent="0">
              <a:spcAft>
                <a:spcPts val="600"/>
              </a:spcAft>
              <a:buNone/>
            </a:pPr>
            <a:r>
              <a:rPr lang="en-US" dirty="0" err="1"/>
              <a:t>ConnectorCare</a:t>
            </a:r>
            <a:r>
              <a:rPr lang="en-US" dirty="0"/>
              <a:t> members can check to see if their medications are included </a:t>
            </a:r>
            <a:r>
              <a:rPr lang="en-US" dirty="0">
                <a:hlinkClick r:id="rId3"/>
              </a:rPr>
              <a:t>https://www.mahealthconnector.org/learn/plan-information/connectorcare-plans/connectorcare-medication-guide</a:t>
            </a:r>
            <a:endParaRPr lang="en-US" dirty="0"/>
          </a:p>
          <a:p>
            <a:pPr lvl="1">
              <a:spcAft>
                <a:spcPts val="600"/>
              </a:spcAft>
            </a:pPr>
            <a:endParaRPr lang="en-US" dirty="0"/>
          </a:p>
        </p:txBody>
      </p:sp>
      <p:sp>
        <p:nvSpPr>
          <p:cNvPr id="6" name="Slide Number Placeholder 5">
            <a:extLst>
              <a:ext uri="{FF2B5EF4-FFF2-40B4-BE49-F238E27FC236}">
                <a16:creationId xmlns:a16="http://schemas.microsoft.com/office/drawing/2014/main" id="{7299B44F-7753-8A20-D60E-1BBBAC631035}"/>
              </a:ext>
            </a:extLst>
          </p:cNvPr>
          <p:cNvSpPr>
            <a:spLocks noGrp="1"/>
          </p:cNvSpPr>
          <p:nvPr>
            <p:ph type="sldNum" sz="quarter" idx="10"/>
          </p:nvPr>
        </p:nvSpPr>
        <p:spPr/>
        <p:txBody>
          <a:bodyPr/>
          <a:lstStyle/>
          <a:p>
            <a:fld id="{627CA14E-5EDD-4C5C-B4B2-BE16B502D62B}" type="slidenum">
              <a:rPr lang="en-US" smtClean="0"/>
              <a:pPr/>
              <a:t>33</a:t>
            </a:fld>
            <a:endParaRPr lang="en-US"/>
          </a:p>
        </p:txBody>
      </p:sp>
      <p:sp>
        <p:nvSpPr>
          <p:cNvPr id="8" name="Rectangle 7">
            <a:extLst>
              <a:ext uri="{FF2B5EF4-FFF2-40B4-BE49-F238E27FC236}">
                <a16:creationId xmlns:a16="http://schemas.microsoft.com/office/drawing/2014/main" id="{6833C159-56E4-FF27-A753-DB51DEECCA7A}"/>
              </a:ext>
            </a:extLst>
          </p:cNvPr>
          <p:cNvSpPr/>
          <p:nvPr/>
        </p:nvSpPr>
        <p:spPr bwMode="auto">
          <a:xfrm>
            <a:off x="7187609" y="6177516"/>
            <a:ext cx="1297172" cy="680484"/>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1003121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8FF0-3A0F-2C10-93A1-B9B85E42A725}"/>
              </a:ext>
            </a:extLst>
          </p:cNvPr>
          <p:cNvSpPr>
            <a:spLocks noGrp="1"/>
          </p:cNvSpPr>
          <p:nvPr>
            <p:ph type="title"/>
          </p:nvPr>
        </p:nvSpPr>
        <p:spPr/>
        <p:txBody>
          <a:bodyPr/>
          <a:lstStyle/>
          <a:p>
            <a:r>
              <a:rPr lang="en-US"/>
              <a:t>Medication Search tool</a:t>
            </a:r>
          </a:p>
        </p:txBody>
      </p:sp>
      <p:sp>
        <p:nvSpPr>
          <p:cNvPr id="5" name="Slide Number Placeholder 4">
            <a:extLst>
              <a:ext uri="{FF2B5EF4-FFF2-40B4-BE49-F238E27FC236}">
                <a16:creationId xmlns:a16="http://schemas.microsoft.com/office/drawing/2014/main" id="{8EEDCFF5-36F9-FF7B-7063-583A14D3E970}"/>
              </a:ext>
            </a:extLst>
          </p:cNvPr>
          <p:cNvSpPr>
            <a:spLocks noGrp="1"/>
          </p:cNvSpPr>
          <p:nvPr>
            <p:ph type="sldNum" sz="quarter" idx="10"/>
          </p:nvPr>
        </p:nvSpPr>
        <p:spPr/>
        <p:txBody>
          <a:bodyPr/>
          <a:lstStyle/>
          <a:p>
            <a:fld id="{627CA14E-5EDD-4C5C-B4B2-BE16B502D62B}" type="slidenum">
              <a:rPr lang="en-US" smtClean="0"/>
              <a:pPr/>
              <a:t>34</a:t>
            </a:fld>
            <a:endParaRPr lang="en-US"/>
          </a:p>
        </p:txBody>
      </p:sp>
      <p:sp>
        <p:nvSpPr>
          <p:cNvPr id="7" name="Text Placeholder 6">
            <a:extLst>
              <a:ext uri="{FF2B5EF4-FFF2-40B4-BE49-F238E27FC236}">
                <a16:creationId xmlns:a16="http://schemas.microsoft.com/office/drawing/2014/main" id="{1DDA66DC-4374-6812-1CF4-A1ECFD43AADB}"/>
              </a:ext>
            </a:extLst>
          </p:cNvPr>
          <p:cNvSpPr>
            <a:spLocks noGrp="1"/>
          </p:cNvSpPr>
          <p:nvPr>
            <p:ph type="body" idx="4294967295"/>
          </p:nvPr>
        </p:nvSpPr>
        <p:spPr>
          <a:xfrm>
            <a:off x="595423" y="988009"/>
            <a:ext cx="8346965" cy="822325"/>
          </a:xfrm>
        </p:spPr>
        <p:txBody>
          <a:bodyPr>
            <a:noAutofit/>
          </a:bodyPr>
          <a:lstStyle/>
          <a:p>
            <a:pPr marL="0" indent="0"/>
            <a:r>
              <a:rPr lang="en-US" sz="1800" dirty="0"/>
              <a:t>Select your Carrier and select your health condition and see which medications are covered.  You can also search by the name of the medication to find out it’s included in the program.</a:t>
            </a:r>
          </a:p>
        </p:txBody>
      </p:sp>
      <p:sp>
        <p:nvSpPr>
          <p:cNvPr id="3" name="Rectangle 2">
            <a:extLst>
              <a:ext uri="{FF2B5EF4-FFF2-40B4-BE49-F238E27FC236}">
                <a16:creationId xmlns:a16="http://schemas.microsoft.com/office/drawing/2014/main" id="{5411C137-3283-1C28-B8FB-EB7C1089088F}"/>
              </a:ext>
            </a:extLst>
          </p:cNvPr>
          <p:cNvSpPr/>
          <p:nvPr/>
        </p:nvSpPr>
        <p:spPr bwMode="auto">
          <a:xfrm>
            <a:off x="7187609" y="6177516"/>
            <a:ext cx="1297172" cy="551896"/>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 name="Content Placeholder 5">
            <a:extLst>
              <a:ext uri="{FF2B5EF4-FFF2-40B4-BE49-F238E27FC236}">
                <a16:creationId xmlns:a16="http://schemas.microsoft.com/office/drawing/2014/main" id="{D507B2DC-59E6-E143-E791-89BDF6D393C3}"/>
              </a:ext>
            </a:extLst>
          </p:cNvPr>
          <p:cNvPicPr>
            <a:picLocks noGrp="1" noChangeAspect="1"/>
          </p:cNvPicPr>
          <p:nvPr>
            <p:ph idx="1"/>
          </p:nvPr>
        </p:nvPicPr>
        <p:blipFill>
          <a:blip r:embed="rId2"/>
          <a:stretch>
            <a:fillRect/>
          </a:stretch>
        </p:blipFill>
        <p:spPr>
          <a:xfrm>
            <a:off x="1554039" y="2080176"/>
            <a:ext cx="6035917" cy="4435525"/>
          </a:xfrm>
          <a:ln>
            <a:solidFill>
              <a:schemeClr val="tx1"/>
            </a:solidFill>
          </a:ln>
        </p:spPr>
      </p:pic>
    </p:spTree>
    <p:extLst>
      <p:ext uri="{BB962C8B-B14F-4D97-AF65-F5344CB8AC3E}">
        <p14:creationId xmlns:p14="http://schemas.microsoft.com/office/powerpoint/2010/main" val="40815945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7E93-AE1F-262F-942F-2E7B5208AB60}"/>
              </a:ext>
            </a:extLst>
          </p:cNvPr>
          <p:cNvSpPr>
            <a:spLocks noGrp="1"/>
          </p:cNvSpPr>
          <p:nvPr>
            <p:ph type="title"/>
          </p:nvPr>
        </p:nvSpPr>
        <p:spPr/>
        <p:txBody>
          <a:bodyPr/>
          <a:lstStyle/>
          <a:p>
            <a:r>
              <a:rPr lang="en-US" err="1"/>
              <a:t>ConnectorCare</a:t>
            </a:r>
            <a:r>
              <a:rPr lang="en-US"/>
              <a:t> Card to Culture</a:t>
            </a:r>
          </a:p>
        </p:txBody>
      </p:sp>
      <p:sp>
        <p:nvSpPr>
          <p:cNvPr id="4" name="Content Placeholder 3">
            <a:extLst>
              <a:ext uri="{FF2B5EF4-FFF2-40B4-BE49-F238E27FC236}">
                <a16:creationId xmlns:a16="http://schemas.microsoft.com/office/drawing/2014/main" id="{E5F1D62B-0AA1-44FF-9DFB-17918E499B85}"/>
              </a:ext>
            </a:extLst>
          </p:cNvPr>
          <p:cNvSpPr>
            <a:spLocks noGrp="1"/>
          </p:cNvSpPr>
          <p:nvPr>
            <p:ph idx="1"/>
          </p:nvPr>
        </p:nvSpPr>
        <p:spPr>
          <a:xfrm>
            <a:off x="457200" y="2243469"/>
            <a:ext cx="8346558" cy="3835703"/>
          </a:xfrm>
        </p:spPr>
        <p:txBody>
          <a:bodyPr/>
          <a:lstStyle/>
          <a:p>
            <a:pPr marL="342900" indent="-342900">
              <a:buFont typeface="Arial" panose="020B0604020202020204" pitchFamily="34" charset="0"/>
              <a:buChar char="•"/>
            </a:pPr>
            <a:r>
              <a:rPr lang="en-US" sz="1800" dirty="0"/>
              <a:t>Because living a healthy life includes enjoying art and culture, </a:t>
            </a:r>
            <a:r>
              <a:rPr lang="en-US" sz="1800" dirty="0" err="1">
                <a:hlinkClick r:id="rId2"/>
              </a:rPr>
              <a:t>ConnectorCare</a:t>
            </a:r>
            <a:r>
              <a:rPr lang="en-US" sz="1800" dirty="0"/>
              <a:t> members have discounted admission to institutions throughout Massachusetts as part of a partnership between the Health Connector and the </a:t>
            </a:r>
            <a:r>
              <a:rPr lang="en-US" sz="1800" dirty="0">
                <a:hlinkClick r:id="rId3"/>
              </a:rPr>
              <a:t>Mass Cultural Council</a:t>
            </a:r>
            <a:endParaRPr lang="en-US" sz="1800" dirty="0"/>
          </a:p>
          <a:p>
            <a:pPr marL="342900" indent="-342900">
              <a:buFont typeface="Arial" panose="020B0604020202020204" pitchFamily="34" charset="0"/>
              <a:buChar char="•"/>
            </a:pPr>
            <a:r>
              <a:rPr lang="en-US" sz="1800" dirty="0"/>
              <a:t>Enjoying the art and culture available to </a:t>
            </a:r>
            <a:r>
              <a:rPr lang="en-US" sz="1800" dirty="0" err="1"/>
              <a:t>ConnectorCare</a:t>
            </a:r>
            <a:r>
              <a:rPr lang="en-US" sz="1800" dirty="0"/>
              <a:t> members is easy. Here is a list of participating </a:t>
            </a:r>
            <a:r>
              <a:rPr lang="en-US" sz="1800" dirty="0">
                <a:hlinkClick r:id="rId4"/>
              </a:rPr>
              <a:t>institutions</a:t>
            </a:r>
            <a:r>
              <a:rPr lang="en-US" sz="1800" dirty="0"/>
              <a:t>. Members should bring their health insurance ID card (with “</a:t>
            </a:r>
            <a:r>
              <a:rPr lang="en-US" sz="1800" dirty="0" err="1"/>
              <a:t>ConnectorCare</a:t>
            </a:r>
            <a:r>
              <a:rPr lang="en-US" sz="1800" dirty="0"/>
              <a:t>” on it) to the institution to get the discounted admission</a:t>
            </a:r>
          </a:p>
          <a:p>
            <a:pPr marL="342900" indent="-342900">
              <a:buFont typeface="Arial" panose="020B0604020202020204" pitchFamily="34" charset="0"/>
              <a:buChar char="•"/>
            </a:pPr>
            <a:r>
              <a:rPr lang="en-US" sz="1800" dirty="0"/>
              <a:t>The Health Connector is excited to offer this program to </a:t>
            </a:r>
            <a:r>
              <a:rPr lang="en-US" sz="1800" dirty="0" err="1"/>
              <a:t>ConnectorCare</a:t>
            </a:r>
            <a:r>
              <a:rPr lang="en-US" sz="1800" dirty="0"/>
              <a:t> members and open up new doors to Massachusetts’ vibrant arts and culture community. Learn more about the </a:t>
            </a:r>
            <a:r>
              <a:rPr lang="en-US" sz="1800" dirty="0">
                <a:hlinkClick r:id="rId5"/>
              </a:rPr>
              <a:t>Card to Culture program</a:t>
            </a:r>
            <a:endParaRPr lang="en-US" sz="1800" dirty="0"/>
          </a:p>
          <a:p>
            <a:pPr marL="342900" indent="-342900">
              <a:buFont typeface="Arial" panose="020B0604020202020204" pitchFamily="34" charset="0"/>
              <a:buChar char="•"/>
            </a:pPr>
            <a:endParaRPr lang="en-US" sz="2000" dirty="0"/>
          </a:p>
        </p:txBody>
      </p:sp>
      <p:sp>
        <p:nvSpPr>
          <p:cNvPr id="7" name="Slide Number Placeholder 6">
            <a:extLst>
              <a:ext uri="{FF2B5EF4-FFF2-40B4-BE49-F238E27FC236}">
                <a16:creationId xmlns:a16="http://schemas.microsoft.com/office/drawing/2014/main" id="{11EFFABE-9A4F-4D44-6C98-29839601C78D}"/>
              </a:ext>
            </a:extLst>
          </p:cNvPr>
          <p:cNvSpPr>
            <a:spLocks noGrp="1"/>
          </p:cNvSpPr>
          <p:nvPr>
            <p:ph type="sldNum" sz="quarter" idx="10"/>
          </p:nvPr>
        </p:nvSpPr>
        <p:spPr/>
        <p:txBody>
          <a:bodyPr/>
          <a:lstStyle/>
          <a:p>
            <a:fld id="{627CA14E-5EDD-4C5C-B4B2-BE16B502D62B}" type="slidenum">
              <a:rPr lang="en-US" smtClean="0"/>
              <a:pPr/>
              <a:t>35</a:t>
            </a:fld>
            <a:endParaRPr lang="en-US"/>
          </a:p>
        </p:txBody>
      </p:sp>
      <p:sp>
        <p:nvSpPr>
          <p:cNvPr id="3" name="Text Placeholder 2">
            <a:extLst>
              <a:ext uri="{FF2B5EF4-FFF2-40B4-BE49-F238E27FC236}">
                <a16:creationId xmlns:a16="http://schemas.microsoft.com/office/drawing/2014/main" id="{94E7382A-BE70-6F3E-20AC-F0DFD39D71DB}"/>
              </a:ext>
            </a:extLst>
          </p:cNvPr>
          <p:cNvSpPr>
            <a:spLocks noGrp="1"/>
          </p:cNvSpPr>
          <p:nvPr>
            <p:ph type="body" idx="4294967295"/>
          </p:nvPr>
        </p:nvSpPr>
        <p:spPr>
          <a:xfrm>
            <a:off x="542261" y="935665"/>
            <a:ext cx="7772400" cy="1095154"/>
          </a:xfrm>
        </p:spPr>
        <p:txBody>
          <a:bodyPr>
            <a:normAutofit/>
          </a:bodyPr>
          <a:lstStyle/>
          <a:p>
            <a:pPr marL="0" indent="0"/>
            <a:r>
              <a:rPr lang="en-US" sz="2200" b="1" dirty="0">
                <a:latin typeface="+mn-lt"/>
              </a:rPr>
              <a:t>The Health Connector and Mass Cultural Council have partnered to provide discounted admissions to art and cultural institutions for </a:t>
            </a:r>
            <a:r>
              <a:rPr lang="en-US" sz="2200" b="1" dirty="0" err="1">
                <a:latin typeface="+mn-lt"/>
              </a:rPr>
              <a:t>ConnectorCare</a:t>
            </a:r>
            <a:r>
              <a:rPr lang="en-US" sz="2200" b="1" dirty="0">
                <a:latin typeface="+mn-lt"/>
              </a:rPr>
              <a:t> members. </a:t>
            </a:r>
            <a:endParaRPr lang="en-US" b="1" dirty="0">
              <a:latin typeface="+mn-lt"/>
            </a:endParaRPr>
          </a:p>
        </p:txBody>
      </p:sp>
    </p:spTree>
    <p:extLst>
      <p:ext uri="{BB962C8B-B14F-4D97-AF65-F5344CB8AC3E}">
        <p14:creationId xmlns:p14="http://schemas.microsoft.com/office/powerpoint/2010/main" val="34195832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8" y="1676400"/>
            <a:ext cx="4489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le 2">
            <a:extLst>
              <a:ext uri="{FF2B5EF4-FFF2-40B4-BE49-F238E27FC236}">
                <a16:creationId xmlns:a16="http://schemas.microsoft.com/office/drawing/2014/main" id="{58F33019-72E7-4B65-9C7C-01AE933A2246}"/>
              </a:ext>
            </a:extLst>
          </p:cNvPr>
          <p:cNvSpPr>
            <a:spLocks noGrp="1"/>
          </p:cNvSpPr>
          <p:nvPr>
            <p:ph type="title" idx="4294967295"/>
          </p:nvPr>
        </p:nvSpPr>
        <p:spPr>
          <a:xfrm>
            <a:off x="0" y="128588"/>
            <a:ext cx="7497763" cy="1016000"/>
          </a:xfrm>
        </p:spPr>
        <p:txBody>
          <a:bodyPr/>
          <a:lstStyle/>
          <a:p>
            <a:r>
              <a:rPr lang="en-US">
                <a:solidFill>
                  <a:schemeClr val="bg1"/>
                </a:solidFill>
              </a:rPr>
              <a:t>Questions</a:t>
            </a:r>
          </a:p>
        </p:txBody>
      </p:sp>
      <p:sp>
        <p:nvSpPr>
          <p:cNvPr id="15367" name="Rectangle 5">
            <a:extLst>
              <a:ext uri="{C183D7F6-B498-43B3-948B-1728B52AA6E4}">
                <adec:decorative xmlns:adec="http://schemas.microsoft.com/office/drawing/2017/decorative" val="1"/>
              </a:ext>
            </a:extLst>
          </p:cNvPr>
          <p:cNvSpPr>
            <a:spLocks/>
          </p:cNvSpPr>
          <p:nvPr/>
        </p:nvSpPr>
        <p:spPr bwMode="auto">
          <a:xfrm>
            <a:off x="4914537" y="3695700"/>
            <a:ext cx="3670300" cy="15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a:lnSpc>
                <a:spcPct val="43290"/>
              </a:lnSpc>
              <a:spcAft>
                <a:spcPts val="1800"/>
              </a:spcAft>
            </a:pPr>
            <a:r>
              <a:rPr lang="en-US" sz="4400" b="1">
                <a:solidFill>
                  <a:srgbClr val="6CB33F"/>
                </a:solidFill>
                <a:latin typeface="Rockwell" pitchFamily="18" charset="0"/>
                <a:ea typeface="MS PGothic" pitchFamily="34" charset="-128"/>
                <a:cs typeface="ヒラギノ明朝 ProN W3"/>
                <a:sym typeface="Rockwell" pitchFamily="18" charset="0"/>
              </a:rPr>
              <a:t>Questions?</a:t>
            </a:r>
            <a:endParaRPr lang="en-US" sz="4400">
              <a:solidFill>
                <a:schemeClr val="tx1"/>
              </a:solidFill>
              <a:latin typeface="Rockwell" pitchFamily="18" charset="0"/>
              <a:ea typeface="MS PGothic" pitchFamily="34" charset="-128"/>
              <a:cs typeface="ヒラギノ明朝 ProN W3"/>
            </a:endParaRPr>
          </a:p>
        </p:txBody>
      </p:sp>
      <p:sp>
        <p:nvSpPr>
          <p:cNvPr id="5" name="Slide Number Placeholder 4">
            <a:extLst>
              <a:ext uri="{FF2B5EF4-FFF2-40B4-BE49-F238E27FC236}">
                <a16:creationId xmlns:a16="http://schemas.microsoft.com/office/drawing/2014/main" id="{CA7A6555-0E59-3E3D-7871-5BBB2F156218}"/>
              </a:ext>
            </a:extLst>
          </p:cNvPr>
          <p:cNvSpPr>
            <a:spLocks noGrp="1"/>
          </p:cNvSpPr>
          <p:nvPr>
            <p:ph type="sldNum" sz="quarter" idx="10"/>
          </p:nvPr>
        </p:nvSpPr>
        <p:spPr/>
        <p:txBody>
          <a:bodyPr/>
          <a:lstStyle/>
          <a:p>
            <a:fld id="{254B5E65-296D-440E-9811-9528B653460B}" type="slidenum">
              <a:rPr lang="en-US" smtClean="0"/>
              <a:pPr/>
              <a:t>36</a:t>
            </a:fld>
            <a:endParaRPr lang="en-US"/>
          </a:p>
        </p:txBody>
      </p:sp>
    </p:spTree>
    <p:custDataLst>
      <p:tags r:id="rId1"/>
    </p:custDataLst>
    <p:extLst>
      <p:ext uri="{BB962C8B-B14F-4D97-AF65-F5344CB8AC3E}">
        <p14:creationId xmlns:p14="http://schemas.microsoft.com/office/powerpoint/2010/main" val="38847207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E7BCD-C98D-A1D5-20C1-5A71EBE11EDF}"/>
              </a:ext>
            </a:extLst>
          </p:cNvPr>
          <p:cNvSpPr>
            <a:spLocks noGrp="1"/>
          </p:cNvSpPr>
          <p:nvPr>
            <p:ph type="body" sz="quarter" idx="10"/>
          </p:nvPr>
        </p:nvSpPr>
        <p:spPr/>
        <p:txBody>
          <a:bodyPr/>
          <a:lstStyle/>
          <a:p>
            <a:r>
              <a:rPr lang="en-US" sz="3200"/>
              <a:t>2023-2024 MassHealth Redetermination Update</a:t>
            </a:r>
          </a:p>
          <a:p>
            <a:endParaRPr lang="en-US"/>
          </a:p>
        </p:txBody>
      </p:sp>
      <p:sp>
        <p:nvSpPr>
          <p:cNvPr id="5" name="Slide Number Placeholder 4">
            <a:extLst>
              <a:ext uri="{FF2B5EF4-FFF2-40B4-BE49-F238E27FC236}">
                <a16:creationId xmlns:a16="http://schemas.microsoft.com/office/drawing/2014/main" id="{C380B983-0A32-F808-1714-BC302B781A4C}"/>
              </a:ext>
            </a:extLst>
          </p:cNvPr>
          <p:cNvSpPr>
            <a:spLocks noGrp="1"/>
          </p:cNvSpPr>
          <p:nvPr>
            <p:ph type="sldNum" sz="quarter" idx="11"/>
          </p:nvPr>
        </p:nvSpPr>
        <p:spPr/>
        <p:txBody>
          <a:bodyPr/>
          <a:lstStyle/>
          <a:p>
            <a:fld id="{254B5E65-296D-440E-9811-9528B653460B}" type="slidenum">
              <a:rPr lang="en-US" smtClean="0"/>
              <a:pPr/>
              <a:t>4</a:t>
            </a:fld>
            <a:endParaRPr lang="en-US"/>
          </a:p>
        </p:txBody>
      </p:sp>
    </p:spTree>
    <p:custDataLst>
      <p:tags r:id="rId1"/>
    </p:custDataLst>
    <p:extLst>
      <p:ext uri="{BB962C8B-B14F-4D97-AF65-F5344CB8AC3E}">
        <p14:creationId xmlns:p14="http://schemas.microsoft.com/office/powerpoint/2010/main" val="24008179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55BF-6B5C-6F90-1AC6-0167398FCBB7}"/>
              </a:ext>
            </a:extLst>
          </p:cNvPr>
          <p:cNvSpPr>
            <a:spLocks noGrp="1"/>
          </p:cNvSpPr>
          <p:nvPr>
            <p:ph type="title"/>
          </p:nvPr>
        </p:nvSpPr>
        <p:spPr/>
        <p:txBody>
          <a:bodyPr/>
          <a:lstStyle/>
          <a:p>
            <a:r>
              <a:rPr lang="en-US"/>
              <a:t>End, Extension of Certain Flexibilities</a:t>
            </a:r>
          </a:p>
        </p:txBody>
      </p:sp>
      <p:sp>
        <p:nvSpPr>
          <p:cNvPr id="3" name="Content Placeholder 2">
            <a:extLst>
              <a:ext uri="{FF2B5EF4-FFF2-40B4-BE49-F238E27FC236}">
                <a16:creationId xmlns:a16="http://schemas.microsoft.com/office/drawing/2014/main" id="{45B42856-06AD-B311-90C0-B2EA7F2238F0}"/>
              </a:ext>
            </a:extLst>
          </p:cNvPr>
          <p:cNvSpPr>
            <a:spLocks noGrp="1"/>
          </p:cNvSpPr>
          <p:nvPr>
            <p:ph idx="1"/>
          </p:nvPr>
        </p:nvSpPr>
        <p:spPr>
          <a:xfrm>
            <a:off x="457199" y="1079500"/>
            <a:ext cx="8007180" cy="4544060"/>
          </a:xfrm>
        </p:spPr>
        <p:txBody>
          <a:bodyPr/>
          <a:lstStyle/>
          <a:p>
            <a:pPr>
              <a:spcBef>
                <a:spcPts val="600"/>
              </a:spcBef>
              <a:spcAft>
                <a:spcPts val="600"/>
              </a:spcAft>
            </a:pPr>
            <a:r>
              <a:rPr lang="en-US" sz="1800" dirty="0"/>
              <a:t>As of April 1</a:t>
            </a:r>
            <a:r>
              <a:rPr lang="en-US" sz="1800" baseline="30000" dirty="0"/>
              <a:t>st</a:t>
            </a:r>
            <a:r>
              <a:rPr lang="en-US" sz="1800" dirty="0"/>
              <a:t>, 2024, MassHealth completed selection of members for renewal as federally required for the COVID Public Health Emergency redetermination period</a:t>
            </a:r>
          </a:p>
          <a:p>
            <a:pPr>
              <a:spcBef>
                <a:spcPts val="600"/>
              </a:spcBef>
              <a:spcAft>
                <a:spcPts val="600"/>
              </a:spcAft>
            </a:pPr>
            <a:r>
              <a:rPr lang="en-US" sz="1800" dirty="0"/>
              <a:t>Moving forward, MassHealth will continue renewing members coverage annually </a:t>
            </a:r>
          </a:p>
          <a:p>
            <a:pPr>
              <a:spcBef>
                <a:spcPts val="600"/>
              </a:spcBef>
              <a:spcAft>
                <a:spcPts val="600"/>
              </a:spcAft>
            </a:pPr>
            <a:r>
              <a:rPr lang="en-US" sz="1800" dirty="0"/>
              <a:t>Ending, extension, or making permanent of certain flexibilities: </a:t>
            </a:r>
          </a:p>
          <a:p>
            <a:pPr marL="226695" lvl="1">
              <a:spcBef>
                <a:spcPts val="600"/>
              </a:spcBef>
              <a:spcAft>
                <a:spcPts val="600"/>
              </a:spcAft>
            </a:pPr>
            <a:r>
              <a:rPr lang="en-US" sz="1800" dirty="0"/>
              <a:t>Flexibilities ending as of 4/1:</a:t>
            </a:r>
          </a:p>
          <a:p>
            <a:pPr lvl="2">
              <a:spcAft>
                <a:spcPts val="600"/>
              </a:spcAft>
            </a:pPr>
            <a:r>
              <a:rPr lang="en-US" sz="1800" dirty="0"/>
              <a:t>Temporary federal authorities that allowed additional income and resource disregards for non-MAGI members</a:t>
            </a:r>
          </a:p>
          <a:p>
            <a:pPr marL="365125" lvl="2" indent="0">
              <a:spcAft>
                <a:spcPts val="600"/>
              </a:spcAft>
              <a:buNone/>
            </a:pPr>
            <a:endParaRPr lang="en-US" sz="1800" dirty="0"/>
          </a:p>
          <a:p>
            <a:pPr indent="0">
              <a:spcBef>
                <a:spcPts val="600"/>
              </a:spcBef>
              <a:spcAft>
                <a:spcPts val="600"/>
              </a:spcAft>
              <a:buNone/>
            </a:pPr>
            <a:r>
              <a:rPr lang="en-US" sz="1800" b="1" dirty="0">
                <a:ea typeface="+mn-lt"/>
                <a:cs typeface="+mn-lt"/>
              </a:rPr>
              <a:t>Allowing Hospital-Determined Presumptive Eligibility (HPE) for non-MAGI members:</a:t>
            </a:r>
            <a:r>
              <a:rPr lang="en-US" sz="1800" dirty="0">
                <a:ea typeface="+mn-lt"/>
                <a:cs typeface="+mn-lt"/>
              </a:rPr>
              <a:t> MassHealth will no longer allow HPE for non-MAGI members</a:t>
            </a:r>
          </a:p>
          <a:p>
            <a:pPr marL="512445" lvl="1" indent="-285750">
              <a:spcAft>
                <a:spcPts val="600"/>
              </a:spcAft>
              <a:buFont typeface="Symbol"/>
              <a:buChar char=""/>
            </a:pPr>
            <a:r>
              <a:rPr lang="en-US" dirty="0">
                <a:ea typeface="+mn-lt"/>
                <a:cs typeface="+mn-lt"/>
              </a:rPr>
              <a:t>The process and policy will return to pre-PHE (2020) </a:t>
            </a:r>
          </a:p>
          <a:p>
            <a:pPr marL="512445" lvl="1" indent="-285750">
              <a:spcAft>
                <a:spcPts val="600"/>
              </a:spcAft>
              <a:buFont typeface="Symbol"/>
              <a:buChar char=""/>
            </a:pPr>
            <a:endParaRPr lang="en-US" dirty="0">
              <a:ea typeface="+mn-lt"/>
              <a:cs typeface="+mn-lt"/>
            </a:endParaRPr>
          </a:p>
        </p:txBody>
      </p:sp>
      <p:sp>
        <p:nvSpPr>
          <p:cNvPr id="6" name="Slide Number Placeholder 5">
            <a:extLst>
              <a:ext uri="{FF2B5EF4-FFF2-40B4-BE49-F238E27FC236}">
                <a16:creationId xmlns:a16="http://schemas.microsoft.com/office/drawing/2014/main" id="{1A3F8737-E3DE-BDDB-AE57-B362B3299BF3}"/>
              </a:ext>
            </a:extLst>
          </p:cNvPr>
          <p:cNvSpPr>
            <a:spLocks noGrp="1"/>
          </p:cNvSpPr>
          <p:nvPr>
            <p:ph type="sldNum" sz="quarter" idx="10"/>
          </p:nvPr>
        </p:nvSpPr>
        <p:spPr/>
        <p:txBody>
          <a:bodyPr/>
          <a:lstStyle/>
          <a:p>
            <a:fld id="{254B5E65-296D-440E-9811-9528B653460B}" type="slidenum">
              <a:rPr lang="en-US" smtClean="0"/>
              <a:pPr/>
              <a:t>5</a:t>
            </a:fld>
            <a:endParaRPr lang="en-US"/>
          </a:p>
        </p:txBody>
      </p:sp>
    </p:spTree>
    <p:extLst>
      <p:ext uri="{BB962C8B-B14F-4D97-AF65-F5344CB8AC3E}">
        <p14:creationId xmlns:p14="http://schemas.microsoft.com/office/powerpoint/2010/main" val="26695948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D4FD-EF62-7333-16A4-481F65285A2A}"/>
              </a:ext>
            </a:extLst>
          </p:cNvPr>
          <p:cNvSpPr>
            <a:spLocks noGrp="1"/>
          </p:cNvSpPr>
          <p:nvPr>
            <p:ph type="title"/>
          </p:nvPr>
        </p:nvSpPr>
        <p:spPr/>
        <p:txBody>
          <a:bodyPr/>
          <a:lstStyle/>
          <a:p>
            <a:r>
              <a:rPr lang="en-US"/>
              <a:t>End, Extension of Certain Flexibilities</a:t>
            </a:r>
          </a:p>
        </p:txBody>
      </p:sp>
      <p:sp>
        <p:nvSpPr>
          <p:cNvPr id="3" name="Content Placeholder 2">
            <a:extLst>
              <a:ext uri="{FF2B5EF4-FFF2-40B4-BE49-F238E27FC236}">
                <a16:creationId xmlns:a16="http://schemas.microsoft.com/office/drawing/2014/main" id="{14A84F97-5714-D76F-2A07-81C910728C00}"/>
              </a:ext>
            </a:extLst>
          </p:cNvPr>
          <p:cNvSpPr>
            <a:spLocks noGrp="1"/>
          </p:cNvSpPr>
          <p:nvPr>
            <p:ph idx="1"/>
          </p:nvPr>
        </p:nvSpPr>
        <p:spPr/>
        <p:txBody>
          <a:bodyPr/>
          <a:lstStyle/>
          <a:p>
            <a:pPr>
              <a:spcBef>
                <a:spcPts val="600"/>
              </a:spcBef>
              <a:spcAft>
                <a:spcPts val="600"/>
              </a:spcAft>
            </a:pPr>
            <a:r>
              <a:rPr lang="en-US" sz="1800" b="1" dirty="0"/>
              <a:t>Extension of Flexibilities</a:t>
            </a:r>
            <a:r>
              <a:rPr lang="en-US" sz="1800" dirty="0"/>
              <a:t> </a:t>
            </a:r>
            <a:endParaRPr lang="en-US" dirty="0"/>
          </a:p>
          <a:p>
            <a:pPr marL="0" indent="0">
              <a:spcBef>
                <a:spcPts val="600"/>
              </a:spcBef>
              <a:spcAft>
                <a:spcPts val="600"/>
              </a:spcAft>
              <a:buNone/>
            </a:pPr>
            <a:r>
              <a:rPr lang="en-US" sz="1800" b="1" i="0" u="none" strike="noStrike" baseline="0" dirty="0">
                <a:solidFill>
                  <a:srgbClr val="000000"/>
                </a:solidFill>
              </a:rPr>
              <a:t>MAGI only:</a:t>
            </a:r>
            <a:r>
              <a:rPr lang="en-US" sz="1800" b="1" dirty="0">
                <a:solidFill>
                  <a:srgbClr val="000000"/>
                </a:solidFill>
              </a:rPr>
              <a:t> </a:t>
            </a:r>
            <a:endParaRPr lang="en-US" sz="1800" b="0" i="0" u="none" strike="noStrike" baseline="0" dirty="0">
              <a:solidFill>
                <a:srgbClr val="000000"/>
              </a:solidFill>
            </a:endParaRPr>
          </a:p>
          <a:p>
            <a:pPr marL="226695" lvl="1">
              <a:spcBef>
                <a:spcPts val="600"/>
              </a:spcBef>
              <a:spcAft>
                <a:spcPts val="600"/>
              </a:spcAft>
            </a:pPr>
            <a:r>
              <a:rPr lang="en-US" sz="1800" b="1" i="0" u="none" strike="noStrike" baseline="0" dirty="0">
                <a:solidFill>
                  <a:srgbClr val="000000"/>
                </a:solidFill>
              </a:rPr>
              <a:t>Autorenewals for zero income: In effect until 6/1/24, </a:t>
            </a:r>
            <a:r>
              <a:rPr lang="en-US" sz="1800" b="0" i="0" u="none" strike="noStrike" baseline="0" dirty="0">
                <a:solidFill>
                  <a:srgbClr val="000000"/>
                </a:solidFill>
              </a:rPr>
              <a:t>MassHealth will continue to auto-renew members who report zero income, but whose income could not be confirmed through data sources</a:t>
            </a:r>
          </a:p>
          <a:p>
            <a:pPr marL="226695" lvl="1">
              <a:spcBef>
                <a:spcPts val="600"/>
              </a:spcBef>
              <a:spcAft>
                <a:spcPts val="600"/>
              </a:spcAft>
            </a:pPr>
            <a:r>
              <a:rPr lang="en-US" sz="1800" b="1" i="0" u="none" strike="noStrike" baseline="0" dirty="0">
                <a:solidFill>
                  <a:srgbClr val="000000"/>
                </a:solidFill>
              </a:rPr>
              <a:t>Autorenewals for null income: In effect until 6/1/24, </a:t>
            </a:r>
            <a:r>
              <a:rPr lang="en-US" sz="1800" b="0" i="0" u="none" strike="noStrike" baseline="0" dirty="0">
                <a:solidFill>
                  <a:srgbClr val="000000"/>
                </a:solidFill>
              </a:rPr>
              <a:t>MassHealth will continue to auto-renew members who report income under 100% FPL, but whose income could not be confirmed through data sources</a:t>
            </a:r>
          </a:p>
          <a:p>
            <a:pPr>
              <a:spcBef>
                <a:spcPts val="600"/>
              </a:spcBef>
              <a:spcAft>
                <a:spcPts val="600"/>
              </a:spcAft>
            </a:pPr>
            <a:endParaRPr lang="en-US" sz="1800" b="0" i="0" u="none" strike="noStrike" baseline="0" dirty="0">
              <a:solidFill>
                <a:srgbClr val="000000"/>
              </a:solidFill>
            </a:endParaRPr>
          </a:p>
          <a:p>
            <a:pPr>
              <a:spcBef>
                <a:spcPts val="600"/>
              </a:spcBef>
              <a:spcAft>
                <a:spcPts val="600"/>
              </a:spcAft>
            </a:pPr>
            <a:endParaRPr lang="en-US" sz="1800" dirty="0">
              <a:solidFill>
                <a:srgbClr val="000000"/>
              </a:solidFill>
            </a:endParaRPr>
          </a:p>
          <a:p>
            <a:pPr>
              <a:spcBef>
                <a:spcPts val="600"/>
              </a:spcBef>
              <a:spcAft>
                <a:spcPts val="600"/>
              </a:spcAft>
            </a:pPr>
            <a:r>
              <a:rPr lang="en-US" sz="1800" b="1" dirty="0">
                <a:solidFill>
                  <a:srgbClr val="000000"/>
                </a:solidFill>
              </a:rPr>
              <a:t>Temporary ARD for Certified Application Counselors (CACs)</a:t>
            </a:r>
          </a:p>
          <a:p>
            <a:pPr marL="285750" indent="-285750">
              <a:spcBef>
                <a:spcPts val="600"/>
              </a:spcBef>
              <a:spcAft>
                <a:spcPts val="600"/>
              </a:spcAft>
              <a:buFont typeface="Calibri"/>
              <a:buChar char="-"/>
            </a:pPr>
            <a:r>
              <a:rPr lang="en-US" sz="1800" dirty="0">
                <a:solidFill>
                  <a:srgbClr val="000000"/>
                </a:solidFill>
              </a:rPr>
              <a:t>Extended to December 31, 2024</a:t>
            </a:r>
          </a:p>
        </p:txBody>
      </p:sp>
      <p:sp>
        <p:nvSpPr>
          <p:cNvPr id="6" name="Slide Number Placeholder 5">
            <a:extLst>
              <a:ext uri="{FF2B5EF4-FFF2-40B4-BE49-F238E27FC236}">
                <a16:creationId xmlns:a16="http://schemas.microsoft.com/office/drawing/2014/main" id="{579C1427-4974-C918-656B-9881FF370E0B}"/>
              </a:ext>
            </a:extLst>
          </p:cNvPr>
          <p:cNvSpPr>
            <a:spLocks noGrp="1"/>
          </p:cNvSpPr>
          <p:nvPr>
            <p:ph type="sldNum" sz="quarter" idx="10"/>
          </p:nvPr>
        </p:nvSpPr>
        <p:spPr/>
        <p:txBody>
          <a:bodyPr/>
          <a:lstStyle/>
          <a:p>
            <a:fld id="{254B5E65-296D-440E-9811-9528B653460B}" type="slidenum">
              <a:rPr lang="en-US" smtClean="0"/>
              <a:pPr/>
              <a:t>6</a:t>
            </a:fld>
            <a:endParaRPr lang="en-US"/>
          </a:p>
        </p:txBody>
      </p:sp>
    </p:spTree>
    <p:extLst>
      <p:ext uri="{BB962C8B-B14F-4D97-AF65-F5344CB8AC3E}">
        <p14:creationId xmlns:p14="http://schemas.microsoft.com/office/powerpoint/2010/main" val="42931328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F9AA-1EC6-C2DC-89FF-989C8147D42A}"/>
              </a:ext>
            </a:extLst>
          </p:cNvPr>
          <p:cNvSpPr>
            <a:spLocks noGrp="1"/>
          </p:cNvSpPr>
          <p:nvPr>
            <p:ph type="title"/>
          </p:nvPr>
        </p:nvSpPr>
        <p:spPr/>
        <p:txBody>
          <a:bodyPr/>
          <a:lstStyle/>
          <a:p>
            <a:r>
              <a:rPr lang="en-US"/>
              <a:t>End, Extension of Certain Flexibilities</a:t>
            </a:r>
          </a:p>
        </p:txBody>
      </p:sp>
      <p:sp>
        <p:nvSpPr>
          <p:cNvPr id="3" name="Content Placeholder 2">
            <a:extLst>
              <a:ext uri="{FF2B5EF4-FFF2-40B4-BE49-F238E27FC236}">
                <a16:creationId xmlns:a16="http://schemas.microsoft.com/office/drawing/2014/main" id="{531B6ACA-40BE-995C-9BC6-917958315C86}"/>
              </a:ext>
            </a:extLst>
          </p:cNvPr>
          <p:cNvSpPr>
            <a:spLocks noGrp="1"/>
          </p:cNvSpPr>
          <p:nvPr>
            <p:ph idx="1"/>
          </p:nvPr>
        </p:nvSpPr>
        <p:spPr>
          <a:xfrm>
            <a:off x="457200" y="1137571"/>
            <a:ext cx="8239205" cy="4941602"/>
          </a:xfrm>
        </p:spPr>
        <p:txBody>
          <a:bodyPr/>
          <a:lstStyle/>
          <a:p>
            <a:pPr>
              <a:spcBef>
                <a:spcPts val="600"/>
              </a:spcBef>
              <a:spcAft>
                <a:spcPts val="600"/>
              </a:spcAft>
            </a:pPr>
            <a:r>
              <a:rPr lang="en-US" sz="1800" b="1" i="0" u="none" strike="noStrike" baseline="0" dirty="0">
                <a:solidFill>
                  <a:srgbClr val="000000"/>
                </a:solidFill>
              </a:rPr>
              <a:t>90-day reconsideration period –extending to 1/1/25:</a:t>
            </a:r>
            <a:r>
              <a:rPr lang="en-US" sz="1800" b="1" dirty="0">
                <a:solidFill>
                  <a:srgbClr val="000000"/>
                </a:solidFill>
              </a:rPr>
              <a:t> </a:t>
            </a:r>
            <a:endParaRPr lang="en-US" sz="1800" b="1" i="0" u="none" strike="noStrike" baseline="0" dirty="0">
              <a:solidFill>
                <a:srgbClr val="000000"/>
              </a:solidFill>
            </a:endParaRPr>
          </a:p>
          <a:p>
            <a:pPr marL="226695" lvl="1">
              <a:spcAft>
                <a:spcPts val="600"/>
              </a:spcAft>
            </a:pPr>
            <a:r>
              <a:rPr lang="en-US" sz="1800" b="0" i="0" u="none" strike="noStrike" baseline="0" dirty="0">
                <a:solidFill>
                  <a:srgbClr val="000000"/>
                </a:solidFill>
              </a:rPr>
              <a:t>MassHealth’s reconsideration period is a 90-day period where members can submit their renewal after their coverage was terminated for not submitting the renewal form</a:t>
            </a:r>
            <a:r>
              <a:rPr lang="en-US" dirty="0">
                <a:solidFill>
                  <a:srgbClr val="000000"/>
                </a:solidFill>
              </a:rPr>
              <a:t> </a:t>
            </a:r>
            <a:r>
              <a:rPr lang="en-US" dirty="0">
                <a:solidFill>
                  <a:srgbClr val="000000"/>
                </a:solidFill>
                <a:ea typeface="+mn-lt"/>
                <a:cs typeface="+mn-lt"/>
              </a:rPr>
              <a:t>or did not respond to an VC/RFI related to a renewal </a:t>
            </a:r>
            <a:r>
              <a:rPr lang="en-US" sz="1800" b="0" i="0" u="none" strike="noStrike" baseline="0" dirty="0">
                <a:solidFill>
                  <a:srgbClr val="000000"/>
                </a:solidFill>
              </a:rPr>
              <a:t>by the original due date</a:t>
            </a:r>
          </a:p>
          <a:p>
            <a:pPr marL="226695" lvl="1">
              <a:spcAft>
                <a:spcPts val="600"/>
              </a:spcAft>
            </a:pPr>
            <a:r>
              <a:rPr lang="en-US" sz="1800" b="0" i="0" u="none" strike="noStrike" baseline="0" dirty="0">
                <a:solidFill>
                  <a:srgbClr val="000000"/>
                </a:solidFill>
              </a:rPr>
              <a:t>A renewal submitted during the reconsideration period ensured members did not experience a gap in coverage if they remain eligible</a:t>
            </a:r>
            <a:r>
              <a:rPr lang="en-US" dirty="0">
                <a:solidFill>
                  <a:srgbClr val="000000"/>
                </a:solidFill>
              </a:rPr>
              <a:t>. </a:t>
            </a:r>
            <a:r>
              <a:rPr lang="en-US" sz="1800" b="0" i="0" u="none" strike="noStrike" baseline="0" dirty="0">
                <a:solidFill>
                  <a:srgbClr val="000000"/>
                </a:solidFill>
              </a:rPr>
              <a:t>If the member submits the renewal within 90 days, they would be reinstated </a:t>
            </a:r>
            <a:r>
              <a:rPr lang="en-US" sz="1800" b="1" i="0" u="none" strike="noStrike" baseline="0" dirty="0">
                <a:solidFill>
                  <a:srgbClr val="000000"/>
                </a:solidFill>
              </a:rPr>
              <a:t>back to the date of termination </a:t>
            </a:r>
            <a:r>
              <a:rPr lang="en-US" sz="1800" b="0" i="0" u="none" strike="noStrike" baseline="0" dirty="0">
                <a:solidFill>
                  <a:srgbClr val="000000"/>
                </a:solidFill>
              </a:rPr>
              <a:t>if they continue to be eligible once the renewal and any VCs/RFIs related to that renewal were complete</a:t>
            </a:r>
          </a:p>
          <a:p>
            <a:pPr marL="226695" lvl="1">
              <a:spcAft>
                <a:spcPts val="600"/>
              </a:spcAft>
            </a:pPr>
            <a:r>
              <a:rPr lang="en-US" dirty="0">
                <a:solidFill>
                  <a:srgbClr val="000000"/>
                </a:solidFill>
                <a:ea typeface="+mn-lt"/>
                <a:cs typeface="+mn-lt"/>
              </a:rPr>
              <a:t>Reinstating benefits back to the date of closing so there is no gap in coverage should be done </a:t>
            </a:r>
            <a:r>
              <a:rPr lang="en-US" b="1" dirty="0">
                <a:solidFill>
                  <a:srgbClr val="000000"/>
                </a:solidFill>
                <a:ea typeface="+mn-lt"/>
                <a:cs typeface="+mn-lt"/>
              </a:rPr>
              <a:t>regardless of how long it takes </a:t>
            </a:r>
            <a:r>
              <a:rPr lang="en-US" dirty="0">
                <a:solidFill>
                  <a:srgbClr val="000000"/>
                </a:solidFill>
                <a:ea typeface="+mn-lt"/>
                <a:cs typeface="+mn-lt"/>
              </a:rPr>
              <a:t>MassHealth to process the renewal and related VCs/RFIs as long as the renewal was received by MassHealth within 90-days of the benefit termination date</a:t>
            </a:r>
          </a:p>
          <a:p>
            <a:pPr marL="226695" lvl="1">
              <a:spcAft>
                <a:spcPts val="600"/>
              </a:spcAft>
            </a:pPr>
            <a:r>
              <a:rPr lang="en-US" sz="1800" b="0" i="0" u="none" strike="noStrike" baseline="0" dirty="0">
                <a:solidFill>
                  <a:srgbClr val="000000"/>
                </a:solidFill>
              </a:rPr>
              <a:t>This flexibility will remain </a:t>
            </a:r>
            <a:r>
              <a:rPr lang="en-US" sz="1800" b="1" i="0" u="none" strike="noStrike" baseline="0" dirty="0">
                <a:solidFill>
                  <a:srgbClr val="000000"/>
                </a:solidFill>
              </a:rPr>
              <a:t>in effect until at least 1/25/25</a:t>
            </a:r>
            <a:r>
              <a:rPr lang="en-US" b="1" dirty="0">
                <a:solidFill>
                  <a:srgbClr val="000000"/>
                </a:solidFill>
              </a:rPr>
              <a:t> </a:t>
            </a:r>
            <a:endParaRPr lang="en-US" sz="1800" b="0" i="0" u="none" strike="noStrike" baseline="0" dirty="0">
              <a:solidFill>
                <a:srgbClr val="000000"/>
              </a:solidFill>
            </a:endParaRPr>
          </a:p>
          <a:p>
            <a:pPr>
              <a:spcBef>
                <a:spcPts val="600"/>
              </a:spcBef>
              <a:spcAft>
                <a:spcPts val="600"/>
              </a:spcAft>
            </a:pPr>
            <a:endParaRPr lang="en-US" dirty="0"/>
          </a:p>
        </p:txBody>
      </p:sp>
      <p:sp>
        <p:nvSpPr>
          <p:cNvPr id="6" name="Slide Number Placeholder 5">
            <a:extLst>
              <a:ext uri="{FF2B5EF4-FFF2-40B4-BE49-F238E27FC236}">
                <a16:creationId xmlns:a16="http://schemas.microsoft.com/office/drawing/2014/main" id="{AE9FC350-5A36-509D-9B78-D5BAF3019A24}"/>
              </a:ext>
            </a:extLst>
          </p:cNvPr>
          <p:cNvSpPr>
            <a:spLocks noGrp="1"/>
          </p:cNvSpPr>
          <p:nvPr>
            <p:ph type="sldNum" sz="quarter" idx="10"/>
          </p:nvPr>
        </p:nvSpPr>
        <p:spPr/>
        <p:txBody>
          <a:bodyPr/>
          <a:lstStyle/>
          <a:p>
            <a:fld id="{254B5E65-296D-440E-9811-9528B653460B}" type="slidenum">
              <a:rPr lang="en-US" smtClean="0"/>
              <a:pPr/>
              <a:t>7</a:t>
            </a:fld>
            <a:endParaRPr lang="en-US"/>
          </a:p>
        </p:txBody>
      </p:sp>
    </p:spTree>
    <p:extLst>
      <p:ext uri="{BB962C8B-B14F-4D97-AF65-F5344CB8AC3E}">
        <p14:creationId xmlns:p14="http://schemas.microsoft.com/office/powerpoint/2010/main" val="6564818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467F-5E75-F14C-F51D-AF761086EE86}"/>
              </a:ext>
            </a:extLst>
          </p:cNvPr>
          <p:cNvSpPr>
            <a:spLocks noGrp="1"/>
          </p:cNvSpPr>
          <p:nvPr>
            <p:ph type="title"/>
          </p:nvPr>
        </p:nvSpPr>
        <p:spPr/>
        <p:txBody>
          <a:bodyPr/>
          <a:lstStyle/>
          <a:p>
            <a:r>
              <a:rPr lang="en-US"/>
              <a:t>Permanent Flexibilities </a:t>
            </a:r>
          </a:p>
        </p:txBody>
      </p:sp>
      <p:sp>
        <p:nvSpPr>
          <p:cNvPr id="3" name="Content Placeholder 2">
            <a:extLst>
              <a:ext uri="{FF2B5EF4-FFF2-40B4-BE49-F238E27FC236}">
                <a16:creationId xmlns:a16="http://schemas.microsoft.com/office/drawing/2014/main" id="{2E73EBD6-414E-208D-4DCA-F8028D9376F8}"/>
              </a:ext>
            </a:extLst>
          </p:cNvPr>
          <p:cNvSpPr>
            <a:spLocks noGrp="1"/>
          </p:cNvSpPr>
          <p:nvPr>
            <p:ph idx="1"/>
          </p:nvPr>
        </p:nvSpPr>
        <p:spPr/>
        <p:txBody>
          <a:bodyPr/>
          <a:lstStyle/>
          <a:p>
            <a:pPr>
              <a:spcBef>
                <a:spcPts val="600"/>
              </a:spcBef>
              <a:spcAft>
                <a:spcPts val="600"/>
              </a:spcAft>
            </a:pPr>
            <a:r>
              <a:rPr lang="en-US" sz="1800" dirty="0"/>
              <a:t>Pharmacy copays: Effective 4/1, </a:t>
            </a:r>
            <a:r>
              <a:rPr lang="en-US" sz="1800" b="1" dirty="0"/>
              <a:t>MassHealth permanently eliminated pharmacy copays</a:t>
            </a:r>
            <a:r>
              <a:rPr lang="en-US" sz="1800" dirty="0"/>
              <a:t> </a:t>
            </a:r>
            <a:r>
              <a:rPr lang="en-US" sz="1800" b="1" dirty="0"/>
              <a:t>for ALL members </a:t>
            </a:r>
            <a:r>
              <a:rPr lang="en-US" sz="1800" dirty="0"/>
              <a:t>including HSN, and CMSP members</a:t>
            </a:r>
          </a:p>
          <a:p>
            <a:pPr>
              <a:spcBef>
                <a:spcPts val="600"/>
              </a:spcBef>
              <a:spcAft>
                <a:spcPts val="600"/>
              </a:spcAft>
            </a:pPr>
            <a:r>
              <a:rPr lang="en-US" sz="1800" dirty="0"/>
              <a:t>Blue renewal envelops</a:t>
            </a:r>
          </a:p>
          <a:p>
            <a:pPr marL="0" indent="0">
              <a:spcBef>
                <a:spcPts val="600"/>
              </a:spcBef>
              <a:spcAft>
                <a:spcPts val="600"/>
              </a:spcAft>
              <a:buNone/>
            </a:pPr>
            <a:r>
              <a:rPr lang="en-US" sz="1800" b="1" dirty="0"/>
              <a:t>Non-MAGI: Timeline to Respond to Renewals and VCs</a:t>
            </a:r>
          </a:p>
          <a:p>
            <a:pPr>
              <a:spcBef>
                <a:spcPts val="600"/>
              </a:spcBef>
              <a:spcAft>
                <a:spcPts val="600"/>
              </a:spcAft>
            </a:pPr>
            <a:r>
              <a:rPr lang="en-US" sz="1800" dirty="0"/>
              <a:t>Request for information or VCs: MassHealth will permanently extend response timelines to 90-days for VC </a:t>
            </a:r>
            <a:r>
              <a:rPr lang="en-US" sz="1800" dirty="0">
                <a:ea typeface="+mn-lt"/>
                <a:cs typeface="+mn-lt"/>
              </a:rPr>
              <a:t>for most non-MAGI members</a:t>
            </a:r>
          </a:p>
          <a:p>
            <a:pPr>
              <a:spcBef>
                <a:spcPts val="600"/>
              </a:spcBef>
              <a:spcAft>
                <a:spcPts val="600"/>
              </a:spcAft>
            </a:pPr>
            <a:r>
              <a:rPr lang="en-US" sz="1800" dirty="0"/>
              <a:t>Renewals: MassHealth will permanently extend response timelines for non-MAGI members for renewals to 45 days</a:t>
            </a:r>
          </a:p>
        </p:txBody>
      </p:sp>
      <p:grpSp>
        <p:nvGrpSpPr>
          <p:cNvPr id="11" name="Group 10">
            <a:extLst>
              <a:ext uri="{FF2B5EF4-FFF2-40B4-BE49-F238E27FC236}">
                <a16:creationId xmlns:a16="http://schemas.microsoft.com/office/drawing/2014/main" id="{E7D6FD90-EDFE-8F93-E80E-02F931DF2857}"/>
              </a:ext>
            </a:extLst>
          </p:cNvPr>
          <p:cNvGrpSpPr/>
          <p:nvPr/>
        </p:nvGrpSpPr>
        <p:grpSpPr>
          <a:xfrm>
            <a:off x="823225" y="4539343"/>
            <a:ext cx="1700980" cy="1683117"/>
            <a:chOff x="5715001" y="2005369"/>
            <a:chExt cx="2308860" cy="2773841"/>
          </a:xfrm>
        </p:grpSpPr>
        <p:pic>
          <p:nvPicPr>
            <p:cNvPr id="8" name="Picture 7">
              <a:extLst>
                <a:ext uri="{FF2B5EF4-FFF2-40B4-BE49-F238E27FC236}">
                  <a16:creationId xmlns:a16="http://schemas.microsoft.com/office/drawing/2014/main" id="{0253ACE5-FC9B-5E01-D301-B6C3C0447BA1}"/>
                </a:ext>
              </a:extLst>
            </p:cNvPr>
            <p:cNvPicPr>
              <a:picLocks noChangeAspect="1"/>
            </p:cNvPicPr>
            <p:nvPr/>
          </p:nvPicPr>
          <p:blipFill>
            <a:blip r:embed="rId2"/>
            <a:stretch>
              <a:fillRect/>
            </a:stretch>
          </p:blipFill>
          <p:spPr>
            <a:xfrm>
              <a:off x="5715001" y="2005369"/>
              <a:ext cx="2308860" cy="2773841"/>
            </a:xfrm>
            <a:prstGeom prst="rect">
              <a:avLst/>
            </a:prstGeom>
          </p:spPr>
        </p:pic>
        <p:sp>
          <p:nvSpPr>
            <p:cNvPr id="10" name="Multiplication Sign 9">
              <a:extLst>
                <a:ext uri="{FF2B5EF4-FFF2-40B4-BE49-F238E27FC236}">
                  <a16:creationId xmlns:a16="http://schemas.microsoft.com/office/drawing/2014/main" id="{6A09B154-C440-B703-1A71-08299BF2A33C}"/>
                </a:ext>
              </a:extLst>
            </p:cNvPr>
            <p:cNvSpPr/>
            <p:nvPr/>
          </p:nvSpPr>
          <p:spPr>
            <a:xfrm>
              <a:off x="5861590" y="2312687"/>
              <a:ext cx="1758410" cy="2159204"/>
            </a:xfrm>
            <a:prstGeom prst="mathMultiply">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3C24D87-9A09-E2BF-305C-486C7D40B517}"/>
              </a:ext>
            </a:extLst>
          </p:cNvPr>
          <p:cNvPicPr>
            <a:picLocks noChangeAspect="1"/>
          </p:cNvPicPr>
          <p:nvPr/>
        </p:nvPicPr>
        <p:blipFill>
          <a:blip r:embed="rId3"/>
          <a:stretch>
            <a:fillRect/>
          </a:stretch>
        </p:blipFill>
        <p:spPr>
          <a:xfrm rot="5400000">
            <a:off x="5747150" y="4828064"/>
            <a:ext cx="1389252" cy="1410790"/>
          </a:xfrm>
          <a:prstGeom prst="rect">
            <a:avLst/>
          </a:prstGeom>
        </p:spPr>
      </p:pic>
      <p:pic>
        <p:nvPicPr>
          <p:cNvPr id="12" name="Picture 11">
            <a:extLst>
              <a:ext uri="{FF2B5EF4-FFF2-40B4-BE49-F238E27FC236}">
                <a16:creationId xmlns:a16="http://schemas.microsoft.com/office/drawing/2014/main" id="{544DACF1-5A0A-155C-2215-6D98C3B70F3A}"/>
              </a:ext>
            </a:extLst>
          </p:cNvPr>
          <p:cNvPicPr>
            <a:picLocks noChangeAspect="1"/>
          </p:cNvPicPr>
          <p:nvPr/>
        </p:nvPicPr>
        <p:blipFill>
          <a:blip r:embed="rId4"/>
          <a:stretch>
            <a:fillRect/>
          </a:stretch>
        </p:blipFill>
        <p:spPr>
          <a:xfrm>
            <a:off x="3686692" y="4676208"/>
            <a:ext cx="1410790" cy="1723880"/>
          </a:xfrm>
          <a:prstGeom prst="rect">
            <a:avLst/>
          </a:prstGeom>
        </p:spPr>
      </p:pic>
      <p:sp>
        <p:nvSpPr>
          <p:cNvPr id="6" name="Slide Number Placeholder 5">
            <a:extLst>
              <a:ext uri="{FF2B5EF4-FFF2-40B4-BE49-F238E27FC236}">
                <a16:creationId xmlns:a16="http://schemas.microsoft.com/office/drawing/2014/main" id="{F8AD6875-7C06-C549-8F79-A5803AC5FA65}"/>
              </a:ext>
            </a:extLst>
          </p:cNvPr>
          <p:cNvSpPr>
            <a:spLocks noGrp="1"/>
          </p:cNvSpPr>
          <p:nvPr>
            <p:ph type="sldNum" sz="quarter" idx="10"/>
          </p:nvPr>
        </p:nvSpPr>
        <p:spPr/>
        <p:txBody>
          <a:bodyPr/>
          <a:lstStyle/>
          <a:p>
            <a:fld id="{254B5E65-296D-440E-9811-9528B653460B}" type="slidenum">
              <a:rPr lang="en-US" smtClean="0"/>
              <a:pPr/>
              <a:t>8</a:t>
            </a:fld>
            <a:endParaRPr lang="en-US"/>
          </a:p>
        </p:txBody>
      </p:sp>
    </p:spTree>
    <p:extLst>
      <p:ext uri="{BB962C8B-B14F-4D97-AF65-F5344CB8AC3E}">
        <p14:creationId xmlns:p14="http://schemas.microsoft.com/office/powerpoint/2010/main" val="39932110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83A2-A484-E92D-5EF3-5B8229283782}"/>
              </a:ext>
            </a:extLst>
          </p:cNvPr>
          <p:cNvSpPr>
            <a:spLocks noGrp="1"/>
          </p:cNvSpPr>
          <p:nvPr>
            <p:ph type="title" idx="4294967295"/>
          </p:nvPr>
        </p:nvSpPr>
        <p:spPr>
          <a:xfrm>
            <a:off x="775699" y="4941156"/>
            <a:ext cx="7772400" cy="1362075"/>
          </a:xfrm>
        </p:spPr>
        <p:txBody>
          <a:bodyPr/>
          <a:lstStyle/>
          <a:p>
            <a:pPr marL="342900" indent="-342900">
              <a:spcBef>
                <a:spcPts val="1200"/>
              </a:spcBef>
              <a:spcAft>
                <a:spcPts val="0"/>
              </a:spcAft>
              <a:buClr>
                <a:srgbClr val="5C5A5A"/>
              </a:buClr>
              <a:buSzPct val="100000"/>
            </a:pPr>
            <a:r>
              <a:rPr lang="en-US">
                <a:latin typeface="Rockwell" pitchFamily="18" charset="0"/>
                <a:ea typeface="+mn-ea"/>
                <a:cs typeface="+mn-cs"/>
              </a:rPr>
              <a:t>Reminder: Citizenship and Immigration </a:t>
            </a:r>
          </a:p>
        </p:txBody>
      </p:sp>
      <p:sp>
        <p:nvSpPr>
          <p:cNvPr id="4" name="Slide Number Placeholder 3">
            <a:extLst>
              <a:ext uri="{FF2B5EF4-FFF2-40B4-BE49-F238E27FC236}">
                <a16:creationId xmlns:a16="http://schemas.microsoft.com/office/drawing/2014/main" id="{20167792-62EC-B352-94E8-F1BA36571F25}"/>
              </a:ext>
            </a:extLst>
          </p:cNvPr>
          <p:cNvSpPr>
            <a:spLocks noGrp="1"/>
          </p:cNvSpPr>
          <p:nvPr>
            <p:ph type="sldNum" sz="quarter" idx="11"/>
          </p:nvPr>
        </p:nvSpPr>
        <p:spPr/>
        <p:txBody>
          <a:bodyPr/>
          <a:lstStyle/>
          <a:p>
            <a:fld id="{254B5E65-296D-440E-9811-9528B653460B}" type="slidenum">
              <a:rPr lang="en-US" smtClean="0"/>
              <a:pPr/>
              <a:t>9</a:t>
            </a:fld>
            <a:endParaRPr lang="en-US"/>
          </a:p>
        </p:txBody>
      </p:sp>
    </p:spTree>
    <p:extLst>
      <p:ext uri="{BB962C8B-B14F-4D97-AF65-F5344CB8AC3E}">
        <p14:creationId xmlns:p14="http://schemas.microsoft.com/office/powerpoint/2010/main" val="29232486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MAHC-PPT_STYLEGUIDETEMPLATE_05MAX_082713" val="6phQsXj6"/>
  <p:tag name="ARTICULATE_SLIDE_THUMBNAIL_REFRESH" val="1"/>
  <p:tag name="ARTICULATE_PROJECT_OPEN" val="0"/>
  <p:tag name="ARTICULATE_DESIGN_ID_CONTENT SLIDES" val="Ya6DZLit"/>
  <p:tag name="ARTICULATE_SLIDE_COUNT" val="40"/>
  <p:tag name="TPVERSION" val="8"/>
  <p:tag name="TPFULLVERSION" val="1.5.0.39"/>
  <p:tag name="TPOS" val="2"/>
  <p:tag name="TPLASTSAVEVERSION" val="6.2 PC"/>
  <p:tag name="TPLASTSAVEPRODUCT" val="TurningPoint web for PowerPoin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Health Connector">
      <a:majorFont>
        <a:latin typeface="Rockwell"/>
        <a:ea typeface="ヒラギノ明朝 ProN W6"/>
        <a:cs typeface="ヒラギノ明朝 ProN W6"/>
      </a:majorFont>
      <a:minorFont>
        <a:latin typeface="ITC Franklin Gothic Std 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d56c94c-c8c2-4a70-8424-6eeaf53aeb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723BB69F07F94CAA34160F22BC9800" ma:contentTypeVersion="10" ma:contentTypeDescription="Create a new document." ma:contentTypeScope="" ma:versionID="ae0c99814c0adc0a44296f229ed58ae7">
  <xsd:schema xmlns:xsd="http://www.w3.org/2001/XMLSchema" xmlns:xs="http://www.w3.org/2001/XMLSchema" xmlns:p="http://schemas.microsoft.com/office/2006/metadata/properties" xmlns:ns3="c1be2eb2-6022-455a-a160-174378917a5d" xmlns:ns4="cd56c94c-c8c2-4a70-8424-6eeaf53aebe6" targetNamespace="http://schemas.microsoft.com/office/2006/metadata/properties" ma:root="true" ma:fieldsID="a7921ea2084ed562a851506034f60946" ns3:_="" ns4:_="">
    <xsd:import namespace="c1be2eb2-6022-455a-a160-174378917a5d"/>
    <xsd:import namespace="cd56c94c-c8c2-4a70-8424-6eeaf53aebe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e2eb2-6022-455a-a160-174378917a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56c94c-c8c2-4a70-8424-6eeaf53aebe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41EA89-B91D-4EA5-87EE-D26E8F0DCC09}">
  <ds:schemaRefs>
    <ds:schemaRef ds:uri="http://schemas.microsoft.com/sharepoint/v3/contenttype/forms"/>
  </ds:schemaRefs>
</ds:datastoreItem>
</file>

<file path=customXml/itemProps2.xml><?xml version="1.0" encoding="utf-8"?>
<ds:datastoreItem xmlns:ds="http://schemas.openxmlformats.org/officeDocument/2006/customXml" ds:itemID="{EFA02B1B-B99E-43EF-87C6-AA36D498A95E}">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c1be2eb2-6022-455a-a160-174378917a5d"/>
    <ds:schemaRef ds:uri="http://www.w3.org/XML/1998/namespace"/>
    <ds:schemaRef ds:uri="cd56c94c-c8c2-4a70-8424-6eeaf53aebe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A4B34F8-4327-472D-8724-92A4B5DF5D31}">
  <ds:schemaRefs>
    <ds:schemaRef ds:uri="c1be2eb2-6022-455a-a160-174378917a5d"/>
    <ds:schemaRef ds:uri="cd56c94c-c8c2-4a70-8424-6eeaf53aeb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3359</Words>
  <Application>Microsoft Office PowerPoint</Application>
  <PresentationFormat>On-screen Show (4:3)</PresentationFormat>
  <Paragraphs>254</Paragraphs>
  <Slides>36</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Arial</vt:lpstr>
      <vt:lpstr>Calibri</vt:lpstr>
      <vt:lpstr>Courier New</vt:lpstr>
      <vt:lpstr>Franklin Gothic Book</vt:lpstr>
      <vt:lpstr>Franklin Gothic Demi</vt:lpstr>
      <vt:lpstr>Franklin Gothic Medium</vt:lpstr>
      <vt:lpstr>FranklinGothicURWBoo</vt:lpstr>
      <vt:lpstr>Gill Sans</vt:lpstr>
      <vt:lpstr>ITC Franklin Gothic Std Book</vt:lpstr>
      <vt:lpstr>Rockwell</vt:lpstr>
      <vt:lpstr>Rockwell Std</vt:lpstr>
      <vt:lpstr>Symbol</vt:lpstr>
      <vt:lpstr>Times New Roman</vt:lpstr>
      <vt:lpstr>Wingdings</vt:lpstr>
      <vt:lpstr>MAHC-PPT_StyleGuideTemplate_05MAX_082713</vt:lpstr>
      <vt:lpstr>PowerPoint Presentation</vt:lpstr>
      <vt:lpstr>MA Health Care Learning Series</vt:lpstr>
      <vt:lpstr>Agenda</vt:lpstr>
      <vt:lpstr>PowerPoint Presentation</vt:lpstr>
      <vt:lpstr>End, Extension of Certain Flexibilities</vt:lpstr>
      <vt:lpstr>End, Extension of Certain Flexibilities</vt:lpstr>
      <vt:lpstr>End, Extension of Certain Flexibilities</vt:lpstr>
      <vt:lpstr>Permanent Flexibilities </vt:lpstr>
      <vt:lpstr>Reminder: Citizenship and Immigration </vt:lpstr>
      <vt:lpstr>Eligibility Requirements</vt:lpstr>
      <vt:lpstr>Who May Qualify for MassHealth?</vt:lpstr>
      <vt:lpstr>Who May Qualify for Health Connector coverage?</vt:lpstr>
      <vt:lpstr>Reminder: Citizenship and Immigration </vt:lpstr>
      <vt:lpstr>Citizenship and Immigration: Screenshots </vt:lpstr>
      <vt:lpstr>Citizenship and Immigration: Screenshots </vt:lpstr>
      <vt:lpstr>Immigration Document Selection</vt:lpstr>
      <vt:lpstr>Citizenship/ Immigration Status: Example </vt:lpstr>
      <vt:lpstr>Immigration Status: Screenshots </vt:lpstr>
      <vt:lpstr>When to Use the No Document Option</vt:lpstr>
      <vt:lpstr>Citizenship/ Immigration Status</vt:lpstr>
      <vt:lpstr>PowerPoint Presentation</vt:lpstr>
      <vt:lpstr>Reasonable Opportunity Period</vt:lpstr>
      <vt:lpstr>Reminder: Valid Nonimmigrant Visas</vt:lpstr>
      <vt:lpstr>Additional Resources</vt:lpstr>
      <vt:lpstr>Reminder: Cuban and Haitian Entrants</vt:lpstr>
      <vt:lpstr>Application Completion Tips  and Reminders </vt:lpstr>
      <vt:lpstr>PowerPoint Presentation</vt:lpstr>
      <vt:lpstr>Special Enrollment Periods (SEP)</vt:lpstr>
      <vt:lpstr>Qualifying Events </vt:lpstr>
      <vt:lpstr>ConnectorCare SEPs</vt:lpstr>
      <vt:lpstr>Helping those no longer eligible for MassHealth coverage</vt:lpstr>
      <vt:lpstr>Health Connector Policies</vt:lpstr>
      <vt:lpstr>Zero Cost Medications  </vt:lpstr>
      <vt:lpstr>Medication Search tool</vt:lpstr>
      <vt:lpstr>ConnectorCare Card to Culture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MTF Learning Series</dc:title>
  <dc:creator>Chiev, Sokmeakara (EHS)</dc:creator>
  <cp:lastModifiedBy>Vicky Pulos</cp:lastModifiedBy>
  <cp:revision>142</cp:revision>
  <cp:lastPrinted>2019-07-11T16:41:11Z</cp:lastPrinted>
  <dcterms:created xsi:type="dcterms:W3CDTF">2013-09-16T12:42:54Z</dcterms:created>
  <dcterms:modified xsi:type="dcterms:W3CDTF">2024-04-23T22:32:15Z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35540C7A-05F8-4503-926B-F743BDD04116</vt:lpwstr>
  </property>
  <property fmtid="{D5CDD505-2E9C-101B-9397-08002B2CF9AE}" pid="3" name="ArticulatePath">
    <vt:lpwstr>FINAL_Tax Reconciliation Call_CCAand MH_Jan2017_1_13</vt:lpwstr>
  </property>
  <property fmtid="{D5CDD505-2E9C-101B-9397-08002B2CF9AE}" pid="4" name="ContentTypeId">
    <vt:lpwstr>0x0101004A723BB69F07F94CAA34160F22BC9800</vt:lpwstr>
  </property>
</Properties>
</file>