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80" r:id="rId3"/>
    <p:sldId id="385" r:id="rId4"/>
    <p:sldId id="388" r:id="rId5"/>
    <p:sldId id="401" r:id="rId6"/>
    <p:sldId id="397" r:id="rId7"/>
    <p:sldId id="398" r:id="rId8"/>
    <p:sldId id="399" r:id="rId9"/>
    <p:sldId id="402" r:id="rId10"/>
    <p:sldId id="381" r:id="rId11"/>
    <p:sldId id="389" r:id="rId12"/>
    <p:sldId id="390" r:id="rId13"/>
    <p:sldId id="281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00000"/>
    <a:srgbClr val="772B36"/>
    <a:srgbClr val="FFFFFF"/>
    <a:srgbClr val="DB3A1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3" autoAdjust="0"/>
    <p:restoredTop sz="75485" autoAdjust="0"/>
  </p:normalViewPr>
  <p:slideViewPr>
    <p:cSldViewPr>
      <p:cViewPr>
        <p:scale>
          <a:sx n="51" d="100"/>
          <a:sy n="51" d="100"/>
        </p:scale>
        <p:origin x="-13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2058" y="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0DAF-185A-40DE-83E1-BA23F30C8961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E64BF-4F66-4C8D-B1B7-C7C57BE12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1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7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2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D49D0-20BD-42D0-9F54-7D77E4D89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4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D1C0D-D45F-4A37-8B2F-56855642C72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507897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of </a:t>
            </a:r>
            <a:r>
              <a:rPr lang="en-US" smtClean="0"/>
              <a:t>challenges encountered…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01B96-9671-49F4-87E6-D776A4B91D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62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sz="3200" dirty="0" smtClean="0"/>
              <a:t>Provide as much assistance as necessary (model language, templates, etc.) </a:t>
            </a:r>
          </a:p>
          <a:p>
            <a:pPr lvl="2"/>
            <a:r>
              <a:rPr lang="en-US" sz="3200" dirty="0" smtClean="0"/>
              <a:t>Offering to provide routine agency training </a:t>
            </a:r>
          </a:p>
          <a:p>
            <a:pPr lvl="1"/>
            <a:r>
              <a:rPr lang="en-US" sz="3200" dirty="0" smtClean="0"/>
              <a:t>2. </a:t>
            </a:r>
            <a:r>
              <a:rPr lang="en-US" dirty="0" smtClean="0"/>
              <a:t>Providing comments (w/ broad-based sign-</a:t>
            </a:r>
            <a:r>
              <a:rPr lang="en-US" dirty="0" err="1" smtClean="0"/>
              <a:t>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Calling for public hearings </a:t>
            </a:r>
          </a:p>
          <a:p>
            <a:pPr lvl="2"/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D49D0-20BD-42D0-9F54-7D77E4D891A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57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1D1B3-738C-44AA-8A5C-B51137F683C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615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86C56-3A23-40B6-9C38-25E2F61411E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7"/>
            <a:ext cx="5029200" cy="2778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337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D49D0-20BD-42D0-9F54-7D77E4D891A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2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Garamond" pitchFamily="18" charset="0"/>
              </a:rPr>
              <a:t>LEP is associated with:</a:t>
            </a:r>
          </a:p>
          <a:p>
            <a:pPr lvl="1"/>
            <a:r>
              <a:rPr lang="en-US" sz="2800" dirty="0">
                <a:latin typeface="Garamond" pitchFamily="18" charset="0"/>
              </a:rPr>
              <a:t>Decreased likelihood of having a usual source of care  </a:t>
            </a:r>
          </a:p>
          <a:p>
            <a:pPr lvl="1"/>
            <a:r>
              <a:rPr lang="en-US" sz="2800" dirty="0">
                <a:latin typeface="Garamond" pitchFamily="18" charset="0"/>
              </a:rPr>
              <a:t>Poor health outcomes</a:t>
            </a:r>
          </a:p>
          <a:p>
            <a:pPr lvl="1"/>
            <a:r>
              <a:rPr lang="en-US" sz="2800" dirty="0">
                <a:latin typeface="Garamond" pitchFamily="18" charset="0"/>
              </a:rPr>
              <a:t>Receipt of lower quality of care</a:t>
            </a:r>
          </a:p>
          <a:p>
            <a:pPr lvl="1"/>
            <a:r>
              <a:rPr lang="en-US" sz="2800" dirty="0">
                <a:latin typeface="Garamond" pitchFamily="18" charset="0"/>
              </a:rPr>
              <a:t>Increased risk of misdiagnosis and adverse medication reactions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B547F-6E18-1141-A33A-84842EBC77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4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June 2007: </a:t>
            </a:r>
            <a:r>
              <a:rPr lang="en-US" altLang="en-US" dirty="0">
                <a:latin typeface="Arial" panose="020B0604020202020204" pitchFamily="34" charset="0"/>
              </a:rPr>
              <a:t>Consumer complaints &amp;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NYAM Study</a:t>
            </a:r>
            <a:endParaRPr lang="en-US" altLang="en-US" b="1" dirty="0">
              <a:latin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</a:rPr>
              <a:t>July 2007: </a:t>
            </a:r>
            <a:r>
              <a:rPr lang="en-US" altLang="en-US" dirty="0">
                <a:latin typeface="Arial" panose="020B0604020202020204" pitchFamily="34" charset="0"/>
              </a:rPr>
              <a:t>Filing of first complaint with state AG</a:t>
            </a:r>
            <a:endParaRPr lang="en-US" altLang="en-US" b="1" dirty="0">
              <a:latin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</a:rPr>
              <a:t>November 2008: </a:t>
            </a:r>
            <a:r>
              <a:rPr lang="en-US" altLang="en-US" dirty="0">
                <a:latin typeface="Arial" panose="020B0604020202020204" pitchFamily="34" charset="0"/>
              </a:rPr>
              <a:t>CVS &amp; Rite Aid settlements announced</a:t>
            </a:r>
            <a:endParaRPr lang="en-US" altLang="en-US" b="1" dirty="0">
              <a:latin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</a:rPr>
              <a:t>December 2008: </a:t>
            </a:r>
            <a:r>
              <a:rPr lang="en-US" altLang="en-US" dirty="0">
                <a:latin typeface="Arial" panose="020B0604020202020204" pitchFamily="34" charset="0"/>
              </a:rPr>
              <a:t>Local Rx legislation introduced</a:t>
            </a:r>
            <a:endParaRPr lang="en-US" altLang="en-US" b="1" dirty="0">
              <a:latin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</a:rPr>
              <a:t>April 2008: </a:t>
            </a:r>
            <a:r>
              <a:rPr lang="en-US" altLang="en-US" dirty="0">
                <a:latin typeface="Arial" panose="020B0604020202020204" pitchFamily="34" charset="0"/>
              </a:rPr>
              <a:t>More Settlement agreements </a:t>
            </a:r>
            <a:r>
              <a:rPr lang="en-US" altLang="en-US" dirty="0" smtClean="0">
                <a:latin typeface="Arial" panose="020B0604020202020204" pitchFamily="34" charset="0"/>
              </a:rPr>
              <a:t>announced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Monitoring – statewide </a:t>
            </a:r>
          </a:p>
          <a:p>
            <a:r>
              <a:rPr lang="en-US" altLang="en-US" b="1" dirty="0" smtClean="0">
                <a:latin typeface="Arial" panose="020B0604020202020204" pitchFamily="34" charset="0"/>
              </a:rPr>
              <a:t>Early 2012: Safe Rx included in budget </a:t>
            </a:r>
            <a:endParaRPr lang="en-US" altLang="en-US" b="1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D49D0-20BD-42D0-9F54-7D77E4D891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2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>
                <a:latin typeface="Arial" panose="020B0604020202020204" pitchFamily="34" charset="0"/>
              </a:rPr>
              <a:t>Very receptive State Attorney General’s Office</a:t>
            </a:r>
          </a:p>
          <a:p>
            <a:r>
              <a:rPr lang="en-US" altLang="en-US" sz="1200" dirty="0" smtClean="0">
                <a:latin typeface="Arial" panose="020B0604020202020204" pitchFamily="34" charset="0"/>
              </a:rPr>
              <a:t>Represented CBO &amp; immigrant rights coalition</a:t>
            </a:r>
          </a:p>
          <a:p>
            <a:r>
              <a:rPr lang="en-US" altLang="en-US" sz="1200" dirty="0" smtClean="0">
                <a:latin typeface="Arial" panose="020B0604020202020204" pitchFamily="34" charset="0"/>
              </a:rPr>
              <a:t>CBOs collected vignettes of patient experiences</a:t>
            </a:r>
          </a:p>
          <a:p>
            <a:r>
              <a:rPr lang="en-US" altLang="en-US" sz="1200" dirty="0" smtClean="0">
                <a:latin typeface="Arial" panose="020B0604020202020204" pitchFamily="34" charset="0"/>
              </a:rPr>
              <a:t>Filed complaint alleging violations of: Title VI, state statute &amp; </a:t>
            </a:r>
            <a:r>
              <a:rPr lang="en-US" altLang="en-US" sz="1200" dirty="0" err="1" smtClean="0">
                <a:latin typeface="Arial" panose="020B0604020202020204" pitchFamily="34" charset="0"/>
              </a:rPr>
              <a:t>regs</a:t>
            </a:r>
            <a:r>
              <a:rPr lang="en-US" altLang="en-US" sz="1200" dirty="0" smtClean="0">
                <a:latin typeface="Arial" panose="020B0604020202020204" pitchFamily="34" charset="0"/>
              </a:rPr>
              <a:t> governing pharmacies, and local human rights law</a:t>
            </a:r>
          </a:p>
          <a:p>
            <a:r>
              <a:rPr lang="en-US" altLang="en-US" sz="1200" dirty="0" smtClean="0">
                <a:latin typeface="Arial" panose="020B0604020202020204" pitchFamily="34" charset="0"/>
              </a:rPr>
              <a:t>16 </a:t>
            </a:r>
            <a:r>
              <a:rPr lang="en-US" altLang="en-US" sz="1200" dirty="0" err="1" smtClean="0">
                <a:latin typeface="Arial" panose="020B0604020202020204" pitchFamily="34" charset="0"/>
              </a:rPr>
              <a:t>Rxs</a:t>
            </a:r>
            <a:r>
              <a:rPr lang="en-US" altLang="en-US" sz="1200" dirty="0" smtClean="0">
                <a:latin typeface="Arial" panose="020B0604020202020204" pitchFamily="34" charset="0"/>
              </a:rPr>
              <a:t> named in NYC &amp; Long Island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D49D0-20BD-42D0-9F54-7D77E4D891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5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>
                <a:latin typeface="Arial" panose="020B0604020202020204" pitchFamily="34" charset="0"/>
              </a:rPr>
              <a:t>CBOs organized three major actions in conjunction with filing of complaint</a:t>
            </a:r>
          </a:p>
          <a:p>
            <a:r>
              <a:rPr lang="en-US" altLang="en-US" sz="1200" dirty="0" smtClean="0">
                <a:latin typeface="Arial" panose="020B0604020202020204" pitchFamily="34" charset="0"/>
              </a:rPr>
              <a:t>Extensive media outreach: national, local &amp; ethnic press (print, TV &amp; radio)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D49D0-20BD-42D0-9F54-7D77E4D891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49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Arial" panose="020B0604020202020204" pitchFamily="34" charset="0"/>
              </a:rPr>
              <a:t>Very responsive City Councilmember &amp; Public Advocate</a:t>
            </a:r>
          </a:p>
          <a:p>
            <a:r>
              <a:rPr lang="en-US" altLang="en-US" sz="2400" dirty="0" smtClean="0">
                <a:latin typeface="Arial" panose="020B0604020202020204" pitchFamily="34" charset="0"/>
              </a:rPr>
              <a:t>Components of bill: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</a:rPr>
              <a:t>Interpretation services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</a:rPr>
              <a:t>Translated labels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</a:rPr>
              <a:t>Notice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</a:rPr>
              <a:t>Record-keeping</a:t>
            </a:r>
          </a:p>
          <a:p>
            <a:r>
              <a:rPr lang="en-US" altLang="en-US" sz="2400" dirty="0" smtClean="0">
                <a:latin typeface="Arial" panose="020B0604020202020204" pitchFamily="34" charset="0"/>
              </a:rPr>
              <a:t>Mobilized stakeholders for oversight hearings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D49D0-20BD-42D0-9F54-7D77E4D891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51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cs typeface="Arial" pitchFamily="34" charset="0"/>
              </a:rPr>
              <a:t>Importance of Messaging: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To provide pertinent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To assist with community organizing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To counter negative messaging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cs typeface="Arial" pitchFamily="34" charset="0"/>
              </a:rPr>
              <a:t>Relationship Building:</a:t>
            </a:r>
          </a:p>
          <a:p>
            <a:r>
              <a:rPr lang="en-US" dirty="0">
                <a:cs typeface="Arial" pitchFamily="34" charset="0"/>
              </a:rPr>
              <a:t>Members of the community/community based organizations</a:t>
            </a:r>
          </a:p>
          <a:p>
            <a:r>
              <a:rPr lang="en-US" dirty="0">
                <a:cs typeface="Arial" pitchFamily="34" charset="0"/>
              </a:rPr>
              <a:t>Elected officials</a:t>
            </a:r>
          </a:p>
          <a:p>
            <a:r>
              <a:rPr lang="en-US" dirty="0">
                <a:cs typeface="Arial" pitchFamily="34" charset="0"/>
              </a:rPr>
              <a:t>Special interests groups (e.g., service providers)</a:t>
            </a:r>
          </a:p>
          <a:p>
            <a:pPr>
              <a:buNone/>
            </a:pPr>
            <a:r>
              <a:rPr lang="en-US" sz="1100" b="1" u="sng" dirty="0">
                <a:cs typeface="Arial" pitchFamily="34" charset="0"/>
              </a:rPr>
              <a:t>Providing Data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  <a:cs typeface="Arial" pitchFamily="34" charset="0"/>
              </a:rPr>
              <a:t>Community Demographics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1100" dirty="0">
                <a:cs typeface="Arial" pitchFamily="34" charset="0"/>
              </a:rPr>
              <a:t>State/City Specific Data 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>
                <a:solidFill>
                  <a:srgbClr val="FF0000"/>
                </a:solidFill>
                <a:cs typeface="Arial" pitchFamily="34" charset="0"/>
              </a:rPr>
              <a:t>Local Data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1100" dirty="0">
                <a:cs typeface="Arial" pitchFamily="34" charset="0"/>
              </a:rPr>
              <a:t>Need for services at a particular agency/entity</a:t>
            </a:r>
          </a:p>
          <a:p>
            <a:pPr lvl="1">
              <a:spcBef>
                <a:spcPts val="0"/>
              </a:spcBef>
            </a:pPr>
            <a:endParaRPr lang="en-US" sz="1100" dirty="0">
              <a:cs typeface="Arial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100" dirty="0">
                <a:solidFill>
                  <a:srgbClr val="FF0000"/>
                </a:solidFill>
                <a:cs typeface="Arial" pitchFamily="34" charset="0"/>
              </a:rPr>
              <a:t>Technical Information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cs typeface="Arial" pitchFamily="34" charset="0"/>
              </a:rPr>
              <a:t>Confront questions regarding costs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cs typeface="Arial" pitchFamily="34" charset="0"/>
              </a:rPr>
              <a:t>Information regarding legal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cs typeface="Arial" pitchFamily="34" charset="0"/>
              </a:rPr>
              <a:t>implications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DD49D0-20BD-42D0-9F54-7D77E4D891A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270625"/>
            <a:ext cx="7053263" cy="601663"/>
          </a:xfrm>
          <a:prstGeom prst="rect">
            <a:avLst/>
          </a:prstGeom>
          <a:noFill/>
          <a:ln w="2857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0" y="6256338"/>
            <a:ext cx="7053263" cy="601662"/>
            <a:chOff x="0" y="3936"/>
            <a:chExt cx="4443" cy="379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0" y="3936"/>
              <a:ext cx="4443" cy="37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100000">
                  <a:schemeClr val="bg1"/>
                </a:gs>
              </a:gsLst>
              <a:lin ang="0" scaled="1"/>
            </a:gradFill>
            <a:ln w="2857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37" y="3972"/>
              <a:ext cx="988" cy="242"/>
              <a:chOff x="137" y="3958"/>
              <a:chExt cx="988" cy="242"/>
            </a:xfrm>
          </p:grpSpPr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137" y="3958"/>
                <a:ext cx="988" cy="231"/>
              </a:xfrm>
              <a:prstGeom prst="rect">
                <a:avLst/>
              </a:prstGeom>
              <a:noFill/>
              <a:ln w="28575" cap="rnd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rgbClr val="F4001D"/>
                  </a:buClr>
                  <a:buSzPct val="85000"/>
                  <a:buFont typeface="Wingdings" pitchFamily="2" charset="2"/>
                  <a:buNone/>
                  <a:defRPr/>
                </a:pPr>
                <a:r>
                  <a:rPr lang="en-US" b="1">
                    <a:solidFill>
                      <a:schemeClr val="bg1"/>
                    </a:solidFill>
                    <a:latin typeface="Arial Black" pitchFamily="34" charset="0"/>
                  </a:rPr>
                  <a:t>N  Y  L  P  I</a:t>
                </a:r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197" y="4200"/>
                <a:ext cx="867" cy="0"/>
              </a:xfrm>
              <a:prstGeom prst="line">
                <a:avLst/>
              </a:prstGeom>
              <a:noFill/>
              <a:ln w="146050">
                <a:solidFill>
                  <a:srgbClr val="9900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113" y="4027"/>
              <a:ext cx="1594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110000"/>
                </a:lnSpc>
                <a:defRPr/>
              </a:pPr>
              <a:r>
                <a:rPr lang="en-US" sz="900">
                  <a:solidFill>
                    <a:schemeClr val="bg1"/>
                  </a:solidFill>
                </a:rPr>
                <a:t>Proprietary &amp; Confidential </a:t>
              </a:r>
            </a:p>
            <a:p>
              <a:pPr eaLnBrk="0" hangingPunct="0">
                <a:lnSpc>
                  <a:spcPct val="110000"/>
                </a:lnSpc>
                <a:defRPr/>
              </a:pPr>
              <a:r>
                <a:rPr lang="en-US" sz="900">
                  <a:solidFill>
                    <a:schemeClr val="bg1"/>
                  </a:solidFill>
                </a:rPr>
                <a:t>© New York Lawyers for the Public Interest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689975" y="6597650"/>
            <a:ext cx="385763" cy="274638"/>
          </a:xfrm>
          <a:prstGeom prst="rect">
            <a:avLst/>
          </a:prstGeom>
          <a:noFill/>
          <a:ln w="28575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4001D"/>
              </a:buClr>
              <a:buSzPct val="85000"/>
              <a:buFont typeface="Wingdings" pitchFamily="2" charset="2"/>
              <a:buNone/>
              <a:defRPr/>
            </a:pPr>
            <a:fld id="{6538B85A-021D-4E39-AA6E-15B5ECABBF7E}" type="slidenum">
              <a:rPr lang="en-US" sz="1200">
                <a:solidFill>
                  <a:srgbClr val="A50021"/>
                </a:solidFill>
                <a:latin typeface="Arial Black" pitchFamily="34" charset="0"/>
              </a:rPr>
              <a:pPr eaLnBrk="0" hangingPunct="0">
                <a:spcBef>
                  <a:spcPct val="20000"/>
                </a:spcBef>
                <a:buClr>
                  <a:srgbClr val="F4001D"/>
                </a:buClr>
                <a:buSzPct val="85000"/>
                <a:buFont typeface="Wingdings" pitchFamily="2" charset="2"/>
                <a:buNone/>
                <a:defRPr/>
              </a:pPr>
              <a:t>‹#›</a:t>
            </a:fld>
            <a:endParaRPr lang="en-US" sz="1200">
              <a:solidFill>
                <a:srgbClr val="A50021"/>
              </a:solidFill>
              <a:latin typeface="Arial Black" pitchFamily="34" charset="0"/>
            </a:endParaRP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6705600" y="6351588"/>
            <a:ext cx="1801813" cy="430212"/>
            <a:chOff x="4224" y="4049"/>
            <a:chExt cx="1135" cy="271"/>
          </a:xfrm>
        </p:grpSpPr>
        <p:pic>
          <p:nvPicPr>
            <p:cNvPr id="13" name="Picture 15" descr="EJ_icon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4" y="4049"/>
              <a:ext cx="27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" descr="Access_icon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2" y="4049"/>
              <a:ext cx="27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7" descr="Clearinghouse_icon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" y="4049"/>
              <a:ext cx="27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8" descr="DLC_icon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88" y="4049"/>
              <a:ext cx="27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5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2075" y="228600"/>
            <a:ext cx="2049463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688" y="228600"/>
            <a:ext cx="5995987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228600"/>
            <a:ext cx="81978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752600"/>
            <a:ext cx="3581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4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228600"/>
            <a:ext cx="81978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752600"/>
            <a:ext cx="3581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7526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3688" y="228600"/>
            <a:ext cx="8197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315200" cy="426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8" name="Group 14"/>
          <p:cNvGrpSpPr>
            <a:grpSpLocks/>
          </p:cNvGrpSpPr>
          <p:nvPr/>
        </p:nvGrpSpPr>
        <p:grpSpPr bwMode="auto">
          <a:xfrm>
            <a:off x="0" y="6256338"/>
            <a:ext cx="7053263" cy="601662"/>
            <a:chOff x="0" y="3936"/>
            <a:chExt cx="4443" cy="379"/>
          </a:xfrm>
        </p:grpSpPr>
        <p:sp>
          <p:nvSpPr>
            <p:cNvPr id="264207" name="Rectangle 15"/>
            <p:cNvSpPr>
              <a:spLocks noChangeArrowheads="1"/>
            </p:cNvSpPr>
            <p:nvPr/>
          </p:nvSpPr>
          <p:spPr bwMode="auto">
            <a:xfrm>
              <a:off x="0" y="3936"/>
              <a:ext cx="4443" cy="37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100000">
                  <a:schemeClr val="bg1"/>
                </a:gs>
              </a:gsLst>
              <a:lin ang="0" scaled="1"/>
            </a:gradFill>
            <a:ln w="28575" cap="rnd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7" name="Group 16"/>
            <p:cNvGrpSpPr>
              <a:grpSpLocks/>
            </p:cNvGrpSpPr>
            <p:nvPr/>
          </p:nvGrpSpPr>
          <p:grpSpPr bwMode="auto">
            <a:xfrm>
              <a:off x="137" y="3972"/>
              <a:ext cx="988" cy="242"/>
              <a:chOff x="137" y="3958"/>
              <a:chExt cx="988" cy="242"/>
            </a:xfrm>
          </p:grpSpPr>
          <p:sp>
            <p:nvSpPr>
              <p:cNvPr id="264209" name="Text Box 17"/>
              <p:cNvSpPr txBox="1">
                <a:spLocks noChangeArrowheads="1"/>
              </p:cNvSpPr>
              <p:nvPr/>
            </p:nvSpPr>
            <p:spPr bwMode="auto">
              <a:xfrm>
                <a:off x="137" y="3958"/>
                <a:ext cx="988" cy="231"/>
              </a:xfrm>
              <a:prstGeom prst="rect">
                <a:avLst/>
              </a:prstGeom>
              <a:noFill/>
              <a:ln w="28575" cap="rnd">
                <a:noFill/>
                <a:prstDash val="sysDot"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rgbClr val="F4001D"/>
                  </a:buClr>
                  <a:buSzPct val="85000"/>
                  <a:buFont typeface="Wingdings" pitchFamily="2" charset="2"/>
                  <a:buNone/>
                  <a:defRPr/>
                </a:pPr>
                <a:r>
                  <a:rPr lang="en-US" b="1">
                    <a:solidFill>
                      <a:schemeClr val="bg1"/>
                    </a:solidFill>
                    <a:latin typeface="Arial Black" pitchFamily="34" charset="0"/>
                  </a:rPr>
                  <a:t>N  Y  L  P  I</a:t>
                </a:r>
              </a:p>
            </p:txBody>
          </p:sp>
          <p:sp>
            <p:nvSpPr>
              <p:cNvPr id="264210" name="Line 18"/>
              <p:cNvSpPr>
                <a:spLocks noChangeShapeType="1"/>
              </p:cNvSpPr>
              <p:nvPr/>
            </p:nvSpPr>
            <p:spPr bwMode="auto">
              <a:xfrm>
                <a:off x="197" y="4200"/>
                <a:ext cx="867" cy="0"/>
              </a:xfrm>
              <a:prstGeom prst="line">
                <a:avLst/>
              </a:prstGeom>
              <a:noFill/>
              <a:ln w="146050">
                <a:solidFill>
                  <a:srgbClr val="9900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64211" name="Rectangle 19"/>
            <p:cNvSpPr>
              <a:spLocks noChangeArrowheads="1"/>
            </p:cNvSpPr>
            <p:nvPr/>
          </p:nvSpPr>
          <p:spPr bwMode="auto">
            <a:xfrm>
              <a:off x="1113" y="4027"/>
              <a:ext cx="1594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110000"/>
                </a:lnSpc>
                <a:defRPr/>
              </a:pPr>
              <a:r>
                <a:rPr lang="en-US" sz="900">
                  <a:solidFill>
                    <a:schemeClr val="bg1"/>
                  </a:solidFill>
                </a:rPr>
                <a:t>Proprietary &amp; Confidential </a:t>
              </a:r>
            </a:p>
            <a:p>
              <a:pPr eaLnBrk="0" hangingPunct="0">
                <a:lnSpc>
                  <a:spcPct val="110000"/>
                </a:lnSpc>
                <a:defRPr/>
              </a:pPr>
              <a:r>
                <a:rPr lang="en-US" sz="900">
                  <a:solidFill>
                    <a:schemeClr val="bg1"/>
                  </a:solidFill>
                </a:rPr>
                <a:t>© New York Lawyers for the Public Interest</a:t>
              </a:r>
            </a:p>
          </p:txBody>
        </p:sp>
      </p:grpSp>
      <p:sp>
        <p:nvSpPr>
          <p:cNvPr id="264212" name="Text Box 20"/>
          <p:cNvSpPr txBox="1">
            <a:spLocks noChangeArrowheads="1"/>
          </p:cNvSpPr>
          <p:nvPr/>
        </p:nvSpPr>
        <p:spPr bwMode="auto">
          <a:xfrm>
            <a:off x="8689975" y="6597650"/>
            <a:ext cx="385763" cy="274638"/>
          </a:xfrm>
          <a:prstGeom prst="rect">
            <a:avLst/>
          </a:prstGeom>
          <a:noFill/>
          <a:ln w="28575" cap="rnd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4001D"/>
              </a:buClr>
              <a:buSzPct val="85000"/>
              <a:buFont typeface="Wingdings" pitchFamily="2" charset="2"/>
              <a:buNone/>
              <a:defRPr/>
            </a:pPr>
            <a:fld id="{C412A913-4EC5-4FA0-8ED0-55C5B8AA2D7B}" type="slidenum">
              <a:rPr lang="en-US" sz="1200">
                <a:solidFill>
                  <a:srgbClr val="A50021"/>
                </a:solidFill>
                <a:latin typeface="Arial Black" pitchFamily="34" charset="0"/>
              </a:rPr>
              <a:pPr eaLnBrk="0" hangingPunct="0">
                <a:spcBef>
                  <a:spcPct val="20000"/>
                </a:spcBef>
                <a:buClr>
                  <a:srgbClr val="F4001D"/>
                </a:buClr>
                <a:buSzPct val="85000"/>
                <a:buFont typeface="Wingdings" pitchFamily="2" charset="2"/>
                <a:buNone/>
                <a:defRPr/>
              </a:pPr>
              <a:t>‹#›</a:t>
            </a:fld>
            <a:endParaRPr lang="en-US" sz="1200">
              <a:solidFill>
                <a:srgbClr val="A50021"/>
              </a:solidFill>
              <a:latin typeface="Arial Black" pitchFamily="34" charset="0"/>
            </a:endParaRPr>
          </a:p>
        </p:txBody>
      </p: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6705600" y="6351588"/>
            <a:ext cx="1801813" cy="430212"/>
            <a:chOff x="4224" y="4049"/>
            <a:chExt cx="1135" cy="271"/>
          </a:xfrm>
        </p:grpSpPr>
        <p:pic>
          <p:nvPicPr>
            <p:cNvPr id="1032" name="Picture 22" descr="EJ_icon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24" y="4049"/>
              <a:ext cx="27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23" descr="Access_ico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12" y="4049"/>
              <a:ext cx="27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24" descr="Clearinghouse_icon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00" y="4049"/>
              <a:ext cx="27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25" descr="DLC_icon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088" y="4049"/>
              <a:ext cx="27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4218" name="Line 26"/>
          <p:cNvSpPr>
            <a:spLocks noChangeShapeType="1"/>
          </p:cNvSpPr>
          <p:nvPr/>
        </p:nvSpPr>
        <p:spPr bwMode="auto">
          <a:xfrm>
            <a:off x="0" y="914400"/>
            <a:ext cx="82296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31" r:id="rId12"/>
    <p:sldLayoutId id="214748383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Md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elrington@nylpi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ealthjustice.wordpres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0"/>
            <a:ext cx="8534400" cy="1524000"/>
          </a:xfrm>
          <a:noFill/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7200" dirty="0" smtClean="0">
                <a:solidFill>
                  <a:schemeClr val="tx1"/>
                </a:solidFill>
                <a:latin typeface="Garamond" pitchFamily="18" charset="0"/>
              </a:rPr>
              <a:t>Language Barriers &amp; Medication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33800"/>
            <a:ext cx="82296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772B3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772B36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772B36"/>
                </a:solidFill>
                <a:latin typeface="Garamond" pitchFamily="18" charset="0"/>
              </a:rPr>
              <a:t>Shena Elrington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772B36"/>
                </a:solidFill>
                <a:latin typeface="Garamond" pitchFamily="18" charset="0"/>
              </a:rPr>
              <a:t>Director, Health Justice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772B36"/>
                </a:solidFill>
                <a:latin typeface="Garamond" pitchFamily="18" charset="0"/>
              </a:rPr>
              <a:t>New York Lawyers for the Public Interest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772B36"/>
              </a:solidFill>
              <a:latin typeface="Garamond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2"/>
                </a:solidFill>
                <a:latin typeface="Garamond" pitchFamily="18" charset="0"/>
              </a:rPr>
              <a:t>March 27, 2014</a:t>
            </a:r>
            <a:endParaRPr lang="en-US" sz="2800" dirty="0" smtClean="0">
              <a:solidFill>
                <a:srgbClr val="772B3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drugsbestbuy.com/images/prescription_dru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838200"/>
            <a:ext cx="4286250" cy="36099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Garamond" pitchFamily="18" charset="0"/>
              </a:rPr>
              <a:t>Statewide Language Access: Safe Rx </a:t>
            </a:r>
            <a:endParaRPr lang="en-US" sz="4000" b="1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096000" cy="42672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Requires chain pharmacies to: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provide interpretation and translation services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post notices </a:t>
            </a:r>
          </a:p>
          <a:p>
            <a:r>
              <a:rPr lang="en-US" dirty="0" smtClean="0">
                <a:latin typeface="Garamond" pitchFamily="18" charset="0"/>
              </a:rPr>
              <a:t>Standardizes prescription labels</a:t>
            </a:r>
          </a:p>
          <a:p>
            <a:r>
              <a:rPr lang="en-US" dirty="0" smtClean="0">
                <a:latin typeface="Garamond" pitchFamily="18" charset="0"/>
              </a:rPr>
              <a:t>Prescription pads have place for providers to designate patients’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Victory…Now What?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9" y="1371601"/>
            <a:ext cx="7998091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1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to Ensure Effective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 panose="02020404030301010803" pitchFamily="18" charset="0"/>
              </a:rPr>
              <a:t>Establishing a mechanism for continued and meaningful advocate involvement </a:t>
            </a:r>
          </a:p>
          <a:p>
            <a:r>
              <a:rPr lang="en-US" dirty="0">
                <a:latin typeface="Garamond" panose="02020404030301010803" pitchFamily="18" charset="0"/>
              </a:rPr>
              <a:t>Engaging in the regulatory/rule-making process if </a:t>
            </a:r>
            <a:r>
              <a:rPr lang="en-US" dirty="0" smtClean="0">
                <a:latin typeface="Garamond" panose="02020404030301010803" pitchFamily="18" charset="0"/>
              </a:rPr>
              <a:t>applicable</a:t>
            </a:r>
          </a:p>
          <a:p>
            <a:r>
              <a:rPr lang="en-US" dirty="0">
                <a:latin typeface="Garamond" panose="02020404030301010803" pitchFamily="18" charset="0"/>
              </a:rPr>
              <a:t>Engaging in systemic monitoring efforts and providing feedback (including positive</a:t>
            </a:r>
            <a:r>
              <a:rPr lang="en-US" dirty="0" smtClean="0">
                <a:latin typeface="Garamond" panose="02020404030301010803" pitchFamily="18" charset="0"/>
              </a:rPr>
              <a:t>!)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Using media to continue to shed light on the issue </a:t>
            </a:r>
          </a:p>
          <a:p>
            <a:endParaRPr lang="en-US" dirty="0"/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258050" cy="6651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Garamond" pitchFamily="18" charset="0"/>
              </a:rPr>
              <a:t>Questions? 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THANK YOU!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Garamond" pitchFamily="18" charset="0"/>
              </a:rPr>
              <a:t> Shena Elrington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  <a:hlinkClick r:id="rId3"/>
              </a:rPr>
              <a:t>selrington@nylpi.org</a:t>
            </a: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212-244-4664, ext. 315</a:t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  <a:hlinkClick r:id="rId4"/>
              </a:rPr>
              <a:t>http://healthjustice.wordpress.com</a:t>
            </a: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http://www.nylpi.org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Garamond" pitchFamily="18" charset="0"/>
              </a:rPr>
              <a:t>About NYLPI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7772400" cy="1447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The Health Justice Program</a:t>
            </a:r>
            <a:r>
              <a:rPr lang="en-US" sz="2000" dirty="0" smtClean="0">
                <a:solidFill>
                  <a:srgbClr val="FF0000"/>
                </a:solidFill>
                <a:latin typeface="Garamond" pitchFamily="18" charset="0"/>
              </a:rPr>
              <a:t> works to ensure access to quality health care for low-income communities of color and immigrants</a:t>
            </a:r>
            <a:endParaRPr lang="en-US" sz="2000" b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14400" y="2590800"/>
            <a:ext cx="7772400" cy="685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latin typeface="Garamond" pitchFamily="18" charset="0"/>
              </a:rPr>
              <a:t>The Disability Justice Program </a:t>
            </a:r>
            <a:r>
              <a:rPr lang="en-US" sz="2000" dirty="0">
                <a:latin typeface="Garamond" pitchFamily="18" charset="0"/>
              </a:rPr>
              <a:t>protects and promotes the civil rights of people with disabilities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3505200"/>
            <a:ext cx="7772400" cy="106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latin typeface="Garamond" pitchFamily="18" charset="0"/>
              </a:rPr>
              <a:t>The Environmental Justice and Community Development Project</a:t>
            </a:r>
            <a:r>
              <a:rPr lang="en-US" sz="2000" dirty="0">
                <a:latin typeface="Garamond" pitchFamily="18" charset="0"/>
              </a:rPr>
              <a:t> provides organizing and legal assistance to low-income neighborhoods and communities of color that bear an unfair burden of environmental threats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0" y="914400"/>
            <a:ext cx="82296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atin typeface="Garamond" pitchFamily="18" charset="0"/>
              </a:rPr>
              <a:t>The Pro Bono Clearinghouse</a:t>
            </a:r>
            <a:r>
              <a:rPr lang="en-US" sz="2000" dirty="0">
                <a:latin typeface="Garamond" pitchFamily="18" charset="0"/>
              </a:rPr>
              <a:t> provides community groups and nonprofit organizations with free legal assistance by drawing on hundreds of volunteer attorneys from New York’s most prestigious law firms and corporate law departments</a:t>
            </a:r>
          </a:p>
        </p:txBody>
      </p:sp>
      <p:pic>
        <p:nvPicPr>
          <p:cNvPr id="6152" name="Picture 8" descr="Access_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49530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EJ_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63" y="36576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DLC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863" y="2684463"/>
            <a:ext cx="45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55" name="Picture 11" descr="Clearinghouse_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295400"/>
            <a:ext cx="46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aramond" pitchFamily="18" charset="0"/>
              </a:rPr>
              <a:t>New York State by the Numbers...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28674" name="Picture 2" descr="http://www.health.ny.gov/facilities/adult_care/images/new_york_state_map_with_nyc_callout_and_regions_610x4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8138" y="1219200"/>
            <a:ext cx="4343400" cy="3657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715000" cy="50292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About 2.5 million people are limited English proficient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13% of the total population (40% increase since 1990) </a:t>
            </a:r>
          </a:p>
          <a:p>
            <a:pPr lvl="1"/>
            <a:endParaRPr lang="en-US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The most common languages are: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Spanish (over 50% of total LEP), Chinese, Russian and Korean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Garamond" panose="02020404030301010803" pitchFamily="18" charset="0"/>
              </a:rPr>
              <a:t>Language Access Matters!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0" y="1143000"/>
            <a:ext cx="35814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2" descr="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63782"/>
            <a:ext cx="7315200" cy="527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1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Multi-Pronged &amp; Multi-Layered Approach 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3688" y="1066800"/>
            <a:ext cx="8164512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Legal Advocacy </a:t>
            </a:r>
          </a:p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Organizing &amp; Outreach </a:t>
            </a:r>
          </a:p>
          <a:p>
            <a:pPr marL="0" indent="0">
              <a:buNone/>
            </a:pPr>
            <a:r>
              <a:rPr lang="en-US" dirty="0" smtClean="0">
                <a:latin typeface="Garamond" panose="02020404030301010803" pitchFamily="18" charset="0"/>
              </a:rPr>
              <a:t>Legislation (Local </a:t>
            </a:r>
            <a:r>
              <a:rPr lang="en-US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State)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7" name="Picture 2" descr="C:\Users\selrington\AppData\Local\Microsoft\Windows\Temporary Internet Files\Content.IE5\I7A5FXDG\MC9000569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57287"/>
            <a:ext cx="2638425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8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Garamond" panose="02020404030301010803" pitchFamily="18" charset="0"/>
              </a:rPr>
              <a:t>Legal Advocacy: The Complaint</a:t>
            </a:r>
          </a:p>
        </p:txBody>
      </p:sp>
      <p:pic>
        <p:nvPicPr>
          <p:cNvPr id="365591" name="Picture 23" descr="Picture 0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7620000" cy="4991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7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Garamond" panose="02020404030301010803" pitchFamily="18" charset="0"/>
              </a:rPr>
              <a:t>Organizing &amp; </a:t>
            </a:r>
            <a:r>
              <a:rPr lang="en-US" altLang="en-US" sz="4000" b="1" dirty="0" smtClean="0">
                <a:latin typeface="Garamond" panose="02020404030301010803" pitchFamily="18" charset="0"/>
              </a:rPr>
              <a:t>Media Outreach </a:t>
            </a:r>
            <a:endParaRPr lang="en-US" altLang="en-US" sz="4000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27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7" y="4817665"/>
            <a:ext cx="7504112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46" name="Picture 10" descr="DSC_00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56481"/>
            <a:ext cx="5414962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8339139" cy="609600"/>
          </a:xfrm>
        </p:spPr>
        <p:txBody>
          <a:bodyPr/>
          <a:lstStyle/>
          <a:p>
            <a:r>
              <a:rPr lang="en-US" altLang="en-US" sz="2400" b="1" dirty="0">
                <a:latin typeface="Garamond" panose="02020404030301010803" pitchFamily="18" charset="0"/>
              </a:rPr>
              <a:t>Legislative </a:t>
            </a:r>
            <a:r>
              <a:rPr lang="en-US" altLang="en-US" sz="2400" b="1" dirty="0" smtClean="0">
                <a:latin typeface="Garamond" panose="02020404030301010803" pitchFamily="18" charset="0"/>
              </a:rPr>
              <a:t>Advocacy : </a:t>
            </a:r>
            <a:r>
              <a:rPr lang="en-US" sz="2400" b="1" dirty="0" smtClean="0">
                <a:latin typeface="Garamond" panose="02020404030301010803" pitchFamily="18" charset="0"/>
              </a:rPr>
              <a:t>NYC </a:t>
            </a:r>
            <a:r>
              <a:rPr lang="en-US" sz="2400" b="1" dirty="0">
                <a:latin typeface="Garamond" panose="02020404030301010803" pitchFamily="18" charset="0"/>
              </a:rPr>
              <a:t>Pharmacies Language Access Act </a:t>
            </a:r>
            <a:endParaRPr lang="en-US" altLang="en-US" sz="2400" b="1" dirty="0">
              <a:latin typeface="Garamond" panose="02020404030301010803" pitchFamily="18" charset="0"/>
            </a:endParaRP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066800"/>
            <a:ext cx="4038600" cy="5181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Garamond" panose="02020404030301010803" pitchFamily="18" charset="0"/>
              </a:rPr>
              <a:t>Applies </a:t>
            </a:r>
            <a:r>
              <a:rPr lang="en-US" altLang="en-US" sz="2400" dirty="0" smtClean="0">
                <a:latin typeface="Garamond" panose="02020404030301010803" pitchFamily="18" charset="0"/>
              </a:rPr>
              <a:t>chain </a:t>
            </a:r>
            <a:r>
              <a:rPr lang="en-US" altLang="en-US" sz="2400" dirty="0">
                <a:latin typeface="Garamond" panose="02020404030301010803" pitchFamily="18" charset="0"/>
              </a:rPr>
              <a:t>pharmacies </a:t>
            </a:r>
            <a:r>
              <a:rPr lang="en-US" altLang="en-US" sz="2400" dirty="0" smtClean="0">
                <a:latin typeface="Garamond" panose="02020404030301010803" pitchFamily="18" charset="0"/>
              </a:rPr>
              <a:t>w/ 4+ stores in NYC </a:t>
            </a:r>
            <a:endParaRPr lang="en-US" altLang="en-US" sz="2400" dirty="0"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Garamond" panose="02020404030301010803" pitchFamily="18" charset="0"/>
              </a:rPr>
              <a:t>Notice of rights to language assistance displayed prominently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Garamond" panose="02020404030301010803" pitchFamily="18" charset="0"/>
              </a:rPr>
              <a:t>Interpreters required for counseling in all languages</a:t>
            </a:r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Garamond" panose="02020404030301010803" pitchFamily="18" charset="0"/>
              </a:rPr>
              <a:t>Patient information &amp; labels translated into top 7 languages </a:t>
            </a:r>
            <a:endParaRPr lang="en-US" altLang="en-US" sz="2400" dirty="0">
              <a:latin typeface="Garamond" panose="02020404030301010803" pitchFamily="18" charset="0"/>
            </a:endParaRPr>
          </a:p>
        </p:txBody>
      </p:sp>
      <p:pic>
        <p:nvPicPr>
          <p:cNvPr id="374791" name="Picture 7" descr="DSC_00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399" y="1066800"/>
            <a:ext cx="3810001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3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Continuing our advocacy………..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2" descr="http://www.health.ny.gov/facilities/adult_care/images/new_york_state_map_with_nyc_callout_and_regions_610x44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039" y="1752600"/>
            <a:ext cx="5889122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98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LPI Powerpoint">
  <a:themeElements>
    <a:clrScheme name="NYLPI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LPI Powerpoint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YLPI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LPI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LPI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LPI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LPI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LPI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LPI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LPI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LPI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LPI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LPI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LPI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Words>609</Words>
  <Application>Microsoft Office PowerPoint</Application>
  <PresentationFormat>On-screen Show (4:3)</PresentationFormat>
  <Paragraphs>110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NYLPI Powerpoint</vt:lpstr>
      <vt:lpstr> Language Barriers &amp; Medication </vt:lpstr>
      <vt:lpstr>About NYLPI</vt:lpstr>
      <vt:lpstr>New York State by the Numbers...</vt:lpstr>
      <vt:lpstr>Language Access Matters! </vt:lpstr>
      <vt:lpstr>Multi-Pronged &amp; Multi-Layered Approach </vt:lpstr>
      <vt:lpstr>Legal Advocacy: The Complaint</vt:lpstr>
      <vt:lpstr>Organizing &amp; Media Outreach </vt:lpstr>
      <vt:lpstr>Legislative Advocacy : NYC Pharmacies Language Access Act </vt:lpstr>
      <vt:lpstr>Continuing our advocacy………..</vt:lpstr>
      <vt:lpstr>Statewide Language Access: Safe Rx </vt:lpstr>
      <vt:lpstr>Victory…Now What?</vt:lpstr>
      <vt:lpstr>Tools to Ensure Effective Implementation</vt:lpstr>
      <vt:lpstr>Questions?  THANK YOU!    Shena Elrington selrington@nylpi.org 212-244-4664, ext. 315  http://healthjustice.wordpress.com http://www.nylpi.org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Access Laws &amp; Advocacy</dc:title>
  <dc:creator>nisha agarwal</dc:creator>
  <cp:lastModifiedBy>Panel</cp:lastModifiedBy>
  <cp:revision>141</cp:revision>
  <dcterms:created xsi:type="dcterms:W3CDTF">2007-07-18T02:12:21Z</dcterms:created>
  <dcterms:modified xsi:type="dcterms:W3CDTF">2014-04-03T19:02:43Z</dcterms:modified>
</cp:coreProperties>
</file>