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Lst>
  <p:sldSz cy="6858000" cx="12192000"/>
  <p:notesSz cx="7102475" cy="10233025"/>
  <p:embeddedFontLst>
    <p:embeddedFont>
      <p:font typeface="Roboto Slab"/>
      <p:regular r:id="rId129"/>
      <p:bold r:id="rId130"/>
    </p:embeddedFont>
    <p:embeddedFont>
      <p:font typeface="Proxima Nova"/>
      <p:regular r:id="rId131"/>
      <p:bold r:id="rId132"/>
      <p:italic r:id="rId133"/>
      <p:boldItalic r:id="rId134"/>
    </p:embeddedFont>
    <p:embeddedFont>
      <p:font typeface="PT Sans Narrow"/>
      <p:regular r:id="rId135"/>
      <p:bold r:id="rId136"/>
    </p:embeddedFont>
    <p:embeddedFont>
      <p:font typeface="Arial Black"/>
      <p:regular r:id="rId137"/>
    </p:embeddedFont>
    <p:embeddedFont>
      <p:font typeface="Open Sans"/>
      <p:regular r:id="rId138"/>
      <p:bold r:id="rId139"/>
      <p:italic r:id="rId140"/>
      <p:boldItalic r:id="rId1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1FCE546-D843-4276-81AC-2113BBB631EC}">
  <a:tblStyle styleId="{C1FCE546-D843-4276-81AC-2113BBB631E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3CECC62-6DA1-4799-BDE5-5C8631AA059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RobotoSlab-regular.fntdata"/><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41" Type="http://schemas.openxmlformats.org/officeDocument/2006/relationships/font" Target="fonts/OpenSans-boldItalic.fntdata"/><Relationship Id="rId140" Type="http://schemas.openxmlformats.org/officeDocument/2006/relationships/font" Target="fonts/OpenSans-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font" Target="fonts/OpenSans-bold.fntdata"/><Relationship Id="rId138" Type="http://schemas.openxmlformats.org/officeDocument/2006/relationships/font" Target="fonts/OpenSans-regular.fntdata"/><Relationship Id="rId137" Type="http://schemas.openxmlformats.org/officeDocument/2006/relationships/font" Target="fonts/ArialBlack-regular.fntdata"/><Relationship Id="rId132" Type="http://schemas.openxmlformats.org/officeDocument/2006/relationships/font" Target="fonts/ProximaNova-bold.fntdata"/><Relationship Id="rId131" Type="http://schemas.openxmlformats.org/officeDocument/2006/relationships/font" Target="fonts/ProximaNova-regular.fntdata"/><Relationship Id="rId130" Type="http://schemas.openxmlformats.org/officeDocument/2006/relationships/font" Target="fonts/RobotoSlab-bold.fntdata"/><Relationship Id="rId136" Type="http://schemas.openxmlformats.org/officeDocument/2006/relationships/font" Target="fonts/PTSansNarrow-bold.fntdata"/><Relationship Id="rId135" Type="http://schemas.openxmlformats.org/officeDocument/2006/relationships/font" Target="fonts/PTSansNarrow-regular.fntdata"/><Relationship Id="rId134" Type="http://schemas.openxmlformats.org/officeDocument/2006/relationships/font" Target="fonts/ProximaNova-boldItalic.fntdata"/><Relationship Id="rId133" Type="http://schemas.openxmlformats.org/officeDocument/2006/relationships/font" Target="fonts/ProximaNova-italic.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7739" cy="511651"/>
          </a:xfrm>
          <a:prstGeom prst="rect">
            <a:avLst/>
          </a:prstGeom>
          <a:noFill/>
          <a:ln>
            <a:noFill/>
          </a:ln>
        </p:spPr>
        <p:txBody>
          <a:bodyPr anchorCtr="0" anchor="t" bIns="49525" lIns="99025" spcFirstLastPara="1" rIns="99025" wrap="square" tIns="495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093" y="0"/>
            <a:ext cx="3077739" cy="511651"/>
          </a:xfrm>
          <a:prstGeom prst="rect">
            <a:avLst/>
          </a:prstGeom>
          <a:noFill/>
          <a:ln>
            <a:noFill/>
          </a:ln>
        </p:spPr>
        <p:txBody>
          <a:bodyPr anchorCtr="0" anchor="t" bIns="49525" lIns="99025" spcFirstLastPara="1" rIns="99025" wrap="square" tIns="495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19598"/>
            <a:ext cx="3077739" cy="511651"/>
          </a:xfrm>
          <a:prstGeom prst="rect">
            <a:avLst/>
          </a:prstGeom>
          <a:noFill/>
          <a:ln>
            <a:noFill/>
          </a:ln>
        </p:spPr>
        <p:txBody>
          <a:bodyPr anchorCtr="0" anchor="b" bIns="49525" lIns="99025" spcFirstLastPara="1" rIns="99025" wrap="square" tIns="495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1: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36" name="Google Shape;136;p1: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9a493ab22_0_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a9a493ab22_0_0: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204" name="Google Shape;204;ga9a493ab22_0_0: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861d7dd4ae_0_1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861d7dd4ae_0_16: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991" name="Google Shape;991;g861d7dd4ae_0_16: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10a6a2e8615_0_971: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10a6a2e8615_0_971:notes"/>
          <p:cNvSpPr txBox="1"/>
          <p:nvPr>
            <p:ph idx="1" type="body"/>
          </p:nvPr>
        </p:nvSpPr>
        <p:spPr>
          <a:xfrm>
            <a:off x="947738" y="4862517"/>
            <a:ext cx="5207100" cy="4602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999" name="Google Shape;999;g10a6a2e8615_0_971:notes"/>
          <p:cNvSpPr txBox="1"/>
          <p:nvPr>
            <p:ph idx="12" type="sldNum"/>
          </p:nvPr>
        </p:nvSpPr>
        <p:spPr>
          <a:xfrm>
            <a:off x="4024317" y="9721853"/>
            <a:ext cx="3078300" cy="5112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10a6a2e8615_0_1056:notes"/>
          <p:cNvSpPr/>
          <p:nvPr>
            <p:ph idx="2" type="sldImg"/>
          </p:nvPr>
        </p:nvSpPr>
        <p:spPr>
          <a:xfrm>
            <a:off x="141308" y="766763"/>
            <a:ext cx="68196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10a6a2e8615_0_1056: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rPr lang="en-US"/>
              <a:t> </a:t>
            </a:r>
            <a:endParaRPr/>
          </a:p>
        </p:txBody>
      </p:sp>
      <p:sp>
        <p:nvSpPr>
          <p:cNvPr id="1006" name="Google Shape;1006;g10a6a2e8615_0_1056: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10a6a2e8615_0_1063: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014" name="Google Shape;1014;g10a6a2e8615_0_1063:notes"/>
          <p:cNvSpPr/>
          <p:nvPr>
            <p:ph idx="2" type="sldImg"/>
          </p:nvPr>
        </p:nvSpPr>
        <p:spPr>
          <a:xfrm>
            <a:off x="141308" y="766763"/>
            <a:ext cx="68196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10a6a2e8615_0_1068:notes"/>
          <p:cNvSpPr/>
          <p:nvPr>
            <p:ph idx="2" type="sldImg"/>
          </p:nvPr>
        </p:nvSpPr>
        <p:spPr>
          <a:xfrm>
            <a:off x="141308" y="766763"/>
            <a:ext cx="68196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g10a6a2e8615_0_1068: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022" name="Google Shape;1022;g10a6a2e8615_0_1068: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861d7dd4ae_0_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g861d7dd4ae_0_0: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031" name="Google Shape;1031;g861d7dd4ae_0_0: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10a6a2e8615_0_1155: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10a6a2e8615_0_1155:notes"/>
          <p:cNvSpPr txBox="1"/>
          <p:nvPr>
            <p:ph idx="1" type="body"/>
          </p:nvPr>
        </p:nvSpPr>
        <p:spPr>
          <a:xfrm>
            <a:off x="947738" y="4862517"/>
            <a:ext cx="5207100" cy="4602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039" name="Google Shape;1039;g10a6a2e8615_0_1155:notes"/>
          <p:cNvSpPr txBox="1"/>
          <p:nvPr>
            <p:ph idx="12" type="sldNum"/>
          </p:nvPr>
        </p:nvSpPr>
        <p:spPr>
          <a:xfrm>
            <a:off x="4024317" y="9721853"/>
            <a:ext cx="3078300" cy="5112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10a6a2e8615_0_1161: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5" name="Google Shape;1045;g10a6a2e8615_0_1161:notes"/>
          <p:cNvSpPr txBox="1"/>
          <p:nvPr>
            <p:ph idx="1" type="body"/>
          </p:nvPr>
        </p:nvSpPr>
        <p:spPr>
          <a:xfrm>
            <a:off x="947738" y="4862517"/>
            <a:ext cx="5207100" cy="46020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t/>
            </a:r>
            <a:endParaRPr/>
          </a:p>
        </p:txBody>
      </p:sp>
      <p:sp>
        <p:nvSpPr>
          <p:cNvPr id="1046" name="Google Shape;1046;g10a6a2e8615_0_1161:notes"/>
          <p:cNvSpPr txBox="1"/>
          <p:nvPr>
            <p:ph idx="3" type="hdr"/>
          </p:nvPr>
        </p:nvSpPr>
        <p:spPr>
          <a:xfrm>
            <a:off x="2" y="0"/>
            <a:ext cx="3078300" cy="5112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rPr lang="en-US"/>
              <a:t>TAFDC Overview - COVID-19</a:t>
            </a:r>
            <a:endParaRPr/>
          </a:p>
        </p:txBody>
      </p:sp>
      <p:sp>
        <p:nvSpPr>
          <p:cNvPr id="1047" name="Google Shape;1047;g10a6a2e8615_0_1161:notes"/>
          <p:cNvSpPr txBox="1"/>
          <p:nvPr>
            <p:ph idx="10" type="dt"/>
          </p:nvPr>
        </p:nvSpPr>
        <p:spPr>
          <a:xfrm>
            <a:off x="4024317" y="0"/>
            <a:ext cx="3078300" cy="511200"/>
          </a:xfrm>
          <a:prstGeom prst="rect">
            <a:avLst/>
          </a:prstGeom>
          <a:noFill/>
          <a:ln>
            <a:noFill/>
          </a:ln>
        </p:spPr>
        <p:txBody>
          <a:bodyPr anchorCtr="0" anchor="t" bIns="47400" lIns="94800" spcFirstLastPara="1" rIns="94800" wrap="square" tIns="47400">
            <a:noAutofit/>
          </a:bodyPr>
          <a:lstStyle/>
          <a:p>
            <a:pPr indent="0" lvl="0" marL="0" rtl="0" algn="r">
              <a:lnSpc>
                <a:spcPct val="100000"/>
              </a:lnSpc>
              <a:spcBef>
                <a:spcPts val="0"/>
              </a:spcBef>
              <a:spcAft>
                <a:spcPts val="0"/>
              </a:spcAft>
              <a:buSzPts val="1400"/>
              <a:buNone/>
            </a:pPr>
            <a:r>
              <a:rPr lang="en-US"/>
              <a:t>Nov. 2020</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0a6a2e8615_0_1170: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55" name="Google Shape;1055;g10a6a2e8615_0_1170:notes"/>
          <p:cNvSpPr txBox="1"/>
          <p:nvPr>
            <p:ph idx="1" type="body"/>
          </p:nvPr>
        </p:nvSpPr>
        <p:spPr>
          <a:xfrm>
            <a:off x="947738" y="4862517"/>
            <a:ext cx="5207100" cy="46020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t/>
            </a:r>
            <a:endParaRPr/>
          </a:p>
        </p:txBody>
      </p:sp>
      <p:sp>
        <p:nvSpPr>
          <p:cNvPr id="1056" name="Google Shape;1056;g10a6a2e8615_0_1170:notes"/>
          <p:cNvSpPr txBox="1"/>
          <p:nvPr>
            <p:ph idx="3" type="hdr"/>
          </p:nvPr>
        </p:nvSpPr>
        <p:spPr>
          <a:xfrm>
            <a:off x="2" y="0"/>
            <a:ext cx="3078300" cy="5112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rPr lang="en-US"/>
              <a:t>TAFDC Overview - COVID-19</a:t>
            </a:r>
            <a:endParaRPr/>
          </a:p>
        </p:txBody>
      </p:sp>
      <p:sp>
        <p:nvSpPr>
          <p:cNvPr id="1057" name="Google Shape;1057;g10a6a2e8615_0_1170:notes"/>
          <p:cNvSpPr txBox="1"/>
          <p:nvPr>
            <p:ph idx="10" type="dt"/>
          </p:nvPr>
        </p:nvSpPr>
        <p:spPr>
          <a:xfrm>
            <a:off x="4024317" y="0"/>
            <a:ext cx="3078300" cy="511200"/>
          </a:xfrm>
          <a:prstGeom prst="rect">
            <a:avLst/>
          </a:prstGeom>
          <a:noFill/>
          <a:ln>
            <a:noFill/>
          </a:ln>
        </p:spPr>
        <p:txBody>
          <a:bodyPr anchorCtr="0" anchor="t" bIns="47400" lIns="94800" spcFirstLastPara="1" rIns="94800" wrap="square" tIns="47400">
            <a:noAutofit/>
          </a:bodyPr>
          <a:lstStyle/>
          <a:p>
            <a:pPr indent="0" lvl="0" marL="0" rtl="0" algn="r">
              <a:lnSpc>
                <a:spcPct val="100000"/>
              </a:lnSpc>
              <a:spcBef>
                <a:spcPts val="0"/>
              </a:spcBef>
              <a:spcAft>
                <a:spcPts val="0"/>
              </a:spcAft>
              <a:buSzPts val="1400"/>
              <a:buNone/>
            </a:pPr>
            <a:r>
              <a:rPr lang="en-US"/>
              <a:t>Nov. 2020</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10a6a2e8615_0_1179: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65" name="Google Shape;1065;g10a6a2e8615_0_1179:notes"/>
          <p:cNvSpPr txBox="1"/>
          <p:nvPr>
            <p:ph idx="1" type="body"/>
          </p:nvPr>
        </p:nvSpPr>
        <p:spPr>
          <a:xfrm>
            <a:off x="947738" y="4862517"/>
            <a:ext cx="5207100" cy="46020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t/>
            </a:r>
            <a:endParaRPr/>
          </a:p>
        </p:txBody>
      </p:sp>
      <p:sp>
        <p:nvSpPr>
          <p:cNvPr id="1066" name="Google Shape;1066;g10a6a2e8615_0_1179:notes"/>
          <p:cNvSpPr txBox="1"/>
          <p:nvPr>
            <p:ph idx="3" type="hdr"/>
          </p:nvPr>
        </p:nvSpPr>
        <p:spPr>
          <a:xfrm>
            <a:off x="2" y="0"/>
            <a:ext cx="3078300" cy="5112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rPr lang="en-US"/>
              <a:t>TAFDC Overview - COVID-19</a:t>
            </a:r>
            <a:endParaRPr/>
          </a:p>
        </p:txBody>
      </p:sp>
      <p:sp>
        <p:nvSpPr>
          <p:cNvPr id="1067" name="Google Shape;1067;g10a6a2e8615_0_1179:notes"/>
          <p:cNvSpPr txBox="1"/>
          <p:nvPr>
            <p:ph idx="10" type="dt"/>
          </p:nvPr>
        </p:nvSpPr>
        <p:spPr>
          <a:xfrm>
            <a:off x="4024317" y="0"/>
            <a:ext cx="3078300" cy="511200"/>
          </a:xfrm>
          <a:prstGeom prst="rect">
            <a:avLst/>
          </a:prstGeom>
          <a:noFill/>
          <a:ln>
            <a:noFill/>
          </a:ln>
        </p:spPr>
        <p:txBody>
          <a:bodyPr anchorCtr="0" anchor="t" bIns="47400" lIns="94800" spcFirstLastPara="1" rIns="94800" wrap="square" tIns="47400">
            <a:noAutofit/>
          </a:bodyPr>
          <a:lstStyle/>
          <a:p>
            <a:pPr indent="0" lvl="0" marL="0" rtl="0" algn="r">
              <a:lnSpc>
                <a:spcPct val="100000"/>
              </a:lnSpc>
              <a:spcBef>
                <a:spcPts val="0"/>
              </a:spcBef>
              <a:spcAft>
                <a:spcPts val="0"/>
              </a:spcAft>
              <a:buSzPts val="1400"/>
              <a:buNone/>
            </a:pPr>
            <a:r>
              <a:rPr lang="en-US"/>
              <a:t>Nov.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0a6a2e8615_0_1728: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0a6a2e8615_0_1728: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214" name="Google Shape;214;g10a6a2e8615_0_1728: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ee76ec20f2_0_12: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1ee76ec20f2_0_12: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076" name="Google Shape;1076;g1ee76ec20f2_0_12: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1ee76ec20f2_0_18: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1ee76ec20f2_0_18: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083" name="Google Shape;1083;g1ee76ec20f2_0_18: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10c536bc50_0_0: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110c536bc50_0_0: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091" name="Google Shape;1091;g110c536bc50_0_0: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10a6a2e8615_0_1267:notes"/>
          <p:cNvSpPr txBox="1"/>
          <p:nvPr>
            <p:ph idx="2" type="hdr"/>
          </p:nvPr>
        </p:nvSpPr>
        <p:spPr>
          <a:xfrm>
            <a:off x="2" y="0"/>
            <a:ext cx="3078300" cy="511200"/>
          </a:xfrm>
          <a:prstGeom prst="rect">
            <a:avLst/>
          </a:prstGeom>
          <a:noFill/>
          <a:ln>
            <a:noFill/>
          </a:ln>
        </p:spPr>
        <p:txBody>
          <a:bodyPr anchorCtr="0" anchor="t" bIns="47400" lIns="94800" spcFirstLastPara="1" rIns="94800" wrap="square" tIns="4740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Arial"/>
                <a:ea typeface="Arial"/>
                <a:cs typeface="Arial"/>
                <a:sym typeface="Arial"/>
              </a:rPr>
              <a:t>TAFDC Overview - COVID-19</a:t>
            </a:r>
            <a:endParaRPr/>
          </a:p>
        </p:txBody>
      </p:sp>
      <p:sp>
        <p:nvSpPr>
          <p:cNvPr id="1099" name="Google Shape;1099;g10a6a2e8615_0_1267:notes"/>
          <p:cNvSpPr txBox="1"/>
          <p:nvPr>
            <p:ph idx="10" type="dt"/>
          </p:nvPr>
        </p:nvSpPr>
        <p:spPr>
          <a:xfrm>
            <a:off x="4024317" y="0"/>
            <a:ext cx="3078300" cy="511200"/>
          </a:xfrm>
          <a:prstGeom prst="rect">
            <a:avLst/>
          </a:prstGeom>
          <a:noFill/>
          <a:ln>
            <a:noFill/>
          </a:ln>
        </p:spPr>
        <p:txBody>
          <a:bodyPr anchorCtr="0" anchor="t" bIns="47400" lIns="94800" spcFirstLastPara="1" rIns="94800" wrap="square" tIns="47400">
            <a:noAutofit/>
          </a:bodyPr>
          <a:lstStyle/>
          <a:p>
            <a:pPr indent="0" lvl="0" marL="0" marR="0" rtl="0" algn="r">
              <a:lnSpc>
                <a:spcPct val="100000"/>
              </a:lnSpc>
              <a:spcBef>
                <a:spcPts val="0"/>
              </a:spcBef>
              <a:spcAft>
                <a:spcPts val="0"/>
              </a:spcAft>
              <a:buSzPts val="1400"/>
              <a:buNone/>
            </a:pPr>
            <a:r>
              <a:rPr b="0" i="0" lang="en-US" sz="1200" u="none" cap="none" strike="noStrike">
                <a:solidFill>
                  <a:schemeClr val="dk1"/>
                </a:solidFill>
                <a:latin typeface="Arial"/>
                <a:ea typeface="Arial"/>
                <a:cs typeface="Arial"/>
                <a:sym typeface="Arial"/>
              </a:rPr>
              <a:t>Nov. 2020</a:t>
            </a:r>
            <a:endParaRPr/>
          </a:p>
        </p:txBody>
      </p:sp>
      <p:sp>
        <p:nvSpPr>
          <p:cNvPr id="1100" name="Google Shape;1100;g10a6a2e8615_0_1267:notes"/>
          <p:cNvSpPr/>
          <p:nvPr>
            <p:ph idx="3"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01" name="Google Shape;1101;g10a6a2e8615_0_1267:notes"/>
          <p:cNvSpPr txBox="1"/>
          <p:nvPr>
            <p:ph idx="1" type="body"/>
          </p:nvPr>
        </p:nvSpPr>
        <p:spPr>
          <a:xfrm>
            <a:off x="947738" y="4862517"/>
            <a:ext cx="5207100" cy="46020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t/>
            </a:r>
            <a:endParaRPr b="1" sz="1100" u="none">
              <a:solidFill>
                <a:srgbClr val="FF0000"/>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22: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p22: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110" name="Google Shape;1110;p22: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10a6a2e8615_0_1456: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10a6a2e8615_0_1456:notes"/>
          <p:cNvSpPr txBox="1"/>
          <p:nvPr>
            <p:ph idx="1" type="body"/>
          </p:nvPr>
        </p:nvSpPr>
        <p:spPr>
          <a:xfrm>
            <a:off x="947738" y="4862517"/>
            <a:ext cx="5207100" cy="4602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118" name="Google Shape;1118;g10a6a2e8615_0_1456:notes"/>
          <p:cNvSpPr txBox="1"/>
          <p:nvPr>
            <p:ph idx="12" type="sldNum"/>
          </p:nvPr>
        </p:nvSpPr>
        <p:spPr>
          <a:xfrm>
            <a:off x="4024317" y="9721853"/>
            <a:ext cx="3078300" cy="5112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10a6a2e8615_0_1721: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124" name="Google Shape;1124;g10a6a2e8615_0_1721: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10a6a2e8615_0_1462: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10a6a2e8615_0_1462:notes"/>
          <p:cNvSpPr txBox="1"/>
          <p:nvPr>
            <p:ph idx="1" type="body"/>
          </p:nvPr>
        </p:nvSpPr>
        <p:spPr>
          <a:xfrm>
            <a:off x="947738" y="4862517"/>
            <a:ext cx="5207100" cy="4602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133" name="Google Shape;1133;g10a6a2e8615_0_1462:notes"/>
          <p:cNvSpPr txBox="1"/>
          <p:nvPr>
            <p:ph idx="12" type="sldNum"/>
          </p:nvPr>
        </p:nvSpPr>
        <p:spPr>
          <a:xfrm>
            <a:off x="4024317" y="9721853"/>
            <a:ext cx="3078300" cy="5112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10a34b59d2f_0_0: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g10a34b59d2f_0_0: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141" name="Google Shape;1141;g10a34b59d2f_0_0: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aabd2b3b79_1_638: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g2aabd2b3b79_1_638: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149" name="Google Shape;1149;g2aabd2b3b79_1_638: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aabd2b3b79_1_7: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aabd2b3b79_1_7: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223" name="Google Shape;223;g2aabd2b3b79_1_7: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10a6a2e8615_0_1695: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56" name="Google Shape;1156;g10a6a2e8615_0_1695:notes"/>
          <p:cNvSpPr txBox="1"/>
          <p:nvPr>
            <p:ph idx="1" type="body"/>
          </p:nvPr>
        </p:nvSpPr>
        <p:spPr>
          <a:xfrm>
            <a:off x="947738" y="4862517"/>
            <a:ext cx="5207100" cy="46020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t/>
            </a:r>
            <a:endParaRPr/>
          </a:p>
        </p:txBody>
      </p:sp>
      <p:sp>
        <p:nvSpPr>
          <p:cNvPr id="1157" name="Google Shape;1157;g10a6a2e8615_0_1695:notes"/>
          <p:cNvSpPr txBox="1"/>
          <p:nvPr>
            <p:ph idx="3" type="hdr"/>
          </p:nvPr>
        </p:nvSpPr>
        <p:spPr>
          <a:xfrm>
            <a:off x="2" y="0"/>
            <a:ext cx="3078300" cy="5112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rPr lang="en-US"/>
              <a:t>TAFDC Overview - COVID-19</a:t>
            </a:r>
            <a:endParaRPr/>
          </a:p>
        </p:txBody>
      </p:sp>
      <p:sp>
        <p:nvSpPr>
          <p:cNvPr id="1158" name="Google Shape;1158;g10a6a2e8615_0_1695:notes"/>
          <p:cNvSpPr txBox="1"/>
          <p:nvPr>
            <p:ph idx="10" type="dt"/>
          </p:nvPr>
        </p:nvSpPr>
        <p:spPr>
          <a:xfrm>
            <a:off x="4024317" y="0"/>
            <a:ext cx="3078300" cy="511200"/>
          </a:xfrm>
          <a:prstGeom prst="rect">
            <a:avLst/>
          </a:prstGeom>
          <a:noFill/>
          <a:ln>
            <a:noFill/>
          </a:ln>
        </p:spPr>
        <p:txBody>
          <a:bodyPr anchorCtr="0" anchor="t" bIns="47400" lIns="94800" spcFirstLastPara="1" rIns="94800" wrap="square" tIns="47400">
            <a:noAutofit/>
          </a:bodyPr>
          <a:lstStyle/>
          <a:p>
            <a:pPr indent="0" lvl="0" marL="0" rtl="0" algn="r">
              <a:lnSpc>
                <a:spcPct val="100000"/>
              </a:lnSpc>
              <a:spcBef>
                <a:spcPts val="0"/>
              </a:spcBef>
              <a:spcAft>
                <a:spcPts val="0"/>
              </a:spcAft>
              <a:buSzPts val="1400"/>
              <a:buNone/>
            </a:pPr>
            <a:r>
              <a:rPr lang="en-US"/>
              <a:t>Nov. 2020</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32: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5" name="Google Shape;1165;p32: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166" name="Google Shape;1166;p32: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4: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231" name="Google Shape;231;p4: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0a6a2e8615_0_258: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0a6a2e8615_0_258: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240" name="Google Shape;240;g10a6a2e8615_0_258: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a9a493ab22_0_8: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a9a493ab22_0_8: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248" name="Google Shape;248;ga9a493ab22_0_8: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a9a493ab22_0_5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a9a493ab22_0_50: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257" name="Google Shape;257;ga9a493ab22_0_50: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a9a493ab22_0_15: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a9a493ab22_0_15: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266" name="Google Shape;266;ga9a493ab22_0_15: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0:notes"/>
          <p:cNvSpPr/>
          <p:nvPr>
            <p:ph idx="2" type="sldImg"/>
          </p:nvPr>
        </p:nvSpPr>
        <p:spPr>
          <a:xfrm>
            <a:off x="192088" y="781050"/>
            <a:ext cx="6780212" cy="38147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20: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75" name="Google Shape;275;p20: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1: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283" name="Google Shape;283;p2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0a6a2e8615_0_80: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0a6a2e8615_0_80: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4: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
        <p:nvSpPr>
          <p:cNvPr id="290" name="Google Shape;290;p24:notes"/>
          <p:cNvSpPr txBox="1"/>
          <p:nvPr/>
        </p:nvSpPr>
        <p:spPr>
          <a:xfrm>
            <a:off x="4038600" y="9712325"/>
            <a:ext cx="3048000" cy="520700"/>
          </a:xfrm>
          <a:prstGeom prst="rect">
            <a:avLst/>
          </a:prstGeom>
          <a:noFill/>
          <a:ln>
            <a:noFill/>
          </a:ln>
        </p:spPr>
        <p:txBody>
          <a:bodyPr anchorCtr="0" anchor="b" bIns="48575" lIns="97150" spcFirstLastPara="1" rIns="97150" wrap="square" tIns="48575">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291" name="Google Shape;291;p24: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p24: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5:notes"/>
          <p:cNvSpPr/>
          <p:nvPr>
            <p:ph idx="2" type="sldImg"/>
          </p:nvPr>
        </p:nvSpPr>
        <p:spPr>
          <a:xfrm>
            <a:off x="192088" y="781050"/>
            <a:ext cx="6780212" cy="38147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5: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01" name="Google Shape;301;p25: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6: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310" name="Google Shape;310;p26: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a6a2e8615_0_271: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0a6a2e8615_0_271: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318" name="Google Shape;318;g10a6a2e8615_0_271: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46: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
        <p:nvSpPr>
          <p:cNvPr id="325" name="Google Shape;325;p4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6" name="Google Shape;326;p46: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47: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334" name="Google Shape;334;p47: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aabd2b3b79_1_179: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aabd2b3b79_1_179: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342" name="Google Shape;342;g2aabd2b3b79_1_179: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aabd2b3b79_1_266: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aabd2b3b79_1_266: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351" name="Google Shape;351;g2aabd2b3b79_1_266: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aabd2b3b79_1_353: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aabd2b3b79_1_353: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360" name="Google Shape;360;g2aabd2b3b79_1_353: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aabd2b3b79_1_440: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aabd2b3b79_1_440: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369" name="Google Shape;369;g2aabd2b3b79_1_440: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0a6a2e8615_0_144: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10a6a2e8615_0_144: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53" name="Google Shape;153;g10a6a2e8615_0_144: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0: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377" name="Google Shape;377;p5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aabd2b3b79_1_527:notes"/>
          <p:cNvSpPr/>
          <p:nvPr>
            <p:ph idx="2" type="sldImg"/>
          </p:nvPr>
        </p:nvSpPr>
        <p:spPr>
          <a:xfrm>
            <a:off x="192088" y="781050"/>
            <a:ext cx="6780300" cy="38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aabd2b3b79_1_527: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86" name="Google Shape;386;g2aabd2b3b79_1_527: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aabd2b3b79_1_535:notes"/>
          <p:cNvSpPr/>
          <p:nvPr>
            <p:ph idx="2" type="sldImg"/>
          </p:nvPr>
        </p:nvSpPr>
        <p:spPr>
          <a:xfrm>
            <a:off x="192088" y="781050"/>
            <a:ext cx="6780300" cy="38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2aabd2b3b79_1_535: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95" name="Google Shape;395;g2aabd2b3b79_1_535: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aabd2b3b79_1_543:notes"/>
          <p:cNvSpPr/>
          <p:nvPr>
            <p:ph idx="2" type="sldImg"/>
          </p:nvPr>
        </p:nvSpPr>
        <p:spPr>
          <a:xfrm>
            <a:off x="192088" y="781050"/>
            <a:ext cx="6780300" cy="38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aabd2b3b79_1_543: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04" name="Google Shape;404;g2aabd2b3b79_1_543: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4: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412" name="Google Shape;412;p54: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0a6a2e8615_0_1739: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0a6a2e8615_0_1739: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420" name="Google Shape;420;g10a6a2e8615_0_1739: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55: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428" name="Google Shape;428;p55: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0a6a2e8615_0_290: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0a6a2e8615_0_290: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437" name="Google Shape;437;g10a6a2e8615_0_290: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5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56: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445" name="Google Shape;445;p56: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aabd2b3b79_1_16: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aabd2b3b79_1_16: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0a6a2e8615_0_151: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60" name="Google Shape;160;g10a6a2e8615_0_151: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aabd2b3b79_1_22: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482600" rtl="0" algn="l">
              <a:spcBef>
                <a:spcPts val="0"/>
              </a:spcBef>
              <a:spcAft>
                <a:spcPts val="0"/>
              </a:spcAft>
              <a:buNone/>
            </a:pPr>
            <a:r>
              <a:t/>
            </a:r>
            <a:endParaRPr/>
          </a:p>
        </p:txBody>
      </p:sp>
      <p:sp>
        <p:nvSpPr>
          <p:cNvPr id="460" name="Google Shape;460;g2aabd2b3b79_1_22:notes"/>
          <p:cNvSpPr/>
          <p:nvPr>
            <p:ph idx="2" type="sldImg"/>
          </p:nvPr>
        </p:nvSpPr>
        <p:spPr>
          <a:xfrm>
            <a:off x="394776" y="767477"/>
            <a:ext cx="6313500" cy="3837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aabd2b3b79_1_49: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aabd2b3b79_1_49: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aabd2b3b79_1_28: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482600" rtl="0" algn="l">
              <a:spcBef>
                <a:spcPts val="0"/>
              </a:spcBef>
              <a:spcAft>
                <a:spcPts val="0"/>
              </a:spcAft>
              <a:buNone/>
            </a:pPr>
            <a:r>
              <a:t/>
            </a:r>
            <a:endParaRPr/>
          </a:p>
        </p:txBody>
      </p:sp>
      <p:sp>
        <p:nvSpPr>
          <p:cNvPr id="475" name="Google Shape;475;g2aabd2b3b79_1_28:notes"/>
          <p:cNvSpPr/>
          <p:nvPr>
            <p:ph idx="2" type="sldImg"/>
          </p:nvPr>
        </p:nvSpPr>
        <p:spPr>
          <a:xfrm>
            <a:off x="394776" y="767477"/>
            <a:ext cx="6313500" cy="3837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aabd2b3b79_1_34: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aabd2b3b79_1_34: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aabd2b3b79_1_630: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aabd2b3b79_1_630: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491" name="Google Shape;491;g2aabd2b3b79_1_630: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aabd2b3b79_1_157: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aabd2b3b79_1_157: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00" name="Google Shape;500;g2aabd2b3b79_1_157: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aabd2b3b79_1_39: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aabd2b3b79_1_39: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aabd2b3b79_1_55: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aabd2b3b79_1_55: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8: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21" name="Google Shape;521;p58: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60: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29" name="Google Shape;529;p6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a6a2e8615_0_169: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0a6a2e8615_0_169: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62: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37" name="Google Shape;537;p62: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63: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45" name="Google Shape;545;p63: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abaff962ff_0_7: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abaff962ff_0_7: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54" name="Google Shape;554;g2abaff962ff_0_7: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aabd2b3b79_1_989: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aabd2b3b79_1_989: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7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70: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574" name="Google Shape;574;p70: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71: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82" name="Google Shape;582;p7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0a6a2e8615_0_507: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10a6a2e8615_0_507: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590" name="Google Shape;590;g10a6a2e8615_0_507: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a9a493ab22_0_29: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a9a493ab22_0_29: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598" name="Google Shape;598;ga9a493ab22_0_29: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72: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605" name="Google Shape;605;p72: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73: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613" name="Google Shape;613;p73: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a6a2e8615_0_176: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0a6a2e8615_0_176: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74: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
        <p:nvSpPr>
          <p:cNvPr id="621" name="Google Shape;621;p74:notes"/>
          <p:cNvSpPr txBox="1"/>
          <p:nvPr/>
        </p:nvSpPr>
        <p:spPr>
          <a:xfrm>
            <a:off x="4038600" y="9712325"/>
            <a:ext cx="3048000" cy="520700"/>
          </a:xfrm>
          <a:prstGeom prst="rect">
            <a:avLst/>
          </a:prstGeom>
          <a:noFill/>
          <a:ln>
            <a:noFill/>
          </a:ln>
        </p:spPr>
        <p:txBody>
          <a:bodyPr anchorCtr="0" anchor="b" bIns="48575" lIns="97200" spcFirstLastPara="1" rIns="97200" wrap="square" tIns="48575">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622" name="Google Shape;622;p74: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3" name="Google Shape;623;p74:notes"/>
          <p:cNvSpPr txBox="1"/>
          <p:nvPr>
            <p:ph idx="1" type="body"/>
          </p:nvPr>
        </p:nvSpPr>
        <p:spPr>
          <a:xfrm>
            <a:off x="947738" y="4860925"/>
            <a:ext cx="5207000" cy="4605338"/>
          </a:xfrm>
          <a:prstGeom prst="rect">
            <a:avLst/>
          </a:prstGeom>
          <a:noFill/>
          <a:ln>
            <a:noFill/>
          </a:ln>
        </p:spPr>
        <p:txBody>
          <a:bodyPr anchorCtr="0" anchor="t" bIns="49525" lIns="99025" spcFirstLastPara="1" rIns="99025" wrap="square" tIns="495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a9a493ab22_0_6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a9a493ab22_0_61: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633" name="Google Shape;633;ga9a493ab22_0_61: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75: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75: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642" name="Google Shape;642;p75: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76: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650" name="Google Shape;650;p7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77: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8" name="Google Shape;658;p77: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659" name="Google Shape;659;p77: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78: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667" name="Google Shape;667;p78: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0a6a2e8615_0_513:notes"/>
          <p:cNvSpPr/>
          <p:nvPr>
            <p:ph idx="2" type="sldImg"/>
          </p:nvPr>
        </p:nvSpPr>
        <p:spPr>
          <a:xfrm>
            <a:off x="141308" y="766763"/>
            <a:ext cx="6819600" cy="3837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10a6a2e8615_0_513: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677" name="Google Shape;677;g10a6a2e8615_0_513: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0a6a2e8615_0_520: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0a6a2e8615_0_520:notes"/>
          <p:cNvSpPr txBox="1"/>
          <p:nvPr>
            <p:ph idx="1" type="body"/>
          </p:nvPr>
        </p:nvSpPr>
        <p:spPr>
          <a:xfrm>
            <a:off x="947738" y="4862517"/>
            <a:ext cx="5207100" cy="4602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686" name="Google Shape;686;g10a6a2e8615_0_520:notes"/>
          <p:cNvSpPr txBox="1"/>
          <p:nvPr>
            <p:ph idx="12" type="sldNum"/>
          </p:nvPr>
        </p:nvSpPr>
        <p:spPr>
          <a:xfrm>
            <a:off x="4024317" y="9721853"/>
            <a:ext cx="3078300" cy="5112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79: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693" name="Google Shape;693;p79: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80: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01" name="Google Shape;701;p8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0a6a2e8615_0_183:notes"/>
          <p:cNvSpPr/>
          <p:nvPr>
            <p:ph idx="2" type="sldImg"/>
          </p:nvPr>
        </p:nvSpPr>
        <p:spPr>
          <a:xfrm>
            <a:off x="394893" y="767477"/>
            <a:ext cx="6313200" cy="38373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0a6a2e8615_0_183:notes"/>
          <p:cNvSpPr txBox="1"/>
          <p:nvPr>
            <p:ph idx="1" type="body"/>
          </p:nvPr>
        </p:nvSpPr>
        <p:spPr>
          <a:xfrm>
            <a:off x="710247" y="4860687"/>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81: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08" name="Google Shape;708;p8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82: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16" name="Google Shape;716;p82: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aabd2b3b79_1_0: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aabd2b3b79_1_0: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25" name="Google Shape;725;g2aabd2b3b79_1_0: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83: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33" name="Google Shape;733;p83: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84: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
        <p:nvSpPr>
          <p:cNvPr id="747" name="Google Shape;747;p84:notes"/>
          <p:cNvSpPr txBox="1"/>
          <p:nvPr/>
        </p:nvSpPr>
        <p:spPr>
          <a:xfrm>
            <a:off x="4038600" y="9712325"/>
            <a:ext cx="3048000" cy="520700"/>
          </a:xfrm>
          <a:prstGeom prst="rect">
            <a:avLst/>
          </a:prstGeom>
          <a:noFill/>
          <a:ln>
            <a:noFill/>
          </a:ln>
        </p:spPr>
        <p:txBody>
          <a:bodyPr anchorCtr="0" anchor="b" bIns="48575" lIns="97150" spcFirstLastPara="1" rIns="97150" wrap="square" tIns="48575">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748" name="Google Shape;748;p84: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9" name="Google Shape;749;p84:notes"/>
          <p:cNvSpPr txBox="1"/>
          <p:nvPr>
            <p:ph idx="1" type="body"/>
          </p:nvPr>
        </p:nvSpPr>
        <p:spPr>
          <a:xfrm>
            <a:off x="947738" y="4860925"/>
            <a:ext cx="5207000" cy="4605338"/>
          </a:xfrm>
          <a:prstGeom prst="rect">
            <a:avLst/>
          </a:prstGeom>
          <a:noFill/>
          <a:ln>
            <a:noFill/>
          </a:ln>
        </p:spPr>
        <p:txBody>
          <a:bodyPr anchorCtr="0" anchor="t" bIns="49525" lIns="99025" spcFirstLastPara="1" rIns="99025" wrap="square" tIns="495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85: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58" name="Google Shape;758;p85: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86: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66" name="Google Shape;766;p8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87: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
        <p:nvSpPr>
          <p:cNvPr id="773" name="Google Shape;773;p87:notes"/>
          <p:cNvSpPr txBox="1"/>
          <p:nvPr/>
        </p:nvSpPr>
        <p:spPr>
          <a:xfrm>
            <a:off x="4038600" y="9712325"/>
            <a:ext cx="3048000" cy="520700"/>
          </a:xfrm>
          <a:prstGeom prst="rect">
            <a:avLst/>
          </a:prstGeom>
          <a:noFill/>
          <a:ln>
            <a:noFill/>
          </a:ln>
        </p:spPr>
        <p:txBody>
          <a:bodyPr anchorCtr="0" anchor="b" bIns="48575" lIns="97200" spcFirstLastPara="1" rIns="97200" wrap="square" tIns="48575">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774" name="Google Shape;774;p87: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5" name="Google Shape;775;p87:notes"/>
          <p:cNvSpPr txBox="1"/>
          <p:nvPr>
            <p:ph idx="1" type="body"/>
          </p:nvPr>
        </p:nvSpPr>
        <p:spPr>
          <a:xfrm>
            <a:off x="947738" y="4860925"/>
            <a:ext cx="5207000" cy="4605338"/>
          </a:xfrm>
          <a:prstGeom prst="rect">
            <a:avLst/>
          </a:prstGeom>
          <a:noFill/>
          <a:ln>
            <a:noFill/>
          </a:ln>
        </p:spPr>
        <p:txBody>
          <a:bodyPr anchorCtr="0" anchor="t" bIns="49525" lIns="99025" spcFirstLastPara="1" rIns="99025" wrap="square" tIns="495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88: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84" name="Google Shape;784;p88: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ee76ec20f2_0_0: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ee76ec20f2_0_0: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792" name="Google Shape;792;g1ee76ec20f2_0_0: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0a6a2e8615_0_252: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0a6a2e8615_0_252: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188" name="Google Shape;188;g10a6a2e8615_0_252: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91: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
        <p:nvSpPr>
          <p:cNvPr id="803" name="Google Shape;803;p91:notes"/>
          <p:cNvSpPr txBox="1"/>
          <p:nvPr/>
        </p:nvSpPr>
        <p:spPr>
          <a:xfrm>
            <a:off x="4038568" y="9712288"/>
            <a:ext cx="3047823" cy="520738"/>
          </a:xfrm>
          <a:prstGeom prst="rect">
            <a:avLst/>
          </a:prstGeom>
          <a:noFill/>
          <a:ln>
            <a:noFill/>
          </a:ln>
        </p:spPr>
        <p:txBody>
          <a:bodyPr anchorCtr="0" anchor="b" bIns="48575" lIns="97175" spcFirstLastPara="1" rIns="97175" wrap="square" tIns="48575">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804" name="Google Shape;804;p9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5" name="Google Shape;805;p91:notes"/>
          <p:cNvSpPr txBox="1"/>
          <p:nvPr>
            <p:ph idx="1" type="body"/>
          </p:nvPr>
        </p:nvSpPr>
        <p:spPr>
          <a:xfrm>
            <a:off x="947320" y="4861387"/>
            <a:ext cx="5207838" cy="4604512"/>
          </a:xfrm>
          <a:prstGeom prst="rect">
            <a:avLst/>
          </a:prstGeom>
          <a:noFill/>
          <a:ln>
            <a:noFill/>
          </a:ln>
        </p:spPr>
        <p:txBody>
          <a:bodyPr anchorCtr="0" anchor="t" bIns="49525" lIns="99025" spcFirstLastPara="1" rIns="99025" wrap="square" tIns="495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92: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92: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815" name="Google Shape;815;p92: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10a6a2e8615_0_606:notes"/>
          <p:cNvSpPr/>
          <p:nvPr>
            <p:ph idx="2" type="sldImg"/>
          </p:nvPr>
        </p:nvSpPr>
        <p:spPr>
          <a:xfrm>
            <a:off x="141288" y="766763"/>
            <a:ext cx="6819900" cy="3837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10a6a2e8615_0_606:notes"/>
          <p:cNvSpPr txBox="1"/>
          <p:nvPr>
            <p:ph idx="1" type="body"/>
          </p:nvPr>
        </p:nvSpPr>
        <p:spPr>
          <a:xfrm>
            <a:off x="710248" y="4860688"/>
            <a:ext cx="5682000" cy="4605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823" name="Google Shape;823;g10a6a2e8615_0_606:notes"/>
          <p:cNvSpPr txBox="1"/>
          <p:nvPr>
            <p:ph idx="12" type="sldNum"/>
          </p:nvPr>
        </p:nvSpPr>
        <p:spPr>
          <a:xfrm>
            <a:off x="4023093" y="9719598"/>
            <a:ext cx="3077700" cy="5118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87bfcb2d3f_0_28: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87bfcb2d3f_0_28: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831" name="Google Shape;831;g87bfcb2d3f_0_28: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a9a493ab22_0_109: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ga9a493ab22_0_109: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843" name="Google Shape;843;ga9a493ab22_0_109: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93: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marR="0" rtl="0" algn="l">
              <a:lnSpc>
                <a:spcPct val="100000"/>
              </a:lnSpc>
              <a:spcBef>
                <a:spcPts val="0"/>
              </a:spcBef>
              <a:spcAft>
                <a:spcPts val="0"/>
              </a:spcAft>
              <a:buNone/>
            </a:pPr>
            <a:fld id="{00000000-1234-1234-1234-123412341234}" type="slidenum">
              <a:rPr b="0" i="0" lang="en-US" sz="1300" u="none" cap="none" strike="noStrike">
                <a:solidFill>
                  <a:schemeClr val="dk1"/>
                </a:solidFill>
                <a:latin typeface="Arial Black"/>
                <a:ea typeface="Arial Black"/>
                <a:cs typeface="Arial Black"/>
                <a:sym typeface="Arial Black"/>
              </a:rPr>
              <a:t>‹#›</a:t>
            </a:fld>
            <a:endParaRPr b="0" i="0" sz="1300" u="none" cap="none" strike="noStrike">
              <a:solidFill>
                <a:schemeClr val="dk1"/>
              </a:solidFill>
              <a:latin typeface="Arial Black"/>
              <a:ea typeface="Arial Black"/>
              <a:cs typeface="Arial Black"/>
              <a:sym typeface="Arial Black"/>
            </a:endParaRPr>
          </a:p>
        </p:txBody>
      </p:sp>
      <p:sp>
        <p:nvSpPr>
          <p:cNvPr id="851" name="Google Shape;851;p93:notes"/>
          <p:cNvSpPr txBox="1"/>
          <p:nvPr/>
        </p:nvSpPr>
        <p:spPr>
          <a:xfrm>
            <a:off x="4038600" y="9712325"/>
            <a:ext cx="3048000" cy="520700"/>
          </a:xfrm>
          <a:prstGeom prst="rect">
            <a:avLst/>
          </a:prstGeom>
          <a:noFill/>
          <a:ln>
            <a:noFill/>
          </a:ln>
        </p:spPr>
        <p:txBody>
          <a:bodyPr anchorCtr="0" anchor="b" bIns="48575" lIns="97175" spcFirstLastPara="1" rIns="97175" wrap="square" tIns="48575">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852" name="Google Shape;852;p93: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3" name="Google Shape;853;p93: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94: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94: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62" name="Google Shape;862;p94: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95: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95: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72" name="Google Shape;872;p95: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9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p96: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82" name="Google Shape;882;p96: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97: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97: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91" name="Google Shape;891;p97: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1: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195" name="Google Shape;195;p1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a9a493ab22_0_36: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ga9a493ab22_0_36:notes"/>
          <p:cNvSpPr txBox="1"/>
          <p:nvPr>
            <p:ph idx="1" type="body"/>
          </p:nvPr>
        </p:nvSpPr>
        <p:spPr>
          <a:xfrm>
            <a:off x="710248" y="4860688"/>
            <a:ext cx="5682000" cy="4605000"/>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899" name="Google Shape;899;ga9a493ab22_0_36:notes"/>
          <p:cNvSpPr txBox="1"/>
          <p:nvPr>
            <p:ph idx="12" type="sldNum"/>
          </p:nvPr>
        </p:nvSpPr>
        <p:spPr>
          <a:xfrm>
            <a:off x="4023093" y="9719598"/>
            <a:ext cx="3077700" cy="511800"/>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98: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98: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09" name="Google Shape;909;p98: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99: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99: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18" name="Google Shape;918;p99: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100: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100: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28" name="Google Shape;928;p100: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101: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936" name="Google Shape;936;p101: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10a6a2e8615_0_786: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10a6a2e8615_0_786:notes"/>
          <p:cNvSpPr txBox="1"/>
          <p:nvPr>
            <p:ph idx="1" type="body"/>
          </p:nvPr>
        </p:nvSpPr>
        <p:spPr>
          <a:xfrm>
            <a:off x="947738" y="4862517"/>
            <a:ext cx="5207100" cy="4602000"/>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945" name="Google Shape;945;g10a6a2e8615_0_786:notes"/>
          <p:cNvSpPr txBox="1"/>
          <p:nvPr>
            <p:ph idx="12" type="sldNum"/>
          </p:nvPr>
        </p:nvSpPr>
        <p:spPr>
          <a:xfrm>
            <a:off x="4024317" y="9721853"/>
            <a:ext cx="3078300" cy="511200"/>
          </a:xfrm>
          <a:prstGeom prst="rect">
            <a:avLst/>
          </a:prstGeom>
        </p:spPr>
        <p:txBody>
          <a:bodyPr anchorCtr="0" anchor="b" bIns="49525" lIns="99025" spcFirstLastPara="1" rIns="99025" wrap="square" tIns="495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3: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13:notes"/>
          <p:cNvSpPr txBox="1"/>
          <p:nvPr>
            <p:ph idx="1" type="body"/>
          </p:nvPr>
        </p:nvSpPr>
        <p:spPr>
          <a:xfrm>
            <a:off x="710248" y="4860688"/>
            <a:ext cx="5681980" cy="4604861"/>
          </a:xfrm>
          <a:prstGeom prst="rect">
            <a:avLst/>
          </a:prstGeom>
          <a:noFill/>
          <a:ln>
            <a:noFill/>
          </a:ln>
        </p:spPr>
        <p:txBody>
          <a:bodyPr anchorCtr="0" anchor="t" bIns="49525" lIns="99025" spcFirstLastPara="1" rIns="99025" wrap="square" tIns="49525">
            <a:noAutofit/>
          </a:bodyPr>
          <a:lstStyle/>
          <a:p>
            <a:pPr indent="0" lvl="0" marL="0" rtl="0" algn="l">
              <a:lnSpc>
                <a:spcPct val="100000"/>
              </a:lnSpc>
              <a:spcBef>
                <a:spcPts val="0"/>
              </a:spcBef>
              <a:spcAft>
                <a:spcPts val="0"/>
              </a:spcAft>
              <a:buSzPts val="1400"/>
              <a:buNone/>
            </a:pPr>
            <a:r>
              <a:t/>
            </a:r>
            <a:endParaRPr/>
          </a:p>
        </p:txBody>
      </p:sp>
      <p:sp>
        <p:nvSpPr>
          <p:cNvPr id="954" name="Google Shape;954;p13:notes"/>
          <p:cNvSpPr txBox="1"/>
          <p:nvPr>
            <p:ph idx="12" type="sldNum"/>
          </p:nvPr>
        </p:nvSpPr>
        <p:spPr>
          <a:xfrm>
            <a:off x="4023093" y="9719598"/>
            <a:ext cx="3077739" cy="511651"/>
          </a:xfrm>
          <a:prstGeom prst="rect">
            <a:avLst/>
          </a:prstGeom>
          <a:noFill/>
          <a:ln>
            <a:noFill/>
          </a:ln>
        </p:spPr>
        <p:txBody>
          <a:bodyPr anchorCtr="0" anchor="b" bIns="49525" lIns="99025" spcFirstLastPara="1" rIns="99025" wrap="square" tIns="495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10a6a2e8615_0_873: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2" name="Google Shape;962;g10a6a2e8615_0_873:notes"/>
          <p:cNvSpPr txBox="1"/>
          <p:nvPr>
            <p:ph idx="1" type="body"/>
          </p:nvPr>
        </p:nvSpPr>
        <p:spPr>
          <a:xfrm>
            <a:off x="947738" y="4862517"/>
            <a:ext cx="5207100" cy="46020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t/>
            </a:r>
            <a:endParaRPr/>
          </a:p>
        </p:txBody>
      </p:sp>
      <p:sp>
        <p:nvSpPr>
          <p:cNvPr id="963" name="Google Shape;963;g10a6a2e8615_0_873:notes"/>
          <p:cNvSpPr txBox="1"/>
          <p:nvPr>
            <p:ph idx="3" type="hdr"/>
          </p:nvPr>
        </p:nvSpPr>
        <p:spPr>
          <a:xfrm>
            <a:off x="2" y="0"/>
            <a:ext cx="3078300" cy="5112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rPr lang="en-US"/>
              <a:t>TAFDC Overview - COVID-19</a:t>
            </a:r>
            <a:endParaRPr/>
          </a:p>
        </p:txBody>
      </p:sp>
      <p:sp>
        <p:nvSpPr>
          <p:cNvPr id="964" name="Google Shape;964;g10a6a2e8615_0_873:notes"/>
          <p:cNvSpPr txBox="1"/>
          <p:nvPr>
            <p:ph idx="10" type="dt"/>
          </p:nvPr>
        </p:nvSpPr>
        <p:spPr>
          <a:xfrm>
            <a:off x="4024317" y="0"/>
            <a:ext cx="3078300" cy="511200"/>
          </a:xfrm>
          <a:prstGeom prst="rect">
            <a:avLst/>
          </a:prstGeom>
          <a:noFill/>
          <a:ln>
            <a:noFill/>
          </a:ln>
        </p:spPr>
        <p:txBody>
          <a:bodyPr anchorCtr="0" anchor="t" bIns="47400" lIns="94800" spcFirstLastPara="1" rIns="94800" wrap="square" tIns="47400">
            <a:noAutofit/>
          </a:bodyPr>
          <a:lstStyle/>
          <a:p>
            <a:pPr indent="0" lvl="0" marL="0" rtl="0" algn="r">
              <a:lnSpc>
                <a:spcPct val="100000"/>
              </a:lnSpc>
              <a:spcBef>
                <a:spcPts val="0"/>
              </a:spcBef>
              <a:spcAft>
                <a:spcPts val="0"/>
              </a:spcAft>
              <a:buSzPts val="1400"/>
              <a:buNone/>
            </a:pPr>
            <a:r>
              <a:rPr lang="en-US"/>
              <a:t>Nov. 2020</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0a6a2e8615_0_883:notes"/>
          <p:cNvSpPr/>
          <p:nvPr>
            <p:ph idx="2" type="sldImg"/>
          </p:nvPr>
        </p:nvSpPr>
        <p:spPr>
          <a:xfrm>
            <a:off x="443905" y="768154"/>
            <a:ext cx="6214800" cy="383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73" name="Google Shape;973;g10a6a2e8615_0_883:notes"/>
          <p:cNvSpPr txBox="1"/>
          <p:nvPr>
            <p:ph idx="1" type="body"/>
          </p:nvPr>
        </p:nvSpPr>
        <p:spPr>
          <a:xfrm>
            <a:off x="947738" y="4862517"/>
            <a:ext cx="5207100" cy="46020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t/>
            </a:r>
            <a:endParaRPr/>
          </a:p>
        </p:txBody>
      </p:sp>
      <p:sp>
        <p:nvSpPr>
          <p:cNvPr id="974" name="Google Shape;974;g10a6a2e8615_0_883:notes"/>
          <p:cNvSpPr txBox="1"/>
          <p:nvPr>
            <p:ph idx="3" type="hdr"/>
          </p:nvPr>
        </p:nvSpPr>
        <p:spPr>
          <a:xfrm>
            <a:off x="2" y="0"/>
            <a:ext cx="3078300" cy="511200"/>
          </a:xfrm>
          <a:prstGeom prst="rect">
            <a:avLst/>
          </a:prstGeom>
          <a:noFill/>
          <a:ln>
            <a:noFill/>
          </a:ln>
        </p:spPr>
        <p:txBody>
          <a:bodyPr anchorCtr="0" anchor="t" bIns="47400" lIns="94800" spcFirstLastPara="1" rIns="94800" wrap="square" tIns="47400">
            <a:noAutofit/>
          </a:bodyPr>
          <a:lstStyle/>
          <a:p>
            <a:pPr indent="0" lvl="0" marL="0" rtl="0" algn="l">
              <a:lnSpc>
                <a:spcPct val="100000"/>
              </a:lnSpc>
              <a:spcBef>
                <a:spcPts val="0"/>
              </a:spcBef>
              <a:spcAft>
                <a:spcPts val="0"/>
              </a:spcAft>
              <a:buSzPts val="1400"/>
              <a:buNone/>
            </a:pPr>
            <a:r>
              <a:rPr lang="en-US"/>
              <a:t>TAFDC Overview - COVID-19</a:t>
            </a:r>
            <a:endParaRPr/>
          </a:p>
        </p:txBody>
      </p:sp>
      <p:sp>
        <p:nvSpPr>
          <p:cNvPr id="975" name="Google Shape;975;g10a6a2e8615_0_883:notes"/>
          <p:cNvSpPr txBox="1"/>
          <p:nvPr>
            <p:ph idx="10" type="dt"/>
          </p:nvPr>
        </p:nvSpPr>
        <p:spPr>
          <a:xfrm>
            <a:off x="4024317" y="0"/>
            <a:ext cx="3078300" cy="511200"/>
          </a:xfrm>
          <a:prstGeom prst="rect">
            <a:avLst/>
          </a:prstGeom>
          <a:noFill/>
          <a:ln>
            <a:noFill/>
          </a:ln>
        </p:spPr>
        <p:txBody>
          <a:bodyPr anchorCtr="0" anchor="t" bIns="47400" lIns="94800" spcFirstLastPara="1" rIns="94800" wrap="square" tIns="47400">
            <a:noAutofit/>
          </a:bodyPr>
          <a:lstStyle/>
          <a:p>
            <a:pPr indent="0" lvl="0" marL="0" rtl="0" algn="r">
              <a:lnSpc>
                <a:spcPct val="100000"/>
              </a:lnSpc>
              <a:spcBef>
                <a:spcPts val="0"/>
              </a:spcBef>
              <a:spcAft>
                <a:spcPts val="0"/>
              </a:spcAft>
              <a:buSzPts val="1400"/>
              <a:buNone/>
            </a:pPr>
            <a:r>
              <a:rPr lang="en-US"/>
              <a:t>Nov. 2020</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104:notes"/>
          <p:cNvSpPr txBox="1"/>
          <p:nvPr>
            <p:ph idx="1" type="body"/>
          </p:nvPr>
        </p:nvSpPr>
        <p:spPr>
          <a:xfrm>
            <a:off x="710248" y="4860688"/>
            <a:ext cx="5681980" cy="4604861"/>
          </a:xfrm>
          <a:prstGeom prst="rect">
            <a:avLst/>
          </a:prstGeom>
        </p:spPr>
        <p:txBody>
          <a:bodyPr anchorCtr="0" anchor="t" bIns="49525" lIns="99025" spcFirstLastPara="1" rIns="99025" wrap="square" tIns="49525">
            <a:noAutofit/>
          </a:bodyPr>
          <a:lstStyle/>
          <a:p>
            <a:pPr indent="0" lvl="0" marL="0" rtl="0" algn="l">
              <a:spcBef>
                <a:spcPts val="0"/>
              </a:spcBef>
              <a:spcAft>
                <a:spcPts val="0"/>
              </a:spcAft>
              <a:buNone/>
            </a:pPr>
            <a:r>
              <a:t/>
            </a:r>
            <a:endParaRPr/>
          </a:p>
        </p:txBody>
      </p:sp>
      <p:sp>
        <p:nvSpPr>
          <p:cNvPr id="983" name="Google Shape;983;p104:notes"/>
          <p:cNvSpPr/>
          <p:nvPr>
            <p:ph idx="2" type="sldImg"/>
          </p:nvPr>
        </p:nvSpPr>
        <p:spPr>
          <a:xfrm>
            <a:off x="141288" y="766763"/>
            <a:ext cx="6819900" cy="383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cxnSp>
        <p:nvCxnSpPr>
          <p:cNvPr id="14" name="Google Shape;14;p2"/>
          <p:cNvCxnSpPr/>
          <p:nvPr/>
        </p:nvCxnSpPr>
        <p:spPr>
          <a:xfrm>
            <a:off x="9343647" y="4235850"/>
            <a:ext cx="749700" cy="0"/>
          </a:xfrm>
          <a:prstGeom prst="straightConnector1">
            <a:avLst/>
          </a:prstGeom>
          <a:noFill/>
          <a:ln cap="flat" cmpd="sng" w="76200">
            <a:solidFill>
              <a:schemeClr val="lt2"/>
            </a:solidFill>
            <a:prstDash val="solid"/>
            <a:round/>
            <a:headEnd len="sm" w="sm" type="none"/>
            <a:tailEnd len="sm" w="sm" type="none"/>
          </a:ln>
        </p:spPr>
      </p:cxnSp>
      <p:cxnSp>
        <p:nvCxnSpPr>
          <p:cNvPr id="15" name="Google Shape;15;p2"/>
          <p:cNvCxnSpPr/>
          <p:nvPr/>
        </p:nvCxnSpPr>
        <p:spPr>
          <a:xfrm>
            <a:off x="2100047" y="4211002"/>
            <a:ext cx="749700" cy="0"/>
          </a:xfrm>
          <a:prstGeom prst="straightConnector1">
            <a:avLst/>
          </a:prstGeom>
          <a:noFill/>
          <a:ln cap="flat" cmpd="sng" w="76200">
            <a:solidFill>
              <a:schemeClr val="lt2"/>
            </a:solidFill>
            <a:prstDash val="solid"/>
            <a:round/>
            <a:headEnd len="sm" w="sm" type="none"/>
            <a:tailEnd len="sm" w="sm" type="none"/>
          </a:ln>
        </p:spPr>
      </p:cxnSp>
      <p:grpSp>
        <p:nvGrpSpPr>
          <p:cNvPr id="16" name="Google Shape;16;p2"/>
          <p:cNvGrpSpPr/>
          <p:nvPr/>
        </p:nvGrpSpPr>
        <p:grpSpPr>
          <a:xfrm>
            <a:off x="1338859" y="1362666"/>
            <a:ext cx="9515557" cy="203195"/>
            <a:chOff x="1346429" y="1011300"/>
            <a:chExt cx="6452100" cy="152400"/>
          </a:xfrm>
        </p:grpSpPr>
        <p:cxnSp>
          <p:nvCxnSpPr>
            <p:cNvPr id="17" name="Google Shape;17;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8" name="Google Shape;18;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9" name="Google Shape;19;p2"/>
          <p:cNvGrpSpPr/>
          <p:nvPr/>
        </p:nvGrpSpPr>
        <p:grpSpPr>
          <a:xfrm>
            <a:off x="1338868" y="5292001"/>
            <a:ext cx="9515557" cy="203195"/>
            <a:chOff x="1346435" y="3969088"/>
            <a:chExt cx="6452100" cy="152400"/>
          </a:xfrm>
        </p:grpSpPr>
        <p:cxnSp>
          <p:nvCxnSpPr>
            <p:cNvPr id="20" name="Google Shape;20;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21" name="Google Shape;21;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22" name="Google Shape;22;p2"/>
          <p:cNvSpPr txBox="1"/>
          <p:nvPr>
            <p:ph type="ctrTitle"/>
          </p:nvPr>
        </p:nvSpPr>
        <p:spPr>
          <a:xfrm>
            <a:off x="1338867" y="2335685"/>
            <a:ext cx="9515700" cy="13632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sp>
        <p:nvSpPr>
          <p:cNvPr id="23" name="Google Shape;23;p2"/>
          <p:cNvSpPr txBox="1"/>
          <p:nvPr>
            <p:ph idx="1" type="subTitle"/>
          </p:nvPr>
        </p:nvSpPr>
        <p:spPr>
          <a:xfrm>
            <a:off x="2849633" y="3800052"/>
            <a:ext cx="64941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24" name="Google Shape;24;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 name="Shape 59"/>
        <p:cNvGrpSpPr/>
        <p:nvPr/>
      </p:nvGrpSpPr>
      <p:grpSpPr>
        <a:xfrm>
          <a:off x="0" y="0"/>
          <a:ext cx="0" cy="0"/>
          <a:chOff x="0" y="0"/>
          <a:chExt cx="0" cy="0"/>
        </a:xfrm>
      </p:grpSpPr>
      <p:sp>
        <p:nvSpPr>
          <p:cNvPr id="60" name="Google Shape;60;p11"/>
          <p:cNvSpPr/>
          <p:nvPr/>
        </p:nvSpPr>
        <p:spPr>
          <a:xfrm>
            <a:off x="-10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 name="Google Shape;61;p11"/>
          <p:cNvSpPr txBox="1"/>
          <p:nvPr>
            <p:ph hasCustomPrompt="1" type="title"/>
          </p:nvPr>
        </p:nvSpPr>
        <p:spPr>
          <a:xfrm>
            <a:off x="415600" y="1739800"/>
            <a:ext cx="11360700" cy="2051100"/>
          </a:xfrm>
          <a:prstGeom prst="rect">
            <a:avLst/>
          </a:prstGeom>
        </p:spPr>
        <p:txBody>
          <a:bodyPr anchorCtr="0" anchor="ctr" bIns="121900" lIns="121900" spcFirstLastPara="1" rIns="121900" wrap="square" tIns="121900">
            <a:normAutofit/>
          </a:bodyPr>
          <a:lstStyle>
            <a:lvl1pPr lvl="0" algn="ctr">
              <a:spcBef>
                <a:spcPts val="0"/>
              </a:spcBef>
              <a:spcAft>
                <a:spcPts val="0"/>
              </a:spcAft>
              <a:buClr>
                <a:schemeClr val="accent3"/>
              </a:buClr>
              <a:buSzPts val="17300"/>
              <a:buNone/>
              <a:defRPr sz="17300">
                <a:solidFill>
                  <a:schemeClr val="accent3"/>
                </a:solidFill>
              </a:defRPr>
            </a:lvl1pPr>
            <a:lvl2pPr lvl="1" algn="ctr">
              <a:spcBef>
                <a:spcPts val="0"/>
              </a:spcBef>
              <a:spcAft>
                <a:spcPts val="0"/>
              </a:spcAft>
              <a:buClr>
                <a:schemeClr val="accent3"/>
              </a:buClr>
              <a:buSzPts val="17300"/>
              <a:buNone/>
              <a:defRPr sz="17300">
                <a:solidFill>
                  <a:schemeClr val="accent3"/>
                </a:solidFill>
              </a:defRPr>
            </a:lvl2pPr>
            <a:lvl3pPr lvl="2" algn="ctr">
              <a:spcBef>
                <a:spcPts val="0"/>
              </a:spcBef>
              <a:spcAft>
                <a:spcPts val="0"/>
              </a:spcAft>
              <a:buClr>
                <a:schemeClr val="accent3"/>
              </a:buClr>
              <a:buSzPts val="17300"/>
              <a:buNone/>
              <a:defRPr sz="17300">
                <a:solidFill>
                  <a:schemeClr val="accent3"/>
                </a:solidFill>
              </a:defRPr>
            </a:lvl3pPr>
            <a:lvl4pPr lvl="3" algn="ctr">
              <a:spcBef>
                <a:spcPts val="0"/>
              </a:spcBef>
              <a:spcAft>
                <a:spcPts val="0"/>
              </a:spcAft>
              <a:buClr>
                <a:schemeClr val="accent3"/>
              </a:buClr>
              <a:buSzPts val="17300"/>
              <a:buNone/>
              <a:defRPr sz="17300">
                <a:solidFill>
                  <a:schemeClr val="accent3"/>
                </a:solidFill>
              </a:defRPr>
            </a:lvl4pPr>
            <a:lvl5pPr lvl="4" algn="ctr">
              <a:spcBef>
                <a:spcPts val="0"/>
              </a:spcBef>
              <a:spcAft>
                <a:spcPts val="0"/>
              </a:spcAft>
              <a:buClr>
                <a:schemeClr val="accent3"/>
              </a:buClr>
              <a:buSzPts val="17300"/>
              <a:buNone/>
              <a:defRPr sz="17300">
                <a:solidFill>
                  <a:schemeClr val="accent3"/>
                </a:solidFill>
              </a:defRPr>
            </a:lvl5pPr>
            <a:lvl6pPr lvl="5" algn="ctr">
              <a:spcBef>
                <a:spcPts val="0"/>
              </a:spcBef>
              <a:spcAft>
                <a:spcPts val="0"/>
              </a:spcAft>
              <a:buClr>
                <a:schemeClr val="accent3"/>
              </a:buClr>
              <a:buSzPts val="17300"/>
              <a:buNone/>
              <a:defRPr sz="17300">
                <a:solidFill>
                  <a:schemeClr val="accent3"/>
                </a:solidFill>
              </a:defRPr>
            </a:lvl6pPr>
            <a:lvl7pPr lvl="6" algn="ctr">
              <a:spcBef>
                <a:spcPts val="0"/>
              </a:spcBef>
              <a:spcAft>
                <a:spcPts val="0"/>
              </a:spcAft>
              <a:buClr>
                <a:schemeClr val="accent3"/>
              </a:buClr>
              <a:buSzPts val="17300"/>
              <a:buNone/>
              <a:defRPr sz="17300">
                <a:solidFill>
                  <a:schemeClr val="accent3"/>
                </a:solidFill>
              </a:defRPr>
            </a:lvl7pPr>
            <a:lvl8pPr lvl="7" algn="ctr">
              <a:spcBef>
                <a:spcPts val="0"/>
              </a:spcBef>
              <a:spcAft>
                <a:spcPts val="0"/>
              </a:spcAft>
              <a:buClr>
                <a:schemeClr val="accent3"/>
              </a:buClr>
              <a:buSzPts val="17300"/>
              <a:buNone/>
              <a:defRPr sz="17300">
                <a:solidFill>
                  <a:schemeClr val="accent3"/>
                </a:solidFill>
              </a:defRPr>
            </a:lvl8pPr>
            <a:lvl9pPr lvl="8" algn="ctr">
              <a:spcBef>
                <a:spcPts val="0"/>
              </a:spcBef>
              <a:spcAft>
                <a:spcPts val="0"/>
              </a:spcAft>
              <a:buClr>
                <a:schemeClr val="accent3"/>
              </a:buClr>
              <a:buSzPts val="17300"/>
              <a:buNone/>
              <a:defRPr sz="17300">
                <a:solidFill>
                  <a:schemeClr val="accent3"/>
                </a:solidFill>
              </a:defRPr>
            </a:lvl9pPr>
          </a:lstStyle>
          <a:p>
            <a:r>
              <a:t>xx%</a:t>
            </a:r>
          </a:p>
        </p:txBody>
      </p:sp>
      <p:sp>
        <p:nvSpPr>
          <p:cNvPr id="62" name="Google Shape;62;p11"/>
          <p:cNvSpPr txBox="1"/>
          <p:nvPr>
            <p:ph idx="1" type="body"/>
          </p:nvPr>
        </p:nvSpPr>
        <p:spPr>
          <a:xfrm>
            <a:off x="415600" y="3994200"/>
            <a:ext cx="11360700" cy="14289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63" name="Google Shape;63;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48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p13"/>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69" name="Google Shape;69;p13"/>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p13"/>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 name="Google Shape;71;p1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4"/>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 name="Google Shape;74;p14"/>
          <p:cNvSpPr txBox="1"/>
          <p:nvPr>
            <p:ph idx="1" type="body"/>
          </p:nvPr>
        </p:nvSpPr>
        <p:spPr>
          <a:xfrm>
            <a:off x="1097279" y="1845734"/>
            <a:ext cx="49377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75" name="Google Shape;75;p14"/>
          <p:cNvSpPr txBox="1"/>
          <p:nvPr>
            <p:ph idx="2" type="body"/>
          </p:nvPr>
        </p:nvSpPr>
        <p:spPr>
          <a:xfrm>
            <a:off x="6217920" y="1845735"/>
            <a:ext cx="49377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76" name="Google Shape;76;p14"/>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 name="Google Shape;77;p14"/>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p1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5"/>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p15"/>
          <p:cNvSpPr txBox="1"/>
          <p:nvPr>
            <p:ph idx="1" type="body"/>
          </p:nvPr>
        </p:nvSpPr>
        <p:spPr>
          <a:xfrm>
            <a:off x="1097280" y="1846052"/>
            <a:ext cx="49377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2000"/>
              <a:buNone/>
              <a:defRPr b="0" sz="2000" cap="none">
                <a:solidFill>
                  <a:schemeClr val="dk2"/>
                </a:solidFill>
              </a:defRPr>
            </a:lvl1pPr>
            <a:lvl2pPr indent="-228600" lvl="1" marL="914400" rtl="0" algn="l">
              <a:lnSpc>
                <a:spcPct val="90000"/>
              </a:lnSpc>
              <a:spcBef>
                <a:spcPts val="200"/>
              </a:spcBef>
              <a:spcAft>
                <a:spcPts val="0"/>
              </a:spcAft>
              <a:buSzPts val="2000"/>
              <a:buNone/>
              <a:defRPr b="1" sz="2000"/>
            </a:lvl2pPr>
            <a:lvl3pPr indent="-228600" lvl="2" marL="1371600" rtl="0" algn="l">
              <a:lnSpc>
                <a:spcPct val="90000"/>
              </a:lnSpc>
              <a:spcBef>
                <a:spcPts val="400"/>
              </a:spcBef>
              <a:spcAft>
                <a:spcPts val="0"/>
              </a:spcAft>
              <a:buSzPts val="1800"/>
              <a:buNone/>
              <a:defRPr b="1" sz="1800"/>
            </a:lvl3pPr>
            <a:lvl4pPr indent="-228600" lvl="3" marL="1828800" rtl="0" algn="l">
              <a:lnSpc>
                <a:spcPct val="90000"/>
              </a:lnSpc>
              <a:spcBef>
                <a:spcPts val="400"/>
              </a:spcBef>
              <a:spcAft>
                <a:spcPts val="0"/>
              </a:spcAft>
              <a:buSzPts val="1600"/>
              <a:buNone/>
              <a:defRPr b="1" sz="1600"/>
            </a:lvl4pPr>
            <a:lvl5pPr indent="-228600" lvl="4" marL="2286000" rtl="0" algn="l">
              <a:lnSpc>
                <a:spcPct val="90000"/>
              </a:lnSpc>
              <a:spcBef>
                <a:spcPts val="400"/>
              </a:spcBef>
              <a:spcAft>
                <a:spcPts val="0"/>
              </a:spcAft>
              <a:buSzPts val="1600"/>
              <a:buNone/>
              <a:defRPr b="1" sz="1600"/>
            </a:lvl5pPr>
            <a:lvl6pPr indent="-228600" lvl="5" marL="2743200" rtl="0" algn="l">
              <a:lnSpc>
                <a:spcPct val="90000"/>
              </a:lnSpc>
              <a:spcBef>
                <a:spcPts val="400"/>
              </a:spcBef>
              <a:spcAft>
                <a:spcPts val="0"/>
              </a:spcAft>
              <a:buSzPts val="1600"/>
              <a:buNone/>
              <a:defRPr b="1" sz="1600"/>
            </a:lvl6pPr>
            <a:lvl7pPr indent="-228600" lvl="6" marL="3200400" rtl="0" algn="l">
              <a:lnSpc>
                <a:spcPct val="90000"/>
              </a:lnSpc>
              <a:spcBef>
                <a:spcPts val="400"/>
              </a:spcBef>
              <a:spcAft>
                <a:spcPts val="0"/>
              </a:spcAft>
              <a:buSzPts val="1600"/>
              <a:buNone/>
              <a:defRPr b="1" sz="1600"/>
            </a:lvl7pPr>
            <a:lvl8pPr indent="-228600" lvl="7" marL="3657600" rtl="0" algn="l">
              <a:lnSpc>
                <a:spcPct val="90000"/>
              </a:lnSpc>
              <a:spcBef>
                <a:spcPts val="400"/>
              </a:spcBef>
              <a:spcAft>
                <a:spcPts val="0"/>
              </a:spcAft>
              <a:buSzPts val="1600"/>
              <a:buNone/>
              <a:defRPr b="1" sz="1600"/>
            </a:lvl8pPr>
            <a:lvl9pPr indent="-228600" lvl="8" marL="4114800" rtl="0" algn="l">
              <a:lnSpc>
                <a:spcPct val="90000"/>
              </a:lnSpc>
              <a:spcBef>
                <a:spcPts val="400"/>
              </a:spcBef>
              <a:spcAft>
                <a:spcPts val="400"/>
              </a:spcAft>
              <a:buSzPts val="1600"/>
              <a:buNone/>
              <a:defRPr b="1" sz="1600"/>
            </a:lvl9pPr>
          </a:lstStyle>
          <a:p/>
        </p:txBody>
      </p:sp>
      <p:sp>
        <p:nvSpPr>
          <p:cNvPr id="82" name="Google Shape;82;p15"/>
          <p:cNvSpPr txBox="1"/>
          <p:nvPr>
            <p:ph idx="2" type="body"/>
          </p:nvPr>
        </p:nvSpPr>
        <p:spPr>
          <a:xfrm>
            <a:off x="1097280" y="2582334"/>
            <a:ext cx="4937700" cy="3378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83" name="Google Shape;83;p15"/>
          <p:cNvSpPr txBox="1"/>
          <p:nvPr>
            <p:ph idx="3" type="body"/>
          </p:nvPr>
        </p:nvSpPr>
        <p:spPr>
          <a:xfrm>
            <a:off x="6217920" y="1846052"/>
            <a:ext cx="49377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2000"/>
              <a:buNone/>
              <a:defRPr b="0" sz="2000" cap="none">
                <a:solidFill>
                  <a:schemeClr val="dk2"/>
                </a:solidFill>
              </a:defRPr>
            </a:lvl1pPr>
            <a:lvl2pPr indent="-228600" lvl="1" marL="914400" rtl="0" algn="l">
              <a:lnSpc>
                <a:spcPct val="90000"/>
              </a:lnSpc>
              <a:spcBef>
                <a:spcPts val="200"/>
              </a:spcBef>
              <a:spcAft>
                <a:spcPts val="0"/>
              </a:spcAft>
              <a:buSzPts val="2000"/>
              <a:buNone/>
              <a:defRPr b="1" sz="2000"/>
            </a:lvl2pPr>
            <a:lvl3pPr indent="-228600" lvl="2" marL="1371600" rtl="0" algn="l">
              <a:lnSpc>
                <a:spcPct val="90000"/>
              </a:lnSpc>
              <a:spcBef>
                <a:spcPts val="400"/>
              </a:spcBef>
              <a:spcAft>
                <a:spcPts val="0"/>
              </a:spcAft>
              <a:buSzPts val="1800"/>
              <a:buNone/>
              <a:defRPr b="1" sz="1800"/>
            </a:lvl3pPr>
            <a:lvl4pPr indent="-228600" lvl="3" marL="1828800" rtl="0" algn="l">
              <a:lnSpc>
                <a:spcPct val="90000"/>
              </a:lnSpc>
              <a:spcBef>
                <a:spcPts val="400"/>
              </a:spcBef>
              <a:spcAft>
                <a:spcPts val="0"/>
              </a:spcAft>
              <a:buSzPts val="1600"/>
              <a:buNone/>
              <a:defRPr b="1" sz="1600"/>
            </a:lvl4pPr>
            <a:lvl5pPr indent="-228600" lvl="4" marL="2286000" rtl="0" algn="l">
              <a:lnSpc>
                <a:spcPct val="90000"/>
              </a:lnSpc>
              <a:spcBef>
                <a:spcPts val="400"/>
              </a:spcBef>
              <a:spcAft>
                <a:spcPts val="0"/>
              </a:spcAft>
              <a:buSzPts val="1600"/>
              <a:buNone/>
              <a:defRPr b="1" sz="1600"/>
            </a:lvl5pPr>
            <a:lvl6pPr indent="-228600" lvl="5" marL="2743200" rtl="0" algn="l">
              <a:lnSpc>
                <a:spcPct val="90000"/>
              </a:lnSpc>
              <a:spcBef>
                <a:spcPts val="400"/>
              </a:spcBef>
              <a:spcAft>
                <a:spcPts val="0"/>
              </a:spcAft>
              <a:buSzPts val="1600"/>
              <a:buNone/>
              <a:defRPr b="1" sz="1600"/>
            </a:lvl6pPr>
            <a:lvl7pPr indent="-228600" lvl="6" marL="3200400" rtl="0" algn="l">
              <a:lnSpc>
                <a:spcPct val="90000"/>
              </a:lnSpc>
              <a:spcBef>
                <a:spcPts val="400"/>
              </a:spcBef>
              <a:spcAft>
                <a:spcPts val="0"/>
              </a:spcAft>
              <a:buSzPts val="1600"/>
              <a:buNone/>
              <a:defRPr b="1" sz="1600"/>
            </a:lvl7pPr>
            <a:lvl8pPr indent="-228600" lvl="7" marL="3657600" rtl="0" algn="l">
              <a:lnSpc>
                <a:spcPct val="90000"/>
              </a:lnSpc>
              <a:spcBef>
                <a:spcPts val="400"/>
              </a:spcBef>
              <a:spcAft>
                <a:spcPts val="0"/>
              </a:spcAft>
              <a:buSzPts val="1600"/>
              <a:buNone/>
              <a:defRPr b="1" sz="1600"/>
            </a:lvl8pPr>
            <a:lvl9pPr indent="-228600" lvl="8" marL="4114800" rtl="0" algn="l">
              <a:lnSpc>
                <a:spcPct val="90000"/>
              </a:lnSpc>
              <a:spcBef>
                <a:spcPts val="400"/>
              </a:spcBef>
              <a:spcAft>
                <a:spcPts val="400"/>
              </a:spcAft>
              <a:buSzPts val="1600"/>
              <a:buNone/>
              <a:defRPr b="1" sz="1600"/>
            </a:lvl9pPr>
          </a:lstStyle>
          <a:p/>
        </p:txBody>
      </p:sp>
      <p:sp>
        <p:nvSpPr>
          <p:cNvPr id="84" name="Google Shape;84;p15"/>
          <p:cNvSpPr txBox="1"/>
          <p:nvPr>
            <p:ph idx="4" type="body"/>
          </p:nvPr>
        </p:nvSpPr>
        <p:spPr>
          <a:xfrm>
            <a:off x="6217920" y="2582334"/>
            <a:ext cx="4937700" cy="3378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85" name="Google Shape;85;p15"/>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5"/>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7" name="Google Shape;87;p1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 name="Shape 92"/>
        <p:cNvGrpSpPr/>
        <p:nvPr/>
      </p:nvGrpSpPr>
      <p:grpSpPr>
        <a:xfrm>
          <a:off x="0" y="0"/>
          <a:ext cx="0" cy="0"/>
          <a:chOff x="0" y="0"/>
          <a:chExt cx="0" cy="0"/>
        </a:xfrm>
      </p:grpSpPr>
      <p:sp>
        <p:nvSpPr>
          <p:cNvPr id="93" name="Google Shape;93;p17"/>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94" name="Google Shape;94;p17"/>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95" name="Google Shape;95;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1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98" name="Google Shape;98;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9" name="Shape 99"/>
        <p:cNvGrpSpPr/>
        <p:nvPr/>
      </p:nvGrpSpPr>
      <p:grpSpPr>
        <a:xfrm>
          <a:off x="0" y="0"/>
          <a:ext cx="0" cy="0"/>
          <a:chOff x="0" y="0"/>
          <a:chExt cx="0" cy="0"/>
        </a:xfrm>
      </p:grpSpPr>
      <p:sp>
        <p:nvSpPr>
          <p:cNvPr id="100" name="Google Shape;100;p1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1" name="Google Shape;101;p19"/>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02" name="Google Shape;102;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3" name="Shape 103"/>
        <p:cNvGrpSpPr/>
        <p:nvPr/>
      </p:nvGrpSpPr>
      <p:grpSpPr>
        <a:xfrm>
          <a:off x="0" y="0"/>
          <a:ext cx="0" cy="0"/>
          <a:chOff x="0" y="0"/>
          <a:chExt cx="0" cy="0"/>
        </a:xfrm>
      </p:grpSpPr>
      <p:sp>
        <p:nvSpPr>
          <p:cNvPr id="104" name="Google Shape;104;p2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5" name="Google Shape;105;p2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6" name="Google Shape;106;p20"/>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7" name="Google Shape;107;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 name="Shape 108"/>
        <p:cNvGrpSpPr/>
        <p:nvPr/>
      </p:nvGrpSpPr>
      <p:grpSpPr>
        <a:xfrm>
          <a:off x="0" y="0"/>
          <a:ext cx="0" cy="0"/>
          <a:chOff x="0" y="0"/>
          <a:chExt cx="0" cy="0"/>
        </a:xfrm>
      </p:grpSpPr>
      <p:sp>
        <p:nvSpPr>
          <p:cNvPr id="109" name="Google Shape;109;p2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10" name="Google Shape;110;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
          <p:cNvSpPr/>
          <p:nvPr/>
        </p:nvSpPr>
        <p:spPr>
          <a:xfrm>
            <a:off x="-67" y="3429200"/>
            <a:ext cx="12192000" cy="34287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 name="Google Shape;27;p3"/>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a:lvl1pPr>
            <a:lvl2pPr lvl="1" algn="ctr">
              <a:spcBef>
                <a:spcPts val="0"/>
              </a:spcBef>
              <a:spcAft>
                <a:spcPts val="0"/>
              </a:spcAft>
              <a:buSzPts val="4800"/>
              <a:buNone/>
              <a:defRPr/>
            </a:lvl2pPr>
            <a:lvl3pPr lvl="2" algn="ctr">
              <a:spcBef>
                <a:spcPts val="0"/>
              </a:spcBef>
              <a:spcAft>
                <a:spcPts val="0"/>
              </a:spcAft>
              <a:buSzPts val="4800"/>
              <a:buNone/>
              <a:defRPr/>
            </a:lvl3pPr>
            <a:lvl4pPr lvl="3" algn="ctr">
              <a:spcBef>
                <a:spcPts val="0"/>
              </a:spcBef>
              <a:spcAft>
                <a:spcPts val="0"/>
              </a:spcAft>
              <a:buSzPts val="4800"/>
              <a:buNone/>
              <a:defRPr/>
            </a:lvl4pPr>
            <a:lvl5pPr lvl="4" algn="ctr">
              <a:spcBef>
                <a:spcPts val="0"/>
              </a:spcBef>
              <a:spcAft>
                <a:spcPts val="0"/>
              </a:spcAft>
              <a:buSzPts val="4800"/>
              <a:buNone/>
              <a:defRPr/>
            </a:lvl5pPr>
            <a:lvl6pPr lvl="5" algn="ctr">
              <a:spcBef>
                <a:spcPts val="0"/>
              </a:spcBef>
              <a:spcAft>
                <a:spcPts val="0"/>
              </a:spcAft>
              <a:buSzPts val="4800"/>
              <a:buNone/>
              <a:defRPr/>
            </a:lvl6pPr>
            <a:lvl7pPr lvl="6" algn="ctr">
              <a:spcBef>
                <a:spcPts val="0"/>
              </a:spcBef>
              <a:spcAft>
                <a:spcPts val="0"/>
              </a:spcAft>
              <a:buSzPts val="4800"/>
              <a:buNone/>
              <a:defRPr/>
            </a:lvl7pPr>
            <a:lvl8pPr lvl="7" algn="ctr">
              <a:spcBef>
                <a:spcPts val="0"/>
              </a:spcBef>
              <a:spcAft>
                <a:spcPts val="0"/>
              </a:spcAft>
              <a:buSzPts val="4800"/>
              <a:buNone/>
              <a:defRPr/>
            </a:lvl8pPr>
            <a:lvl9pPr lvl="8" algn="ctr">
              <a:spcBef>
                <a:spcPts val="0"/>
              </a:spcBef>
              <a:spcAft>
                <a:spcPts val="0"/>
              </a:spcAft>
              <a:buSzPts val="4800"/>
              <a:buNone/>
              <a:defRPr/>
            </a:lvl9pPr>
          </a:lstStyle>
          <a:p/>
        </p:txBody>
      </p:sp>
      <p:sp>
        <p:nvSpPr>
          <p:cNvPr id="28" name="Google Shape;28;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1" name="Shape 111"/>
        <p:cNvGrpSpPr/>
        <p:nvPr/>
      </p:nvGrpSpPr>
      <p:grpSpPr>
        <a:xfrm>
          <a:off x="0" y="0"/>
          <a:ext cx="0" cy="0"/>
          <a:chOff x="0" y="0"/>
          <a:chExt cx="0" cy="0"/>
        </a:xfrm>
      </p:grpSpPr>
      <p:sp>
        <p:nvSpPr>
          <p:cNvPr id="112" name="Google Shape;112;p22"/>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13" name="Google Shape;113;p22"/>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4" name="Google Shape;114;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5" name="Shape 115"/>
        <p:cNvGrpSpPr/>
        <p:nvPr/>
      </p:nvGrpSpPr>
      <p:grpSpPr>
        <a:xfrm>
          <a:off x="0" y="0"/>
          <a:ext cx="0" cy="0"/>
          <a:chOff x="0" y="0"/>
          <a:chExt cx="0" cy="0"/>
        </a:xfrm>
      </p:grpSpPr>
      <p:sp>
        <p:nvSpPr>
          <p:cNvPr id="116" name="Google Shape;116;p23"/>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17" name="Google Shape;117;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8" name="Shape 118"/>
        <p:cNvGrpSpPr/>
        <p:nvPr/>
      </p:nvGrpSpPr>
      <p:grpSpPr>
        <a:xfrm>
          <a:off x="0" y="0"/>
          <a:ext cx="0" cy="0"/>
          <a:chOff x="0" y="0"/>
          <a:chExt cx="0" cy="0"/>
        </a:xfrm>
      </p:grpSpPr>
      <p:sp>
        <p:nvSpPr>
          <p:cNvPr id="119" name="Google Shape;119;p2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p24"/>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21" name="Google Shape;121;p24"/>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2" name="Google Shape;122;p24"/>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23" name="Google Shape;123;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4" name="Shape 124"/>
        <p:cNvGrpSpPr/>
        <p:nvPr/>
      </p:nvGrpSpPr>
      <p:grpSpPr>
        <a:xfrm>
          <a:off x="0" y="0"/>
          <a:ext cx="0" cy="0"/>
          <a:chOff x="0" y="0"/>
          <a:chExt cx="0" cy="0"/>
        </a:xfrm>
      </p:grpSpPr>
      <p:sp>
        <p:nvSpPr>
          <p:cNvPr id="125" name="Google Shape;125;p25"/>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26" name="Google Shape;126;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7" name="Shape 127"/>
        <p:cNvGrpSpPr/>
        <p:nvPr/>
      </p:nvGrpSpPr>
      <p:grpSpPr>
        <a:xfrm>
          <a:off x="0" y="0"/>
          <a:ext cx="0" cy="0"/>
          <a:chOff x="0" y="0"/>
          <a:chExt cx="0" cy="0"/>
        </a:xfrm>
      </p:grpSpPr>
      <p:sp>
        <p:nvSpPr>
          <p:cNvPr id="128" name="Google Shape;128;p26"/>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29" name="Google Shape;129;p26"/>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30" name="Google Shape;130;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4"/>
          <p:cNvSpPr/>
          <p:nvPr/>
        </p:nvSpPr>
        <p:spPr>
          <a:xfrm>
            <a:off x="-100" y="6727600"/>
            <a:ext cx="12192000" cy="1305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 name="Google Shape;31;p4"/>
          <p:cNvSpPr txBox="1"/>
          <p:nvPr>
            <p:ph type="title"/>
          </p:nvPr>
        </p:nvSpPr>
        <p:spPr>
          <a:xfrm>
            <a:off x="415600" y="593367"/>
            <a:ext cx="11360700" cy="943200"/>
          </a:xfrm>
          <a:prstGeom prst="rect">
            <a:avLst/>
          </a:prstGeom>
        </p:spPr>
        <p:txBody>
          <a:bodyPr anchorCtr="0" anchor="t" bIns="121900" lIns="121900" spcFirstLastPara="1" rIns="121900" wrap="square" tIns="12190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2" name="Google Shape;32;p4"/>
          <p:cNvSpPr txBox="1"/>
          <p:nvPr>
            <p:ph idx="1" type="body"/>
          </p:nvPr>
        </p:nvSpPr>
        <p:spPr>
          <a:xfrm>
            <a:off x="415600" y="1688433"/>
            <a:ext cx="11360700" cy="44037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33" name="Google Shape;33;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5"/>
          <p:cNvSpPr txBox="1"/>
          <p:nvPr>
            <p:ph type="title"/>
          </p:nvPr>
        </p:nvSpPr>
        <p:spPr>
          <a:xfrm>
            <a:off x="415600" y="593367"/>
            <a:ext cx="11360700" cy="943200"/>
          </a:xfrm>
          <a:prstGeom prst="rect">
            <a:avLst/>
          </a:prstGeom>
        </p:spPr>
        <p:txBody>
          <a:bodyPr anchorCtr="0" anchor="t" bIns="121900" lIns="121900" spcFirstLastPara="1" rIns="121900" wrap="square" tIns="12190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6" name="Google Shape;36;p5"/>
          <p:cNvSpPr txBox="1"/>
          <p:nvPr>
            <p:ph idx="1" type="body"/>
          </p:nvPr>
        </p:nvSpPr>
        <p:spPr>
          <a:xfrm>
            <a:off x="415600" y="1688233"/>
            <a:ext cx="5333100" cy="44037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7" name="Google Shape;37;p5"/>
          <p:cNvSpPr txBox="1"/>
          <p:nvPr>
            <p:ph idx="2" type="body"/>
          </p:nvPr>
        </p:nvSpPr>
        <p:spPr>
          <a:xfrm>
            <a:off x="6443200" y="1688233"/>
            <a:ext cx="5333100" cy="44037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8" name="Google Shape;38;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txBox="1"/>
          <p:nvPr>
            <p:ph type="title"/>
          </p:nvPr>
        </p:nvSpPr>
        <p:spPr>
          <a:xfrm>
            <a:off x="415600" y="593367"/>
            <a:ext cx="11360700" cy="943200"/>
          </a:xfrm>
          <a:prstGeom prst="rect">
            <a:avLst/>
          </a:prstGeom>
        </p:spPr>
        <p:txBody>
          <a:bodyPr anchorCtr="0" anchor="t" bIns="121900" lIns="121900" spcFirstLastPara="1" rIns="121900" wrap="square" tIns="12190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41" name="Google Shape;41;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44" name="Google Shape;44;p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45" name="Google Shape;45;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6" name="Shape 46"/>
        <p:cNvGrpSpPr/>
        <p:nvPr/>
      </p:nvGrpSpPr>
      <p:grpSpPr>
        <a:xfrm>
          <a:off x="0" y="0"/>
          <a:ext cx="0" cy="0"/>
          <a:chOff x="0" y="0"/>
          <a:chExt cx="0" cy="0"/>
        </a:xfrm>
      </p:grpSpPr>
      <p:sp>
        <p:nvSpPr>
          <p:cNvPr id="47" name="Google Shape;47;p8"/>
          <p:cNvSpPr txBox="1"/>
          <p:nvPr>
            <p:ph type="title"/>
          </p:nvPr>
        </p:nvSpPr>
        <p:spPr>
          <a:xfrm>
            <a:off x="653667" y="701800"/>
            <a:ext cx="7484700" cy="5454300"/>
          </a:xfrm>
          <a:prstGeom prst="rect">
            <a:avLst/>
          </a:prstGeom>
        </p:spPr>
        <p:txBody>
          <a:bodyPr anchorCtr="0" anchor="ctr" bIns="121900" lIns="121900" spcFirstLastPara="1" rIns="121900" wrap="square" tIns="121900">
            <a:normAutofit/>
          </a:bodyPr>
          <a:lstStyle>
            <a:lvl1pPr lvl="0">
              <a:spcBef>
                <a:spcPts val="0"/>
              </a:spcBef>
              <a:spcAft>
                <a:spcPts val="0"/>
              </a:spcAft>
              <a:buClr>
                <a:schemeClr val="dk2"/>
              </a:buClr>
              <a:buSzPts val="7200"/>
              <a:buNone/>
              <a:defRPr b="0" sz="7200">
                <a:solidFill>
                  <a:schemeClr val="dk2"/>
                </a:solidFill>
              </a:defRPr>
            </a:lvl1pPr>
            <a:lvl2pPr lvl="1">
              <a:spcBef>
                <a:spcPts val="0"/>
              </a:spcBef>
              <a:spcAft>
                <a:spcPts val="0"/>
              </a:spcAft>
              <a:buClr>
                <a:schemeClr val="dk2"/>
              </a:buClr>
              <a:buSzPts val="7200"/>
              <a:buNone/>
              <a:defRPr b="0" sz="7200">
                <a:solidFill>
                  <a:schemeClr val="dk2"/>
                </a:solidFill>
              </a:defRPr>
            </a:lvl2pPr>
            <a:lvl3pPr lvl="2">
              <a:spcBef>
                <a:spcPts val="0"/>
              </a:spcBef>
              <a:spcAft>
                <a:spcPts val="0"/>
              </a:spcAft>
              <a:buClr>
                <a:schemeClr val="dk2"/>
              </a:buClr>
              <a:buSzPts val="7200"/>
              <a:buNone/>
              <a:defRPr b="0" sz="7200">
                <a:solidFill>
                  <a:schemeClr val="dk2"/>
                </a:solidFill>
              </a:defRPr>
            </a:lvl3pPr>
            <a:lvl4pPr lvl="3">
              <a:spcBef>
                <a:spcPts val="0"/>
              </a:spcBef>
              <a:spcAft>
                <a:spcPts val="0"/>
              </a:spcAft>
              <a:buClr>
                <a:schemeClr val="dk2"/>
              </a:buClr>
              <a:buSzPts val="7200"/>
              <a:buNone/>
              <a:defRPr b="0" sz="7200">
                <a:solidFill>
                  <a:schemeClr val="dk2"/>
                </a:solidFill>
              </a:defRPr>
            </a:lvl4pPr>
            <a:lvl5pPr lvl="4">
              <a:spcBef>
                <a:spcPts val="0"/>
              </a:spcBef>
              <a:spcAft>
                <a:spcPts val="0"/>
              </a:spcAft>
              <a:buClr>
                <a:schemeClr val="dk2"/>
              </a:buClr>
              <a:buSzPts val="7200"/>
              <a:buNone/>
              <a:defRPr b="0" sz="7200">
                <a:solidFill>
                  <a:schemeClr val="dk2"/>
                </a:solidFill>
              </a:defRPr>
            </a:lvl5pPr>
            <a:lvl6pPr lvl="5">
              <a:spcBef>
                <a:spcPts val="0"/>
              </a:spcBef>
              <a:spcAft>
                <a:spcPts val="0"/>
              </a:spcAft>
              <a:buClr>
                <a:schemeClr val="dk2"/>
              </a:buClr>
              <a:buSzPts val="7200"/>
              <a:buNone/>
              <a:defRPr b="0" sz="7200">
                <a:solidFill>
                  <a:schemeClr val="dk2"/>
                </a:solidFill>
              </a:defRPr>
            </a:lvl6pPr>
            <a:lvl7pPr lvl="6">
              <a:spcBef>
                <a:spcPts val="0"/>
              </a:spcBef>
              <a:spcAft>
                <a:spcPts val="0"/>
              </a:spcAft>
              <a:buClr>
                <a:schemeClr val="dk2"/>
              </a:buClr>
              <a:buSzPts val="7200"/>
              <a:buNone/>
              <a:defRPr b="0" sz="7200">
                <a:solidFill>
                  <a:schemeClr val="dk2"/>
                </a:solidFill>
              </a:defRPr>
            </a:lvl7pPr>
            <a:lvl8pPr lvl="7">
              <a:spcBef>
                <a:spcPts val="0"/>
              </a:spcBef>
              <a:spcAft>
                <a:spcPts val="0"/>
              </a:spcAft>
              <a:buClr>
                <a:schemeClr val="dk2"/>
              </a:buClr>
              <a:buSzPts val="7200"/>
              <a:buNone/>
              <a:defRPr b="0" sz="7200">
                <a:solidFill>
                  <a:schemeClr val="dk2"/>
                </a:solidFill>
              </a:defRPr>
            </a:lvl8pPr>
            <a:lvl9pPr lvl="8">
              <a:spcBef>
                <a:spcPts val="0"/>
              </a:spcBef>
              <a:spcAft>
                <a:spcPts val="0"/>
              </a:spcAft>
              <a:buClr>
                <a:schemeClr val="dk2"/>
              </a:buClr>
              <a:buSzPts val="7200"/>
              <a:buNone/>
              <a:defRPr b="0" sz="7200">
                <a:solidFill>
                  <a:schemeClr val="dk2"/>
                </a:solidFill>
              </a:defRPr>
            </a:lvl9pPr>
          </a:lstStyle>
          <a:p/>
        </p:txBody>
      </p:sp>
      <p:sp>
        <p:nvSpPr>
          <p:cNvPr id="48" name="Google Shape;48;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9"/>
          <p:cNvSpPr/>
          <p:nvPr/>
        </p:nvSpPr>
        <p:spPr>
          <a:xfrm>
            <a:off x="6096000" y="0"/>
            <a:ext cx="6096000" cy="68580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51" name="Google Shape;51;p9"/>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52" name="Google Shape;52;p9"/>
          <p:cNvSpPr txBox="1"/>
          <p:nvPr>
            <p:ph type="title"/>
          </p:nvPr>
        </p:nvSpPr>
        <p:spPr>
          <a:xfrm>
            <a:off x="354000" y="1386233"/>
            <a:ext cx="5393700" cy="2234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53" name="Google Shape;53;p9"/>
          <p:cNvSpPr txBox="1"/>
          <p:nvPr>
            <p:ph idx="1" type="subTitle"/>
          </p:nvPr>
        </p:nvSpPr>
        <p:spPr>
          <a:xfrm>
            <a:off x="354000" y="36358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4" name="Google Shape;54;p9"/>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Clr>
                <a:schemeClr val="lt1"/>
              </a:buClr>
              <a:buSzPts val="2400"/>
              <a:buChar char="●"/>
              <a:defRPr>
                <a:solidFill>
                  <a:schemeClr val="lt1"/>
                </a:solidFill>
              </a:defRPr>
            </a:lvl1pPr>
            <a:lvl2pPr indent="-349250" lvl="1" marL="914400">
              <a:spcBef>
                <a:spcPts val="0"/>
              </a:spcBef>
              <a:spcAft>
                <a:spcPts val="0"/>
              </a:spcAft>
              <a:buClr>
                <a:schemeClr val="lt1"/>
              </a:buClr>
              <a:buSzPts val="1900"/>
              <a:buChar char="○"/>
              <a:defRPr>
                <a:solidFill>
                  <a:schemeClr val="lt1"/>
                </a:solidFill>
              </a:defRPr>
            </a:lvl2pPr>
            <a:lvl3pPr indent="-349250" lvl="2" marL="1371600">
              <a:spcBef>
                <a:spcPts val="0"/>
              </a:spcBef>
              <a:spcAft>
                <a:spcPts val="0"/>
              </a:spcAft>
              <a:buClr>
                <a:schemeClr val="lt1"/>
              </a:buClr>
              <a:buSzPts val="1900"/>
              <a:buChar char="■"/>
              <a:defRPr>
                <a:solidFill>
                  <a:schemeClr val="lt1"/>
                </a:solidFill>
              </a:defRPr>
            </a:lvl3pPr>
            <a:lvl4pPr indent="-349250" lvl="3" marL="1828800">
              <a:spcBef>
                <a:spcPts val="0"/>
              </a:spcBef>
              <a:spcAft>
                <a:spcPts val="0"/>
              </a:spcAft>
              <a:buClr>
                <a:schemeClr val="lt1"/>
              </a:buClr>
              <a:buSzPts val="1900"/>
              <a:buChar char="●"/>
              <a:defRPr>
                <a:solidFill>
                  <a:schemeClr val="lt1"/>
                </a:solidFill>
              </a:defRPr>
            </a:lvl4pPr>
            <a:lvl5pPr indent="-349250" lvl="4" marL="2286000">
              <a:spcBef>
                <a:spcPts val="0"/>
              </a:spcBef>
              <a:spcAft>
                <a:spcPts val="0"/>
              </a:spcAft>
              <a:buClr>
                <a:schemeClr val="lt1"/>
              </a:buClr>
              <a:buSzPts val="1900"/>
              <a:buChar char="○"/>
              <a:defRPr>
                <a:solidFill>
                  <a:schemeClr val="lt1"/>
                </a:solidFill>
              </a:defRPr>
            </a:lvl5pPr>
            <a:lvl6pPr indent="-349250" lvl="5" marL="2743200">
              <a:spcBef>
                <a:spcPts val="0"/>
              </a:spcBef>
              <a:spcAft>
                <a:spcPts val="0"/>
              </a:spcAft>
              <a:buClr>
                <a:schemeClr val="lt1"/>
              </a:buClr>
              <a:buSzPts val="1900"/>
              <a:buChar char="■"/>
              <a:defRPr>
                <a:solidFill>
                  <a:schemeClr val="lt1"/>
                </a:solidFill>
              </a:defRPr>
            </a:lvl6pPr>
            <a:lvl7pPr indent="-349250" lvl="6" marL="3200400">
              <a:spcBef>
                <a:spcPts val="0"/>
              </a:spcBef>
              <a:spcAft>
                <a:spcPts val="0"/>
              </a:spcAft>
              <a:buClr>
                <a:schemeClr val="lt1"/>
              </a:buClr>
              <a:buSzPts val="1900"/>
              <a:buChar char="●"/>
              <a:defRPr>
                <a:solidFill>
                  <a:schemeClr val="lt1"/>
                </a:solidFill>
              </a:defRPr>
            </a:lvl7pPr>
            <a:lvl8pPr indent="-349250" lvl="7" marL="3657600">
              <a:spcBef>
                <a:spcPts val="0"/>
              </a:spcBef>
              <a:spcAft>
                <a:spcPts val="0"/>
              </a:spcAft>
              <a:buClr>
                <a:schemeClr val="lt1"/>
              </a:buClr>
              <a:buSzPts val="1900"/>
              <a:buChar char="○"/>
              <a:defRPr>
                <a:solidFill>
                  <a:schemeClr val="lt1"/>
                </a:solidFill>
              </a:defRPr>
            </a:lvl8pPr>
            <a:lvl9pPr indent="-349250" lvl="8" marL="4114800">
              <a:spcBef>
                <a:spcPts val="0"/>
              </a:spcBef>
              <a:spcAft>
                <a:spcPts val="0"/>
              </a:spcAft>
              <a:buClr>
                <a:schemeClr val="lt1"/>
              </a:buClr>
              <a:buSzPts val="1900"/>
              <a:buChar char="■"/>
              <a:defRPr>
                <a:solidFill>
                  <a:schemeClr val="lt1"/>
                </a:solidFill>
              </a:defRPr>
            </a:lvl9pPr>
          </a:lstStyle>
          <a:p/>
        </p:txBody>
      </p:sp>
      <p:sp>
        <p:nvSpPr>
          <p:cNvPr id="55" name="Google Shape;55;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10"/>
          <p:cNvSpPr txBox="1"/>
          <p:nvPr>
            <p:ph idx="1" type="body"/>
          </p:nvPr>
        </p:nvSpPr>
        <p:spPr>
          <a:xfrm>
            <a:off x="415600" y="5640967"/>
            <a:ext cx="7998300" cy="7983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3200"/>
              <a:buFont typeface="PT Sans Narrow"/>
              <a:buNone/>
              <a:defRPr sz="3200">
                <a:latin typeface="PT Sans Narrow"/>
                <a:ea typeface="PT Sans Narrow"/>
                <a:cs typeface="PT Sans Narrow"/>
                <a:sym typeface="PT Sans Narrow"/>
              </a:defRPr>
            </a:lvl1pPr>
          </a:lstStyle>
          <a:p/>
        </p:txBody>
      </p:sp>
      <p:sp>
        <p:nvSpPr>
          <p:cNvPr id="58" name="Google Shape;58;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1.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9432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4800"/>
              <a:buFont typeface="PT Sans Narrow"/>
              <a:buNone/>
              <a:defRPr b="1" sz="4800">
                <a:solidFill>
                  <a:schemeClr val="accent1"/>
                </a:solidFill>
                <a:latin typeface="PT Sans Narrow"/>
                <a:ea typeface="PT Sans Narrow"/>
                <a:cs typeface="PT Sans Narrow"/>
                <a:sym typeface="PT Sans Narrow"/>
              </a:defRPr>
            </a:lvl9pPr>
          </a:lstStyle>
          <a:p/>
        </p:txBody>
      </p:sp>
      <p:sp>
        <p:nvSpPr>
          <p:cNvPr id="11" name="Google Shape;11;p1"/>
          <p:cNvSpPr txBox="1"/>
          <p:nvPr>
            <p:ph idx="1" type="body"/>
          </p:nvPr>
        </p:nvSpPr>
        <p:spPr>
          <a:xfrm>
            <a:off x="415600" y="1688433"/>
            <a:ext cx="11360700" cy="44037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indent="-349250" lvl="1" marL="9144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2pPr>
            <a:lvl3pPr indent="-349250" lvl="2" marL="13716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3pPr>
            <a:lvl4pPr indent="-349250" lvl="3" marL="18288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4pPr>
            <a:lvl5pPr indent="-349250" lvl="4" marL="22860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5pPr>
            <a:lvl6pPr indent="-349250" lvl="5" marL="27432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6pPr>
            <a:lvl7pPr indent="-349250" lvl="6" marL="32004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7pPr>
            <a:lvl8pPr indent="-349250" lvl="7" marL="36576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8pPr>
            <a:lvl9pPr indent="-349250" lvl="8" marL="411480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latin typeface="Open Sans"/>
                <a:ea typeface="Open Sans"/>
                <a:cs typeface="Open Sans"/>
                <a:sym typeface="Open Sans"/>
              </a:defRPr>
            </a:lvl1pPr>
            <a:lvl2pPr lvl="1" algn="r">
              <a:buNone/>
              <a:defRPr sz="1300">
                <a:solidFill>
                  <a:schemeClr val="dk2"/>
                </a:solidFill>
                <a:latin typeface="Open Sans"/>
                <a:ea typeface="Open Sans"/>
                <a:cs typeface="Open Sans"/>
                <a:sym typeface="Open Sans"/>
              </a:defRPr>
            </a:lvl2pPr>
            <a:lvl3pPr lvl="2" algn="r">
              <a:buNone/>
              <a:defRPr sz="1300">
                <a:solidFill>
                  <a:schemeClr val="dk2"/>
                </a:solidFill>
                <a:latin typeface="Open Sans"/>
                <a:ea typeface="Open Sans"/>
                <a:cs typeface="Open Sans"/>
                <a:sym typeface="Open Sans"/>
              </a:defRPr>
            </a:lvl3pPr>
            <a:lvl4pPr lvl="3" algn="r">
              <a:buNone/>
              <a:defRPr sz="1300">
                <a:solidFill>
                  <a:schemeClr val="dk2"/>
                </a:solidFill>
                <a:latin typeface="Open Sans"/>
                <a:ea typeface="Open Sans"/>
                <a:cs typeface="Open Sans"/>
                <a:sym typeface="Open Sans"/>
              </a:defRPr>
            </a:lvl4pPr>
            <a:lvl5pPr lvl="4" algn="r">
              <a:buNone/>
              <a:defRPr sz="1300">
                <a:solidFill>
                  <a:schemeClr val="dk2"/>
                </a:solidFill>
                <a:latin typeface="Open Sans"/>
                <a:ea typeface="Open Sans"/>
                <a:cs typeface="Open Sans"/>
                <a:sym typeface="Open Sans"/>
              </a:defRPr>
            </a:lvl5pPr>
            <a:lvl6pPr lvl="5" algn="r">
              <a:buNone/>
              <a:defRPr sz="1300">
                <a:solidFill>
                  <a:schemeClr val="dk2"/>
                </a:solidFill>
                <a:latin typeface="Open Sans"/>
                <a:ea typeface="Open Sans"/>
                <a:cs typeface="Open Sans"/>
                <a:sym typeface="Open Sans"/>
              </a:defRPr>
            </a:lvl6pPr>
            <a:lvl7pPr lvl="6" algn="r">
              <a:buNone/>
              <a:defRPr sz="1300">
                <a:solidFill>
                  <a:schemeClr val="dk2"/>
                </a:solidFill>
                <a:latin typeface="Open Sans"/>
                <a:ea typeface="Open Sans"/>
                <a:cs typeface="Open Sans"/>
                <a:sym typeface="Open Sans"/>
              </a:defRPr>
            </a:lvl7pPr>
            <a:lvl8pPr lvl="7" algn="r">
              <a:buNone/>
              <a:defRPr sz="1300">
                <a:solidFill>
                  <a:schemeClr val="dk2"/>
                </a:solidFill>
                <a:latin typeface="Open Sans"/>
                <a:ea typeface="Open Sans"/>
                <a:cs typeface="Open Sans"/>
                <a:sym typeface="Open Sans"/>
              </a:defRPr>
            </a:lvl8pPr>
            <a:lvl9pPr lvl="8" algn="r">
              <a:buNone/>
              <a:defRPr sz="13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8" name="Shape 88"/>
        <p:cNvGrpSpPr/>
        <p:nvPr/>
      </p:nvGrpSpPr>
      <p:grpSpPr>
        <a:xfrm>
          <a:off x="0" y="0"/>
          <a:ext cx="0" cy="0"/>
          <a:chOff x="0" y="0"/>
          <a:chExt cx="0" cy="0"/>
        </a:xfrm>
      </p:grpSpPr>
      <p:sp>
        <p:nvSpPr>
          <p:cNvPr id="89" name="Google Shape;89;p1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90" name="Google Shape;90;p1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91" name="Google Shape;91;p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 Id="rId3" Type="http://schemas.openxmlformats.org/officeDocument/2006/relationships/image" Target="../media/image7.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 Id="rId3" Type="http://schemas.openxmlformats.org/officeDocument/2006/relationships/image" Target="../media/image8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 Id="rId3" Type="http://schemas.openxmlformats.org/officeDocument/2006/relationships/image" Target="../media/image7.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 Id="rId3" Type="http://schemas.openxmlformats.org/officeDocument/2006/relationships/hyperlink" Target="https://www.mass.gov/doc/cac-list-by-dta-office/download" TargetMode="External"/><Relationship Id="rId4" Type="http://schemas.openxmlformats.org/officeDocument/2006/relationships/hyperlink" Target="https://www.mass.gov/service-details/department-of-transitional-assistance-disability-access" TargetMode="External"/><Relationship Id="rId5" Type="http://schemas.openxmlformats.org/officeDocument/2006/relationships/hyperlink" Target="https://www.mass.gov/doc/client-assistance-coordinator-brochure/download" TargetMode="External"/><Relationship Id="rId6" Type="http://schemas.openxmlformats.org/officeDocument/2006/relationships/image" Target="../media/image8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 Id="rId3" Type="http://schemas.openxmlformats.org/officeDocument/2006/relationships/hyperlink" Target="https://eohhs.ehs.state.ma.us/DTA/PolicyOnline/olg%20docs/form/10/hls-1.pdf" TargetMode="External"/><Relationship Id="rId4" Type="http://schemas.openxmlformats.org/officeDocument/2006/relationships/hyperlink" Target="https://eohhs.ehs.state.ma.us/DTA/PolicyOnline/olg%20docs/form/10/hls-1_s.pdf" TargetMode="External"/><Relationship Id="rId5" Type="http://schemas.openxmlformats.org/officeDocument/2006/relationships/hyperlink" Target="https://www.mass.gov/doc/english-domestic-violence-brochure/download" TargetMode="External"/><Relationship Id="rId6" Type="http://schemas.openxmlformats.org/officeDocument/2006/relationships/image" Target="../media/image8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 Id="rId3" Type="http://schemas.openxmlformats.org/officeDocument/2006/relationships/image" Target="../media/image8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s://www.mass.gov/snap-online-purchasing-program" TargetMode="Externa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hyperlink" Target="https://www.mass.gov/info-details/snap-replacement-benefits-faq"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 Id="rId3" Type="http://schemas.openxmlformats.org/officeDocument/2006/relationships/hyperlink" Target="http://www.masslegalservices.org/SNAP-misfortune" TargetMode="External"/><Relationship Id="rId4" Type="http://schemas.openxmlformats.org/officeDocument/2006/relationships/hyperlink" Target="http://www.masslegalservices.org/SNAP-misfortune" TargetMode="External"/><Relationship Id="rId5" Type="http://schemas.openxmlformats.org/officeDocument/2006/relationships/image" Target="../media/image8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 Id="rId3" Type="http://schemas.openxmlformats.org/officeDocument/2006/relationships/hyperlink" Target="https://www.masslegalservices.org/node/41595" TargetMode="External"/><Relationship Id="rId4" Type="http://schemas.openxmlformats.org/officeDocument/2006/relationships/hyperlink" Target="mailto:sara.craven@state.ma.us" TargetMode="External"/><Relationship Id="rId5" Type="http://schemas.openxmlformats.org/officeDocument/2006/relationships/hyperlink" Target="https://www.masslegalservices.org/DTA_release" TargetMode="External"/><Relationship Id="rId6" Type="http://schemas.openxmlformats.org/officeDocument/2006/relationships/hyperlink" Target="https://www.mass.gov/how-to/file-an-appeal-with-the-department-of-transitional-assistance" TargetMode="External"/><Relationship Id="rId7" Type="http://schemas.openxmlformats.org/officeDocument/2006/relationships/hyperlink" Target="https://www.masslegalservices.org/FindLegalAid" TargetMode="External"/><Relationship Id="rId8" Type="http://schemas.openxmlformats.org/officeDocument/2006/relationships/image" Target="../media/image9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4.xml"/><Relationship Id="rId3" Type="http://schemas.openxmlformats.org/officeDocument/2006/relationships/image" Target="../media/image7.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6.xml"/><Relationship Id="rId3" Type="http://schemas.openxmlformats.org/officeDocument/2006/relationships/image" Target="../media/image9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 Id="rId3" Type="http://schemas.openxmlformats.org/officeDocument/2006/relationships/hyperlink" Target="http://dtaconnect.com" TargetMode="External"/><Relationship Id="rId4" Type="http://schemas.openxmlformats.org/officeDocument/2006/relationships/hyperlink" Target="https://www.mass.gov/service-details/chapter-115-benefitssafety-net-program" TargetMode="External"/><Relationship Id="rId5" Type="http://schemas.openxmlformats.org/officeDocument/2006/relationships/hyperlink" Target="https://drive.google.com/drive/folders/1_quHfsi7bnfT1pFF0_qlSsGsboaSdU3r?usp=sharing" TargetMode="External"/><Relationship Id="rId6" Type="http://schemas.openxmlformats.org/officeDocument/2006/relationships/hyperlink" Target="http://www.findyourfunds.org" TargetMode="External"/><Relationship Id="rId7" Type="http://schemas.openxmlformats.org/officeDocument/2006/relationships/hyperlink" Target="http://www.mass.gov/covidhousinghelp" TargetMode="External"/><Relationship Id="rId8" Type="http://schemas.openxmlformats.org/officeDocument/2006/relationships/hyperlink" Target="http://www.acpbenefit.org/"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8.xml"/><Relationship Id="rId3" Type="http://schemas.openxmlformats.org/officeDocument/2006/relationships/hyperlink" Target="https://www.masslegalservices.org/" TargetMode="External"/><Relationship Id="rId4" Type="http://schemas.openxmlformats.org/officeDocument/2006/relationships/hyperlink" Target="https://drive.google.com/file/d/1TptzdziiUJ4Ee4JtOqYPaGOttukCr8Op/view?usp=sharing" TargetMode="External"/><Relationship Id="rId5" Type="http://schemas.openxmlformats.org/officeDocument/2006/relationships/hyperlink" Target="mailto:vnegus@mlri.org" TargetMode="External"/><Relationship Id="rId6" Type="http://schemas.openxmlformats.org/officeDocument/2006/relationships/hyperlink" Target="mailto:pbaker@mlri.org"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9.xml"/><Relationship Id="rId3" Type="http://schemas.openxmlformats.org/officeDocument/2006/relationships/hyperlink" Target="http://www.gbfb.org/need-food" TargetMode="External"/><Relationship Id="rId4" Type="http://schemas.openxmlformats.org/officeDocument/2006/relationships/hyperlink" Target="http://www.foodbankwma.org/get-help/locate-a-local-feeding-program/" TargetMode="External"/><Relationship Id="rId5" Type="http://schemas.openxmlformats.org/officeDocument/2006/relationships/hyperlink" Target="http://www.foodbank.org/find-food/" TargetMode="External"/><Relationship Id="rId6" Type="http://schemas.openxmlformats.org/officeDocument/2006/relationships/hyperlink" Target="https://mvfb.org/member-agenci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s://www.mass.gov/massachusetts-snap-restaurant-meals-program-rmp"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0.xml"/><Relationship Id="rId3" Type="http://schemas.openxmlformats.org/officeDocument/2006/relationships/hyperlink" Target="https://www.masslegalservices.org/FindLegalAid"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1.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www.dtaconnect.com" TargetMode="External"/><Relationship Id="rId4" Type="http://schemas.openxmlformats.org/officeDocument/2006/relationships/hyperlink" Target="https://www.hungerfreecampusma.org/resource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hyperlink" Target="http://www.hungerfreecampusma.org" TargetMode="Externa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hyperlink" Target="https://www.masslegalservices.org/content/incomefood-benefits-and-immigrant-eligibility-chart-eligible-status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www.masslegalservices.org/content/54-how-does-dta-count-income-ineligible-immigran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3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3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hyperlink" Target="mailto:pbaker@mlri.org" TargetMode="External"/><Relationship Id="rId4" Type="http://schemas.openxmlformats.org/officeDocument/2006/relationships/hyperlink" Target="mailto:norielizd@la-colaborativa.org" TargetMode="External"/><Relationship Id="rId5" Type="http://schemas.openxmlformats.org/officeDocument/2006/relationships/hyperlink" Target="https://www.feedingourneighborsma.org/" TargetMode="External"/><Relationship Id="rId6" Type="http://schemas.openxmlformats.org/officeDocument/2006/relationships/image" Target="../media/image43.png"/><Relationship Id="rId7" Type="http://schemas.openxmlformats.org/officeDocument/2006/relationships/image" Target="../media/image13.jpg"/><Relationship Id="rId8"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82.png"/></Relationships>
</file>

<file path=ppt/slides/_rels/slide73.xml.rels><?xml version="1.0" encoding="UTF-8" standalone="yes"?><Relationships xmlns="http://schemas.openxmlformats.org/package/2006/relationships"><Relationship Id="rId10" Type="http://schemas.openxmlformats.org/officeDocument/2006/relationships/image" Target="../media/image70.jpg"/><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50.png"/><Relationship Id="rId5" Type="http://schemas.openxmlformats.org/officeDocument/2006/relationships/image" Target="../media/image64.png"/><Relationship Id="rId6" Type="http://schemas.openxmlformats.org/officeDocument/2006/relationships/image" Target="../media/image59.png"/><Relationship Id="rId7" Type="http://schemas.openxmlformats.org/officeDocument/2006/relationships/image" Target="../media/image52.png"/><Relationship Id="rId8"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hyperlink" Target="https://www.masslegalservices.org/HousingSNAPguide"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hyperlink" Target="http://masslegalservices.org/content/online-snap-calculator" TargetMode="External"/><Relationship Id="rId4" Type="http://schemas.openxmlformats.org/officeDocument/2006/relationships/hyperlink" Target="https://www.masslegalservices.org/SNAPCalculator" TargetMode="External"/><Relationship Id="rId5" Type="http://schemas.openxmlformats.org/officeDocument/2006/relationships/image" Target="../media/image5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 Id="rId3" Type="http://schemas.openxmlformats.org/officeDocument/2006/relationships/hyperlink" Target="https://www.mass.gov/service-details/snap-outreach-partners" TargetMode="External"/><Relationship Id="rId4" Type="http://schemas.openxmlformats.org/officeDocument/2006/relationships/hyperlink" Target="https://www.mass.gov/info-details/find-a-department-of-transitional-assistance-office-for-economic-assistance" TargetMode="External"/><Relationship Id="rId5" Type="http://schemas.openxmlformats.org/officeDocument/2006/relationships/hyperlink" Target="https://dtaconnect.eohhs.mass.gov/"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hyperlink" Target="http://www.dtaconnect.com" TargetMode="Externa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6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69.png"/><Relationship Id="rId4" Type="http://schemas.openxmlformats.org/officeDocument/2006/relationships/image" Target="../media/image7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75.gif"/><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7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7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 Id="rId3"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77.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 Id="rId3" Type="http://schemas.openxmlformats.org/officeDocument/2006/relationships/image" Target="../media/image8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5.xml"/><Relationship Id="rId3" Type="http://schemas.openxmlformats.org/officeDocument/2006/relationships/image" Target="../media/image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 Id="rId3" Type="http://schemas.openxmlformats.org/officeDocument/2006/relationships/image" Target="../media/image83.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76.pn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8.xml"/><Relationship Id="rId3" Type="http://schemas.openxmlformats.org/officeDocument/2006/relationships/image" Target="../media/image8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8"/>
          <p:cNvSpPr txBox="1"/>
          <p:nvPr>
            <p:ph type="ctrTitle"/>
          </p:nvPr>
        </p:nvSpPr>
        <p:spPr>
          <a:xfrm>
            <a:off x="618750" y="-135950"/>
            <a:ext cx="11257200" cy="35649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262626"/>
              </a:buClr>
              <a:buSzPts val="8000"/>
              <a:buFont typeface="Calibri"/>
              <a:buNone/>
            </a:pPr>
            <a:r>
              <a:rPr lang="en-US" sz="6600">
                <a:solidFill>
                  <a:srgbClr val="1155CC"/>
                </a:solidFill>
              </a:rPr>
              <a:t>SNAP 101: </a:t>
            </a:r>
            <a:endParaRPr sz="6600">
              <a:solidFill>
                <a:srgbClr val="1155CC"/>
              </a:solidFill>
            </a:endParaRPr>
          </a:p>
          <a:p>
            <a:pPr indent="0" lvl="0" marL="0" rtl="0" algn="ctr">
              <a:lnSpc>
                <a:spcPct val="85000"/>
              </a:lnSpc>
              <a:spcBef>
                <a:spcPts val="0"/>
              </a:spcBef>
              <a:spcAft>
                <a:spcPts val="0"/>
              </a:spcAft>
              <a:buClr>
                <a:srgbClr val="262626"/>
              </a:buClr>
              <a:buSzPts val="8000"/>
              <a:buFont typeface="Calibri"/>
              <a:buNone/>
            </a:pPr>
            <a:r>
              <a:rPr lang="en-US" sz="6600">
                <a:solidFill>
                  <a:srgbClr val="1155CC"/>
                </a:solidFill>
              </a:rPr>
              <a:t>Benefits</a:t>
            </a:r>
            <a:r>
              <a:rPr lang="en-US" sz="6600">
                <a:solidFill>
                  <a:srgbClr val="1155CC"/>
                </a:solidFill>
              </a:rPr>
              <a:t> &amp; Eligibility 2024</a:t>
            </a:r>
            <a:endParaRPr sz="6600">
              <a:solidFill>
                <a:srgbClr val="1155CC"/>
              </a:solidFill>
            </a:endParaRPr>
          </a:p>
        </p:txBody>
      </p:sp>
      <p:sp>
        <p:nvSpPr>
          <p:cNvPr id="139" name="Google Shape;139;p28"/>
          <p:cNvSpPr txBox="1"/>
          <p:nvPr>
            <p:ph idx="1" type="subTitle"/>
          </p:nvPr>
        </p:nvSpPr>
        <p:spPr>
          <a:xfrm>
            <a:off x="2935550" y="5729201"/>
            <a:ext cx="6233700" cy="7359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90000"/>
              </a:lnSpc>
              <a:spcBef>
                <a:spcPts val="0"/>
              </a:spcBef>
              <a:spcAft>
                <a:spcPts val="0"/>
              </a:spcAft>
              <a:buSzPct val="75000"/>
              <a:buNone/>
            </a:pPr>
            <a:r>
              <a:rPr b="1" lang="en-US">
                <a:solidFill>
                  <a:schemeClr val="accent5"/>
                </a:solidFill>
              </a:rPr>
              <a:t>Vicky Negus and Pat Baker,</a:t>
            </a:r>
            <a:endParaRPr b="1">
              <a:solidFill>
                <a:schemeClr val="accent5"/>
              </a:solidFill>
            </a:endParaRPr>
          </a:p>
          <a:p>
            <a:pPr indent="0" lvl="0" marL="0" rtl="0" algn="ctr">
              <a:lnSpc>
                <a:spcPct val="90000"/>
              </a:lnSpc>
              <a:spcBef>
                <a:spcPts val="1400"/>
              </a:spcBef>
              <a:spcAft>
                <a:spcPts val="0"/>
              </a:spcAft>
              <a:buSzPct val="75000"/>
              <a:buNone/>
            </a:pPr>
            <a:r>
              <a:rPr b="1" lang="en-US">
                <a:solidFill>
                  <a:schemeClr val="accent5"/>
                </a:solidFill>
              </a:rPr>
              <a:t>January 2024</a:t>
            </a:r>
            <a:endParaRPr b="1">
              <a:solidFill>
                <a:schemeClr val="accent5"/>
              </a:solidFill>
            </a:endParaRPr>
          </a:p>
        </p:txBody>
      </p:sp>
      <p:pic>
        <p:nvPicPr>
          <p:cNvPr id="140" name="Google Shape;140;p28"/>
          <p:cNvPicPr preferRelativeResize="0"/>
          <p:nvPr/>
        </p:nvPicPr>
        <p:blipFill>
          <a:blip r:embed="rId3">
            <a:alphaModFix/>
          </a:blip>
          <a:stretch>
            <a:fillRect/>
          </a:stretch>
        </p:blipFill>
        <p:spPr>
          <a:xfrm>
            <a:off x="8229600" y="5609475"/>
            <a:ext cx="3901424" cy="975350"/>
          </a:xfrm>
          <a:prstGeom prst="rect">
            <a:avLst/>
          </a:prstGeom>
          <a:noFill/>
          <a:ln>
            <a:noFill/>
          </a:ln>
        </p:spPr>
      </p:pic>
      <p:sp>
        <p:nvSpPr>
          <p:cNvPr id="141" name="Google Shape;141;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7"/>
          <p:cNvSpPr txBox="1"/>
          <p:nvPr>
            <p:ph type="title"/>
          </p:nvPr>
        </p:nvSpPr>
        <p:spPr>
          <a:xfrm>
            <a:off x="826400" y="286600"/>
            <a:ext cx="4762200" cy="10911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sz="4600">
                <a:solidFill>
                  <a:srgbClr val="1155CC"/>
                </a:solidFill>
              </a:rPr>
              <a:t>SNAP EBT cards</a:t>
            </a:r>
            <a:endParaRPr sz="4600">
              <a:solidFill>
                <a:srgbClr val="1155CC"/>
              </a:solidFill>
            </a:endParaRPr>
          </a:p>
        </p:txBody>
      </p:sp>
      <p:sp>
        <p:nvSpPr>
          <p:cNvPr id="207" name="Google Shape;207;p37"/>
          <p:cNvSpPr txBox="1"/>
          <p:nvPr>
            <p:ph idx="1" type="body"/>
          </p:nvPr>
        </p:nvSpPr>
        <p:spPr>
          <a:xfrm>
            <a:off x="552700" y="1788200"/>
            <a:ext cx="9033300" cy="5036700"/>
          </a:xfrm>
          <a:prstGeom prst="rect">
            <a:avLst/>
          </a:prstGeom>
          <a:noFill/>
          <a:ln>
            <a:noFill/>
          </a:ln>
        </p:spPr>
        <p:txBody>
          <a:bodyPr anchorCtr="0" anchor="t" bIns="45700" lIns="0" spcFirstLastPara="1" rIns="0" wrap="square" tIns="45700">
            <a:noAutofit/>
          </a:bodyPr>
          <a:lstStyle/>
          <a:p>
            <a:pPr indent="0" lvl="0" marL="457200" rtl="0" algn="l">
              <a:lnSpc>
                <a:spcPct val="90000"/>
              </a:lnSpc>
              <a:spcBef>
                <a:spcPts val="1400"/>
              </a:spcBef>
              <a:spcAft>
                <a:spcPts val="0"/>
              </a:spcAft>
              <a:buNone/>
            </a:pPr>
            <a:r>
              <a:rPr b="1" lang="en-US" sz="2800"/>
              <a:t>One EBT card</a:t>
            </a:r>
            <a:r>
              <a:rPr lang="en-US" sz="2800"/>
              <a:t> is issued to the head of household</a:t>
            </a:r>
            <a:endParaRPr sz="2800"/>
          </a:p>
          <a:p>
            <a:pPr indent="-457200" lvl="1" marL="965200" rtl="0" algn="l">
              <a:lnSpc>
                <a:spcPct val="90000"/>
              </a:lnSpc>
              <a:spcBef>
                <a:spcPts val="1400"/>
              </a:spcBef>
              <a:spcAft>
                <a:spcPts val="0"/>
              </a:spcAft>
              <a:buSzPts val="2800"/>
              <a:buFont typeface="Noto Sans Symbols"/>
              <a:buChar char="▪"/>
            </a:pPr>
            <a:r>
              <a:rPr lang="en-US" sz="2800">
                <a:latin typeface="Calibri"/>
                <a:ea typeface="Calibri"/>
                <a:cs typeface="Calibri"/>
                <a:sym typeface="Calibri"/>
              </a:rPr>
              <a:t>Most EBT cards </a:t>
            </a:r>
            <a:r>
              <a:rPr b="1" lang="en-US" sz="2800">
                <a:latin typeface="Calibri"/>
                <a:ea typeface="Calibri"/>
                <a:cs typeface="Calibri"/>
                <a:sym typeface="Calibri"/>
              </a:rPr>
              <a:t>do not </a:t>
            </a:r>
            <a:r>
              <a:rPr lang="en-US" sz="2800">
                <a:latin typeface="Calibri"/>
                <a:ea typeface="Calibri"/>
                <a:cs typeface="Calibri"/>
                <a:sym typeface="Calibri"/>
              </a:rPr>
              <a:t>have photos on them</a:t>
            </a:r>
            <a:endParaRPr sz="2800">
              <a:latin typeface="Calibri"/>
              <a:ea typeface="Calibri"/>
              <a:cs typeface="Calibri"/>
              <a:sym typeface="Calibri"/>
            </a:endParaRPr>
          </a:p>
          <a:p>
            <a:pPr indent="-457200" lvl="1" marL="965200" rtl="0" algn="l">
              <a:lnSpc>
                <a:spcPct val="90000"/>
              </a:lnSpc>
              <a:spcBef>
                <a:spcPts val="1400"/>
              </a:spcBef>
              <a:spcAft>
                <a:spcPts val="0"/>
              </a:spcAft>
              <a:buSzPts val="2800"/>
              <a:buFont typeface="Calibri"/>
              <a:buChar char="▪"/>
            </a:pPr>
            <a:r>
              <a:rPr lang="en-US" sz="2800">
                <a:latin typeface="Calibri"/>
                <a:ea typeface="Calibri"/>
                <a:cs typeface="Calibri"/>
                <a:sym typeface="Calibri"/>
              </a:rPr>
              <a:t>Everyone in SNAP household can use EBT card</a:t>
            </a:r>
            <a:endParaRPr>
              <a:latin typeface="Calibri"/>
              <a:ea typeface="Calibri"/>
              <a:cs typeface="Calibri"/>
              <a:sym typeface="Calibri"/>
            </a:endParaRPr>
          </a:p>
          <a:p>
            <a:pPr indent="-457200" lvl="1" marL="965200" rtl="0" algn="l">
              <a:lnSpc>
                <a:spcPct val="90000"/>
              </a:lnSpc>
              <a:spcBef>
                <a:spcPts val="1400"/>
              </a:spcBef>
              <a:spcAft>
                <a:spcPts val="0"/>
              </a:spcAft>
              <a:buSzPts val="2800"/>
              <a:buFont typeface="Noto Sans Symbols"/>
              <a:buChar char="▪"/>
            </a:pPr>
            <a:r>
              <a:rPr lang="en-US" sz="2800">
                <a:latin typeface="Calibri"/>
                <a:ea typeface="Calibri"/>
                <a:cs typeface="Calibri"/>
                <a:sym typeface="Calibri"/>
              </a:rPr>
              <a:t>Retailers </a:t>
            </a:r>
            <a:r>
              <a:rPr b="1" lang="en-US" sz="2800">
                <a:latin typeface="Calibri"/>
                <a:ea typeface="Calibri"/>
                <a:cs typeface="Calibri"/>
                <a:sym typeface="Calibri"/>
              </a:rPr>
              <a:t>cannot look at card</a:t>
            </a:r>
            <a:r>
              <a:rPr lang="en-US" sz="2800">
                <a:latin typeface="Calibri"/>
                <a:ea typeface="Calibri"/>
                <a:cs typeface="Calibri"/>
                <a:sym typeface="Calibri"/>
              </a:rPr>
              <a:t>, PIN is security code</a:t>
            </a:r>
            <a:endParaRPr>
              <a:latin typeface="Calibri"/>
              <a:ea typeface="Calibri"/>
              <a:cs typeface="Calibri"/>
              <a:sym typeface="Calibri"/>
            </a:endParaRPr>
          </a:p>
          <a:p>
            <a:pPr indent="-457200" lvl="1" marL="965200" rtl="0" algn="l">
              <a:lnSpc>
                <a:spcPct val="90000"/>
              </a:lnSpc>
              <a:spcBef>
                <a:spcPts val="1400"/>
              </a:spcBef>
              <a:spcAft>
                <a:spcPts val="0"/>
              </a:spcAft>
              <a:buSzPts val="2800"/>
              <a:buFont typeface="Calibri"/>
              <a:buChar char="▪"/>
            </a:pPr>
            <a:r>
              <a:rPr lang="en-US" sz="2800">
                <a:latin typeface="Calibri"/>
                <a:ea typeface="Calibri"/>
                <a:cs typeface="Calibri"/>
                <a:sym typeface="Calibri"/>
              </a:rPr>
              <a:t>To get help with food shopping:</a:t>
            </a:r>
            <a:endParaRPr sz="2800">
              <a:latin typeface="Calibri"/>
              <a:ea typeface="Calibri"/>
              <a:cs typeface="Calibri"/>
              <a:sym typeface="Calibri"/>
            </a:endParaRPr>
          </a:p>
          <a:p>
            <a:pPr indent="-374650" lvl="2" marL="1371600" rtl="0" algn="l">
              <a:lnSpc>
                <a:spcPct val="90000"/>
              </a:lnSpc>
              <a:spcBef>
                <a:spcPts val="1400"/>
              </a:spcBef>
              <a:spcAft>
                <a:spcPts val="0"/>
              </a:spcAft>
              <a:buSzPts val="2300"/>
              <a:buFont typeface="Calibri"/>
              <a:buChar char="▪"/>
            </a:pPr>
            <a:r>
              <a:rPr lang="en-US" sz="2300">
                <a:latin typeface="Calibri"/>
                <a:ea typeface="Calibri"/>
                <a:cs typeface="Calibri"/>
                <a:sym typeface="Calibri"/>
              </a:rPr>
              <a:t>Household can let trusted person to use EBT card/PIN. </a:t>
            </a:r>
            <a:endParaRPr sz="2300">
              <a:latin typeface="Calibri"/>
              <a:ea typeface="Calibri"/>
              <a:cs typeface="Calibri"/>
              <a:sym typeface="Calibri"/>
            </a:endParaRPr>
          </a:p>
          <a:p>
            <a:pPr indent="-374650" lvl="2" marL="1371600" rtl="0" algn="l">
              <a:lnSpc>
                <a:spcPct val="90000"/>
              </a:lnSpc>
              <a:spcBef>
                <a:spcPts val="1400"/>
              </a:spcBef>
              <a:spcAft>
                <a:spcPts val="0"/>
              </a:spcAft>
              <a:buSzPts val="2300"/>
              <a:buFont typeface="Calibri"/>
              <a:buChar char="▪"/>
            </a:pPr>
            <a:r>
              <a:rPr lang="en-US" sz="2300">
                <a:latin typeface="Calibri"/>
                <a:ea typeface="Calibri"/>
                <a:cs typeface="Calibri"/>
                <a:sym typeface="Calibri"/>
              </a:rPr>
              <a:t>Household can appoint an </a:t>
            </a:r>
            <a:r>
              <a:rPr lang="en-US" sz="2300">
                <a:latin typeface="Calibri"/>
                <a:ea typeface="Calibri"/>
                <a:cs typeface="Calibri"/>
                <a:sym typeface="Calibri"/>
              </a:rPr>
              <a:t>“Authorized Rep” to get 2</a:t>
            </a:r>
            <a:r>
              <a:rPr baseline="30000" lang="en-US" sz="2300">
                <a:latin typeface="Calibri"/>
                <a:ea typeface="Calibri"/>
                <a:cs typeface="Calibri"/>
                <a:sym typeface="Calibri"/>
              </a:rPr>
              <a:t>nd</a:t>
            </a:r>
            <a:r>
              <a:rPr lang="en-US" sz="2300">
                <a:latin typeface="Calibri"/>
                <a:ea typeface="Calibri"/>
                <a:cs typeface="Calibri"/>
                <a:sym typeface="Calibri"/>
              </a:rPr>
              <a:t> EBT card to help them food shop.  </a:t>
            </a:r>
            <a:endParaRPr sz="2300">
              <a:latin typeface="Calibri"/>
              <a:ea typeface="Calibri"/>
              <a:cs typeface="Calibri"/>
              <a:sym typeface="Calibri"/>
            </a:endParaRPr>
          </a:p>
          <a:p>
            <a:pPr indent="-228600" lvl="1" marL="914400" rtl="0" algn="l">
              <a:lnSpc>
                <a:spcPct val="90000"/>
              </a:lnSpc>
              <a:spcBef>
                <a:spcPts val="1400"/>
              </a:spcBef>
              <a:spcAft>
                <a:spcPts val="0"/>
              </a:spcAft>
              <a:buSzPts val="2800"/>
              <a:buFont typeface="Noto Sans Symbols"/>
              <a:buNone/>
            </a:pPr>
            <a:r>
              <a:t/>
            </a:r>
            <a:endParaRPr sz="2800"/>
          </a:p>
          <a:p>
            <a:pPr indent="0" lvl="1" marL="201168" rtl="0" algn="l">
              <a:lnSpc>
                <a:spcPct val="90000"/>
              </a:lnSpc>
              <a:spcBef>
                <a:spcPts val="400"/>
              </a:spcBef>
              <a:spcAft>
                <a:spcPts val="0"/>
              </a:spcAft>
              <a:buClr>
                <a:schemeClr val="dk1"/>
              </a:buClr>
              <a:buSzPts val="1800"/>
              <a:buFont typeface="Arial"/>
              <a:buNone/>
            </a:pPr>
            <a:r>
              <a:t/>
            </a:r>
            <a:endParaRPr/>
          </a:p>
          <a:p>
            <a:pPr indent="0" lvl="0" marL="0" rtl="0" algn="l">
              <a:lnSpc>
                <a:spcPct val="90000"/>
              </a:lnSpc>
              <a:spcBef>
                <a:spcPts val="1200"/>
              </a:spcBef>
              <a:spcAft>
                <a:spcPts val="0"/>
              </a:spcAft>
              <a:buSzPts val="1800"/>
              <a:buNone/>
            </a:pPr>
            <a:r>
              <a:t/>
            </a:r>
            <a:endParaRPr/>
          </a:p>
        </p:txBody>
      </p:sp>
      <p:sp>
        <p:nvSpPr>
          <p:cNvPr id="208" name="Google Shape;208;p37"/>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209" name="Google Shape;209;p37"/>
          <p:cNvPicPr preferRelativeResize="0"/>
          <p:nvPr/>
        </p:nvPicPr>
        <p:blipFill rotWithShape="1">
          <a:blip r:embed="rId3">
            <a:alphaModFix/>
          </a:blip>
          <a:srcRect b="0" l="0" r="0" t="0"/>
          <a:stretch/>
        </p:blipFill>
        <p:spPr>
          <a:xfrm>
            <a:off x="9834133" y="1012524"/>
            <a:ext cx="1830390" cy="1160403"/>
          </a:xfrm>
          <a:prstGeom prst="rect">
            <a:avLst/>
          </a:prstGeom>
          <a:noFill/>
          <a:ln>
            <a:noFill/>
          </a:ln>
        </p:spPr>
      </p:pic>
      <p:pic>
        <p:nvPicPr>
          <p:cNvPr id="210" name="Google Shape;210;p37"/>
          <p:cNvPicPr preferRelativeResize="0"/>
          <p:nvPr/>
        </p:nvPicPr>
        <p:blipFill rotWithShape="1">
          <a:blip r:embed="rId4">
            <a:alphaModFix/>
          </a:blip>
          <a:srcRect b="0" l="0" r="0" t="0"/>
          <a:stretch/>
        </p:blipFill>
        <p:spPr>
          <a:xfrm>
            <a:off x="9834932" y="2502405"/>
            <a:ext cx="1828800" cy="1157288"/>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27"/>
          <p:cNvSpPr txBox="1"/>
          <p:nvPr>
            <p:ph type="title"/>
          </p:nvPr>
        </p:nvSpPr>
        <p:spPr>
          <a:xfrm>
            <a:off x="3852400" y="709300"/>
            <a:ext cx="5294400" cy="10281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000000"/>
                </a:solidFill>
              </a:rPr>
              <a:t>QUESTIONS?</a:t>
            </a:r>
            <a:endParaRPr>
              <a:solidFill>
                <a:srgbClr val="000000"/>
              </a:solidFill>
            </a:endParaRPr>
          </a:p>
        </p:txBody>
      </p:sp>
      <p:pic>
        <p:nvPicPr>
          <p:cNvPr descr="C:\Users\vnegus\AppData\Local\Microsoft\Windows\INetCache\IE\BKFOY998\three_questions_small_business_health_insuarnce[1].jpg" id="994" name="Google Shape;994;p127"/>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995" name="Google Shape;995;p127"/>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28"/>
          <p:cNvSpPr txBox="1"/>
          <p:nvPr>
            <p:ph type="title"/>
          </p:nvPr>
        </p:nvSpPr>
        <p:spPr>
          <a:xfrm>
            <a:off x="1382328" y="1113175"/>
            <a:ext cx="9962700" cy="12561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SzPts val="990"/>
              <a:buNone/>
            </a:pPr>
            <a:r>
              <a:rPr lang="en-US" sz="4620">
                <a:solidFill>
                  <a:srgbClr val="0070C0"/>
                </a:solidFill>
              </a:rPr>
              <a:t>R</a:t>
            </a:r>
            <a:r>
              <a:rPr lang="en-US" sz="4620">
                <a:solidFill>
                  <a:srgbClr val="0070C0"/>
                </a:solidFill>
              </a:rPr>
              <a:t>eporting changes </a:t>
            </a:r>
            <a:endParaRPr sz="4620">
              <a:solidFill>
                <a:srgbClr val="0070C0"/>
              </a:solidFill>
            </a:endParaRPr>
          </a:p>
          <a:p>
            <a:pPr indent="0" lvl="0" marL="0" rtl="0" algn="ctr">
              <a:spcBef>
                <a:spcPts val="0"/>
              </a:spcBef>
              <a:spcAft>
                <a:spcPts val="0"/>
              </a:spcAft>
              <a:buSzPts val="990"/>
              <a:buNone/>
            </a:pPr>
            <a:r>
              <a:rPr lang="en-US" sz="4620">
                <a:solidFill>
                  <a:srgbClr val="0070C0"/>
                </a:solidFill>
              </a:rPr>
              <a:t>&amp; reviewing eligibility</a:t>
            </a:r>
            <a:endParaRPr sz="4620">
              <a:solidFill>
                <a:srgbClr val="0070C0"/>
              </a:solidFill>
            </a:endParaRPr>
          </a:p>
        </p:txBody>
      </p:sp>
      <p:sp>
        <p:nvSpPr>
          <p:cNvPr id="1002" name="Google Shape;1002;p128"/>
          <p:cNvSpPr txBox="1"/>
          <p:nvPr>
            <p:ph idx="12" type="sldNum"/>
          </p:nvPr>
        </p:nvSpPr>
        <p:spPr>
          <a:xfrm>
            <a:off x="15062147" y="6217622"/>
            <a:ext cx="9756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9"/>
          <p:cNvSpPr txBox="1"/>
          <p:nvPr>
            <p:ph type="title"/>
          </p:nvPr>
        </p:nvSpPr>
        <p:spPr>
          <a:xfrm>
            <a:off x="374350" y="286600"/>
            <a:ext cx="7866300" cy="761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1F394D"/>
              </a:buClr>
              <a:buSzPts val="4800"/>
              <a:buFont typeface="Calibri"/>
              <a:buNone/>
            </a:pPr>
            <a:r>
              <a:rPr lang="en-US" sz="4500">
                <a:solidFill>
                  <a:srgbClr val="0070C0"/>
                </a:solidFill>
              </a:rPr>
              <a:t>SNAP</a:t>
            </a:r>
            <a:r>
              <a:rPr lang="en-US" sz="4500">
                <a:solidFill>
                  <a:srgbClr val="0070C0"/>
                </a:solidFill>
              </a:rPr>
              <a:t> - periodic review of eligibility:</a:t>
            </a:r>
            <a:endParaRPr sz="4500">
              <a:solidFill>
                <a:srgbClr val="0070C0"/>
              </a:solidFill>
            </a:endParaRPr>
          </a:p>
        </p:txBody>
      </p:sp>
      <p:sp>
        <p:nvSpPr>
          <p:cNvPr id="1009" name="Google Shape;1009;p129"/>
          <p:cNvSpPr txBox="1"/>
          <p:nvPr>
            <p:ph idx="1" type="body"/>
          </p:nvPr>
        </p:nvSpPr>
        <p:spPr>
          <a:xfrm>
            <a:off x="374350" y="1331625"/>
            <a:ext cx="6553500" cy="5297400"/>
          </a:xfrm>
          <a:prstGeom prst="rect">
            <a:avLst/>
          </a:prstGeom>
          <a:noFill/>
          <a:ln>
            <a:noFill/>
          </a:ln>
        </p:spPr>
        <p:txBody>
          <a:bodyPr anchorCtr="0" anchor="t" bIns="45700" lIns="0" spcFirstLastPara="1" rIns="0" wrap="square" tIns="45700">
            <a:normAutofit fontScale="25000" lnSpcReduction="20000"/>
          </a:bodyPr>
          <a:lstStyle/>
          <a:p>
            <a:pPr indent="0" lvl="0" marL="0" rtl="0" algn="l">
              <a:lnSpc>
                <a:spcPct val="115000"/>
              </a:lnSpc>
              <a:spcBef>
                <a:spcPts val="1000"/>
              </a:spcBef>
              <a:spcAft>
                <a:spcPts val="0"/>
              </a:spcAft>
              <a:buNone/>
            </a:pPr>
            <a:r>
              <a:rPr b="1" lang="en-US" sz="10388"/>
              <a:t>Paperwork is required:</a:t>
            </a:r>
            <a:endParaRPr b="1" sz="10388"/>
          </a:p>
          <a:p>
            <a:pPr indent="-373877" lvl="0" marL="914400" rtl="0" algn="l">
              <a:lnSpc>
                <a:spcPct val="115000"/>
              </a:lnSpc>
              <a:spcBef>
                <a:spcPts val="1000"/>
              </a:spcBef>
              <a:spcAft>
                <a:spcPts val="0"/>
              </a:spcAft>
              <a:buSzPct val="100000"/>
              <a:buChar char="❏"/>
            </a:pPr>
            <a:r>
              <a:rPr lang="en-US" sz="9151"/>
              <a:t>Every 12 months for most SNAP cases </a:t>
            </a:r>
            <a:endParaRPr sz="9151"/>
          </a:p>
          <a:p>
            <a:pPr indent="-373877" lvl="1" marL="1371600" rtl="0" algn="l">
              <a:lnSpc>
                <a:spcPct val="115000"/>
              </a:lnSpc>
              <a:spcBef>
                <a:spcPts val="1000"/>
              </a:spcBef>
              <a:spcAft>
                <a:spcPts val="0"/>
              </a:spcAft>
              <a:buSzPct val="100000"/>
              <a:buChar char="❏"/>
            </a:pPr>
            <a:r>
              <a:rPr lang="en-US" sz="9151"/>
              <a:t>Some cases have to do an Interim Report after 6 months. </a:t>
            </a:r>
            <a:endParaRPr sz="9151"/>
          </a:p>
          <a:p>
            <a:pPr indent="-373877" lvl="0" marL="914400" rtl="0" algn="l">
              <a:lnSpc>
                <a:spcPct val="115000"/>
              </a:lnSpc>
              <a:spcBef>
                <a:spcPts val="1000"/>
              </a:spcBef>
              <a:spcAft>
                <a:spcPts val="0"/>
              </a:spcAft>
              <a:buSzPct val="100000"/>
              <a:buChar char="❏"/>
            </a:pPr>
            <a:r>
              <a:rPr lang="en-US" sz="9151"/>
              <a:t>Every 36 months for cases with only seniors/persons with disabilities &amp; no earnings (“EDSAP”)</a:t>
            </a:r>
            <a:endParaRPr sz="9151"/>
          </a:p>
          <a:p>
            <a:pPr indent="0" lvl="0" marL="0" rtl="0" algn="l">
              <a:lnSpc>
                <a:spcPct val="115000"/>
              </a:lnSpc>
              <a:spcBef>
                <a:spcPts val="1000"/>
              </a:spcBef>
              <a:spcAft>
                <a:spcPts val="0"/>
              </a:spcAft>
              <a:buNone/>
            </a:pPr>
            <a:r>
              <a:t/>
            </a:r>
            <a:endParaRPr sz="8151"/>
          </a:p>
          <a:p>
            <a:pPr indent="0" lvl="0" marL="0" rtl="0" algn="l">
              <a:lnSpc>
                <a:spcPct val="115000"/>
              </a:lnSpc>
              <a:spcBef>
                <a:spcPts val="1000"/>
              </a:spcBef>
              <a:spcAft>
                <a:spcPts val="0"/>
              </a:spcAft>
              <a:buNone/>
            </a:pPr>
            <a:r>
              <a:rPr b="1" lang="en-US" sz="10214"/>
              <a:t>To return paperwork:</a:t>
            </a:r>
            <a:endParaRPr b="1" sz="10214"/>
          </a:p>
          <a:p>
            <a:pPr indent="-379600" lvl="0" marL="914400" rtl="0" algn="l">
              <a:lnSpc>
                <a:spcPct val="115000"/>
              </a:lnSpc>
              <a:spcBef>
                <a:spcPts val="1000"/>
              </a:spcBef>
              <a:spcAft>
                <a:spcPts val="0"/>
              </a:spcAft>
              <a:buSzPct val="100000"/>
              <a:buChar char="❏"/>
            </a:pPr>
            <a:r>
              <a:rPr lang="en-US" sz="9511"/>
              <a:t>Mail/fax/bring to local office</a:t>
            </a:r>
            <a:endParaRPr sz="9511"/>
          </a:p>
          <a:p>
            <a:pPr indent="-379600" lvl="0" marL="914400" rtl="0" algn="l">
              <a:lnSpc>
                <a:spcPct val="115000"/>
              </a:lnSpc>
              <a:spcBef>
                <a:spcPts val="1000"/>
              </a:spcBef>
              <a:spcAft>
                <a:spcPts val="0"/>
              </a:spcAft>
              <a:buSzPct val="100000"/>
              <a:buChar char="❏"/>
            </a:pPr>
            <a:r>
              <a:rPr lang="en-US" sz="9511"/>
              <a:t>Do by phone </a:t>
            </a:r>
            <a:endParaRPr sz="9511"/>
          </a:p>
          <a:p>
            <a:pPr indent="-379600" lvl="0" marL="914400" rtl="0" algn="l">
              <a:lnSpc>
                <a:spcPct val="115000"/>
              </a:lnSpc>
              <a:spcBef>
                <a:spcPts val="1000"/>
              </a:spcBef>
              <a:spcAft>
                <a:spcPts val="0"/>
              </a:spcAft>
              <a:buSzPct val="100000"/>
              <a:buChar char="❏"/>
            </a:pPr>
            <a:r>
              <a:rPr lang="en-US" sz="9511"/>
              <a:t>Online via DTAConnect.com</a:t>
            </a:r>
            <a:endParaRPr sz="9511"/>
          </a:p>
          <a:p>
            <a:pPr indent="0" lvl="0" marL="0" marR="0" rtl="0" algn="l">
              <a:lnSpc>
                <a:spcPct val="100000"/>
              </a:lnSpc>
              <a:spcBef>
                <a:spcPts val="480"/>
              </a:spcBef>
              <a:spcAft>
                <a:spcPts val="0"/>
              </a:spcAft>
              <a:buNone/>
            </a:pPr>
            <a:r>
              <a:t/>
            </a:r>
            <a:endParaRPr sz="2100"/>
          </a:p>
          <a:p>
            <a:pPr indent="0" lvl="0" marL="1371600" marR="0" rtl="0" algn="l">
              <a:lnSpc>
                <a:spcPct val="100000"/>
              </a:lnSpc>
              <a:spcBef>
                <a:spcPts val="480"/>
              </a:spcBef>
              <a:spcAft>
                <a:spcPts val="0"/>
              </a:spcAft>
              <a:buNone/>
            </a:pPr>
            <a:r>
              <a:t/>
            </a:r>
            <a:endParaRPr sz="2100"/>
          </a:p>
          <a:p>
            <a:pPr indent="0" lvl="0" marL="0" marR="0" rtl="0" algn="l">
              <a:lnSpc>
                <a:spcPct val="100000"/>
              </a:lnSpc>
              <a:spcBef>
                <a:spcPts val="480"/>
              </a:spcBef>
              <a:spcAft>
                <a:spcPts val="0"/>
              </a:spcAft>
              <a:buNone/>
            </a:pPr>
            <a:r>
              <a:t/>
            </a:r>
            <a:endParaRPr sz="2200"/>
          </a:p>
          <a:p>
            <a:pPr indent="0" lvl="1" marL="201168" rtl="0" algn="l">
              <a:lnSpc>
                <a:spcPct val="90000"/>
              </a:lnSpc>
              <a:spcBef>
                <a:spcPts val="800"/>
              </a:spcBef>
              <a:spcAft>
                <a:spcPts val="0"/>
              </a:spcAft>
              <a:buSzPct val="160000"/>
              <a:buNone/>
            </a:pPr>
            <a:r>
              <a:t/>
            </a:r>
            <a:endParaRPr sz="2000"/>
          </a:p>
        </p:txBody>
      </p:sp>
      <p:sp>
        <p:nvSpPr>
          <p:cNvPr id="1010" name="Google Shape;1010;p129"/>
          <p:cNvSpPr txBox="1"/>
          <p:nvPr>
            <p:ph idx="12" type="sldNum"/>
          </p:nvPr>
        </p:nvSpPr>
        <p:spPr>
          <a:xfrm>
            <a:off x="8153400" y="6356350"/>
            <a:ext cx="533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
        <p:nvSpPr>
          <p:cNvPr id="1011" name="Google Shape;1011;p129"/>
          <p:cNvSpPr txBox="1"/>
          <p:nvPr/>
        </p:nvSpPr>
        <p:spPr>
          <a:xfrm>
            <a:off x="6927975" y="1469575"/>
            <a:ext cx="4986000" cy="46845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480"/>
              </a:spcBef>
              <a:spcAft>
                <a:spcPts val="0"/>
              </a:spcAft>
              <a:buNone/>
            </a:pPr>
            <a:r>
              <a:rPr b="1" lang="en-US" sz="3650">
                <a:solidFill>
                  <a:schemeClr val="accent5"/>
                </a:solidFill>
                <a:latin typeface="Open Sans"/>
                <a:ea typeface="Open Sans"/>
                <a:cs typeface="Open Sans"/>
                <a:sym typeface="Open Sans"/>
              </a:rPr>
              <a:t>If DTA sends  Interim Report or Recertification, it must be done! </a:t>
            </a:r>
            <a:endParaRPr b="1" sz="3650">
              <a:solidFill>
                <a:schemeClr val="accent5"/>
              </a:solidFill>
              <a:latin typeface="Open Sans"/>
              <a:ea typeface="Open Sans"/>
              <a:cs typeface="Open Sans"/>
              <a:sym typeface="Open Sans"/>
            </a:endParaRPr>
          </a:p>
          <a:p>
            <a:pPr indent="0" lvl="0" marL="0" rtl="0" algn="ctr">
              <a:lnSpc>
                <a:spcPct val="115000"/>
              </a:lnSpc>
              <a:spcBef>
                <a:spcPts val="480"/>
              </a:spcBef>
              <a:spcAft>
                <a:spcPts val="0"/>
              </a:spcAft>
              <a:buNone/>
            </a:pPr>
            <a:r>
              <a:rPr b="1" lang="en-US" sz="3650">
                <a:solidFill>
                  <a:schemeClr val="accent5"/>
                </a:solidFill>
                <a:latin typeface="Open Sans"/>
                <a:ea typeface="Open Sans"/>
                <a:cs typeface="Open Sans"/>
                <a:sym typeface="Open Sans"/>
              </a:rPr>
              <a:t>SNAP ends if paperwork is not done. </a:t>
            </a:r>
            <a:r>
              <a:rPr b="1" lang="en-US" sz="3650">
                <a:solidFill>
                  <a:schemeClr val="dk2"/>
                </a:solidFill>
                <a:latin typeface="Open Sans"/>
                <a:ea typeface="Open Sans"/>
                <a:cs typeface="Open Sans"/>
                <a:sym typeface="Open Sans"/>
              </a:rPr>
              <a:t> </a:t>
            </a:r>
            <a:endParaRPr sz="100">
              <a:latin typeface="Open Sans"/>
              <a:ea typeface="Open Sans"/>
              <a:cs typeface="Open Sans"/>
              <a:sym typeface="Open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30"/>
          <p:cNvSpPr txBox="1"/>
          <p:nvPr>
            <p:ph type="title"/>
          </p:nvPr>
        </p:nvSpPr>
        <p:spPr>
          <a:xfrm>
            <a:off x="1207630" y="219625"/>
            <a:ext cx="4549200" cy="1001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1F394D"/>
              </a:buClr>
              <a:buSzPts val="4800"/>
              <a:buFont typeface="Calibri"/>
              <a:buNone/>
            </a:pPr>
            <a:r>
              <a:rPr lang="en-US" sz="4700">
                <a:solidFill>
                  <a:srgbClr val="0070C0"/>
                </a:solidFill>
              </a:rPr>
              <a:t>Reporting changes:</a:t>
            </a:r>
            <a:endParaRPr sz="4700">
              <a:solidFill>
                <a:srgbClr val="0070C0"/>
              </a:solidFill>
            </a:endParaRPr>
          </a:p>
        </p:txBody>
      </p:sp>
      <p:sp>
        <p:nvSpPr>
          <p:cNvPr id="1017" name="Google Shape;1017;p130"/>
          <p:cNvSpPr txBox="1"/>
          <p:nvPr>
            <p:ph idx="1" type="body"/>
          </p:nvPr>
        </p:nvSpPr>
        <p:spPr>
          <a:xfrm>
            <a:off x="745275" y="1557275"/>
            <a:ext cx="11186400" cy="5195700"/>
          </a:xfrm>
          <a:prstGeom prst="rect">
            <a:avLst/>
          </a:prstGeom>
          <a:noFill/>
          <a:ln>
            <a:noFill/>
          </a:ln>
        </p:spPr>
        <p:txBody>
          <a:bodyPr anchorCtr="0" anchor="t" bIns="45700" lIns="0" spcFirstLastPara="1" rIns="0" wrap="square" tIns="45700">
            <a:noAutofit/>
          </a:bodyPr>
          <a:lstStyle/>
          <a:p>
            <a:pPr indent="-393700" lvl="0" marL="457200" marR="0" rtl="0" algn="l">
              <a:lnSpc>
                <a:spcPct val="95000"/>
              </a:lnSpc>
              <a:spcBef>
                <a:spcPts val="1000"/>
              </a:spcBef>
              <a:spcAft>
                <a:spcPts val="0"/>
              </a:spcAft>
              <a:buSzPts val="2600"/>
              <a:buChar char="❏"/>
            </a:pPr>
            <a:r>
              <a:rPr b="1" lang="en-US" sz="2600"/>
              <a:t>EDSAP (60+ or disabled, no earnings) </a:t>
            </a:r>
            <a:endParaRPr sz="2600"/>
          </a:p>
          <a:p>
            <a:pPr indent="-393700" lvl="1" marL="914400" marR="0" rtl="0" algn="l">
              <a:lnSpc>
                <a:spcPct val="95000"/>
              </a:lnSpc>
              <a:spcBef>
                <a:spcPts val="1000"/>
              </a:spcBef>
              <a:spcAft>
                <a:spcPts val="0"/>
              </a:spcAft>
              <a:buSzPts val="2600"/>
              <a:buChar char="◦"/>
            </a:pPr>
            <a:r>
              <a:rPr lang="en-US" sz="2600"/>
              <a:t>if someone starts working, OR </a:t>
            </a:r>
            <a:endParaRPr sz="2600"/>
          </a:p>
          <a:p>
            <a:pPr indent="-393700" lvl="1" marL="914400" marR="0" rtl="0" algn="l">
              <a:lnSpc>
                <a:spcPct val="95000"/>
              </a:lnSpc>
              <a:spcBef>
                <a:spcPts val="1000"/>
              </a:spcBef>
              <a:spcAft>
                <a:spcPts val="0"/>
              </a:spcAft>
              <a:buSzPts val="2600"/>
              <a:buChar char="◦"/>
            </a:pPr>
            <a:r>
              <a:rPr lang="en-US" sz="2600"/>
              <a:t>someone leaves or joins the household</a:t>
            </a:r>
            <a:endParaRPr sz="2600"/>
          </a:p>
          <a:p>
            <a:pPr indent="-393700" lvl="0" marL="457200" marR="0" rtl="0" algn="l">
              <a:lnSpc>
                <a:spcPct val="95000"/>
              </a:lnSpc>
              <a:spcBef>
                <a:spcPts val="1000"/>
              </a:spcBef>
              <a:spcAft>
                <a:spcPts val="0"/>
              </a:spcAft>
              <a:buSzPts val="2600"/>
              <a:buChar char="❏"/>
            </a:pPr>
            <a:r>
              <a:rPr b="1" lang="en-US" sz="2600"/>
              <a:t>For other SNAP-only households</a:t>
            </a:r>
            <a:r>
              <a:rPr lang="en-US" sz="2600"/>
              <a:t>, ONLY have to report when household income exceeds 200% FPL for the household size.</a:t>
            </a:r>
            <a:endParaRPr sz="2600"/>
          </a:p>
          <a:p>
            <a:pPr indent="-393700" lvl="1" marL="914400" marR="0" rtl="0" algn="l">
              <a:lnSpc>
                <a:spcPct val="95000"/>
              </a:lnSpc>
              <a:spcBef>
                <a:spcPts val="1000"/>
              </a:spcBef>
              <a:spcAft>
                <a:spcPts val="0"/>
              </a:spcAft>
              <a:buSzPts val="2600"/>
              <a:buChar char="◦"/>
            </a:pPr>
            <a:r>
              <a:rPr b="1" lang="en-US" sz="2600"/>
              <a:t>But</a:t>
            </a:r>
            <a:r>
              <a:rPr lang="en-US" sz="2600"/>
              <a:t>, if someone 60+ or disabled in SNAP case, there is </a:t>
            </a:r>
            <a:r>
              <a:rPr i="1" lang="en-US" sz="2600"/>
              <a:t>no reporting requirement</a:t>
            </a:r>
            <a:r>
              <a:rPr lang="en-US" sz="2600"/>
              <a:t> in between paperwork periods.  </a:t>
            </a:r>
            <a:endParaRPr sz="2600"/>
          </a:p>
          <a:p>
            <a:pPr indent="-393700" lvl="0" marL="457200" marR="0" rtl="0" algn="l">
              <a:lnSpc>
                <a:spcPct val="95000"/>
              </a:lnSpc>
              <a:spcBef>
                <a:spcPts val="1000"/>
              </a:spcBef>
              <a:spcAft>
                <a:spcPts val="0"/>
              </a:spcAft>
              <a:buSzPts val="2600"/>
              <a:buChar char="❏"/>
            </a:pPr>
            <a:r>
              <a:rPr lang="en-US" sz="2600"/>
              <a:t>Report these changes </a:t>
            </a:r>
            <a:r>
              <a:rPr b="1" lang="en-US" sz="2600"/>
              <a:t>by the 10th of the month</a:t>
            </a:r>
            <a:r>
              <a:rPr lang="en-US" sz="2600"/>
              <a:t> following the month of the change. </a:t>
            </a:r>
            <a:endParaRPr sz="2600"/>
          </a:p>
          <a:p>
            <a:pPr indent="0" lvl="0" marL="457200" rtl="0" algn="l">
              <a:lnSpc>
                <a:spcPct val="95000"/>
              </a:lnSpc>
              <a:spcBef>
                <a:spcPts val="0"/>
              </a:spcBef>
              <a:spcAft>
                <a:spcPts val="0"/>
              </a:spcAft>
              <a:buNone/>
            </a:pPr>
            <a:r>
              <a:t/>
            </a:r>
            <a:endParaRPr sz="1600"/>
          </a:p>
          <a:p>
            <a:pPr indent="-368300" lvl="0" marL="457200" rtl="0" algn="l">
              <a:lnSpc>
                <a:spcPct val="95000"/>
              </a:lnSpc>
              <a:spcBef>
                <a:spcPts val="0"/>
              </a:spcBef>
              <a:spcAft>
                <a:spcPts val="0"/>
              </a:spcAft>
              <a:buSzPts val="2200"/>
              <a:buChar char="➔"/>
            </a:pPr>
            <a:r>
              <a:rPr i="1" lang="en-US" sz="2200"/>
              <a:t>D</a:t>
            </a:r>
            <a:r>
              <a:rPr i="1" lang="en-US" sz="2200"/>
              <a:t>ifferent rules apply for households getting TAFDC or whose TAFDC recently ended &amp; for some households getting just SSI. See SNAP Adv. Guide Part V!</a:t>
            </a:r>
            <a:endParaRPr i="1" sz="2200"/>
          </a:p>
          <a:p>
            <a:pPr indent="0" lvl="0" marL="0" rtl="0" algn="l">
              <a:lnSpc>
                <a:spcPct val="70000"/>
              </a:lnSpc>
              <a:spcBef>
                <a:spcPts val="1400"/>
              </a:spcBef>
              <a:spcAft>
                <a:spcPts val="0"/>
              </a:spcAft>
              <a:buNone/>
            </a:pPr>
            <a:r>
              <a:t/>
            </a:r>
            <a:endParaRPr sz="1600"/>
          </a:p>
        </p:txBody>
      </p:sp>
      <p:sp>
        <p:nvSpPr>
          <p:cNvPr id="1018" name="Google Shape;1018;p13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31"/>
          <p:cNvSpPr txBox="1"/>
          <p:nvPr>
            <p:ph type="title"/>
          </p:nvPr>
        </p:nvSpPr>
        <p:spPr>
          <a:xfrm>
            <a:off x="577325" y="286600"/>
            <a:ext cx="10578300" cy="968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chemeClr val="accent5"/>
                </a:solidFill>
              </a:rPr>
              <a:t>Reporting Example:</a:t>
            </a:r>
            <a:endParaRPr>
              <a:solidFill>
                <a:schemeClr val="accent5"/>
              </a:solidFill>
            </a:endParaRPr>
          </a:p>
        </p:txBody>
      </p:sp>
      <p:sp>
        <p:nvSpPr>
          <p:cNvPr id="1025" name="Google Shape;1025;p131"/>
          <p:cNvSpPr txBox="1"/>
          <p:nvPr>
            <p:ph idx="1" type="body"/>
          </p:nvPr>
        </p:nvSpPr>
        <p:spPr>
          <a:xfrm>
            <a:off x="3697827" y="1627425"/>
            <a:ext cx="6569400" cy="4164600"/>
          </a:xfrm>
          <a:prstGeom prst="rect">
            <a:avLst/>
          </a:prstGeom>
          <a:noFill/>
          <a:ln>
            <a:noFill/>
          </a:ln>
        </p:spPr>
        <p:txBody>
          <a:bodyPr anchorCtr="0" anchor="t" bIns="45700" lIns="0" spcFirstLastPara="1" rIns="0" wrap="square" tIns="45700">
            <a:normAutofit/>
          </a:bodyPr>
          <a:lstStyle/>
          <a:p>
            <a:pPr indent="-400050" lvl="0" marL="457200" rtl="0" algn="l">
              <a:lnSpc>
                <a:spcPct val="115000"/>
              </a:lnSpc>
              <a:spcBef>
                <a:spcPts val="1200"/>
              </a:spcBef>
              <a:spcAft>
                <a:spcPts val="0"/>
              </a:spcAft>
              <a:buSzPts val="2700"/>
              <a:buChar char="●"/>
            </a:pPr>
            <a:r>
              <a:rPr lang="en-US" sz="2200"/>
              <a:t>Jayna is a mom of 2 who starts SNAP on April 1st after losing her job. She starts a new job in May. </a:t>
            </a:r>
            <a:endParaRPr sz="2200"/>
          </a:p>
          <a:p>
            <a:pPr indent="-368300" lvl="0" marL="457200" rtl="0" algn="l">
              <a:lnSpc>
                <a:spcPct val="115000"/>
              </a:lnSpc>
              <a:spcBef>
                <a:spcPts val="0"/>
              </a:spcBef>
              <a:spcAft>
                <a:spcPts val="0"/>
              </a:spcAft>
              <a:buSzPts val="2200"/>
              <a:buChar char="●"/>
            </a:pPr>
            <a:r>
              <a:rPr lang="en-US" sz="2200"/>
              <a:t>The pay she gets in May puts her income over the SNAP gross income test</a:t>
            </a:r>
            <a:r>
              <a:rPr lang="en-US" sz="2200">
                <a:highlight>
                  <a:schemeClr val="lt1"/>
                </a:highlight>
              </a:rPr>
              <a:t> of $4,143 (</a:t>
            </a:r>
            <a:r>
              <a:rPr lang="en-US" sz="2200"/>
              <a:t>for 3 people) </a:t>
            </a:r>
            <a:endParaRPr sz="2200"/>
          </a:p>
          <a:p>
            <a:pPr indent="-368300" lvl="0" marL="457200" rtl="0" algn="l">
              <a:lnSpc>
                <a:spcPct val="115000"/>
              </a:lnSpc>
              <a:spcBef>
                <a:spcPts val="0"/>
              </a:spcBef>
              <a:spcAft>
                <a:spcPts val="0"/>
              </a:spcAft>
              <a:buSzPts val="2200"/>
              <a:buChar char="●"/>
            </a:pPr>
            <a:r>
              <a:rPr lang="en-US" sz="2200"/>
              <a:t>Jayna needs to report new earnings to DTA by June 10. Her SNAP will end starting July.  </a:t>
            </a:r>
            <a:endParaRPr sz="2200"/>
          </a:p>
        </p:txBody>
      </p:sp>
      <p:sp>
        <p:nvSpPr>
          <p:cNvPr id="1026" name="Google Shape;1026;p131"/>
          <p:cNvSpPr txBox="1"/>
          <p:nvPr>
            <p:ph idx="12" type="sldNum"/>
          </p:nvPr>
        </p:nvSpPr>
        <p:spPr>
          <a:xfrm>
            <a:off x="8153400" y="6356350"/>
            <a:ext cx="533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1027" name="Google Shape;1027;p131"/>
          <p:cNvPicPr preferRelativeResize="0"/>
          <p:nvPr/>
        </p:nvPicPr>
        <p:blipFill>
          <a:blip r:embed="rId3">
            <a:alphaModFix/>
          </a:blip>
          <a:stretch>
            <a:fillRect/>
          </a:stretch>
        </p:blipFill>
        <p:spPr>
          <a:xfrm>
            <a:off x="640350" y="2223500"/>
            <a:ext cx="2935950" cy="18985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32"/>
          <p:cNvSpPr txBox="1"/>
          <p:nvPr>
            <p:ph type="title"/>
          </p:nvPr>
        </p:nvSpPr>
        <p:spPr>
          <a:xfrm>
            <a:off x="3593850" y="372775"/>
            <a:ext cx="6217800" cy="14508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262626"/>
                </a:solidFill>
              </a:rPr>
              <a:t>QUESTIONS?</a:t>
            </a:r>
            <a:endParaRPr>
              <a:solidFill>
                <a:srgbClr val="262626"/>
              </a:solidFill>
            </a:endParaRPr>
          </a:p>
        </p:txBody>
      </p:sp>
      <p:pic>
        <p:nvPicPr>
          <p:cNvPr descr="C:\Users\vnegus\AppData\Local\Microsoft\Windows\INetCache\IE\BKFOY998\three_questions_small_business_health_insuarnce[1].jpg" id="1034" name="Google Shape;1034;p132"/>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1035" name="Google Shape;1035;p132"/>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33"/>
          <p:cNvSpPr txBox="1"/>
          <p:nvPr>
            <p:ph type="title"/>
          </p:nvPr>
        </p:nvSpPr>
        <p:spPr>
          <a:xfrm>
            <a:off x="826575" y="1300700"/>
            <a:ext cx="107751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sz="5400">
                <a:solidFill>
                  <a:srgbClr val="0070C0"/>
                </a:solidFill>
              </a:rPr>
              <a:t>Protections for specific populations</a:t>
            </a:r>
            <a:endParaRPr>
              <a:solidFill>
                <a:srgbClr val="0070C0"/>
              </a:solidFill>
            </a:endParaRPr>
          </a:p>
        </p:txBody>
      </p:sp>
      <p:sp>
        <p:nvSpPr>
          <p:cNvPr id="1042" name="Google Shape;1042;p133"/>
          <p:cNvSpPr txBox="1"/>
          <p:nvPr>
            <p:ph idx="12" type="sldNum"/>
          </p:nvPr>
        </p:nvSpPr>
        <p:spPr>
          <a:xfrm>
            <a:off x="15062147" y="6217622"/>
            <a:ext cx="9756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34"/>
          <p:cNvSpPr txBox="1"/>
          <p:nvPr>
            <p:ph type="title"/>
          </p:nvPr>
        </p:nvSpPr>
        <p:spPr>
          <a:xfrm>
            <a:off x="752425" y="394925"/>
            <a:ext cx="10602000" cy="1450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0070C0"/>
                </a:solidFill>
              </a:rPr>
              <a:t>Disability Access &amp; Accommodations</a:t>
            </a:r>
            <a:endParaRPr>
              <a:solidFill>
                <a:srgbClr val="0070C0"/>
              </a:solidFill>
            </a:endParaRPr>
          </a:p>
        </p:txBody>
      </p:sp>
      <p:sp>
        <p:nvSpPr>
          <p:cNvPr id="1050" name="Google Shape;1050;p134"/>
          <p:cNvSpPr txBox="1"/>
          <p:nvPr>
            <p:ph idx="1" type="body"/>
          </p:nvPr>
        </p:nvSpPr>
        <p:spPr>
          <a:xfrm>
            <a:off x="1463050" y="1845725"/>
            <a:ext cx="9421800" cy="429060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chemeClr val="dk1"/>
              </a:buClr>
              <a:buSzPts val="2600"/>
              <a:buChar char="•"/>
            </a:pPr>
            <a:r>
              <a:rPr lang="en-US" sz="2600"/>
              <a:t>DTA Client Assistance Coordinators (CACs)</a:t>
            </a:r>
            <a:endParaRPr sz="2600">
              <a:solidFill>
                <a:schemeClr val="accent1"/>
              </a:solidFill>
            </a:endParaRPr>
          </a:p>
          <a:p>
            <a:pPr indent="-285750" lvl="1" marL="742950" rtl="0" algn="l">
              <a:lnSpc>
                <a:spcPct val="100000"/>
              </a:lnSpc>
              <a:spcBef>
                <a:spcPts val="480"/>
              </a:spcBef>
              <a:spcAft>
                <a:spcPts val="0"/>
              </a:spcAft>
              <a:buClr>
                <a:schemeClr val="dk1"/>
              </a:buClr>
              <a:buSzPts val="2400"/>
              <a:buChar char="–"/>
            </a:pPr>
            <a:r>
              <a:rPr lang="en-US" sz="2400"/>
              <a:t> CAC contact info is </a:t>
            </a:r>
            <a:r>
              <a:rPr lang="en-US" sz="2400" u="sng">
                <a:solidFill>
                  <a:schemeClr val="hlink"/>
                </a:solidFill>
                <a:hlinkClick r:id="rId3"/>
              </a:rPr>
              <a:t>here</a:t>
            </a:r>
            <a:r>
              <a:rPr lang="en-US" sz="2400"/>
              <a:t> </a:t>
            </a:r>
            <a:endParaRPr/>
          </a:p>
          <a:p>
            <a:pPr indent="-330200" lvl="0" marL="342900" rtl="0" algn="l">
              <a:lnSpc>
                <a:spcPct val="100000"/>
              </a:lnSpc>
              <a:spcBef>
                <a:spcPts val="560"/>
              </a:spcBef>
              <a:spcAft>
                <a:spcPts val="0"/>
              </a:spcAft>
              <a:buClr>
                <a:schemeClr val="dk1"/>
              </a:buClr>
              <a:buSzPts val="2600"/>
              <a:buChar char="•"/>
            </a:pPr>
            <a:r>
              <a:rPr lang="en-US" sz="2600"/>
              <a:t>Common accommodations – </a:t>
            </a:r>
            <a:endParaRPr sz="3000"/>
          </a:p>
          <a:p>
            <a:pPr indent="-285750" lvl="1" marL="742950" rtl="0" algn="l">
              <a:lnSpc>
                <a:spcPct val="100000"/>
              </a:lnSpc>
              <a:spcBef>
                <a:spcPts val="480"/>
              </a:spcBef>
              <a:spcAft>
                <a:spcPts val="0"/>
              </a:spcAft>
              <a:buClr>
                <a:schemeClr val="dk1"/>
              </a:buClr>
              <a:buSzPts val="2400"/>
              <a:buChar char="–"/>
            </a:pPr>
            <a:r>
              <a:rPr lang="en-US" sz="2400"/>
              <a:t>Help with forms, verifications, understanding notices</a:t>
            </a:r>
            <a:endParaRPr/>
          </a:p>
          <a:p>
            <a:pPr indent="-285750" lvl="1" marL="742950" rtl="0" algn="l">
              <a:lnSpc>
                <a:spcPct val="100000"/>
              </a:lnSpc>
              <a:spcBef>
                <a:spcPts val="480"/>
              </a:spcBef>
              <a:spcAft>
                <a:spcPts val="0"/>
              </a:spcAft>
              <a:buClr>
                <a:schemeClr val="dk1"/>
              </a:buClr>
              <a:buSzPts val="2400"/>
              <a:buChar char="–"/>
            </a:pPr>
            <a:r>
              <a:rPr lang="en-US" sz="2400"/>
              <a:t>Reminder calls</a:t>
            </a:r>
            <a:endParaRPr/>
          </a:p>
          <a:p>
            <a:pPr indent="-285750" lvl="1" marL="742950" rtl="0" algn="l">
              <a:lnSpc>
                <a:spcPct val="100000"/>
              </a:lnSpc>
              <a:spcBef>
                <a:spcPts val="480"/>
              </a:spcBef>
              <a:spcAft>
                <a:spcPts val="0"/>
              </a:spcAft>
              <a:buClr>
                <a:schemeClr val="dk1"/>
              </a:buClr>
              <a:buSzPts val="2400"/>
              <a:buChar char="–"/>
            </a:pPr>
            <a:r>
              <a:rPr lang="en-US" sz="2400"/>
              <a:t>Sign language interpreter</a:t>
            </a:r>
            <a:endParaRPr/>
          </a:p>
          <a:p>
            <a:pPr indent="-285750" lvl="1" marL="742950" rtl="0" algn="l">
              <a:lnSpc>
                <a:spcPct val="100000"/>
              </a:lnSpc>
              <a:spcBef>
                <a:spcPts val="480"/>
              </a:spcBef>
              <a:spcAft>
                <a:spcPts val="0"/>
              </a:spcAft>
              <a:buClr>
                <a:schemeClr val="dk1"/>
              </a:buClr>
              <a:buSzPts val="2400"/>
              <a:buChar char="–"/>
            </a:pPr>
            <a:r>
              <a:rPr lang="en-US" sz="2400"/>
              <a:t>Large print notices</a:t>
            </a:r>
            <a:endParaRPr/>
          </a:p>
          <a:p>
            <a:pPr indent="-330200" lvl="0" marL="342900" rtl="0" algn="l">
              <a:lnSpc>
                <a:spcPct val="100000"/>
              </a:lnSpc>
              <a:spcBef>
                <a:spcPts val="560"/>
              </a:spcBef>
              <a:spcAft>
                <a:spcPts val="0"/>
              </a:spcAft>
              <a:buClr>
                <a:schemeClr val="dk1"/>
              </a:buClr>
              <a:buSzPts val="2600"/>
              <a:buChar char="•"/>
            </a:pPr>
            <a:r>
              <a:rPr lang="en-US" sz="2600"/>
              <a:t>See DTA’s </a:t>
            </a:r>
            <a:r>
              <a:rPr lang="en-US" sz="2600" u="sng">
                <a:solidFill>
                  <a:schemeClr val="hlink"/>
                </a:solidFill>
                <a:hlinkClick r:id="rId4"/>
              </a:rPr>
              <a:t>Disability Access Info</a:t>
            </a:r>
            <a:r>
              <a:rPr lang="en-US" sz="2600"/>
              <a:t> &amp; </a:t>
            </a:r>
            <a:r>
              <a:rPr lang="en-US" sz="2600" u="sng">
                <a:solidFill>
                  <a:schemeClr val="hlink"/>
                </a:solidFill>
                <a:hlinkClick r:id="rId5"/>
              </a:rPr>
              <a:t>CAC brochure</a:t>
            </a:r>
            <a:endParaRPr sz="2600"/>
          </a:p>
          <a:p>
            <a:pPr indent="0" lvl="2" marL="800100" rtl="0" algn="l">
              <a:lnSpc>
                <a:spcPct val="100000"/>
              </a:lnSpc>
              <a:spcBef>
                <a:spcPts val="2200"/>
              </a:spcBef>
              <a:spcAft>
                <a:spcPts val="0"/>
              </a:spcAft>
              <a:buClr>
                <a:schemeClr val="accent1"/>
              </a:buClr>
              <a:buSzPts val="1800"/>
              <a:buFont typeface="Arial"/>
              <a:buNone/>
            </a:pPr>
            <a:r>
              <a:rPr b="1" i="1" lang="en-US" sz="1800">
                <a:solidFill>
                  <a:srgbClr val="0070C0"/>
                </a:solidFill>
                <a:highlight>
                  <a:schemeClr val="lt1"/>
                </a:highlight>
              </a:rPr>
              <a:t>If issues with access due to disability</a:t>
            </a:r>
            <a:r>
              <a:rPr lang="en-US" sz="1800">
                <a:solidFill>
                  <a:srgbClr val="0070C0"/>
                </a:solidFill>
                <a:highlight>
                  <a:schemeClr val="lt1"/>
                </a:highlight>
              </a:rPr>
              <a:t> - contact CAC and/or legal services. </a:t>
            </a:r>
            <a:endParaRPr sz="2600">
              <a:solidFill>
                <a:srgbClr val="0070C0"/>
              </a:solidFill>
              <a:highlight>
                <a:schemeClr val="lt1"/>
              </a:highlight>
            </a:endParaRPr>
          </a:p>
        </p:txBody>
      </p:sp>
      <p:sp>
        <p:nvSpPr>
          <p:cNvPr id="1051" name="Google Shape;1051;p134"/>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Warning" id="1052" name="Google Shape;1052;p134"/>
          <p:cNvPicPr preferRelativeResize="0"/>
          <p:nvPr/>
        </p:nvPicPr>
        <p:blipFill rotWithShape="1">
          <a:blip r:embed="rId6">
            <a:alphaModFix/>
          </a:blip>
          <a:srcRect b="0" l="0" r="0" t="0"/>
          <a:stretch/>
        </p:blipFill>
        <p:spPr>
          <a:xfrm>
            <a:off x="695083" y="5637050"/>
            <a:ext cx="792163" cy="792163"/>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35"/>
          <p:cNvSpPr txBox="1"/>
          <p:nvPr>
            <p:ph type="title"/>
          </p:nvPr>
        </p:nvSpPr>
        <p:spPr>
          <a:xfrm>
            <a:off x="1219200" y="259800"/>
            <a:ext cx="85413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0070C0"/>
                </a:solidFill>
              </a:rPr>
              <a:t>Domestic Vi</a:t>
            </a:r>
            <a:r>
              <a:rPr lang="en-US">
                <a:solidFill>
                  <a:srgbClr val="0070C0"/>
                </a:solidFill>
              </a:rPr>
              <a:t>o</a:t>
            </a:r>
            <a:r>
              <a:rPr lang="en-US">
                <a:solidFill>
                  <a:srgbClr val="0070C0"/>
                </a:solidFill>
              </a:rPr>
              <a:t>lence Protections</a:t>
            </a:r>
            <a:endParaRPr>
              <a:solidFill>
                <a:srgbClr val="0070C0"/>
              </a:solidFill>
            </a:endParaRPr>
          </a:p>
        </p:txBody>
      </p:sp>
      <p:sp>
        <p:nvSpPr>
          <p:cNvPr id="1060" name="Google Shape;1060;p135"/>
          <p:cNvSpPr txBox="1"/>
          <p:nvPr>
            <p:ph idx="1" type="body"/>
          </p:nvPr>
        </p:nvSpPr>
        <p:spPr>
          <a:xfrm>
            <a:off x="609600" y="1600200"/>
            <a:ext cx="10972800" cy="4903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Char char="•"/>
            </a:pPr>
            <a:r>
              <a:rPr lang="en-US" sz="2800"/>
              <a:t>Block DTA Co</a:t>
            </a:r>
            <a:r>
              <a:rPr lang="en-US" sz="2800"/>
              <a:t>nne</a:t>
            </a:r>
            <a:r>
              <a:rPr lang="en-US" sz="2800"/>
              <a:t>ct &amp; automated info from Assistance Line – can request verbally</a:t>
            </a:r>
            <a:endParaRPr/>
          </a:p>
          <a:p>
            <a:pPr indent="-342900" lvl="0" marL="342900" rtl="0" algn="l">
              <a:lnSpc>
                <a:spcPct val="100000"/>
              </a:lnSpc>
              <a:spcBef>
                <a:spcPts val="560"/>
              </a:spcBef>
              <a:spcAft>
                <a:spcPts val="0"/>
              </a:spcAft>
              <a:buClr>
                <a:schemeClr val="dk1"/>
              </a:buClr>
              <a:buSzPts val="2800"/>
              <a:buChar char="•"/>
            </a:pPr>
            <a:r>
              <a:rPr lang="en-US" sz="2800"/>
              <a:t>Heightened Level of Security (HLS)</a:t>
            </a:r>
            <a:endParaRPr/>
          </a:p>
          <a:p>
            <a:pPr indent="-285750" lvl="1" marL="742950" rtl="0" algn="l">
              <a:lnSpc>
                <a:spcPct val="100000"/>
              </a:lnSpc>
              <a:spcBef>
                <a:spcPts val="480"/>
              </a:spcBef>
              <a:spcAft>
                <a:spcPts val="0"/>
              </a:spcAft>
              <a:buClr>
                <a:schemeClr val="dk1"/>
              </a:buClr>
              <a:buSzPts val="2400"/>
              <a:buChar char="–"/>
            </a:pPr>
            <a:r>
              <a:rPr lang="en-US" sz="2400"/>
              <a:t>During COVID-19, HLS cases handled by DTA Ombuds Office.</a:t>
            </a:r>
            <a:endParaRPr/>
          </a:p>
          <a:p>
            <a:pPr indent="-285750" lvl="1" marL="742950" rtl="0" algn="l">
              <a:lnSpc>
                <a:spcPct val="100000"/>
              </a:lnSpc>
              <a:spcBef>
                <a:spcPts val="480"/>
              </a:spcBef>
              <a:spcAft>
                <a:spcPts val="0"/>
              </a:spcAft>
              <a:buClr>
                <a:schemeClr val="dk1"/>
              </a:buClr>
              <a:buSzPts val="2400"/>
              <a:buChar char="–"/>
            </a:pPr>
            <a:r>
              <a:rPr lang="en-US" sz="2400"/>
              <a:t>Request by phone or using HLS form (</a:t>
            </a:r>
            <a:r>
              <a:rPr lang="en-US" sz="2400" u="sng">
                <a:solidFill>
                  <a:schemeClr val="hlink"/>
                </a:solidFill>
                <a:hlinkClick r:id="rId3"/>
              </a:rPr>
              <a:t>English</a:t>
            </a:r>
            <a:r>
              <a:rPr lang="en-US" sz="2400"/>
              <a:t> and </a:t>
            </a:r>
            <a:r>
              <a:rPr lang="en-US" sz="2400" u="sng">
                <a:solidFill>
                  <a:schemeClr val="hlink"/>
                </a:solidFill>
                <a:hlinkClick r:id="rId4"/>
              </a:rPr>
              <a:t>Spanish</a:t>
            </a:r>
            <a:r>
              <a:rPr lang="en-US" sz="2400"/>
              <a:t>).</a:t>
            </a:r>
            <a:endParaRPr/>
          </a:p>
          <a:p>
            <a:pPr indent="-285750" lvl="1" marL="742950" rtl="0" algn="l">
              <a:lnSpc>
                <a:spcPct val="100000"/>
              </a:lnSpc>
              <a:spcBef>
                <a:spcPts val="480"/>
              </a:spcBef>
              <a:spcAft>
                <a:spcPts val="0"/>
              </a:spcAft>
              <a:buClr>
                <a:schemeClr val="dk1"/>
              </a:buClr>
              <a:buSzPts val="2400"/>
              <a:buChar char="–"/>
            </a:pPr>
            <a:r>
              <a:rPr lang="en-US" sz="2400"/>
              <a:t>Also blocks DTA Connect &amp; automated info from Assistance Line</a:t>
            </a:r>
            <a:endParaRPr/>
          </a:p>
          <a:p>
            <a:pPr indent="-342900" lvl="0" marL="342900" rtl="0" algn="l">
              <a:lnSpc>
                <a:spcPct val="100000"/>
              </a:lnSpc>
              <a:spcBef>
                <a:spcPts val="560"/>
              </a:spcBef>
              <a:spcAft>
                <a:spcPts val="0"/>
              </a:spcAft>
              <a:buClr>
                <a:schemeClr val="dk1"/>
              </a:buClr>
              <a:buSzPts val="2800"/>
              <a:buChar char="•"/>
            </a:pPr>
            <a:r>
              <a:rPr lang="en-US" sz="2800" u="sng">
                <a:solidFill>
                  <a:schemeClr val="hlink"/>
                </a:solidFill>
                <a:hlinkClick r:id="rId5"/>
              </a:rPr>
              <a:t>DV Specialist </a:t>
            </a:r>
            <a:r>
              <a:rPr lang="en-US" sz="2800"/>
              <a:t>in each DTA office</a:t>
            </a:r>
            <a:endParaRPr b="1" i="1" sz="1000">
              <a:solidFill>
                <a:schemeClr val="accent1"/>
              </a:solidFill>
            </a:endParaRPr>
          </a:p>
          <a:p>
            <a:pPr indent="0" lvl="2" marL="800100" rtl="0" algn="l">
              <a:lnSpc>
                <a:spcPct val="100000"/>
              </a:lnSpc>
              <a:spcBef>
                <a:spcPts val="2200"/>
              </a:spcBef>
              <a:spcAft>
                <a:spcPts val="0"/>
              </a:spcAft>
              <a:buClr>
                <a:schemeClr val="accent1"/>
              </a:buClr>
              <a:buSzPts val="1800"/>
              <a:buNone/>
            </a:pPr>
            <a:r>
              <a:t/>
            </a:r>
            <a:endParaRPr b="1" i="1" sz="1800">
              <a:solidFill>
                <a:schemeClr val="accent1"/>
              </a:solidFill>
            </a:endParaRPr>
          </a:p>
          <a:p>
            <a:pPr indent="0" lvl="2" marL="800100" rtl="0" algn="l">
              <a:lnSpc>
                <a:spcPct val="100000"/>
              </a:lnSpc>
              <a:spcBef>
                <a:spcPts val="2200"/>
              </a:spcBef>
              <a:spcAft>
                <a:spcPts val="0"/>
              </a:spcAft>
              <a:buClr>
                <a:schemeClr val="accent1"/>
              </a:buClr>
              <a:buSzPts val="1800"/>
              <a:buNone/>
            </a:pPr>
            <a:r>
              <a:rPr b="1" i="1" lang="en-US" sz="1800">
                <a:solidFill>
                  <a:srgbClr val="0070C0"/>
                </a:solidFill>
              </a:rPr>
              <a:t>If issues with DTA rules because of DV</a:t>
            </a:r>
            <a:r>
              <a:rPr lang="en-US" sz="1800">
                <a:solidFill>
                  <a:srgbClr val="0070C0"/>
                </a:solidFill>
              </a:rPr>
              <a:t> - contact DV specialist and/or legal services. </a:t>
            </a:r>
            <a:endParaRPr sz="1000">
              <a:solidFill>
                <a:srgbClr val="0070C0"/>
              </a:solidFill>
            </a:endParaRPr>
          </a:p>
          <a:p>
            <a:pPr indent="-139700" lvl="0" marL="342900" rtl="0" algn="l">
              <a:lnSpc>
                <a:spcPct val="100000"/>
              </a:lnSpc>
              <a:spcBef>
                <a:spcPts val="640"/>
              </a:spcBef>
              <a:spcAft>
                <a:spcPts val="0"/>
              </a:spcAft>
              <a:buClr>
                <a:schemeClr val="dk1"/>
              </a:buClr>
              <a:buSzPts val="3200"/>
              <a:buNone/>
            </a:pPr>
            <a:r>
              <a:t/>
            </a:r>
            <a:endParaRPr/>
          </a:p>
        </p:txBody>
      </p:sp>
      <p:sp>
        <p:nvSpPr>
          <p:cNvPr id="1061" name="Google Shape;1061;p135"/>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Warning" id="1062" name="Google Shape;1062;p135"/>
          <p:cNvPicPr preferRelativeResize="0"/>
          <p:nvPr/>
        </p:nvPicPr>
        <p:blipFill rotWithShape="1">
          <a:blip r:embed="rId6">
            <a:alphaModFix/>
          </a:blip>
          <a:srcRect b="0" l="0" r="0" t="0"/>
          <a:stretch/>
        </p:blipFill>
        <p:spPr>
          <a:xfrm>
            <a:off x="534149" y="5455775"/>
            <a:ext cx="792163" cy="792163"/>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36"/>
          <p:cNvSpPr txBox="1"/>
          <p:nvPr>
            <p:ph type="title"/>
          </p:nvPr>
        </p:nvSpPr>
        <p:spPr>
          <a:xfrm>
            <a:off x="1753324" y="286600"/>
            <a:ext cx="7228800" cy="1450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70C0"/>
                </a:solidFill>
              </a:rPr>
              <a:t>Language Access</a:t>
            </a:r>
            <a:endParaRPr>
              <a:solidFill>
                <a:srgbClr val="0070C0"/>
              </a:solidFill>
            </a:endParaRPr>
          </a:p>
        </p:txBody>
      </p:sp>
      <p:sp>
        <p:nvSpPr>
          <p:cNvPr id="1070" name="Google Shape;1070;p136"/>
          <p:cNvSpPr txBox="1"/>
          <p:nvPr>
            <p:ph idx="1" type="body"/>
          </p:nvPr>
        </p:nvSpPr>
        <p:spPr>
          <a:xfrm>
            <a:off x="1463047" y="1845723"/>
            <a:ext cx="9260700" cy="4824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accent1"/>
              </a:buClr>
              <a:buSzPts val="2800"/>
              <a:buChar char="•"/>
            </a:pPr>
            <a:r>
              <a:rPr lang="en-US" sz="2800">
                <a:solidFill>
                  <a:schemeClr val="accent1"/>
                </a:solidFill>
              </a:rPr>
              <a:t>Right to interpreter!</a:t>
            </a:r>
            <a:endParaRPr/>
          </a:p>
          <a:p>
            <a:pPr indent="-342900" lvl="0" marL="342900" rtl="0" algn="l">
              <a:lnSpc>
                <a:spcPct val="100000"/>
              </a:lnSpc>
              <a:spcBef>
                <a:spcPts val="1200"/>
              </a:spcBef>
              <a:spcAft>
                <a:spcPts val="0"/>
              </a:spcAft>
              <a:buClr>
                <a:schemeClr val="dk1"/>
              </a:buClr>
              <a:buSzPts val="2800"/>
              <a:buChar char="•"/>
            </a:pPr>
            <a:r>
              <a:rPr lang="en-US" sz="2800"/>
              <a:t>DTA notices only in English &amp; Spanish</a:t>
            </a:r>
            <a:endParaRPr/>
          </a:p>
          <a:p>
            <a:pPr indent="-342900" lvl="0" marL="342900" rtl="0" algn="l">
              <a:lnSpc>
                <a:spcPct val="100000"/>
              </a:lnSpc>
              <a:spcBef>
                <a:spcPts val="1200"/>
              </a:spcBef>
              <a:spcAft>
                <a:spcPts val="0"/>
              </a:spcAft>
              <a:buClr>
                <a:schemeClr val="dk1"/>
              </a:buClr>
              <a:buSzPts val="2800"/>
              <a:buChar char="•"/>
            </a:pPr>
            <a:r>
              <a:rPr lang="en-US" sz="2800"/>
              <a:t>DTAConnect.com &amp; Assistance Line in 6 languages</a:t>
            </a:r>
            <a:endParaRPr/>
          </a:p>
          <a:p>
            <a:pPr indent="-342900" lvl="0" marL="342900" rtl="0" algn="l">
              <a:lnSpc>
                <a:spcPct val="100000"/>
              </a:lnSpc>
              <a:spcBef>
                <a:spcPts val="1200"/>
              </a:spcBef>
              <a:spcAft>
                <a:spcPts val="0"/>
              </a:spcAft>
              <a:buClr>
                <a:schemeClr val="dk1"/>
              </a:buClr>
              <a:buSzPts val="2800"/>
              <a:buChar char="•"/>
            </a:pPr>
            <a:r>
              <a:rPr lang="en-US" sz="2800"/>
              <a:t>Some DTA brochures available in additional languages</a:t>
            </a:r>
            <a:endParaRPr/>
          </a:p>
          <a:p>
            <a:pPr indent="-342900" lvl="0" marL="342900" rtl="0" algn="l">
              <a:lnSpc>
                <a:spcPct val="100000"/>
              </a:lnSpc>
              <a:spcBef>
                <a:spcPts val="1200"/>
              </a:spcBef>
              <a:spcAft>
                <a:spcPts val="0"/>
              </a:spcAft>
              <a:buClr>
                <a:schemeClr val="dk1"/>
              </a:buClr>
              <a:buSzPts val="2800"/>
              <a:buChar char="•"/>
            </a:pPr>
            <a:r>
              <a:rPr lang="en-US" sz="2800"/>
              <a:t>DTA case specific texts/emails in </a:t>
            </a:r>
            <a:r>
              <a:rPr lang="en-US" sz="2800"/>
              <a:t>English and Spanish </a:t>
            </a:r>
            <a:endParaRPr sz="2800"/>
          </a:p>
          <a:p>
            <a:pPr indent="0" lvl="2" marL="800100" rtl="0" algn="l">
              <a:lnSpc>
                <a:spcPct val="100000"/>
              </a:lnSpc>
              <a:spcBef>
                <a:spcPts val="2200"/>
              </a:spcBef>
              <a:spcAft>
                <a:spcPts val="0"/>
              </a:spcAft>
              <a:buClr>
                <a:schemeClr val="accent1"/>
              </a:buClr>
              <a:buSzPts val="1800"/>
              <a:buFont typeface="Arial"/>
              <a:buNone/>
            </a:pPr>
            <a:r>
              <a:t/>
            </a:r>
            <a:endParaRPr b="1" i="1" sz="1800">
              <a:solidFill>
                <a:schemeClr val="accent1"/>
              </a:solidFill>
            </a:endParaRPr>
          </a:p>
          <a:p>
            <a:pPr indent="0" lvl="2" marL="800100" rtl="0" algn="l">
              <a:lnSpc>
                <a:spcPct val="100000"/>
              </a:lnSpc>
              <a:spcBef>
                <a:spcPts val="2200"/>
              </a:spcBef>
              <a:spcAft>
                <a:spcPts val="0"/>
              </a:spcAft>
              <a:buClr>
                <a:schemeClr val="accent1"/>
              </a:buClr>
              <a:buSzPts val="1800"/>
              <a:buFont typeface="Arial"/>
              <a:buNone/>
            </a:pPr>
            <a:r>
              <a:rPr b="1" i="1" lang="en-US" sz="1800">
                <a:solidFill>
                  <a:srgbClr val="0070C0"/>
                </a:solidFill>
              </a:rPr>
              <a:t>If issues with language access</a:t>
            </a:r>
            <a:r>
              <a:rPr lang="en-US" sz="1800">
                <a:solidFill>
                  <a:srgbClr val="0070C0"/>
                </a:solidFill>
              </a:rPr>
              <a:t> - contact DTA Ombuds Unit at 617-348-5354 and/or legal services.</a:t>
            </a:r>
            <a:endParaRPr sz="2800">
              <a:solidFill>
                <a:srgbClr val="0070C0"/>
              </a:solidFill>
            </a:endParaRPr>
          </a:p>
        </p:txBody>
      </p:sp>
      <p:sp>
        <p:nvSpPr>
          <p:cNvPr id="1071" name="Google Shape;1071;p136"/>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Warning" id="1072" name="Google Shape;1072;p136"/>
          <p:cNvPicPr preferRelativeResize="0"/>
          <p:nvPr/>
        </p:nvPicPr>
        <p:blipFill rotWithShape="1">
          <a:blip r:embed="rId3">
            <a:alphaModFix/>
          </a:blip>
          <a:srcRect b="0" l="0" r="0" t="0"/>
          <a:stretch/>
        </p:blipFill>
        <p:spPr>
          <a:xfrm>
            <a:off x="609616" y="5749175"/>
            <a:ext cx="792163" cy="7921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8"/>
          <p:cNvSpPr txBox="1"/>
          <p:nvPr>
            <p:ph type="title"/>
          </p:nvPr>
        </p:nvSpPr>
        <p:spPr>
          <a:xfrm>
            <a:off x="1097275" y="286601"/>
            <a:ext cx="10058400" cy="1069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SNAP online purchasing</a:t>
            </a:r>
            <a:endParaRPr>
              <a:solidFill>
                <a:srgbClr val="1155CC"/>
              </a:solidFill>
            </a:endParaRPr>
          </a:p>
        </p:txBody>
      </p:sp>
      <p:sp>
        <p:nvSpPr>
          <p:cNvPr id="217" name="Google Shape;217;p38"/>
          <p:cNvSpPr txBox="1"/>
          <p:nvPr>
            <p:ph idx="1" type="body"/>
          </p:nvPr>
        </p:nvSpPr>
        <p:spPr>
          <a:xfrm>
            <a:off x="1097275" y="1845723"/>
            <a:ext cx="10058400" cy="4727700"/>
          </a:xfrm>
          <a:prstGeom prst="rect">
            <a:avLst/>
          </a:prstGeom>
        </p:spPr>
        <p:txBody>
          <a:bodyPr anchorCtr="0" anchor="t" bIns="45700" lIns="0" spcFirstLastPara="1" rIns="0" wrap="square" tIns="45700">
            <a:normAutofit/>
          </a:bodyPr>
          <a:lstStyle/>
          <a:p>
            <a:pPr indent="-369329" lvl="0" marL="457200" rtl="0" algn="l">
              <a:lnSpc>
                <a:spcPct val="115000"/>
              </a:lnSpc>
              <a:spcBef>
                <a:spcPts val="1200"/>
              </a:spcBef>
              <a:spcAft>
                <a:spcPts val="0"/>
              </a:spcAft>
              <a:buSzPts val="2216"/>
              <a:buChar char="●"/>
            </a:pPr>
            <a:r>
              <a:rPr lang="en-US" sz="2816"/>
              <a:t>Use SNAP EBT to purchase food online including:</a:t>
            </a:r>
            <a:endParaRPr sz="2816"/>
          </a:p>
          <a:p>
            <a:pPr indent="-368300" lvl="1" marL="914400" rtl="0" algn="l">
              <a:lnSpc>
                <a:spcPct val="115000"/>
              </a:lnSpc>
              <a:spcBef>
                <a:spcPts val="1000"/>
              </a:spcBef>
              <a:spcAft>
                <a:spcPts val="0"/>
              </a:spcAft>
              <a:buSzPts val="2200"/>
              <a:buChar char="○"/>
            </a:pPr>
            <a:r>
              <a:rPr lang="en-US" sz="2300"/>
              <a:t>Amazon</a:t>
            </a:r>
            <a:endParaRPr sz="2300"/>
          </a:p>
          <a:p>
            <a:pPr indent="-374650" lvl="1" marL="914400" rtl="0" algn="l">
              <a:lnSpc>
                <a:spcPct val="115000"/>
              </a:lnSpc>
              <a:spcBef>
                <a:spcPts val="0"/>
              </a:spcBef>
              <a:spcAft>
                <a:spcPts val="0"/>
              </a:spcAft>
              <a:buSzPts val="2300"/>
              <a:buChar char="○"/>
            </a:pPr>
            <a:r>
              <a:rPr lang="en-US" sz="2300"/>
              <a:t>Walmart &amp; BJs</a:t>
            </a:r>
            <a:endParaRPr sz="2300"/>
          </a:p>
          <a:p>
            <a:pPr indent="-374650" lvl="1" marL="914400" rtl="0" algn="l">
              <a:lnSpc>
                <a:spcPct val="115000"/>
              </a:lnSpc>
              <a:spcBef>
                <a:spcPts val="0"/>
              </a:spcBef>
              <a:spcAft>
                <a:spcPts val="0"/>
              </a:spcAft>
              <a:buSzPts val="2300"/>
              <a:buChar char="○"/>
            </a:pPr>
            <a:r>
              <a:rPr lang="en-US" sz="2300"/>
              <a:t>InstaCart (multiple stores)</a:t>
            </a:r>
            <a:endParaRPr sz="2300"/>
          </a:p>
          <a:p>
            <a:pPr indent="-368300" lvl="1" marL="914400" rtl="0" algn="l">
              <a:lnSpc>
                <a:spcPct val="115000"/>
              </a:lnSpc>
              <a:spcBef>
                <a:spcPts val="0"/>
              </a:spcBef>
              <a:spcAft>
                <a:spcPts val="0"/>
              </a:spcAft>
              <a:buSzPts val="2200"/>
              <a:buChar char="○"/>
            </a:pPr>
            <a:r>
              <a:rPr lang="en-US" sz="2300"/>
              <a:t>Daily Table</a:t>
            </a:r>
            <a:endParaRPr sz="2300"/>
          </a:p>
          <a:p>
            <a:pPr indent="-368300" lvl="1" marL="914400" rtl="0" algn="l">
              <a:lnSpc>
                <a:spcPct val="115000"/>
              </a:lnSpc>
              <a:spcBef>
                <a:spcPts val="0"/>
              </a:spcBef>
              <a:spcAft>
                <a:spcPts val="0"/>
              </a:spcAft>
              <a:buSzPts val="2200"/>
              <a:buChar char="○"/>
            </a:pPr>
            <a:r>
              <a:rPr lang="en-US" sz="2300"/>
              <a:t>Geissler’s</a:t>
            </a:r>
            <a:endParaRPr sz="2300"/>
          </a:p>
          <a:p>
            <a:pPr indent="-368300" lvl="1" marL="914400" rtl="0" algn="l">
              <a:lnSpc>
                <a:spcPct val="115000"/>
              </a:lnSpc>
              <a:spcBef>
                <a:spcPts val="0"/>
              </a:spcBef>
              <a:spcAft>
                <a:spcPts val="0"/>
              </a:spcAft>
              <a:buSzPts val="2200"/>
              <a:buChar char="○"/>
            </a:pPr>
            <a:r>
              <a:rPr lang="en-US" sz="2300"/>
              <a:t>Shaws, Star Market, Stop &amp; Shop, Price Rite</a:t>
            </a:r>
            <a:endParaRPr sz="2300"/>
          </a:p>
          <a:p>
            <a:pPr indent="457200" lvl="0" marL="0" rtl="0" algn="l">
              <a:lnSpc>
                <a:spcPct val="115000"/>
              </a:lnSpc>
              <a:spcBef>
                <a:spcPts val="1200"/>
              </a:spcBef>
              <a:spcAft>
                <a:spcPts val="0"/>
              </a:spcAft>
              <a:buNone/>
            </a:pPr>
            <a:r>
              <a:rPr lang="en-US" sz="2616"/>
              <a:t>See </a:t>
            </a:r>
            <a:r>
              <a:rPr lang="en-US" sz="2616" u="sng">
                <a:solidFill>
                  <a:schemeClr val="hlink"/>
                </a:solidFill>
                <a:hlinkClick r:id="rId3"/>
              </a:rPr>
              <a:t>Mass.gov/SNAPOnline</a:t>
            </a:r>
            <a:r>
              <a:rPr lang="en-US" sz="2616"/>
              <a:t> </a:t>
            </a:r>
            <a:endParaRPr>
              <a:highlight>
                <a:schemeClr val="lt1"/>
              </a:highlight>
            </a:endParaRPr>
          </a:p>
        </p:txBody>
      </p:sp>
      <p:sp>
        <p:nvSpPr>
          <p:cNvPr id="218" name="Google Shape;218;p38"/>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219" name="Google Shape;219;p38"/>
          <p:cNvPicPr preferRelativeResize="0"/>
          <p:nvPr/>
        </p:nvPicPr>
        <p:blipFill>
          <a:blip r:embed="rId4">
            <a:alphaModFix/>
          </a:blip>
          <a:stretch>
            <a:fillRect/>
          </a:stretch>
        </p:blipFill>
        <p:spPr>
          <a:xfrm>
            <a:off x="9327812" y="70449"/>
            <a:ext cx="2578162" cy="16744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37"/>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a:solidFill>
                  <a:srgbClr val="0070C0"/>
                </a:solidFill>
              </a:rPr>
              <a:t>Replacing Stolen or Lost SNAP</a:t>
            </a:r>
            <a:endParaRPr>
              <a:solidFill>
                <a:srgbClr val="0070C0"/>
              </a:solidFill>
            </a:endParaRPr>
          </a:p>
        </p:txBody>
      </p:sp>
      <p:sp>
        <p:nvSpPr>
          <p:cNvPr id="1079" name="Google Shape;1079;p1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38"/>
          <p:cNvSpPr txBox="1"/>
          <p:nvPr>
            <p:ph type="title"/>
          </p:nvPr>
        </p:nvSpPr>
        <p:spPr>
          <a:xfrm>
            <a:off x="415600" y="593367"/>
            <a:ext cx="11360700" cy="9432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solidFill>
                  <a:srgbClr val="0070C0"/>
                </a:solidFill>
              </a:rPr>
              <a:t>SNAP stol</a:t>
            </a:r>
            <a:r>
              <a:rPr lang="en-US">
                <a:solidFill>
                  <a:srgbClr val="0070C0"/>
                </a:solidFill>
              </a:rPr>
              <a:t>en</a:t>
            </a:r>
            <a:r>
              <a:rPr lang="en-US">
                <a:solidFill>
                  <a:srgbClr val="0070C0"/>
                </a:solidFill>
              </a:rPr>
              <a:t> through skimming/phishing</a:t>
            </a:r>
            <a:endParaRPr>
              <a:solidFill>
                <a:srgbClr val="0070C0"/>
              </a:solidFill>
            </a:endParaRPr>
          </a:p>
        </p:txBody>
      </p:sp>
      <p:sp>
        <p:nvSpPr>
          <p:cNvPr id="1086" name="Google Shape;1086;p13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solidFill>
                  <a:schemeClr val="dk2"/>
                </a:solidFill>
              </a:rPr>
              <a:t>‹#›</a:t>
            </a:fld>
            <a:endParaRPr>
              <a:solidFill>
                <a:schemeClr val="dk2"/>
              </a:solidFill>
            </a:endParaRPr>
          </a:p>
        </p:txBody>
      </p:sp>
      <p:sp>
        <p:nvSpPr>
          <p:cNvPr id="1087" name="Google Shape;1087;p138"/>
          <p:cNvSpPr txBox="1"/>
          <p:nvPr>
            <p:ph idx="1" type="body"/>
          </p:nvPr>
        </p:nvSpPr>
        <p:spPr>
          <a:xfrm>
            <a:off x="415600" y="1688433"/>
            <a:ext cx="11360700" cy="4403700"/>
          </a:xfrm>
          <a:prstGeom prst="rect">
            <a:avLst/>
          </a:prstGeom>
        </p:spPr>
        <p:txBody>
          <a:bodyPr anchorCtr="0" anchor="t" bIns="121900" lIns="121900" spcFirstLastPara="1" rIns="121900" wrap="square" tIns="121900">
            <a:normAutofit/>
          </a:bodyPr>
          <a:lstStyle/>
          <a:p>
            <a:pPr indent="-381000" lvl="0" marL="457200" rtl="0" algn="l">
              <a:spcBef>
                <a:spcPts val="0"/>
              </a:spcBef>
              <a:spcAft>
                <a:spcPts val="0"/>
              </a:spcAft>
              <a:buSzPts val="2400"/>
              <a:buChar char="●"/>
            </a:pPr>
            <a:r>
              <a:rPr lang="en-US"/>
              <a:t>Skimming: Thief skims EBT card info, makes duplicate card to steal SNAP</a:t>
            </a:r>
            <a:endParaRPr/>
          </a:p>
          <a:p>
            <a:pPr indent="-381000" lvl="0" marL="457200" rtl="0" algn="l">
              <a:spcBef>
                <a:spcPts val="0"/>
              </a:spcBef>
              <a:spcAft>
                <a:spcPts val="0"/>
              </a:spcAft>
              <a:buSzPts val="2400"/>
              <a:buChar char="●"/>
            </a:pPr>
            <a:r>
              <a:rPr lang="en-US"/>
              <a:t>Phishing: Thief poses as DTA to get EBT card/PIN/account info </a:t>
            </a:r>
            <a:endParaRPr/>
          </a:p>
          <a:p>
            <a:pPr indent="-381000" lvl="0" marL="457200" rtl="0" algn="l">
              <a:spcBef>
                <a:spcPts val="0"/>
              </a:spcBef>
              <a:spcAft>
                <a:spcPts val="0"/>
              </a:spcAft>
              <a:buSzPts val="2400"/>
              <a:buChar char="●"/>
            </a:pPr>
            <a:r>
              <a:rPr lang="en-US"/>
              <a:t>DTA is replacing up to the full amount of SNAP (and cash) stolen </a:t>
            </a:r>
            <a:endParaRPr/>
          </a:p>
          <a:p>
            <a:pPr indent="-381000" lvl="0" marL="457200" rtl="0" algn="l">
              <a:spcBef>
                <a:spcPts val="0"/>
              </a:spcBef>
              <a:spcAft>
                <a:spcPts val="0"/>
              </a:spcAft>
              <a:buSzPts val="2400"/>
              <a:buChar char="●"/>
            </a:pPr>
            <a:r>
              <a:rPr lang="en-US"/>
              <a:t>DTA needs a signature to do replacement with federal funds. Make a claim and get DTA signature by calling DTA, doing online form, or doing paper form (DTAConnect, in-person, fax, mail). </a:t>
            </a:r>
            <a:endParaRPr/>
          </a:p>
          <a:p>
            <a:pPr indent="-381000" lvl="0" marL="457200" rtl="0" algn="l">
              <a:spcBef>
                <a:spcPts val="0"/>
              </a:spcBef>
              <a:spcAft>
                <a:spcPts val="0"/>
              </a:spcAft>
              <a:buSzPts val="2400"/>
              <a:buChar char="●"/>
            </a:pPr>
            <a:r>
              <a:rPr lang="en-US"/>
              <a:t>Report within 30 days of when household discovers the theft </a:t>
            </a:r>
            <a:endParaRPr/>
          </a:p>
          <a:p>
            <a:pPr indent="-381000" lvl="0" marL="457200" rtl="0" algn="l">
              <a:spcBef>
                <a:spcPts val="0"/>
              </a:spcBef>
              <a:spcAft>
                <a:spcPts val="0"/>
              </a:spcAft>
              <a:buSzPts val="2400"/>
              <a:buChar char="●"/>
            </a:pPr>
            <a:r>
              <a:rPr lang="en-US"/>
              <a:t>For more info: </a:t>
            </a:r>
            <a:r>
              <a:rPr lang="en-US" u="sng">
                <a:solidFill>
                  <a:schemeClr val="hlink"/>
                </a:solidFill>
                <a:hlinkClick r:id="rId3"/>
              </a:rPr>
              <a:t>Mass.gov/info-details/snap-replacement-benefits-faq</a:t>
            </a:r>
            <a:r>
              <a:rPr lang="en-US"/>
              <a:t>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39"/>
          <p:cNvSpPr txBox="1"/>
          <p:nvPr>
            <p:ph type="title"/>
          </p:nvPr>
        </p:nvSpPr>
        <p:spPr>
          <a:xfrm>
            <a:off x="949525" y="274300"/>
            <a:ext cx="10058400" cy="1235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Replacement SNAP due to misfortune</a:t>
            </a:r>
            <a:endParaRPr>
              <a:solidFill>
                <a:srgbClr val="1155CC"/>
              </a:solidFill>
            </a:endParaRPr>
          </a:p>
        </p:txBody>
      </p:sp>
      <p:sp>
        <p:nvSpPr>
          <p:cNvPr id="1094" name="Google Shape;1094;p139"/>
          <p:cNvSpPr txBox="1"/>
          <p:nvPr>
            <p:ph idx="1" type="body"/>
          </p:nvPr>
        </p:nvSpPr>
        <p:spPr>
          <a:xfrm>
            <a:off x="1097275" y="1845725"/>
            <a:ext cx="10058400" cy="4687200"/>
          </a:xfrm>
          <a:prstGeom prst="rect">
            <a:avLst/>
          </a:prstGeom>
        </p:spPr>
        <p:txBody>
          <a:bodyPr anchorCtr="0" anchor="t" bIns="45700" lIns="0" spcFirstLastPara="1" rIns="0" wrap="square" tIns="45700">
            <a:normAutofit/>
          </a:bodyPr>
          <a:lstStyle/>
          <a:p>
            <a:pPr indent="0" lvl="0" marL="0" rtl="0" algn="l">
              <a:lnSpc>
                <a:spcPct val="100000"/>
              </a:lnSpc>
              <a:spcBef>
                <a:spcPts val="1200"/>
              </a:spcBef>
              <a:spcAft>
                <a:spcPts val="0"/>
              </a:spcAft>
              <a:buNone/>
            </a:pPr>
            <a:r>
              <a:rPr lang="en-US"/>
              <a:t>Winter storms, summer hurricanes &amp; tornadoes, fires &amp; floods ….</a:t>
            </a:r>
            <a:endParaRPr/>
          </a:p>
          <a:p>
            <a:pPr indent="-381000" lvl="0" marL="457200" rtl="0" algn="l">
              <a:lnSpc>
                <a:spcPct val="100000"/>
              </a:lnSpc>
              <a:spcBef>
                <a:spcPts val="1200"/>
              </a:spcBef>
              <a:spcAft>
                <a:spcPts val="0"/>
              </a:spcAft>
              <a:buSzPts val="2400"/>
              <a:buChar char="●"/>
            </a:pPr>
            <a:r>
              <a:rPr lang="en-US"/>
              <a:t>If household loses power for 4 hours +, report to DTA loss of food bought with SNAP.  DTA can replace up to one month of SNAP - including the Emergency Allotment! </a:t>
            </a:r>
            <a:endParaRPr/>
          </a:p>
          <a:p>
            <a:pPr indent="-361950" lvl="1" marL="914400" rtl="0" algn="l">
              <a:lnSpc>
                <a:spcPct val="100000"/>
              </a:lnSpc>
              <a:spcBef>
                <a:spcPts val="1000"/>
              </a:spcBef>
              <a:spcAft>
                <a:spcPts val="0"/>
              </a:spcAft>
              <a:buSzPts val="2100"/>
              <a:buChar char="○"/>
            </a:pPr>
            <a:r>
              <a:rPr lang="en-US" sz="2100"/>
              <a:t>Report has to be within 10 days of the loss. </a:t>
            </a:r>
            <a:endParaRPr sz="2100"/>
          </a:p>
          <a:p>
            <a:pPr indent="-361950" lvl="1" marL="914400" rtl="0" algn="l">
              <a:lnSpc>
                <a:spcPct val="100000"/>
              </a:lnSpc>
              <a:spcBef>
                <a:spcPts val="0"/>
              </a:spcBef>
              <a:spcAft>
                <a:spcPts val="0"/>
              </a:spcAft>
              <a:buSzPts val="2100"/>
              <a:buChar char="○"/>
            </a:pPr>
            <a:r>
              <a:rPr lang="en-US" sz="2100"/>
              <a:t>Household then has 10 more days to get key info to DTA via a self declaration or a form. </a:t>
            </a:r>
            <a:endParaRPr sz="2100"/>
          </a:p>
          <a:p>
            <a:pPr indent="-381000" lvl="0" marL="457200" rtl="0" algn="l">
              <a:lnSpc>
                <a:spcPct val="100000"/>
              </a:lnSpc>
              <a:spcBef>
                <a:spcPts val="1000"/>
              </a:spcBef>
              <a:spcAft>
                <a:spcPts val="0"/>
              </a:spcAft>
              <a:buSzPts val="2400"/>
              <a:buChar char="●"/>
            </a:pPr>
            <a:r>
              <a:rPr lang="en-US"/>
              <a:t>Misfortune can also include loss of food due to equipment failure, shut off of utilities and other bad luck.</a:t>
            </a:r>
            <a:endParaRPr>
              <a:solidFill>
                <a:srgbClr val="000000"/>
              </a:solidFill>
              <a:highlight>
                <a:srgbClr val="FFFFFF"/>
              </a:highlight>
            </a:endParaRPr>
          </a:p>
          <a:p>
            <a:pPr indent="0" lvl="0" marL="0" rtl="0" algn="l">
              <a:lnSpc>
                <a:spcPct val="100000"/>
              </a:lnSpc>
              <a:spcBef>
                <a:spcPts val="1200"/>
              </a:spcBef>
              <a:spcAft>
                <a:spcPts val="0"/>
              </a:spcAft>
              <a:buNone/>
            </a:pPr>
            <a:r>
              <a:rPr lang="en-US"/>
              <a:t>Learn more: </a:t>
            </a:r>
            <a:r>
              <a:rPr lang="en-US" u="sng">
                <a:solidFill>
                  <a:schemeClr val="hlink"/>
                </a:solidFill>
                <a:hlinkClick r:id="rId3"/>
              </a:rPr>
              <a:t>M</a:t>
            </a:r>
            <a:r>
              <a:rPr lang="en-US" u="sng">
                <a:solidFill>
                  <a:schemeClr val="hlink"/>
                </a:solidFill>
                <a:hlinkClick r:id="rId4"/>
              </a:rPr>
              <a:t>asslegalservices.org/SNAP-misfortune</a:t>
            </a:r>
            <a:r>
              <a:rPr lang="en-US"/>
              <a:t> </a:t>
            </a:r>
            <a:endParaRPr/>
          </a:p>
        </p:txBody>
      </p:sp>
      <p:sp>
        <p:nvSpPr>
          <p:cNvPr id="1095" name="Google Shape;1095;p13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1096" name="Google Shape;1096;p139"/>
          <p:cNvPicPr preferRelativeResize="0"/>
          <p:nvPr/>
        </p:nvPicPr>
        <p:blipFill>
          <a:blip r:embed="rId5">
            <a:alphaModFix/>
          </a:blip>
          <a:stretch>
            <a:fillRect/>
          </a:stretch>
        </p:blipFill>
        <p:spPr>
          <a:xfrm>
            <a:off x="9764700" y="529275"/>
            <a:ext cx="1583401" cy="13164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40"/>
          <p:cNvSpPr txBox="1"/>
          <p:nvPr>
            <p:ph type="title"/>
          </p:nvPr>
        </p:nvSpPr>
        <p:spPr>
          <a:xfrm>
            <a:off x="885175" y="300000"/>
            <a:ext cx="8150700" cy="1000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1155CC"/>
                </a:solidFill>
              </a:rPr>
              <a:t>Problem solving – advocacy tips</a:t>
            </a:r>
            <a:endParaRPr>
              <a:solidFill>
                <a:srgbClr val="1155CC"/>
              </a:solidFill>
            </a:endParaRPr>
          </a:p>
        </p:txBody>
      </p:sp>
      <p:sp>
        <p:nvSpPr>
          <p:cNvPr id="1104" name="Google Shape;1104;p140"/>
          <p:cNvSpPr txBox="1"/>
          <p:nvPr>
            <p:ph idx="1" type="body"/>
          </p:nvPr>
        </p:nvSpPr>
        <p:spPr>
          <a:xfrm>
            <a:off x="885125" y="1583475"/>
            <a:ext cx="10265400" cy="4736100"/>
          </a:xfrm>
          <a:prstGeom prst="rect">
            <a:avLst/>
          </a:prstGeom>
          <a:noFill/>
          <a:ln>
            <a:noFill/>
          </a:ln>
        </p:spPr>
        <p:txBody>
          <a:bodyPr anchorCtr="0" anchor="t" bIns="45700" lIns="91425" spcFirstLastPara="1" rIns="91425" wrap="square" tIns="45700">
            <a:noAutofit/>
          </a:bodyPr>
          <a:lstStyle/>
          <a:p>
            <a:pPr indent="-292100" lvl="0" marL="342900" rtl="0" algn="l">
              <a:lnSpc>
                <a:spcPct val="100000"/>
              </a:lnSpc>
              <a:spcBef>
                <a:spcPts val="800"/>
              </a:spcBef>
              <a:spcAft>
                <a:spcPts val="0"/>
              </a:spcAft>
              <a:buClr>
                <a:schemeClr val="dk1"/>
              </a:buClr>
              <a:buSzPts val="2400"/>
              <a:buFont typeface="Arial"/>
              <a:buChar char="●"/>
            </a:pPr>
            <a:r>
              <a:rPr b="1" lang="en-US"/>
              <a:t>Contact Ass</a:t>
            </a:r>
            <a:r>
              <a:rPr b="1" lang="en-US"/>
              <a:t>ist</a:t>
            </a:r>
            <a:r>
              <a:rPr b="1" lang="en-US"/>
              <a:t>ant Director or Director</a:t>
            </a:r>
            <a:r>
              <a:rPr lang="en-US"/>
              <a:t> of local DTA office. </a:t>
            </a:r>
            <a:r>
              <a:rPr lang="en-US" u="sng">
                <a:solidFill>
                  <a:schemeClr val="hlink"/>
                </a:solidFill>
                <a:hlinkClick r:id="rId3"/>
              </a:rPr>
              <a:t>DTA Local Office Contacts</a:t>
            </a:r>
            <a:endParaRPr/>
          </a:p>
          <a:p>
            <a:pPr indent="-292100" lvl="0" marL="342900" rtl="0" algn="l">
              <a:lnSpc>
                <a:spcPct val="100000"/>
              </a:lnSpc>
              <a:spcBef>
                <a:spcPts val="800"/>
              </a:spcBef>
              <a:spcAft>
                <a:spcPts val="0"/>
              </a:spcAft>
              <a:buClr>
                <a:schemeClr val="dk1"/>
              </a:buClr>
              <a:buSzPts val="2400"/>
              <a:buFont typeface="Arial"/>
              <a:buChar char="●"/>
            </a:pPr>
            <a:r>
              <a:rPr b="1" lang="en-US"/>
              <a:t>Contact DTA Ombuds Unit:</a:t>
            </a:r>
            <a:r>
              <a:rPr lang="en-US"/>
              <a:t> 617-348-5354 or email </a:t>
            </a:r>
            <a:r>
              <a:rPr lang="en-US" u="sng">
                <a:solidFill>
                  <a:schemeClr val="hlink"/>
                </a:solidFill>
                <a:hlinkClick r:id="rId4"/>
              </a:rPr>
              <a:t>sara.craven@state.ma.us</a:t>
            </a:r>
            <a:endParaRPr/>
          </a:p>
          <a:p>
            <a:pPr indent="-342900" lvl="1" marL="914400" rtl="0" algn="l">
              <a:lnSpc>
                <a:spcPct val="100000"/>
              </a:lnSpc>
              <a:spcBef>
                <a:spcPts val="800"/>
              </a:spcBef>
              <a:spcAft>
                <a:spcPts val="0"/>
              </a:spcAft>
              <a:buClr>
                <a:schemeClr val="dk1"/>
              </a:buClr>
              <a:buSzPts val="1800"/>
              <a:buFont typeface="Arial"/>
              <a:buChar char="○"/>
            </a:pPr>
            <a:r>
              <a:rPr lang="en-US" sz="1800"/>
              <a:t>Ombuds needs permission from </a:t>
            </a:r>
            <a:r>
              <a:rPr lang="en-US" sz="1800"/>
              <a:t>client</a:t>
            </a:r>
            <a:r>
              <a:rPr lang="en-US" sz="1800"/>
              <a:t> to talk to you. Specific fo</a:t>
            </a:r>
            <a:r>
              <a:rPr lang="en-US" sz="1800"/>
              <a:t>r</a:t>
            </a:r>
            <a:r>
              <a:rPr lang="en-US" sz="1800"/>
              <a:t>m not required – can be photo of simple handwritten note. See </a:t>
            </a:r>
            <a:r>
              <a:rPr lang="en-US" sz="1800" u="sng">
                <a:solidFill>
                  <a:schemeClr val="hlink"/>
                </a:solidFill>
                <a:hlinkClick r:id="rId5"/>
              </a:rPr>
              <a:t>sample</a:t>
            </a:r>
            <a:r>
              <a:rPr lang="en-US" sz="1800"/>
              <a:t>.</a:t>
            </a:r>
            <a:endParaRPr sz="1800"/>
          </a:p>
          <a:p>
            <a:pPr indent="-292100" lvl="0" marL="342900" rtl="0" algn="l">
              <a:lnSpc>
                <a:spcPct val="100000"/>
              </a:lnSpc>
              <a:spcBef>
                <a:spcPts val="800"/>
              </a:spcBef>
              <a:spcAft>
                <a:spcPts val="0"/>
              </a:spcAft>
              <a:buClr>
                <a:schemeClr val="dk1"/>
              </a:buClr>
              <a:buSzPts val="2400"/>
              <a:buFont typeface="Arial"/>
              <a:buChar char="●"/>
            </a:pPr>
            <a:r>
              <a:rPr b="1" lang="en-US"/>
              <a:t>Appeal:</a:t>
            </a:r>
            <a:r>
              <a:rPr lang="en-US"/>
              <a:t>  Help client </a:t>
            </a:r>
            <a:r>
              <a:rPr lang="en-US" u="sng">
                <a:solidFill>
                  <a:schemeClr val="accent5"/>
                </a:solidFill>
                <a:hlinkClick r:id="rId6">
                  <a:extLst>
                    <a:ext uri="{A12FA001-AC4F-418D-AE19-62706E023703}">
                      <ahyp:hlinkClr val="tx"/>
                    </a:ext>
                  </a:extLst>
                </a:hlinkClick>
              </a:rPr>
              <a:t>file appeal </a:t>
            </a:r>
            <a:r>
              <a:rPr lang="en-US"/>
              <a:t>within 90 days of date of notice.</a:t>
            </a:r>
            <a:endParaRPr/>
          </a:p>
          <a:p>
            <a:pPr indent="-381000" lvl="1" marL="914400" rtl="0" algn="l">
              <a:lnSpc>
                <a:spcPct val="100000"/>
              </a:lnSpc>
              <a:spcBef>
                <a:spcPts val="480"/>
              </a:spcBef>
              <a:spcAft>
                <a:spcPts val="0"/>
              </a:spcAft>
              <a:buClr>
                <a:schemeClr val="dk1"/>
              </a:buClr>
              <a:buSzPts val="2400"/>
              <a:buChar char="○"/>
            </a:pPr>
            <a:r>
              <a:rPr lang="en-US" sz="2400"/>
              <a:t>Call DTA Division of Hearings at 617-348-5321 &amp; leave message, or</a:t>
            </a:r>
            <a:endParaRPr sz="2400"/>
          </a:p>
          <a:p>
            <a:pPr indent="-381000" lvl="1" marL="914400" rtl="0" algn="l">
              <a:lnSpc>
                <a:spcPct val="100000"/>
              </a:lnSpc>
              <a:spcBef>
                <a:spcPts val="480"/>
              </a:spcBef>
              <a:spcAft>
                <a:spcPts val="0"/>
              </a:spcAft>
              <a:buClr>
                <a:schemeClr val="dk1"/>
              </a:buClr>
              <a:buSzPts val="2400"/>
              <a:buChar char="○"/>
            </a:pPr>
            <a:r>
              <a:rPr lang="en-US" sz="2400"/>
              <a:t>Fax appeal form or written request for hearing to 617-348-5311</a:t>
            </a:r>
            <a:endParaRPr sz="2400"/>
          </a:p>
          <a:p>
            <a:pPr indent="-381000" lvl="1" marL="914400" rtl="0" algn="l">
              <a:lnSpc>
                <a:spcPct val="100000"/>
              </a:lnSpc>
              <a:spcBef>
                <a:spcPts val="480"/>
              </a:spcBef>
              <a:spcAft>
                <a:spcPts val="0"/>
              </a:spcAft>
              <a:buSzPts val="2400"/>
              <a:buChar char="○"/>
            </a:pPr>
            <a:r>
              <a:rPr lang="en-US" sz="2400"/>
              <a:t>Contact </a:t>
            </a:r>
            <a:r>
              <a:rPr lang="en-US" sz="2400" u="sng">
                <a:solidFill>
                  <a:schemeClr val="accent5"/>
                </a:solidFill>
                <a:hlinkClick r:id="rId7">
                  <a:extLst>
                    <a:ext uri="{A12FA001-AC4F-418D-AE19-62706E023703}">
                      <ahyp:hlinkClr val="tx"/>
                    </a:ext>
                  </a:extLst>
                </a:hlinkClick>
              </a:rPr>
              <a:t>Legal Services</a:t>
            </a:r>
            <a:endParaRPr sz="2400"/>
          </a:p>
          <a:p>
            <a:pPr indent="0" lvl="0" marL="457200" rtl="0" algn="l">
              <a:lnSpc>
                <a:spcPct val="100000"/>
              </a:lnSpc>
              <a:spcBef>
                <a:spcPts val="800"/>
              </a:spcBef>
              <a:spcAft>
                <a:spcPts val="0"/>
              </a:spcAft>
              <a:buNone/>
            </a:pPr>
            <a:r>
              <a:t/>
            </a:r>
            <a:endParaRPr/>
          </a:p>
        </p:txBody>
      </p:sp>
      <p:sp>
        <p:nvSpPr>
          <p:cNvPr id="1105" name="Google Shape;1105;p140"/>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1106" name="Google Shape;1106;p140"/>
          <p:cNvPicPr preferRelativeResize="0"/>
          <p:nvPr/>
        </p:nvPicPr>
        <p:blipFill>
          <a:blip r:embed="rId8">
            <a:alphaModFix/>
          </a:blip>
          <a:stretch>
            <a:fillRect/>
          </a:stretch>
        </p:blipFill>
        <p:spPr>
          <a:xfrm>
            <a:off x="10423050" y="203687"/>
            <a:ext cx="1192825" cy="11928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4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262626"/>
                </a:solidFill>
              </a:rPr>
              <a:t>QUESTIONS?</a:t>
            </a:r>
            <a:endParaRPr>
              <a:solidFill>
                <a:srgbClr val="262626"/>
              </a:solidFill>
            </a:endParaRPr>
          </a:p>
        </p:txBody>
      </p:sp>
      <p:pic>
        <p:nvPicPr>
          <p:cNvPr descr="C:\Users\vnegus\AppData\Local\Microsoft\Windows\INetCache\IE\BKFOY998\three_questions_small_business_health_insuarnce[1].jpg" id="1113" name="Google Shape;1113;p141"/>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1114" name="Google Shape;1114;p14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42"/>
          <p:cNvSpPr txBox="1"/>
          <p:nvPr>
            <p:ph type="title"/>
          </p:nvPr>
        </p:nvSpPr>
        <p:spPr>
          <a:xfrm>
            <a:off x="1403325" y="1260525"/>
            <a:ext cx="97872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a:solidFill>
                  <a:srgbClr val="1155CC"/>
                </a:solidFill>
              </a:rPr>
              <a:t>Additional benefits and resources</a:t>
            </a:r>
            <a:endParaRPr>
              <a:solidFill>
                <a:srgbClr val="1155CC"/>
              </a:solidFill>
            </a:endParaRPr>
          </a:p>
        </p:txBody>
      </p:sp>
      <p:sp>
        <p:nvSpPr>
          <p:cNvPr id="1121" name="Google Shape;1121;p142"/>
          <p:cNvSpPr txBox="1"/>
          <p:nvPr>
            <p:ph idx="12" type="sldNum"/>
          </p:nvPr>
        </p:nvSpPr>
        <p:spPr>
          <a:xfrm>
            <a:off x="15062147" y="6217622"/>
            <a:ext cx="9756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43"/>
          <p:cNvSpPr txBox="1"/>
          <p:nvPr>
            <p:ph type="title"/>
          </p:nvPr>
        </p:nvSpPr>
        <p:spPr>
          <a:xfrm>
            <a:off x="630623" y="542650"/>
            <a:ext cx="6620100" cy="939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The Added Benefits of SNAP</a:t>
            </a:r>
            <a:endParaRPr>
              <a:solidFill>
                <a:srgbClr val="1155CC"/>
              </a:solidFill>
            </a:endParaRPr>
          </a:p>
        </p:txBody>
      </p:sp>
      <p:sp>
        <p:nvSpPr>
          <p:cNvPr id="1127" name="Google Shape;1127;p143"/>
          <p:cNvSpPr txBox="1"/>
          <p:nvPr>
            <p:ph idx="1" type="body"/>
          </p:nvPr>
        </p:nvSpPr>
        <p:spPr>
          <a:xfrm>
            <a:off x="774300" y="1608075"/>
            <a:ext cx="10317900" cy="4635000"/>
          </a:xfrm>
          <a:prstGeom prst="rect">
            <a:avLst/>
          </a:prstGeom>
          <a:noFill/>
          <a:ln>
            <a:noFill/>
          </a:ln>
        </p:spPr>
        <p:txBody>
          <a:bodyPr anchorCtr="0" anchor="t" bIns="45700" lIns="0" spcFirstLastPara="1" rIns="0" wrap="square" tIns="45700">
            <a:normAutofit fontScale="62500"/>
          </a:bodyPr>
          <a:lstStyle/>
          <a:p>
            <a:pPr indent="0" lvl="0" marL="0" rtl="0" algn="ctr">
              <a:lnSpc>
                <a:spcPct val="90000"/>
              </a:lnSpc>
              <a:spcBef>
                <a:spcPts val="1200"/>
              </a:spcBef>
              <a:spcAft>
                <a:spcPts val="0"/>
              </a:spcAft>
              <a:buSzPct val="52941"/>
              <a:buNone/>
            </a:pPr>
            <a:r>
              <a:t/>
            </a:r>
            <a:endParaRPr b="1" sz="3400">
              <a:solidFill>
                <a:schemeClr val="accent5"/>
              </a:solidFill>
            </a:endParaRPr>
          </a:p>
          <a:p>
            <a:pPr indent="0" lvl="0" marL="0" rtl="0" algn="ctr">
              <a:lnSpc>
                <a:spcPct val="90000"/>
              </a:lnSpc>
              <a:spcBef>
                <a:spcPts val="1200"/>
              </a:spcBef>
              <a:spcAft>
                <a:spcPts val="0"/>
              </a:spcAft>
              <a:buSzPct val="52941"/>
              <a:buNone/>
            </a:pPr>
            <a:r>
              <a:rPr b="1" lang="en-US" sz="3400">
                <a:solidFill>
                  <a:schemeClr val="accent5"/>
                </a:solidFill>
              </a:rPr>
              <a:t>SNAP Households can also receive:</a:t>
            </a:r>
            <a:endParaRPr i="1"/>
          </a:p>
          <a:p>
            <a:pPr indent="-339725" lvl="0" marL="457200" rtl="0" algn="l">
              <a:lnSpc>
                <a:spcPct val="115000"/>
              </a:lnSpc>
              <a:spcBef>
                <a:spcPts val="1200"/>
              </a:spcBef>
              <a:spcAft>
                <a:spcPts val="0"/>
              </a:spcAft>
              <a:buSzPct val="100000"/>
              <a:buFont typeface="Noto Sans Symbols"/>
              <a:buChar char="⮚"/>
            </a:pPr>
            <a:r>
              <a:rPr b="1" lang="en-US" sz="2800"/>
              <a:t>Healthy Incentives Program (HIP)</a:t>
            </a:r>
            <a:r>
              <a:rPr lang="en-US" sz="2800"/>
              <a:t> – EBT for purchases at Farmers Market, Farm Stands, CSAs</a:t>
            </a:r>
            <a:endParaRPr sz="2800"/>
          </a:p>
          <a:p>
            <a:pPr indent="-339725" lvl="1" marL="914400" rtl="0" algn="l">
              <a:lnSpc>
                <a:spcPct val="115000"/>
              </a:lnSpc>
              <a:spcBef>
                <a:spcPts val="200"/>
              </a:spcBef>
              <a:spcAft>
                <a:spcPts val="0"/>
              </a:spcAft>
              <a:buSzPct val="100000"/>
              <a:buFont typeface="Noto Sans Symbols"/>
              <a:buChar char="⮚"/>
            </a:pPr>
            <a:r>
              <a:rPr lang="en-US" sz="2800"/>
              <a:t>$40/mo 1-2 person households </a:t>
            </a:r>
            <a:endParaRPr sz="2800"/>
          </a:p>
          <a:p>
            <a:pPr indent="-339725" lvl="1" marL="914400" rtl="0" algn="l">
              <a:lnSpc>
                <a:spcPct val="115000"/>
              </a:lnSpc>
              <a:spcBef>
                <a:spcPts val="200"/>
              </a:spcBef>
              <a:spcAft>
                <a:spcPts val="0"/>
              </a:spcAft>
              <a:buSzPct val="100000"/>
              <a:buFont typeface="Noto Sans Symbols"/>
              <a:buChar char="⮚"/>
            </a:pPr>
            <a:r>
              <a:rPr lang="en-US" sz="2800"/>
              <a:t>$60/mo 3-5 person households</a:t>
            </a:r>
            <a:endParaRPr sz="2800"/>
          </a:p>
          <a:p>
            <a:pPr indent="-339725" lvl="1" marL="914400" rtl="0" algn="l">
              <a:lnSpc>
                <a:spcPct val="115000"/>
              </a:lnSpc>
              <a:spcBef>
                <a:spcPts val="200"/>
              </a:spcBef>
              <a:spcAft>
                <a:spcPts val="0"/>
              </a:spcAft>
              <a:buSzPct val="100000"/>
              <a:buFont typeface="Noto Sans Symbols"/>
              <a:buChar char="⮚"/>
            </a:pPr>
            <a:r>
              <a:rPr lang="en-US" sz="2800"/>
              <a:t>$80/mo 6+ person households </a:t>
            </a:r>
            <a:endParaRPr b="1" sz="2800"/>
          </a:p>
          <a:p>
            <a:pPr indent="-339725" lvl="0" marL="457200" rtl="0" algn="l">
              <a:lnSpc>
                <a:spcPct val="115000"/>
              </a:lnSpc>
              <a:spcBef>
                <a:spcPts val="1200"/>
              </a:spcBef>
              <a:spcAft>
                <a:spcPts val="0"/>
              </a:spcAft>
              <a:buSzPct val="100000"/>
              <a:buFont typeface="Noto Sans Symbols"/>
              <a:buChar char="⮚"/>
            </a:pPr>
            <a:r>
              <a:rPr b="1" lang="en-US" sz="2800"/>
              <a:t>EBT “Card to Culture”</a:t>
            </a:r>
            <a:r>
              <a:rPr lang="en-US" sz="2800"/>
              <a:t> – free or discounted museum and theatre passes with EBT card</a:t>
            </a:r>
            <a:endParaRPr sz="2800"/>
          </a:p>
          <a:p>
            <a:pPr indent="-339725" lvl="0" marL="457200" rtl="0" algn="l">
              <a:lnSpc>
                <a:spcPct val="115000"/>
              </a:lnSpc>
              <a:spcBef>
                <a:spcPts val="1200"/>
              </a:spcBef>
              <a:spcAft>
                <a:spcPts val="0"/>
              </a:spcAft>
              <a:buSzPct val="100000"/>
              <a:buChar char="⮚"/>
            </a:pPr>
            <a:r>
              <a:rPr b="1" lang="en-US" sz="2800"/>
              <a:t>Regulated utility discounts </a:t>
            </a:r>
            <a:endParaRPr b="1" sz="2800"/>
          </a:p>
          <a:p>
            <a:pPr indent="-339725" lvl="0" marL="457200" rtl="0" algn="l">
              <a:lnSpc>
                <a:spcPct val="115000"/>
              </a:lnSpc>
              <a:spcBef>
                <a:spcPts val="1200"/>
              </a:spcBef>
              <a:spcAft>
                <a:spcPts val="0"/>
              </a:spcAft>
              <a:buSzPct val="100000"/>
              <a:buChar char="⮚"/>
            </a:pPr>
            <a:r>
              <a:rPr lang="en-US" sz="2800"/>
              <a:t>Easier/faster applications for</a:t>
            </a:r>
            <a:r>
              <a:rPr b="1" lang="en-US" sz="2800"/>
              <a:t> Fuel Assistance</a:t>
            </a:r>
            <a:endParaRPr b="1" sz="2800"/>
          </a:p>
          <a:p>
            <a:pPr indent="-339725" lvl="0" marL="457200" rtl="0" algn="l">
              <a:lnSpc>
                <a:spcPct val="115000"/>
              </a:lnSpc>
              <a:spcBef>
                <a:spcPts val="1200"/>
              </a:spcBef>
              <a:spcAft>
                <a:spcPts val="0"/>
              </a:spcAft>
              <a:buSzPct val="100000"/>
              <a:buChar char="⮚"/>
            </a:pPr>
            <a:r>
              <a:rPr b="1" lang="en-US" sz="2800"/>
              <a:t>MBTA Youth Pass discounts</a:t>
            </a:r>
            <a:endParaRPr b="1" sz="2800"/>
          </a:p>
          <a:p>
            <a:pPr indent="-339725" lvl="0" marL="457200" rtl="0" algn="l">
              <a:lnSpc>
                <a:spcPct val="115000"/>
              </a:lnSpc>
              <a:spcBef>
                <a:spcPts val="1200"/>
              </a:spcBef>
              <a:spcAft>
                <a:spcPts val="0"/>
              </a:spcAft>
              <a:buSzPct val="100000"/>
              <a:buChar char="⮚"/>
            </a:pPr>
            <a:r>
              <a:rPr lang="en-US" sz="2800"/>
              <a:t>Star</a:t>
            </a:r>
            <a:r>
              <a:rPr lang="en-US" sz="2800"/>
              <a:t>ting Summer </a:t>
            </a:r>
            <a:r>
              <a:rPr lang="en-US" sz="2800"/>
              <a:t>2024 - $120/K-12 child for </a:t>
            </a:r>
            <a:r>
              <a:rPr b="1" lang="en-US" sz="2800"/>
              <a:t>Summer EBT! </a:t>
            </a:r>
            <a:endParaRPr b="1" sz="2800"/>
          </a:p>
        </p:txBody>
      </p:sp>
      <p:pic>
        <p:nvPicPr>
          <p:cNvPr id="1128" name="Google Shape;1128;p143"/>
          <p:cNvPicPr preferRelativeResize="0"/>
          <p:nvPr/>
        </p:nvPicPr>
        <p:blipFill rotWithShape="1">
          <a:blip r:embed="rId3">
            <a:alphaModFix/>
          </a:blip>
          <a:srcRect b="0" l="0" r="0" t="0"/>
          <a:stretch/>
        </p:blipFill>
        <p:spPr>
          <a:xfrm>
            <a:off x="6569571" y="3033400"/>
            <a:ext cx="1224679" cy="939300"/>
          </a:xfrm>
          <a:prstGeom prst="rect">
            <a:avLst/>
          </a:prstGeom>
          <a:noFill/>
          <a:ln>
            <a:noFill/>
          </a:ln>
        </p:spPr>
      </p:pic>
      <p:sp>
        <p:nvSpPr>
          <p:cNvPr id="1129" name="Google Shape;1129;p14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44"/>
          <p:cNvSpPr txBox="1"/>
          <p:nvPr>
            <p:ph type="title"/>
          </p:nvPr>
        </p:nvSpPr>
        <p:spPr>
          <a:xfrm>
            <a:off x="663500" y="286600"/>
            <a:ext cx="8803200" cy="1003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C</a:t>
            </a:r>
            <a:r>
              <a:rPr lang="en-US">
                <a:solidFill>
                  <a:srgbClr val="1155CC"/>
                </a:solidFill>
              </a:rPr>
              <a:t>ash benefits and other resources</a:t>
            </a:r>
            <a:endParaRPr>
              <a:solidFill>
                <a:srgbClr val="1155CC"/>
              </a:solidFill>
            </a:endParaRPr>
          </a:p>
        </p:txBody>
      </p:sp>
      <p:sp>
        <p:nvSpPr>
          <p:cNvPr id="1136" name="Google Shape;1136;p144"/>
          <p:cNvSpPr txBox="1"/>
          <p:nvPr>
            <p:ph idx="1" type="body"/>
          </p:nvPr>
        </p:nvSpPr>
        <p:spPr>
          <a:xfrm>
            <a:off x="589625" y="1600675"/>
            <a:ext cx="10638000" cy="4760100"/>
          </a:xfrm>
          <a:prstGeom prst="rect">
            <a:avLst/>
          </a:prstGeom>
        </p:spPr>
        <p:txBody>
          <a:bodyPr anchorCtr="0" anchor="t" bIns="45700" lIns="0" spcFirstLastPara="1" rIns="0" wrap="square" tIns="45700">
            <a:normAutofit/>
          </a:bodyPr>
          <a:lstStyle/>
          <a:p>
            <a:pPr indent="-374650" lvl="0" marL="457200" rtl="0" algn="l">
              <a:lnSpc>
                <a:spcPct val="115000"/>
              </a:lnSpc>
              <a:spcBef>
                <a:spcPts val="1000"/>
              </a:spcBef>
              <a:spcAft>
                <a:spcPts val="0"/>
              </a:spcAft>
              <a:buClr>
                <a:schemeClr val="accent5"/>
              </a:buClr>
              <a:buSzPts val="2300"/>
              <a:buChar char=" "/>
            </a:pPr>
            <a:r>
              <a:rPr b="1" lang="en-US" sz="2300">
                <a:solidFill>
                  <a:schemeClr val="accent5"/>
                </a:solidFill>
              </a:rPr>
              <a:t>Families cannot live on SNAP alone!....  Help them apply for: </a:t>
            </a:r>
            <a:endParaRPr b="1" sz="2300">
              <a:solidFill>
                <a:schemeClr val="accent5"/>
              </a:solidFill>
            </a:endParaRPr>
          </a:p>
          <a:p>
            <a:pPr indent="-355600" lvl="0" marL="457200" rtl="0" algn="l">
              <a:lnSpc>
                <a:spcPct val="115000"/>
              </a:lnSpc>
              <a:spcBef>
                <a:spcPts val="1000"/>
              </a:spcBef>
              <a:spcAft>
                <a:spcPts val="0"/>
              </a:spcAft>
              <a:buSzPts val="2000"/>
              <a:buChar char=" "/>
            </a:pPr>
            <a:r>
              <a:rPr b="1" lang="en-US" sz="2000"/>
              <a:t>DTA Cash Assistance: </a:t>
            </a:r>
            <a:r>
              <a:rPr lang="en-US" sz="2000"/>
              <a:t>TAFDC for families with kids/pregnant people, EAEDC for older adults/persons with disabilities with no or very low income. </a:t>
            </a:r>
            <a:r>
              <a:rPr lang="en-US" sz="2000" u="sng">
                <a:solidFill>
                  <a:schemeClr val="hlink"/>
                </a:solidFill>
                <a:hlinkClick r:id="rId3"/>
              </a:rPr>
              <a:t>DTAConnect.com</a:t>
            </a:r>
            <a:endParaRPr sz="2000"/>
          </a:p>
          <a:p>
            <a:pPr indent="-355600" lvl="0" marL="457200" rtl="0" algn="l">
              <a:lnSpc>
                <a:spcPct val="115000"/>
              </a:lnSpc>
              <a:spcBef>
                <a:spcPts val="1000"/>
              </a:spcBef>
              <a:spcAft>
                <a:spcPts val="0"/>
              </a:spcAft>
              <a:buSzPts val="2000"/>
              <a:buChar char=" "/>
            </a:pPr>
            <a:r>
              <a:rPr b="1" lang="en-US" sz="2000"/>
              <a:t>Chapter 115 Veterans Benefits: </a:t>
            </a:r>
            <a:r>
              <a:rPr lang="en-US" sz="2000"/>
              <a:t> M</a:t>
            </a:r>
            <a:r>
              <a:rPr lang="en-US" sz="2000"/>
              <a:t>onthly cash benefit for needy MA Veterans, dependents &amp; parents of veterans. </a:t>
            </a:r>
            <a:r>
              <a:rPr lang="en-US" sz="2000" u="sng">
                <a:solidFill>
                  <a:schemeClr val="hlink"/>
                </a:solidFill>
                <a:hlinkClick r:id="rId4"/>
              </a:rPr>
              <a:t>Mass.gov/service-details/chapter-115-benefitssafety-net-program</a:t>
            </a:r>
            <a:endParaRPr b="1" sz="2000"/>
          </a:p>
          <a:p>
            <a:pPr indent="-355600" lvl="0" marL="457200" rtl="0" algn="l">
              <a:lnSpc>
                <a:spcPct val="115000"/>
              </a:lnSpc>
              <a:spcBef>
                <a:spcPts val="1000"/>
              </a:spcBef>
              <a:spcAft>
                <a:spcPts val="0"/>
              </a:spcAft>
              <a:buSzPts val="2000"/>
              <a:buChar char=" "/>
            </a:pPr>
            <a:r>
              <a:rPr b="1" lang="en-US" sz="2000"/>
              <a:t>Child care subsidy</a:t>
            </a:r>
            <a:r>
              <a:rPr lang="en-US" sz="2000"/>
              <a:t>: If not on TAFDC, call 2-1-1 to get on waitlist. See </a:t>
            </a:r>
            <a:r>
              <a:rPr lang="en-US" sz="2000" u="sng">
                <a:solidFill>
                  <a:schemeClr val="hlink"/>
                </a:solidFill>
                <a:hlinkClick r:id="rId5"/>
              </a:rPr>
              <a:t>child care flyers</a:t>
            </a:r>
            <a:r>
              <a:rPr lang="en-US" sz="2000"/>
              <a:t>. </a:t>
            </a:r>
            <a:endParaRPr sz="2000"/>
          </a:p>
          <a:p>
            <a:pPr indent="-355600" lvl="0" marL="457200" rtl="0" algn="l">
              <a:lnSpc>
                <a:spcPct val="115000"/>
              </a:lnSpc>
              <a:spcBef>
                <a:spcPts val="1000"/>
              </a:spcBef>
              <a:spcAft>
                <a:spcPts val="0"/>
              </a:spcAft>
              <a:buSzPts val="2000"/>
              <a:buChar char=" "/>
            </a:pPr>
            <a:r>
              <a:rPr lang="en-US" sz="2000"/>
              <a:t>Federal </a:t>
            </a:r>
            <a:r>
              <a:rPr b="1" lang="en-US" sz="2000"/>
              <a:t>Child Tax Credit</a:t>
            </a:r>
            <a:r>
              <a:rPr lang="en-US" sz="2000"/>
              <a:t> &amp; stimulus payments: </a:t>
            </a:r>
            <a:r>
              <a:rPr lang="en-US" sz="2000" u="sng">
                <a:solidFill>
                  <a:schemeClr val="hlink"/>
                </a:solidFill>
                <a:hlinkClick r:id="rId6"/>
              </a:rPr>
              <a:t>FindYourFunds.org</a:t>
            </a:r>
            <a:r>
              <a:rPr lang="en-US" sz="2000"/>
              <a:t> </a:t>
            </a:r>
            <a:endParaRPr sz="2000"/>
          </a:p>
          <a:p>
            <a:pPr indent="-355600" lvl="0" marL="457200" rtl="0" algn="l">
              <a:lnSpc>
                <a:spcPct val="115000"/>
              </a:lnSpc>
              <a:spcBef>
                <a:spcPts val="1000"/>
              </a:spcBef>
              <a:spcAft>
                <a:spcPts val="0"/>
              </a:spcAft>
              <a:buSzPts val="2000"/>
              <a:buChar char=" "/>
            </a:pPr>
            <a:r>
              <a:rPr b="1" lang="en-US" sz="2000"/>
              <a:t>Rent, mortgage, and utilities</a:t>
            </a:r>
            <a:r>
              <a:rPr lang="en-US" sz="2000"/>
              <a:t> help:</a:t>
            </a:r>
            <a:r>
              <a:rPr lang="en-US" sz="2000"/>
              <a:t> Call 2-1-1 or go to </a:t>
            </a:r>
            <a:r>
              <a:rPr lang="en-US" sz="2000" u="sng">
                <a:solidFill>
                  <a:schemeClr val="hlink"/>
                </a:solidFill>
                <a:hlinkClick r:id="rId7"/>
              </a:rPr>
              <a:t>Mass.gov/covidhousinghelp</a:t>
            </a:r>
            <a:r>
              <a:rPr lang="en-US" sz="2000"/>
              <a:t> </a:t>
            </a:r>
            <a:endParaRPr sz="2000"/>
          </a:p>
          <a:p>
            <a:pPr indent="-355600" lvl="0" marL="457200" rtl="0" algn="l">
              <a:lnSpc>
                <a:spcPct val="115000"/>
              </a:lnSpc>
              <a:spcBef>
                <a:spcPts val="1000"/>
              </a:spcBef>
              <a:spcAft>
                <a:spcPts val="0"/>
              </a:spcAft>
              <a:buSzPts val="2000"/>
              <a:buChar char=" "/>
            </a:pPr>
            <a:r>
              <a:rPr lang="en-US" sz="2000"/>
              <a:t>Money to help pay for the </a:t>
            </a:r>
            <a:r>
              <a:rPr b="1" lang="en-US" sz="2000"/>
              <a:t>internet or a computer</a:t>
            </a:r>
            <a:r>
              <a:rPr lang="en-US" sz="2000"/>
              <a:t>: </a:t>
            </a:r>
            <a:r>
              <a:rPr lang="en-US" sz="2000" u="sng">
                <a:solidFill>
                  <a:schemeClr val="hlink"/>
                </a:solidFill>
                <a:hlinkClick r:id="rId8"/>
              </a:rPr>
              <a:t>ACPbenefit.org </a:t>
            </a:r>
            <a:r>
              <a:rPr lang="en-US" sz="2000"/>
              <a:t> </a:t>
            </a:r>
            <a:endParaRPr sz="2800"/>
          </a:p>
        </p:txBody>
      </p:sp>
      <p:sp>
        <p:nvSpPr>
          <p:cNvPr id="1137" name="Google Shape;1137;p144"/>
          <p:cNvSpPr txBox="1"/>
          <p:nvPr>
            <p:ph idx="12" type="sldNum"/>
          </p:nvPr>
        </p:nvSpPr>
        <p:spPr>
          <a:xfrm>
            <a:off x="13200610" y="6459785"/>
            <a:ext cx="1749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45"/>
          <p:cNvSpPr txBox="1"/>
          <p:nvPr>
            <p:ph type="title"/>
          </p:nvPr>
        </p:nvSpPr>
        <p:spPr>
          <a:xfrm>
            <a:off x="1097275" y="286600"/>
            <a:ext cx="10058400" cy="9936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0000FF"/>
                </a:solidFill>
              </a:rPr>
              <a:t>SNAP Advocacy </a:t>
            </a:r>
            <a:r>
              <a:rPr lang="en-US">
                <a:solidFill>
                  <a:srgbClr val="0000FF"/>
                </a:solidFill>
              </a:rPr>
              <a:t>Resources</a:t>
            </a:r>
            <a:endParaRPr>
              <a:solidFill>
                <a:srgbClr val="0000FF"/>
              </a:solidFill>
            </a:endParaRPr>
          </a:p>
        </p:txBody>
      </p:sp>
      <p:sp>
        <p:nvSpPr>
          <p:cNvPr id="1144" name="Google Shape;1144;p145"/>
          <p:cNvSpPr txBox="1"/>
          <p:nvPr>
            <p:ph idx="1" type="body"/>
          </p:nvPr>
        </p:nvSpPr>
        <p:spPr>
          <a:xfrm>
            <a:off x="515750" y="1799150"/>
            <a:ext cx="11229300" cy="4585800"/>
          </a:xfrm>
          <a:prstGeom prst="rect">
            <a:avLst/>
          </a:prstGeom>
          <a:noFill/>
          <a:ln>
            <a:noFill/>
          </a:ln>
        </p:spPr>
        <p:txBody>
          <a:bodyPr anchorCtr="0" anchor="t" bIns="45700" lIns="0" spcFirstLastPara="1" rIns="0" wrap="square" tIns="45700">
            <a:normAutofit/>
          </a:bodyPr>
          <a:lstStyle/>
          <a:p>
            <a:pPr indent="-335280" lvl="1" marL="349885" rtl="0" algn="l">
              <a:lnSpc>
                <a:spcPct val="115000"/>
              </a:lnSpc>
              <a:spcBef>
                <a:spcPts val="1200"/>
              </a:spcBef>
              <a:spcAft>
                <a:spcPts val="0"/>
              </a:spcAft>
              <a:buSzPts val="2900"/>
              <a:buChar char="▪"/>
            </a:pPr>
            <a:r>
              <a:rPr lang="en-US" sz="2900"/>
              <a:t>MLRI’s Advocacy Guides available for free on </a:t>
            </a:r>
            <a:r>
              <a:rPr lang="en-US" sz="2900" u="sng">
                <a:solidFill>
                  <a:schemeClr val="hlink"/>
                </a:solidFill>
                <a:hlinkClick r:id="rId3"/>
              </a:rPr>
              <a:t>MassLegalServices.org</a:t>
            </a:r>
            <a:endParaRPr sz="2900"/>
          </a:p>
          <a:p>
            <a:pPr indent="-335280" lvl="1" marL="349885" rtl="0" algn="l">
              <a:lnSpc>
                <a:spcPct val="115000"/>
              </a:lnSpc>
              <a:spcBef>
                <a:spcPts val="1200"/>
              </a:spcBef>
              <a:spcAft>
                <a:spcPts val="0"/>
              </a:spcAft>
              <a:buSzPts val="2900"/>
              <a:buChar char="▪"/>
            </a:pPr>
            <a:r>
              <a:rPr lang="en-US" sz="2900"/>
              <a:t>MLRI’s </a:t>
            </a:r>
            <a:r>
              <a:rPr lang="en-US" sz="2900" u="sng">
                <a:solidFill>
                  <a:schemeClr val="hlink"/>
                </a:solidFill>
                <a:hlinkClick r:id="rId4"/>
              </a:rPr>
              <a:t>How to talk about SNAP: Messaging/information for households reluctant to apply</a:t>
            </a:r>
            <a:endParaRPr sz="2900"/>
          </a:p>
          <a:p>
            <a:pPr indent="-335280" lvl="1" marL="349885" rtl="0" algn="l">
              <a:lnSpc>
                <a:spcPct val="115000"/>
              </a:lnSpc>
              <a:spcBef>
                <a:spcPts val="1200"/>
              </a:spcBef>
              <a:spcAft>
                <a:spcPts val="0"/>
              </a:spcAft>
              <a:buSzPts val="2900"/>
              <a:buChar char="▪"/>
            </a:pPr>
            <a:r>
              <a:rPr lang="en-US" sz="2900"/>
              <a:t>Join the SNAP Coalition! </a:t>
            </a:r>
            <a:endParaRPr sz="2900"/>
          </a:p>
          <a:p>
            <a:pPr indent="-394023" lvl="2" marL="1371600" rtl="0" algn="l">
              <a:lnSpc>
                <a:spcPct val="115000"/>
              </a:lnSpc>
              <a:spcBef>
                <a:spcPts val="1200"/>
              </a:spcBef>
              <a:spcAft>
                <a:spcPts val="0"/>
              </a:spcAft>
              <a:buSzPts val="2605"/>
              <a:buChar char="◦"/>
            </a:pPr>
            <a:r>
              <a:rPr lang="en-US" sz="2605"/>
              <a:t>Contact Vicky Negus  </a:t>
            </a:r>
            <a:r>
              <a:rPr lang="en-US" sz="2605" u="sng">
                <a:solidFill>
                  <a:schemeClr val="hlink"/>
                </a:solidFill>
                <a:hlinkClick r:id="rId5"/>
              </a:rPr>
              <a:t>vnegus@mlri.org</a:t>
            </a:r>
            <a:r>
              <a:rPr lang="en-US" sz="2605"/>
              <a:t> or Pat Baker </a:t>
            </a:r>
            <a:r>
              <a:rPr lang="en-US" sz="2605" u="sng">
                <a:solidFill>
                  <a:schemeClr val="hlink"/>
                </a:solidFill>
                <a:hlinkClick r:id="rId6"/>
              </a:rPr>
              <a:t>pbaker@mlri.org</a:t>
            </a:r>
            <a:r>
              <a:rPr lang="en-US" sz="2605"/>
              <a:t> to join. </a:t>
            </a:r>
            <a:endParaRPr sz="2605"/>
          </a:p>
        </p:txBody>
      </p:sp>
      <p:sp>
        <p:nvSpPr>
          <p:cNvPr id="1145" name="Google Shape;1145;p14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146"/>
          <p:cNvSpPr txBox="1"/>
          <p:nvPr>
            <p:ph type="title"/>
          </p:nvPr>
        </p:nvSpPr>
        <p:spPr>
          <a:xfrm>
            <a:off x="3763475" y="286600"/>
            <a:ext cx="7091400" cy="955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1155CC"/>
                </a:solidFill>
              </a:rPr>
              <a:t>Emergency food resources </a:t>
            </a:r>
            <a:r>
              <a:rPr lang="en-US"/>
              <a:t>		</a:t>
            </a:r>
            <a:endParaRPr/>
          </a:p>
        </p:txBody>
      </p:sp>
      <p:sp>
        <p:nvSpPr>
          <p:cNvPr id="1152" name="Google Shape;1152;p146"/>
          <p:cNvSpPr txBox="1"/>
          <p:nvPr>
            <p:ph idx="1" type="body"/>
          </p:nvPr>
        </p:nvSpPr>
        <p:spPr>
          <a:xfrm>
            <a:off x="1060850" y="1565575"/>
            <a:ext cx="10920000" cy="55080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1200"/>
              </a:spcBef>
              <a:spcAft>
                <a:spcPts val="0"/>
              </a:spcAft>
              <a:buClr>
                <a:schemeClr val="dk1"/>
              </a:buClr>
              <a:buSzPts val="1100"/>
              <a:buFont typeface="Arial"/>
              <a:buNone/>
            </a:pPr>
            <a:r>
              <a:rPr lang="en-US" sz="2800"/>
              <a:t>o   Call Project Bread’s FoodSource Hotline: 1-800-645-8333</a:t>
            </a:r>
            <a:endParaRPr sz="2800"/>
          </a:p>
          <a:p>
            <a:pPr indent="0" lvl="0" marL="0" rtl="0" algn="l">
              <a:lnSpc>
                <a:spcPct val="90000"/>
              </a:lnSpc>
              <a:spcBef>
                <a:spcPts val="1200"/>
              </a:spcBef>
              <a:spcAft>
                <a:spcPts val="0"/>
              </a:spcAft>
              <a:buClr>
                <a:schemeClr val="dk1"/>
              </a:buClr>
              <a:buSzPts val="1100"/>
              <a:buFont typeface="Arial"/>
              <a:buNone/>
            </a:pPr>
            <a:r>
              <a:rPr lang="en-US" sz="2800"/>
              <a:t>o   Call Mass 2-1-1</a:t>
            </a:r>
            <a:endParaRPr sz="2800"/>
          </a:p>
          <a:p>
            <a:pPr indent="0" lvl="0" marL="0" rtl="0" algn="l">
              <a:lnSpc>
                <a:spcPct val="90000"/>
              </a:lnSpc>
              <a:spcBef>
                <a:spcPts val="1200"/>
              </a:spcBef>
              <a:spcAft>
                <a:spcPts val="0"/>
              </a:spcAft>
              <a:buClr>
                <a:schemeClr val="dk1"/>
              </a:buClr>
              <a:buSzPts val="1100"/>
              <a:buFont typeface="Arial"/>
              <a:buNone/>
            </a:pPr>
            <a:r>
              <a:rPr lang="en-US" sz="2800"/>
              <a:t>o   Direct info from the Food Bank in your area: </a:t>
            </a:r>
            <a:endParaRPr sz="2800"/>
          </a:p>
          <a:p>
            <a:pPr indent="-393700" lvl="0" marL="1828800" rtl="0" algn="l">
              <a:lnSpc>
                <a:spcPct val="90000"/>
              </a:lnSpc>
              <a:spcBef>
                <a:spcPts val="1200"/>
              </a:spcBef>
              <a:spcAft>
                <a:spcPts val="0"/>
              </a:spcAft>
              <a:buSzPts val="2600"/>
              <a:buChar char="●"/>
            </a:pPr>
            <a:r>
              <a:rPr lang="en-US" sz="2800"/>
              <a:t>Greater Boston Food Bank:</a:t>
            </a:r>
            <a:r>
              <a:rPr lang="en-US" sz="2800" u="sng">
                <a:solidFill>
                  <a:schemeClr val="hlink"/>
                </a:solidFill>
                <a:hlinkClick r:id="rId3"/>
              </a:rPr>
              <a:t> GBFB.org/need-food</a:t>
            </a:r>
            <a:endParaRPr sz="2800"/>
          </a:p>
          <a:p>
            <a:pPr indent="-393700" lvl="0" marL="1828800" rtl="0" algn="l">
              <a:lnSpc>
                <a:spcPct val="90000"/>
              </a:lnSpc>
              <a:spcBef>
                <a:spcPts val="1200"/>
              </a:spcBef>
              <a:spcAft>
                <a:spcPts val="0"/>
              </a:spcAft>
              <a:buSzPts val="2600"/>
              <a:buChar char="●"/>
            </a:pPr>
            <a:r>
              <a:rPr lang="en-US" sz="2800"/>
              <a:t>Food Bank of Western MA: </a:t>
            </a:r>
            <a:r>
              <a:rPr lang="en-US" sz="2800" u="sng">
                <a:solidFill>
                  <a:schemeClr val="hlink"/>
                </a:solidFill>
                <a:hlinkClick r:id="rId4"/>
              </a:rPr>
              <a:t>Foodbankwma.org/get-help/locate-a-local-feeding-program/</a:t>
            </a:r>
            <a:endParaRPr sz="2800"/>
          </a:p>
          <a:p>
            <a:pPr indent="-393700" lvl="0" marL="1828800" rtl="0" algn="l">
              <a:lnSpc>
                <a:spcPct val="90000"/>
              </a:lnSpc>
              <a:spcBef>
                <a:spcPts val="1200"/>
              </a:spcBef>
              <a:spcAft>
                <a:spcPts val="0"/>
              </a:spcAft>
              <a:buSzPts val="2600"/>
              <a:buChar char="●"/>
            </a:pPr>
            <a:r>
              <a:rPr lang="en-US" sz="2800"/>
              <a:t>Worcester County Food Bank:</a:t>
            </a:r>
            <a:r>
              <a:rPr lang="en-US" sz="2800" u="sng">
                <a:solidFill>
                  <a:schemeClr val="hlink"/>
                </a:solidFill>
                <a:hlinkClick r:id="rId5"/>
              </a:rPr>
              <a:t> Foodbank.org/find-food/</a:t>
            </a:r>
            <a:endParaRPr sz="2800"/>
          </a:p>
          <a:p>
            <a:pPr indent="-406400" lvl="0" marL="1828800" rtl="0" algn="l">
              <a:lnSpc>
                <a:spcPct val="90000"/>
              </a:lnSpc>
              <a:spcBef>
                <a:spcPts val="1200"/>
              </a:spcBef>
              <a:spcAft>
                <a:spcPts val="0"/>
              </a:spcAft>
              <a:buSzPts val="2800"/>
              <a:buChar char="●"/>
            </a:pPr>
            <a:r>
              <a:rPr lang="en-US" sz="2800"/>
              <a:t>Merrimack Valley Food Bank: </a:t>
            </a:r>
            <a:r>
              <a:rPr lang="en-US" sz="2800" u="sng">
                <a:solidFill>
                  <a:schemeClr val="hlink"/>
                </a:solidFill>
                <a:hlinkClick r:id="rId6"/>
              </a:rPr>
              <a:t>mvfb.org/member-agencies/</a:t>
            </a:r>
            <a:endParaRPr sz="2800"/>
          </a:p>
          <a:p>
            <a:pPr indent="0" lvl="0" marL="0" rtl="0" algn="l">
              <a:lnSpc>
                <a:spcPct val="90000"/>
              </a:lnSpc>
              <a:spcBef>
                <a:spcPts val="1200"/>
              </a:spcBef>
              <a:spcAft>
                <a:spcPts val="0"/>
              </a:spcAft>
              <a:buSzPts val="1800"/>
              <a:buNone/>
            </a:pPr>
            <a:r>
              <a:t/>
            </a:r>
            <a:endParaRPr/>
          </a:p>
        </p:txBody>
      </p:sp>
      <p:sp>
        <p:nvSpPr>
          <p:cNvPr id="1153" name="Google Shape;1153;p146"/>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1097275" y="286601"/>
            <a:ext cx="10058400" cy="96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Restaurant Meal Program</a:t>
            </a:r>
            <a:endParaRPr>
              <a:solidFill>
                <a:srgbClr val="1155CC"/>
              </a:solidFill>
            </a:endParaRPr>
          </a:p>
        </p:txBody>
      </p:sp>
      <p:sp>
        <p:nvSpPr>
          <p:cNvPr id="226" name="Google Shape;226;p39"/>
          <p:cNvSpPr txBox="1"/>
          <p:nvPr>
            <p:ph idx="1" type="body"/>
          </p:nvPr>
        </p:nvSpPr>
        <p:spPr>
          <a:xfrm>
            <a:off x="1097275" y="1845724"/>
            <a:ext cx="10058400" cy="4515000"/>
          </a:xfrm>
          <a:prstGeom prst="rect">
            <a:avLst/>
          </a:prstGeom>
        </p:spPr>
        <p:txBody>
          <a:bodyPr anchorCtr="0" anchor="t" bIns="45700" lIns="0" spcFirstLastPara="1" rIns="0" wrap="square" tIns="45700">
            <a:noAutofit/>
          </a:bodyPr>
          <a:lstStyle/>
          <a:p>
            <a:pPr indent="0" lvl="0" marL="0" rtl="0" algn="l">
              <a:lnSpc>
                <a:spcPct val="100000"/>
              </a:lnSpc>
              <a:spcBef>
                <a:spcPts val="1200"/>
              </a:spcBef>
              <a:spcAft>
                <a:spcPts val="0"/>
              </a:spcAft>
              <a:buNone/>
            </a:pPr>
            <a:r>
              <a:rPr lang="en-US"/>
              <a:t>Homeless, getting disability benefit or 60+ can use SNAP to buy food at eligible food trucks/restaurants. </a:t>
            </a:r>
            <a:endParaRPr/>
          </a:p>
          <a:p>
            <a:pPr indent="0" lvl="0" marL="0" rtl="0" algn="l">
              <a:lnSpc>
                <a:spcPct val="100000"/>
              </a:lnSpc>
              <a:spcBef>
                <a:spcPts val="1200"/>
              </a:spcBef>
              <a:spcAft>
                <a:spcPts val="0"/>
              </a:spcAft>
              <a:buNone/>
            </a:pPr>
            <a:r>
              <a:rPr lang="en-US"/>
              <a:t>Currently available RMP locations: </a:t>
            </a:r>
            <a:endParaRPr/>
          </a:p>
          <a:p>
            <a:pPr indent="-355600" lvl="0" marL="457200" rtl="0" algn="l">
              <a:lnSpc>
                <a:spcPct val="100000"/>
              </a:lnSpc>
              <a:spcBef>
                <a:spcPts val="1200"/>
              </a:spcBef>
              <a:spcAft>
                <a:spcPts val="0"/>
              </a:spcAft>
              <a:buSzPts val="2000"/>
              <a:buChar char="●"/>
            </a:pPr>
            <a:r>
              <a:rPr lang="en-US" sz="2000"/>
              <a:t>La Parada Dominican Kitchen	Roxbury, MA 02119	</a:t>
            </a:r>
            <a:endParaRPr sz="2000"/>
          </a:p>
          <a:p>
            <a:pPr indent="-355600" lvl="0" marL="457200" rtl="0" algn="l">
              <a:lnSpc>
                <a:spcPct val="100000"/>
              </a:lnSpc>
              <a:spcBef>
                <a:spcPts val="0"/>
              </a:spcBef>
              <a:spcAft>
                <a:spcPts val="0"/>
              </a:spcAft>
              <a:buSzPts val="2000"/>
              <a:buChar char="●"/>
            </a:pPr>
            <a:r>
              <a:rPr lang="en-US" sz="2000"/>
              <a:t>Bella Isla Café,  Chelsea, MA 02150	</a:t>
            </a:r>
            <a:endParaRPr sz="2000"/>
          </a:p>
          <a:p>
            <a:pPr indent="-355600" lvl="0" marL="457200" rtl="0" algn="l">
              <a:lnSpc>
                <a:spcPct val="100000"/>
              </a:lnSpc>
              <a:spcBef>
                <a:spcPts val="0"/>
              </a:spcBef>
              <a:spcAft>
                <a:spcPts val="0"/>
              </a:spcAft>
              <a:buSzPts val="2000"/>
              <a:buChar char="●"/>
            </a:pPr>
            <a:r>
              <a:rPr lang="en-US" sz="2000"/>
              <a:t>Sabrosa Venezuela,  Worcester, MA 01603	</a:t>
            </a:r>
            <a:endParaRPr sz="2000"/>
          </a:p>
          <a:p>
            <a:pPr indent="-355600" lvl="0" marL="457200" rtl="0" algn="l">
              <a:lnSpc>
                <a:spcPct val="100000"/>
              </a:lnSpc>
              <a:spcBef>
                <a:spcPts val="0"/>
              </a:spcBef>
              <a:spcAft>
                <a:spcPts val="0"/>
              </a:spcAft>
              <a:buSzPts val="2000"/>
              <a:buChar char="●"/>
            </a:pPr>
            <a:r>
              <a:rPr lang="en-US" sz="2000"/>
              <a:t>Faneek's Coney Island.  Fall River, MA 02724	</a:t>
            </a:r>
            <a:endParaRPr sz="2000"/>
          </a:p>
          <a:p>
            <a:pPr indent="-355600" lvl="0" marL="457200" rtl="0" algn="l">
              <a:lnSpc>
                <a:spcPct val="100000"/>
              </a:lnSpc>
              <a:spcBef>
                <a:spcPts val="0"/>
              </a:spcBef>
              <a:spcAft>
                <a:spcPts val="0"/>
              </a:spcAft>
              <a:buSzPts val="2000"/>
              <a:buChar char="●"/>
            </a:pPr>
            <a:r>
              <a:rPr lang="en-US" sz="2000"/>
              <a:t>Bridge Pizzeria	Revere, MA 02151	</a:t>
            </a:r>
            <a:endParaRPr sz="2000"/>
          </a:p>
          <a:p>
            <a:pPr indent="-355600" lvl="0" marL="457200" rtl="0" algn="l">
              <a:lnSpc>
                <a:spcPct val="100000"/>
              </a:lnSpc>
              <a:spcBef>
                <a:spcPts val="0"/>
              </a:spcBef>
              <a:spcAft>
                <a:spcPts val="0"/>
              </a:spcAft>
              <a:buSzPts val="2000"/>
              <a:buChar char="●"/>
            </a:pPr>
            <a:r>
              <a:rPr lang="en-US" sz="2000"/>
              <a:t>New Wine Pizza, Worcester, MA 01603</a:t>
            </a:r>
            <a:endParaRPr sz="2000"/>
          </a:p>
          <a:p>
            <a:pPr indent="0" lvl="0" marL="457200" rtl="0" algn="l">
              <a:lnSpc>
                <a:spcPct val="100000"/>
              </a:lnSpc>
              <a:spcBef>
                <a:spcPts val="1200"/>
              </a:spcBef>
              <a:spcAft>
                <a:spcPts val="0"/>
              </a:spcAft>
              <a:buNone/>
            </a:pPr>
            <a:r>
              <a:t/>
            </a:r>
            <a:endParaRPr sz="2000"/>
          </a:p>
          <a:p>
            <a:pPr indent="0" lvl="0" marL="0" rtl="0" algn="l">
              <a:lnSpc>
                <a:spcPct val="100000"/>
              </a:lnSpc>
              <a:spcBef>
                <a:spcPts val="1200"/>
              </a:spcBef>
              <a:spcAft>
                <a:spcPts val="0"/>
              </a:spcAft>
              <a:buNone/>
            </a:pPr>
            <a:r>
              <a:rPr lang="en-US" sz="2100"/>
              <a:t>More info: </a:t>
            </a:r>
            <a:r>
              <a:rPr lang="en-US" sz="2100" u="sng">
                <a:solidFill>
                  <a:schemeClr val="hlink"/>
                </a:solidFill>
                <a:hlinkClick r:id="rId3"/>
              </a:rPr>
              <a:t>Mass.gov/massachusetts-snap-restaurant-meals-program-rmp</a:t>
            </a:r>
            <a:r>
              <a:rPr lang="en-US" sz="2100"/>
              <a:t> </a:t>
            </a:r>
            <a:endParaRPr sz="2100"/>
          </a:p>
        </p:txBody>
      </p:sp>
      <p:sp>
        <p:nvSpPr>
          <p:cNvPr id="227" name="Google Shape;227;p3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47"/>
          <p:cNvSpPr txBox="1"/>
          <p:nvPr>
            <p:ph type="title"/>
          </p:nvPr>
        </p:nvSpPr>
        <p:spPr>
          <a:xfrm>
            <a:off x="2214850" y="152650"/>
            <a:ext cx="8775000" cy="1098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0000FF"/>
                </a:solidFill>
              </a:rPr>
              <a:t>Legal Services</a:t>
            </a:r>
            <a:endParaRPr>
              <a:solidFill>
                <a:srgbClr val="0000FF"/>
              </a:solidFill>
            </a:endParaRPr>
          </a:p>
        </p:txBody>
      </p:sp>
      <p:sp>
        <p:nvSpPr>
          <p:cNvPr id="1161" name="Google Shape;1161;p147"/>
          <p:cNvSpPr txBox="1"/>
          <p:nvPr>
            <p:ph idx="1" type="body"/>
          </p:nvPr>
        </p:nvSpPr>
        <p:spPr>
          <a:xfrm>
            <a:off x="609600" y="1343650"/>
            <a:ext cx="11186100" cy="478260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chemeClr val="dk1"/>
              </a:buClr>
              <a:buSzPts val="2600"/>
              <a:buChar char="•"/>
            </a:pPr>
            <a:r>
              <a:rPr b="1" lang="en-US" sz="2600">
                <a:solidFill>
                  <a:srgbClr val="0000FF"/>
                </a:solidFill>
              </a:rPr>
              <a:t>Free </a:t>
            </a:r>
            <a:r>
              <a:rPr lang="en-US" sz="2600"/>
              <a:t>civil legal services for low-income people, including help with:</a:t>
            </a:r>
            <a:endParaRPr sz="1600"/>
          </a:p>
          <a:p>
            <a:pPr indent="-273050" lvl="1" marL="742950" rtl="0" algn="l">
              <a:lnSpc>
                <a:spcPct val="100000"/>
              </a:lnSpc>
              <a:spcBef>
                <a:spcPts val="480"/>
              </a:spcBef>
              <a:spcAft>
                <a:spcPts val="0"/>
              </a:spcAft>
              <a:buClr>
                <a:schemeClr val="dk1"/>
              </a:buClr>
              <a:buSzPts val="2200"/>
              <a:buChar char="–"/>
            </a:pPr>
            <a:r>
              <a:rPr lang="en-US" sz="2200"/>
              <a:t>Benefits</a:t>
            </a:r>
            <a:endParaRPr sz="1200"/>
          </a:p>
          <a:p>
            <a:pPr indent="-273050" lvl="1" marL="742950" rtl="0" algn="l">
              <a:lnSpc>
                <a:spcPct val="100000"/>
              </a:lnSpc>
              <a:spcBef>
                <a:spcPts val="480"/>
              </a:spcBef>
              <a:spcAft>
                <a:spcPts val="0"/>
              </a:spcAft>
              <a:buClr>
                <a:schemeClr val="dk1"/>
              </a:buClr>
              <a:buSzPts val="2200"/>
              <a:buChar char="–"/>
            </a:pPr>
            <a:r>
              <a:rPr lang="en-US" sz="2200"/>
              <a:t>Housing</a:t>
            </a:r>
            <a:endParaRPr sz="1200"/>
          </a:p>
          <a:p>
            <a:pPr indent="-273050" lvl="1" marL="742950" rtl="0" algn="l">
              <a:lnSpc>
                <a:spcPct val="100000"/>
              </a:lnSpc>
              <a:spcBef>
                <a:spcPts val="480"/>
              </a:spcBef>
              <a:spcAft>
                <a:spcPts val="0"/>
              </a:spcAft>
              <a:buClr>
                <a:schemeClr val="dk1"/>
              </a:buClr>
              <a:buSzPts val="2200"/>
              <a:buChar char="–"/>
            </a:pPr>
            <a:r>
              <a:rPr lang="en-US" sz="2200"/>
              <a:t>Immigration </a:t>
            </a:r>
            <a:endParaRPr sz="1200"/>
          </a:p>
          <a:p>
            <a:pPr indent="-273050" lvl="1" marL="742950" rtl="0" algn="l">
              <a:lnSpc>
                <a:spcPct val="100000"/>
              </a:lnSpc>
              <a:spcBef>
                <a:spcPts val="480"/>
              </a:spcBef>
              <a:spcAft>
                <a:spcPts val="0"/>
              </a:spcAft>
              <a:buClr>
                <a:schemeClr val="dk1"/>
              </a:buClr>
              <a:buSzPts val="2200"/>
              <a:buChar char="–"/>
            </a:pPr>
            <a:r>
              <a:rPr lang="en-US" sz="2200"/>
              <a:t>Disability, MassHealth</a:t>
            </a:r>
            <a:endParaRPr sz="1200"/>
          </a:p>
          <a:p>
            <a:pPr indent="-273050" lvl="1" marL="742950" rtl="0" algn="l">
              <a:lnSpc>
                <a:spcPct val="100000"/>
              </a:lnSpc>
              <a:spcBef>
                <a:spcPts val="480"/>
              </a:spcBef>
              <a:spcAft>
                <a:spcPts val="0"/>
              </a:spcAft>
              <a:buClr>
                <a:schemeClr val="dk1"/>
              </a:buClr>
              <a:buSzPts val="2200"/>
              <a:buChar char="–"/>
            </a:pPr>
            <a:r>
              <a:rPr lang="en-US" sz="2200"/>
              <a:t>Employment</a:t>
            </a:r>
            <a:endParaRPr sz="1200"/>
          </a:p>
          <a:p>
            <a:pPr indent="-273050" lvl="1" marL="742950" rtl="0" algn="l">
              <a:lnSpc>
                <a:spcPct val="100000"/>
              </a:lnSpc>
              <a:spcBef>
                <a:spcPts val="480"/>
              </a:spcBef>
              <a:spcAft>
                <a:spcPts val="0"/>
              </a:spcAft>
              <a:buClr>
                <a:schemeClr val="dk1"/>
              </a:buClr>
              <a:buSzPts val="2200"/>
              <a:buChar char="–"/>
            </a:pPr>
            <a:r>
              <a:rPr lang="en-US" sz="2200"/>
              <a:t>Family law</a:t>
            </a:r>
            <a:endParaRPr sz="1200"/>
          </a:p>
          <a:p>
            <a:pPr indent="-273050" lvl="1" marL="742950" rtl="0" algn="l">
              <a:lnSpc>
                <a:spcPct val="100000"/>
              </a:lnSpc>
              <a:spcBef>
                <a:spcPts val="480"/>
              </a:spcBef>
              <a:spcAft>
                <a:spcPts val="0"/>
              </a:spcAft>
              <a:buClr>
                <a:schemeClr val="dk1"/>
              </a:buClr>
              <a:buSzPts val="2200"/>
              <a:buChar char="–"/>
            </a:pPr>
            <a:r>
              <a:rPr lang="en-US" sz="2200"/>
              <a:t>CORI/re-entry</a:t>
            </a:r>
            <a:endParaRPr sz="1200"/>
          </a:p>
          <a:p>
            <a:pPr indent="-330200" lvl="0" marL="342900" rtl="0" algn="l">
              <a:lnSpc>
                <a:spcPct val="100000"/>
              </a:lnSpc>
              <a:spcBef>
                <a:spcPts val="560"/>
              </a:spcBef>
              <a:spcAft>
                <a:spcPts val="0"/>
              </a:spcAft>
              <a:buClr>
                <a:schemeClr val="dk1"/>
              </a:buClr>
              <a:buSzPts val="2600"/>
              <a:buChar char="•"/>
            </a:pPr>
            <a:r>
              <a:rPr lang="en-US" sz="2600" u="sng">
                <a:solidFill>
                  <a:schemeClr val="hlink"/>
                </a:solidFill>
                <a:hlinkClick r:id="rId3"/>
              </a:rPr>
              <a:t>Find Legal Aid</a:t>
            </a:r>
            <a:r>
              <a:rPr lang="en-US" sz="2600"/>
              <a:t> programs across Massachusetts</a:t>
            </a:r>
            <a:endParaRPr sz="2800"/>
          </a:p>
        </p:txBody>
      </p:sp>
      <p:sp>
        <p:nvSpPr>
          <p:cNvPr id="1162" name="Google Shape;1162;p147"/>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4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0000FF"/>
                </a:solidFill>
              </a:rPr>
              <a:t>QUESTIONS? And THANK YOU!</a:t>
            </a:r>
            <a:endParaRPr>
              <a:solidFill>
                <a:srgbClr val="0000FF"/>
              </a:solidFill>
            </a:endParaRPr>
          </a:p>
        </p:txBody>
      </p:sp>
      <p:pic>
        <p:nvPicPr>
          <p:cNvPr descr="C:\Users\vnegus\AppData\Local\Microsoft\Windows\INetCache\IE\BKFOY998\three_questions_small_business_health_insuarnce[1].jpg" id="1169" name="Google Shape;1169;p148"/>
          <p:cNvPicPr preferRelativeResize="0"/>
          <p:nvPr/>
        </p:nvPicPr>
        <p:blipFill rotWithShape="1">
          <a:blip r:embed="rId3">
            <a:alphaModFix/>
          </a:blip>
          <a:srcRect b="0" l="0" r="0" t="0"/>
          <a:stretch/>
        </p:blipFill>
        <p:spPr>
          <a:xfrm>
            <a:off x="4067251" y="2254105"/>
            <a:ext cx="4118458" cy="3500689"/>
          </a:xfrm>
          <a:prstGeom prst="rect">
            <a:avLst/>
          </a:prstGeom>
          <a:noFill/>
          <a:ln>
            <a:noFill/>
          </a:ln>
        </p:spPr>
      </p:pic>
      <p:sp>
        <p:nvSpPr>
          <p:cNvPr id="1170" name="Google Shape;1170;p14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0"/>
          <p:cNvSpPr txBox="1"/>
          <p:nvPr>
            <p:ph type="title"/>
          </p:nvPr>
        </p:nvSpPr>
        <p:spPr>
          <a:xfrm>
            <a:off x="1097275" y="286601"/>
            <a:ext cx="10058400" cy="110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002060"/>
              </a:buClr>
              <a:buSzPts val="4800"/>
              <a:buFont typeface="Calibri"/>
              <a:buNone/>
            </a:pPr>
            <a:r>
              <a:rPr lang="en-US">
                <a:solidFill>
                  <a:srgbClr val="1155CC"/>
                </a:solidFill>
              </a:rPr>
              <a:t>Who qualifies for SNAP?</a:t>
            </a:r>
            <a:endParaRPr>
              <a:solidFill>
                <a:srgbClr val="1155CC"/>
              </a:solidFill>
            </a:endParaRPr>
          </a:p>
        </p:txBody>
      </p:sp>
      <p:sp>
        <p:nvSpPr>
          <p:cNvPr id="234" name="Google Shape;234;p40"/>
          <p:cNvSpPr txBox="1"/>
          <p:nvPr>
            <p:ph idx="1" type="body"/>
          </p:nvPr>
        </p:nvSpPr>
        <p:spPr>
          <a:xfrm>
            <a:off x="925675" y="1709600"/>
            <a:ext cx="9847800" cy="4827300"/>
          </a:xfrm>
          <a:prstGeom prst="rect">
            <a:avLst/>
          </a:prstGeom>
          <a:noFill/>
          <a:ln>
            <a:noFill/>
          </a:ln>
        </p:spPr>
        <p:txBody>
          <a:bodyPr anchorCtr="0" anchor="t" bIns="45700" lIns="0" spcFirstLastPara="1" rIns="0" wrap="square" tIns="45700">
            <a:noAutofit/>
          </a:bodyPr>
          <a:lstStyle/>
          <a:p>
            <a:pPr indent="-400050" lvl="0" marL="457200" rtl="0" algn="l">
              <a:spcBef>
                <a:spcPts val="1200"/>
              </a:spcBef>
              <a:spcAft>
                <a:spcPts val="0"/>
              </a:spcAft>
              <a:buSzPts val="2700"/>
              <a:buFont typeface="Calibri"/>
              <a:buChar char="•"/>
            </a:pPr>
            <a:r>
              <a:rPr b="1" lang="en-US" sz="2700"/>
              <a:t>Most low-income households -</a:t>
            </a:r>
            <a:r>
              <a:rPr lang="en-US" sz="2700"/>
              <a:t> including:</a:t>
            </a:r>
            <a:endParaRPr sz="2700"/>
          </a:p>
          <a:p>
            <a:pPr indent="-387350" lvl="1" marL="914400" rtl="0" algn="l">
              <a:spcBef>
                <a:spcPts val="200"/>
              </a:spcBef>
              <a:spcAft>
                <a:spcPts val="0"/>
              </a:spcAft>
              <a:buSzPts val="2500"/>
              <a:buChar char="•"/>
            </a:pPr>
            <a:r>
              <a:rPr lang="en-US" sz="2500"/>
              <a:t>Families with children and pregnant persons</a:t>
            </a:r>
            <a:endParaRPr sz="2500"/>
          </a:p>
          <a:p>
            <a:pPr indent="-387350" lvl="1" marL="914400" rtl="0" algn="l">
              <a:spcBef>
                <a:spcPts val="200"/>
              </a:spcBef>
              <a:spcAft>
                <a:spcPts val="0"/>
              </a:spcAft>
              <a:buSzPts val="2500"/>
              <a:buChar char="•"/>
            </a:pPr>
            <a:r>
              <a:rPr lang="en-US" sz="2500"/>
              <a:t>Older adults and persons with disabilities</a:t>
            </a:r>
            <a:endParaRPr sz="2500"/>
          </a:p>
          <a:p>
            <a:pPr indent="-387350" lvl="1" marL="914400" rtl="0" algn="l">
              <a:spcBef>
                <a:spcPts val="200"/>
              </a:spcBef>
              <a:spcAft>
                <a:spcPts val="0"/>
              </a:spcAft>
              <a:buSzPts val="2500"/>
              <a:buChar char="•"/>
            </a:pPr>
            <a:r>
              <a:rPr lang="en-US" sz="2500"/>
              <a:t>Unemployed/low-wage individuals </a:t>
            </a:r>
            <a:endParaRPr sz="2500"/>
          </a:p>
          <a:p>
            <a:pPr indent="0" lvl="0" marL="914400" rtl="0" algn="l">
              <a:spcBef>
                <a:spcPts val="1200"/>
              </a:spcBef>
              <a:spcAft>
                <a:spcPts val="0"/>
              </a:spcAft>
              <a:buNone/>
            </a:pPr>
            <a:r>
              <a:t/>
            </a:r>
            <a:endParaRPr sz="2500"/>
          </a:p>
          <a:p>
            <a:pPr indent="-400050" lvl="0" marL="457200" rtl="0" algn="l">
              <a:spcBef>
                <a:spcPts val="1200"/>
              </a:spcBef>
              <a:spcAft>
                <a:spcPts val="0"/>
              </a:spcAft>
              <a:buSzPts val="2700"/>
              <a:buFont typeface="Calibri"/>
              <a:buChar char="•"/>
            </a:pPr>
            <a:r>
              <a:rPr b="1" lang="en-US" sz="2700"/>
              <a:t>U.S. citizen and many immigrants qualify </a:t>
            </a:r>
            <a:r>
              <a:rPr lang="en-US" sz="2700"/>
              <a:t>-</a:t>
            </a:r>
            <a:endParaRPr sz="2700"/>
          </a:p>
          <a:p>
            <a:pPr indent="-387350" lvl="1" marL="914400" rtl="0" algn="l">
              <a:spcBef>
                <a:spcPts val="200"/>
              </a:spcBef>
              <a:spcAft>
                <a:spcPts val="0"/>
              </a:spcAft>
              <a:buSzPts val="2500"/>
              <a:buChar char="•"/>
            </a:pPr>
            <a:r>
              <a:rPr lang="en-US" sz="2500"/>
              <a:t>Ineligible adults can apply for eligible dependents. </a:t>
            </a:r>
            <a:endParaRPr sz="2500"/>
          </a:p>
          <a:p>
            <a:pPr indent="-387350" lvl="1" marL="914400" rtl="0" algn="l">
              <a:spcBef>
                <a:spcPts val="200"/>
              </a:spcBef>
              <a:spcAft>
                <a:spcPts val="0"/>
              </a:spcAft>
              <a:buSzPts val="2500"/>
              <a:buFont typeface="Calibri"/>
              <a:buChar char="•"/>
            </a:pPr>
            <a:r>
              <a:rPr b="1" lang="en-US" sz="2500">
                <a:solidFill>
                  <a:srgbClr val="FF0000"/>
                </a:solidFill>
              </a:rPr>
              <a:t>NEW!</a:t>
            </a:r>
            <a:r>
              <a:rPr lang="en-US" sz="2500"/>
              <a:t> State-funded SNAP for legal immigrants.</a:t>
            </a:r>
            <a:endParaRPr sz="2500"/>
          </a:p>
          <a:p>
            <a:pPr indent="0" lvl="0" marL="914400" rtl="0" algn="l">
              <a:spcBef>
                <a:spcPts val="1200"/>
              </a:spcBef>
              <a:spcAft>
                <a:spcPts val="0"/>
              </a:spcAft>
              <a:buNone/>
            </a:pPr>
            <a:r>
              <a:t/>
            </a:r>
            <a:endParaRPr sz="2500"/>
          </a:p>
          <a:p>
            <a:pPr indent="-400050" lvl="0" marL="457200" rtl="0" algn="l">
              <a:spcBef>
                <a:spcPts val="1200"/>
              </a:spcBef>
              <a:spcAft>
                <a:spcPts val="0"/>
              </a:spcAft>
              <a:buSzPts val="2700"/>
              <a:buFont typeface="Calibri"/>
              <a:buChar char="•"/>
            </a:pPr>
            <a:r>
              <a:rPr b="1" lang="en-US" sz="2700"/>
              <a:t>Must meet SNAP financial rules.</a:t>
            </a:r>
            <a:r>
              <a:rPr lang="en-US" sz="2700"/>
              <a:t> </a:t>
            </a:r>
            <a:endParaRPr sz="2700"/>
          </a:p>
          <a:p>
            <a:pPr indent="-387350" lvl="1" marL="914400" rtl="0" algn="l">
              <a:spcBef>
                <a:spcPts val="200"/>
              </a:spcBef>
              <a:spcAft>
                <a:spcPts val="0"/>
              </a:spcAft>
              <a:buSzPts val="2500"/>
              <a:buChar char="•"/>
            </a:pPr>
            <a:r>
              <a:rPr lang="en-US" sz="2500"/>
              <a:t>NO asset tests for most households.</a:t>
            </a:r>
            <a:endParaRPr sz="2350"/>
          </a:p>
        </p:txBody>
      </p:sp>
      <p:sp>
        <p:nvSpPr>
          <p:cNvPr id="235" name="Google Shape;235;p4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236" name="Google Shape;236;p40"/>
          <p:cNvPicPr preferRelativeResize="0"/>
          <p:nvPr/>
        </p:nvPicPr>
        <p:blipFill>
          <a:blip r:embed="rId3">
            <a:alphaModFix/>
          </a:blip>
          <a:stretch>
            <a:fillRect/>
          </a:stretch>
        </p:blipFill>
        <p:spPr>
          <a:xfrm>
            <a:off x="10038578" y="172372"/>
            <a:ext cx="1519645" cy="170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1"/>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p>
            <a:pPr indent="0" lvl="0" marL="0" rtl="0" algn="ctr">
              <a:lnSpc>
                <a:spcPct val="85000"/>
              </a:lnSpc>
              <a:spcBef>
                <a:spcPts val="0"/>
              </a:spcBef>
              <a:spcAft>
                <a:spcPts val="0"/>
              </a:spcAft>
              <a:buNone/>
            </a:pPr>
            <a:r>
              <a:rPr lang="en-US" sz="5500">
                <a:solidFill>
                  <a:srgbClr val="1155CC"/>
                </a:solidFill>
              </a:rPr>
              <a:t>H</a:t>
            </a:r>
            <a:r>
              <a:rPr lang="en-US" sz="5500">
                <a:solidFill>
                  <a:srgbClr val="1155CC"/>
                </a:solidFill>
              </a:rPr>
              <a:t>ousehold Composition</a:t>
            </a:r>
            <a:endParaRPr sz="5500">
              <a:solidFill>
                <a:srgbClr val="1155CC"/>
              </a:solidFill>
            </a:endParaRPr>
          </a:p>
        </p:txBody>
      </p:sp>
      <p:sp>
        <p:nvSpPr>
          <p:cNvPr id="243" name="Google Shape;243;p4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244" name="Google Shape;244;p41"/>
          <p:cNvPicPr preferRelativeResize="0"/>
          <p:nvPr/>
        </p:nvPicPr>
        <p:blipFill>
          <a:blip r:embed="rId3">
            <a:alphaModFix/>
          </a:blip>
          <a:stretch>
            <a:fillRect/>
          </a:stretch>
        </p:blipFill>
        <p:spPr>
          <a:xfrm>
            <a:off x="4461750" y="3875850"/>
            <a:ext cx="3589201" cy="2645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2"/>
          <p:cNvSpPr txBox="1"/>
          <p:nvPr>
            <p:ph type="title"/>
          </p:nvPr>
        </p:nvSpPr>
        <p:spPr>
          <a:xfrm>
            <a:off x="1097275" y="286600"/>
            <a:ext cx="6522600" cy="11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1155CC"/>
                </a:solidFill>
              </a:rPr>
              <a:t>What is a SNAP household?</a:t>
            </a:r>
            <a:endParaRPr>
              <a:solidFill>
                <a:srgbClr val="1155CC"/>
              </a:solidFill>
            </a:endParaRPr>
          </a:p>
        </p:txBody>
      </p:sp>
      <p:sp>
        <p:nvSpPr>
          <p:cNvPr id="251" name="Google Shape;251;p42"/>
          <p:cNvSpPr txBox="1"/>
          <p:nvPr>
            <p:ph idx="1" type="body"/>
          </p:nvPr>
        </p:nvSpPr>
        <p:spPr>
          <a:xfrm>
            <a:off x="985850" y="1900375"/>
            <a:ext cx="10058400" cy="4559400"/>
          </a:xfrm>
          <a:prstGeom prst="rect">
            <a:avLst/>
          </a:prstGeom>
          <a:noFill/>
          <a:ln>
            <a:noFill/>
          </a:ln>
        </p:spPr>
        <p:txBody>
          <a:bodyPr anchorCtr="0" anchor="t" bIns="45700" lIns="0" spcFirstLastPara="1" rIns="0" wrap="square" tIns="45700">
            <a:noAutofit/>
          </a:bodyPr>
          <a:lstStyle/>
          <a:p>
            <a:pPr indent="-360680" lvl="0" marL="360680" rtl="0" algn="l">
              <a:lnSpc>
                <a:spcPct val="115000"/>
              </a:lnSpc>
              <a:spcBef>
                <a:spcPts val="1400"/>
              </a:spcBef>
              <a:spcAft>
                <a:spcPts val="0"/>
              </a:spcAft>
              <a:buSzPts val="2960"/>
              <a:buFont typeface="Noto Sans Symbols"/>
              <a:buChar char="▪"/>
            </a:pPr>
            <a:r>
              <a:rPr lang="en-US" sz="2960"/>
              <a:t>Persons who live together must be in the same SNAP household and apply together </a:t>
            </a:r>
            <a:r>
              <a:rPr lang="en-US" sz="2960" u="sng"/>
              <a:t>if they</a:t>
            </a:r>
            <a:r>
              <a:rPr lang="en-US" sz="2960"/>
              <a:t>: </a:t>
            </a:r>
            <a:endParaRPr sz="2960"/>
          </a:p>
          <a:p>
            <a:pPr indent="-427989" lvl="1" marL="955039" rtl="0" algn="l">
              <a:lnSpc>
                <a:spcPct val="115000"/>
              </a:lnSpc>
              <a:spcBef>
                <a:spcPts val="1400"/>
              </a:spcBef>
              <a:spcAft>
                <a:spcPts val="0"/>
              </a:spcAft>
              <a:buSzPts val="2500"/>
              <a:buFont typeface="Noto Sans Symbols"/>
              <a:buChar char="▪"/>
            </a:pPr>
            <a:r>
              <a:rPr lang="en-US" sz="2500"/>
              <a:t>“Purchase and prepare” </a:t>
            </a:r>
            <a:r>
              <a:rPr b="1" lang="en-US" sz="2500"/>
              <a:t>most</a:t>
            </a:r>
            <a:r>
              <a:rPr lang="en-US" sz="2500"/>
              <a:t> (2/3) of their food together - even if they are not related to each other*, </a:t>
            </a:r>
            <a:endParaRPr sz="2500"/>
          </a:p>
          <a:p>
            <a:pPr indent="-427989" lvl="1" marL="955039" rtl="0" algn="l">
              <a:lnSpc>
                <a:spcPct val="115000"/>
              </a:lnSpc>
              <a:spcBef>
                <a:spcPts val="1400"/>
              </a:spcBef>
              <a:spcAft>
                <a:spcPts val="0"/>
              </a:spcAft>
              <a:buSzPts val="2500"/>
              <a:buFont typeface="Noto Sans Symbols"/>
              <a:buChar char="▪"/>
            </a:pPr>
            <a:r>
              <a:rPr lang="en-US" sz="2500"/>
              <a:t>Are legally married spouses, living together,</a:t>
            </a:r>
            <a:endParaRPr sz="2500"/>
          </a:p>
          <a:p>
            <a:pPr indent="-427989" lvl="1" marL="955039" rtl="0" algn="l">
              <a:lnSpc>
                <a:spcPct val="115000"/>
              </a:lnSpc>
              <a:spcBef>
                <a:spcPts val="1400"/>
              </a:spcBef>
              <a:spcAft>
                <a:spcPts val="0"/>
              </a:spcAft>
              <a:buSzPts val="2500"/>
              <a:buFont typeface="Noto Sans Symbols"/>
              <a:buChar char="▪"/>
            </a:pPr>
            <a:r>
              <a:rPr lang="en-US" sz="2500"/>
              <a:t>Are children under age 22 living with their parents, OR </a:t>
            </a:r>
            <a:endParaRPr sz="2500"/>
          </a:p>
          <a:p>
            <a:pPr indent="-427989" lvl="1" marL="955039" rtl="0" algn="l">
              <a:lnSpc>
                <a:spcPct val="115000"/>
              </a:lnSpc>
              <a:spcBef>
                <a:spcPts val="1400"/>
              </a:spcBef>
              <a:spcAft>
                <a:spcPts val="0"/>
              </a:spcAft>
              <a:buSzPts val="2500"/>
              <a:buFont typeface="Noto Sans Symbols"/>
              <a:buChar char="▪"/>
            </a:pPr>
            <a:r>
              <a:rPr lang="en-US" sz="2500"/>
              <a:t>Are minors under age 18 living with responsible adults</a:t>
            </a:r>
            <a:endParaRPr sz="2460"/>
          </a:p>
          <a:p>
            <a:pPr indent="-342900" lvl="0" marL="457200" rtl="0" algn="l">
              <a:lnSpc>
                <a:spcPct val="90000"/>
              </a:lnSpc>
              <a:spcBef>
                <a:spcPts val="1200"/>
              </a:spcBef>
              <a:spcAft>
                <a:spcPts val="0"/>
              </a:spcAft>
              <a:buSzPts val="1800"/>
              <a:buFont typeface="Noto Sans Symbols"/>
              <a:buNone/>
            </a:pPr>
            <a:r>
              <a:rPr lang="en-US" sz="1660"/>
              <a:t>*note special rul</a:t>
            </a:r>
            <a:r>
              <a:rPr lang="en-US" sz="1660"/>
              <a:t>es for per</a:t>
            </a:r>
            <a:r>
              <a:rPr lang="en-US" sz="1660"/>
              <a:t>sons with disabilities, see the Advocacy Guide </a:t>
            </a:r>
            <a:endParaRPr sz="1660"/>
          </a:p>
        </p:txBody>
      </p:sp>
      <p:sp>
        <p:nvSpPr>
          <p:cNvPr id="252" name="Google Shape;252;p42"/>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253" name="Google Shape;253;p42"/>
          <p:cNvPicPr preferRelativeResize="0"/>
          <p:nvPr/>
        </p:nvPicPr>
        <p:blipFill>
          <a:blip r:embed="rId3">
            <a:alphaModFix/>
          </a:blip>
          <a:stretch>
            <a:fillRect/>
          </a:stretch>
        </p:blipFill>
        <p:spPr>
          <a:xfrm>
            <a:off x="9725425" y="89200"/>
            <a:ext cx="2328076" cy="1715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3"/>
          <p:cNvSpPr txBox="1"/>
          <p:nvPr>
            <p:ph idx="1" type="body"/>
          </p:nvPr>
        </p:nvSpPr>
        <p:spPr>
          <a:xfrm>
            <a:off x="733725" y="1845725"/>
            <a:ext cx="7490400" cy="44496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700"/>
              </a:spcBef>
              <a:spcAft>
                <a:spcPts val="0"/>
              </a:spcAft>
              <a:buSzPts val="1800"/>
              <a:buNone/>
            </a:pPr>
            <a:r>
              <a:rPr lang="en-US">
                <a:solidFill>
                  <a:srgbClr val="262626"/>
                </a:solidFill>
              </a:rPr>
              <a:t>Susan, age 20, works part time and lives with her parents. She barely eats at home. </a:t>
            </a:r>
            <a:endParaRPr>
              <a:solidFill>
                <a:srgbClr val="262626"/>
              </a:solidFill>
            </a:endParaRPr>
          </a:p>
          <a:p>
            <a:pPr indent="0" lvl="0" marL="0" rtl="0" algn="l">
              <a:lnSpc>
                <a:spcPct val="115000"/>
              </a:lnSpc>
              <a:spcBef>
                <a:spcPts val="700"/>
              </a:spcBef>
              <a:spcAft>
                <a:spcPts val="0"/>
              </a:spcAft>
              <a:buClr>
                <a:schemeClr val="dk1"/>
              </a:buClr>
              <a:buSzPts val="1100"/>
              <a:buFont typeface="Arial"/>
              <a:buNone/>
            </a:pPr>
            <a:r>
              <a:t/>
            </a:r>
            <a:endParaRPr>
              <a:solidFill>
                <a:srgbClr val="262626"/>
              </a:solidFill>
            </a:endParaRPr>
          </a:p>
          <a:p>
            <a:pPr indent="0" lvl="0" marL="0" rtl="0" algn="l">
              <a:lnSpc>
                <a:spcPct val="115000"/>
              </a:lnSpc>
              <a:spcBef>
                <a:spcPts val="700"/>
              </a:spcBef>
              <a:spcAft>
                <a:spcPts val="0"/>
              </a:spcAft>
              <a:buClr>
                <a:schemeClr val="dk1"/>
              </a:buClr>
              <a:buSzPts val="1100"/>
              <a:buFont typeface="Arial"/>
              <a:buNone/>
            </a:pPr>
            <a:r>
              <a:rPr lang="en-US">
                <a:solidFill>
                  <a:srgbClr val="262626"/>
                </a:solidFill>
              </a:rPr>
              <a:t>Susan must apply for SNAP with her parents. She is </a:t>
            </a:r>
            <a:r>
              <a:rPr lang="en-US" u="sng">
                <a:solidFill>
                  <a:srgbClr val="262626"/>
                </a:solidFill>
              </a:rPr>
              <a:t>not</a:t>
            </a:r>
            <a:r>
              <a:rPr lang="en-US">
                <a:solidFill>
                  <a:srgbClr val="262626"/>
                </a:solidFill>
              </a:rPr>
              <a:t> eligible for her own SNAP benefits, even if she rarely shares food with them.</a:t>
            </a:r>
            <a:r>
              <a:rPr lang="en-US"/>
              <a:t> </a:t>
            </a:r>
            <a:endParaRPr/>
          </a:p>
          <a:p>
            <a:pPr indent="0" lvl="0" marL="0" rtl="0" algn="l">
              <a:lnSpc>
                <a:spcPct val="90000"/>
              </a:lnSpc>
              <a:spcBef>
                <a:spcPts val="1200"/>
              </a:spcBef>
              <a:spcAft>
                <a:spcPts val="0"/>
              </a:spcAft>
              <a:buSzPts val="1800"/>
              <a:buNone/>
            </a:pPr>
            <a:r>
              <a:t/>
            </a:r>
            <a:endParaRPr/>
          </a:p>
        </p:txBody>
      </p:sp>
      <p:sp>
        <p:nvSpPr>
          <p:cNvPr id="260" name="Google Shape;260;p4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261" name="Google Shape;261;p43"/>
          <p:cNvPicPr preferRelativeResize="0"/>
          <p:nvPr/>
        </p:nvPicPr>
        <p:blipFill rotWithShape="1">
          <a:blip r:embed="rId3">
            <a:alphaModFix/>
          </a:blip>
          <a:srcRect b="0" l="0" r="0" t="0"/>
          <a:stretch/>
        </p:blipFill>
        <p:spPr>
          <a:xfrm>
            <a:off x="8736803" y="2078425"/>
            <a:ext cx="3343900" cy="3295650"/>
          </a:xfrm>
          <a:prstGeom prst="rect">
            <a:avLst/>
          </a:prstGeom>
          <a:noFill/>
          <a:ln>
            <a:noFill/>
          </a:ln>
        </p:spPr>
      </p:pic>
      <p:sp>
        <p:nvSpPr>
          <p:cNvPr id="262" name="Google Shape;262;p43"/>
          <p:cNvSpPr txBox="1"/>
          <p:nvPr/>
        </p:nvSpPr>
        <p:spPr>
          <a:xfrm>
            <a:off x="457200" y="274650"/>
            <a:ext cx="10546200" cy="1143000"/>
          </a:xfrm>
          <a:prstGeom prst="rect">
            <a:avLst/>
          </a:prstGeom>
          <a:noFill/>
          <a:ln>
            <a:noFill/>
          </a:ln>
        </p:spPr>
        <p:txBody>
          <a:bodyPr anchorCtr="0" anchor="b" bIns="45700" lIns="91425" spcFirstLastPara="1" rIns="91425" wrap="square" tIns="45700">
            <a:normAutofit/>
          </a:bodyPr>
          <a:lstStyle/>
          <a:p>
            <a:pPr indent="0" lvl="0" marL="0" marR="0" rtl="0" algn="ctr">
              <a:lnSpc>
                <a:spcPct val="85000"/>
              </a:lnSpc>
              <a:spcBef>
                <a:spcPts val="0"/>
              </a:spcBef>
              <a:spcAft>
                <a:spcPts val="0"/>
              </a:spcAft>
              <a:buClr>
                <a:srgbClr val="3F3F3F"/>
              </a:buClr>
              <a:buSzPts val="4800"/>
              <a:buFont typeface="Calibri"/>
              <a:buNone/>
            </a:pPr>
            <a:r>
              <a:rPr b="1" i="0" lang="en-US" sz="4800" u="none" cap="none" strike="noStrike">
                <a:solidFill>
                  <a:srgbClr val="45818E"/>
                </a:solidFill>
                <a:latin typeface="PT Sans Narrow"/>
                <a:ea typeface="PT Sans Narrow"/>
                <a:cs typeface="PT Sans Narrow"/>
                <a:sym typeface="PT Sans Narrow"/>
              </a:rPr>
              <a:t>Household Example #1</a:t>
            </a:r>
            <a:endParaRPr b="1" i="0" sz="4800" u="none" cap="none" strike="noStrike">
              <a:solidFill>
                <a:srgbClr val="45818E"/>
              </a:solidFill>
              <a:latin typeface="PT Sans Narrow"/>
              <a:ea typeface="PT Sans Narrow"/>
              <a:cs typeface="PT Sans Narrow"/>
              <a:sym typeface="PT Sans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4"/>
          <p:cNvSpPr txBox="1"/>
          <p:nvPr>
            <p:ph type="title"/>
          </p:nvPr>
        </p:nvSpPr>
        <p:spPr>
          <a:xfrm>
            <a:off x="268014" y="286600"/>
            <a:ext cx="10887662" cy="1211123"/>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SzPts val="4800"/>
              <a:buNone/>
            </a:pPr>
            <a:r>
              <a:rPr lang="en-US">
                <a:solidFill>
                  <a:srgbClr val="45818E"/>
                </a:solidFill>
              </a:rPr>
              <a:t>Household Example #2</a:t>
            </a:r>
            <a:endParaRPr>
              <a:solidFill>
                <a:srgbClr val="45818E"/>
              </a:solidFill>
            </a:endParaRPr>
          </a:p>
        </p:txBody>
      </p:sp>
      <p:sp>
        <p:nvSpPr>
          <p:cNvPr id="269" name="Google Shape;269;p44"/>
          <p:cNvSpPr txBox="1"/>
          <p:nvPr>
            <p:ph idx="1" type="body"/>
          </p:nvPr>
        </p:nvSpPr>
        <p:spPr>
          <a:xfrm>
            <a:off x="464200" y="1845725"/>
            <a:ext cx="7482600" cy="47445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600"/>
              </a:spcBef>
              <a:spcAft>
                <a:spcPts val="0"/>
              </a:spcAft>
              <a:buClr>
                <a:schemeClr val="dk1"/>
              </a:buClr>
              <a:buSzPts val="1100"/>
              <a:buFont typeface="Arial"/>
              <a:buNone/>
            </a:pPr>
            <a:r>
              <a:rPr lang="en-US">
                <a:solidFill>
                  <a:srgbClr val="262626"/>
                </a:solidFill>
              </a:rPr>
              <a:t>James, single parent age 21. He lives with his working Mom and 2 teenage siblings. </a:t>
            </a:r>
            <a:endParaRPr>
              <a:solidFill>
                <a:srgbClr val="262626"/>
              </a:solidFill>
            </a:endParaRPr>
          </a:p>
          <a:p>
            <a:pPr indent="0" lvl="0" marL="0" rtl="0" algn="l">
              <a:lnSpc>
                <a:spcPct val="115000"/>
              </a:lnSpc>
              <a:spcBef>
                <a:spcPts val="600"/>
              </a:spcBef>
              <a:spcAft>
                <a:spcPts val="0"/>
              </a:spcAft>
              <a:buClr>
                <a:schemeClr val="dk1"/>
              </a:buClr>
              <a:buSzPts val="1100"/>
              <a:buFont typeface="Arial"/>
              <a:buNone/>
            </a:pPr>
            <a:r>
              <a:t/>
            </a:r>
            <a:endParaRPr>
              <a:solidFill>
                <a:srgbClr val="262626"/>
              </a:solidFill>
            </a:endParaRPr>
          </a:p>
          <a:p>
            <a:pPr indent="0" lvl="0" marL="0" rtl="0" algn="l">
              <a:lnSpc>
                <a:spcPct val="115000"/>
              </a:lnSpc>
              <a:spcBef>
                <a:spcPts val="600"/>
              </a:spcBef>
              <a:spcAft>
                <a:spcPts val="0"/>
              </a:spcAft>
              <a:buClr>
                <a:schemeClr val="dk1"/>
              </a:buClr>
              <a:buSzPts val="1100"/>
              <a:buFont typeface="Arial"/>
              <a:buNone/>
            </a:pPr>
            <a:r>
              <a:rPr lang="en-US">
                <a:solidFill>
                  <a:srgbClr val="262626"/>
                </a:solidFill>
              </a:rPr>
              <a:t>James and his child must be in the </a:t>
            </a:r>
            <a:r>
              <a:rPr lang="en-US" u="sng">
                <a:solidFill>
                  <a:srgbClr val="262626"/>
                </a:solidFill>
              </a:rPr>
              <a:t>same</a:t>
            </a:r>
            <a:r>
              <a:rPr lang="en-US">
                <a:solidFill>
                  <a:srgbClr val="262626"/>
                </a:solidFill>
              </a:rPr>
              <a:t> SNAP household with his Mom and siblings - until he turns 22. He is </a:t>
            </a:r>
            <a:r>
              <a:rPr lang="en-US" u="sng">
                <a:solidFill>
                  <a:srgbClr val="262626"/>
                </a:solidFill>
              </a:rPr>
              <a:t>not</a:t>
            </a:r>
            <a:r>
              <a:rPr lang="en-US">
                <a:solidFill>
                  <a:srgbClr val="262626"/>
                </a:solidFill>
              </a:rPr>
              <a:t> eligible right now for his own SNAP for himself and his baby</a:t>
            </a:r>
            <a:r>
              <a:rPr lang="en-US">
                <a:solidFill>
                  <a:srgbClr val="262626"/>
                </a:solidFill>
              </a:rPr>
              <a:t>. (James may be able to get TAFDC cash for himself and his baby, without his mother’s income).</a:t>
            </a:r>
            <a:endParaRPr>
              <a:solidFill>
                <a:srgbClr val="262626"/>
              </a:solidFill>
            </a:endParaRPr>
          </a:p>
        </p:txBody>
      </p:sp>
      <p:sp>
        <p:nvSpPr>
          <p:cNvPr id="270" name="Google Shape;270;p4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271" name="Google Shape;271;p44"/>
          <p:cNvPicPr preferRelativeResize="0"/>
          <p:nvPr/>
        </p:nvPicPr>
        <p:blipFill rotWithShape="1">
          <a:blip r:embed="rId3">
            <a:alphaModFix/>
          </a:blip>
          <a:srcRect b="0" l="0" r="0" t="0"/>
          <a:stretch/>
        </p:blipFill>
        <p:spPr>
          <a:xfrm>
            <a:off x="8818131" y="2490875"/>
            <a:ext cx="3030769" cy="2010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5"/>
          <p:cNvSpPr txBox="1"/>
          <p:nvPr>
            <p:ph type="title"/>
          </p:nvPr>
        </p:nvSpPr>
        <p:spPr>
          <a:xfrm>
            <a:off x="1097280" y="286603"/>
            <a:ext cx="10058400" cy="1069231"/>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1800"/>
              <a:buNone/>
            </a:pPr>
            <a:r>
              <a:rPr lang="en-US">
                <a:solidFill>
                  <a:srgbClr val="45818E"/>
                </a:solidFill>
              </a:rPr>
              <a:t>Household Example #3</a:t>
            </a:r>
            <a:endParaRPr>
              <a:solidFill>
                <a:srgbClr val="45818E"/>
              </a:solidFill>
            </a:endParaRPr>
          </a:p>
        </p:txBody>
      </p:sp>
      <p:sp>
        <p:nvSpPr>
          <p:cNvPr id="278" name="Google Shape;278;p45"/>
          <p:cNvSpPr txBox="1"/>
          <p:nvPr>
            <p:ph idx="2" type="body"/>
          </p:nvPr>
        </p:nvSpPr>
        <p:spPr>
          <a:xfrm>
            <a:off x="4985150" y="1600200"/>
            <a:ext cx="6856500" cy="4657200"/>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1200"/>
              </a:spcBef>
              <a:spcAft>
                <a:spcPts val="0"/>
              </a:spcAft>
              <a:buNone/>
            </a:pPr>
            <a:r>
              <a:rPr lang="en-US" sz="2250">
                <a:solidFill>
                  <a:srgbClr val="262626"/>
                </a:solidFill>
              </a:rPr>
              <a:t>Shawn</a:t>
            </a:r>
            <a:r>
              <a:rPr lang="en-US" sz="2250">
                <a:solidFill>
                  <a:srgbClr val="262626"/>
                </a:solidFill>
              </a:rPr>
              <a:t> and his family moved in with his sister Carla and her family in a small apartment after losing a job. </a:t>
            </a:r>
            <a:endParaRPr sz="2250">
              <a:solidFill>
                <a:srgbClr val="262626"/>
              </a:solidFill>
            </a:endParaRPr>
          </a:p>
          <a:p>
            <a:pPr indent="0" lvl="0" marL="0" rtl="0" algn="l">
              <a:lnSpc>
                <a:spcPct val="100000"/>
              </a:lnSpc>
              <a:spcBef>
                <a:spcPts val="1200"/>
              </a:spcBef>
              <a:spcAft>
                <a:spcPts val="0"/>
              </a:spcAft>
              <a:buNone/>
            </a:pPr>
            <a:r>
              <a:rPr lang="en-US" sz="2250">
                <a:solidFill>
                  <a:srgbClr val="262626"/>
                </a:solidFill>
              </a:rPr>
              <a:t>Carla works and gets SNAP benefits for herself and her two kids. She typically prepares food for her kids the day before she goes to work, and often food shops </a:t>
            </a:r>
            <a:r>
              <a:rPr lang="en-US" sz="2250">
                <a:solidFill>
                  <a:srgbClr val="262626"/>
                </a:solidFill>
              </a:rPr>
              <a:t>separately</a:t>
            </a:r>
            <a:r>
              <a:rPr lang="en-US" sz="2250">
                <a:solidFill>
                  <a:srgbClr val="262626"/>
                </a:solidFill>
              </a:rPr>
              <a:t> from Shawn.</a:t>
            </a:r>
            <a:endParaRPr sz="2250">
              <a:solidFill>
                <a:srgbClr val="262626"/>
              </a:solidFill>
            </a:endParaRPr>
          </a:p>
          <a:p>
            <a:pPr indent="0" lvl="0" marL="0" rtl="0" algn="l">
              <a:lnSpc>
                <a:spcPct val="100000"/>
              </a:lnSpc>
              <a:spcBef>
                <a:spcPts val="1200"/>
              </a:spcBef>
              <a:spcAft>
                <a:spcPts val="0"/>
              </a:spcAft>
              <a:buNone/>
            </a:pPr>
            <a:r>
              <a:t/>
            </a:r>
            <a:endParaRPr sz="2050">
              <a:solidFill>
                <a:srgbClr val="262626"/>
              </a:solidFill>
            </a:endParaRPr>
          </a:p>
          <a:p>
            <a:pPr indent="0" lvl="0" marL="0" rtl="0" algn="l">
              <a:lnSpc>
                <a:spcPct val="100000"/>
              </a:lnSpc>
              <a:spcBef>
                <a:spcPts val="200"/>
              </a:spcBef>
              <a:spcAft>
                <a:spcPts val="0"/>
              </a:spcAft>
              <a:buNone/>
            </a:pPr>
            <a:r>
              <a:rPr lang="en-US" sz="2050">
                <a:solidFill>
                  <a:srgbClr val="262626"/>
                </a:solidFill>
              </a:rPr>
              <a:t>Shawn</a:t>
            </a:r>
            <a:r>
              <a:rPr lang="en-US" sz="2050">
                <a:solidFill>
                  <a:srgbClr val="262626"/>
                </a:solidFill>
              </a:rPr>
              <a:t> can apply for his </a:t>
            </a:r>
            <a:r>
              <a:rPr lang="en-US" sz="2050">
                <a:solidFill>
                  <a:srgbClr val="262626"/>
                </a:solidFill>
              </a:rPr>
              <a:t>family</a:t>
            </a:r>
            <a:r>
              <a:rPr lang="en-US" sz="2050">
                <a:solidFill>
                  <a:srgbClr val="262626"/>
                </a:solidFill>
              </a:rPr>
              <a:t> for their own SNAP benefits as long as the two families are not </a:t>
            </a:r>
            <a:r>
              <a:rPr lang="en-US" sz="2050">
                <a:solidFill>
                  <a:srgbClr val="262626"/>
                </a:solidFill>
              </a:rPr>
              <a:t>pooling income and</a:t>
            </a:r>
            <a:r>
              <a:rPr lang="en-US" sz="2050">
                <a:solidFill>
                  <a:srgbClr val="262626"/>
                </a:solidFill>
              </a:rPr>
              <a:t> typically buying and preparing most of their food together</a:t>
            </a:r>
            <a:r>
              <a:rPr lang="en-US" sz="2050">
                <a:solidFill>
                  <a:srgbClr val="262626"/>
                </a:solidFill>
              </a:rPr>
              <a:t>.</a:t>
            </a:r>
            <a:endParaRPr sz="2100">
              <a:solidFill>
                <a:srgbClr val="262626"/>
              </a:solidFill>
            </a:endParaRPr>
          </a:p>
        </p:txBody>
      </p:sp>
      <p:sp>
        <p:nvSpPr>
          <p:cNvPr id="279" name="Google Shape;279;p4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50"/>
              <a:buFont typeface="Arial"/>
              <a:buNone/>
            </a:pPr>
            <a:fld id="{00000000-1234-1234-1234-123412341234}" type="slidenum">
              <a:rPr lang="en-US"/>
              <a:t>‹#›</a:t>
            </a:fld>
            <a:endParaRPr/>
          </a:p>
        </p:txBody>
      </p:sp>
      <p:pic>
        <p:nvPicPr>
          <p:cNvPr id="280" name="Google Shape;280;p45"/>
          <p:cNvPicPr preferRelativeResize="0"/>
          <p:nvPr/>
        </p:nvPicPr>
        <p:blipFill rotWithShape="1">
          <a:blip r:embed="rId3">
            <a:alphaModFix/>
          </a:blip>
          <a:srcRect b="0" l="0" r="0" t="0"/>
          <a:stretch/>
        </p:blipFill>
        <p:spPr>
          <a:xfrm>
            <a:off x="136200" y="2181200"/>
            <a:ext cx="4110200" cy="2715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6"/>
          <p:cNvSpPr txBox="1"/>
          <p:nvPr>
            <p:ph type="title"/>
          </p:nvPr>
        </p:nvSpPr>
        <p:spPr>
          <a:xfrm>
            <a:off x="1184800" y="519100"/>
            <a:ext cx="8949600" cy="1143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Common Qs about SNAP “households”</a:t>
            </a:r>
            <a:endParaRPr b="1">
              <a:solidFill>
                <a:srgbClr val="1155CC"/>
              </a:solidFill>
            </a:endParaRPr>
          </a:p>
        </p:txBody>
      </p:sp>
      <p:sp>
        <p:nvSpPr>
          <p:cNvPr id="286" name="Google Shape;286;p46"/>
          <p:cNvSpPr txBox="1"/>
          <p:nvPr>
            <p:ph idx="1" type="body"/>
          </p:nvPr>
        </p:nvSpPr>
        <p:spPr>
          <a:xfrm>
            <a:off x="438150" y="1662100"/>
            <a:ext cx="10972800" cy="5196000"/>
          </a:xfrm>
          <a:prstGeom prst="rect">
            <a:avLst/>
          </a:prstGeom>
          <a:noFill/>
          <a:ln>
            <a:noFill/>
          </a:ln>
        </p:spPr>
        <p:txBody>
          <a:bodyPr anchorCtr="0" anchor="t" bIns="45700" lIns="0" spcFirstLastPara="1" rIns="0" wrap="square" tIns="45700">
            <a:normAutofit/>
          </a:bodyPr>
          <a:lstStyle/>
          <a:p>
            <a:pPr indent="0" lvl="0" marL="914400" rtl="0" algn="l">
              <a:lnSpc>
                <a:spcPct val="90000"/>
              </a:lnSpc>
              <a:spcBef>
                <a:spcPts val="200"/>
              </a:spcBef>
              <a:spcAft>
                <a:spcPts val="0"/>
              </a:spcAft>
              <a:buNone/>
            </a:pPr>
            <a:r>
              <a:t/>
            </a:r>
            <a:endParaRPr sz="3200"/>
          </a:p>
          <a:p>
            <a:pPr indent="-342900" lvl="1" marL="914400" rtl="0" algn="l">
              <a:lnSpc>
                <a:spcPct val="90000"/>
              </a:lnSpc>
              <a:spcBef>
                <a:spcPts val="200"/>
              </a:spcBef>
              <a:spcAft>
                <a:spcPts val="0"/>
              </a:spcAft>
              <a:buSzPts val="1800"/>
              <a:buChar char="◦"/>
            </a:pPr>
            <a:r>
              <a:rPr lang="en-US" sz="3200"/>
              <a:t>Do I have to list on the SNAP application everyone who lives under the same roof? </a:t>
            </a:r>
            <a:r>
              <a:rPr b="1" lang="en-US" sz="3200">
                <a:solidFill>
                  <a:schemeClr val="accent1"/>
                </a:solidFill>
              </a:rPr>
              <a:t>   </a:t>
            </a:r>
            <a:r>
              <a:rPr b="1" lang="en-US" sz="3200">
                <a:solidFill>
                  <a:srgbClr val="FF0000"/>
                </a:solidFill>
              </a:rPr>
              <a:t>NO</a:t>
            </a:r>
            <a:r>
              <a:rPr lang="en-US" sz="3200">
                <a:solidFill>
                  <a:srgbClr val="45818E"/>
                </a:solidFill>
              </a:rPr>
              <a:t> </a:t>
            </a:r>
            <a:endParaRPr>
              <a:solidFill>
                <a:srgbClr val="45818E"/>
              </a:solidFill>
            </a:endParaRPr>
          </a:p>
          <a:p>
            <a:pPr indent="-228600" lvl="1" marL="914400" rtl="0" algn="l">
              <a:lnSpc>
                <a:spcPct val="90000"/>
              </a:lnSpc>
              <a:spcBef>
                <a:spcPts val="200"/>
              </a:spcBef>
              <a:spcAft>
                <a:spcPts val="0"/>
              </a:spcAft>
              <a:buSzPts val="1800"/>
              <a:buNone/>
            </a:pPr>
            <a:r>
              <a:t/>
            </a:r>
            <a:endParaRPr sz="3200"/>
          </a:p>
          <a:p>
            <a:pPr indent="-342900" lvl="1" marL="914400" rtl="0" algn="l">
              <a:lnSpc>
                <a:spcPct val="90000"/>
              </a:lnSpc>
              <a:spcBef>
                <a:spcPts val="200"/>
              </a:spcBef>
              <a:spcAft>
                <a:spcPts val="0"/>
              </a:spcAft>
              <a:buSzPts val="1800"/>
              <a:buChar char="◦"/>
            </a:pPr>
            <a:r>
              <a:rPr lang="en-US" sz="3200"/>
              <a:t>Do I have to include the SSN or income of people who are not part of my SNAP household?   </a:t>
            </a:r>
            <a:r>
              <a:rPr lang="en-US" sz="3200">
                <a:solidFill>
                  <a:srgbClr val="FF0000"/>
                </a:solidFill>
              </a:rPr>
              <a:t> </a:t>
            </a:r>
            <a:r>
              <a:rPr b="1" lang="en-US" sz="3200">
                <a:solidFill>
                  <a:srgbClr val="FF0000"/>
                </a:solidFill>
              </a:rPr>
              <a:t>NO</a:t>
            </a:r>
            <a:endParaRPr b="1">
              <a:solidFill>
                <a:srgbClr val="FF0000"/>
              </a:solidFill>
            </a:endParaRPr>
          </a:p>
          <a:p>
            <a:pPr indent="-228600" lvl="0" marL="457200" rtl="0" algn="l">
              <a:lnSpc>
                <a:spcPct val="90000"/>
              </a:lnSpc>
              <a:spcBef>
                <a:spcPts val="1200"/>
              </a:spcBef>
              <a:spcAft>
                <a:spcPts val="0"/>
              </a:spcAft>
              <a:buSzPts val="1800"/>
              <a:buNone/>
            </a:pPr>
            <a:r>
              <a:t/>
            </a:r>
            <a:endParaRPr sz="3600"/>
          </a:p>
          <a:p>
            <a:pPr indent="-342900" lvl="1" marL="914400" rtl="0" algn="l">
              <a:lnSpc>
                <a:spcPct val="90000"/>
              </a:lnSpc>
              <a:spcBef>
                <a:spcPts val="200"/>
              </a:spcBef>
              <a:spcAft>
                <a:spcPts val="0"/>
              </a:spcAft>
              <a:buSzPts val="1800"/>
              <a:buChar char="◦"/>
            </a:pPr>
            <a:r>
              <a:rPr lang="en-US" sz="3200"/>
              <a:t>Do I have to include </a:t>
            </a:r>
            <a:r>
              <a:rPr lang="en-US" sz="3200"/>
              <a:t>my adult children who live with me</a:t>
            </a:r>
            <a:r>
              <a:rPr lang="en-US" sz="3200"/>
              <a:t>? </a:t>
            </a:r>
            <a:r>
              <a:rPr lang="en-US" sz="3200"/>
              <a:t>   </a:t>
            </a:r>
            <a:r>
              <a:rPr b="1" lang="en-US" sz="3000">
                <a:solidFill>
                  <a:srgbClr val="FF0000"/>
                </a:solidFill>
              </a:rPr>
              <a:t>NO</a:t>
            </a:r>
            <a:r>
              <a:rPr lang="en-US" sz="3000">
                <a:solidFill>
                  <a:srgbClr val="45818E"/>
                </a:solidFill>
              </a:rPr>
              <a:t> if they are 22+ and make/buy most of their food apart from you. </a:t>
            </a:r>
            <a:endParaRPr b="1" sz="3000">
              <a:solidFill>
                <a:srgbClr val="45818E"/>
              </a:solidFill>
            </a:endParaRPr>
          </a:p>
        </p:txBody>
      </p:sp>
      <p:sp>
        <p:nvSpPr>
          <p:cNvPr id="287" name="Google Shape;287;p4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9"/>
          <p:cNvSpPr txBox="1"/>
          <p:nvPr>
            <p:ph type="title"/>
          </p:nvPr>
        </p:nvSpPr>
        <p:spPr>
          <a:xfrm>
            <a:off x="415600" y="134767"/>
            <a:ext cx="11360700" cy="7188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SzPts val="1300"/>
              <a:buNone/>
            </a:pPr>
            <a:r>
              <a:rPr b="1" lang="en-US" sz="3400">
                <a:solidFill>
                  <a:srgbClr val="1155CC"/>
                </a:solidFill>
              </a:rPr>
              <a:t>Massachusetts Law Reform Institute</a:t>
            </a:r>
            <a:endParaRPr b="1" sz="3400">
              <a:solidFill>
                <a:srgbClr val="1155CC"/>
              </a:solidFill>
            </a:endParaRPr>
          </a:p>
        </p:txBody>
      </p:sp>
      <p:sp>
        <p:nvSpPr>
          <p:cNvPr id="147" name="Google Shape;147;p29"/>
          <p:cNvSpPr txBox="1"/>
          <p:nvPr>
            <p:ph idx="1" type="body"/>
          </p:nvPr>
        </p:nvSpPr>
        <p:spPr>
          <a:xfrm>
            <a:off x="194667" y="973300"/>
            <a:ext cx="11649600" cy="5884500"/>
          </a:xfrm>
          <a:prstGeom prst="rect">
            <a:avLst/>
          </a:prstGeom>
        </p:spPr>
        <p:txBody>
          <a:bodyPr anchorCtr="0" anchor="t" bIns="121900" lIns="121900" spcFirstLastPara="1" rIns="121900" wrap="square" tIns="121900">
            <a:noAutofit/>
          </a:bodyPr>
          <a:lstStyle/>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MLRI - </a:t>
            </a:r>
            <a:r>
              <a:rPr b="1" lang="en-US" sz="2800">
                <a:latin typeface="Calibri"/>
                <a:ea typeface="Calibri"/>
                <a:cs typeface="Calibri"/>
                <a:sym typeface="Calibri"/>
              </a:rPr>
              <a:t>poverty law and support center</a:t>
            </a:r>
            <a:r>
              <a:rPr lang="en-US" sz="2800">
                <a:latin typeface="Calibri"/>
                <a:ea typeface="Calibri"/>
                <a:cs typeface="Calibri"/>
                <a:sym typeface="Calibri"/>
              </a:rPr>
              <a:t> for local Legal Services and community partners advocating on: </a:t>
            </a:r>
            <a:endParaRPr sz="28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State &amp; federal legislative campaigns, </a:t>
            </a:r>
            <a:endParaRPr sz="24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Administrative advocacy/rule making with state &amp; fed agencies, </a:t>
            </a:r>
            <a:endParaRPr sz="24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Class action litigation,</a:t>
            </a:r>
            <a:endParaRPr sz="24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Trainings and coalition building.</a:t>
            </a:r>
            <a:endParaRPr sz="2400">
              <a:latin typeface="Calibri"/>
              <a:ea typeface="Calibri"/>
              <a:cs typeface="Calibri"/>
              <a:sym typeface="Calibri"/>
            </a:endParaRPr>
          </a:p>
          <a:p>
            <a:pPr indent="-406400" lvl="0" marL="457200" rtl="0" algn="l">
              <a:spcBef>
                <a:spcPts val="1000"/>
              </a:spcBef>
              <a:spcAft>
                <a:spcPts val="0"/>
              </a:spcAft>
              <a:buSzPts val="2800"/>
              <a:buFont typeface="Calibri"/>
              <a:buChar char="●"/>
            </a:pPr>
            <a:r>
              <a:rPr lang="en-US" sz="2800">
                <a:latin typeface="Calibri"/>
                <a:ea typeface="Calibri"/>
                <a:cs typeface="Calibri"/>
                <a:sym typeface="Calibri"/>
              </a:rPr>
              <a:t>F</a:t>
            </a:r>
            <a:r>
              <a:rPr lang="en-US" sz="2800">
                <a:latin typeface="Calibri"/>
                <a:ea typeface="Calibri"/>
                <a:cs typeface="Calibri"/>
                <a:sym typeface="Calibri"/>
              </a:rPr>
              <a:t>ocus on </a:t>
            </a:r>
            <a:r>
              <a:rPr b="1" lang="en-US" sz="2800">
                <a:latin typeface="Calibri"/>
                <a:ea typeface="Calibri"/>
                <a:cs typeface="Calibri"/>
                <a:sym typeface="Calibri"/>
              </a:rPr>
              <a:t>substantive poverty law </a:t>
            </a:r>
            <a:r>
              <a:rPr lang="en-US" sz="2800">
                <a:latin typeface="Calibri"/>
                <a:ea typeface="Calibri"/>
                <a:cs typeface="Calibri"/>
                <a:sym typeface="Calibri"/>
              </a:rPr>
              <a:t>including:	</a:t>
            </a:r>
            <a:endParaRPr sz="28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food and economic security, </a:t>
            </a:r>
            <a:endParaRPr sz="24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employment and unemployment compensation, </a:t>
            </a:r>
            <a:endParaRPr sz="24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housing, </a:t>
            </a:r>
            <a:r>
              <a:rPr lang="en-US" sz="2400">
                <a:latin typeface="Calibri"/>
                <a:ea typeface="Calibri"/>
                <a:cs typeface="Calibri"/>
                <a:sym typeface="Calibri"/>
              </a:rPr>
              <a:t>shelter and</a:t>
            </a:r>
            <a:r>
              <a:rPr lang="en-US" sz="2400">
                <a:latin typeface="Calibri"/>
                <a:ea typeface="Calibri"/>
                <a:cs typeface="Calibri"/>
                <a:sym typeface="Calibri"/>
              </a:rPr>
              <a:t> health care, </a:t>
            </a:r>
            <a:endParaRPr sz="24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immigration, race equity and language access, </a:t>
            </a:r>
            <a:endParaRPr sz="2400">
              <a:latin typeface="Calibri"/>
              <a:ea typeface="Calibri"/>
              <a:cs typeface="Calibri"/>
              <a:sym typeface="Calibri"/>
            </a:endParaRPr>
          </a:p>
          <a:p>
            <a:pPr indent="-381000" lvl="3" marL="1828800" rtl="0" algn="l">
              <a:spcBef>
                <a:spcPts val="0"/>
              </a:spcBef>
              <a:spcAft>
                <a:spcPts val="0"/>
              </a:spcAft>
              <a:buSzPts val="2400"/>
              <a:buFont typeface="Calibri"/>
              <a:buChar char="●"/>
            </a:pPr>
            <a:r>
              <a:rPr lang="en-US" sz="2400">
                <a:latin typeface="Calibri"/>
                <a:ea typeface="Calibri"/>
                <a:cs typeface="Calibri"/>
                <a:sym typeface="Calibri"/>
              </a:rPr>
              <a:t>family law and </a:t>
            </a:r>
            <a:r>
              <a:rPr lang="en-US" sz="2400">
                <a:latin typeface="Calibri"/>
                <a:ea typeface="Calibri"/>
                <a:cs typeface="Calibri"/>
                <a:sym typeface="Calibri"/>
              </a:rPr>
              <a:t>domestic</a:t>
            </a:r>
            <a:r>
              <a:rPr lang="en-US" sz="2400">
                <a:latin typeface="Calibri"/>
                <a:ea typeface="Calibri"/>
                <a:cs typeface="Calibri"/>
                <a:sym typeface="Calibri"/>
              </a:rPr>
              <a:t> violence.</a:t>
            </a:r>
            <a:endParaRPr sz="2400">
              <a:latin typeface="Calibri"/>
              <a:ea typeface="Calibri"/>
              <a:cs typeface="Calibri"/>
              <a:sym typeface="Calibri"/>
            </a:endParaRPr>
          </a:p>
          <a:p>
            <a:pPr indent="0" lvl="0" marL="1219200" rtl="0" algn="l">
              <a:spcBef>
                <a:spcPts val="1600"/>
              </a:spcBef>
              <a:spcAft>
                <a:spcPts val="1600"/>
              </a:spcAft>
              <a:buNone/>
            </a:pPr>
            <a:r>
              <a:t/>
            </a:r>
            <a:endParaRPr sz="2800" strike="sngStrike">
              <a:latin typeface="Calibri"/>
              <a:ea typeface="Calibri"/>
              <a:cs typeface="Calibri"/>
              <a:sym typeface="Calibri"/>
            </a:endParaRPr>
          </a:p>
        </p:txBody>
      </p:sp>
      <p:pic>
        <p:nvPicPr>
          <p:cNvPr id="148" name="Google Shape;148;p29"/>
          <p:cNvPicPr preferRelativeResize="0"/>
          <p:nvPr/>
        </p:nvPicPr>
        <p:blipFill>
          <a:blip r:embed="rId3">
            <a:alphaModFix/>
          </a:blip>
          <a:stretch>
            <a:fillRect/>
          </a:stretch>
        </p:blipFill>
        <p:spPr>
          <a:xfrm>
            <a:off x="8949675" y="134775"/>
            <a:ext cx="3242324" cy="810575"/>
          </a:xfrm>
          <a:prstGeom prst="rect">
            <a:avLst/>
          </a:prstGeom>
          <a:noFill/>
          <a:ln>
            <a:noFill/>
          </a:ln>
        </p:spPr>
      </p:pic>
      <p:sp>
        <p:nvSpPr>
          <p:cNvPr id="149" name="Google Shape;149;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7"/>
          <p:cNvSpPr txBox="1"/>
          <p:nvPr>
            <p:ph idx="12" type="sldNum"/>
          </p:nvPr>
        </p:nvSpPr>
        <p:spPr>
          <a:xfrm>
            <a:off x="9042400" y="6400800"/>
            <a:ext cx="25400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295" name="Google Shape;295;p47"/>
          <p:cNvSpPr txBox="1"/>
          <p:nvPr>
            <p:ph idx="4294967295" type="title"/>
          </p:nvPr>
        </p:nvSpPr>
        <p:spPr>
          <a:xfrm>
            <a:off x="1217550" y="378350"/>
            <a:ext cx="6895200" cy="12495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sz="4400">
                <a:solidFill>
                  <a:srgbClr val="1155CC"/>
                </a:solidFill>
              </a:rPr>
              <a:t>Homeless, Group Homes </a:t>
            </a:r>
            <a:endParaRPr sz="4400">
              <a:solidFill>
                <a:srgbClr val="1155CC"/>
              </a:solidFill>
            </a:endParaRPr>
          </a:p>
          <a:p>
            <a:pPr indent="0" lvl="0" marL="0" rtl="0" algn="l">
              <a:lnSpc>
                <a:spcPct val="85000"/>
              </a:lnSpc>
              <a:spcBef>
                <a:spcPts val="0"/>
              </a:spcBef>
              <a:spcAft>
                <a:spcPts val="0"/>
              </a:spcAft>
              <a:buSzPts val="4800"/>
              <a:buNone/>
            </a:pPr>
            <a:r>
              <a:rPr lang="en-US" sz="4400">
                <a:solidFill>
                  <a:srgbClr val="1155CC"/>
                </a:solidFill>
              </a:rPr>
              <a:t>&amp; Senior Congregate Meals</a:t>
            </a:r>
            <a:endParaRPr sz="3200">
              <a:solidFill>
                <a:srgbClr val="1155CC"/>
              </a:solidFill>
            </a:endParaRPr>
          </a:p>
        </p:txBody>
      </p:sp>
      <p:sp>
        <p:nvSpPr>
          <p:cNvPr id="296" name="Google Shape;296;p47"/>
          <p:cNvSpPr txBox="1"/>
          <p:nvPr>
            <p:ph idx="4294967295" type="body"/>
          </p:nvPr>
        </p:nvSpPr>
        <p:spPr>
          <a:xfrm>
            <a:off x="711200" y="1872125"/>
            <a:ext cx="10668000" cy="4528800"/>
          </a:xfrm>
          <a:prstGeom prst="rect">
            <a:avLst/>
          </a:prstGeom>
          <a:noFill/>
          <a:ln>
            <a:noFill/>
          </a:ln>
        </p:spPr>
        <p:txBody>
          <a:bodyPr anchorCtr="0" anchor="t" bIns="45700" lIns="0" spcFirstLastPara="1" rIns="0" wrap="square" tIns="45700">
            <a:normAutofit/>
          </a:bodyPr>
          <a:lstStyle/>
          <a:p>
            <a:pPr indent="-355600" lvl="0" marL="457200" rtl="0" algn="l">
              <a:lnSpc>
                <a:spcPct val="90000"/>
              </a:lnSpc>
              <a:spcBef>
                <a:spcPts val="1200"/>
              </a:spcBef>
              <a:spcAft>
                <a:spcPts val="0"/>
              </a:spcAft>
              <a:buSzPts val="2000"/>
              <a:buFont typeface="Calibri"/>
              <a:buNone/>
            </a:pPr>
            <a:r>
              <a:rPr lang="en-US" sz="3400"/>
              <a:t>   </a:t>
            </a:r>
            <a:r>
              <a:rPr lang="en-US" sz="3400"/>
              <a:t>Some households qualify for SNAP - even if getting prepared meals:</a:t>
            </a:r>
            <a:endParaRPr sz="2200"/>
          </a:p>
          <a:p>
            <a:pPr indent="-393700" lvl="0" marL="914400" rtl="0" algn="l">
              <a:lnSpc>
                <a:spcPct val="90000"/>
              </a:lnSpc>
              <a:spcBef>
                <a:spcPts val="1200"/>
              </a:spcBef>
              <a:spcAft>
                <a:spcPts val="0"/>
              </a:spcAft>
              <a:buSzPts val="2600"/>
              <a:buChar char="▪"/>
            </a:pPr>
            <a:r>
              <a:rPr lang="en-US" sz="2600"/>
              <a:t>Homeless or domestic violence shelters</a:t>
            </a:r>
            <a:endParaRPr sz="2600"/>
          </a:p>
          <a:p>
            <a:pPr indent="-393700" lvl="0" marL="914400" rtl="0" algn="l">
              <a:lnSpc>
                <a:spcPct val="90000"/>
              </a:lnSpc>
              <a:spcBef>
                <a:spcPts val="1200"/>
              </a:spcBef>
              <a:spcAft>
                <a:spcPts val="0"/>
              </a:spcAft>
              <a:buSzPts val="2600"/>
              <a:buChar char="▪"/>
            </a:pPr>
            <a:r>
              <a:rPr lang="en-US" sz="2600"/>
              <a:t>Licensed g</a:t>
            </a:r>
            <a:r>
              <a:rPr lang="en-US" sz="2600"/>
              <a:t>roup homes </a:t>
            </a:r>
            <a:endParaRPr sz="2600"/>
          </a:p>
          <a:p>
            <a:pPr indent="-444500" lvl="1" marL="1676400" rtl="0" algn="l">
              <a:lnSpc>
                <a:spcPct val="90000"/>
              </a:lnSpc>
              <a:spcBef>
                <a:spcPts val="1200"/>
              </a:spcBef>
              <a:spcAft>
                <a:spcPts val="0"/>
              </a:spcAft>
              <a:buSzPts val="2200"/>
              <a:buChar char="○"/>
            </a:pPr>
            <a:r>
              <a:rPr lang="en-US" sz="2200"/>
              <a:t>run by the </a:t>
            </a:r>
            <a:r>
              <a:rPr lang="en-US" sz="2200"/>
              <a:t>Dept of Mental Health (DMH), Dept of Developmental Services (DDS) or other licensed group homes for persons with disabilities</a:t>
            </a:r>
            <a:endParaRPr sz="2200"/>
          </a:p>
          <a:p>
            <a:pPr indent="-393700" lvl="0" marL="914400" rtl="0" algn="l">
              <a:lnSpc>
                <a:spcPct val="90000"/>
              </a:lnSpc>
              <a:spcBef>
                <a:spcPts val="1200"/>
              </a:spcBef>
              <a:spcAft>
                <a:spcPts val="0"/>
              </a:spcAft>
              <a:buSzPts val="2600"/>
              <a:buChar char="▪"/>
            </a:pPr>
            <a:r>
              <a:rPr lang="en-US" sz="2600"/>
              <a:t>Senior congregate living programs</a:t>
            </a:r>
            <a:endParaRPr sz="2600"/>
          </a:p>
          <a:p>
            <a:pPr indent="-393700" lvl="0" marL="914400" rtl="0" algn="l">
              <a:lnSpc>
                <a:spcPct val="90000"/>
              </a:lnSpc>
              <a:spcBef>
                <a:spcPts val="1200"/>
              </a:spcBef>
              <a:spcAft>
                <a:spcPts val="0"/>
              </a:spcAft>
              <a:buSzPts val="2600"/>
              <a:buChar char="▪"/>
            </a:pPr>
            <a:r>
              <a:rPr lang="en-US" sz="2600"/>
              <a:t>Meals on Wheels or Senior Day Care</a:t>
            </a:r>
            <a:endParaRPr sz="2200">
              <a:latin typeface="Calibri"/>
              <a:ea typeface="Calibri"/>
              <a:cs typeface="Calibri"/>
              <a:sym typeface="Calibri"/>
            </a:endParaRPr>
          </a:p>
        </p:txBody>
      </p:sp>
      <p:pic>
        <p:nvPicPr>
          <p:cNvPr id="297" name="Google Shape;297;p47"/>
          <p:cNvPicPr preferRelativeResize="0"/>
          <p:nvPr/>
        </p:nvPicPr>
        <p:blipFill>
          <a:blip r:embed="rId3">
            <a:alphaModFix/>
          </a:blip>
          <a:stretch>
            <a:fillRect/>
          </a:stretch>
        </p:blipFill>
        <p:spPr>
          <a:xfrm>
            <a:off x="8688875" y="-49250"/>
            <a:ext cx="2378600" cy="1809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8"/>
          <p:cNvSpPr txBox="1"/>
          <p:nvPr>
            <p:ph type="title"/>
          </p:nvPr>
        </p:nvSpPr>
        <p:spPr>
          <a:xfrm>
            <a:off x="592784" y="412727"/>
            <a:ext cx="10058400" cy="108499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45818E"/>
                </a:solidFill>
              </a:rPr>
              <a:t>Example:  Homeless Individual</a:t>
            </a:r>
            <a:endParaRPr>
              <a:solidFill>
                <a:srgbClr val="45818E"/>
              </a:solidFill>
            </a:endParaRPr>
          </a:p>
        </p:txBody>
      </p:sp>
      <p:sp>
        <p:nvSpPr>
          <p:cNvPr id="304" name="Google Shape;304;p48"/>
          <p:cNvSpPr txBox="1"/>
          <p:nvPr>
            <p:ph idx="1" type="body"/>
          </p:nvPr>
        </p:nvSpPr>
        <p:spPr>
          <a:xfrm>
            <a:off x="4307975" y="1860425"/>
            <a:ext cx="7153500" cy="4398600"/>
          </a:xfrm>
          <a:prstGeom prst="rect">
            <a:avLst/>
          </a:prstGeom>
          <a:solidFill>
            <a:schemeClr val="lt1"/>
          </a:solidFill>
          <a:ln cap="flat" cmpd="sng" w="25400">
            <a:solidFill>
              <a:schemeClr val="lt1"/>
            </a:solidFill>
            <a:prstDash val="solid"/>
            <a:round/>
            <a:headEnd len="sm" w="sm" type="none"/>
            <a:tailEnd len="sm" w="sm" type="none"/>
          </a:ln>
        </p:spPr>
        <p:txBody>
          <a:bodyPr anchorCtr="0" anchor="t" bIns="45700" lIns="0" spcFirstLastPara="1" rIns="0" wrap="square" tIns="45700">
            <a:normAutofit/>
          </a:bodyPr>
          <a:lstStyle/>
          <a:p>
            <a:pPr indent="-406400" lvl="0" marL="457200" rtl="0" algn="l">
              <a:lnSpc>
                <a:spcPct val="100000"/>
              </a:lnSpc>
              <a:spcBef>
                <a:spcPts val="640"/>
              </a:spcBef>
              <a:spcAft>
                <a:spcPts val="0"/>
              </a:spcAft>
              <a:buClr>
                <a:srgbClr val="000000"/>
              </a:buClr>
              <a:buSzPts val="2400"/>
              <a:buChar char=" "/>
            </a:pPr>
            <a:r>
              <a:rPr lang="en-US">
                <a:solidFill>
                  <a:srgbClr val="000000"/>
                </a:solidFill>
              </a:rPr>
              <a:t>Gary is a 62 year old homeless veteran. He gets many meals at a local shelter.</a:t>
            </a:r>
            <a:endParaRPr/>
          </a:p>
          <a:p>
            <a:pPr indent="-254000" lvl="0" marL="457200" rtl="0" algn="l">
              <a:lnSpc>
                <a:spcPct val="100000"/>
              </a:lnSpc>
              <a:spcBef>
                <a:spcPts val="640"/>
              </a:spcBef>
              <a:spcAft>
                <a:spcPts val="0"/>
              </a:spcAft>
              <a:buClr>
                <a:srgbClr val="3F3F3F"/>
              </a:buClr>
              <a:buSzPts val="3200"/>
              <a:buNone/>
            </a:pPr>
            <a:r>
              <a:t/>
            </a:r>
            <a:endParaRPr>
              <a:solidFill>
                <a:srgbClr val="000000"/>
              </a:solidFill>
            </a:endParaRPr>
          </a:p>
          <a:p>
            <a:pPr indent="-431800" lvl="0" marL="457200" rtl="0" algn="l">
              <a:lnSpc>
                <a:spcPct val="100000"/>
              </a:lnSpc>
              <a:spcBef>
                <a:spcPts val="560"/>
              </a:spcBef>
              <a:spcAft>
                <a:spcPts val="0"/>
              </a:spcAft>
              <a:buClr>
                <a:srgbClr val="000000"/>
              </a:buClr>
              <a:buSzPts val="2400"/>
              <a:buChar char=" "/>
            </a:pPr>
            <a:r>
              <a:rPr lang="en-US">
                <a:solidFill>
                  <a:srgbClr val="000000"/>
                </a:solidFill>
              </a:rPr>
              <a:t>Gary is eligible for his own SNAP benefits even though homeless. He does not need cooking facilities and can use the SNAP to supplement his diet.   </a:t>
            </a:r>
            <a:endParaRPr/>
          </a:p>
          <a:p>
            <a:pPr indent="-228600" lvl="0" marL="342900" rtl="0" algn="l">
              <a:lnSpc>
                <a:spcPct val="90000"/>
              </a:lnSpc>
              <a:spcBef>
                <a:spcPts val="1200"/>
              </a:spcBef>
              <a:spcAft>
                <a:spcPts val="0"/>
              </a:spcAft>
              <a:buSzPts val="1800"/>
              <a:buFont typeface="Arial"/>
              <a:buNone/>
            </a:pPr>
            <a:r>
              <a:t/>
            </a:r>
            <a:endParaRPr sz="2400"/>
          </a:p>
        </p:txBody>
      </p:sp>
      <p:sp>
        <p:nvSpPr>
          <p:cNvPr id="305" name="Google Shape;305;p4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306" name="Google Shape;306;p48"/>
          <p:cNvPicPr preferRelativeResize="0"/>
          <p:nvPr/>
        </p:nvPicPr>
        <p:blipFill rotWithShape="1">
          <a:blip r:embed="rId3">
            <a:alphaModFix/>
          </a:blip>
          <a:srcRect b="0" l="0" r="0" t="0"/>
          <a:stretch/>
        </p:blipFill>
        <p:spPr>
          <a:xfrm>
            <a:off x="283779" y="2306555"/>
            <a:ext cx="3323295" cy="25019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9"/>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1155CC"/>
                </a:solidFill>
              </a:rPr>
              <a:t>QUESTIONS?</a:t>
            </a:r>
            <a:endParaRPr>
              <a:solidFill>
                <a:srgbClr val="1155CC"/>
              </a:solidFill>
            </a:endParaRPr>
          </a:p>
        </p:txBody>
      </p:sp>
      <p:pic>
        <p:nvPicPr>
          <p:cNvPr descr="C:\Users\vnegus\AppData\Local\Microsoft\Windows\INetCache\IE\BKFOY998\three_questions_small_business_health_insuarnce[1].jpg" id="313" name="Google Shape;313;p49"/>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314" name="Google Shape;314;p4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0"/>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sz="5100">
                <a:solidFill>
                  <a:srgbClr val="1155CC"/>
                </a:solidFill>
              </a:rPr>
              <a:t>Low-income college students &amp; SNAP</a:t>
            </a:r>
            <a:endParaRPr sz="5100">
              <a:solidFill>
                <a:srgbClr val="1155CC"/>
              </a:solidFill>
            </a:endParaRPr>
          </a:p>
        </p:txBody>
      </p:sp>
      <p:sp>
        <p:nvSpPr>
          <p:cNvPr id="321" name="Google Shape;321;p5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322" name="Google Shape;322;p50"/>
          <p:cNvPicPr preferRelativeResize="0"/>
          <p:nvPr/>
        </p:nvPicPr>
        <p:blipFill>
          <a:blip r:embed="rId3">
            <a:alphaModFix/>
          </a:blip>
          <a:stretch>
            <a:fillRect/>
          </a:stretch>
        </p:blipFill>
        <p:spPr>
          <a:xfrm>
            <a:off x="4884553" y="4212103"/>
            <a:ext cx="2072558" cy="1256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1"/>
          <p:cNvSpPr txBox="1"/>
          <p:nvPr>
            <p:ph idx="12" type="sldNum"/>
          </p:nvPr>
        </p:nvSpPr>
        <p:spPr>
          <a:xfrm>
            <a:off x="4165600" y="6248400"/>
            <a:ext cx="38608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329" name="Google Shape;329;p51"/>
          <p:cNvSpPr txBox="1"/>
          <p:nvPr>
            <p:ph idx="4294967295" type="title"/>
          </p:nvPr>
        </p:nvSpPr>
        <p:spPr>
          <a:xfrm>
            <a:off x="1088775" y="317175"/>
            <a:ext cx="10323600" cy="902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rgbClr val="1155CC"/>
                </a:solidFill>
              </a:rPr>
              <a:t>SNAP College Student Rule:</a:t>
            </a:r>
            <a:endParaRPr>
              <a:solidFill>
                <a:srgbClr val="1155CC"/>
              </a:solidFill>
            </a:endParaRPr>
          </a:p>
        </p:txBody>
      </p:sp>
      <p:sp>
        <p:nvSpPr>
          <p:cNvPr id="330" name="Google Shape;330;p51"/>
          <p:cNvSpPr txBox="1"/>
          <p:nvPr>
            <p:ph idx="4294967295" type="body"/>
          </p:nvPr>
        </p:nvSpPr>
        <p:spPr>
          <a:xfrm>
            <a:off x="801600" y="1700050"/>
            <a:ext cx="9625500" cy="4929300"/>
          </a:xfrm>
          <a:prstGeom prst="rect">
            <a:avLst/>
          </a:prstGeom>
          <a:noFill/>
          <a:ln>
            <a:noFill/>
          </a:ln>
        </p:spPr>
        <p:txBody>
          <a:bodyPr anchorCtr="0" anchor="t" bIns="45700" lIns="0" spcFirstLastPara="1" rIns="0" wrap="square" tIns="45700">
            <a:normAutofit/>
          </a:bodyPr>
          <a:lstStyle/>
          <a:p>
            <a:pPr indent="-317500" lvl="0" marL="457200" rtl="0" algn="l">
              <a:lnSpc>
                <a:spcPct val="115000"/>
              </a:lnSpc>
              <a:spcBef>
                <a:spcPts val="1200"/>
              </a:spcBef>
              <a:spcAft>
                <a:spcPts val="0"/>
              </a:spcAft>
              <a:buSzPts val="1400"/>
              <a:buChar char="●"/>
            </a:pPr>
            <a:r>
              <a:rPr lang="en-US" sz="3000"/>
              <a:t>Special </a:t>
            </a:r>
            <a:r>
              <a:rPr lang="en-US" sz="3000"/>
              <a:t>SNAP eligibility rules apply to college students who are</a:t>
            </a:r>
            <a:r>
              <a:rPr lang="en-US" sz="3000"/>
              <a:t>:</a:t>
            </a:r>
            <a:endParaRPr sz="1800"/>
          </a:p>
          <a:p>
            <a:pPr indent="-406400" lvl="2" marL="1828800" rtl="0" algn="l">
              <a:lnSpc>
                <a:spcPct val="115000"/>
              </a:lnSpc>
              <a:spcBef>
                <a:spcPts val="200"/>
              </a:spcBef>
              <a:spcAft>
                <a:spcPts val="0"/>
              </a:spcAft>
              <a:buSzPts val="1600"/>
              <a:buChar char="■"/>
            </a:pPr>
            <a:r>
              <a:rPr lang="en-US" sz="2200"/>
              <a:t>Ages 18 to 50</a:t>
            </a:r>
            <a:endParaRPr sz="2200"/>
          </a:p>
          <a:p>
            <a:pPr indent="-406400" lvl="2" marL="1828800" rtl="0" algn="l">
              <a:lnSpc>
                <a:spcPct val="115000"/>
              </a:lnSpc>
              <a:spcBef>
                <a:spcPts val="200"/>
              </a:spcBef>
              <a:spcAft>
                <a:spcPts val="0"/>
              </a:spcAft>
              <a:buSzPts val="1600"/>
              <a:buChar char="■"/>
            </a:pPr>
            <a:r>
              <a:rPr lang="en-US" sz="2200"/>
              <a:t>Enrolled in college </a:t>
            </a:r>
            <a:r>
              <a:rPr i="1" lang="en-US" sz="2200"/>
              <a:t>half-time or more</a:t>
            </a:r>
            <a:r>
              <a:rPr lang="en-US" sz="2200"/>
              <a:t> </a:t>
            </a:r>
            <a:endParaRPr sz="1700"/>
          </a:p>
          <a:p>
            <a:pPr indent="-406400" lvl="2" marL="1828800" rtl="0" algn="l">
              <a:lnSpc>
                <a:spcPct val="115000"/>
              </a:lnSpc>
              <a:spcBef>
                <a:spcPts val="200"/>
              </a:spcBef>
              <a:spcAft>
                <a:spcPts val="0"/>
              </a:spcAft>
              <a:buSzPts val="1600"/>
              <a:buChar char="■"/>
            </a:pPr>
            <a:r>
              <a:rPr lang="en-US" sz="2200"/>
              <a:t>Attending </a:t>
            </a:r>
            <a:r>
              <a:rPr lang="en-US" sz="2200"/>
              <a:t>a post-secondary education program that requires a GED, HiSET etc. </a:t>
            </a:r>
            <a:endParaRPr sz="4200"/>
          </a:p>
          <a:p>
            <a:pPr indent="-317500" lvl="0" marL="457200" rtl="0" algn="l">
              <a:lnSpc>
                <a:spcPct val="115000"/>
              </a:lnSpc>
              <a:spcBef>
                <a:spcPts val="1200"/>
              </a:spcBef>
              <a:spcAft>
                <a:spcPts val="0"/>
              </a:spcAft>
              <a:buSzPts val="1400"/>
              <a:buChar char="●"/>
            </a:pPr>
            <a:r>
              <a:rPr lang="en-US" sz="3000"/>
              <a:t>Students </a:t>
            </a:r>
            <a:r>
              <a:rPr lang="en-US" sz="3000"/>
              <a:t>must meet “exemptions” to </a:t>
            </a:r>
            <a:r>
              <a:rPr lang="en-US" sz="3000"/>
              <a:t>qualify</a:t>
            </a:r>
            <a:r>
              <a:rPr lang="en-US" sz="3000"/>
              <a:t>.  But MA SNAP rules cover most MA students!</a:t>
            </a:r>
            <a:endParaRPr sz="1800"/>
          </a:p>
          <a:p>
            <a:pPr indent="0" lvl="0" marL="0" rtl="0" algn="l">
              <a:lnSpc>
                <a:spcPct val="115000"/>
              </a:lnSpc>
              <a:spcBef>
                <a:spcPts val="1200"/>
              </a:spcBef>
              <a:spcAft>
                <a:spcPts val="0"/>
              </a:spcAft>
              <a:buNone/>
            </a:pPr>
            <a:r>
              <a:t/>
            </a:r>
            <a:endParaRPr sz="2200">
              <a:latin typeface="Calibri"/>
              <a:ea typeface="Calibri"/>
              <a:cs typeface="Calibri"/>
              <a:sym typeface="Calibri"/>
            </a:endParaRPr>
          </a:p>
        </p:txBody>
      </p:sp>
      <p:pic>
        <p:nvPicPr>
          <p:cNvPr id="331" name="Google Shape;331;p51"/>
          <p:cNvPicPr preferRelativeResize="0"/>
          <p:nvPr/>
        </p:nvPicPr>
        <p:blipFill>
          <a:blip r:embed="rId3">
            <a:alphaModFix/>
          </a:blip>
          <a:stretch>
            <a:fillRect/>
          </a:stretch>
        </p:blipFill>
        <p:spPr>
          <a:xfrm>
            <a:off x="10181000" y="0"/>
            <a:ext cx="1405000" cy="1867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2"/>
          <p:cNvSpPr txBox="1"/>
          <p:nvPr>
            <p:ph type="title"/>
          </p:nvPr>
        </p:nvSpPr>
        <p:spPr>
          <a:xfrm>
            <a:off x="1290625" y="273425"/>
            <a:ext cx="7388100" cy="9528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48148"/>
              <a:buFont typeface="Calibri"/>
              <a:buNone/>
            </a:pPr>
            <a:br>
              <a:rPr lang="en-US"/>
            </a:br>
            <a:br>
              <a:rPr lang="en-US"/>
            </a:br>
            <a:r>
              <a:rPr lang="en-US">
                <a:solidFill>
                  <a:srgbClr val="1155CC"/>
                </a:solidFill>
              </a:rPr>
              <a:t>SNAP </a:t>
            </a:r>
            <a:r>
              <a:rPr lang="en-US">
                <a:solidFill>
                  <a:srgbClr val="1155CC"/>
                </a:solidFill>
              </a:rPr>
              <a:t>College Student “Exemptions”:</a:t>
            </a:r>
            <a:endParaRPr sz="3600">
              <a:solidFill>
                <a:srgbClr val="1155CC"/>
              </a:solidFill>
            </a:endParaRPr>
          </a:p>
        </p:txBody>
      </p:sp>
      <p:sp>
        <p:nvSpPr>
          <p:cNvPr id="337" name="Google Shape;337;p52"/>
          <p:cNvSpPr txBox="1"/>
          <p:nvPr>
            <p:ph idx="1" type="body"/>
          </p:nvPr>
        </p:nvSpPr>
        <p:spPr>
          <a:xfrm>
            <a:off x="1057475" y="1534200"/>
            <a:ext cx="9972900" cy="5216400"/>
          </a:xfrm>
          <a:prstGeom prst="rect">
            <a:avLst/>
          </a:prstGeom>
          <a:noFill/>
          <a:ln>
            <a:noFill/>
          </a:ln>
        </p:spPr>
        <p:txBody>
          <a:bodyPr anchorCtr="0" anchor="t" bIns="45700" lIns="0" spcFirstLastPara="1" rIns="0" wrap="square" tIns="45700">
            <a:noAutofit/>
          </a:bodyPr>
          <a:lstStyle/>
          <a:p>
            <a:pPr indent="0" lvl="0" marL="457200" rtl="0" algn="ctr">
              <a:lnSpc>
                <a:spcPct val="115000"/>
              </a:lnSpc>
              <a:spcBef>
                <a:spcPts val="1200"/>
              </a:spcBef>
              <a:spcAft>
                <a:spcPts val="0"/>
              </a:spcAft>
              <a:buNone/>
            </a:pPr>
            <a:r>
              <a:rPr lang="en-US" sz="2500"/>
              <a:t>To qualify, the 18-49 year old student must be:</a:t>
            </a:r>
            <a:endParaRPr sz="2500"/>
          </a:p>
          <a:p>
            <a:pPr indent="-374650" lvl="0" marL="457200" rtl="0" algn="l">
              <a:lnSpc>
                <a:spcPct val="115000"/>
              </a:lnSpc>
              <a:spcBef>
                <a:spcPts val="1200"/>
              </a:spcBef>
              <a:spcAft>
                <a:spcPts val="0"/>
              </a:spcAft>
              <a:buSzPts val="2300"/>
              <a:buFont typeface="Courier New"/>
              <a:buChar char="o"/>
            </a:pPr>
            <a:r>
              <a:rPr lang="en-US" sz="2300"/>
              <a:t>Enrolled in </a:t>
            </a:r>
            <a:r>
              <a:rPr b="1" lang="en-US" sz="2300"/>
              <a:t>community college or voc/tech program</a:t>
            </a:r>
            <a:r>
              <a:rPr lang="en-US" sz="2300"/>
              <a:t>,</a:t>
            </a:r>
            <a:endParaRPr sz="2300"/>
          </a:p>
          <a:p>
            <a:pPr indent="-374650" lvl="0" marL="457200" rtl="0" algn="l">
              <a:lnSpc>
                <a:spcPct val="115000"/>
              </a:lnSpc>
              <a:spcBef>
                <a:spcPts val="1200"/>
              </a:spcBef>
              <a:spcAft>
                <a:spcPts val="0"/>
              </a:spcAft>
              <a:buSzPts val="2300"/>
              <a:buFont typeface="Courier New"/>
              <a:buChar char="o"/>
            </a:pPr>
            <a:r>
              <a:rPr lang="en-US" sz="2300"/>
              <a:t>Awarded </a:t>
            </a:r>
            <a:r>
              <a:rPr b="1" lang="en-US" sz="2300"/>
              <a:t>W</a:t>
            </a:r>
            <a:r>
              <a:rPr b="1" lang="en-US" sz="2300"/>
              <a:t>ork </a:t>
            </a:r>
            <a:r>
              <a:rPr b="1" lang="en-US" sz="2300"/>
              <a:t>S</a:t>
            </a:r>
            <a:r>
              <a:rPr b="1" lang="en-US" sz="2300"/>
              <a:t>tud</a:t>
            </a:r>
            <a:r>
              <a:rPr b="1" lang="en-US" sz="2300"/>
              <a:t>y</a:t>
            </a:r>
            <a:r>
              <a:rPr lang="en-US" sz="2300"/>
              <a:t> </a:t>
            </a:r>
            <a:r>
              <a:rPr lang="en-US" sz="2300"/>
              <a:t>and anticipates working</a:t>
            </a:r>
            <a:r>
              <a:rPr lang="en-US" sz="2300"/>
              <a:t>,</a:t>
            </a:r>
            <a:endParaRPr sz="2300"/>
          </a:p>
          <a:p>
            <a:pPr indent="-374650" lvl="0" marL="457200" rtl="0" algn="l">
              <a:lnSpc>
                <a:spcPct val="115000"/>
              </a:lnSpc>
              <a:spcBef>
                <a:spcPts val="1200"/>
              </a:spcBef>
              <a:spcAft>
                <a:spcPts val="0"/>
              </a:spcAft>
              <a:buSzPts val="2300"/>
              <a:buFont typeface="Courier New"/>
              <a:buChar char="o"/>
            </a:pPr>
            <a:r>
              <a:rPr lang="en-US" sz="2300"/>
              <a:t>Receiving</a:t>
            </a:r>
            <a:r>
              <a:rPr b="1" lang="en-US" sz="2300"/>
              <a:t> M</a:t>
            </a:r>
            <a:r>
              <a:rPr b="1" lang="en-US" sz="2300"/>
              <a:t>ASS</a:t>
            </a:r>
            <a:r>
              <a:rPr b="1" lang="en-US" sz="2300"/>
              <a:t>Grant</a:t>
            </a:r>
            <a:r>
              <a:rPr lang="en-US" sz="2300"/>
              <a:t> financial aid,  </a:t>
            </a:r>
            <a:endParaRPr sz="2300"/>
          </a:p>
          <a:p>
            <a:pPr indent="-374650" lvl="0" marL="457200" rtl="0" algn="l">
              <a:lnSpc>
                <a:spcPct val="115000"/>
              </a:lnSpc>
              <a:spcBef>
                <a:spcPts val="1200"/>
              </a:spcBef>
              <a:spcAft>
                <a:spcPts val="0"/>
              </a:spcAft>
              <a:buSzPts val="2300"/>
              <a:buFont typeface="Courier New"/>
              <a:buChar char="o"/>
            </a:pPr>
            <a:r>
              <a:rPr lang="en-US" sz="2300"/>
              <a:t>Caring for </a:t>
            </a:r>
            <a:r>
              <a:rPr b="1" lang="en-US" sz="2300"/>
              <a:t>child under 12</a:t>
            </a:r>
            <a:r>
              <a:rPr lang="en-US" sz="2300"/>
              <a:t>, or </a:t>
            </a:r>
            <a:r>
              <a:rPr lang="en-US" sz="2300"/>
              <a:t>getting</a:t>
            </a:r>
            <a:r>
              <a:rPr lang="en-US" sz="2300"/>
              <a:t> TAFDC cash benefits</a:t>
            </a:r>
            <a:r>
              <a:rPr lang="en-US" sz="2300"/>
              <a:t>,</a:t>
            </a:r>
            <a:endParaRPr sz="2300"/>
          </a:p>
          <a:p>
            <a:pPr indent="-374650" lvl="0" marL="457200" rtl="0" algn="l">
              <a:lnSpc>
                <a:spcPct val="115000"/>
              </a:lnSpc>
              <a:spcBef>
                <a:spcPts val="1200"/>
              </a:spcBef>
              <a:spcAft>
                <a:spcPts val="0"/>
              </a:spcAft>
              <a:buSzPts val="2300"/>
              <a:buFont typeface="Courier New"/>
              <a:buChar char="o"/>
            </a:pPr>
            <a:r>
              <a:rPr lang="en-US" sz="2300"/>
              <a:t>Ha</a:t>
            </a:r>
            <a:r>
              <a:rPr lang="en-US" sz="2300"/>
              <a:t>s</a:t>
            </a:r>
            <a:r>
              <a:rPr lang="en-US" sz="2300"/>
              <a:t> an</a:t>
            </a:r>
            <a:r>
              <a:rPr b="1" lang="en-US" sz="2300"/>
              <a:t> incapacity or disability</a:t>
            </a:r>
            <a:r>
              <a:rPr lang="en-US" sz="2300"/>
              <a:t>, </a:t>
            </a:r>
            <a:endParaRPr sz="2300"/>
          </a:p>
          <a:p>
            <a:pPr indent="-374650" lvl="0" marL="457200" rtl="0" algn="l">
              <a:lnSpc>
                <a:spcPct val="115000"/>
              </a:lnSpc>
              <a:spcBef>
                <a:spcPts val="1200"/>
              </a:spcBef>
              <a:spcAft>
                <a:spcPts val="0"/>
              </a:spcAft>
              <a:buSzPts val="2300"/>
              <a:buFont typeface="Courier New"/>
              <a:buChar char="o"/>
            </a:pPr>
            <a:r>
              <a:rPr lang="en-US" sz="2300"/>
              <a:t>Enrolled in college through</a:t>
            </a:r>
            <a:r>
              <a:rPr b="1" lang="en-US" sz="2300"/>
              <a:t> SNAP ET,</a:t>
            </a:r>
            <a:r>
              <a:rPr lang="en-US" sz="2300"/>
              <a:t>  </a:t>
            </a:r>
            <a:r>
              <a:rPr lang="en-US" sz="2300" u="sng"/>
              <a:t>OR</a:t>
            </a:r>
            <a:r>
              <a:rPr lang="en-US" sz="2300"/>
              <a:t> </a:t>
            </a:r>
            <a:endParaRPr sz="2300"/>
          </a:p>
          <a:p>
            <a:pPr indent="-374650" lvl="0" marL="457200" rtl="0" algn="l">
              <a:lnSpc>
                <a:spcPct val="115000"/>
              </a:lnSpc>
              <a:spcBef>
                <a:spcPts val="1200"/>
              </a:spcBef>
              <a:spcAft>
                <a:spcPts val="0"/>
              </a:spcAft>
              <a:buSzPts val="2300"/>
              <a:buFont typeface="Courier New"/>
              <a:buChar char="o"/>
            </a:pPr>
            <a:r>
              <a:rPr b="1" lang="en-US" sz="2300"/>
              <a:t>Working</a:t>
            </a:r>
            <a:r>
              <a:rPr lang="en-US" sz="2300"/>
              <a:t> an av</a:t>
            </a:r>
            <a:r>
              <a:rPr lang="en-US" sz="2300"/>
              <a:t>erage of </a:t>
            </a:r>
            <a:r>
              <a:rPr lang="en-US" sz="2300"/>
              <a:t>20 hours/w</a:t>
            </a:r>
            <a:r>
              <a:rPr lang="en-US" sz="2300"/>
              <a:t>eek (includes self-employment). </a:t>
            </a:r>
            <a:endParaRPr sz="2300"/>
          </a:p>
        </p:txBody>
      </p:sp>
      <p:sp>
        <p:nvSpPr>
          <p:cNvPr id="338" name="Google Shape;338;p52"/>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3"/>
          <p:cNvSpPr txBox="1"/>
          <p:nvPr>
            <p:ph type="title"/>
          </p:nvPr>
        </p:nvSpPr>
        <p:spPr>
          <a:xfrm>
            <a:off x="887950" y="286600"/>
            <a:ext cx="7027500" cy="1045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Community College students </a:t>
            </a:r>
            <a:endParaRPr>
              <a:solidFill>
                <a:srgbClr val="1155CC"/>
              </a:solidFill>
            </a:endParaRPr>
          </a:p>
        </p:txBody>
      </p:sp>
      <p:sp>
        <p:nvSpPr>
          <p:cNvPr id="345" name="Google Shape;345;p53"/>
          <p:cNvSpPr txBox="1"/>
          <p:nvPr>
            <p:ph idx="1" type="body"/>
          </p:nvPr>
        </p:nvSpPr>
        <p:spPr>
          <a:xfrm>
            <a:off x="983625" y="1687275"/>
            <a:ext cx="10228500" cy="5170800"/>
          </a:xfrm>
          <a:prstGeom prst="rect">
            <a:avLst/>
          </a:prstGeom>
        </p:spPr>
        <p:txBody>
          <a:bodyPr anchorCtr="0" anchor="t" bIns="45700" lIns="0" spcFirstLastPara="1" rIns="0" wrap="square" tIns="45700">
            <a:normAutofit lnSpcReduction="20000"/>
          </a:bodyPr>
          <a:lstStyle/>
          <a:p>
            <a:pPr indent="0" lvl="0" marL="0" rtl="0" algn="l">
              <a:spcBef>
                <a:spcPts val="1200"/>
              </a:spcBef>
              <a:spcAft>
                <a:spcPts val="0"/>
              </a:spcAft>
              <a:buNone/>
            </a:pPr>
            <a:r>
              <a:rPr b="1" lang="en-US" sz="2800"/>
              <a:t>Who’s SNAP eligible in MA?</a:t>
            </a:r>
            <a:r>
              <a:rPr lang="en-US" sz="2800"/>
              <a:t>*</a:t>
            </a:r>
            <a:endParaRPr sz="2800"/>
          </a:p>
          <a:p>
            <a:pPr indent="-381000" lvl="0" marL="457200" rtl="0" algn="l">
              <a:lnSpc>
                <a:spcPct val="115000"/>
              </a:lnSpc>
              <a:spcBef>
                <a:spcPts val="1200"/>
              </a:spcBef>
              <a:spcAft>
                <a:spcPts val="0"/>
              </a:spcAft>
              <a:buSzPts val="2400"/>
              <a:buChar char="●"/>
            </a:pPr>
            <a:r>
              <a:rPr lang="en-US"/>
              <a:t>Students enrolled in all 15 MA Community Colleges</a:t>
            </a:r>
            <a:endParaRPr/>
          </a:p>
          <a:p>
            <a:pPr indent="-381000" lvl="0" marL="457200" rtl="0" algn="l">
              <a:lnSpc>
                <a:spcPct val="115000"/>
              </a:lnSpc>
              <a:spcBef>
                <a:spcPts val="0"/>
              </a:spcBef>
              <a:spcAft>
                <a:spcPts val="0"/>
              </a:spcAft>
              <a:buSzPts val="2400"/>
              <a:buChar char="●"/>
            </a:pPr>
            <a:r>
              <a:rPr lang="en-US"/>
              <a:t>Quincy College students </a:t>
            </a:r>
            <a:endParaRPr/>
          </a:p>
          <a:p>
            <a:pPr indent="-381000" lvl="0" marL="457200" rtl="0" algn="l">
              <a:lnSpc>
                <a:spcPct val="115000"/>
              </a:lnSpc>
              <a:spcBef>
                <a:spcPts val="0"/>
              </a:spcBef>
              <a:spcAft>
                <a:spcPts val="0"/>
              </a:spcAft>
              <a:buSzPts val="2400"/>
              <a:buChar char="●"/>
            </a:pPr>
            <a:r>
              <a:rPr lang="en-US"/>
              <a:t>Franklin/Cummings Tech students </a:t>
            </a:r>
            <a:endParaRPr/>
          </a:p>
          <a:p>
            <a:pPr indent="-381000" lvl="0" marL="457200" rtl="0" algn="l">
              <a:lnSpc>
                <a:spcPct val="115000"/>
              </a:lnSpc>
              <a:spcBef>
                <a:spcPts val="0"/>
              </a:spcBef>
              <a:spcAft>
                <a:spcPts val="0"/>
              </a:spcAft>
              <a:buSzPts val="2400"/>
              <a:buChar char="●"/>
            </a:pPr>
            <a:r>
              <a:rPr lang="en-US"/>
              <a:t>Regional Voc/Tech Students that offer post-secondary programs </a:t>
            </a:r>
            <a:endParaRPr/>
          </a:p>
          <a:p>
            <a:pPr indent="0" lvl="0" marL="0" rtl="0" algn="l">
              <a:lnSpc>
                <a:spcPct val="115000"/>
              </a:lnSpc>
              <a:spcBef>
                <a:spcPts val="1200"/>
              </a:spcBef>
              <a:spcAft>
                <a:spcPts val="0"/>
              </a:spcAft>
              <a:buNone/>
            </a:pPr>
            <a:r>
              <a:t/>
            </a:r>
            <a:endParaRPr b="1" sz="2800"/>
          </a:p>
          <a:p>
            <a:pPr indent="0" lvl="0" marL="0" rtl="0" algn="l">
              <a:lnSpc>
                <a:spcPct val="115000"/>
              </a:lnSpc>
              <a:spcBef>
                <a:spcPts val="1200"/>
              </a:spcBef>
              <a:spcAft>
                <a:spcPts val="0"/>
              </a:spcAft>
              <a:buNone/>
            </a:pPr>
            <a:r>
              <a:rPr b="1" lang="en-US" sz="2800"/>
              <a:t>Proofs required?  </a:t>
            </a:r>
            <a:endParaRPr b="1" sz="2800"/>
          </a:p>
          <a:p>
            <a:pPr indent="0" lvl="0" marL="0" rtl="0" algn="l">
              <a:lnSpc>
                <a:spcPct val="115000"/>
              </a:lnSpc>
              <a:spcBef>
                <a:spcPts val="1200"/>
              </a:spcBef>
              <a:spcAft>
                <a:spcPts val="0"/>
              </a:spcAft>
              <a:buNone/>
            </a:pPr>
            <a:r>
              <a:rPr lang="en-US"/>
              <a:t>No DTA form needed.</a:t>
            </a:r>
            <a:r>
              <a:rPr b="1" lang="en-US"/>
              <a:t> </a:t>
            </a:r>
            <a:r>
              <a:rPr lang="en-US"/>
              <a:t>This may be self-declared (telephonic or in writing) unless questionable.</a:t>
            </a:r>
            <a:endParaRPr b="1"/>
          </a:p>
          <a:p>
            <a:pPr indent="0" lvl="0" marL="0" rtl="0" algn="l">
              <a:lnSpc>
                <a:spcPct val="115000"/>
              </a:lnSpc>
              <a:spcBef>
                <a:spcPts val="1200"/>
              </a:spcBef>
              <a:spcAft>
                <a:spcPts val="0"/>
              </a:spcAft>
              <a:buNone/>
            </a:pPr>
            <a:r>
              <a:t/>
            </a:r>
            <a:endParaRPr sz="2800"/>
          </a:p>
          <a:p>
            <a:pPr indent="0" lvl="0" marL="0" rtl="0" algn="l">
              <a:lnSpc>
                <a:spcPct val="115000"/>
              </a:lnSpc>
              <a:spcBef>
                <a:spcPts val="1200"/>
              </a:spcBef>
              <a:spcAft>
                <a:spcPts val="0"/>
              </a:spcAft>
              <a:buNone/>
            </a:pPr>
            <a:r>
              <a:rPr lang="en-US" sz="2100"/>
              <a:t>*Assumes students meet the financial and other SNAP rules</a:t>
            </a:r>
            <a:endParaRPr sz="2100"/>
          </a:p>
        </p:txBody>
      </p:sp>
      <p:sp>
        <p:nvSpPr>
          <p:cNvPr id="346" name="Google Shape;346;p5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347" name="Google Shape;347;p53"/>
          <p:cNvPicPr preferRelativeResize="0"/>
          <p:nvPr/>
        </p:nvPicPr>
        <p:blipFill>
          <a:blip r:embed="rId3">
            <a:alphaModFix/>
          </a:blip>
          <a:stretch>
            <a:fillRect/>
          </a:stretch>
        </p:blipFill>
        <p:spPr>
          <a:xfrm>
            <a:off x="9395900" y="-68575"/>
            <a:ext cx="2167374" cy="1755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4"/>
          <p:cNvSpPr txBox="1"/>
          <p:nvPr>
            <p:ph type="title"/>
          </p:nvPr>
        </p:nvSpPr>
        <p:spPr>
          <a:xfrm>
            <a:off x="700450" y="286600"/>
            <a:ext cx="6303900" cy="96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Work Study students</a:t>
            </a:r>
            <a:r>
              <a:rPr lang="en-US">
                <a:solidFill>
                  <a:srgbClr val="0000FF"/>
                </a:solidFill>
              </a:rPr>
              <a:t>   </a:t>
            </a:r>
            <a:endParaRPr>
              <a:solidFill>
                <a:srgbClr val="0000FF"/>
              </a:solidFill>
            </a:endParaRPr>
          </a:p>
        </p:txBody>
      </p:sp>
      <p:sp>
        <p:nvSpPr>
          <p:cNvPr id="354" name="Google Shape;354;p54"/>
          <p:cNvSpPr txBox="1"/>
          <p:nvPr>
            <p:ph idx="1" type="body"/>
          </p:nvPr>
        </p:nvSpPr>
        <p:spPr>
          <a:xfrm>
            <a:off x="909750" y="1921925"/>
            <a:ext cx="9542100" cy="46140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rPr b="1" lang="en-US" sz="2800"/>
              <a:t>Who’s eligible?</a:t>
            </a:r>
            <a:endParaRPr b="1" sz="2800"/>
          </a:p>
          <a:p>
            <a:pPr indent="-342900" lvl="0" marL="457200" rtl="0" algn="l">
              <a:lnSpc>
                <a:spcPct val="115000"/>
              </a:lnSpc>
              <a:spcBef>
                <a:spcPts val="1200"/>
              </a:spcBef>
              <a:spcAft>
                <a:spcPts val="0"/>
              </a:spcAft>
              <a:buSzPts val="1800"/>
              <a:buChar char="●"/>
            </a:pPr>
            <a:r>
              <a:rPr lang="en-US"/>
              <a:t>Students awarded work study and anticipates working during the school period. </a:t>
            </a:r>
            <a:endParaRPr/>
          </a:p>
          <a:p>
            <a:pPr indent="-342900" lvl="0" marL="457200" rtl="0" algn="l">
              <a:lnSpc>
                <a:spcPct val="115000"/>
              </a:lnSpc>
              <a:spcBef>
                <a:spcPts val="0"/>
              </a:spcBef>
              <a:spcAft>
                <a:spcPts val="0"/>
              </a:spcAft>
              <a:buSzPts val="1800"/>
              <a:buChar char="●"/>
            </a:pPr>
            <a:r>
              <a:rPr lang="en-US"/>
              <a:t>BUT - if student was offered a work study job, and declined - NOT SNAP eligible.</a:t>
            </a:r>
            <a:endParaRPr/>
          </a:p>
          <a:p>
            <a:pPr indent="0" lvl="0" marL="0" rtl="0" algn="l">
              <a:spcBef>
                <a:spcPts val="1200"/>
              </a:spcBef>
              <a:spcAft>
                <a:spcPts val="0"/>
              </a:spcAft>
              <a:buNone/>
            </a:pPr>
            <a:r>
              <a:t/>
            </a:r>
            <a:endParaRPr/>
          </a:p>
          <a:p>
            <a:pPr indent="0" lvl="0" marL="0" rtl="0" algn="l">
              <a:lnSpc>
                <a:spcPct val="115000"/>
              </a:lnSpc>
              <a:spcBef>
                <a:spcPts val="1200"/>
              </a:spcBef>
              <a:spcAft>
                <a:spcPts val="0"/>
              </a:spcAft>
              <a:buNone/>
            </a:pPr>
            <a:r>
              <a:rPr b="1" lang="en-US" sz="2800"/>
              <a:t>Proofs required? </a:t>
            </a:r>
            <a:r>
              <a:rPr lang="en-US" sz="2800"/>
              <a:t>This may be self-declared (telephonic or in writing) unless questionable.</a:t>
            </a:r>
            <a:endParaRPr sz="2800"/>
          </a:p>
          <a:p>
            <a:pPr indent="0" lvl="0" marL="0" rtl="0" algn="l">
              <a:spcBef>
                <a:spcPts val="1200"/>
              </a:spcBef>
              <a:spcAft>
                <a:spcPts val="0"/>
              </a:spcAft>
              <a:buNone/>
            </a:pPr>
            <a:r>
              <a:t/>
            </a:r>
            <a:endParaRPr b="1" sz="2800"/>
          </a:p>
        </p:txBody>
      </p:sp>
      <p:sp>
        <p:nvSpPr>
          <p:cNvPr id="355" name="Google Shape;355;p54"/>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356" name="Google Shape;356;p54"/>
          <p:cNvPicPr preferRelativeResize="0"/>
          <p:nvPr/>
        </p:nvPicPr>
        <p:blipFill>
          <a:blip r:embed="rId3">
            <a:alphaModFix/>
          </a:blip>
          <a:stretch>
            <a:fillRect/>
          </a:stretch>
        </p:blipFill>
        <p:spPr>
          <a:xfrm>
            <a:off x="9754350" y="107075"/>
            <a:ext cx="1839400" cy="1839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5"/>
          <p:cNvSpPr txBox="1"/>
          <p:nvPr>
            <p:ph type="title"/>
          </p:nvPr>
        </p:nvSpPr>
        <p:spPr>
          <a:xfrm>
            <a:off x="1097275" y="286601"/>
            <a:ext cx="10058400" cy="1117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MassGrant financial aid students</a:t>
            </a:r>
            <a:endParaRPr>
              <a:solidFill>
                <a:srgbClr val="1155CC"/>
              </a:solidFill>
            </a:endParaRPr>
          </a:p>
        </p:txBody>
      </p:sp>
      <p:sp>
        <p:nvSpPr>
          <p:cNvPr id="363" name="Google Shape;363;p55"/>
          <p:cNvSpPr txBox="1"/>
          <p:nvPr>
            <p:ph idx="1" type="body"/>
          </p:nvPr>
        </p:nvSpPr>
        <p:spPr>
          <a:xfrm>
            <a:off x="1316050" y="1845725"/>
            <a:ext cx="9394500" cy="46140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rPr b="1" lang="en-US" sz="2800"/>
              <a:t>Who’s eligible?</a:t>
            </a:r>
            <a:endParaRPr b="1" sz="2800"/>
          </a:p>
          <a:p>
            <a:pPr indent="-342900" lvl="0" marL="457200" rtl="0" algn="l">
              <a:spcBef>
                <a:spcPts val="1200"/>
              </a:spcBef>
              <a:spcAft>
                <a:spcPts val="0"/>
              </a:spcAft>
              <a:buSzPts val="1800"/>
              <a:buChar char="●"/>
            </a:pPr>
            <a:r>
              <a:rPr lang="en-US"/>
              <a:t>Students awarded MassGrant financial aid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b="1" sz="2800"/>
          </a:p>
          <a:p>
            <a:pPr indent="0" lvl="0" marL="0" rtl="0" algn="l">
              <a:lnSpc>
                <a:spcPct val="115000"/>
              </a:lnSpc>
              <a:spcBef>
                <a:spcPts val="1200"/>
              </a:spcBef>
              <a:spcAft>
                <a:spcPts val="0"/>
              </a:spcAft>
              <a:buNone/>
            </a:pPr>
            <a:r>
              <a:rPr b="1" lang="en-US" sz="2800"/>
              <a:t>Proofs required? </a:t>
            </a:r>
            <a:r>
              <a:rPr lang="en-US" sz="2800"/>
              <a:t>This may be self-declared (telephonic or in writing) unless questionable.</a:t>
            </a:r>
            <a:endParaRPr b="1" sz="2800"/>
          </a:p>
          <a:p>
            <a:pPr indent="0" lvl="0" marL="0" rtl="0" algn="l">
              <a:spcBef>
                <a:spcPts val="1200"/>
              </a:spcBef>
              <a:spcAft>
                <a:spcPts val="0"/>
              </a:spcAft>
              <a:buNone/>
            </a:pPr>
            <a:r>
              <a:t/>
            </a:r>
            <a:endParaRPr b="1" sz="2800"/>
          </a:p>
          <a:p>
            <a:pPr indent="0" lvl="0" marL="0" rtl="0" algn="l">
              <a:spcBef>
                <a:spcPts val="1200"/>
              </a:spcBef>
              <a:spcAft>
                <a:spcPts val="0"/>
              </a:spcAft>
              <a:buNone/>
            </a:pPr>
            <a:r>
              <a:t/>
            </a:r>
            <a:endParaRPr/>
          </a:p>
        </p:txBody>
      </p:sp>
      <p:sp>
        <p:nvSpPr>
          <p:cNvPr id="364" name="Google Shape;364;p55"/>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365" name="Google Shape;365;p55"/>
          <p:cNvPicPr preferRelativeResize="0"/>
          <p:nvPr/>
        </p:nvPicPr>
        <p:blipFill>
          <a:blip r:embed="rId3">
            <a:alphaModFix/>
          </a:blip>
          <a:stretch>
            <a:fillRect/>
          </a:stretch>
        </p:blipFill>
        <p:spPr>
          <a:xfrm>
            <a:off x="8394000" y="1845725"/>
            <a:ext cx="2453851" cy="1670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txBox="1"/>
          <p:nvPr>
            <p:ph type="title"/>
          </p:nvPr>
        </p:nvSpPr>
        <p:spPr>
          <a:xfrm>
            <a:off x="1303750" y="286600"/>
            <a:ext cx="8348100" cy="96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Students with incapacity/disability </a:t>
            </a:r>
            <a:endParaRPr>
              <a:solidFill>
                <a:srgbClr val="1155CC"/>
              </a:solidFill>
            </a:endParaRPr>
          </a:p>
        </p:txBody>
      </p:sp>
      <p:sp>
        <p:nvSpPr>
          <p:cNvPr id="372" name="Google Shape;372;p56"/>
          <p:cNvSpPr txBox="1"/>
          <p:nvPr>
            <p:ph idx="1" type="body"/>
          </p:nvPr>
        </p:nvSpPr>
        <p:spPr>
          <a:xfrm>
            <a:off x="1303750" y="1439900"/>
            <a:ext cx="9852000" cy="5170500"/>
          </a:xfrm>
          <a:prstGeom prst="rect">
            <a:avLst/>
          </a:prstGeom>
        </p:spPr>
        <p:txBody>
          <a:bodyPr anchorCtr="0" anchor="t" bIns="45700" lIns="0" spcFirstLastPara="1" rIns="0" wrap="square" tIns="45700">
            <a:noAutofit/>
          </a:bodyPr>
          <a:lstStyle/>
          <a:p>
            <a:pPr indent="0" lvl="0" marL="0" rtl="0" algn="l">
              <a:spcBef>
                <a:spcPts val="1200"/>
              </a:spcBef>
              <a:spcAft>
                <a:spcPts val="0"/>
              </a:spcAft>
              <a:buNone/>
            </a:pPr>
            <a:r>
              <a:rPr b="1" lang="en-US"/>
              <a:t>Who’s eligible?</a:t>
            </a:r>
            <a:endParaRPr b="1"/>
          </a:p>
          <a:p>
            <a:pPr indent="-381000" lvl="0" marL="457200" rtl="0" algn="l">
              <a:lnSpc>
                <a:spcPct val="115000"/>
              </a:lnSpc>
              <a:spcBef>
                <a:spcPts val="1200"/>
              </a:spcBef>
              <a:spcAft>
                <a:spcPts val="0"/>
              </a:spcAft>
              <a:buSzPts val="2400"/>
              <a:buChar char="●"/>
            </a:pPr>
            <a:r>
              <a:rPr lang="en-US"/>
              <a:t>Students with an </a:t>
            </a:r>
            <a:r>
              <a:rPr b="1" lang="en-US"/>
              <a:t>impairment or disability </a:t>
            </a:r>
            <a:r>
              <a:rPr lang="en-US"/>
              <a:t>that impacts their ability to work 20 hours a week and attend school. </a:t>
            </a:r>
            <a:endParaRPr/>
          </a:p>
          <a:p>
            <a:pPr indent="-381000" lvl="0" marL="457200" rtl="0" algn="l">
              <a:lnSpc>
                <a:spcPct val="115000"/>
              </a:lnSpc>
              <a:spcBef>
                <a:spcPts val="0"/>
              </a:spcBef>
              <a:spcAft>
                <a:spcPts val="0"/>
              </a:spcAft>
              <a:buSzPts val="2400"/>
              <a:buChar char="●"/>
            </a:pPr>
            <a:r>
              <a:rPr lang="en-US"/>
              <a:t>Includes students:</a:t>
            </a:r>
            <a:endParaRPr/>
          </a:p>
          <a:p>
            <a:pPr indent="-361950" lvl="1" marL="914400" rtl="0" algn="l">
              <a:lnSpc>
                <a:spcPct val="115000"/>
              </a:lnSpc>
              <a:spcBef>
                <a:spcPts val="0"/>
              </a:spcBef>
              <a:spcAft>
                <a:spcPts val="0"/>
              </a:spcAft>
              <a:buSzPts val="2100"/>
              <a:buChar char="○"/>
            </a:pPr>
            <a:r>
              <a:rPr lang="en-US" sz="2100"/>
              <a:t>Receiving a disability-based benefit like SSI, EAEDC, MassHealth as disabled</a:t>
            </a:r>
            <a:endParaRPr sz="2100"/>
          </a:p>
          <a:p>
            <a:pPr indent="-361950" lvl="1" marL="914400" rtl="0" algn="l">
              <a:lnSpc>
                <a:spcPct val="115000"/>
              </a:lnSpc>
              <a:spcBef>
                <a:spcPts val="0"/>
              </a:spcBef>
              <a:spcAft>
                <a:spcPts val="0"/>
              </a:spcAft>
              <a:buSzPts val="2100"/>
              <a:buChar char="○"/>
            </a:pPr>
            <a:r>
              <a:rPr lang="en-US" sz="2100"/>
              <a:t>Enrolled in school through Mass Rehab Commission (MRC) </a:t>
            </a:r>
            <a:r>
              <a:rPr lang="en-US" sz="2100" u="sng"/>
              <a:t>or</a:t>
            </a:r>
            <a:endParaRPr sz="2100" u="sng"/>
          </a:p>
          <a:p>
            <a:pPr indent="-361950" lvl="1" marL="914400" rtl="0" algn="l">
              <a:lnSpc>
                <a:spcPct val="115000"/>
              </a:lnSpc>
              <a:spcBef>
                <a:spcPts val="0"/>
              </a:spcBef>
              <a:spcAft>
                <a:spcPts val="0"/>
              </a:spcAft>
              <a:buSzPts val="2100"/>
              <a:buChar char="○"/>
            </a:pPr>
            <a:r>
              <a:rPr lang="en-US" sz="2100"/>
              <a:t>An MD, psychologist or other licensed professional determines student </a:t>
            </a:r>
            <a:r>
              <a:rPr lang="en-US" sz="2100"/>
              <a:t>cannot work 20 hours a week and also attend school. </a:t>
            </a:r>
            <a:endParaRPr sz="2100"/>
          </a:p>
          <a:p>
            <a:pPr indent="0" lvl="0" marL="91440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rPr b="1" lang="en-US"/>
              <a:t>Proofs required?  </a:t>
            </a:r>
            <a:r>
              <a:rPr lang="en-US"/>
              <a:t>This may be self-declared (telephonic or in writing) unless questionable.</a:t>
            </a:r>
            <a:endParaRPr b="1"/>
          </a:p>
        </p:txBody>
      </p:sp>
      <p:sp>
        <p:nvSpPr>
          <p:cNvPr id="373" name="Google Shape;373;p5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374" name="Google Shape;374;p56"/>
          <p:cNvPicPr preferRelativeResize="0"/>
          <p:nvPr/>
        </p:nvPicPr>
        <p:blipFill>
          <a:blip r:embed="rId3">
            <a:alphaModFix/>
          </a:blip>
          <a:stretch>
            <a:fillRect/>
          </a:stretch>
        </p:blipFill>
        <p:spPr>
          <a:xfrm>
            <a:off x="9651900" y="108982"/>
            <a:ext cx="2540100" cy="1323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0"/>
          <p:cNvSpPr txBox="1"/>
          <p:nvPr>
            <p:ph type="title"/>
          </p:nvPr>
        </p:nvSpPr>
        <p:spPr>
          <a:xfrm>
            <a:off x="1097275" y="286600"/>
            <a:ext cx="10058400" cy="1155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To</a:t>
            </a:r>
            <a:r>
              <a:rPr lang="en-US">
                <a:solidFill>
                  <a:srgbClr val="1155CC"/>
                </a:solidFill>
              </a:rPr>
              <a:t>day</a:t>
            </a:r>
            <a:r>
              <a:rPr lang="en-US">
                <a:solidFill>
                  <a:srgbClr val="1155CC"/>
                </a:solidFill>
              </a:rPr>
              <a:t>’s Training – Part 1</a:t>
            </a:r>
            <a:endParaRPr>
              <a:solidFill>
                <a:srgbClr val="1155CC"/>
              </a:solidFill>
            </a:endParaRPr>
          </a:p>
        </p:txBody>
      </p:sp>
      <p:sp>
        <p:nvSpPr>
          <p:cNvPr id="156" name="Google Shape;156;p30"/>
          <p:cNvSpPr txBox="1"/>
          <p:nvPr>
            <p:ph idx="1" type="body"/>
          </p:nvPr>
        </p:nvSpPr>
        <p:spPr>
          <a:xfrm>
            <a:off x="1341125" y="1848475"/>
            <a:ext cx="9833700" cy="4663200"/>
          </a:xfrm>
          <a:prstGeom prst="rect">
            <a:avLst/>
          </a:prstGeom>
          <a:noFill/>
          <a:ln>
            <a:noFill/>
          </a:ln>
        </p:spPr>
        <p:txBody>
          <a:bodyPr anchorCtr="0" anchor="t" bIns="45700" lIns="0" spcFirstLastPara="1" rIns="0" wrap="square" tIns="45700">
            <a:normAutofit fontScale="70000" lnSpcReduction="20000"/>
          </a:bodyPr>
          <a:lstStyle/>
          <a:p>
            <a:pPr indent="-460900" lvl="0" marL="457200" rtl="0" algn="l">
              <a:lnSpc>
                <a:spcPct val="115000"/>
              </a:lnSpc>
              <a:spcBef>
                <a:spcPts val="1200"/>
              </a:spcBef>
              <a:spcAft>
                <a:spcPts val="0"/>
              </a:spcAft>
              <a:buSzPct val="100000"/>
              <a:buFont typeface="Calibri"/>
              <a:buChar char="●"/>
            </a:pPr>
            <a:r>
              <a:rPr lang="en-US" sz="5226">
                <a:latin typeface="Calibri"/>
                <a:ea typeface="Calibri"/>
                <a:cs typeface="Calibri"/>
                <a:sym typeface="Calibri"/>
              </a:rPr>
              <a:t>Introduction</a:t>
            </a:r>
            <a:endParaRPr sz="5226">
              <a:latin typeface="Calibri"/>
              <a:ea typeface="Calibri"/>
              <a:cs typeface="Calibri"/>
              <a:sym typeface="Calibri"/>
            </a:endParaRPr>
          </a:p>
          <a:p>
            <a:pPr indent="-460900" lvl="0" marL="457200" rtl="0" algn="l">
              <a:lnSpc>
                <a:spcPct val="115000"/>
              </a:lnSpc>
              <a:spcBef>
                <a:spcPts val="0"/>
              </a:spcBef>
              <a:spcAft>
                <a:spcPts val="0"/>
              </a:spcAft>
              <a:buSzPct val="100000"/>
              <a:buFont typeface="Calibri"/>
              <a:buChar char="●"/>
            </a:pPr>
            <a:r>
              <a:rPr lang="en-US" sz="5226">
                <a:latin typeface="Calibri"/>
                <a:ea typeface="Calibri"/>
                <a:cs typeface="Calibri"/>
                <a:sym typeface="Calibri"/>
              </a:rPr>
              <a:t>What is SNAP?</a:t>
            </a:r>
            <a:endParaRPr sz="5226">
              <a:latin typeface="Calibri"/>
              <a:ea typeface="Calibri"/>
              <a:cs typeface="Calibri"/>
              <a:sym typeface="Calibri"/>
            </a:endParaRPr>
          </a:p>
          <a:p>
            <a:pPr indent="-460900" lvl="0" marL="457200" rtl="0" algn="l">
              <a:lnSpc>
                <a:spcPct val="115000"/>
              </a:lnSpc>
              <a:spcBef>
                <a:spcPts val="0"/>
              </a:spcBef>
              <a:spcAft>
                <a:spcPts val="0"/>
              </a:spcAft>
              <a:buSzPct val="100000"/>
              <a:buFont typeface="Calibri"/>
              <a:buChar char="●"/>
            </a:pPr>
            <a:r>
              <a:rPr lang="en-US" sz="5226">
                <a:latin typeface="Calibri"/>
                <a:ea typeface="Calibri"/>
                <a:cs typeface="Calibri"/>
                <a:sym typeface="Calibri"/>
              </a:rPr>
              <a:t>SNAP household composition rules</a:t>
            </a:r>
            <a:endParaRPr sz="5226">
              <a:latin typeface="Calibri"/>
              <a:ea typeface="Calibri"/>
              <a:cs typeface="Calibri"/>
              <a:sym typeface="Calibri"/>
            </a:endParaRPr>
          </a:p>
          <a:p>
            <a:pPr indent="-460900" lvl="0" marL="457200" rtl="0" algn="l">
              <a:lnSpc>
                <a:spcPct val="115000"/>
              </a:lnSpc>
              <a:spcBef>
                <a:spcPts val="0"/>
              </a:spcBef>
              <a:spcAft>
                <a:spcPts val="0"/>
              </a:spcAft>
              <a:buSzPct val="100000"/>
              <a:buFont typeface="Calibri"/>
              <a:buChar char="●"/>
            </a:pPr>
            <a:r>
              <a:rPr lang="en-US" sz="5226">
                <a:latin typeface="Calibri"/>
                <a:ea typeface="Calibri"/>
                <a:cs typeface="Calibri"/>
                <a:sym typeface="Calibri"/>
              </a:rPr>
              <a:t>Specific SNAP populations</a:t>
            </a:r>
            <a:endParaRPr sz="5226">
              <a:latin typeface="Calibri"/>
              <a:ea typeface="Calibri"/>
              <a:cs typeface="Calibri"/>
              <a:sym typeface="Calibri"/>
            </a:endParaRPr>
          </a:p>
          <a:p>
            <a:pPr indent="-441850" lvl="1" marL="1371600" rtl="0" algn="l">
              <a:lnSpc>
                <a:spcPct val="115000"/>
              </a:lnSpc>
              <a:spcBef>
                <a:spcPts val="0"/>
              </a:spcBef>
              <a:spcAft>
                <a:spcPts val="0"/>
              </a:spcAft>
              <a:buSzPct val="100000"/>
              <a:buFont typeface="Calibri"/>
              <a:buChar char="○"/>
            </a:pPr>
            <a:r>
              <a:rPr lang="en-US" sz="4797">
                <a:latin typeface="Calibri"/>
                <a:ea typeface="Calibri"/>
                <a:cs typeface="Calibri"/>
                <a:sym typeface="Calibri"/>
              </a:rPr>
              <a:t>College students</a:t>
            </a:r>
            <a:endParaRPr sz="4797">
              <a:latin typeface="Calibri"/>
              <a:ea typeface="Calibri"/>
              <a:cs typeface="Calibri"/>
              <a:sym typeface="Calibri"/>
            </a:endParaRPr>
          </a:p>
          <a:p>
            <a:pPr indent="-441850" lvl="1" marL="1371600" rtl="0" algn="l">
              <a:lnSpc>
                <a:spcPct val="115000"/>
              </a:lnSpc>
              <a:spcBef>
                <a:spcPts val="0"/>
              </a:spcBef>
              <a:spcAft>
                <a:spcPts val="0"/>
              </a:spcAft>
              <a:buSzPct val="100000"/>
              <a:buFont typeface="Calibri"/>
              <a:buChar char="○"/>
            </a:pPr>
            <a:r>
              <a:rPr lang="en-US" sz="4797">
                <a:latin typeface="Calibri"/>
                <a:ea typeface="Calibri"/>
                <a:cs typeface="Calibri"/>
                <a:sym typeface="Calibri"/>
              </a:rPr>
              <a:t>Immigrant households - including the </a:t>
            </a:r>
            <a:r>
              <a:rPr b="1" lang="en-US" sz="4797">
                <a:solidFill>
                  <a:srgbClr val="FF0000"/>
                </a:solidFill>
                <a:latin typeface="Calibri"/>
                <a:ea typeface="Calibri"/>
                <a:cs typeface="Calibri"/>
                <a:sym typeface="Calibri"/>
              </a:rPr>
              <a:t>NEW</a:t>
            </a:r>
            <a:r>
              <a:rPr lang="en-US" sz="4797">
                <a:latin typeface="Calibri"/>
                <a:ea typeface="Calibri"/>
                <a:cs typeface="Calibri"/>
                <a:sym typeface="Calibri"/>
              </a:rPr>
              <a:t> state-funded SNAP benefits</a:t>
            </a:r>
            <a:endParaRPr sz="4797">
              <a:latin typeface="Calibri"/>
              <a:ea typeface="Calibri"/>
              <a:cs typeface="Calibri"/>
              <a:sym typeface="Calibri"/>
            </a:endParaRPr>
          </a:p>
          <a:p>
            <a:pPr indent="0" lvl="2" marL="0" rtl="0" algn="l">
              <a:lnSpc>
                <a:spcPct val="115000"/>
              </a:lnSpc>
              <a:spcBef>
                <a:spcPts val="400"/>
              </a:spcBef>
              <a:spcAft>
                <a:spcPts val="0"/>
              </a:spcAft>
              <a:buSzPct val="105476"/>
              <a:buNone/>
            </a:pPr>
            <a:r>
              <a:t/>
            </a:r>
            <a:endParaRPr sz="3033"/>
          </a:p>
          <a:p>
            <a:pPr indent="0" lvl="1" marL="0" rtl="0" algn="ctr">
              <a:lnSpc>
                <a:spcPct val="115000"/>
              </a:lnSpc>
              <a:spcBef>
                <a:spcPts val="200"/>
              </a:spcBef>
              <a:spcAft>
                <a:spcPts val="0"/>
              </a:spcAft>
              <a:buSzPct val="99512"/>
              <a:buNone/>
            </a:pPr>
            <a:r>
              <a:rPr b="1" lang="en-US" sz="3215"/>
              <a:t>BREAK for 10 minute</a:t>
            </a:r>
            <a:endParaRPr/>
          </a:p>
        </p:txBody>
      </p:sp>
      <p:sp>
        <p:nvSpPr>
          <p:cNvPr id="157" name="Google Shape;157;p3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7"/>
          <p:cNvSpPr txBox="1"/>
          <p:nvPr>
            <p:ph type="title"/>
          </p:nvPr>
        </p:nvSpPr>
        <p:spPr>
          <a:xfrm>
            <a:off x="1648500" y="286600"/>
            <a:ext cx="7387500" cy="1100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SzPct val="171428"/>
              <a:buNone/>
            </a:pPr>
            <a:r>
              <a:rPr lang="en-US">
                <a:solidFill>
                  <a:srgbClr val="1155CC"/>
                </a:solidFill>
              </a:rPr>
              <a:t>Additional SNAP Student Rules</a:t>
            </a:r>
            <a:endParaRPr sz="2800">
              <a:solidFill>
                <a:srgbClr val="1155CC"/>
              </a:solidFill>
            </a:endParaRPr>
          </a:p>
        </p:txBody>
      </p:sp>
      <p:sp>
        <p:nvSpPr>
          <p:cNvPr id="380" name="Google Shape;380;p57"/>
          <p:cNvSpPr txBox="1"/>
          <p:nvPr>
            <p:ph idx="1" type="body"/>
          </p:nvPr>
        </p:nvSpPr>
        <p:spPr>
          <a:xfrm>
            <a:off x="1316050" y="1900675"/>
            <a:ext cx="9566700" cy="4821600"/>
          </a:xfrm>
          <a:prstGeom prst="rect">
            <a:avLst/>
          </a:prstGeom>
          <a:noFill/>
          <a:ln>
            <a:noFill/>
          </a:ln>
        </p:spPr>
        <p:txBody>
          <a:bodyPr anchorCtr="0" anchor="t" bIns="45700" lIns="0" spcFirstLastPara="1" rIns="0" wrap="square" tIns="45700">
            <a:normAutofit/>
          </a:bodyPr>
          <a:lstStyle/>
          <a:p>
            <a:pPr indent="-374650" lvl="0" marL="457200" rtl="0" algn="l">
              <a:lnSpc>
                <a:spcPct val="115000"/>
              </a:lnSpc>
              <a:spcBef>
                <a:spcPts val="1200"/>
              </a:spcBef>
              <a:spcAft>
                <a:spcPts val="0"/>
              </a:spcAft>
              <a:buSzPts val="2300"/>
              <a:buChar char="●"/>
            </a:pPr>
            <a:r>
              <a:rPr b="1" lang="en-US" sz="2300"/>
              <a:t>Students living with others</a:t>
            </a:r>
            <a:r>
              <a:rPr lang="en-US" sz="2300"/>
              <a:t> </a:t>
            </a:r>
            <a:r>
              <a:rPr lang="en-US" sz="2300" u="sng"/>
              <a:t>may</a:t>
            </a:r>
            <a:r>
              <a:rPr lang="en-US" sz="2300"/>
              <a:t> qualify for their </a:t>
            </a:r>
            <a:r>
              <a:rPr lang="en-US" sz="2300" u="sng"/>
              <a:t>own</a:t>
            </a:r>
            <a:r>
              <a:rPr lang="en-US" sz="2300"/>
              <a:t> SNAP</a:t>
            </a:r>
            <a:endParaRPr sz="2300"/>
          </a:p>
          <a:p>
            <a:pPr indent="-374650" lvl="1" marL="914400" rtl="0" algn="l">
              <a:lnSpc>
                <a:spcPct val="115000"/>
              </a:lnSpc>
              <a:spcBef>
                <a:spcPts val="0"/>
              </a:spcBef>
              <a:spcAft>
                <a:spcPts val="0"/>
              </a:spcAft>
              <a:buSzPts val="2300"/>
              <a:buChar char="○"/>
            </a:pPr>
            <a:r>
              <a:rPr lang="en-US" sz="2300"/>
              <a:t>if they </a:t>
            </a:r>
            <a:r>
              <a:rPr lang="en-US" sz="2300"/>
              <a:t>“purchase and prepare” 50% or more meals separately or</a:t>
            </a:r>
            <a:endParaRPr sz="2300"/>
          </a:p>
          <a:p>
            <a:pPr indent="-374650" lvl="1" marL="914400" rtl="0" algn="l">
              <a:lnSpc>
                <a:spcPct val="115000"/>
              </a:lnSpc>
              <a:spcBef>
                <a:spcPts val="0"/>
              </a:spcBef>
              <a:spcAft>
                <a:spcPts val="0"/>
              </a:spcAft>
              <a:buSzPts val="2300"/>
              <a:buChar char="○"/>
            </a:pPr>
            <a:r>
              <a:rPr lang="en-US" sz="2300"/>
              <a:t>if they have a meal plans - it covers less than ⅔ meals   </a:t>
            </a:r>
            <a:endParaRPr sz="2300"/>
          </a:p>
          <a:p>
            <a:pPr indent="-374650" lvl="0" marL="457200" rtl="0" algn="l">
              <a:lnSpc>
                <a:spcPct val="115000"/>
              </a:lnSpc>
              <a:spcBef>
                <a:spcPts val="1000"/>
              </a:spcBef>
              <a:spcAft>
                <a:spcPts val="0"/>
              </a:spcAft>
              <a:buSzPts val="2300"/>
              <a:buChar char="●"/>
            </a:pPr>
            <a:r>
              <a:rPr b="1" lang="en-US" sz="2300"/>
              <a:t>Students under age 22 </a:t>
            </a:r>
            <a:r>
              <a:rPr lang="en-US" sz="2300"/>
              <a:t>and living with parents must </a:t>
            </a:r>
            <a:r>
              <a:rPr lang="en-US" sz="2300" u="sng"/>
              <a:t>apply with </a:t>
            </a:r>
            <a:r>
              <a:rPr lang="en-US" sz="2300"/>
              <a:t> parents, or be </a:t>
            </a:r>
            <a:r>
              <a:rPr lang="en-US" sz="2300" u="sng"/>
              <a:t>added</a:t>
            </a:r>
            <a:r>
              <a:rPr lang="en-US" sz="2300"/>
              <a:t> to parent’s existing SNAP household.</a:t>
            </a:r>
            <a:endParaRPr sz="2300"/>
          </a:p>
          <a:p>
            <a:pPr indent="-374650" lvl="0" marL="457200" rtl="0" algn="l">
              <a:lnSpc>
                <a:spcPct val="115000"/>
              </a:lnSpc>
              <a:spcBef>
                <a:spcPts val="1000"/>
              </a:spcBef>
              <a:spcAft>
                <a:spcPts val="0"/>
              </a:spcAft>
              <a:buSzPts val="2300"/>
              <a:buChar char="●"/>
            </a:pPr>
            <a:r>
              <a:rPr b="1" lang="en-US" sz="2300"/>
              <a:t>Student f</a:t>
            </a:r>
            <a:r>
              <a:rPr b="1" lang="en-US" sz="2300"/>
              <a:t>inancial aid </a:t>
            </a:r>
            <a:r>
              <a:rPr lang="en-US" sz="2300" u="sng"/>
              <a:t>does not count</a:t>
            </a:r>
            <a:r>
              <a:rPr lang="en-US" sz="2300"/>
              <a:t> toward SNAP (or cash) benefits:</a:t>
            </a:r>
            <a:endParaRPr sz="2300"/>
          </a:p>
          <a:p>
            <a:pPr indent="-374650" lvl="1" marL="914400" rtl="0" algn="l">
              <a:lnSpc>
                <a:spcPct val="115000"/>
              </a:lnSpc>
              <a:spcBef>
                <a:spcPts val="0"/>
              </a:spcBef>
              <a:spcAft>
                <a:spcPts val="0"/>
              </a:spcAft>
              <a:buSzPts val="2300"/>
              <a:buChar char="○"/>
            </a:pPr>
            <a:r>
              <a:rPr lang="en-US" sz="2300"/>
              <a:t>F</a:t>
            </a:r>
            <a:r>
              <a:rPr lang="en-US" sz="2300"/>
              <a:t>ederal education $ and Work Study does </a:t>
            </a:r>
            <a:r>
              <a:rPr lang="en-US" sz="2300" u="sng"/>
              <a:t>not count</a:t>
            </a:r>
            <a:endParaRPr sz="2300" u="sng"/>
          </a:p>
          <a:p>
            <a:pPr indent="-374650" lvl="1" marL="914400" rtl="0" algn="l">
              <a:lnSpc>
                <a:spcPct val="115000"/>
              </a:lnSpc>
              <a:spcBef>
                <a:spcPts val="0"/>
              </a:spcBef>
              <a:spcAft>
                <a:spcPts val="0"/>
              </a:spcAft>
              <a:buSzPts val="2300"/>
              <a:buChar char="○"/>
            </a:pPr>
            <a:r>
              <a:rPr lang="en-US" sz="2300"/>
              <a:t>State, local, private financial aid does</a:t>
            </a:r>
            <a:r>
              <a:rPr lang="en-US" sz="2300"/>
              <a:t> </a:t>
            </a:r>
            <a:r>
              <a:rPr lang="en-US" sz="2300" u="sng"/>
              <a:t>not count</a:t>
            </a:r>
            <a:endParaRPr sz="2300"/>
          </a:p>
        </p:txBody>
      </p:sp>
      <p:sp>
        <p:nvSpPr>
          <p:cNvPr id="381" name="Google Shape;381;p57"/>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382" name="Google Shape;382;p57"/>
          <p:cNvPicPr preferRelativeResize="0"/>
          <p:nvPr/>
        </p:nvPicPr>
        <p:blipFill>
          <a:blip r:embed="rId3">
            <a:alphaModFix/>
          </a:blip>
          <a:stretch>
            <a:fillRect/>
          </a:stretch>
        </p:blipFill>
        <p:spPr>
          <a:xfrm>
            <a:off x="9129325" y="136950"/>
            <a:ext cx="2147425" cy="1399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8"/>
          <p:cNvSpPr txBox="1"/>
          <p:nvPr>
            <p:ph type="title"/>
          </p:nvPr>
        </p:nvSpPr>
        <p:spPr>
          <a:xfrm>
            <a:off x="1097280" y="286603"/>
            <a:ext cx="10058400" cy="1085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Student Example #1</a:t>
            </a:r>
            <a:endParaRPr>
              <a:solidFill>
                <a:schemeClr val="accent5"/>
              </a:solidFill>
            </a:endParaRPr>
          </a:p>
        </p:txBody>
      </p:sp>
      <p:sp>
        <p:nvSpPr>
          <p:cNvPr id="389" name="Google Shape;389;p58"/>
          <p:cNvSpPr txBox="1"/>
          <p:nvPr>
            <p:ph idx="1" type="body"/>
          </p:nvPr>
        </p:nvSpPr>
        <p:spPr>
          <a:xfrm>
            <a:off x="3903250" y="1978925"/>
            <a:ext cx="8115900" cy="4414800"/>
          </a:xfrm>
          <a:prstGeom prst="rect">
            <a:avLst/>
          </a:prstGeom>
          <a:solidFill>
            <a:schemeClr val="lt1"/>
          </a:solidFill>
          <a:ln cap="flat" cmpd="dbl" w="38100">
            <a:solidFill>
              <a:schemeClr val="accent5"/>
            </a:solidFill>
            <a:prstDash val="solid"/>
            <a:round/>
            <a:headEnd len="sm" w="sm" type="none"/>
            <a:tailEnd len="sm" w="sm" type="none"/>
          </a:ln>
        </p:spPr>
        <p:txBody>
          <a:bodyPr anchorCtr="0" anchor="t" bIns="45700" lIns="0" spcFirstLastPara="1" rIns="0" wrap="square" tIns="45700">
            <a:normAutofit fontScale="32500" lnSpcReduction="10000"/>
          </a:bodyPr>
          <a:lstStyle/>
          <a:p>
            <a:pPr indent="-228600" lvl="1" marL="914400" rtl="0" algn="l">
              <a:lnSpc>
                <a:spcPct val="115000"/>
              </a:lnSpc>
              <a:spcBef>
                <a:spcPts val="200"/>
              </a:spcBef>
              <a:spcAft>
                <a:spcPts val="0"/>
              </a:spcAft>
              <a:buSzPts val="585"/>
              <a:buFont typeface="Arial"/>
              <a:buNone/>
            </a:pPr>
            <a:r>
              <a:t/>
            </a:r>
            <a:endParaRPr sz="9600">
              <a:latin typeface="Calibri"/>
              <a:ea typeface="Calibri"/>
              <a:cs typeface="Calibri"/>
              <a:sym typeface="Calibri"/>
            </a:endParaRPr>
          </a:p>
          <a:p>
            <a:pPr indent="-426719" lvl="1" marL="914400" rtl="0" algn="l">
              <a:lnSpc>
                <a:spcPct val="115000"/>
              </a:lnSpc>
              <a:spcBef>
                <a:spcPts val="200"/>
              </a:spcBef>
              <a:spcAft>
                <a:spcPts val="0"/>
              </a:spcAft>
              <a:buSzPct val="100000"/>
              <a:buFont typeface="Calibri"/>
              <a:buChar char="•"/>
            </a:pPr>
            <a:r>
              <a:rPr lang="en-US" sz="9600">
                <a:latin typeface="Calibri"/>
                <a:ea typeface="Calibri"/>
                <a:cs typeface="Calibri"/>
                <a:sym typeface="Calibri"/>
              </a:rPr>
              <a:t>Jane is age 23, a full time student at North Shore Community College majoring in Health Education.  </a:t>
            </a:r>
            <a:endParaRPr sz="9600">
              <a:latin typeface="Calibri"/>
              <a:ea typeface="Calibri"/>
              <a:cs typeface="Calibri"/>
              <a:sym typeface="Calibri"/>
            </a:endParaRPr>
          </a:p>
          <a:p>
            <a:pPr indent="0" lvl="0" marL="914400" rtl="0" algn="l">
              <a:lnSpc>
                <a:spcPct val="115000"/>
              </a:lnSpc>
              <a:spcBef>
                <a:spcPts val="200"/>
              </a:spcBef>
              <a:spcAft>
                <a:spcPts val="0"/>
              </a:spcAft>
              <a:buNone/>
            </a:pPr>
            <a:r>
              <a:t/>
            </a:r>
            <a:endParaRPr sz="9600">
              <a:latin typeface="Calibri"/>
              <a:ea typeface="Calibri"/>
              <a:cs typeface="Calibri"/>
              <a:sym typeface="Calibri"/>
            </a:endParaRPr>
          </a:p>
          <a:p>
            <a:pPr indent="-426719" lvl="1" marL="914400" rtl="0" algn="l">
              <a:lnSpc>
                <a:spcPct val="115000"/>
              </a:lnSpc>
              <a:spcBef>
                <a:spcPts val="200"/>
              </a:spcBef>
              <a:spcAft>
                <a:spcPts val="0"/>
              </a:spcAft>
              <a:buSzPct val="100000"/>
              <a:buFont typeface="Calibri"/>
              <a:buChar char="•"/>
            </a:pPr>
            <a:r>
              <a:rPr lang="en-US" sz="9600">
                <a:latin typeface="Calibri"/>
                <a:ea typeface="Calibri"/>
                <a:cs typeface="Calibri"/>
                <a:sym typeface="Calibri"/>
              </a:rPr>
              <a:t>Jane is SNAP eligible. She can declare her enrollment during the SNAP interview. </a:t>
            </a:r>
            <a:endParaRPr sz="9600">
              <a:latin typeface="Calibri"/>
              <a:ea typeface="Calibri"/>
              <a:cs typeface="Calibri"/>
              <a:sym typeface="Calibri"/>
            </a:endParaRPr>
          </a:p>
          <a:p>
            <a:pPr indent="-228600" lvl="1" marL="914400" rtl="0" algn="l">
              <a:lnSpc>
                <a:spcPct val="90000"/>
              </a:lnSpc>
              <a:spcBef>
                <a:spcPts val="200"/>
              </a:spcBef>
              <a:spcAft>
                <a:spcPts val="0"/>
              </a:spcAft>
              <a:buSzPct val="64285"/>
              <a:buFont typeface="Arial"/>
              <a:buNone/>
            </a:pPr>
            <a:r>
              <a:t/>
            </a:r>
            <a:endParaRPr sz="2800">
              <a:solidFill>
                <a:schemeClr val="dk1"/>
              </a:solidFill>
            </a:endParaRPr>
          </a:p>
          <a:p>
            <a:pPr indent="0" lvl="0" marL="0" rtl="0" algn="l">
              <a:lnSpc>
                <a:spcPct val="90000"/>
              </a:lnSpc>
              <a:spcBef>
                <a:spcPts val="1200"/>
              </a:spcBef>
              <a:spcAft>
                <a:spcPts val="0"/>
              </a:spcAft>
              <a:buSzPct val="75000"/>
              <a:buNone/>
            </a:pPr>
            <a:r>
              <a:t/>
            </a:r>
            <a:endParaRPr b="1">
              <a:solidFill>
                <a:srgbClr val="FF0000"/>
              </a:solidFill>
            </a:endParaRPr>
          </a:p>
          <a:p>
            <a:pPr indent="-228600" lvl="0" marL="457200" rtl="0" algn="l">
              <a:lnSpc>
                <a:spcPct val="90000"/>
              </a:lnSpc>
              <a:spcBef>
                <a:spcPts val="1200"/>
              </a:spcBef>
              <a:spcAft>
                <a:spcPts val="0"/>
              </a:spcAft>
              <a:buSzPct val="75000"/>
              <a:buNone/>
            </a:pPr>
            <a:r>
              <a:t/>
            </a:r>
            <a:endParaRPr/>
          </a:p>
        </p:txBody>
      </p:sp>
      <p:sp>
        <p:nvSpPr>
          <p:cNvPr id="390" name="Google Shape;390;p5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391" name="Google Shape;391;p58"/>
          <p:cNvPicPr preferRelativeResize="0"/>
          <p:nvPr/>
        </p:nvPicPr>
        <p:blipFill rotWithShape="1">
          <a:blip r:embed="rId3">
            <a:alphaModFix/>
          </a:blip>
          <a:srcRect b="0" l="0" r="0" t="0"/>
          <a:stretch/>
        </p:blipFill>
        <p:spPr>
          <a:xfrm>
            <a:off x="832680" y="2172129"/>
            <a:ext cx="2809875" cy="204311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9"/>
          <p:cNvSpPr txBox="1"/>
          <p:nvPr>
            <p:ph type="title"/>
          </p:nvPr>
        </p:nvSpPr>
        <p:spPr>
          <a:xfrm>
            <a:off x="1097280" y="286604"/>
            <a:ext cx="10058400" cy="1132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Student Example #2</a:t>
            </a:r>
            <a:endParaRPr>
              <a:solidFill>
                <a:schemeClr val="accent5"/>
              </a:solidFill>
            </a:endParaRPr>
          </a:p>
        </p:txBody>
      </p:sp>
      <p:sp>
        <p:nvSpPr>
          <p:cNvPr id="398" name="Google Shape;398;p59"/>
          <p:cNvSpPr txBox="1"/>
          <p:nvPr>
            <p:ph idx="1" type="body"/>
          </p:nvPr>
        </p:nvSpPr>
        <p:spPr>
          <a:xfrm>
            <a:off x="3864411" y="2171132"/>
            <a:ext cx="7203900" cy="3738300"/>
          </a:xfrm>
          <a:prstGeom prst="rect">
            <a:avLst/>
          </a:prstGeom>
          <a:solidFill>
            <a:schemeClr val="lt1"/>
          </a:solidFill>
          <a:ln cap="flat" cmpd="dbl" w="38100">
            <a:solidFill>
              <a:schemeClr val="accent5"/>
            </a:solidFill>
            <a:prstDash val="solid"/>
            <a:round/>
            <a:headEnd len="sm" w="sm" type="none"/>
            <a:tailEnd len="sm" w="sm" type="none"/>
          </a:ln>
        </p:spPr>
        <p:txBody>
          <a:bodyPr anchorCtr="0" anchor="t" bIns="45700" lIns="0" spcFirstLastPara="1" rIns="0" wrap="square" tIns="45700">
            <a:normAutofit fontScale="77500"/>
          </a:bodyPr>
          <a:lstStyle/>
          <a:p>
            <a:pPr indent="-228600" lvl="1" marL="914400" rtl="0" algn="l">
              <a:lnSpc>
                <a:spcPct val="115000"/>
              </a:lnSpc>
              <a:spcBef>
                <a:spcPts val="200"/>
              </a:spcBef>
              <a:spcAft>
                <a:spcPts val="0"/>
              </a:spcAft>
              <a:buSzPct val="64285"/>
              <a:buFont typeface="Arial"/>
              <a:buNone/>
            </a:pPr>
            <a:r>
              <a:t/>
            </a:r>
            <a:endParaRPr sz="2800">
              <a:highlight>
                <a:schemeClr val="lt1"/>
              </a:highlight>
            </a:endParaRPr>
          </a:p>
          <a:p>
            <a:pPr indent="-405765" lvl="1" marL="914400" rtl="0" algn="l">
              <a:lnSpc>
                <a:spcPct val="115000"/>
              </a:lnSpc>
              <a:spcBef>
                <a:spcPts val="200"/>
              </a:spcBef>
              <a:spcAft>
                <a:spcPts val="0"/>
              </a:spcAft>
              <a:buSzPct val="100000"/>
              <a:buFont typeface="Calibri"/>
              <a:buChar char="•"/>
            </a:pPr>
            <a:r>
              <a:rPr lang="en-US" sz="3600">
                <a:highlight>
                  <a:schemeClr val="lt1"/>
                </a:highlight>
                <a:latin typeface="Calibri"/>
                <a:ea typeface="Calibri"/>
                <a:cs typeface="Calibri"/>
                <a:sym typeface="Calibri"/>
              </a:rPr>
              <a:t>Charles is a full-time student at UMass Boston. He receives a MassGrant award.</a:t>
            </a:r>
            <a:endParaRPr sz="3600">
              <a:highlight>
                <a:schemeClr val="lt1"/>
              </a:highlight>
              <a:latin typeface="Calibri"/>
              <a:ea typeface="Calibri"/>
              <a:cs typeface="Calibri"/>
              <a:sym typeface="Calibri"/>
            </a:endParaRPr>
          </a:p>
          <a:p>
            <a:pPr indent="-228600" lvl="1" marL="914400" rtl="0" algn="l">
              <a:lnSpc>
                <a:spcPct val="115000"/>
              </a:lnSpc>
              <a:spcBef>
                <a:spcPts val="200"/>
              </a:spcBef>
              <a:spcAft>
                <a:spcPts val="0"/>
              </a:spcAft>
              <a:buSzPct val="50000"/>
              <a:buFont typeface="Arial"/>
              <a:buNone/>
            </a:pPr>
            <a:r>
              <a:t/>
            </a:r>
            <a:endParaRPr sz="3600">
              <a:highlight>
                <a:schemeClr val="lt1"/>
              </a:highlight>
              <a:latin typeface="Calibri"/>
              <a:ea typeface="Calibri"/>
              <a:cs typeface="Calibri"/>
              <a:sym typeface="Calibri"/>
            </a:endParaRPr>
          </a:p>
          <a:p>
            <a:pPr indent="-405765" lvl="1" marL="914400" rtl="0" algn="l">
              <a:lnSpc>
                <a:spcPct val="115000"/>
              </a:lnSpc>
              <a:spcBef>
                <a:spcPts val="200"/>
              </a:spcBef>
              <a:spcAft>
                <a:spcPts val="0"/>
              </a:spcAft>
              <a:buSzPct val="100000"/>
              <a:buFont typeface="Calibri"/>
              <a:buChar char="•"/>
            </a:pPr>
            <a:r>
              <a:rPr lang="en-US" sz="3600">
                <a:highlight>
                  <a:schemeClr val="lt1"/>
                </a:highlight>
                <a:latin typeface="Calibri"/>
                <a:ea typeface="Calibri"/>
                <a:cs typeface="Calibri"/>
                <a:sym typeface="Calibri"/>
              </a:rPr>
              <a:t>Charles is SNAP eligible and can self-declare his MassGrant during his SNAP interview.</a:t>
            </a:r>
            <a:endParaRPr b="1">
              <a:highlight>
                <a:schemeClr val="lt1"/>
              </a:highlight>
              <a:latin typeface="Calibri"/>
              <a:ea typeface="Calibri"/>
              <a:cs typeface="Calibri"/>
              <a:sym typeface="Calibri"/>
            </a:endParaRPr>
          </a:p>
          <a:p>
            <a:pPr indent="-228600" lvl="0" marL="457200" rtl="0" algn="l">
              <a:lnSpc>
                <a:spcPct val="90000"/>
              </a:lnSpc>
              <a:spcBef>
                <a:spcPts val="1200"/>
              </a:spcBef>
              <a:spcAft>
                <a:spcPts val="0"/>
              </a:spcAft>
              <a:buSzPct val="75000"/>
              <a:buNone/>
            </a:pPr>
            <a:r>
              <a:t/>
            </a:r>
            <a:endParaRPr/>
          </a:p>
        </p:txBody>
      </p:sp>
      <p:sp>
        <p:nvSpPr>
          <p:cNvPr id="399" name="Google Shape;399;p5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400" name="Google Shape;400;p59"/>
          <p:cNvPicPr preferRelativeResize="0"/>
          <p:nvPr/>
        </p:nvPicPr>
        <p:blipFill rotWithShape="1">
          <a:blip r:embed="rId3">
            <a:alphaModFix/>
          </a:blip>
          <a:srcRect b="0" l="0" r="0" t="0"/>
          <a:stretch/>
        </p:blipFill>
        <p:spPr>
          <a:xfrm>
            <a:off x="1222950" y="2540625"/>
            <a:ext cx="2093400" cy="2618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0"/>
          <p:cNvSpPr txBox="1"/>
          <p:nvPr>
            <p:ph type="title"/>
          </p:nvPr>
        </p:nvSpPr>
        <p:spPr>
          <a:xfrm>
            <a:off x="1097280" y="286603"/>
            <a:ext cx="10058400" cy="1100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Student Example #3</a:t>
            </a:r>
            <a:endParaRPr>
              <a:solidFill>
                <a:schemeClr val="accent5"/>
              </a:solidFill>
            </a:endParaRPr>
          </a:p>
        </p:txBody>
      </p:sp>
      <p:sp>
        <p:nvSpPr>
          <p:cNvPr id="407" name="Google Shape;407;p60"/>
          <p:cNvSpPr txBox="1"/>
          <p:nvPr>
            <p:ph idx="1" type="body"/>
          </p:nvPr>
        </p:nvSpPr>
        <p:spPr>
          <a:xfrm>
            <a:off x="3758275" y="2019274"/>
            <a:ext cx="7626900" cy="4239900"/>
          </a:xfrm>
          <a:prstGeom prst="rect">
            <a:avLst/>
          </a:prstGeom>
          <a:solidFill>
            <a:schemeClr val="lt1"/>
          </a:solidFill>
          <a:ln cap="flat" cmpd="dbl" w="38100">
            <a:solidFill>
              <a:schemeClr val="accent5"/>
            </a:solidFill>
            <a:prstDash val="solid"/>
            <a:round/>
            <a:headEnd len="sm" w="sm" type="none"/>
            <a:tailEnd len="sm" w="sm" type="none"/>
          </a:ln>
        </p:spPr>
        <p:txBody>
          <a:bodyPr anchorCtr="0" anchor="t" bIns="45700" lIns="0" spcFirstLastPara="1" rIns="0" wrap="square" tIns="45700">
            <a:normAutofit/>
          </a:bodyPr>
          <a:lstStyle/>
          <a:p>
            <a:pPr indent="-228600" lvl="1" marL="914400" rtl="0" algn="l">
              <a:lnSpc>
                <a:spcPct val="90000"/>
              </a:lnSpc>
              <a:spcBef>
                <a:spcPts val="200"/>
              </a:spcBef>
              <a:spcAft>
                <a:spcPts val="0"/>
              </a:spcAft>
              <a:buSzPts val="1800"/>
              <a:buFont typeface="Arial"/>
              <a:buNone/>
            </a:pPr>
            <a:r>
              <a:t/>
            </a:r>
            <a:endParaRPr sz="2800"/>
          </a:p>
          <a:p>
            <a:pPr indent="-400050" lvl="0" marL="457200" rtl="0" algn="l">
              <a:lnSpc>
                <a:spcPct val="115000"/>
              </a:lnSpc>
              <a:spcBef>
                <a:spcPts val="200"/>
              </a:spcBef>
              <a:spcAft>
                <a:spcPts val="0"/>
              </a:spcAft>
              <a:buSzPts val="2700"/>
              <a:buFont typeface="Calibri"/>
              <a:buChar char="●"/>
            </a:pPr>
            <a:r>
              <a:rPr lang="en-US" sz="2700">
                <a:latin typeface="Calibri"/>
                <a:ea typeface="Calibri"/>
                <a:cs typeface="Calibri"/>
                <a:sym typeface="Calibri"/>
              </a:rPr>
              <a:t>Raquel is getting her bachelors degree at Worcester State. She was awarded work study and is actively looking for a work study job.</a:t>
            </a:r>
            <a:endParaRPr sz="2700">
              <a:latin typeface="Calibri"/>
              <a:ea typeface="Calibri"/>
              <a:cs typeface="Calibri"/>
              <a:sym typeface="Calibri"/>
            </a:endParaRPr>
          </a:p>
          <a:p>
            <a:pPr indent="0" lvl="0" marL="1371600" rtl="0" algn="l">
              <a:lnSpc>
                <a:spcPct val="115000"/>
              </a:lnSpc>
              <a:spcBef>
                <a:spcPts val="200"/>
              </a:spcBef>
              <a:spcAft>
                <a:spcPts val="0"/>
              </a:spcAft>
              <a:buNone/>
            </a:pPr>
            <a:r>
              <a:t/>
            </a:r>
            <a:endParaRPr sz="2700">
              <a:latin typeface="Calibri"/>
              <a:ea typeface="Calibri"/>
              <a:cs typeface="Calibri"/>
              <a:sym typeface="Calibri"/>
            </a:endParaRPr>
          </a:p>
          <a:p>
            <a:pPr indent="-400050" lvl="0" marL="457200" rtl="0" algn="l">
              <a:lnSpc>
                <a:spcPct val="115000"/>
              </a:lnSpc>
              <a:spcBef>
                <a:spcPts val="200"/>
              </a:spcBef>
              <a:spcAft>
                <a:spcPts val="0"/>
              </a:spcAft>
              <a:buSzPts val="2700"/>
              <a:buChar char="●"/>
            </a:pPr>
            <a:r>
              <a:rPr lang="en-US" sz="2700">
                <a:latin typeface="Calibri"/>
                <a:ea typeface="Calibri"/>
                <a:cs typeface="Calibri"/>
                <a:sym typeface="Calibri"/>
              </a:rPr>
              <a:t>Raquel is SNAP eligible  because of her work study award. She can self-declare her work study during her application interview. </a:t>
            </a:r>
            <a:endParaRPr sz="2700"/>
          </a:p>
        </p:txBody>
      </p:sp>
      <p:sp>
        <p:nvSpPr>
          <p:cNvPr id="408" name="Google Shape;408;p6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409" name="Google Shape;409;p60"/>
          <p:cNvPicPr preferRelativeResize="0"/>
          <p:nvPr/>
        </p:nvPicPr>
        <p:blipFill rotWithShape="1">
          <a:blip r:embed="rId3">
            <a:alphaModFix/>
          </a:blip>
          <a:srcRect b="0" l="0" r="0" t="0"/>
          <a:stretch/>
        </p:blipFill>
        <p:spPr>
          <a:xfrm>
            <a:off x="711201" y="2524126"/>
            <a:ext cx="2757213" cy="18192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1"/>
          <p:cNvSpPr txBox="1"/>
          <p:nvPr>
            <p:ph type="title"/>
          </p:nvPr>
        </p:nvSpPr>
        <p:spPr>
          <a:xfrm>
            <a:off x="774300" y="274650"/>
            <a:ext cx="9862200" cy="1112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Talking points for reaching students</a:t>
            </a:r>
            <a:endParaRPr>
              <a:solidFill>
                <a:srgbClr val="1155CC"/>
              </a:solidFill>
            </a:endParaRPr>
          </a:p>
        </p:txBody>
      </p:sp>
      <p:sp>
        <p:nvSpPr>
          <p:cNvPr id="415" name="Google Shape;415;p61"/>
          <p:cNvSpPr txBox="1"/>
          <p:nvPr>
            <p:ph idx="1" type="body"/>
          </p:nvPr>
        </p:nvSpPr>
        <p:spPr>
          <a:xfrm>
            <a:off x="663500" y="1623850"/>
            <a:ext cx="10548900" cy="4946100"/>
          </a:xfrm>
          <a:prstGeom prst="rect">
            <a:avLst/>
          </a:prstGeom>
          <a:noFill/>
          <a:ln>
            <a:noFill/>
          </a:ln>
        </p:spPr>
        <p:txBody>
          <a:bodyPr anchorCtr="0" anchor="t" bIns="45700" lIns="0" spcFirstLastPara="1" rIns="0" wrap="square" tIns="45700">
            <a:noAutofit/>
          </a:bodyPr>
          <a:lstStyle/>
          <a:p>
            <a:pPr indent="-355600" lvl="0" marL="457200" rtl="0" algn="l">
              <a:lnSpc>
                <a:spcPct val="115000"/>
              </a:lnSpc>
              <a:spcBef>
                <a:spcPts val="1200"/>
              </a:spcBef>
              <a:spcAft>
                <a:spcPts val="0"/>
              </a:spcAft>
              <a:buSzPts val="2000"/>
              <a:buFont typeface="Arial"/>
              <a:buChar char="●"/>
            </a:pPr>
            <a:r>
              <a:rPr lang="en-US" sz="2600">
                <a:latin typeface="arial"/>
                <a:ea typeface="arial"/>
                <a:cs typeface="arial"/>
                <a:sym typeface="arial"/>
              </a:rPr>
              <a:t>Most low income students are SNAP eligible. </a:t>
            </a:r>
            <a:endParaRPr sz="2600">
              <a:latin typeface="arial"/>
              <a:ea typeface="arial"/>
              <a:cs typeface="arial"/>
              <a:sym typeface="arial"/>
            </a:endParaRPr>
          </a:p>
          <a:p>
            <a:pPr indent="-355600" lvl="0" marL="457200" rtl="0" algn="l">
              <a:lnSpc>
                <a:spcPct val="115000"/>
              </a:lnSpc>
              <a:spcBef>
                <a:spcPts val="1200"/>
              </a:spcBef>
              <a:spcAft>
                <a:spcPts val="0"/>
              </a:spcAft>
              <a:buSzPts val="2000"/>
              <a:buFont typeface="Arial"/>
              <a:buChar char="●"/>
            </a:pPr>
            <a:r>
              <a:rPr lang="en-US" sz="2600">
                <a:latin typeface="arial"/>
                <a:ea typeface="arial"/>
                <a:cs typeface="arial"/>
                <a:sym typeface="arial"/>
              </a:rPr>
              <a:t>SNAP is </a:t>
            </a:r>
            <a:r>
              <a:rPr b="1" lang="en-US" sz="2600">
                <a:latin typeface="arial"/>
                <a:ea typeface="arial"/>
                <a:cs typeface="arial"/>
                <a:sym typeface="arial"/>
              </a:rPr>
              <a:t>“financial aid you can eat”</a:t>
            </a:r>
            <a:r>
              <a:rPr lang="en-US" sz="2600">
                <a:latin typeface="arial"/>
                <a:ea typeface="arial"/>
                <a:cs typeface="arial"/>
                <a:sym typeface="arial"/>
              </a:rPr>
              <a:t> - </a:t>
            </a:r>
            <a:r>
              <a:rPr b="0" i="0" lang="en-US" sz="2600">
                <a:latin typeface="arial"/>
                <a:ea typeface="arial"/>
                <a:cs typeface="arial"/>
                <a:sym typeface="arial"/>
              </a:rPr>
              <a:t>up to $2</a:t>
            </a:r>
            <a:r>
              <a:rPr lang="en-US" sz="2600">
                <a:latin typeface="arial"/>
                <a:ea typeface="arial"/>
                <a:cs typeface="arial"/>
                <a:sym typeface="arial"/>
              </a:rPr>
              <a:t>91</a:t>
            </a:r>
            <a:r>
              <a:rPr b="0" i="0" lang="en-US" sz="2600">
                <a:latin typeface="arial"/>
                <a:ea typeface="arial"/>
                <a:cs typeface="arial"/>
                <a:sym typeface="arial"/>
              </a:rPr>
              <a:t>/month for 1 person</a:t>
            </a:r>
            <a:r>
              <a:rPr b="0" i="0" lang="en-US" sz="2600">
                <a:latin typeface="arial"/>
                <a:ea typeface="arial"/>
                <a:cs typeface="arial"/>
                <a:sym typeface="arial"/>
              </a:rPr>
              <a:t> househ</a:t>
            </a:r>
            <a:r>
              <a:rPr b="0" i="0" lang="en-US" sz="2600">
                <a:latin typeface="arial"/>
                <a:ea typeface="arial"/>
                <a:cs typeface="arial"/>
                <a:sym typeface="arial"/>
              </a:rPr>
              <a:t>old, more if living with spous</a:t>
            </a:r>
            <a:r>
              <a:rPr lang="en-US" sz="2600">
                <a:latin typeface="arial"/>
                <a:ea typeface="arial"/>
                <a:cs typeface="arial"/>
                <a:sym typeface="arial"/>
              </a:rPr>
              <a:t>e</a:t>
            </a:r>
            <a:r>
              <a:rPr b="0" i="0" lang="en-US" sz="2600">
                <a:latin typeface="arial"/>
                <a:ea typeface="arial"/>
                <a:cs typeface="arial"/>
                <a:sym typeface="arial"/>
              </a:rPr>
              <a:t> or children.</a:t>
            </a:r>
            <a:endParaRPr sz="2600"/>
          </a:p>
          <a:p>
            <a:pPr indent="-355600" lvl="0" marL="457200" rtl="0" algn="l">
              <a:lnSpc>
                <a:spcPct val="115000"/>
              </a:lnSpc>
              <a:spcBef>
                <a:spcPts val="1200"/>
              </a:spcBef>
              <a:spcAft>
                <a:spcPts val="0"/>
              </a:spcAft>
              <a:buSzPts val="2000"/>
              <a:buFont typeface="Arial"/>
              <a:buChar char="●"/>
            </a:pPr>
            <a:r>
              <a:rPr lang="en-US" sz="2600">
                <a:latin typeface="arial"/>
                <a:ea typeface="arial"/>
                <a:cs typeface="arial"/>
                <a:sym typeface="arial"/>
              </a:rPr>
              <a:t>SNAP can help reduce other financial pressures, like paying for books and travel costs.</a:t>
            </a:r>
            <a:endParaRPr sz="2600">
              <a:latin typeface="arial"/>
              <a:ea typeface="arial"/>
              <a:cs typeface="arial"/>
              <a:sym typeface="arial"/>
            </a:endParaRPr>
          </a:p>
          <a:p>
            <a:pPr indent="-355600" lvl="0" marL="457200" rtl="0" algn="l">
              <a:lnSpc>
                <a:spcPct val="115000"/>
              </a:lnSpc>
              <a:spcBef>
                <a:spcPts val="1200"/>
              </a:spcBef>
              <a:spcAft>
                <a:spcPts val="0"/>
              </a:spcAft>
              <a:buSzPts val="2000"/>
              <a:buFont typeface="Arial"/>
              <a:buChar char="●"/>
            </a:pPr>
            <a:r>
              <a:rPr b="1" lang="en-US" sz="2600">
                <a:latin typeface="arial"/>
                <a:ea typeface="arial"/>
                <a:cs typeface="arial"/>
                <a:sym typeface="arial"/>
              </a:rPr>
              <a:t>It’s easy to apply:</a:t>
            </a:r>
            <a:r>
              <a:rPr lang="en-US" sz="2600">
                <a:latin typeface="arial"/>
                <a:ea typeface="arial"/>
                <a:cs typeface="arial"/>
                <a:sym typeface="arial"/>
              </a:rPr>
              <a:t> O</a:t>
            </a:r>
            <a:r>
              <a:rPr b="0" i="0" lang="en-US" sz="2600">
                <a:latin typeface="arial"/>
                <a:ea typeface="arial"/>
                <a:cs typeface="arial"/>
                <a:sym typeface="arial"/>
              </a:rPr>
              <a:t>nline through </a:t>
            </a:r>
            <a:r>
              <a:rPr b="0" i="0" lang="en-US" sz="2600" u="sng">
                <a:solidFill>
                  <a:schemeClr val="hlink"/>
                </a:solidFill>
                <a:latin typeface="arial"/>
                <a:ea typeface="arial"/>
                <a:cs typeface="arial"/>
                <a:sym typeface="arial"/>
                <a:hlinkClick r:id="rId3"/>
              </a:rPr>
              <a:t>DTAConnect.com</a:t>
            </a:r>
            <a:r>
              <a:rPr b="0" i="0" lang="en-US" sz="2600">
                <a:latin typeface="arial"/>
                <a:ea typeface="arial"/>
                <a:cs typeface="arial"/>
                <a:sym typeface="arial"/>
              </a:rPr>
              <a:t> from a smartphone or computer; call DTA or an outreach provi</a:t>
            </a:r>
            <a:r>
              <a:rPr lang="en-US" sz="2600">
                <a:latin typeface="arial"/>
                <a:ea typeface="arial"/>
                <a:cs typeface="arial"/>
                <a:sym typeface="arial"/>
              </a:rPr>
              <a:t>der!</a:t>
            </a:r>
            <a:endParaRPr b="0" i="0" sz="2600">
              <a:latin typeface="arial"/>
              <a:ea typeface="arial"/>
              <a:cs typeface="arial"/>
              <a:sym typeface="arial"/>
            </a:endParaRPr>
          </a:p>
          <a:p>
            <a:pPr indent="0" lvl="0" marL="457200" rtl="0" algn="l">
              <a:lnSpc>
                <a:spcPct val="115000"/>
              </a:lnSpc>
              <a:spcBef>
                <a:spcPts val="1200"/>
              </a:spcBef>
              <a:spcAft>
                <a:spcPts val="0"/>
              </a:spcAft>
              <a:buNone/>
            </a:pPr>
            <a:r>
              <a:rPr lang="en-US" sz="2600">
                <a:latin typeface="arial"/>
                <a:ea typeface="arial"/>
                <a:cs typeface="arial"/>
                <a:sym typeface="arial"/>
              </a:rPr>
              <a:t>SNAP/student FAQs here: </a:t>
            </a:r>
            <a:r>
              <a:rPr lang="en-US" sz="2600" u="sng">
                <a:solidFill>
                  <a:schemeClr val="hlink"/>
                </a:solidFill>
                <a:latin typeface="arial"/>
                <a:ea typeface="arial"/>
                <a:cs typeface="arial"/>
                <a:sym typeface="arial"/>
                <a:hlinkClick r:id="rId4"/>
              </a:rPr>
              <a:t>Hungerfreecampusma.org/resources/</a:t>
            </a:r>
            <a:r>
              <a:rPr lang="en-US" sz="2600">
                <a:latin typeface="arial"/>
                <a:ea typeface="arial"/>
                <a:cs typeface="arial"/>
                <a:sym typeface="arial"/>
              </a:rPr>
              <a:t> </a:t>
            </a:r>
            <a:endParaRPr sz="2600">
              <a:latin typeface="arial"/>
              <a:ea typeface="arial"/>
              <a:cs typeface="arial"/>
              <a:sym typeface="arial"/>
            </a:endParaRPr>
          </a:p>
        </p:txBody>
      </p:sp>
      <p:sp>
        <p:nvSpPr>
          <p:cNvPr id="416" name="Google Shape;416;p6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2"/>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Take Action to address food insecurity on College Campuses</a:t>
            </a:r>
            <a:endParaRPr>
              <a:solidFill>
                <a:srgbClr val="1155CC"/>
              </a:solidFill>
            </a:endParaRPr>
          </a:p>
        </p:txBody>
      </p:sp>
      <p:sp>
        <p:nvSpPr>
          <p:cNvPr id="423" name="Google Shape;423;p62"/>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Join the Hunger Free Campus Campaign: </a:t>
            </a:r>
            <a:r>
              <a:rPr lang="en-US" u="sng">
                <a:solidFill>
                  <a:schemeClr val="hlink"/>
                </a:solidFill>
                <a:hlinkClick r:id="rId3"/>
              </a:rPr>
              <a:t>Hungerfreecampusma.org</a:t>
            </a:r>
            <a:r>
              <a:rPr lang="en-US"/>
              <a:t>    </a:t>
            </a:r>
            <a:endParaRPr/>
          </a:p>
          <a:p>
            <a:pPr indent="0" lvl="0" marL="0" rtl="0" algn="l">
              <a:spcBef>
                <a:spcPts val="1200"/>
              </a:spcBef>
              <a:spcAft>
                <a:spcPts val="0"/>
              </a:spcAft>
              <a:buNone/>
            </a:pPr>
            <a:r>
              <a:t/>
            </a:r>
            <a:endParaRPr/>
          </a:p>
        </p:txBody>
      </p:sp>
      <p:sp>
        <p:nvSpPr>
          <p:cNvPr id="424" name="Google Shape;424;p62"/>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425" name="Google Shape;425;p62"/>
          <p:cNvPicPr preferRelativeResize="0"/>
          <p:nvPr/>
        </p:nvPicPr>
        <p:blipFill>
          <a:blip r:embed="rId4">
            <a:alphaModFix/>
          </a:blip>
          <a:stretch>
            <a:fillRect/>
          </a:stretch>
        </p:blipFill>
        <p:spPr>
          <a:xfrm>
            <a:off x="1914401" y="2302599"/>
            <a:ext cx="8424149" cy="1938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3"/>
          <p:cNvSpPr txBox="1"/>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431" name="Google Shape;431;p63"/>
          <p:cNvSpPr txBox="1"/>
          <p:nvPr>
            <p:ph idx="12" type="sldNum"/>
          </p:nvPr>
        </p:nvSpPr>
        <p:spPr>
          <a:xfrm>
            <a:off x="9042400" y="6400800"/>
            <a:ext cx="25400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432" name="Google Shape;432;p63"/>
          <p:cNvSpPr txBox="1"/>
          <p:nvPr>
            <p:ph idx="4294967295" type="title"/>
          </p:nvPr>
        </p:nvSpPr>
        <p:spPr>
          <a:xfrm>
            <a:off x="0" y="274638"/>
            <a:ext cx="10972800" cy="11430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SzPts val="4800"/>
              <a:buNone/>
            </a:pPr>
            <a:r>
              <a:rPr b="1" lang="en-US">
                <a:solidFill>
                  <a:schemeClr val="dk2"/>
                </a:solidFill>
              </a:rPr>
              <a:t>Questions?</a:t>
            </a:r>
            <a:endParaRPr>
              <a:solidFill>
                <a:schemeClr val="dk2"/>
              </a:solidFill>
            </a:endParaRPr>
          </a:p>
        </p:txBody>
      </p:sp>
      <p:pic>
        <p:nvPicPr>
          <p:cNvPr id="433" name="Google Shape;433;p63"/>
          <p:cNvPicPr preferRelativeResize="0"/>
          <p:nvPr/>
        </p:nvPicPr>
        <p:blipFill rotWithShape="1">
          <a:blip r:embed="rId3">
            <a:alphaModFix/>
          </a:blip>
          <a:srcRect b="0" l="0" r="0" t="0"/>
          <a:stretch/>
        </p:blipFill>
        <p:spPr>
          <a:xfrm>
            <a:off x="3389350" y="2133600"/>
            <a:ext cx="4637051" cy="295263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4"/>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a:solidFill>
                  <a:srgbClr val="1155CC"/>
                </a:solidFill>
              </a:rPr>
              <a:t>Eligibility</a:t>
            </a:r>
            <a:r>
              <a:rPr lang="en-US">
                <a:solidFill>
                  <a:srgbClr val="1155CC"/>
                </a:solidFill>
              </a:rPr>
              <a:t> for non-citizen immigrants </a:t>
            </a:r>
            <a:endParaRPr>
              <a:solidFill>
                <a:srgbClr val="1155CC"/>
              </a:solidFill>
            </a:endParaRPr>
          </a:p>
        </p:txBody>
      </p:sp>
      <p:sp>
        <p:nvSpPr>
          <p:cNvPr id="440" name="Google Shape;440;p6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441" name="Google Shape;441;p64"/>
          <p:cNvPicPr preferRelativeResize="0"/>
          <p:nvPr/>
        </p:nvPicPr>
        <p:blipFill>
          <a:blip r:embed="rId3">
            <a:alphaModFix/>
          </a:blip>
          <a:stretch>
            <a:fillRect/>
          </a:stretch>
        </p:blipFill>
        <p:spPr>
          <a:xfrm>
            <a:off x="4718275" y="3738800"/>
            <a:ext cx="2755450" cy="2806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5"/>
          <p:cNvSpPr txBox="1"/>
          <p:nvPr>
            <p:ph type="title"/>
          </p:nvPr>
        </p:nvSpPr>
        <p:spPr>
          <a:xfrm>
            <a:off x="1021075" y="286600"/>
            <a:ext cx="8359500" cy="881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1155CC"/>
                </a:solidFill>
              </a:rPr>
              <a:t>Immigrant eligibility - 5 key points</a:t>
            </a:r>
            <a:endParaRPr>
              <a:solidFill>
                <a:srgbClr val="1155CC"/>
              </a:solidFill>
            </a:endParaRPr>
          </a:p>
        </p:txBody>
      </p:sp>
      <p:sp>
        <p:nvSpPr>
          <p:cNvPr id="448" name="Google Shape;448;p65"/>
          <p:cNvSpPr txBox="1"/>
          <p:nvPr>
            <p:ph idx="1" type="body"/>
          </p:nvPr>
        </p:nvSpPr>
        <p:spPr>
          <a:xfrm>
            <a:off x="1021075" y="1847500"/>
            <a:ext cx="10454700" cy="4484400"/>
          </a:xfrm>
          <a:prstGeom prst="rect">
            <a:avLst/>
          </a:prstGeom>
          <a:noFill/>
          <a:ln>
            <a:noFill/>
          </a:ln>
        </p:spPr>
        <p:txBody>
          <a:bodyPr anchorCtr="0" anchor="t" bIns="45700" lIns="0" spcFirstLastPara="1" rIns="0" wrap="square" tIns="45700">
            <a:noAutofit/>
          </a:bodyPr>
          <a:lstStyle/>
          <a:p>
            <a:pPr indent="-387350" lvl="0" marL="457200" rtl="0" algn="l">
              <a:lnSpc>
                <a:spcPct val="115000"/>
              </a:lnSpc>
              <a:spcBef>
                <a:spcPts val="1000"/>
              </a:spcBef>
              <a:spcAft>
                <a:spcPts val="0"/>
              </a:spcAft>
              <a:buSzPts val="2500"/>
              <a:buAutoNum type="arabicPeriod"/>
            </a:pPr>
            <a:r>
              <a:rPr lang="en-US" sz="2500"/>
              <a:t>Immigrant parents </a:t>
            </a:r>
            <a:r>
              <a:rPr b="1" lang="en-US" sz="2500"/>
              <a:t>can always apply for US citizen dependents</a:t>
            </a:r>
            <a:r>
              <a:rPr lang="en-US" sz="2500"/>
              <a:t> - even if parent is not eligible!</a:t>
            </a:r>
            <a:endParaRPr sz="2500"/>
          </a:p>
          <a:p>
            <a:pPr indent="-387350" lvl="0" marL="457200" rtl="0" algn="l">
              <a:lnSpc>
                <a:spcPct val="115000"/>
              </a:lnSpc>
              <a:spcBef>
                <a:spcPts val="1000"/>
              </a:spcBef>
              <a:spcAft>
                <a:spcPts val="0"/>
              </a:spcAft>
              <a:buSzPts val="2500"/>
              <a:buAutoNum type="arabicPeriod"/>
            </a:pPr>
            <a:r>
              <a:rPr lang="en-US"/>
              <a:t>Not need to provide </a:t>
            </a:r>
            <a:r>
              <a:rPr b="1" lang="en-US"/>
              <a:t>SSN or immigration status </a:t>
            </a:r>
            <a:r>
              <a:rPr lang="en-US"/>
              <a:t>if applying </a:t>
            </a:r>
            <a:r>
              <a:rPr lang="en-US" u="sng"/>
              <a:t>just</a:t>
            </a:r>
            <a:r>
              <a:rPr lang="en-US"/>
              <a:t> for dependents, but immigrant must still verify their income. </a:t>
            </a:r>
            <a:endParaRPr sz="2500"/>
          </a:p>
          <a:p>
            <a:pPr indent="-387350" lvl="0" marL="457200" rtl="0" algn="l">
              <a:lnSpc>
                <a:spcPct val="115000"/>
              </a:lnSpc>
              <a:spcBef>
                <a:spcPts val="1000"/>
              </a:spcBef>
              <a:spcAft>
                <a:spcPts val="0"/>
              </a:spcAft>
              <a:buSzPts val="2500"/>
              <a:buAutoNum type="arabicPeriod"/>
            </a:pPr>
            <a:r>
              <a:rPr lang="en-US" sz="2500"/>
              <a:t>Many </a:t>
            </a:r>
            <a:r>
              <a:rPr b="1" lang="en-US" sz="2500"/>
              <a:t>legal immigrants </a:t>
            </a:r>
            <a:r>
              <a:rPr b="1" lang="en-US" sz="2500" u="sng"/>
              <a:t>are eligible</a:t>
            </a:r>
            <a:r>
              <a:rPr b="1" lang="en-US" sz="2500"/>
              <a:t> for federal SNAP.</a:t>
            </a:r>
            <a:endParaRPr b="1" sz="2500"/>
          </a:p>
          <a:p>
            <a:pPr indent="-387350" lvl="0" marL="457200" rtl="0" algn="l">
              <a:lnSpc>
                <a:spcPct val="115000"/>
              </a:lnSpc>
              <a:spcBef>
                <a:spcPts val="1000"/>
              </a:spcBef>
              <a:spcAft>
                <a:spcPts val="0"/>
              </a:spcAft>
              <a:buSzPts val="2500"/>
              <a:buAutoNum type="arabicPeriod"/>
            </a:pPr>
            <a:r>
              <a:rPr lang="en-US" sz="2500"/>
              <a:t>MA </a:t>
            </a:r>
            <a:r>
              <a:rPr lang="en-US" sz="2500"/>
              <a:t>now </a:t>
            </a:r>
            <a:r>
              <a:rPr lang="en-US" sz="2500"/>
              <a:t>has</a:t>
            </a:r>
            <a:r>
              <a:rPr b="1" lang="en-US" sz="2500"/>
              <a:t> state-funded SNAP </a:t>
            </a:r>
            <a:r>
              <a:rPr lang="en-US" sz="2500"/>
              <a:t>for some legal immigrants</a:t>
            </a:r>
            <a:r>
              <a:rPr lang="en-US" sz="2500"/>
              <a:t>! </a:t>
            </a:r>
            <a:r>
              <a:rPr lang="en-US" sz="2100"/>
              <a:t>(This may be temporary, depending on state funding)</a:t>
            </a:r>
            <a:endParaRPr sz="1800"/>
          </a:p>
          <a:p>
            <a:pPr indent="-381000" lvl="0" marL="457200" rtl="0" algn="l">
              <a:lnSpc>
                <a:spcPct val="115000"/>
              </a:lnSpc>
              <a:spcBef>
                <a:spcPts val="1000"/>
              </a:spcBef>
              <a:spcAft>
                <a:spcPts val="0"/>
              </a:spcAft>
              <a:buSzPts val="2400"/>
              <a:buAutoNum type="arabicPeriod"/>
            </a:pPr>
            <a:r>
              <a:rPr lang="en-US"/>
              <a:t>DTA </a:t>
            </a:r>
            <a:r>
              <a:rPr b="1" lang="en-US"/>
              <a:t>does not report</a:t>
            </a:r>
            <a:r>
              <a:rPr lang="en-US"/>
              <a:t> any immigrants to USCIS or Homeland Security.</a:t>
            </a:r>
            <a:endParaRPr sz="2100"/>
          </a:p>
          <a:p>
            <a:pPr indent="0" lvl="0" marL="914400" rtl="0" algn="l">
              <a:lnSpc>
                <a:spcPct val="115000"/>
              </a:lnSpc>
              <a:spcBef>
                <a:spcPts val="1000"/>
              </a:spcBef>
              <a:spcAft>
                <a:spcPts val="0"/>
              </a:spcAft>
              <a:buNone/>
            </a:pPr>
            <a:r>
              <a:t/>
            </a:r>
            <a:endParaRPr sz="2100"/>
          </a:p>
          <a:p>
            <a:pPr indent="-228600" lvl="1" marL="914400" rtl="0" algn="l">
              <a:lnSpc>
                <a:spcPct val="115000"/>
              </a:lnSpc>
              <a:spcBef>
                <a:spcPts val="1000"/>
              </a:spcBef>
              <a:spcAft>
                <a:spcPts val="0"/>
              </a:spcAft>
              <a:buSzPts val="2500"/>
              <a:buNone/>
            </a:pPr>
            <a:r>
              <a:t/>
            </a:r>
            <a:endParaRPr sz="2100"/>
          </a:p>
          <a:p>
            <a:pPr indent="0" lvl="1" marL="527050" rtl="0" algn="l">
              <a:lnSpc>
                <a:spcPct val="115000"/>
              </a:lnSpc>
              <a:spcBef>
                <a:spcPts val="1000"/>
              </a:spcBef>
              <a:spcAft>
                <a:spcPts val="0"/>
              </a:spcAft>
              <a:buSzPts val="2500"/>
              <a:buNone/>
            </a:pPr>
            <a:r>
              <a:t/>
            </a:r>
            <a:endParaRPr sz="2100"/>
          </a:p>
        </p:txBody>
      </p:sp>
      <p:sp>
        <p:nvSpPr>
          <p:cNvPr id="449" name="Google Shape;449;p65"/>
          <p:cNvSpPr txBox="1"/>
          <p:nvPr>
            <p:ph idx="12" type="sldNum"/>
          </p:nvPr>
        </p:nvSpPr>
        <p:spPr>
          <a:xfrm>
            <a:off x="9940658" y="6459760"/>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450" name="Google Shape;450;p65"/>
          <p:cNvPicPr preferRelativeResize="0"/>
          <p:nvPr/>
        </p:nvPicPr>
        <p:blipFill>
          <a:blip r:embed="rId3">
            <a:alphaModFix/>
          </a:blip>
          <a:stretch>
            <a:fillRect/>
          </a:stretch>
        </p:blipFill>
        <p:spPr>
          <a:xfrm>
            <a:off x="9561825" y="401600"/>
            <a:ext cx="1445925" cy="1445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txBox="1"/>
          <p:nvPr>
            <p:ph type="title"/>
          </p:nvPr>
        </p:nvSpPr>
        <p:spPr>
          <a:xfrm>
            <a:off x="1219200" y="-1"/>
            <a:ext cx="10363200" cy="10308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4900">
                <a:solidFill>
                  <a:srgbClr val="1155CC"/>
                </a:solidFill>
                <a:latin typeface="Roboto Slab"/>
                <a:ea typeface="Roboto Slab"/>
                <a:cs typeface="Roboto Slab"/>
                <a:sym typeface="Roboto Slab"/>
              </a:rPr>
              <a:t>Three immigrant benefits groups </a:t>
            </a:r>
            <a:endParaRPr b="1" sz="4900">
              <a:solidFill>
                <a:srgbClr val="1155CC"/>
              </a:solidFill>
              <a:latin typeface="Roboto Slab"/>
              <a:ea typeface="Roboto Slab"/>
              <a:cs typeface="Roboto Slab"/>
              <a:sym typeface="Roboto Slab"/>
            </a:endParaRPr>
          </a:p>
        </p:txBody>
      </p:sp>
      <p:pic>
        <p:nvPicPr>
          <p:cNvPr id="456" name="Google Shape;456;p66"/>
          <p:cNvPicPr preferRelativeResize="0"/>
          <p:nvPr/>
        </p:nvPicPr>
        <p:blipFill>
          <a:blip r:embed="rId3">
            <a:alphaModFix/>
          </a:blip>
          <a:stretch>
            <a:fillRect/>
          </a:stretch>
        </p:blipFill>
        <p:spPr>
          <a:xfrm>
            <a:off x="2112800" y="1452567"/>
            <a:ext cx="7101849" cy="4290700"/>
          </a:xfrm>
          <a:prstGeom prst="rect">
            <a:avLst/>
          </a:prstGeom>
          <a:noFill/>
          <a:ln>
            <a:noFill/>
          </a:ln>
        </p:spPr>
      </p:pic>
      <p:sp>
        <p:nvSpPr>
          <p:cNvPr id="457" name="Google Shape;457;p66"/>
          <p:cNvSpPr txBox="1"/>
          <p:nvPr>
            <p:ph idx="1" type="body"/>
          </p:nvPr>
        </p:nvSpPr>
        <p:spPr>
          <a:xfrm>
            <a:off x="176375" y="6019850"/>
            <a:ext cx="11519400" cy="516900"/>
          </a:xfrm>
          <a:prstGeom prst="rect">
            <a:avLst/>
          </a:prstGeom>
        </p:spPr>
        <p:txBody>
          <a:bodyPr anchorCtr="0" anchor="t" bIns="45700" lIns="0" spcFirstLastPara="1" rIns="0" wrap="square" tIns="45700">
            <a:normAutofit fontScale="25000" lnSpcReduction="20000"/>
          </a:bodyPr>
          <a:lstStyle/>
          <a:p>
            <a:pPr indent="0" lvl="0" marL="0" rtl="0" algn="l">
              <a:spcBef>
                <a:spcPts val="1200"/>
              </a:spcBef>
              <a:spcAft>
                <a:spcPts val="0"/>
              </a:spcAft>
              <a:buNone/>
            </a:pPr>
            <a:r>
              <a:rPr lang="en-US" sz="6800"/>
              <a:t>See MLRI and GBLS chart: </a:t>
            </a:r>
            <a:r>
              <a:rPr lang="en-US" sz="5900" u="sng">
                <a:solidFill>
                  <a:schemeClr val="hlink"/>
                </a:solidFill>
                <a:hlinkClick r:id="rId4"/>
              </a:rPr>
              <a:t>Masslegalservices.org/content/incomefood-benefits-and-immigrant-eligibility-chart-eligible-statuses</a:t>
            </a:r>
            <a:r>
              <a:rPr lang="en-US" sz="5900"/>
              <a:t> </a:t>
            </a:r>
            <a:endParaRPr sz="6400"/>
          </a:p>
          <a:p>
            <a:pPr indent="0" lvl="0" marL="0" rtl="0" algn="l">
              <a:spcBef>
                <a:spcPts val="1200"/>
              </a:spcBef>
              <a:spcAft>
                <a:spcPts val="0"/>
              </a:spcAft>
              <a:buNone/>
            </a:pPr>
            <a:r>
              <a:t/>
            </a:r>
            <a:endParaRPr sz="48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See MLRI and GBLS chart: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1"/>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Today’s training – Part 2</a:t>
            </a:r>
            <a:endParaRPr>
              <a:solidFill>
                <a:srgbClr val="1155CC"/>
              </a:solidFill>
            </a:endParaRPr>
          </a:p>
        </p:txBody>
      </p:sp>
      <p:sp>
        <p:nvSpPr>
          <p:cNvPr id="163" name="Google Shape;163;p31"/>
          <p:cNvSpPr txBox="1"/>
          <p:nvPr>
            <p:ph idx="1" type="body"/>
          </p:nvPr>
        </p:nvSpPr>
        <p:spPr>
          <a:xfrm>
            <a:off x="731525" y="2133600"/>
            <a:ext cx="10424100" cy="4230600"/>
          </a:xfrm>
          <a:prstGeom prst="rect">
            <a:avLst/>
          </a:prstGeom>
          <a:noFill/>
          <a:ln>
            <a:noFill/>
          </a:ln>
        </p:spPr>
        <p:txBody>
          <a:bodyPr anchorCtr="0" anchor="t" bIns="45700" lIns="0" spcFirstLastPara="1" rIns="0" wrap="square" tIns="45700">
            <a:normAutofit lnSpcReduction="20000"/>
          </a:bodyPr>
          <a:lstStyle/>
          <a:p>
            <a:pPr indent="-431800" lvl="2" marL="1371600" rtl="0" algn="l">
              <a:lnSpc>
                <a:spcPct val="115000"/>
              </a:lnSpc>
              <a:spcBef>
                <a:spcPts val="0"/>
              </a:spcBef>
              <a:spcAft>
                <a:spcPts val="0"/>
              </a:spcAft>
              <a:buSzPts val="3200"/>
              <a:buFont typeface="Calibri"/>
              <a:buChar char="■"/>
            </a:pPr>
            <a:r>
              <a:rPr lang="en-US" sz="3200">
                <a:latin typeface="Calibri"/>
                <a:ea typeface="Calibri"/>
                <a:cs typeface="Calibri"/>
                <a:sym typeface="Calibri"/>
              </a:rPr>
              <a:t>Overview of “SNAP math” and benefit amounts</a:t>
            </a:r>
            <a:endParaRPr sz="3200">
              <a:latin typeface="Calibri"/>
              <a:ea typeface="Calibri"/>
              <a:cs typeface="Calibri"/>
              <a:sym typeface="Calibri"/>
            </a:endParaRPr>
          </a:p>
          <a:p>
            <a:pPr indent="-431800" lvl="2" marL="1371600" rtl="0" algn="l">
              <a:lnSpc>
                <a:spcPct val="115000"/>
              </a:lnSpc>
              <a:spcBef>
                <a:spcPts val="0"/>
              </a:spcBef>
              <a:spcAft>
                <a:spcPts val="0"/>
              </a:spcAft>
              <a:buSzPts val="3200"/>
              <a:buFont typeface="Calibri"/>
              <a:buChar char="■"/>
            </a:pPr>
            <a:r>
              <a:rPr lang="en-US" sz="3200">
                <a:latin typeface="Calibri"/>
                <a:ea typeface="Calibri"/>
                <a:cs typeface="Calibri"/>
                <a:sym typeface="Calibri"/>
              </a:rPr>
              <a:t>Ways to apply, provide proofs and report changes</a:t>
            </a:r>
            <a:endParaRPr sz="3200">
              <a:latin typeface="Calibri"/>
              <a:ea typeface="Calibri"/>
              <a:cs typeface="Calibri"/>
              <a:sym typeface="Calibri"/>
            </a:endParaRPr>
          </a:p>
          <a:p>
            <a:pPr indent="-431800" lvl="2" marL="1371600" rtl="0" algn="l">
              <a:lnSpc>
                <a:spcPct val="115000"/>
              </a:lnSpc>
              <a:spcBef>
                <a:spcPts val="0"/>
              </a:spcBef>
              <a:spcAft>
                <a:spcPts val="0"/>
              </a:spcAft>
              <a:buSzPts val="3200"/>
              <a:buFont typeface="Calibri"/>
              <a:buChar char="■"/>
            </a:pPr>
            <a:r>
              <a:rPr lang="en-US" sz="3200">
                <a:latin typeface="Calibri"/>
                <a:ea typeface="Calibri"/>
                <a:cs typeface="Calibri"/>
                <a:sym typeface="Calibri"/>
              </a:rPr>
              <a:t>Client rights: </a:t>
            </a:r>
            <a:endParaRPr sz="3200">
              <a:latin typeface="Calibri"/>
              <a:ea typeface="Calibri"/>
              <a:cs typeface="Calibri"/>
              <a:sym typeface="Calibri"/>
            </a:endParaRPr>
          </a:p>
          <a:p>
            <a:pPr indent="-431800" lvl="3" marL="1828800" rtl="0" algn="l">
              <a:lnSpc>
                <a:spcPct val="115000"/>
              </a:lnSpc>
              <a:spcBef>
                <a:spcPts val="0"/>
              </a:spcBef>
              <a:spcAft>
                <a:spcPts val="0"/>
              </a:spcAft>
              <a:buSzPts val="3200"/>
              <a:buFont typeface="Calibri"/>
              <a:buChar char="●"/>
            </a:pPr>
            <a:r>
              <a:rPr lang="en-US" sz="3200">
                <a:latin typeface="Calibri"/>
                <a:ea typeface="Calibri"/>
                <a:cs typeface="Calibri"/>
                <a:sym typeface="Calibri"/>
              </a:rPr>
              <a:t>Language access/LEP</a:t>
            </a:r>
            <a:endParaRPr sz="3200">
              <a:latin typeface="Calibri"/>
              <a:ea typeface="Calibri"/>
              <a:cs typeface="Calibri"/>
              <a:sym typeface="Calibri"/>
            </a:endParaRPr>
          </a:p>
          <a:p>
            <a:pPr indent="-431800" lvl="3" marL="1828800" rtl="0" algn="l">
              <a:lnSpc>
                <a:spcPct val="115000"/>
              </a:lnSpc>
              <a:spcBef>
                <a:spcPts val="0"/>
              </a:spcBef>
              <a:spcAft>
                <a:spcPts val="0"/>
              </a:spcAft>
              <a:buSzPts val="3200"/>
              <a:buFont typeface="Calibri"/>
              <a:buChar char="●"/>
            </a:pPr>
            <a:r>
              <a:rPr lang="en-US" sz="3200">
                <a:latin typeface="Calibri"/>
                <a:ea typeface="Calibri"/>
                <a:cs typeface="Calibri"/>
                <a:sym typeface="Calibri"/>
              </a:rPr>
              <a:t>Disability/accommodations</a:t>
            </a:r>
            <a:endParaRPr sz="3200">
              <a:latin typeface="Calibri"/>
              <a:ea typeface="Calibri"/>
              <a:cs typeface="Calibri"/>
              <a:sym typeface="Calibri"/>
            </a:endParaRPr>
          </a:p>
          <a:p>
            <a:pPr indent="-431800" lvl="3" marL="1828800" rtl="0" algn="l">
              <a:lnSpc>
                <a:spcPct val="115000"/>
              </a:lnSpc>
              <a:spcBef>
                <a:spcPts val="0"/>
              </a:spcBef>
              <a:spcAft>
                <a:spcPts val="0"/>
              </a:spcAft>
              <a:buSzPts val="3200"/>
              <a:buFont typeface="Calibri"/>
              <a:buChar char="●"/>
            </a:pPr>
            <a:r>
              <a:rPr lang="en-US" sz="3200">
                <a:latin typeface="Calibri"/>
                <a:ea typeface="Calibri"/>
                <a:cs typeface="Calibri"/>
                <a:sym typeface="Calibri"/>
              </a:rPr>
              <a:t>Appeals and advocacy tips</a:t>
            </a:r>
            <a:endParaRPr sz="3200">
              <a:latin typeface="Calibri"/>
              <a:ea typeface="Calibri"/>
              <a:cs typeface="Calibri"/>
              <a:sym typeface="Calibri"/>
            </a:endParaRPr>
          </a:p>
          <a:p>
            <a:pPr indent="-431800" lvl="2" marL="1371600" rtl="0" algn="l">
              <a:lnSpc>
                <a:spcPct val="115000"/>
              </a:lnSpc>
              <a:spcBef>
                <a:spcPts val="0"/>
              </a:spcBef>
              <a:spcAft>
                <a:spcPts val="0"/>
              </a:spcAft>
              <a:buSzPts val="3200"/>
              <a:buFont typeface="Calibri"/>
              <a:buChar char="■"/>
            </a:pPr>
            <a:r>
              <a:rPr lang="en-US" sz="3200">
                <a:latin typeface="Calibri"/>
                <a:ea typeface="Calibri"/>
                <a:cs typeface="Calibri"/>
                <a:sym typeface="Calibri"/>
              </a:rPr>
              <a:t>Stolen or lost SNAP</a:t>
            </a:r>
            <a:r>
              <a:rPr lang="en-US" sz="3200">
                <a:latin typeface="Calibri"/>
                <a:ea typeface="Calibri"/>
                <a:cs typeface="Calibri"/>
                <a:sym typeface="Calibri"/>
              </a:rPr>
              <a:t> &amp; replacement </a:t>
            </a:r>
            <a:endParaRPr sz="3200">
              <a:latin typeface="Calibri"/>
              <a:ea typeface="Calibri"/>
              <a:cs typeface="Calibri"/>
              <a:sym typeface="Calibri"/>
            </a:endParaRPr>
          </a:p>
          <a:p>
            <a:pPr indent="-431800" lvl="2" marL="1371600" rtl="0" algn="l">
              <a:lnSpc>
                <a:spcPct val="115000"/>
              </a:lnSpc>
              <a:spcBef>
                <a:spcPts val="0"/>
              </a:spcBef>
              <a:spcAft>
                <a:spcPts val="0"/>
              </a:spcAft>
              <a:buSzPts val="3200"/>
              <a:buFont typeface="Calibri"/>
              <a:buChar char="■"/>
            </a:pPr>
            <a:r>
              <a:rPr lang="en-US" sz="3200">
                <a:latin typeface="Calibri"/>
                <a:ea typeface="Calibri"/>
                <a:cs typeface="Calibri"/>
                <a:sym typeface="Calibri"/>
              </a:rPr>
              <a:t>Advocacy tips and resources </a:t>
            </a:r>
            <a:endParaRPr sz="3200">
              <a:latin typeface="Calibri"/>
              <a:ea typeface="Calibri"/>
              <a:cs typeface="Calibri"/>
              <a:sym typeface="Calibri"/>
            </a:endParaRPr>
          </a:p>
          <a:p>
            <a:pPr indent="0" lvl="0" marL="457200" rtl="0" algn="l">
              <a:lnSpc>
                <a:spcPct val="90000"/>
              </a:lnSpc>
              <a:spcBef>
                <a:spcPts val="1200"/>
              </a:spcBef>
              <a:spcAft>
                <a:spcPts val="0"/>
              </a:spcAft>
              <a:buNone/>
            </a:pPr>
            <a:r>
              <a:t/>
            </a:r>
            <a:endParaRPr/>
          </a:p>
        </p:txBody>
      </p:sp>
      <p:sp>
        <p:nvSpPr>
          <p:cNvPr id="164" name="Google Shape;164;p3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txBox="1"/>
          <p:nvPr>
            <p:ph type="title"/>
          </p:nvPr>
        </p:nvSpPr>
        <p:spPr>
          <a:xfrm>
            <a:off x="320025" y="244879"/>
            <a:ext cx="11731200" cy="663600"/>
          </a:xfrm>
          <a:prstGeom prst="rect">
            <a:avLst/>
          </a:prstGeom>
          <a:noFill/>
          <a:ln>
            <a:noFill/>
          </a:ln>
        </p:spPr>
        <p:txBody>
          <a:bodyPr anchorCtr="0" anchor="t" bIns="0" lIns="0" spcFirstLastPara="1" rIns="0" wrap="square" tIns="16925">
            <a:spAutoFit/>
          </a:bodyPr>
          <a:lstStyle/>
          <a:p>
            <a:pPr indent="0" lvl="0" marL="0" marR="12700" rtl="0" algn="ctr">
              <a:lnSpc>
                <a:spcPct val="100000"/>
              </a:lnSpc>
              <a:spcBef>
                <a:spcPts val="0"/>
              </a:spcBef>
              <a:spcAft>
                <a:spcPts val="0"/>
              </a:spcAft>
              <a:buNone/>
            </a:pPr>
            <a:r>
              <a:rPr lang="en-US" sz="4200">
                <a:solidFill>
                  <a:srgbClr val="1155CC"/>
                </a:solidFill>
              </a:rPr>
              <a:t>E</a:t>
            </a:r>
            <a:r>
              <a:rPr b="1" lang="en-US" sz="4200">
                <a:solidFill>
                  <a:srgbClr val="1155CC"/>
                </a:solidFill>
              </a:rPr>
              <a:t>ligible for </a:t>
            </a:r>
            <a:r>
              <a:rPr lang="en-US" sz="4200">
                <a:solidFill>
                  <a:srgbClr val="1155CC"/>
                </a:solidFill>
              </a:rPr>
              <a:t>F</a:t>
            </a:r>
            <a:r>
              <a:rPr b="1" lang="en-US" sz="4200">
                <a:solidFill>
                  <a:srgbClr val="1155CC"/>
                </a:solidFill>
              </a:rPr>
              <a:t>ederal SNAP:</a:t>
            </a:r>
            <a:r>
              <a:rPr lang="en-US" sz="4200"/>
              <a:t> </a:t>
            </a:r>
            <a:r>
              <a:rPr b="1" lang="en-US" sz="4200">
                <a:solidFill>
                  <a:srgbClr val="38761D"/>
                </a:solidFill>
              </a:rPr>
              <a:t>NO waiting period </a:t>
            </a:r>
            <a:endParaRPr b="1" sz="4200">
              <a:solidFill>
                <a:srgbClr val="38761D"/>
              </a:solidFill>
            </a:endParaRPr>
          </a:p>
        </p:txBody>
      </p:sp>
      <p:sp>
        <p:nvSpPr>
          <p:cNvPr id="463" name="Google Shape;463;p67"/>
          <p:cNvSpPr txBox="1"/>
          <p:nvPr/>
        </p:nvSpPr>
        <p:spPr>
          <a:xfrm>
            <a:off x="948625" y="1287975"/>
            <a:ext cx="10670700" cy="4227000"/>
          </a:xfrm>
          <a:prstGeom prst="rect">
            <a:avLst/>
          </a:prstGeom>
          <a:noFill/>
          <a:ln>
            <a:noFill/>
          </a:ln>
        </p:spPr>
        <p:txBody>
          <a:bodyPr anchorCtr="0" anchor="t" bIns="0" lIns="0" spcFirstLastPara="1" rIns="0" wrap="square" tIns="161700">
            <a:spAutoFit/>
          </a:bodyPr>
          <a:lstStyle/>
          <a:p>
            <a:pPr indent="-381000" lvl="0" marL="4699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Entered US as a Refugee </a:t>
            </a:r>
            <a:endParaRPr sz="2400">
              <a:solidFill>
                <a:schemeClr val="dk2"/>
              </a:solidFill>
              <a:latin typeface="Open Sans"/>
              <a:ea typeface="Open Sans"/>
              <a:cs typeface="Open Sans"/>
              <a:sym typeface="Open Sans"/>
            </a:endParaRPr>
          </a:p>
          <a:p>
            <a:pPr indent="-381000" lvl="0" marL="4699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Granted Political Asylum </a:t>
            </a:r>
            <a:endParaRPr sz="2400">
              <a:solidFill>
                <a:schemeClr val="dk2"/>
              </a:solidFill>
              <a:latin typeface="Open Sans"/>
              <a:ea typeface="Open Sans"/>
              <a:cs typeface="Open Sans"/>
              <a:sym typeface="Open Sans"/>
            </a:endParaRPr>
          </a:p>
          <a:p>
            <a:pPr indent="-381000" lvl="0" marL="4699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Granted Withholding of Deportation</a:t>
            </a:r>
            <a:endParaRPr sz="2400">
              <a:solidFill>
                <a:schemeClr val="dk2"/>
              </a:solidFill>
              <a:latin typeface="Open Sans"/>
              <a:ea typeface="Open Sans"/>
              <a:cs typeface="Open Sans"/>
              <a:sym typeface="Open Sans"/>
            </a:endParaRPr>
          </a:p>
          <a:p>
            <a:pPr indent="-381000" lvl="0" marL="4699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Victims of Trafficking (in persons)</a:t>
            </a:r>
            <a:endParaRPr sz="2400">
              <a:solidFill>
                <a:schemeClr val="dk2"/>
              </a:solidFill>
              <a:latin typeface="Open Sans"/>
              <a:ea typeface="Open Sans"/>
              <a:cs typeface="Open Sans"/>
              <a:sym typeface="Open Sans"/>
            </a:endParaRPr>
          </a:p>
          <a:p>
            <a:pPr indent="0" lvl="0" marL="609600" marR="0" rtl="0" algn="l">
              <a:lnSpc>
                <a:spcPct val="100000"/>
              </a:lnSpc>
              <a:spcBef>
                <a:spcPts val="0"/>
              </a:spcBef>
              <a:spcAft>
                <a:spcPts val="0"/>
              </a:spcAft>
              <a:buNone/>
            </a:pPr>
            <a:r>
              <a:t/>
            </a:r>
            <a:endParaRPr sz="2400">
              <a:solidFill>
                <a:schemeClr val="dk2"/>
              </a:solidFill>
              <a:latin typeface="Open Sans"/>
              <a:ea typeface="Open Sans"/>
              <a:cs typeface="Open Sans"/>
              <a:sym typeface="Open Sans"/>
            </a:endParaRPr>
          </a:p>
          <a:p>
            <a:pPr indent="-381000" lvl="0" marL="4699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Haitians or Cubans with Pending Asylum, Humanitarian Parole, in removal proceedings</a:t>
            </a:r>
            <a:endParaRPr sz="2400">
              <a:solidFill>
                <a:schemeClr val="dk2"/>
              </a:solidFill>
              <a:latin typeface="Open Sans"/>
              <a:ea typeface="Open Sans"/>
              <a:cs typeface="Open Sans"/>
              <a:sym typeface="Open Sans"/>
            </a:endParaRPr>
          </a:p>
          <a:p>
            <a:pPr indent="-381000" lvl="0" marL="4699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Iraqi and Afghan with Special Immigrant Visa status (SIV) and  Humanitarian parolees</a:t>
            </a:r>
            <a:endParaRPr sz="2400">
              <a:solidFill>
                <a:schemeClr val="dk2"/>
              </a:solidFill>
              <a:latin typeface="Open Sans"/>
              <a:ea typeface="Open Sans"/>
              <a:cs typeface="Open Sans"/>
              <a:sym typeface="Open Sans"/>
            </a:endParaRPr>
          </a:p>
          <a:p>
            <a:pPr indent="-381000" lvl="0" marL="4699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Afghan evacuees and Ukrainians with Humanitarian Parole  </a:t>
            </a:r>
            <a:endParaRPr sz="2400">
              <a:solidFill>
                <a:schemeClr val="dk2"/>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0070C0"/>
              </a:solidFill>
              <a:latin typeface="Open Sans"/>
              <a:ea typeface="Open Sans"/>
              <a:cs typeface="Open Sans"/>
              <a:sym typeface="Open Sans"/>
            </a:endParaRPr>
          </a:p>
        </p:txBody>
      </p:sp>
      <p:sp>
        <p:nvSpPr>
          <p:cNvPr id="464" name="Google Shape;464;p67"/>
          <p:cNvSpPr txBox="1"/>
          <p:nvPr/>
        </p:nvSpPr>
        <p:spPr>
          <a:xfrm>
            <a:off x="11274891" y="6276847"/>
            <a:ext cx="204000" cy="386400"/>
          </a:xfrm>
          <a:prstGeom prst="rect">
            <a:avLst/>
          </a:prstGeom>
          <a:noFill/>
          <a:ln>
            <a:noFill/>
          </a:ln>
        </p:spPr>
        <p:txBody>
          <a:bodyPr anchorCtr="0" anchor="t" bIns="0" lIns="0" spcFirstLastPara="1" rIns="0" wrap="square" tIns="16925">
            <a:spAutoFit/>
          </a:bodyPr>
          <a:lstStyle/>
          <a:p>
            <a:pPr indent="0" lvl="0" marL="12700" marR="0" rtl="0" algn="l">
              <a:lnSpc>
                <a:spcPct val="100000"/>
              </a:lnSpc>
              <a:spcBef>
                <a:spcPts val="0"/>
              </a:spcBef>
              <a:spcAft>
                <a:spcPts val="0"/>
              </a:spcAft>
              <a:buNone/>
            </a:pPr>
            <a:r>
              <a:rPr lang="en-US" sz="2400">
                <a:latin typeface="Arial"/>
                <a:ea typeface="Arial"/>
                <a:cs typeface="Arial"/>
                <a:sym typeface="Arial"/>
              </a:rPr>
              <a:t>9</a:t>
            </a:r>
            <a:endParaRPr sz="2400">
              <a:latin typeface="Arial"/>
              <a:ea typeface="Arial"/>
              <a:cs typeface="Arial"/>
              <a:sym typeface="Arial"/>
            </a:endParaRPr>
          </a:p>
        </p:txBody>
      </p:sp>
      <p:pic>
        <p:nvPicPr>
          <p:cNvPr id="465" name="Google Shape;465;p67"/>
          <p:cNvPicPr preferRelativeResize="0"/>
          <p:nvPr/>
        </p:nvPicPr>
        <p:blipFill>
          <a:blip r:embed="rId3">
            <a:alphaModFix/>
          </a:blip>
          <a:stretch>
            <a:fillRect/>
          </a:stretch>
        </p:blipFill>
        <p:spPr>
          <a:xfrm>
            <a:off x="7878550" y="1075300"/>
            <a:ext cx="3600350" cy="2209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8"/>
          <p:cNvSpPr txBox="1"/>
          <p:nvPr>
            <p:ph type="title"/>
          </p:nvPr>
        </p:nvSpPr>
        <p:spPr>
          <a:xfrm>
            <a:off x="812950" y="382125"/>
            <a:ext cx="6289800" cy="930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solidFill>
                  <a:srgbClr val="1155CC"/>
                </a:solidFill>
              </a:rPr>
              <a:t>Cuban/Haitian Entrants:</a:t>
            </a:r>
            <a:endParaRPr b="1">
              <a:solidFill>
                <a:srgbClr val="1155CC"/>
              </a:solidFill>
            </a:endParaRPr>
          </a:p>
        </p:txBody>
      </p:sp>
      <p:sp>
        <p:nvSpPr>
          <p:cNvPr id="471" name="Google Shape;471;p68"/>
          <p:cNvSpPr txBox="1"/>
          <p:nvPr>
            <p:ph idx="1" type="body"/>
          </p:nvPr>
        </p:nvSpPr>
        <p:spPr>
          <a:xfrm>
            <a:off x="812950" y="1587875"/>
            <a:ext cx="9798900" cy="5065200"/>
          </a:xfrm>
          <a:prstGeom prst="rect">
            <a:avLst/>
          </a:prstGeom>
        </p:spPr>
        <p:txBody>
          <a:bodyPr anchorCtr="0" anchor="t" bIns="45700" lIns="0" spcFirstLastPara="1" rIns="0" wrap="square" tIns="45700">
            <a:normAutofit/>
          </a:bodyPr>
          <a:lstStyle/>
          <a:p>
            <a:pPr indent="0" lvl="0" marL="0" rtl="0" algn="l">
              <a:lnSpc>
                <a:spcPct val="100000"/>
              </a:lnSpc>
              <a:spcBef>
                <a:spcPts val="0"/>
              </a:spcBef>
              <a:spcAft>
                <a:spcPts val="0"/>
              </a:spcAft>
              <a:buNone/>
            </a:pPr>
            <a:r>
              <a:rPr lang="en-US" sz="2500"/>
              <a:t>“Cuban/Haitian entrant” is a </a:t>
            </a:r>
            <a:r>
              <a:rPr b="1" lang="en-US" sz="2500"/>
              <a:t>public benefits status</a:t>
            </a:r>
            <a:r>
              <a:rPr lang="en-US" sz="2500"/>
              <a:t>, not an immigration status. </a:t>
            </a:r>
            <a:endParaRPr sz="2500"/>
          </a:p>
          <a:p>
            <a:pPr indent="0" lvl="0" marL="0" rtl="0" algn="l">
              <a:lnSpc>
                <a:spcPct val="100000"/>
              </a:lnSpc>
              <a:spcBef>
                <a:spcPts val="0"/>
              </a:spcBef>
              <a:spcAft>
                <a:spcPts val="0"/>
              </a:spcAft>
              <a:buNone/>
            </a:pPr>
            <a:r>
              <a:t/>
            </a:r>
            <a:endParaRPr b="1" sz="2500"/>
          </a:p>
          <a:p>
            <a:pPr indent="0" lvl="0" marL="0" rtl="0" algn="l">
              <a:lnSpc>
                <a:spcPct val="100000"/>
              </a:lnSpc>
              <a:spcBef>
                <a:spcPts val="0"/>
              </a:spcBef>
              <a:spcAft>
                <a:spcPts val="0"/>
              </a:spcAft>
              <a:buNone/>
            </a:pPr>
            <a:r>
              <a:rPr b="1" lang="en-US" sz="2500"/>
              <a:t>C</a:t>
            </a:r>
            <a:r>
              <a:rPr b="1" lang="en-US" sz="2500"/>
              <a:t>ubans or Haitians nationals</a:t>
            </a:r>
            <a:r>
              <a:rPr lang="en-US" sz="2500"/>
              <a:t> with:</a:t>
            </a:r>
            <a:endParaRPr sz="2500"/>
          </a:p>
          <a:p>
            <a:pPr indent="0" lvl="0" marL="0" rtl="0" algn="l">
              <a:lnSpc>
                <a:spcPct val="100000"/>
              </a:lnSpc>
              <a:spcBef>
                <a:spcPts val="0"/>
              </a:spcBef>
              <a:spcAft>
                <a:spcPts val="0"/>
              </a:spcAft>
              <a:buNone/>
            </a:pPr>
            <a:r>
              <a:t/>
            </a:r>
            <a:endParaRPr/>
          </a:p>
          <a:p>
            <a:pPr indent="-463550" lvl="0" marL="1066800" rtl="0" algn="l">
              <a:lnSpc>
                <a:spcPct val="100000"/>
              </a:lnSpc>
              <a:spcBef>
                <a:spcPts val="0"/>
              </a:spcBef>
              <a:spcAft>
                <a:spcPts val="0"/>
              </a:spcAft>
              <a:buSzPts val="2300"/>
              <a:buChar char="●"/>
            </a:pPr>
            <a:r>
              <a:rPr lang="en-US" sz="2300"/>
              <a:t>Pending political asylum </a:t>
            </a:r>
            <a:endParaRPr sz="2300"/>
          </a:p>
          <a:p>
            <a:pPr indent="-463550" lvl="0" marL="1066800" rtl="0" algn="l">
              <a:lnSpc>
                <a:spcPct val="100000"/>
              </a:lnSpc>
              <a:spcBef>
                <a:spcPts val="0"/>
              </a:spcBef>
              <a:spcAft>
                <a:spcPts val="0"/>
              </a:spcAft>
              <a:buSzPts val="2300"/>
              <a:buChar char="●"/>
            </a:pPr>
            <a:r>
              <a:rPr lang="en-US" sz="2300"/>
              <a:t>Granted humanitarian parole at any time and for any length</a:t>
            </a:r>
            <a:endParaRPr sz="2300"/>
          </a:p>
          <a:p>
            <a:pPr indent="-463550" lvl="0" marL="1066800" rtl="0" algn="l">
              <a:lnSpc>
                <a:spcPct val="100000"/>
              </a:lnSpc>
              <a:spcBef>
                <a:spcPts val="0"/>
              </a:spcBef>
              <a:spcAft>
                <a:spcPts val="0"/>
              </a:spcAft>
              <a:buSzPts val="2300"/>
              <a:buChar char="●"/>
            </a:pPr>
            <a:r>
              <a:rPr lang="en-US" sz="2300"/>
              <a:t>In “removal proceedings” - but no final enforceable order of deportation issued, </a:t>
            </a:r>
            <a:endParaRPr sz="2300" u="sng"/>
          </a:p>
          <a:p>
            <a:pPr indent="-463550" lvl="0" marL="1066800" rtl="0" algn="l">
              <a:lnSpc>
                <a:spcPct val="100000"/>
              </a:lnSpc>
              <a:spcBef>
                <a:spcPts val="0"/>
              </a:spcBef>
              <a:spcAft>
                <a:spcPts val="0"/>
              </a:spcAft>
              <a:buSzPts val="2300"/>
              <a:buChar char="●"/>
            </a:pPr>
            <a:r>
              <a:rPr lang="en-US" sz="2300"/>
              <a:t>Granted LPR (green card) status granted under certain special federal laws that affect Cubans and Haitians </a:t>
            </a:r>
            <a:endParaRPr sz="2300"/>
          </a:p>
          <a:p>
            <a:pPr indent="0" lvl="0" marL="0" rtl="0" algn="l">
              <a:lnSpc>
                <a:spcPct val="100000"/>
              </a:lnSpc>
              <a:spcBef>
                <a:spcPts val="1200"/>
              </a:spcBef>
              <a:spcAft>
                <a:spcPts val="0"/>
              </a:spcAft>
              <a:buNone/>
            </a:pPr>
            <a:r>
              <a:rPr b="1" lang="en-US" sz="2500"/>
              <a:t>Benefits:</a:t>
            </a:r>
            <a:r>
              <a:rPr lang="en-US" sz="2500"/>
              <a:t> Cuban/Haitian entrants qualify for federal benefits including SNAP, TAFDC cash or Refugee Cash assistance</a:t>
            </a:r>
            <a:endParaRPr sz="2500"/>
          </a:p>
        </p:txBody>
      </p:sp>
      <p:pic>
        <p:nvPicPr>
          <p:cNvPr id="472" name="Google Shape;472;p68"/>
          <p:cNvPicPr preferRelativeResize="0"/>
          <p:nvPr/>
        </p:nvPicPr>
        <p:blipFill>
          <a:blip r:embed="rId3">
            <a:alphaModFix/>
          </a:blip>
          <a:stretch>
            <a:fillRect/>
          </a:stretch>
        </p:blipFill>
        <p:spPr>
          <a:xfrm>
            <a:off x="9340408" y="2019225"/>
            <a:ext cx="2220200" cy="166516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9"/>
          <p:cNvSpPr txBox="1"/>
          <p:nvPr>
            <p:ph type="title"/>
          </p:nvPr>
        </p:nvSpPr>
        <p:spPr>
          <a:xfrm>
            <a:off x="365767" y="244867"/>
            <a:ext cx="11460300" cy="648300"/>
          </a:xfrm>
          <a:prstGeom prst="rect">
            <a:avLst/>
          </a:prstGeom>
          <a:noFill/>
          <a:ln>
            <a:noFill/>
          </a:ln>
        </p:spPr>
        <p:txBody>
          <a:bodyPr anchorCtr="0" anchor="t" bIns="0" lIns="0" spcFirstLastPara="1" rIns="0" wrap="square" tIns="16925">
            <a:spAutoFit/>
          </a:bodyPr>
          <a:lstStyle/>
          <a:p>
            <a:pPr indent="0" lvl="0" marL="0" marR="12700" rtl="0" algn="ctr">
              <a:lnSpc>
                <a:spcPct val="100000"/>
              </a:lnSpc>
              <a:spcBef>
                <a:spcPts val="0"/>
              </a:spcBef>
              <a:spcAft>
                <a:spcPts val="0"/>
              </a:spcAft>
              <a:buNone/>
            </a:pPr>
            <a:r>
              <a:rPr lang="en-US" sz="4100">
                <a:solidFill>
                  <a:srgbClr val="1155CC"/>
                </a:solidFill>
              </a:rPr>
              <a:t>E</a:t>
            </a:r>
            <a:r>
              <a:rPr b="1" lang="en-US" sz="4100">
                <a:solidFill>
                  <a:srgbClr val="1155CC"/>
                </a:solidFill>
              </a:rPr>
              <a:t>ligible for Federal SNAP</a:t>
            </a:r>
            <a:r>
              <a:rPr lang="en-US" sz="4100">
                <a:solidFill>
                  <a:srgbClr val="1155CC"/>
                </a:solidFill>
              </a:rPr>
              <a:t>: </a:t>
            </a:r>
            <a:r>
              <a:rPr lang="en-US" sz="4100">
                <a:solidFill>
                  <a:srgbClr val="38761D"/>
                </a:solidFill>
              </a:rPr>
              <a:t>But possible waiting period</a:t>
            </a:r>
            <a:endParaRPr b="1" sz="4100">
              <a:solidFill>
                <a:srgbClr val="38761D"/>
              </a:solidFill>
            </a:endParaRPr>
          </a:p>
        </p:txBody>
      </p:sp>
      <p:sp>
        <p:nvSpPr>
          <p:cNvPr id="478" name="Google Shape;478;p69"/>
          <p:cNvSpPr txBox="1"/>
          <p:nvPr/>
        </p:nvSpPr>
        <p:spPr>
          <a:xfrm>
            <a:off x="749675" y="1218200"/>
            <a:ext cx="10729200" cy="5763600"/>
          </a:xfrm>
          <a:prstGeom prst="rect">
            <a:avLst/>
          </a:prstGeom>
          <a:noFill/>
          <a:ln>
            <a:noFill/>
          </a:ln>
        </p:spPr>
        <p:txBody>
          <a:bodyPr anchorCtr="0" anchor="t" bIns="0" lIns="0" spcFirstLastPara="1" rIns="0" wrap="square" tIns="161700">
            <a:spAutoFit/>
          </a:bodyPr>
          <a:lstStyle/>
          <a:p>
            <a:pPr indent="0" lvl="0" marL="0" marR="0" rtl="0" algn="ctr">
              <a:lnSpc>
                <a:spcPct val="100000"/>
              </a:lnSpc>
              <a:spcBef>
                <a:spcPts val="0"/>
              </a:spcBef>
              <a:spcAft>
                <a:spcPts val="0"/>
              </a:spcAft>
              <a:buNone/>
            </a:pPr>
            <a:r>
              <a:rPr b="1" lang="en-US" sz="2600">
                <a:solidFill>
                  <a:srgbClr val="38761D"/>
                </a:solidFill>
                <a:latin typeface="Open Sans"/>
                <a:ea typeface="Open Sans"/>
                <a:cs typeface="Open Sans"/>
                <a:sym typeface="Open Sans"/>
              </a:rPr>
              <a:t>MAY need to wait </a:t>
            </a:r>
            <a:r>
              <a:rPr b="1" lang="en-US" sz="2600">
                <a:solidFill>
                  <a:srgbClr val="38761D"/>
                </a:solidFill>
                <a:latin typeface="Open Sans"/>
                <a:ea typeface="Open Sans"/>
                <a:cs typeface="Open Sans"/>
                <a:sym typeface="Open Sans"/>
              </a:rPr>
              <a:t>5 years:</a:t>
            </a:r>
            <a:endParaRPr b="1" sz="2600">
              <a:solidFill>
                <a:srgbClr val="38761D"/>
              </a:solidFill>
              <a:latin typeface="Open Sans"/>
              <a:ea typeface="Open Sans"/>
              <a:cs typeface="Open Sans"/>
              <a:sym typeface="Open Sans"/>
            </a:endParaRPr>
          </a:p>
          <a:p>
            <a:pPr indent="0" lvl="0" marL="0" marR="0" rtl="0" algn="ctr">
              <a:lnSpc>
                <a:spcPct val="100000"/>
              </a:lnSpc>
              <a:spcBef>
                <a:spcPts val="0"/>
              </a:spcBef>
              <a:spcAft>
                <a:spcPts val="0"/>
              </a:spcAft>
              <a:buNone/>
            </a:pPr>
            <a:r>
              <a:t/>
            </a:r>
            <a:endParaRPr b="1" sz="2400">
              <a:solidFill>
                <a:srgbClr val="38761D"/>
              </a:solidFill>
              <a:latin typeface="Open Sans"/>
              <a:ea typeface="Open Sans"/>
              <a:cs typeface="Open Sans"/>
              <a:sym typeface="Open Sans"/>
            </a:endParaRPr>
          </a:p>
          <a:p>
            <a:pPr indent="-381000" lvl="0" marL="914400" marR="0" rtl="0" algn="l">
              <a:lnSpc>
                <a:spcPct val="100000"/>
              </a:lnSpc>
              <a:spcBef>
                <a:spcPts val="0"/>
              </a:spcBef>
              <a:spcAft>
                <a:spcPts val="0"/>
              </a:spcAft>
              <a:buClr>
                <a:schemeClr val="dk2"/>
              </a:buClr>
              <a:buSzPts val="2400"/>
              <a:buFont typeface="Open Sans"/>
              <a:buChar char="➢"/>
            </a:pPr>
            <a:r>
              <a:rPr b="1" lang="en-US" sz="2400">
                <a:solidFill>
                  <a:schemeClr val="dk2"/>
                </a:solidFill>
                <a:latin typeface="Open Sans"/>
                <a:ea typeface="Open Sans"/>
                <a:cs typeface="Open Sans"/>
                <a:sym typeface="Open Sans"/>
              </a:rPr>
              <a:t>Legal Permanent Residents</a:t>
            </a:r>
            <a:r>
              <a:rPr lang="en-US" sz="2400">
                <a:solidFill>
                  <a:schemeClr val="dk2"/>
                </a:solidFill>
                <a:latin typeface="Open Sans"/>
                <a:ea typeface="Open Sans"/>
                <a:cs typeface="Open Sans"/>
                <a:sym typeface="Open Sans"/>
              </a:rPr>
              <a:t> (“green card” holders) </a:t>
            </a:r>
            <a:endParaRPr sz="2400">
              <a:solidFill>
                <a:schemeClr val="dk2"/>
              </a:solidFill>
              <a:latin typeface="Open Sans"/>
              <a:ea typeface="Open Sans"/>
              <a:cs typeface="Open Sans"/>
              <a:sym typeface="Open Sans"/>
            </a:endParaRPr>
          </a:p>
          <a:p>
            <a:pPr indent="-361950" lvl="3" marL="2286000" marR="0" rtl="0" algn="l">
              <a:lnSpc>
                <a:spcPct val="100000"/>
              </a:lnSpc>
              <a:spcBef>
                <a:spcPts val="0"/>
              </a:spcBef>
              <a:spcAft>
                <a:spcPts val="0"/>
              </a:spcAft>
              <a:buClr>
                <a:schemeClr val="dk2"/>
              </a:buClr>
              <a:buSzPts val="2100"/>
              <a:buFont typeface="Open Sans"/>
              <a:buChar char="●"/>
            </a:pPr>
            <a:r>
              <a:rPr lang="en-US" sz="2100">
                <a:solidFill>
                  <a:schemeClr val="dk2"/>
                </a:solidFill>
                <a:latin typeface="Open Sans"/>
                <a:ea typeface="Open Sans"/>
                <a:cs typeface="Open Sans"/>
                <a:sym typeface="Open Sans"/>
              </a:rPr>
              <a:t>LPR via </a:t>
            </a:r>
            <a:r>
              <a:rPr lang="en-US" sz="2100">
                <a:solidFill>
                  <a:schemeClr val="dk2"/>
                </a:solidFill>
                <a:latin typeface="Open Sans"/>
                <a:ea typeface="Open Sans"/>
                <a:cs typeface="Open Sans"/>
                <a:sym typeface="Open Sans"/>
              </a:rPr>
              <a:t>relative, lottery, employer petitions</a:t>
            </a:r>
            <a:endParaRPr sz="2100">
              <a:solidFill>
                <a:schemeClr val="dk2"/>
              </a:solidFill>
              <a:latin typeface="Open Sans"/>
              <a:ea typeface="Open Sans"/>
              <a:cs typeface="Open Sans"/>
              <a:sym typeface="Open Sans"/>
            </a:endParaRPr>
          </a:p>
          <a:p>
            <a:pPr indent="-381000" lvl="0" marL="914400" marR="0" rtl="0" algn="l">
              <a:lnSpc>
                <a:spcPct val="100000"/>
              </a:lnSpc>
              <a:spcBef>
                <a:spcPts val="0"/>
              </a:spcBef>
              <a:spcAft>
                <a:spcPts val="0"/>
              </a:spcAft>
              <a:buClr>
                <a:schemeClr val="dk2"/>
              </a:buClr>
              <a:buSzPts val="2400"/>
              <a:buFont typeface="Open Sans"/>
              <a:buChar char="➢"/>
            </a:pPr>
            <a:r>
              <a:rPr b="1" lang="en-US" sz="2400">
                <a:solidFill>
                  <a:schemeClr val="dk2"/>
                </a:solidFill>
                <a:latin typeface="Open Sans"/>
                <a:ea typeface="Open Sans"/>
                <a:cs typeface="Open Sans"/>
                <a:sym typeface="Open Sans"/>
              </a:rPr>
              <a:t>Humanitarian Parole</a:t>
            </a:r>
            <a:r>
              <a:rPr lang="en-US" sz="2400">
                <a:solidFill>
                  <a:schemeClr val="dk2"/>
                </a:solidFill>
                <a:latin typeface="Open Sans"/>
                <a:ea typeface="Open Sans"/>
                <a:cs typeface="Open Sans"/>
                <a:sym typeface="Open Sans"/>
              </a:rPr>
              <a:t> with 365+ days of parole status</a:t>
            </a:r>
            <a:endParaRPr sz="2400">
              <a:solidFill>
                <a:schemeClr val="dk2"/>
              </a:solidFill>
              <a:latin typeface="Open Sans"/>
              <a:ea typeface="Open Sans"/>
              <a:cs typeface="Open Sans"/>
              <a:sym typeface="Open Sans"/>
            </a:endParaRPr>
          </a:p>
          <a:p>
            <a:pPr indent="-381000" lvl="0" marL="9144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Certain </a:t>
            </a:r>
            <a:r>
              <a:rPr b="1" lang="en-US" sz="2400">
                <a:solidFill>
                  <a:schemeClr val="dk2"/>
                </a:solidFill>
                <a:latin typeface="Open Sans"/>
                <a:ea typeface="Open Sans"/>
                <a:cs typeface="Open Sans"/>
                <a:sym typeface="Open Sans"/>
              </a:rPr>
              <a:t>battered immigrants</a:t>
            </a:r>
            <a:r>
              <a:rPr lang="en-US" sz="2400">
                <a:solidFill>
                  <a:schemeClr val="dk2"/>
                </a:solidFill>
                <a:latin typeface="Open Sans"/>
                <a:ea typeface="Open Sans"/>
                <a:cs typeface="Open Sans"/>
                <a:sym typeface="Open Sans"/>
              </a:rPr>
              <a:t> (VAWA petitioners)</a:t>
            </a:r>
            <a:endParaRPr sz="2400">
              <a:solidFill>
                <a:schemeClr val="dk2"/>
              </a:solidFill>
              <a:latin typeface="Open Sans"/>
              <a:ea typeface="Open Sans"/>
              <a:cs typeface="Open Sans"/>
              <a:sym typeface="Open Sans"/>
            </a:endParaRPr>
          </a:p>
          <a:p>
            <a:pPr indent="0" lvl="0" marL="914400" marR="0" rtl="0" algn="l">
              <a:lnSpc>
                <a:spcPct val="100000"/>
              </a:lnSpc>
              <a:spcBef>
                <a:spcPts val="0"/>
              </a:spcBef>
              <a:spcAft>
                <a:spcPts val="0"/>
              </a:spcAft>
              <a:buNone/>
            </a:pPr>
            <a:r>
              <a:t/>
            </a:r>
            <a:endParaRPr sz="2400">
              <a:solidFill>
                <a:schemeClr val="dk2"/>
              </a:solidFill>
              <a:latin typeface="Open Sans"/>
              <a:ea typeface="Open Sans"/>
              <a:cs typeface="Open Sans"/>
              <a:sym typeface="Open Sans"/>
            </a:endParaRPr>
          </a:p>
          <a:p>
            <a:pPr indent="0" lvl="0" marL="0" marR="0" rtl="0" algn="ctr">
              <a:lnSpc>
                <a:spcPct val="100000"/>
              </a:lnSpc>
              <a:spcBef>
                <a:spcPts val="1300"/>
              </a:spcBef>
              <a:spcAft>
                <a:spcPts val="0"/>
              </a:spcAft>
              <a:buNone/>
            </a:pPr>
            <a:r>
              <a:rPr b="1" lang="en-US" sz="2600">
                <a:solidFill>
                  <a:srgbClr val="38761D"/>
                </a:solidFill>
                <a:latin typeface="Open Sans"/>
                <a:ea typeface="Open Sans"/>
                <a:cs typeface="Open Sans"/>
                <a:sym typeface="Open Sans"/>
              </a:rPr>
              <a:t>Exceptions to 5-year wait: </a:t>
            </a:r>
            <a:endParaRPr sz="2400">
              <a:solidFill>
                <a:schemeClr val="dk2"/>
              </a:solidFill>
              <a:latin typeface="Open Sans"/>
              <a:ea typeface="Open Sans"/>
              <a:cs typeface="Open Sans"/>
              <a:sym typeface="Open Sans"/>
            </a:endParaRPr>
          </a:p>
          <a:p>
            <a:pPr indent="-381000" lvl="0" marL="9144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Children - under age 18</a:t>
            </a:r>
            <a:endParaRPr sz="2400">
              <a:solidFill>
                <a:schemeClr val="dk2"/>
              </a:solidFill>
              <a:latin typeface="Open Sans"/>
              <a:ea typeface="Open Sans"/>
              <a:cs typeface="Open Sans"/>
              <a:sym typeface="Open Sans"/>
            </a:endParaRPr>
          </a:p>
          <a:p>
            <a:pPr indent="-381000" lvl="0" marL="9144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Adults who receive disability-based benefit </a:t>
            </a:r>
            <a:endParaRPr sz="2400">
              <a:solidFill>
                <a:schemeClr val="dk2"/>
              </a:solidFill>
              <a:latin typeface="Open Sans"/>
              <a:ea typeface="Open Sans"/>
              <a:cs typeface="Open Sans"/>
              <a:sym typeface="Open Sans"/>
            </a:endParaRPr>
          </a:p>
          <a:p>
            <a:pPr indent="-355600" lvl="3" marL="2286000" marR="0" rtl="0" algn="l">
              <a:lnSpc>
                <a:spcPct val="100000"/>
              </a:lnSpc>
              <a:spcBef>
                <a:spcPts val="0"/>
              </a:spcBef>
              <a:spcAft>
                <a:spcPts val="0"/>
              </a:spcAft>
              <a:buClr>
                <a:schemeClr val="dk2"/>
              </a:buClr>
              <a:buSzPts val="2000"/>
              <a:buFont typeface="Open Sans"/>
              <a:buChar char="●"/>
            </a:pPr>
            <a:r>
              <a:rPr lang="en-US" sz="2000">
                <a:solidFill>
                  <a:schemeClr val="dk2"/>
                </a:solidFill>
                <a:latin typeface="Open Sans"/>
                <a:ea typeface="Open Sans"/>
                <a:cs typeface="Open Sans"/>
                <a:sym typeface="Open Sans"/>
              </a:rPr>
              <a:t>e.g. </a:t>
            </a:r>
            <a:r>
              <a:rPr lang="en-US" sz="2000">
                <a:solidFill>
                  <a:schemeClr val="dk2"/>
                </a:solidFill>
                <a:latin typeface="Open Sans"/>
                <a:ea typeface="Open Sans"/>
                <a:cs typeface="Open Sans"/>
                <a:sym typeface="Open Sans"/>
              </a:rPr>
              <a:t>EAEDC cash, MassHealth/disabled</a:t>
            </a:r>
            <a:endParaRPr sz="2000">
              <a:solidFill>
                <a:schemeClr val="dk2"/>
              </a:solidFill>
              <a:latin typeface="Open Sans"/>
              <a:ea typeface="Open Sans"/>
              <a:cs typeface="Open Sans"/>
              <a:sym typeface="Open Sans"/>
            </a:endParaRPr>
          </a:p>
          <a:p>
            <a:pPr indent="-381000" lvl="0" marL="9144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LPRs who have 10 years of countable work history </a:t>
            </a:r>
            <a:endParaRPr sz="2400">
              <a:solidFill>
                <a:schemeClr val="dk2"/>
              </a:solidFill>
              <a:latin typeface="Open Sans"/>
              <a:ea typeface="Open Sans"/>
              <a:cs typeface="Open Sans"/>
              <a:sym typeface="Open Sans"/>
            </a:endParaRPr>
          </a:p>
          <a:p>
            <a:pPr indent="-355600" lvl="3" marL="2286000" marR="0" rtl="0" algn="l">
              <a:lnSpc>
                <a:spcPct val="100000"/>
              </a:lnSpc>
              <a:spcBef>
                <a:spcPts val="0"/>
              </a:spcBef>
              <a:spcAft>
                <a:spcPts val="0"/>
              </a:spcAft>
              <a:buClr>
                <a:schemeClr val="dk2"/>
              </a:buClr>
              <a:buSzPts val="2000"/>
              <a:buFont typeface="Open Sans"/>
              <a:buChar char="●"/>
            </a:pPr>
            <a:r>
              <a:rPr lang="en-US" sz="2000">
                <a:solidFill>
                  <a:schemeClr val="dk2"/>
                </a:solidFill>
                <a:latin typeface="Open Sans"/>
                <a:ea typeface="Open Sans"/>
                <a:cs typeface="Open Sans"/>
                <a:sym typeface="Open Sans"/>
              </a:rPr>
              <a:t>Work of self, spouse, parents before LPR turned 18</a:t>
            </a:r>
            <a:endParaRPr sz="2000">
              <a:solidFill>
                <a:schemeClr val="dk2"/>
              </a:solidFill>
              <a:latin typeface="Open Sans"/>
              <a:ea typeface="Open Sans"/>
              <a:cs typeface="Open Sans"/>
              <a:sym typeface="Open Sans"/>
            </a:endParaRPr>
          </a:p>
          <a:p>
            <a:pPr indent="-381000" lvl="0" marL="914400" marR="0" rtl="0" algn="l">
              <a:lnSpc>
                <a:spcPct val="10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The 5-year waiting period has ended</a:t>
            </a:r>
            <a:endParaRPr sz="2400">
              <a:solidFill>
                <a:schemeClr val="dk2"/>
              </a:solidFill>
              <a:latin typeface="Open Sans"/>
              <a:ea typeface="Open Sans"/>
              <a:cs typeface="Open Sans"/>
              <a:sym typeface="Open Sans"/>
            </a:endParaRPr>
          </a:p>
          <a:p>
            <a:pPr indent="0" lvl="0" marL="1828800" marR="0" rtl="0" algn="l">
              <a:lnSpc>
                <a:spcPct val="100000"/>
              </a:lnSpc>
              <a:spcBef>
                <a:spcPts val="0"/>
              </a:spcBef>
              <a:spcAft>
                <a:spcPts val="0"/>
              </a:spcAft>
              <a:buNone/>
            </a:pPr>
            <a:r>
              <a:t/>
            </a:r>
            <a:endParaRPr sz="2400">
              <a:solidFill>
                <a:schemeClr val="dk1"/>
              </a:solidFill>
              <a:latin typeface="Open Sans"/>
              <a:ea typeface="Open Sans"/>
              <a:cs typeface="Open Sans"/>
              <a:sym typeface="Open Sans"/>
            </a:endParaRPr>
          </a:p>
        </p:txBody>
      </p:sp>
      <p:sp>
        <p:nvSpPr>
          <p:cNvPr id="479" name="Google Shape;479;p69"/>
          <p:cNvSpPr txBox="1"/>
          <p:nvPr/>
        </p:nvSpPr>
        <p:spPr>
          <a:xfrm>
            <a:off x="11274891" y="6276847"/>
            <a:ext cx="204000" cy="386400"/>
          </a:xfrm>
          <a:prstGeom prst="rect">
            <a:avLst/>
          </a:prstGeom>
          <a:noFill/>
          <a:ln>
            <a:noFill/>
          </a:ln>
        </p:spPr>
        <p:txBody>
          <a:bodyPr anchorCtr="0" anchor="t" bIns="0" lIns="0" spcFirstLastPara="1" rIns="0" wrap="square" tIns="16925">
            <a:spAutoFit/>
          </a:bodyPr>
          <a:lstStyle/>
          <a:p>
            <a:pPr indent="0" lvl="0" marL="12700" marR="0" rtl="0" algn="l">
              <a:lnSpc>
                <a:spcPct val="100000"/>
              </a:lnSpc>
              <a:spcBef>
                <a:spcPts val="0"/>
              </a:spcBef>
              <a:spcAft>
                <a:spcPts val="0"/>
              </a:spcAft>
              <a:buNone/>
            </a:pPr>
            <a:r>
              <a:rPr lang="en-US" sz="2400">
                <a:latin typeface="Arial"/>
                <a:ea typeface="Arial"/>
                <a:cs typeface="Arial"/>
                <a:sym typeface="Arial"/>
              </a:rPr>
              <a:t>9</a:t>
            </a:r>
            <a:endParaRPr sz="2400">
              <a:latin typeface="Arial"/>
              <a:ea typeface="Arial"/>
              <a:cs typeface="Arial"/>
              <a:sym typeface="Arial"/>
            </a:endParaRPr>
          </a:p>
        </p:txBody>
      </p:sp>
      <p:pic>
        <p:nvPicPr>
          <p:cNvPr id="480" name="Google Shape;480;p69"/>
          <p:cNvPicPr preferRelativeResize="0"/>
          <p:nvPr/>
        </p:nvPicPr>
        <p:blipFill>
          <a:blip r:embed="rId3">
            <a:alphaModFix/>
          </a:blip>
          <a:stretch>
            <a:fillRect/>
          </a:stretch>
        </p:blipFill>
        <p:spPr>
          <a:xfrm>
            <a:off x="9369900" y="2683934"/>
            <a:ext cx="2456175" cy="24438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0"/>
          <p:cNvSpPr txBox="1"/>
          <p:nvPr>
            <p:ph type="title"/>
          </p:nvPr>
        </p:nvSpPr>
        <p:spPr>
          <a:xfrm>
            <a:off x="885125" y="229100"/>
            <a:ext cx="9615900" cy="9129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4400">
                <a:solidFill>
                  <a:srgbClr val="1155CC"/>
                </a:solidFill>
              </a:rPr>
              <a:t>Legal Immigrants Eligible for State SNAP</a:t>
            </a:r>
            <a:endParaRPr b="1" sz="4400">
              <a:solidFill>
                <a:srgbClr val="1155CC"/>
              </a:solidFill>
            </a:endParaRPr>
          </a:p>
        </p:txBody>
      </p:sp>
      <p:sp>
        <p:nvSpPr>
          <p:cNvPr id="486" name="Google Shape;486;p70"/>
          <p:cNvSpPr txBox="1"/>
          <p:nvPr>
            <p:ph idx="1" type="body"/>
          </p:nvPr>
        </p:nvSpPr>
        <p:spPr>
          <a:xfrm>
            <a:off x="665833" y="1456633"/>
            <a:ext cx="11139300" cy="5198100"/>
          </a:xfrm>
          <a:prstGeom prst="rect">
            <a:avLst/>
          </a:prstGeom>
        </p:spPr>
        <p:txBody>
          <a:bodyPr anchorCtr="0" anchor="t" bIns="45700" lIns="0" spcFirstLastPara="1" rIns="0" wrap="square" tIns="45700">
            <a:normAutofit lnSpcReduction="20000"/>
          </a:bodyPr>
          <a:lstStyle/>
          <a:p>
            <a:pPr indent="-476250" lvl="0" marL="1219200" rtl="0" algn="l">
              <a:lnSpc>
                <a:spcPct val="115000"/>
              </a:lnSpc>
              <a:spcBef>
                <a:spcPts val="1200"/>
              </a:spcBef>
              <a:spcAft>
                <a:spcPts val="0"/>
              </a:spcAft>
              <a:buClr>
                <a:schemeClr val="dk2"/>
              </a:buClr>
              <a:buSzPts val="2700"/>
              <a:buChar char="●"/>
            </a:pPr>
            <a:r>
              <a:rPr lang="en-US" sz="2700">
                <a:solidFill>
                  <a:schemeClr val="dk2"/>
                </a:solidFill>
              </a:rPr>
              <a:t>Temporary Protected Status (TPS)</a:t>
            </a:r>
            <a:endParaRPr sz="2700">
              <a:solidFill>
                <a:schemeClr val="dk2"/>
              </a:solidFill>
            </a:endParaRPr>
          </a:p>
          <a:p>
            <a:pPr indent="-476250" lvl="0" marL="1219200" rtl="0" algn="l">
              <a:lnSpc>
                <a:spcPct val="115000"/>
              </a:lnSpc>
              <a:spcBef>
                <a:spcPts val="0"/>
              </a:spcBef>
              <a:spcAft>
                <a:spcPts val="0"/>
              </a:spcAft>
              <a:buClr>
                <a:schemeClr val="dk2"/>
              </a:buClr>
              <a:buSzPts val="2700"/>
              <a:buChar char="●"/>
            </a:pPr>
            <a:r>
              <a:rPr lang="en-US" sz="2700">
                <a:solidFill>
                  <a:schemeClr val="dk2"/>
                </a:solidFill>
              </a:rPr>
              <a:t>Pending political asylum </a:t>
            </a:r>
            <a:endParaRPr sz="2700">
              <a:solidFill>
                <a:schemeClr val="dk2"/>
              </a:solidFill>
            </a:endParaRPr>
          </a:p>
          <a:p>
            <a:pPr indent="-476250" lvl="0" marL="1219200" rtl="0" algn="l">
              <a:lnSpc>
                <a:spcPct val="115000"/>
              </a:lnSpc>
              <a:spcBef>
                <a:spcPts val="0"/>
              </a:spcBef>
              <a:spcAft>
                <a:spcPts val="0"/>
              </a:spcAft>
              <a:buClr>
                <a:schemeClr val="dk2"/>
              </a:buClr>
              <a:buSzPts val="2700"/>
              <a:buChar char="●"/>
            </a:pPr>
            <a:r>
              <a:rPr lang="en-US" sz="2700"/>
              <a:t>Pending </a:t>
            </a:r>
            <a:r>
              <a:rPr lang="en-US" sz="2700">
                <a:solidFill>
                  <a:schemeClr val="dk2"/>
                </a:solidFill>
              </a:rPr>
              <a:t>adjustment of status</a:t>
            </a:r>
            <a:endParaRPr sz="2700">
              <a:solidFill>
                <a:schemeClr val="dk2"/>
              </a:solidFill>
            </a:endParaRPr>
          </a:p>
          <a:p>
            <a:pPr indent="-476250" lvl="0" marL="1219200" rtl="0" algn="l">
              <a:lnSpc>
                <a:spcPct val="115000"/>
              </a:lnSpc>
              <a:spcBef>
                <a:spcPts val="0"/>
              </a:spcBef>
              <a:spcAft>
                <a:spcPts val="0"/>
              </a:spcAft>
              <a:buClr>
                <a:schemeClr val="dk2"/>
              </a:buClr>
              <a:buSzPts val="2700"/>
              <a:buChar char="●"/>
            </a:pPr>
            <a:r>
              <a:rPr lang="en-US" sz="2700">
                <a:solidFill>
                  <a:schemeClr val="dk2"/>
                </a:solidFill>
              </a:rPr>
              <a:t>U-Visas (victims of violence) </a:t>
            </a:r>
            <a:endParaRPr sz="2700">
              <a:solidFill>
                <a:schemeClr val="dk2"/>
              </a:solidFill>
            </a:endParaRPr>
          </a:p>
          <a:p>
            <a:pPr indent="-476250" lvl="0" marL="1219200" rtl="0" algn="l">
              <a:lnSpc>
                <a:spcPct val="115000"/>
              </a:lnSpc>
              <a:spcBef>
                <a:spcPts val="0"/>
              </a:spcBef>
              <a:spcAft>
                <a:spcPts val="0"/>
              </a:spcAft>
              <a:buClr>
                <a:schemeClr val="dk2"/>
              </a:buClr>
              <a:buSzPts val="2700"/>
              <a:buChar char="●"/>
            </a:pPr>
            <a:r>
              <a:rPr lang="en-US" sz="2700">
                <a:solidFill>
                  <a:schemeClr val="dk2"/>
                </a:solidFill>
              </a:rPr>
              <a:t>Dreamers/DACA (deferr</a:t>
            </a:r>
            <a:r>
              <a:rPr lang="en-US" sz="2700"/>
              <a:t>ed action)</a:t>
            </a:r>
            <a:endParaRPr sz="2700">
              <a:solidFill>
                <a:schemeClr val="dk2"/>
              </a:solidFill>
            </a:endParaRPr>
          </a:p>
          <a:p>
            <a:pPr indent="-476250" lvl="0" marL="1219200" rtl="0" algn="l">
              <a:lnSpc>
                <a:spcPct val="115000"/>
              </a:lnSpc>
              <a:spcBef>
                <a:spcPts val="0"/>
              </a:spcBef>
              <a:spcAft>
                <a:spcPts val="0"/>
              </a:spcAft>
              <a:buClr>
                <a:schemeClr val="dk2"/>
              </a:buClr>
              <a:buSzPts val="2700"/>
              <a:buChar char="●"/>
            </a:pPr>
            <a:r>
              <a:rPr lang="en-US" sz="2700"/>
              <a:t>Humanitarian </a:t>
            </a:r>
            <a:r>
              <a:rPr lang="en-US" sz="2700">
                <a:solidFill>
                  <a:schemeClr val="dk2"/>
                </a:solidFill>
              </a:rPr>
              <a:t>Parolee of &gt; 365 days </a:t>
            </a:r>
            <a:endParaRPr sz="2700"/>
          </a:p>
          <a:p>
            <a:pPr indent="-476250" lvl="0" marL="1219200" rtl="0" algn="l">
              <a:lnSpc>
                <a:spcPct val="115000"/>
              </a:lnSpc>
              <a:spcBef>
                <a:spcPts val="0"/>
              </a:spcBef>
              <a:spcAft>
                <a:spcPts val="0"/>
              </a:spcAft>
              <a:buClr>
                <a:schemeClr val="dk2"/>
              </a:buClr>
              <a:buSzPts val="2700"/>
              <a:buChar char="●"/>
            </a:pPr>
            <a:r>
              <a:rPr lang="en-US" sz="2700"/>
              <a:t>P</a:t>
            </a:r>
            <a:r>
              <a:rPr lang="en-US" sz="2700">
                <a:solidFill>
                  <a:schemeClr val="dk2"/>
                </a:solidFill>
              </a:rPr>
              <a:t>arolees and battered immigrants subject to 5-year wait*</a:t>
            </a:r>
            <a:endParaRPr sz="2700">
              <a:solidFill>
                <a:schemeClr val="dk2"/>
              </a:solidFill>
            </a:endParaRPr>
          </a:p>
          <a:p>
            <a:pPr indent="-476250" lvl="0" marL="1219200" rtl="0" algn="l">
              <a:lnSpc>
                <a:spcPct val="115000"/>
              </a:lnSpc>
              <a:spcBef>
                <a:spcPts val="0"/>
              </a:spcBef>
              <a:spcAft>
                <a:spcPts val="0"/>
              </a:spcAft>
              <a:buSzPts val="2700"/>
              <a:buChar char="●"/>
            </a:pPr>
            <a:r>
              <a:rPr lang="en-US" sz="2700"/>
              <a:t>Other immigrants “under color of law”</a:t>
            </a:r>
            <a:endParaRPr sz="27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0"/>
              </a:spcAft>
              <a:buNone/>
            </a:pPr>
            <a:r>
              <a:rPr lang="en-US" sz="2700"/>
              <a:t>*</a:t>
            </a:r>
            <a:r>
              <a:rPr lang="en-US"/>
              <a:t> LPRs subject to 5-year waiting bar are not state-SNAP eligible. But may be exempt from wait if disability based benefit, work history, 5 years ended. </a:t>
            </a:r>
            <a:endParaRPr b="1" sz="2700">
              <a:solidFill>
                <a:schemeClr val="dk2"/>
              </a:solidFill>
            </a:endParaRPr>
          </a:p>
          <a:p>
            <a:pPr indent="0" lvl="0" marL="0" rtl="0" algn="l">
              <a:lnSpc>
                <a:spcPct val="100000"/>
              </a:lnSpc>
              <a:spcBef>
                <a:spcPts val="1200"/>
              </a:spcBef>
              <a:spcAft>
                <a:spcPts val="0"/>
              </a:spcAft>
              <a:buNone/>
            </a:pPr>
            <a:r>
              <a:t/>
            </a:r>
            <a:endParaRPr sz="2700">
              <a:solidFill>
                <a:schemeClr val="dk2"/>
              </a:solidFill>
            </a:endParaRPr>
          </a:p>
        </p:txBody>
      </p:sp>
      <p:pic>
        <p:nvPicPr>
          <p:cNvPr id="487" name="Google Shape;487;p70"/>
          <p:cNvPicPr preferRelativeResize="0"/>
          <p:nvPr/>
        </p:nvPicPr>
        <p:blipFill>
          <a:blip r:embed="rId3">
            <a:alphaModFix/>
          </a:blip>
          <a:stretch>
            <a:fillRect/>
          </a:stretch>
        </p:blipFill>
        <p:spPr>
          <a:xfrm>
            <a:off x="8144850" y="1226850"/>
            <a:ext cx="3588024" cy="2202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1"/>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u="sng">
                <a:solidFill>
                  <a:srgbClr val="1155CC"/>
                </a:solidFill>
              </a:rPr>
              <a:t>Not</a:t>
            </a:r>
            <a:r>
              <a:rPr lang="en-US">
                <a:solidFill>
                  <a:srgbClr val="1155CC"/>
                </a:solidFill>
              </a:rPr>
              <a:t> eligible fed or state SNAP</a:t>
            </a:r>
            <a:endParaRPr>
              <a:solidFill>
                <a:srgbClr val="1155CC"/>
              </a:solidFill>
            </a:endParaRPr>
          </a:p>
        </p:txBody>
      </p:sp>
      <p:sp>
        <p:nvSpPr>
          <p:cNvPr id="494" name="Google Shape;494;p71"/>
          <p:cNvSpPr txBox="1"/>
          <p:nvPr>
            <p:ph idx="1" type="body"/>
          </p:nvPr>
        </p:nvSpPr>
        <p:spPr>
          <a:xfrm>
            <a:off x="1097276" y="1845725"/>
            <a:ext cx="8874300" cy="4023300"/>
          </a:xfrm>
          <a:prstGeom prst="rect">
            <a:avLst/>
          </a:prstGeom>
        </p:spPr>
        <p:txBody>
          <a:bodyPr anchorCtr="0" anchor="t" bIns="45700" lIns="0" spcFirstLastPara="1" rIns="0" wrap="square" tIns="45700">
            <a:normAutofit/>
          </a:bodyPr>
          <a:lstStyle/>
          <a:p>
            <a:pPr indent="-476250" lvl="0" marL="1219200" rtl="0" algn="l">
              <a:spcBef>
                <a:spcPts val="1200"/>
              </a:spcBef>
              <a:spcAft>
                <a:spcPts val="0"/>
              </a:spcAft>
              <a:buSzPts val="2700"/>
              <a:buChar char="●"/>
            </a:pPr>
            <a:r>
              <a:rPr lang="en-US" sz="2700"/>
              <a:t>Non-immigrants: </a:t>
            </a:r>
            <a:endParaRPr sz="2700"/>
          </a:p>
          <a:p>
            <a:pPr indent="-476250" lvl="1" marL="1828800" rtl="0" algn="l">
              <a:spcBef>
                <a:spcPts val="0"/>
              </a:spcBef>
              <a:spcAft>
                <a:spcPts val="0"/>
              </a:spcAft>
              <a:buSzPts val="2700"/>
              <a:buChar char="○"/>
            </a:pPr>
            <a:r>
              <a:rPr lang="en-US" sz="2700"/>
              <a:t>students, </a:t>
            </a:r>
            <a:endParaRPr sz="2700"/>
          </a:p>
          <a:p>
            <a:pPr indent="-476250" lvl="1" marL="1828800" rtl="0" algn="l">
              <a:spcBef>
                <a:spcPts val="0"/>
              </a:spcBef>
              <a:spcAft>
                <a:spcPts val="0"/>
              </a:spcAft>
              <a:buSzPts val="2700"/>
              <a:buChar char="○"/>
            </a:pPr>
            <a:r>
              <a:rPr lang="en-US" sz="2700"/>
              <a:t>tourists, </a:t>
            </a:r>
            <a:endParaRPr sz="2700"/>
          </a:p>
          <a:p>
            <a:pPr indent="-476250" lvl="1" marL="1828800" rtl="0" algn="l">
              <a:spcBef>
                <a:spcPts val="0"/>
              </a:spcBef>
              <a:spcAft>
                <a:spcPts val="0"/>
              </a:spcAft>
              <a:buSzPts val="2700"/>
              <a:buChar char="○"/>
            </a:pPr>
            <a:r>
              <a:rPr lang="en-US" sz="2700"/>
              <a:t>diplomats and business persons</a:t>
            </a:r>
            <a:endParaRPr sz="2700"/>
          </a:p>
          <a:p>
            <a:pPr indent="-476250" lvl="0" marL="1219200" rtl="0" algn="l">
              <a:spcBef>
                <a:spcPts val="1000"/>
              </a:spcBef>
              <a:spcAft>
                <a:spcPts val="0"/>
              </a:spcAft>
              <a:buSzPts val="2700"/>
              <a:buChar char="●"/>
            </a:pPr>
            <a:r>
              <a:rPr lang="en-US" sz="2700"/>
              <a:t>Undocumented immigrants - BUT they can apply for their eligible dependents.</a:t>
            </a:r>
            <a:endParaRPr sz="2700"/>
          </a:p>
          <a:p>
            <a:pPr indent="0" lvl="0" marL="0" rtl="0" algn="l">
              <a:spcBef>
                <a:spcPts val="1200"/>
              </a:spcBef>
              <a:spcAft>
                <a:spcPts val="0"/>
              </a:spcAft>
              <a:buNone/>
            </a:pPr>
            <a:r>
              <a:t/>
            </a:r>
            <a:endParaRPr sz="2700"/>
          </a:p>
          <a:p>
            <a:pPr indent="0" lvl="0" marL="0" rtl="0" algn="l">
              <a:spcBef>
                <a:spcPts val="1200"/>
              </a:spcBef>
              <a:spcAft>
                <a:spcPts val="0"/>
              </a:spcAft>
              <a:buNone/>
            </a:pPr>
            <a:r>
              <a:t/>
            </a:r>
            <a:endParaRPr/>
          </a:p>
        </p:txBody>
      </p:sp>
      <p:sp>
        <p:nvSpPr>
          <p:cNvPr id="495" name="Google Shape;495;p7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496" name="Google Shape;496;p71"/>
          <p:cNvPicPr preferRelativeResize="0"/>
          <p:nvPr/>
        </p:nvPicPr>
        <p:blipFill>
          <a:blip r:embed="rId3">
            <a:alphaModFix/>
          </a:blip>
          <a:stretch>
            <a:fillRect/>
          </a:stretch>
        </p:blipFill>
        <p:spPr>
          <a:xfrm>
            <a:off x="8767275" y="583763"/>
            <a:ext cx="2857500" cy="2390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2"/>
          <p:cNvSpPr txBox="1"/>
          <p:nvPr>
            <p:ph type="title"/>
          </p:nvPr>
        </p:nvSpPr>
        <p:spPr>
          <a:xfrm>
            <a:off x="415600" y="593367"/>
            <a:ext cx="11360700" cy="9432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solidFill>
                  <a:srgbClr val="1155CC"/>
                </a:solidFill>
              </a:rPr>
              <a:t>SNAP Benefits for “Mixed Status” Households</a:t>
            </a:r>
            <a:endParaRPr>
              <a:solidFill>
                <a:srgbClr val="1155CC"/>
              </a:solidFill>
            </a:endParaRPr>
          </a:p>
        </p:txBody>
      </p:sp>
      <p:sp>
        <p:nvSpPr>
          <p:cNvPr id="503" name="Google Shape;503;p72"/>
          <p:cNvSpPr txBox="1"/>
          <p:nvPr>
            <p:ph idx="1" type="body"/>
          </p:nvPr>
        </p:nvSpPr>
        <p:spPr>
          <a:xfrm>
            <a:off x="415600" y="1688224"/>
            <a:ext cx="5333100" cy="4707600"/>
          </a:xfrm>
          <a:prstGeom prst="rect">
            <a:avLst/>
          </a:prstGeom>
          <a:ln cap="flat" cmpd="dbl" w="38100">
            <a:solidFill>
              <a:srgbClr val="FF0000"/>
            </a:solidFill>
            <a:prstDash val="solid"/>
            <a:round/>
            <a:headEnd len="sm" w="sm" type="none"/>
            <a:tailEnd len="sm" w="sm" type="none"/>
          </a:ln>
        </p:spPr>
        <p:txBody>
          <a:bodyPr anchorCtr="0" anchor="t" bIns="121900" lIns="121900" spcFirstLastPara="1" rIns="121900" wrap="square" tIns="121900">
            <a:normAutofit/>
          </a:bodyPr>
          <a:lstStyle/>
          <a:p>
            <a:pPr indent="0" lvl="0" marL="0" rtl="0" algn="l">
              <a:spcBef>
                <a:spcPts val="0"/>
              </a:spcBef>
              <a:spcAft>
                <a:spcPts val="0"/>
              </a:spcAft>
              <a:buNone/>
            </a:pPr>
            <a:r>
              <a:rPr lang="en-US"/>
              <a:t>Households with some members who are federally eligible for SNAP are called “</a:t>
            </a:r>
            <a:r>
              <a:rPr b="1" lang="en-US"/>
              <a:t>mixed status” </a:t>
            </a:r>
            <a:r>
              <a:rPr b="1" lang="en-US"/>
              <a:t>households. </a:t>
            </a:r>
            <a:r>
              <a:rPr lang="en-US"/>
              <a:t> </a:t>
            </a:r>
            <a:endParaRPr/>
          </a:p>
          <a:p>
            <a:pPr indent="0" lvl="0" marL="0" rtl="0" algn="l">
              <a:spcBef>
                <a:spcPts val="1600"/>
              </a:spcBef>
              <a:spcAft>
                <a:spcPts val="0"/>
              </a:spcAft>
              <a:buNone/>
            </a:pPr>
            <a:r>
              <a:rPr lang="en-US"/>
              <a:t>Examples include:</a:t>
            </a:r>
            <a:endParaRPr/>
          </a:p>
          <a:p>
            <a:pPr indent="-336550" lvl="0" marL="457200" rtl="0" algn="l">
              <a:spcBef>
                <a:spcPts val="1600"/>
              </a:spcBef>
              <a:spcAft>
                <a:spcPts val="0"/>
              </a:spcAft>
              <a:buSzPts val="1700"/>
              <a:buChar char="●"/>
            </a:pPr>
            <a:r>
              <a:rPr lang="en-US" sz="1700"/>
              <a:t>TPS or pending asylum parent with US citizen children</a:t>
            </a:r>
            <a:endParaRPr sz="1700"/>
          </a:p>
          <a:p>
            <a:pPr indent="-336550" lvl="0" marL="457200" rtl="0" algn="l">
              <a:spcBef>
                <a:spcPts val="0"/>
              </a:spcBef>
              <a:spcAft>
                <a:spcPts val="0"/>
              </a:spcAft>
              <a:buSzPts val="1700"/>
              <a:buChar char="●"/>
            </a:pPr>
            <a:r>
              <a:rPr lang="en-US" sz="1700"/>
              <a:t>Family with Parole or LPR status - children eligible without a wait, adult members must wait 5 years</a:t>
            </a:r>
            <a:endParaRPr sz="1700"/>
          </a:p>
          <a:p>
            <a:pPr indent="-336550" lvl="0" marL="457200" rtl="0" algn="l">
              <a:spcBef>
                <a:spcPts val="0"/>
              </a:spcBef>
              <a:spcAft>
                <a:spcPts val="0"/>
              </a:spcAft>
              <a:buSzPts val="1700"/>
              <a:buChar char="●"/>
            </a:pPr>
            <a:r>
              <a:rPr lang="en-US" sz="1700"/>
              <a:t>Undocumented parent with citizen kids</a:t>
            </a:r>
            <a:endParaRPr sz="1700"/>
          </a:p>
        </p:txBody>
      </p:sp>
      <p:sp>
        <p:nvSpPr>
          <p:cNvPr id="504" name="Google Shape;504;p7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505" name="Google Shape;505;p72"/>
          <p:cNvSpPr txBox="1"/>
          <p:nvPr>
            <p:ph idx="2" type="body"/>
          </p:nvPr>
        </p:nvSpPr>
        <p:spPr>
          <a:xfrm>
            <a:off x="6443200" y="1688224"/>
            <a:ext cx="5333100" cy="4707600"/>
          </a:xfrm>
          <a:prstGeom prst="rect">
            <a:avLst/>
          </a:prstGeom>
          <a:ln cap="flat" cmpd="dbl" w="38100">
            <a:solidFill>
              <a:schemeClr val="accent5"/>
            </a:solidFill>
            <a:prstDash val="solid"/>
            <a:round/>
            <a:headEnd len="sm" w="sm" type="none"/>
            <a:tailEnd len="sm" w="sm" type="none"/>
          </a:ln>
        </p:spPr>
        <p:txBody>
          <a:bodyPr anchorCtr="0" anchor="t" bIns="121900" lIns="121900" spcFirstLastPara="1" rIns="121900" wrap="square" tIns="121900">
            <a:normAutofit lnSpcReduction="10000"/>
          </a:bodyPr>
          <a:lstStyle/>
          <a:p>
            <a:pPr indent="0" lvl="0" marL="0" rtl="0" algn="l">
              <a:spcBef>
                <a:spcPts val="0"/>
              </a:spcBef>
              <a:spcAft>
                <a:spcPts val="0"/>
              </a:spcAft>
              <a:buNone/>
            </a:pPr>
            <a:r>
              <a:rPr lang="en-US"/>
              <a:t>DTA calculates </a:t>
            </a:r>
            <a:r>
              <a:rPr b="1" lang="en-US"/>
              <a:t>federal SNAP</a:t>
            </a:r>
            <a:r>
              <a:rPr lang="en-US"/>
              <a:t> in two ways:</a:t>
            </a:r>
            <a:endParaRPr/>
          </a:p>
          <a:p>
            <a:pPr indent="-336550" lvl="0" marL="457200" rtl="0" algn="l">
              <a:spcBef>
                <a:spcPts val="1600"/>
              </a:spcBef>
              <a:spcAft>
                <a:spcPts val="0"/>
              </a:spcAft>
              <a:buSzPts val="1700"/>
              <a:buChar char="●"/>
            </a:pPr>
            <a:r>
              <a:rPr lang="en-US" sz="1700"/>
              <a:t>A </a:t>
            </a:r>
            <a:r>
              <a:rPr lang="en-US" sz="1700" u="sng"/>
              <a:t>favorable mixed</a:t>
            </a:r>
            <a:r>
              <a:rPr lang="en-US" sz="1700"/>
              <a:t> household calculation if the ineligible family member is legally present </a:t>
            </a:r>
            <a:r>
              <a:rPr lang="en-US" sz="1700" u="sng"/>
              <a:t>or</a:t>
            </a:r>
            <a:r>
              <a:rPr lang="en-US" sz="1700"/>
              <a:t> subject to the 5 year wait. </a:t>
            </a:r>
            <a:endParaRPr sz="1700"/>
          </a:p>
          <a:p>
            <a:pPr indent="-336550" lvl="0" marL="457200" rtl="0" algn="l">
              <a:spcBef>
                <a:spcPts val="1600"/>
              </a:spcBef>
              <a:spcAft>
                <a:spcPts val="0"/>
              </a:spcAft>
              <a:buSzPts val="1700"/>
              <a:buChar char="●"/>
            </a:pPr>
            <a:r>
              <a:rPr lang="en-US" sz="1700"/>
              <a:t>An </a:t>
            </a:r>
            <a:r>
              <a:rPr lang="en-US" sz="1700" u="sng"/>
              <a:t>unfavorable calculation</a:t>
            </a:r>
            <a:r>
              <a:rPr lang="en-US" sz="1700"/>
              <a:t> if the ineligible family member is undocumented and has countable income.  </a:t>
            </a:r>
            <a:endParaRPr sz="1700"/>
          </a:p>
          <a:p>
            <a:pPr indent="0" lvl="0" marL="0" rtl="0" algn="l">
              <a:spcBef>
                <a:spcPts val="1600"/>
              </a:spcBef>
              <a:spcAft>
                <a:spcPts val="0"/>
              </a:spcAft>
              <a:buNone/>
            </a:pPr>
            <a:r>
              <a:rPr lang="en-US"/>
              <a:t>See </a:t>
            </a:r>
            <a:r>
              <a:rPr lang="en-US" u="sng">
                <a:solidFill>
                  <a:schemeClr val="hlink"/>
                </a:solidFill>
                <a:hlinkClick r:id="rId3"/>
              </a:rPr>
              <a:t>Q 54</a:t>
            </a:r>
            <a:r>
              <a:rPr lang="en-US"/>
              <a:t> of SNAP Advocacy Guide.</a:t>
            </a:r>
            <a:endParaRPr/>
          </a:p>
          <a:p>
            <a:pPr indent="0" lvl="0" marL="0" rtl="0" algn="l">
              <a:spcBef>
                <a:spcPts val="1600"/>
              </a:spcBef>
              <a:spcAft>
                <a:spcPts val="1600"/>
              </a:spcAft>
              <a:buNone/>
            </a:pPr>
            <a:r>
              <a:rPr b="1" lang="en-US"/>
              <a:t>Note</a:t>
            </a:r>
            <a:r>
              <a:rPr lang="en-US"/>
              <a:t> - some mixed status households with legally present immigrants and with income may not get any state-funded SNAP if their federal SNAP is the correct amount.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3"/>
          <p:cNvSpPr txBox="1"/>
          <p:nvPr>
            <p:ph idx="4294967295" type="title"/>
          </p:nvPr>
        </p:nvSpPr>
        <p:spPr>
          <a:xfrm>
            <a:off x="881325" y="277800"/>
            <a:ext cx="10863300" cy="11433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5200">
                <a:solidFill>
                  <a:srgbClr val="1155CC"/>
                </a:solidFill>
              </a:rPr>
              <a:t>REVIEW: </a:t>
            </a:r>
            <a:r>
              <a:rPr b="1" lang="en-US" sz="5200">
                <a:solidFill>
                  <a:srgbClr val="1155CC"/>
                </a:solidFill>
              </a:rPr>
              <a:t>Benefits for Newly Arriving Immigrants</a:t>
            </a:r>
            <a:endParaRPr b="1" sz="5200">
              <a:solidFill>
                <a:srgbClr val="1155CC"/>
              </a:solidFill>
            </a:endParaRPr>
          </a:p>
        </p:txBody>
      </p:sp>
      <p:graphicFrame>
        <p:nvGraphicFramePr>
          <p:cNvPr id="511" name="Google Shape;511;p73"/>
          <p:cNvGraphicFramePr/>
          <p:nvPr/>
        </p:nvGraphicFramePr>
        <p:xfrm>
          <a:off x="881333" y="1172375"/>
          <a:ext cx="3000000" cy="3000000"/>
        </p:xfrm>
        <a:graphic>
          <a:graphicData uri="http://schemas.openxmlformats.org/drawingml/2006/table">
            <a:tbl>
              <a:tblPr>
                <a:noFill/>
                <a:tableStyleId>{C1FCE546-D843-4276-81AC-2113BBB631EC}</a:tableStyleId>
              </a:tblPr>
              <a:tblGrid>
                <a:gridCol w="1889575"/>
                <a:gridCol w="2210100"/>
                <a:gridCol w="4240400"/>
                <a:gridCol w="2411800"/>
              </a:tblGrid>
              <a:tr h="594925">
                <a:tc>
                  <a:txBody>
                    <a:bodyPr/>
                    <a:lstStyle/>
                    <a:p>
                      <a:pPr indent="0" lvl="0" marL="0" rtl="0" algn="l">
                        <a:spcBef>
                          <a:spcPts val="0"/>
                        </a:spcBef>
                        <a:spcAft>
                          <a:spcPts val="0"/>
                        </a:spcAft>
                        <a:buNone/>
                      </a:pPr>
                      <a:r>
                        <a:rPr b="1" lang="en-US" sz="2100"/>
                        <a:t>Country</a:t>
                      </a:r>
                      <a:endParaRPr b="1" sz="2100"/>
                    </a:p>
                  </a:txBody>
                  <a:tcPr marT="121900" marB="121900" marR="121900" marL="121900">
                    <a:solidFill>
                      <a:srgbClr val="A4C2F4"/>
                    </a:solidFill>
                  </a:tcPr>
                </a:tc>
                <a:tc>
                  <a:txBody>
                    <a:bodyPr/>
                    <a:lstStyle/>
                    <a:p>
                      <a:pPr indent="0" lvl="0" marL="0" rtl="0" algn="l">
                        <a:spcBef>
                          <a:spcPts val="0"/>
                        </a:spcBef>
                        <a:spcAft>
                          <a:spcPts val="0"/>
                        </a:spcAft>
                        <a:buNone/>
                      </a:pPr>
                      <a:r>
                        <a:rPr b="1" lang="en-US" sz="2100"/>
                        <a:t>Status</a:t>
                      </a:r>
                      <a:endParaRPr b="1" sz="2100"/>
                    </a:p>
                  </a:txBody>
                  <a:tcPr marT="121900" marB="121900" marR="121900" marL="121900">
                    <a:solidFill>
                      <a:srgbClr val="A4C2F4"/>
                    </a:solidFill>
                  </a:tcPr>
                </a:tc>
                <a:tc>
                  <a:txBody>
                    <a:bodyPr/>
                    <a:lstStyle/>
                    <a:p>
                      <a:pPr indent="0" lvl="0" marL="0" rtl="0" algn="l">
                        <a:spcBef>
                          <a:spcPts val="0"/>
                        </a:spcBef>
                        <a:spcAft>
                          <a:spcPts val="0"/>
                        </a:spcAft>
                        <a:buNone/>
                      </a:pPr>
                      <a:r>
                        <a:rPr b="1" lang="en-US" sz="2100"/>
                        <a:t>DTA Cash </a:t>
                      </a:r>
                      <a:r>
                        <a:rPr lang="en-US" sz="2100"/>
                        <a:t>(TAFDC/families and EAEDC/individuals) and</a:t>
                      </a:r>
                      <a:r>
                        <a:rPr b="1" lang="en-US" sz="2100"/>
                        <a:t> SNAP</a:t>
                      </a:r>
                      <a:endParaRPr b="1" sz="2100"/>
                    </a:p>
                  </a:txBody>
                  <a:tcPr marT="121900" marB="121900" marR="121900" marL="121900">
                    <a:solidFill>
                      <a:srgbClr val="A4C2F4"/>
                    </a:solidFill>
                  </a:tcPr>
                </a:tc>
                <a:tc>
                  <a:txBody>
                    <a:bodyPr/>
                    <a:lstStyle/>
                    <a:p>
                      <a:pPr indent="0" lvl="0" marL="0" rtl="0" algn="l">
                        <a:spcBef>
                          <a:spcPts val="0"/>
                        </a:spcBef>
                        <a:spcAft>
                          <a:spcPts val="0"/>
                        </a:spcAft>
                        <a:buNone/>
                      </a:pPr>
                      <a:r>
                        <a:rPr b="1" lang="en-US" sz="2100"/>
                        <a:t>Refugee cash </a:t>
                      </a:r>
                      <a:r>
                        <a:rPr lang="en-US" sz="2100"/>
                        <a:t>(individuals)</a:t>
                      </a:r>
                      <a:endParaRPr sz="2100"/>
                    </a:p>
                  </a:txBody>
                  <a:tcPr marT="121900" marB="121900" marR="121900" marL="121900">
                    <a:solidFill>
                      <a:srgbClr val="A4C2F4"/>
                    </a:solidFill>
                  </a:tcPr>
                </a:tc>
              </a:tr>
              <a:tr h="1107675">
                <a:tc>
                  <a:txBody>
                    <a:bodyPr/>
                    <a:lstStyle/>
                    <a:p>
                      <a:pPr indent="0" lvl="0" marL="0" rtl="0" algn="l">
                        <a:spcBef>
                          <a:spcPts val="0"/>
                        </a:spcBef>
                        <a:spcAft>
                          <a:spcPts val="0"/>
                        </a:spcAft>
                        <a:buNone/>
                      </a:pPr>
                      <a:r>
                        <a:rPr lang="en-US" sz="1900"/>
                        <a:t>Haiti or Cuba </a:t>
                      </a:r>
                      <a:endParaRPr sz="1900"/>
                    </a:p>
                  </a:txBody>
                  <a:tcPr marT="121900" marB="121900" marR="121900" marL="121900"/>
                </a:tc>
                <a:tc>
                  <a:txBody>
                    <a:bodyPr/>
                    <a:lstStyle/>
                    <a:p>
                      <a:pPr indent="0" lvl="0" marL="0" rtl="0" algn="l">
                        <a:spcBef>
                          <a:spcPts val="0"/>
                        </a:spcBef>
                        <a:spcAft>
                          <a:spcPts val="0"/>
                        </a:spcAft>
                        <a:buNone/>
                      </a:pPr>
                      <a:r>
                        <a:rPr lang="en-US" sz="1900"/>
                        <a:t>Parole (any duration)</a:t>
                      </a:r>
                      <a:endParaRPr sz="1900"/>
                    </a:p>
                    <a:p>
                      <a:pPr indent="0" lvl="0" marL="0" rtl="0" algn="l">
                        <a:spcBef>
                          <a:spcPts val="0"/>
                        </a:spcBef>
                        <a:spcAft>
                          <a:spcPts val="0"/>
                        </a:spcAft>
                        <a:buNone/>
                      </a:pPr>
                      <a:r>
                        <a:rPr lang="en-US" sz="1900"/>
                        <a:t>Pending Asylum</a:t>
                      </a:r>
                      <a:endParaRPr sz="1900"/>
                    </a:p>
                    <a:p>
                      <a:pPr indent="0" lvl="0" marL="0" rtl="0" algn="l">
                        <a:spcBef>
                          <a:spcPts val="0"/>
                        </a:spcBef>
                        <a:spcAft>
                          <a:spcPts val="0"/>
                        </a:spcAft>
                        <a:buNone/>
                      </a:pPr>
                      <a:r>
                        <a:rPr lang="en-US" sz="1900"/>
                        <a:t>Removal Proceedings</a:t>
                      </a:r>
                      <a:endParaRPr sz="1900"/>
                    </a:p>
                  </a:txBody>
                  <a:tcPr marT="121900" marB="121900" marR="121900" marL="121900"/>
                </a:tc>
                <a:tc>
                  <a:txBody>
                    <a:bodyPr/>
                    <a:lstStyle/>
                    <a:p>
                      <a:pPr indent="0" lvl="0" marL="0" rtl="0" algn="l">
                        <a:spcBef>
                          <a:spcPts val="0"/>
                        </a:spcBef>
                        <a:spcAft>
                          <a:spcPts val="0"/>
                        </a:spcAft>
                        <a:buNone/>
                      </a:pPr>
                      <a:r>
                        <a:rPr lang="en-US" sz="1900"/>
                        <a:t>DTA Cash and SNAP </a:t>
                      </a:r>
                      <a:endParaRPr sz="1900"/>
                    </a:p>
                  </a:txBody>
                  <a:tcPr marT="121900" marB="121900" marR="121900" marL="121900"/>
                </a:tc>
                <a:tc>
                  <a:txBody>
                    <a:bodyPr/>
                    <a:lstStyle/>
                    <a:p>
                      <a:pPr indent="0" lvl="0" marL="0" rtl="0" algn="l">
                        <a:spcBef>
                          <a:spcPts val="0"/>
                        </a:spcBef>
                        <a:spcAft>
                          <a:spcPts val="0"/>
                        </a:spcAft>
                        <a:buNone/>
                      </a:pPr>
                      <a:r>
                        <a:rPr lang="en-US" sz="1900"/>
                        <a:t>Yes (12 months from status) </a:t>
                      </a:r>
                      <a:endParaRPr sz="1900"/>
                    </a:p>
                  </a:txBody>
                  <a:tcPr marT="121900" marB="121900" marR="121900" marL="121900"/>
                </a:tc>
              </a:tr>
              <a:tr h="713125">
                <a:tc>
                  <a:txBody>
                    <a:bodyPr/>
                    <a:lstStyle/>
                    <a:p>
                      <a:pPr indent="0" lvl="0" marL="0" rtl="0" algn="l">
                        <a:spcBef>
                          <a:spcPts val="0"/>
                        </a:spcBef>
                        <a:spcAft>
                          <a:spcPts val="0"/>
                        </a:spcAft>
                        <a:buNone/>
                      </a:pPr>
                      <a:r>
                        <a:rPr lang="en-US" sz="1900"/>
                        <a:t>Afghanistan</a:t>
                      </a:r>
                      <a:endParaRPr sz="1900"/>
                    </a:p>
                  </a:txBody>
                  <a:tcPr marT="121900" marB="121900" marR="121900" marL="121900"/>
                </a:tc>
                <a:tc>
                  <a:txBody>
                    <a:bodyPr/>
                    <a:lstStyle/>
                    <a:p>
                      <a:pPr indent="0" lvl="0" marL="0" rtl="0" algn="l">
                        <a:spcBef>
                          <a:spcPts val="0"/>
                        </a:spcBef>
                        <a:spcAft>
                          <a:spcPts val="0"/>
                        </a:spcAft>
                        <a:buNone/>
                      </a:pPr>
                      <a:r>
                        <a:rPr lang="en-US" sz="1900"/>
                        <a:t>SIV or Parole </a:t>
                      </a:r>
                      <a:endParaRPr sz="1900"/>
                    </a:p>
                  </a:txBody>
                  <a:tcPr marT="121900" marB="121900" marR="121900" marL="121900"/>
                </a:tc>
                <a:tc>
                  <a:txBody>
                    <a:bodyPr/>
                    <a:lstStyle/>
                    <a:p>
                      <a:pPr indent="0" lvl="0" marL="0" rtl="0" algn="l">
                        <a:spcBef>
                          <a:spcPts val="0"/>
                        </a:spcBef>
                        <a:spcAft>
                          <a:spcPts val="0"/>
                        </a:spcAft>
                        <a:buNone/>
                      </a:pPr>
                      <a:r>
                        <a:rPr lang="en-US" sz="1900"/>
                        <a:t>DTA Cash and SNAP</a:t>
                      </a:r>
                      <a:endParaRPr sz="1900"/>
                    </a:p>
                  </a:txBody>
                  <a:tcPr marT="121900" marB="121900" marR="121900" marL="121900"/>
                </a:tc>
                <a:tc>
                  <a:txBody>
                    <a:bodyPr/>
                    <a:lstStyle/>
                    <a:p>
                      <a:pPr indent="0" lvl="0" marL="0" rtl="0" algn="l">
                        <a:spcBef>
                          <a:spcPts val="0"/>
                        </a:spcBef>
                        <a:spcAft>
                          <a:spcPts val="0"/>
                        </a:spcAft>
                        <a:buNone/>
                      </a:pPr>
                      <a:r>
                        <a:rPr lang="en-US" sz="1900"/>
                        <a:t>Yes (12 months)</a:t>
                      </a:r>
                      <a:endParaRPr sz="1900"/>
                    </a:p>
                  </a:txBody>
                  <a:tcPr marT="121900" marB="121900" marR="121900" marL="121900"/>
                </a:tc>
              </a:tr>
              <a:tr h="572100">
                <a:tc>
                  <a:txBody>
                    <a:bodyPr/>
                    <a:lstStyle/>
                    <a:p>
                      <a:pPr indent="0" lvl="0" marL="0" rtl="0" algn="l">
                        <a:spcBef>
                          <a:spcPts val="0"/>
                        </a:spcBef>
                        <a:spcAft>
                          <a:spcPts val="0"/>
                        </a:spcAft>
                        <a:buNone/>
                      </a:pPr>
                      <a:r>
                        <a:rPr lang="en-US" sz="1900"/>
                        <a:t>Ukraine </a:t>
                      </a:r>
                      <a:endParaRPr sz="1900"/>
                    </a:p>
                  </a:txBody>
                  <a:tcPr marT="121900" marB="121900" marR="121900" marL="121900"/>
                </a:tc>
                <a:tc>
                  <a:txBody>
                    <a:bodyPr/>
                    <a:lstStyle/>
                    <a:p>
                      <a:pPr indent="0" lvl="0" marL="0" rtl="0" algn="l">
                        <a:spcBef>
                          <a:spcPts val="0"/>
                        </a:spcBef>
                        <a:spcAft>
                          <a:spcPts val="0"/>
                        </a:spcAft>
                        <a:buNone/>
                      </a:pPr>
                      <a:r>
                        <a:rPr lang="en-US" sz="1900"/>
                        <a:t>Parole </a:t>
                      </a:r>
                      <a:endParaRPr sz="1900"/>
                    </a:p>
                  </a:txBody>
                  <a:tcPr marT="121900" marB="121900" marR="121900" marL="121900"/>
                </a:tc>
                <a:tc>
                  <a:txBody>
                    <a:bodyPr/>
                    <a:lstStyle/>
                    <a:p>
                      <a:pPr indent="0" lvl="0" marL="0" rtl="0" algn="l">
                        <a:spcBef>
                          <a:spcPts val="0"/>
                        </a:spcBef>
                        <a:spcAft>
                          <a:spcPts val="0"/>
                        </a:spcAft>
                        <a:buNone/>
                      </a:pPr>
                      <a:r>
                        <a:rPr lang="en-US" sz="1900"/>
                        <a:t>DTA Cash and SNAP </a:t>
                      </a:r>
                      <a:endParaRPr sz="1900"/>
                    </a:p>
                  </a:txBody>
                  <a:tcPr marT="121900" marB="121900" marR="121900" marL="121900"/>
                </a:tc>
                <a:tc>
                  <a:txBody>
                    <a:bodyPr/>
                    <a:lstStyle/>
                    <a:p>
                      <a:pPr indent="0" lvl="0" marL="0" rtl="0" algn="l">
                        <a:spcBef>
                          <a:spcPts val="0"/>
                        </a:spcBef>
                        <a:spcAft>
                          <a:spcPts val="0"/>
                        </a:spcAft>
                        <a:buNone/>
                      </a:pPr>
                      <a:r>
                        <a:rPr lang="en-US" sz="1900"/>
                        <a:t>Yes (12 months)</a:t>
                      </a:r>
                      <a:endParaRPr sz="1900"/>
                    </a:p>
                  </a:txBody>
                  <a:tcPr marT="121900" marB="121900" marR="121900" marL="121900"/>
                </a:tc>
              </a:tr>
              <a:tr h="572100">
                <a:tc>
                  <a:txBody>
                    <a:bodyPr/>
                    <a:lstStyle/>
                    <a:p>
                      <a:pPr indent="0" lvl="0" marL="0" rtl="0" algn="l">
                        <a:spcBef>
                          <a:spcPts val="0"/>
                        </a:spcBef>
                        <a:spcAft>
                          <a:spcPts val="0"/>
                        </a:spcAft>
                        <a:buNone/>
                      </a:pPr>
                      <a:r>
                        <a:rPr lang="en-US" sz="1900"/>
                        <a:t>Nicaragua and Venezuela</a:t>
                      </a:r>
                      <a:endParaRPr sz="1900"/>
                    </a:p>
                  </a:txBody>
                  <a:tcPr marT="121900" marB="121900" marR="121900" marL="121900"/>
                </a:tc>
                <a:tc>
                  <a:txBody>
                    <a:bodyPr/>
                    <a:lstStyle/>
                    <a:p>
                      <a:pPr indent="0" lvl="0" marL="0" rtl="0" algn="l">
                        <a:spcBef>
                          <a:spcPts val="0"/>
                        </a:spcBef>
                        <a:spcAft>
                          <a:spcPts val="0"/>
                        </a:spcAft>
                        <a:buNone/>
                      </a:pPr>
                      <a:r>
                        <a:rPr lang="en-US" sz="1900"/>
                        <a:t>Parole &gt; 12 mos</a:t>
                      </a:r>
                      <a:endParaRPr sz="1900"/>
                    </a:p>
                  </a:txBody>
                  <a:tcPr marT="121900" marB="121900" marR="121900" marL="121900"/>
                </a:tc>
                <a:tc>
                  <a:txBody>
                    <a:bodyPr/>
                    <a:lstStyle/>
                    <a:p>
                      <a:pPr indent="0" lvl="0" marL="0" rtl="0" algn="l">
                        <a:spcBef>
                          <a:spcPts val="0"/>
                        </a:spcBef>
                        <a:spcAft>
                          <a:spcPts val="0"/>
                        </a:spcAft>
                        <a:buNone/>
                      </a:pPr>
                      <a:r>
                        <a:rPr lang="en-US" sz="1900">
                          <a:solidFill>
                            <a:srgbClr val="262626"/>
                          </a:solidFill>
                        </a:rPr>
                        <a:t>SNAP only. Adults wait 5 years, but children &lt; 18 and adults getting disability benefit may be eligible.</a:t>
                      </a:r>
                      <a:endParaRPr sz="1900">
                        <a:solidFill>
                          <a:srgbClr val="262626"/>
                        </a:solidFill>
                      </a:endParaRPr>
                    </a:p>
                    <a:p>
                      <a:pPr indent="0" lvl="0" marL="0" rtl="0" algn="l">
                        <a:spcBef>
                          <a:spcPts val="0"/>
                        </a:spcBef>
                        <a:spcAft>
                          <a:spcPts val="0"/>
                        </a:spcAft>
                        <a:buNone/>
                      </a:pPr>
                      <a:r>
                        <a:rPr lang="en-US" sz="1900">
                          <a:solidFill>
                            <a:srgbClr val="262626"/>
                          </a:solidFill>
                        </a:rPr>
                        <a:t> </a:t>
                      </a:r>
                      <a:endParaRPr sz="1900">
                        <a:solidFill>
                          <a:srgbClr val="262626"/>
                        </a:solidFill>
                      </a:endParaRPr>
                    </a:p>
                    <a:p>
                      <a:pPr indent="0" lvl="0" marL="0" rtl="0" algn="l">
                        <a:spcBef>
                          <a:spcPts val="0"/>
                        </a:spcBef>
                        <a:spcAft>
                          <a:spcPts val="0"/>
                        </a:spcAft>
                        <a:buNone/>
                      </a:pPr>
                      <a:r>
                        <a:rPr lang="en-US" sz="1900">
                          <a:solidFill>
                            <a:srgbClr val="262626"/>
                          </a:solidFill>
                        </a:rPr>
                        <a:t>EAEDC cash if 65+ or disabled</a:t>
                      </a:r>
                      <a:endParaRPr sz="1900">
                        <a:solidFill>
                          <a:srgbClr val="262626"/>
                        </a:solidFill>
                      </a:endParaRPr>
                    </a:p>
                  </a:txBody>
                  <a:tcPr marT="121900" marB="121900" marR="121900" marL="121900"/>
                </a:tc>
                <a:tc>
                  <a:txBody>
                    <a:bodyPr/>
                    <a:lstStyle/>
                    <a:p>
                      <a:pPr indent="0" lvl="0" marL="0" rtl="0" algn="l">
                        <a:spcBef>
                          <a:spcPts val="0"/>
                        </a:spcBef>
                        <a:spcAft>
                          <a:spcPts val="0"/>
                        </a:spcAft>
                        <a:buNone/>
                      </a:pPr>
                      <a:r>
                        <a:rPr lang="en-US" sz="1900"/>
                        <a:t>NO</a:t>
                      </a:r>
                      <a:endParaRPr sz="1900"/>
                    </a:p>
                  </a:txBody>
                  <a:tcPr marT="121900" marB="121900" marR="121900" marL="121900"/>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4"/>
          <p:cNvSpPr txBox="1"/>
          <p:nvPr>
            <p:ph type="title"/>
          </p:nvPr>
        </p:nvSpPr>
        <p:spPr>
          <a:xfrm>
            <a:off x="1133033" y="71000"/>
            <a:ext cx="10827300" cy="14316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None/>
            </a:pPr>
            <a:r>
              <a:rPr b="1" lang="en-US" sz="5500">
                <a:solidFill>
                  <a:srgbClr val="1155CC"/>
                </a:solidFill>
              </a:rPr>
              <a:t>Review: </a:t>
            </a:r>
            <a:endParaRPr b="1" sz="5500">
              <a:solidFill>
                <a:srgbClr val="1155CC"/>
              </a:solidFill>
            </a:endParaRPr>
          </a:p>
          <a:p>
            <a:pPr indent="0" lvl="0" marL="0" rtl="0" algn="ctr">
              <a:spcBef>
                <a:spcPts val="0"/>
              </a:spcBef>
              <a:spcAft>
                <a:spcPts val="0"/>
              </a:spcAft>
              <a:buNone/>
            </a:pPr>
            <a:r>
              <a:rPr b="1" lang="en-US" sz="5500">
                <a:solidFill>
                  <a:srgbClr val="1155CC"/>
                </a:solidFill>
              </a:rPr>
              <a:t>Key Qs to ask clients</a:t>
            </a:r>
            <a:r>
              <a:rPr b="1" lang="en-US" sz="5700">
                <a:solidFill>
                  <a:srgbClr val="1155CC"/>
                </a:solidFill>
              </a:rPr>
              <a:t>:</a:t>
            </a:r>
            <a:endParaRPr b="1" sz="5700">
              <a:solidFill>
                <a:srgbClr val="1155CC"/>
              </a:solidFill>
            </a:endParaRPr>
          </a:p>
        </p:txBody>
      </p:sp>
      <p:sp>
        <p:nvSpPr>
          <p:cNvPr id="517" name="Google Shape;517;p74"/>
          <p:cNvSpPr txBox="1"/>
          <p:nvPr>
            <p:ph idx="1" type="body"/>
          </p:nvPr>
        </p:nvSpPr>
        <p:spPr>
          <a:xfrm>
            <a:off x="934375" y="1820750"/>
            <a:ext cx="10514700" cy="44784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t/>
            </a:r>
            <a:endParaRPr>
              <a:solidFill>
                <a:srgbClr val="38761D"/>
              </a:solidFill>
            </a:endParaRPr>
          </a:p>
          <a:p>
            <a:pPr indent="-400050" lvl="0" marL="609600" rtl="0" algn="l">
              <a:lnSpc>
                <a:spcPct val="115000"/>
              </a:lnSpc>
              <a:spcBef>
                <a:spcPts val="1200"/>
              </a:spcBef>
              <a:spcAft>
                <a:spcPts val="0"/>
              </a:spcAft>
              <a:buClr>
                <a:schemeClr val="dk2"/>
              </a:buClr>
              <a:buSzPts val="1500"/>
              <a:buAutoNum type="arabicPeriod"/>
            </a:pPr>
            <a:r>
              <a:rPr lang="en-US" sz="3100">
                <a:solidFill>
                  <a:schemeClr val="dk2"/>
                </a:solidFill>
              </a:rPr>
              <a:t>Current immigration status?</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Does it expire and when? </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Prior status before now?</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What country are they from?</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How long in the US?</a:t>
            </a:r>
            <a:endParaRPr sz="3100">
              <a:solidFill>
                <a:schemeClr val="dk2"/>
              </a:solidFill>
            </a:endParaRPr>
          </a:p>
        </p:txBody>
      </p:sp>
      <p:pic>
        <p:nvPicPr>
          <p:cNvPr id="518" name="Google Shape;518;p74"/>
          <p:cNvPicPr preferRelativeResize="0"/>
          <p:nvPr/>
        </p:nvPicPr>
        <p:blipFill>
          <a:blip r:embed="rId3">
            <a:alphaModFix/>
          </a:blip>
          <a:stretch>
            <a:fillRect/>
          </a:stretch>
        </p:blipFill>
        <p:spPr>
          <a:xfrm>
            <a:off x="8220150" y="2280200"/>
            <a:ext cx="3063475" cy="22976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5"/>
          <p:cNvSpPr txBox="1"/>
          <p:nvPr>
            <p:ph type="title"/>
          </p:nvPr>
        </p:nvSpPr>
        <p:spPr>
          <a:xfrm>
            <a:off x="171000" y="425675"/>
            <a:ext cx="6107100" cy="1056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Immigrant Example #1</a:t>
            </a:r>
            <a:endParaRPr>
              <a:solidFill>
                <a:schemeClr val="accent5"/>
              </a:solidFill>
            </a:endParaRPr>
          </a:p>
        </p:txBody>
      </p:sp>
      <p:sp>
        <p:nvSpPr>
          <p:cNvPr id="524" name="Google Shape;524;p75"/>
          <p:cNvSpPr txBox="1"/>
          <p:nvPr>
            <p:ph idx="1" type="body"/>
          </p:nvPr>
        </p:nvSpPr>
        <p:spPr>
          <a:xfrm>
            <a:off x="171000" y="1955400"/>
            <a:ext cx="8395800" cy="4130400"/>
          </a:xfrm>
          <a:prstGeom prst="rect">
            <a:avLst/>
          </a:prstGeom>
          <a:noFill/>
          <a:ln cap="flat" cmpd="dbl" w="38100">
            <a:solidFill>
              <a:schemeClr val="accent5"/>
            </a:solidFill>
            <a:prstDash val="solid"/>
            <a:round/>
            <a:headEnd len="sm" w="sm" type="none"/>
            <a:tailEnd len="sm" w="sm" type="none"/>
          </a:ln>
        </p:spPr>
        <p:txBody>
          <a:bodyPr anchorCtr="0" anchor="t" bIns="45700" lIns="0" spcFirstLastPara="1" rIns="0" wrap="square" tIns="45700">
            <a:normAutofit/>
          </a:bodyPr>
          <a:lstStyle/>
          <a:p>
            <a:pPr indent="-381000" lvl="0" marL="457200" rtl="0" algn="l">
              <a:lnSpc>
                <a:spcPct val="115000"/>
              </a:lnSpc>
              <a:spcBef>
                <a:spcPts val="1200"/>
              </a:spcBef>
              <a:spcAft>
                <a:spcPts val="0"/>
              </a:spcAft>
              <a:buSzPts val="2400"/>
              <a:buChar char=" "/>
            </a:pPr>
            <a:r>
              <a:rPr lang="en-US"/>
              <a:t>Harvec and Arja</a:t>
            </a:r>
            <a:r>
              <a:rPr lang="en-US"/>
              <a:t> en</a:t>
            </a:r>
            <a:r>
              <a:rPr lang="en-US"/>
              <a:t>tered the US as refugees in November. They have an arrival/departure record (I-94) and their Employment Authorization Documents, but don’t have  their “green cards” yet. </a:t>
            </a:r>
            <a:endParaRPr/>
          </a:p>
          <a:p>
            <a:pPr indent="-368300" lvl="1" marL="914400" rtl="0" algn="l">
              <a:lnSpc>
                <a:spcPct val="115000"/>
              </a:lnSpc>
              <a:spcBef>
                <a:spcPts val="1200"/>
              </a:spcBef>
              <a:spcAft>
                <a:spcPts val="0"/>
              </a:spcAft>
              <a:buSzPts val="2200"/>
              <a:buChar char="◦"/>
            </a:pPr>
            <a:r>
              <a:rPr lang="en-US" sz="2200"/>
              <a:t>They are both SNAP eligible now because of their Refugee status. They can show DTA either the I-94 or their EAD work authorization. They do not need a “Green Card” and do not have to wait 5 years to qualify for federal benefits.</a:t>
            </a:r>
            <a:endParaRPr sz="2200"/>
          </a:p>
        </p:txBody>
      </p:sp>
      <p:sp>
        <p:nvSpPr>
          <p:cNvPr id="525" name="Google Shape;525;p7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Two people walking in the park - freestocks.org - Free stock photo" id="526" name="Google Shape;526;p75"/>
          <p:cNvPicPr preferRelativeResize="0"/>
          <p:nvPr/>
        </p:nvPicPr>
        <p:blipFill rotWithShape="1">
          <a:blip r:embed="rId3">
            <a:alphaModFix/>
          </a:blip>
          <a:srcRect b="0" l="0" r="0" t="0"/>
          <a:stretch/>
        </p:blipFill>
        <p:spPr>
          <a:xfrm>
            <a:off x="8775050" y="124450"/>
            <a:ext cx="3220725" cy="19884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6"/>
          <p:cNvSpPr txBox="1"/>
          <p:nvPr>
            <p:ph type="title"/>
          </p:nvPr>
        </p:nvSpPr>
        <p:spPr>
          <a:xfrm>
            <a:off x="425668" y="286603"/>
            <a:ext cx="10730011" cy="1163825"/>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1800"/>
              <a:buNone/>
            </a:pPr>
            <a:r>
              <a:rPr lang="en-US">
                <a:solidFill>
                  <a:schemeClr val="accent5"/>
                </a:solidFill>
              </a:rPr>
              <a:t>Immigrant Example #2</a:t>
            </a:r>
            <a:endParaRPr>
              <a:solidFill>
                <a:schemeClr val="accent5"/>
              </a:solidFill>
            </a:endParaRPr>
          </a:p>
        </p:txBody>
      </p:sp>
      <p:sp>
        <p:nvSpPr>
          <p:cNvPr id="532" name="Google Shape;532;p76"/>
          <p:cNvSpPr txBox="1"/>
          <p:nvPr>
            <p:ph idx="1" type="body"/>
          </p:nvPr>
        </p:nvSpPr>
        <p:spPr>
          <a:xfrm>
            <a:off x="425675" y="2124325"/>
            <a:ext cx="8499300" cy="3413400"/>
          </a:xfrm>
          <a:prstGeom prst="rect">
            <a:avLst/>
          </a:prstGeom>
          <a:noFill/>
          <a:ln cap="flat" cmpd="dbl" w="38100">
            <a:solidFill>
              <a:schemeClr val="accent5"/>
            </a:solidFill>
            <a:prstDash val="solid"/>
            <a:round/>
            <a:headEnd len="sm" w="sm" type="none"/>
            <a:tailEnd len="sm" w="sm" type="none"/>
          </a:ln>
        </p:spPr>
        <p:txBody>
          <a:bodyPr anchorCtr="0" anchor="t" bIns="45700" lIns="0" spcFirstLastPara="1" rIns="0" wrap="square" tIns="45700">
            <a:normAutofit lnSpcReduction="20000"/>
          </a:bodyPr>
          <a:lstStyle/>
          <a:p>
            <a:pPr indent="-342900" lvl="0" marL="457200" rtl="0" algn="l">
              <a:lnSpc>
                <a:spcPct val="115000"/>
              </a:lnSpc>
              <a:spcBef>
                <a:spcPts val="1200"/>
              </a:spcBef>
              <a:spcAft>
                <a:spcPts val="0"/>
              </a:spcAft>
              <a:buSzPts val="1800"/>
              <a:buChar char=" "/>
            </a:pPr>
            <a:r>
              <a:rPr lang="en-US" sz="2400"/>
              <a:t>Juana and her 3 minor children fled Venezuela in September 2023 and were granted</a:t>
            </a:r>
            <a:r>
              <a:rPr lang="en-US"/>
              <a:t> Humanitarian Parole for 2 years. </a:t>
            </a:r>
            <a:r>
              <a:rPr lang="en-US" sz="2400"/>
              <a:t>She works at </a:t>
            </a:r>
            <a:r>
              <a:rPr lang="en-US"/>
              <a:t>the local </a:t>
            </a:r>
            <a:r>
              <a:rPr lang="en-US" sz="2400"/>
              <a:t>school</a:t>
            </a:r>
            <a:r>
              <a:rPr lang="en-US"/>
              <a:t>’s</a:t>
            </a:r>
            <a:r>
              <a:rPr lang="en-US" sz="2400"/>
              <a:t> cafeteria. </a:t>
            </a:r>
            <a:endParaRPr/>
          </a:p>
          <a:p>
            <a:pPr indent="-342900" lvl="0" marL="457200" rtl="0" algn="l">
              <a:lnSpc>
                <a:spcPct val="115000"/>
              </a:lnSpc>
              <a:spcBef>
                <a:spcPts val="1200"/>
              </a:spcBef>
              <a:spcAft>
                <a:spcPts val="0"/>
              </a:spcAft>
              <a:buSzPts val="1800"/>
              <a:buChar char=" "/>
            </a:pPr>
            <a:r>
              <a:t/>
            </a:r>
            <a:endParaRPr/>
          </a:p>
          <a:p>
            <a:pPr indent="-355600" lvl="1" marL="914400" rtl="0" algn="l">
              <a:lnSpc>
                <a:spcPct val="115000"/>
              </a:lnSpc>
              <a:spcBef>
                <a:spcPts val="200"/>
              </a:spcBef>
              <a:spcAft>
                <a:spcPts val="0"/>
              </a:spcAft>
              <a:buSzPts val="2000"/>
              <a:buFont typeface="Noto Sans Symbols"/>
              <a:buChar char="❑"/>
            </a:pPr>
            <a:r>
              <a:rPr lang="en-US" sz="2000"/>
              <a:t>Juana can apply for SNAP for the family. Her children are eligible for federal SNAP benefits. </a:t>
            </a:r>
            <a:endParaRPr sz="2000"/>
          </a:p>
          <a:p>
            <a:pPr indent="-355600" lvl="1" marL="914400" rtl="0" algn="l">
              <a:lnSpc>
                <a:spcPct val="115000"/>
              </a:lnSpc>
              <a:spcBef>
                <a:spcPts val="200"/>
              </a:spcBef>
              <a:spcAft>
                <a:spcPts val="0"/>
              </a:spcAft>
              <a:buSzPts val="2000"/>
              <a:buFont typeface="Noto Sans Symbols"/>
              <a:buChar char="❑"/>
            </a:pPr>
            <a:r>
              <a:rPr lang="en-US" sz="2000"/>
              <a:t>Juana can get state-funded SNAP for herself. </a:t>
            </a:r>
            <a:endParaRPr sz="2000"/>
          </a:p>
          <a:p>
            <a:pPr indent="-355600" lvl="1" marL="914400" rtl="0" algn="l">
              <a:lnSpc>
                <a:spcPct val="115000"/>
              </a:lnSpc>
              <a:spcBef>
                <a:spcPts val="200"/>
              </a:spcBef>
              <a:spcAft>
                <a:spcPts val="0"/>
              </a:spcAft>
              <a:buSzPts val="2000"/>
              <a:buFont typeface="Noto Sans Symbols"/>
              <a:buChar char="❑"/>
            </a:pPr>
            <a:r>
              <a:rPr lang="en-US" sz="2000"/>
              <a:t>The </a:t>
            </a:r>
            <a:r>
              <a:rPr lang="en-US" sz="2000" u="sng"/>
              <a:t>amount</a:t>
            </a:r>
            <a:r>
              <a:rPr lang="en-US" sz="2000"/>
              <a:t> of SNAP for herself and her kids depends on her income</a:t>
            </a:r>
            <a:r>
              <a:rPr lang="en-US" sz="2000"/>
              <a:t>.</a:t>
            </a:r>
            <a:endParaRPr sz="2000"/>
          </a:p>
        </p:txBody>
      </p:sp>
      <p:sp>
        <p:nvSpPr>
          <p:cNvPr id="533" name="Google Shape;533;p7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534" name="Google Shape;534;p76"/>
          <p:cNvPicPr preferRelativeResize="0"/>
          <p:nvPr/>
        </p:nvPicPr>
        <p:blipFill rotWithShape="1">
          <a:blip r:embed="rId3">
            <a:alphaModFix/>
          </a:blip>
          <a:srcRect b="0" l="0" r="0" t="0"/>
          <a:stretch/>
        </p:blipFill>
        <p:spPr>
          <a:xfrm>
            <a:off x="9442250" y="105575"/>
            <a:ext cx="2349625" cy="201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170" name="Google Shape;170;p32" title="Chart"/>
          <p:cNvPicPr preferRelativeResize="0"/>
          <p:nvPr/>
        </p:nvPicPr>
        <p:blipFill>
          <a:blip r:embed="rId3">
            <a:alphaModFix/>
          </a:blip>
          <a:stretch>
            <a:fillRect/>
          </a:stretch>
        </p:blipFill>
        <p:spPr>
          <a:xfrm>
            <a:off x="80550" y="221613"/>
            <a:ext cx="11947749" cy="6414776"/>
          </a:xfrm>
          <a:prstGeom prst="rect">
            <a:avLst/>
          </a:prstGeom>
          <a:noFill/>
          <a:ln>
            <a:noFill/>
          </a:ln>
        </p:spPr>
      </p:pic>
      <p:pic>
        <p:nvPicPr>
          <p:cNvPr id="171" name="Google Shape;171;p32"/>
          <p:cNvPicPr preferRelativeResize="0"/>
          <p:nvPr/>
        </p:nvPicPr>
        <p:blipFill>
          <a:blip r:embed="rId4">
            <a:alphaModFix/>
          </a:blip>
          <a:stretch>
            <a:fillRect/>
          </a:stretch>
        </p:blipFill>
        <p:spPr>
          <a:xfrm>
            <a:off x="270825" y="5928775"/>
            <a:ext cx="2553649" cy="638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7"/>
          <p:cNvSpPr txBox="1"/>
          <p:nvPr>
            <p:ph type="title"/>
          </p:nvPr>
        </p:nvSpPr>
        <p:spPr>
          <a:xfrm>
            <a:off x="296975" y="458975"/>
            <a:ext cx="6338100" cy="1038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Immigrant Example #3</a:t>
            </a:r>
            <a:endParaRPr>
              <a:solidFill>
                <a:schemeClr val="accent5"/>
              </a:solidFill>
            </a:endParaRPr>
          </a:p>
        </p:txBody>
      </p:sp>
      <p:sp>
        <p:nvSpPr>
          <p:cNvPr id="540" name="Google Shape;540;p77"/>
          <p:cNvSpPr txBox="1"/>
          <p:nvPr>
            <p:ph idx="1" type="body"/>
          </p:nvPr>
        </p:nvSpPr>
        <p:spPr>
          <a:xfrm>
            <a:off x="357075" y="2208650"/>
            <a:ext cx="7780200" cy="3881100"/>
          </a:xfrm>
          <a:prstGeom prst="rect">
            <a:avLst/>
          </a:prstGeom>
          <a:noFill/>
          <a:ln cap="flat" cmpd="dbl" w="38100">
            <a:solidFill>
              <a:schemeClr val="accent5"/>
            </a:solidFill>
            <a:prstDash val="solid"/>
            <a:round/>
            <a:headEnd len="sm" w="sm" type="none"/>
            <a:tailEnd len="sm" w="sm" type="none"/>
          </a:ln>
        </p:spPr>
        <p:txBody>
          <a:bodyPr anchorCtr="0" anchor="t" bIns="45700" lIns="0" spcFirstLastPara="1" rIns="0" wrap="square" tIns="45700">
            <a:normAutofit fontScale="92500" lnSpcReduction="20000"/>
          </a:bodyPr>
          <a:lstStyle/>
          <a:p>
            <a:pPr indent="-334327" lvl="0" marL="457200" rtl="0" algn="l">
              <a:lnSpc>
                <a:spcPct val="90000"/>
              </a:lnSpc>
              <a:spcBef>
                <a:spcPts val="1200"/>
              </a:spcBef>
              <a:spcAft>
                <a:spcPts val="0"/>
              </a:spcAft>
              <a:buSzPct val="64285"/>
              <a:buChar char=" "/>
            </a:pPr>
            <a:r>
              <a:t/>
            </a:r>
            <a:endParaRPr sz="2800"/>
          </a:p>
          <a:p>
            <a:pPr indent="-334327" lvl="0" marL="457200" rtl="0" algn="l">
              <a:lnSpc>
                <a:spcPct val="115000"/>
              </a:lnSpc>
              <a:spcBef>
                <a:spcPts val="1200"/>
              </a:spcBef>
              <a:spcAft>
                <a:spcPts val="0"/>
              </a:spcAft>
              <a:buSzPct val="64285"/>
              <a:buChar char=" "/>
            </a:pPr>
            <a:r>
              <a:rPr lang="en-US" sz="2800"/>
              <a:t>Sarah recently fled her abusive husband with their child. Sarah has filed a VAWA petition. She has a work permit. </a:t>
            </a:r>
            <a:endParaRPr/>
          </a:p>
          <a:p>
            <a:pPr indent="0" lvl="0" marL="0" rtl="0" algn="l">
              <a:lnSpc>
                <a:spcPct val="115000"/>
              </a:lnSpc>
              <a:spcBef>
                <a:spcPts val="1200"/>
              </a:spcBef>
              <a:spcAft>
                <a:spcPts val="0"/>
              </a:spcAft>
              <a:buSzPct val="64285"/>
              <a:buNone/>
            </a:pPr>
            <a:r>
              <a:t/>
            </a:r>
            <a:endParaRPr sz="2800"/>
          </a:p>
          <a:p>
            <a:pPr indent="-334327" lvl="1" marL="914400" rtl="0" algn="l">
              <a:lnSpc>
                <a:spcPct val="115000"/>
              </a:lnSpc>
              <a:spcBef>
                <a:spcPts val="200"/>
              </a:spcBef>
              <a:spcAft>
                <a:spcPts val="0"/>
              </a:spcAft>
              <a:buSzPct val="75000"/>
              <a:buFont typeface="Noto Sans Symbols"/>
              <a:buChar char="❑"/>
            </a:pPr>
            <a:r>
              <a:rPr lang="en-US" sz="2400"/>
              <a:t>Sarah may be eligible for TAFDC cash assistance for herself and child.</a:t>
            </a:r>
            <a:endParaRPr/>
          </a:p>
          <a:p>
            <a:pPr indent="-334327" lvl="1" marL="914400" rtl="0" algn="l">
              <a:lnSpc>
                <a:spcPct val="115000"/>
              </a:lnSpc>
              <a:spcBef>
                <a:spcPts val="200"/>
              </a:spcBef>
              <a:spcAft>
                <a:spcPts val="0"/>
              </a:spcAft>
              <a:buSzPct val="75000"/>
              <a:buFont typeface="Noto Sans Symbols"/>
              <a:buChar char="❑"/>
            </a:pPr>
            <a:r>
              <a:rPr lang="en-US" sz="2400"/>
              <a:t>Sarah should be eligible for federal SNAP for her child and state-SNAP for herself. </a:t>
            </a:r>
            <a:endParaRPr sz="2400"/>
          </a:p>
          <a:p>
            <a:pPr indent="0" lvl="0" marL="914400" rtl="0" algn="l">
              <a:lnSpc>
                <a:spcPct val="115000"/>
              </a:lnSpc>
              <a:spcBef>
                <a:spcPts val="200"/>
              </a:spcBef>
              <a:spcAft>
                <a:spcPts val="0"/>
              </a:spcAft>
              <a:buNone/>
            </a:pPr>
            <a:r>
              <a:t/>
            </a:r>
            <a:endParaRPr sz="2400"/>
          </a:p>
        </p:txBody>
      </p:sp>
      <p:sp>
        <p:nvSpPr>
          <p:cNvPr id="541" name="Google Shape;541;p7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500+ Mother And Child Pictures [HD] | Download Free Images on Unsplash" id="542" name="Google Shape;542;p77"/>
          <p:cNvPicPr preferRelativeResize="0"/>
          <p:nvPr/>
        </p:nvPicPr>
        <p:blipFill rotWithShape="1">
          <a:blip r:embed="rId3">
            <a:alphaModFix/>
          </a:blip>
          <a:srcRect b="0" l="0" r="0" t="0"/>
          <a:stretch/>
        </p:blipFill>
        <p:spPr>
          <a:xfrm>
            <a:off x="9676175" y="637075"/>
            <a:ext cx="2047275" cy="2556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8"/>
          <p:cNvSpPr txBox="1"/>
          <p:nvPr>
            <p:ph type="title"/>
          </p:nvPr>
        </p:nvSpPr>
        <p:spPr>
          <a:xfrm>
            <a:off x="609600" y="274638"/>
            <a:ext cx="10972800" cy="715962"/>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Immigrant Example #4</a:t>
            </a:r>
            <a:endParaRPr>
              <a:solidFill>
                <a:schemeClr val="accent5"/>
              </a:solidFill>
            </a:endParaRPr>
          </a:p>
        </p:txBody>
      </p:sp>
      <p:sp>
        <p:nvSpPr>
          <p:cNvPr id="548" name="Google Shape;548;p78"/>
          <p:cNvSpPr txBox="1"/>
          <p:nvPr>
            <p:ph idx="1" type="body"/>
          </p:nvPr>
        </p:nvSpPr>
        <p:spPr>
          <a:xfrm>
            <a:off x="305725" y="1688700"/>
            <a:ext cx="8016000" cy="4499700"/>
          </a:xfrm>
          <a:prstGeom prst="rect">
            <a:avLst/>
          </a:prstGeom>
          <a:noFill/>
          <a:ln cap="flat" cmpd="dbl" w="38100">
            <a:solidFill>
              <a:schemeClr val="accent5"/>
            </a:solidFill>
            <a:prstDash val="solid"/>
            <a:round/>
            <a:headEnd len="sm" w="sm" type="none"/>
            <a:tailEnd len="sm" w="sm" type="none"/>
          </a:ln>
        </p:spPr>
        <p:txBody>
          <a:bodyPr anchorCtr="0" anchor="t" bIns="45700" lIns="0" spcFirstLastPara="1" rIns="0" wrap="square" tIns="45700">
            <a:normAutofit/>
          </a:bodyPr>
          <a:lstStyle/>
          <a:p>
            <a:pPr indent="-381000" lvl="0" marL="457200" rtl="0" algn="l">
              <a:lnSpc>
                <a:spcPct val="115000"/>
              </a:lnSpc>
              <a:spcBef>
                <a:spcPts val="1200"/>
              </a:spcBef>
              <a:spcAft>
                <a:spcPts val="0"/>
              </a:spcAft>
              <a:buSzPts val="2400"/>
              <a:buChar char=" "/>
            </a:pPr>
            <a:r>
              <a:rPr lang="en-US"/>
              <a:t>Ping is undocumented with a US citizen baby. She entered the US with a student visa in 2018 but had to drop out of college. She is planning to file for political asylum but has not done so yet. </a:t>
            </a:r>
            <a:endParaRPr/>
          </a:p>
          <a:p>
            <a:pPr indent="-381000" lvl="0" marL="457200" rtl="0" algn="l">
              <a:lnSpc>
                <a:spcPct val="115000"/>
              </a:lnSpc>
              <a:spcBef>
                <a:spcPts val="1200"/>
              </a:spcBef>
              <a:spcAft>
                <a:spcPts val="0"/>
              </a:spcAft>
              <a:buSzPts val="2400"/>
              <a:buChar char=" "/>
            </a:pPr>
            <a:r>
              <a:t/>
            </a:r>
            <a:endParaRPr/>
          </a:p>
          <a:p>
            <a:pPr indent="-361950" lvl="1" marL="914400" rtl="0" algn="l">
              <a:lnSpc>
                <a:spcPct val="115000"/>
              </a:lnSpc>
              <a:spcBef>
                <a:spcPts val="200"/>
              </a:spcBef>
              <a:spcAft>
                <a:spcPts val="0"/>
              </a:spcAft>
              <a:buSzPts val="2100"/>
              <a:buChar char="◦"/>
            </a:pPr>
            <a:r>
              <a:rPr lang="en-US" sz="2100"/>
              <a:t>She </a:t>
            </a:r>
            <a:r>
              <a:rPr lang="en-US" sz="2100"/>
              <a:t>is eligible for SNAP for her US citizen child (and WIC as well as TAFDC cash if she wishes)</a:t>
            </a:r>
            <a:endParaRPr sz="2100"/>
          </a:p>
          <a:p>
            <a:pPr indent="-361950" lvl="1" marL="914400" rtl="0" algn="l">
              <a:lnSpc>
                <a:spcPct val="115000"/>
              </a:lnSpc>
              <a:spcBef>
                <a:spcPts val="200"/>
              </a:spcBef>
              <a:spcAft>
                <a:spcPts val="0"/>
              </a:spcAft>
              <a:buSzPts val="2100"/>
              <a:buChar char="◦"/>
            </a:pPr>
            <a:r>
              <a:rPr lang="en-US" sz="2100"/>
              <a:t>She </a:t>
            </a:r>
            <a:r>
              <a:rPr lang="en-US" sz="2100"/>
              <a:t>is not SNAP eligible if undocumented</a:t>
            </a:r>
            <a:endParaRPr sz="2100"/>
          </a:p>
          <a:p>
            <a:pPr indent="-361950" lvl="1" marL="914400" rtl="0" algn="l">
              <a:lnSpc>
                <a:spcPct val="115000"/>
              </a:lnSpc>
              <a:spcBef>
                <a:spcPts val="200"/>
              </a:spcBef>
              <a:spcAft>
                <a:spcPts val="0"/>
              </a:spcAft>
              <a:buSzPts val="2100"/>
              <a:buChar char="◦"/>
            </a:pPr>
            <a:r>
              <a:rPr lang="en-US" sz="2100"/>
              <a:t>She can get state-funded SNAP if she </a:t>
            </a:r>
            <a:r>
              <a:rPr lang="en-US" sz="2100"/>
              <a:t>has a pending asylum application filed.</a:t>
            </a:r>
            <a:endParaRPr sz="2100"/>
          </a:p>
        </p:txBody>
      </p:sp>
      <p:sp>
        <p:nvSpPr>
          <p:cNvPr id="549" name="Google Shape;549;p7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woman carrying baby while standing near bush photo – Free Human Image on  Unsplash" id="550" name="Google Shape;550;p78"/>
          <p:cNvPicPr preferRelativeResize="0"/>
          <p:nvPr/>
        </p:nvPicPr>
        <p:blipFill rotWithShape="1">
          <a:blip r:embed="rId3">
            <a:alphaModFix/>
          </a:blip>
          <a:srcRect b="0" l="0" r="0" t="0"/>
          <a:stretch/>
        </p:blipFill>
        <p:spPr>
          <a:xfrm>
            <a:off x="9528825" y="274650"/>
            <a:ext cx="2544207" cy="16250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9"/>
          <p:cNvSpPr txBox="1"/>
          <p:nvPr>
            <p:ph type="title"/>
          </p:nvPr>
        </p:nvSpPr>
        <p:spPr>
          <a:xfrm>
            <a:off x="415600" y="593367"/>
            <a:ext cx="11360700" cy="943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4400">
                <a:solidFill>
                  <a:srgbClr val="1155CC"/>
                </a:solidFill>
              </a:rPr>
              <a:t>State-funded SNAP Benefits - how long?	</a:t>
            </a:r>
            <a:endParaRPr/>
          </a:p>
        </p:txBody>
      </p:sp>
      <p:sp>
        <p:nvSpPr>
          <p:cNvPr id="557" name="Google Shape;557;p79"/>
          <p:cNvSpPr txBox="1"/>
          <p:nvPr>
            <p:ph idx="1" type="body"/>
          </p:nvPr>
        </p:nvSpPr>
        <p:spPr>
          <a:xfrm>
            <a:off x="415600" y="1688225"/>
            <a:ext cx="6502800" cy="4403700"/>
          </a:xfrm>
          <a:prstGeom prst="rect">
            <a:avLst/>
          </a:prstGeom>
          <a:ln cap="flat" cmpd="dbl" w="38100">
            <a:solidFill>
              <a:srgbClr val="000000"/>
            </a:solidFill>
            <a:prstDash val="solid"/>
            <a:round/>
            <a:headEnd len="sm" w="sm" type="none"/>
            <a:tailEnd len="sm" w="sm" type="none"/>
          </a:ln>
        </p:spPr>
        <p:txBody>
          <a:bodyPr anchorCtr="0" anchor="t" bIns="121900" lIns="121900" spcFirstLastPara="1" rIns="121900" wrap="square" tIns="121900">
            <a:normAutofit lnSpcReduction="20000"/>
          </a:bodyPr>
          <a:lstStyle/>
          <a:p>
            <a:pPr indent="0" lvl="0" marL="0" rtl="0" algn="l">
              <a:spcBef>
                <a:spcPts val="0"/>
              </a:spcBef>
              <a:spcAft>
                <a:spcPts val="0"/>
              </a:spcAft>
              <a:buNone/>
            </a:pPr>
            <a:r>
              <a:t/>
            </a:r>
            <a:endParaRPr sz="2008"/>
          </a:p>
          <a:p>
            <a:pPr indent="-356115" lvl="0" marL="457200" rtl="0" algn="l">
              <a:spcBef>
                <a:spcPts val="1000"/>
              </a:spcBef>
              <a:spcAft>
                <a:spcPts val="0"/>
              </a:spcAft>
              <a:buSzPts val="2008"/>
              <a:buChar char="●"/>
            </a:pPr>
            <a:r>
              <a:rPr lang="en-US" sz="2008"/>
              <a:t>C</a:t>
            </a:r>
            <a:r>
              <a:rPr lang="en-US" sz="2008"/>
              <a:t>urrent funding available for state fiscal year 2024 is $6 million for 7 months. </a:t>
            </a:r>
            <a:endParaRPr sz="2008"/>
          </a:p>
          <a:p>
            <a:pPr indent="-356115" lvl="0" marL="457200" rtl="0" algn="l">
              <a:spcBef>
                <a:spcPts val="1000"/>
              </a:spcBef>
              <a:spcAft>
                <a:spcPts val="0"/>
              </a:spcAft>
              <a:buSzPts val="2008"/>
              <a:buChar char="●"/>
            </a:pPr>
            <a:r>
              <a:rPr lang="en-US" sz="2008"/>
              <a:t>DTA working on setting up state-funded program, hopefully </a:t>
            </a:r>
            <a:r>
              <a:rPr lang="en-US" sz="2008"/>
              <a:t>available</a:t>
            </a:r>
            <a:r>
              <a:rPr lang="en-US" sz="2008"/>
              <a:t> end of January.</a:t>
            </a:r>
            <a:endParaRPr sz="2008"/>
          </a:p>
          <a:p>
            <a:pPr indent="-356115" lvl="0" marL="457200" rtl="0" algn="l">
              <a:spcBef>
                <a:spcPts val="1000"/>
              </a:spcBef>
              <a:spcAft>
                <a:spcPts val="0"/>
              </a:spcAft>
              <a:buSzPts val="2008"/>
              <a:buChar char="●"/>
            </a:pPr>
            <a:r>
              <a:rPr lang="en-US" sz="2008"/>
              <a:t>Benefits available from 12/4/23 to 6/30/24 - or until </a:t>
            </a:r>
            <a:r>
              <a:rPr lang="en-US" sz="2008"/>
              <a:t>state</a:t>
            </a:r>
            <a:r>
              <a:rPr lang="en-US" sz="2008"/>
              <a:t> money runs out - whichever is first</a:t>
            </a:r>
            <a:endParaRPr sz="2008"/>
          </a:p>
          <a:p>
            <a:pPr indent="0" lvl="0" marL="0" rtl="0" algn="l">
              <a:spcBef>
                <a:spcPts val="1000"/>
              </a:spcBef>
              <a:spcAft>
                <a:spcPts val="0"/>
              </a:spcAft>
              <a:buNone/>
            </a:pPr>
            <a:r>
              <a:t/>
            </a:r>
            <a:endParaRPr sz="2008"/>
          </a:p>
          <a:p>
            <a:pPr indent="0" lvl="0" marL="0" rtl="0" algn="l">
              <a:spcBef>
                <a:spcPts val="1600"/>
              </a:spcBef>
              <a:spcAft>
                <a:spcPts val="0"/>
              </a:spcAft>
              <a:buNone/>
            </a:pPr>
            <a:r>
              <a:rPr lang="en-US" sz="2008"/>
              <a:t>NOTE: $6 million is not enough. Need to advocate for permanent, fully funded program!</a:t>
            </a:r>
            <a:endParaRPr sz="2008"/>
          </a:p>
          <a:p>
            <a:pPr indent="0" lvl="0" marL="0" rtl="0" algn="l">
              <a:spcBef>
                <a:spcPts val="1600"/>
              </a:spcBef>
              <a:spcAft>
                <a:spcPts val="1600"/>
              </a:spcAft>
              <a:buNone/>
            </a:pPr>
            <a:r>
              <a:t/>
            </a:r>
            <a:endParaRPr/>
          </a:p>
        </p:txBody>
      </p:sp>
      <p:sp>
        <p:nvSpPr>
          <p:cNvPr id="558" name="Google Shape;558;p7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559" name="Google Shape;559;p79"/>
          <p:cNvSpPr txBox="1"/>
          <p:nvPr>
            <p:ph idx="2" type="body"/>
          </p:nvPr>
        </p:nvSpPr>
        <p:spPr>
          <a:xfrm>
            <a:off x="7734075" y="1688225"/>
            <a:ext cx="4042200" cy="4403700"/>
          </a:xfrm>
          <a:prstGeom prst="rect">
            <a:avLst/>
          </a:prstGeom>
        </p:spPr>
        <p:txBody>
          <a:bodyPr anchorCtr="0" anchor="t" bIns="121900" lIns="121900" spcFirstLastPara="1" rIns="121900" wrap="square" tIns="121900">
            <a:normAutofit/>
          </a:bodyPr>
          <a:lstStyle/>
          <a:p>
            <a:pPr indent="0" lvl="0" marL="0" rtl="0" algn="l">
              <a:spcBef>
                <a:spcPts val="0"/>
              </a:spcBef>
              <a:spcAft>
                <a:spcPts val="1600"/>
              </a:spcAft>
              <a:buNone/>
            </a:pPr>
            <a:r>
              <a:rPr lang="en-US"/>
              <a:t>Join the Coalition to fight for more funding: </a:t>
            </a:r>
            <a:endParaRPr/>
          </a:p>
        </p:txBody>
      </p:sp>
      <p:pic>
        <p:nvPicPr>
          <p:cNvPr id="560" name="Google Shape;560;p79"/>
          <p:cNvPicPr preferRelativeResize="0"/>
          <p:nvPr/>
        </p:nvPicPr>
        <p:blipFill>
          <a:blip r:embed="rId3">
            <a:alphaModFix/>
          </a:blip>
          <a:stretch>
            <a:fillRect/>
          </a:stretch>
        </p:blipFill>
        <p:spPr>
          <a:xfrm>
            <a:off x="8275392" y="2332550"/>
            <a:ext cx="2804067" cy="275101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0"/>
          <p:cNvSpPr txBox="1"/>
          <p:nvPr>
            <p:ph type="title"/>
          </p:nvPr>
        </p:nvSpPr>
        <p:spPr>
          <a:xfrm>
            <a:off x="483233" y="250400"/>
            <a:ext cx="7585200" cy="1210500"/>
          </a:xfrm>
          <a:prstGeom prst="rect">
            <a:avLst/>
          </a:prstGeom>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None/>
            </a:pPr>
            <a:r>
              <a:rPr b="1" lang="en-US" sz="3000">
                <a:solidFill>
                  <a:srgbClr val="E69138"/>
                </a:solidFill>
              </a:rPr>
              <a:t>Feeding Our Neighbors Coalition: </a:t>
            </a:r>
            <a:endParaRPr b="1" sz="2000">
              <a:solidFill>
                <a:srgbClr val="E69138"/>
              </a:solidFill>
            </a:endParaRPr>
          </a:p>
          <a:p>
            <a:pPr indent="0" lvl="0" marL="0" rtl="0" algn="ctr">
              <a:lnSpc>
                <a:spcPct val="100000"/>
              </a:lnSpc>
              <a:spcBef>
                <a:spcPts val="0"/>
              </a:spcBef>
              <a:spcAft>
                <a:spcPts val="0"/>
              </a:spcAft>
              <a:buNone/>
            </a:pPr>
            <a:r>
              <a:rPr b="1" lang="en-US" sz="2200">
                <a:solidFill>
                  <a:srgbClr val="6AA84F"/>
                </a:solidFill>
              </a:rPr>
              <a:t>Restore Basic Benefits for Massachusetts Immigrant Residents!</a:t>
            </a:r>
            <a:endParaRPr b="1" sz="2200">
              <a:solidFill>
                <a:srgbClr val="6AA84F"/>
              </a:solidFill>
            </a:endParaRPr>
          </a:p>
          <a:p>
            <a:pPr indent="0" lvl="0" marL="0" rtl="0" algn="ctr">
              <a:lnSpc>
                <a:spcPct val="115000"/>
              </a:lnSpc>
              <a:spcBef>
                <a:spcPts val="1600"/>
              </a:spcBef>
              <a:spcAft>
                <a:spcPts val="0"/>
              </a:spcAft>
              <a:buNone/>
            </a:pPr>
            <a:r>
              <a:t/>
            </a:r>
            <a:endParaRPr b="1" sz="2500">
              <a:solidFill>
                <a:srgbClr val="FF9900"/>
              </a:solidFill>
              <a:latin typeface="Calibri"/>
              <a:ea typeface="Calibri"/>
              <a:cs typeface="Calibri"/>
              <a:sym typeface="Calibri"/>
            </a:endParaRPr>
          </a:p>
          <a:p>
            <a:pPr indent="0" lvl="0" marL="0" rtl="0" algn="ctr">
              <a:lnSpc>
                <a:spcPct val="115000"/>
              </a:lnSpc>
              <a:spcBef>
                <a:spcPts val="1600"/>
              </a:spcBef>
              <a:spcAft>
                <a:spcPts val="1600"/>
              </a:spcAft>
              <a:buClr>
                <a:schemeClr val="dk1"/>
              </a:buClr>
              <a:buSzPct val="60000"/>
              <a:buFont typeface="Arial"/>
              <a:buNone/>
            </a:pPr>
            <a:r>
              <a:t/>
            </a:r>
            <a:endParaRPr b="1" sz="2500">
              <a:solidFill>
                <a:srgbClr val="FF9900"/>
              </a:solidFill>
              <a:latin typeface="Calibri"/>
              <a:ea typeface="Calibri"/>
              <a:cs typeface="Calibri"/>
              <a:sym typeface="Calibri"/>
            </a:endParaRPr>
          </a:p>
        </p:txBody>
      </p:sp>
      <p:sp>
        <p:nvSpPr>
          <p:cNvPr id="566" name="Google Shape;566;p80"/>
          <p:cNvSpPr txBox="1"/>
          <p:nvPr>
            <p:ph idx="1" type="body"/>
          </p:nvPr>
        </p:nvSpPr>
        <p:spPr>
          <a:xfrm>
            <a:off x="415600" y="1933600"/>
            <a:ext cx="5333100" cy="3977700"/>
          </a:xfrm>
          <a:prstGeom prst="rect">
            <a:avLst/>
          </a:prstGeom>
        </p:spPr>
        <p:txBody>
          <a:bodyPr anchorCtr="0" anchor="t" bIns="121900" lIns="121900" spcFirstLastPara="1" rIns="121900" wrap="square" tIns="121900">
            <a:normAutofit lnSpcReduction="10000"/>
          </a:bodyPr>
          <a:lstStyle/>
          <a:p>
            <a:pPr indent="0" lvl="0" marL="0" rtl="0" algn="l">
              <a:spcBef>
                <a:spcPts val="0"/>
              </a:spcBef>
              <a:spcAft>
                <a:spcPts val="0"/>
              </a:spcAft>
              <a:buNone/>
            </a:pPr>
            <a:r>
              <a:rPr b="1" i="1" lang="en-US" sz="2000">
                <a:solidFill>
                  <a:srgbClr val="0B5394"/>
                </a:solidFill>
                <a:latin typeface="Calibri"/>
                <a:ea typeface="Calibri"/>
                <a:cs typeface="Calibri"/>
                <a:sym typeface="Calibri"/>
              </a:rPr>
              <a:t>An Act establishing basic needs assistance for Massachusetts immigrant residents. </a:t>
            </a:r>
            <a:endParaRPr b="1" i="1" sz="2000">
              <a:solidFill>
                <a:srgbClr val="0B5394"/>
              </a:solidFill>
              <a:latin typeface="Calibri"/>
              <a:ea typeface="Calibri"/>
              <a:cs typeface="Calibri"/>
              <a:sym typeface="Calibri"/>
            </a:endParaRPr>
          </a:p>
          <a:p>
            <a:pPr indent="0" lvl="0" marL="0" rtl="0" algn="l">
              <a:spcBef>
                <a:spcPts val="1600"/>
              </a:spcBef>
              <a:spcAft>
                <a:spcPts val="0"/>
              </a:spcAft>
              <a:buNone/>
            </a:pPr>
            <a:r>
              <a:rPr b="1" lang="en-US" sz="1700">
                <a:latin typeface="Calibri"/>
                <a:ea typeface="Calibri"/>
                <a:cs typeface="Calibri"/>
                <a:sym typeface="Calibri"/>
              </a:rPr>
              <a:t>House Bill 135 and Senate Bill 76 </a:t>
            </a:r>
            <a:r>
              <a:rPr lang="en-US" sz="1700">
                <a:latin typeface="Calibri"/>
                <a:ea typeface="Calibri"/>
                <a:cs typeface="Calibri"/>
                <a:sym typeface="Calibri"/>
              </a:rPr>
              <a:t> filed by Senator Sal DiDomenico, Representatives Antonio Cabral and Judith Garcia in Jan 2023. </a:t>
            </a:r>
            <a:endParaRPr sz="1700">
              <a:latin typeface="Calibri"/>
              <a:ea typeface="Calibri"/>
              <a:cs typeface="Calibri"/>
              <a:sym typeface="Calibri"/>
            </a:endParaRPr>
          </a:p>
          <a:p>
            <a:pPr indent="0" lvl="0" marL="0" rtl="0" algn="l">
              <a:spcBef>
                <a:spcPts val="1600"/>
              </a:spcBef>
              <a:spcAft>
                <a:spcPts val="0"/>
              </a:spcAft>
              <a:buNone/>
            </a:pPr>
            <a:r>
              <a:rPr b="1" lang="en-US" sz="1700">
                <a:latin typeface="Calibri"/>
                <a:ea typeface="Calibri"/>
                <a:cs typeface="Calibri"/>
                <a:sym typeface="Calibri"/>
              </a:rPr>
              <a:t>FY25 Budget campaign -</a:t>
            </a:r>
            <a:r>
              <a:rPr lang="en-US" sz="1700">
                <a:latin typeface="Calibri"/>
                <a:ea typeface="Calibri"/>
                <a:cs typeface="Calibri"/>
                <a:sym typeface="Calibri"/>
              </a:rPr>
              <a:t> additional funding to continue these critical benefits. </a:t>
            </a:r>
            <a:endParaRPr sz="1700">
              <a:latin typeface="Calibri"/>
              <a:ea typeface="Calibri"/>
              <a:cs typeface="Calibri"/>
              <a:sym typeface="Calibri"/>
            </a:endParaRPr>
          </a:p>
          <a:p>
            <a:pPr indent="0" lvl="0" marL="0" rtl="0" algn="l">
              <a:spcBef>
                <a:spcPts val="1600"/>
              </a:spcBef>
              <a:spcAft>
                <a:spcPts val="0"/>
              </a:spcAft>
              <a:buNone/>
            </a:pPr>
            <a:r>
              <a:rPr lang="en-US" sz="1700">
                <a:latin typeface="Calibri"/>
                <a:ea typeface="Calibri"/>
                <a:cs typeface="Calibri"/>
                <a:sym typeface="Calibri"/>
              </a:rPr>
              <a:t>More info: Pat Baker, MLRI </a:t>
            </a:r>
            <a:r>
              <a:rPr lang="en-US" sz="1700" u="sng">
                <a:solidFill>
                  <a:schemeClr val="hlink"/>
                </a:solidFill>
                <a:latin typeface="Calibri"/>
                <a:ea typeface="Calibri"/>
                <a:cs typeface="Calibri"/>
                <a:sym typeface="Calibri"/>
                <a:hlinkClick r:id="rId3"/>
              </a:rPr>
              <a:t>pbaker@mlri.org</a:t>
            </a:r>
            <a:r>
              <a:rPr lang="en-US" sz="1700">
                <a:latin typeface="Calibri"/>
                <a:ea typeface="Calibri"/>
                <a:cs typeface="Calibri"/>
                <a:sym typeface="Calibri"/>
              </a:rPr>
              <a:t> Norieliez De Jesus, La Colaborativa, </a:t>
            </a:r>
            <a:r>
              <a:rPr lang="en-US" sz="1500" u="sng">
                <a:solidFill>
                  <a:schemeClr val="hlink"/>
                </a:solidFill>
                <a:hlinkClick r:id="rId4"/>
              </a:rPr>
              <a:t>norielizd@la-colaborativa.org</a:t>
            </a:r>
            <a:endParaRPr sz="1500">
              <a:solidFill>
                <a:schemeClr val="dk1"/>
              </a:solidFill>
            </a:endParaRPr>
          </a:p>
          <a:p>
            <a:pPr indent="0" lvl="0" marL="0" rtl="0" algn="l">
              <a:spcBef>
                <a:spcPts val="1600"/>
              </a:spcBef>
              <a:spcAft>
                <a:spcPts val="1600"/>
              </a:spcAft>
              <a:buNone/>
            </a:pPr>
            <a:r>
              <a:rPr lang="en-US" sz="1700">
                <a:solidFill>
                  <a:schemeClr val="dk1"/>
                </a:solidFill>
                <a:latin typeface="Calibri"/>
                <a:ea typeface="Calibri"/>
                <a:cs typeface="Calibri"/>
                <a:sym typeface="Calibri"/>
              </a:rPr>
              <a:t>Get involved!  </a:t>
            </a:r>
            <a:r>
              <a:rPr lang="en-US" sz="1700" u="sng">
                <a:solidFill>
                  <a:schemeClr val="hlink"/>
                </a:solidFill>
                <a:latin typeface="Calibri"/>
                <a:ea typeface="Calibri"/>
                <a:cs typeface="Calibri"/>
                <a:sym typeface="Calibri"/>
                <a:hlinkClick r:id="rId5"/>
              </a:rPr>
              <a:t>Feedingourneighborsma.org</a:t>
            </a:r>
            <a:r>
              <a:rPr lang="en-US" sz="1700">
                <a:solidFill>
                  <a:schemeClr val="dk1"/>
                </a:solidFill>
                <a:latin typeface="Calibri"/>
                <a:ea typeface="Calibri"/>
                <a:cs typeface="Calibri"/>
                <a:sym typeface="Calibri"/>
              </a:rPr>
              <a:t>  </a:t>
            </a:r>
            <a:endParaRPr>
              <a:latin typeface="Calibri"/>
              <a:ea typeface="Calibri"/>
              <a:cs typeface="Calibri"/>
              <a:sym typeface="Calibri"/>
            </a:endParaRPr>
          </a:p>
        </p:txBody>
      </p:sp>
      <p:sp>
        <p:nvSpPr>
          <p:cNvPr id="567" name="Google Shape;567;p80"/>
          <p:cNvSpPr txBox="1"/>
          <p:nvPr>
            <p:ph idx="2" type="body"/>
          </p:nvPr>
        </p:nvSpPr>
        <p:spPr>
          <a:xfrm>
            <a:off x="5802933" y="2378733"/>
            <a:ext cx="5973600" cy="3895200"/>
          </a:xfrm>
          <a:prstGeom prst="rect">
            <a:avLst/>
          </a:prstGeom>
        </p:spPr>
        <p:txBody>
          <a:bodyPr anchorCtr="0" anchor="t" bIns="121900" lIns="121900" spcFirstLastPara="1" rIns="121900" wrap="square" tIns="121900">
            <a:normAutofit/>
          </a:bodyPr>
          <a:lstStyle/>
          <a:p>
            <a:pPr indent="-412750" lvl="0" marL="609600" rtl="0" algn="l">
              <a:spcBef>
                <a:spcPts val="0"/>
              </a:spcBef>
              <a:spcAft>
                <a:spcPts val="0"/>
              </a:spcAft>
              <a:buClr>
                <a:srgbClr val="333333"/>
              </a:buClr>
              <a:buSzPts val="1700"/>
              <a:buFont typeface="Calibri"/>
              <a:buChar char="●"/>
            </a:pPr>
            <a:r>
              <a:rPr lang="en-US" sz="1700">
                <a:solidFill>
                  <a:srgbClr val="333333"/>
                </a:solidFill>
                <a:latin typeface="Calibri"/>
                <a:ea typeface="Calibri"/>
                <a:cs typeface="Calibri"/>
                <a:sym typeface="Calibri"/>
              </a:rPr>
              <a:t>This bill and FY25 Budget Campaign would restore basic food assistance (SNAP) to legally present immigrants (elderly, disabled, families with children) and cash benefits (TAFDC) to families with minor children.</a:t>
            </a:r>
            <a:endParaRPr sz="1700">
              <a:solidFill>
                <a:srgbClr val="333333"/>
              </a:solidFill>
              <a:latin typeface="Calibri"/>
              <a:ea typeface="Calibri"/>
              <a:cs typeface="Calibri"/>
              <a:sym typeface="Calibri"/>
            </a:endParaRPr>
          </a:p>
          <a:p>
            <a:pPr indent="-412750" lvl="0" marL="609600" rtl="0" algn="l">
              <a:spcBef>
                <a:spcPts val="0"/>
              </a:spcBef>
              <a:spcAft>
                <a:spcPts val="0"/>
              </a:spcAft>
              <a:buClr>
                <a:srgbClr val="333333"/>
              </a:buClr>
              <a:buSzPts val="1700"/>
              <a:buFont typeface="Calibri"/>
              <a:buChar char="●"/>
            </a:pPr>
            <a:r>
              <a:rPr lang="en-US" sz="1700">
                <a:solidFill>
                  <a:srgbClr val="333333"/>
                </a:solidFill>
                <a:latin typeface="Calibri"/>
                <a:ea typeface="Calibri"/>
                <a:cs typeface="Calibri"/>
                <a:sym typeface="Calibri"/>
              </a:rPr>
              <a:t>Will impact low income immigrants with pending asylum, humanitarian parole, victims of violence, TPS, Dreamers and immigrants subject to 5-year bar. </a:t>
            </a:r>
            <a:endParaRPr sz="1700">
              <a:solidFill>
                <a:srgbClr val="333333"/>
              </a:solidFill>
              <a:latin typeface="Calibri"/>
              <a:ea typeface="Calibri"/>
              <a:cs typeface="Calibri"/>
              <a:sym typeface="Calibri"/>
            </a:endParaRPr>
          </a:p>
          <a:p>
            <a:pPr indent="-412750" lvl="0" marL="609600" rtl="0" algn="l">
              <a:spcBef>
                <a:spcPts val="0"/>
              </a:spcBef>
              <a:spcAft>
                <a:spcPts val="0"/>
              </a:spcAft>
              <a:buClr>
                <a:srgbClr val="333333"/>
              </a:buClr>
              <a:buSzPts val="1700"/>
              <a:buFont typeface="Calibri"/>
              <a:buChar char="●"/>
            </a:pPr>
            <a:r>
              <a:rPr lang="en-US" sz="1700">
                <a:solidFill>
                  <a:srgbClr val="333333"/>
                </a:solidFill>
                <a:latin typeface="Calibri"/>
                <a:ea typeface="Calibri"/>
                <a:cs typeface="Calibri"/>
                <a:sym typeface="Calibri"/>
              </a:rPr>
              <a:t>MA provided state funded benefits 1997 to 2002 after 1996 Welfare Reform Law.</a:t>
            </a:r>
            <a:endParaRPr sz="1700">
              <a:solidFill>
                <a:srgbClr val="333333"/>
              </a:solidFill>
              <a:latin typeface="Calibri"/>
              <a:ea typeface="Calibri"/>
              <a:cs typeface="Calibri"/>
              <a:sym typeface="Calibri"/>
            </a:endParaRPr>
          </a:p>
          <a:p>
            <a:pPr indent="-412750" lvl="0" marL="609600" rtl="0" algn="l">
              <a:spcBef>
                <a:spcPts val="0"/>
              </a:spcBef>
              <a:spcAft>
                <a:spcPts val="0"/>
              </a:spcAft>
              <a:buClr>
                <a:srgbClr val="333333"/>
              </a:buClr>
              <a:buSzPts val="1700"/>
              <a:buFont typeface="Calibri"/>
              <a:buChar char="●"/>
            </a:pPr>
            <a:r>
              <a:rPr b="1" lang="en-US" sz="1700">
                <a:solidFill>
                  <a:srgbClr val="B45F06"/>
                </a:solidFill>
                <a:latin typeface="Calibri"/>
                <a:ea typeface="Calibri"/>
                <a:cs typeface="Calibri"/>
                <a:sym typeface="Calibri"/>
              </a:rPr>
              <a:t>VICTORY!</a:t>
            </a:r>
            <a:r>
              <a:rPr lang="en-US" sz="1700">
                <a:solidFill>
                  <a:srgbClr val="333333"/>
                </a:solidFill>
                <a:latin typeface="Calibri"/>
                <a:ea typeface="Calibri"/>
                <a:cs typeface="Calibri"/>
                <a:sym typeface="Calibri"/>
              </a:rPr>
              <a:t>  On Dec 4, 2023, MA joined five states (CA, IL, ME, MN and WA) that will soon </a:t>
            </a:r>
            <a:r>
              <a:rPr lang="en-US" sz="1700">
                <a:solidFill>
                  <a:srgbClr val="333333"/>
                </a:solidFill>
                <a:latin typeface="Calibri"/>
                <a:ea typeface="Calibri"/>
                <a:cs typeface="Calibri"/>
                <a:sym typeface="Calibri"/>
              </a:rPr>
              <a:t>provide </a:t>
            </a:r>
            <a:r>
              <a:rPr lang="en-US" sz="1700">
                <a:solidFill>
                  <a:srgbClr val="333333"/>
                </a:solidFill>
                <a:latin typeface="Calibri"/>
                <a:ea typeface="Calibri"/>
                <a:cs typeface="Calibri"/>
                <a:sym typeface="Calibri"/>
              </a:rPr>
              <a:t>state-funded food benefits to legally present immigrants</a:t>
            </a:r>
            <a:r>
              <a:rPr lang="en-US" sz="1600">
                <a:solidFill>
                  <a:schemeClr val="dk1"/>
                </a:solidFill>
                <a:latin typeface="Calibri"/>
                <a:ea typeface="Calibri"/>
                <a:cs typeface="Calibri"/>
                <a:sym typeface="Calibri"/>
              </a:rPr>
              <a:t>.  </a:t>
            </a:r>
            <a:endParaRPr sz="1700">
              <a:solidFill>
                <a:srgbClr val="333333"/>
              </a:solidFill>
              <a:latin typeface="Calibri"/>
              <a:ea typeface="Calibri"/>
              <a:cs typeface="Calibri"/>
              <a:sym typeface="Calibri"/>
            </a:endParaRPr>
          </a:p>
        </p:txBody>
      </p:sp>
      <p:pic>
        <p:nvPicPr>
          <p:cNvPr id="568" name="Google Shape;568;p80"/>
          <p:cNvPicPr preferRelativeResize="0"/>
          <p:nvPr/>
        </p:nvPicPr>
        <p:blipFill rotWithShape="1">
          <a:blip r:embed="rId6">
            <a:alphaModFix/>
          </a:blip>
          <a:srcRect b="21292" l="17100" r="19306" t="27177"/>
          <a:stretch/>
        </p:blipFill>
        <p:spPr>
          <a:xfrm>
            <a:off x="206933" y="5911299"/>
            <a:ext cx="2804066" cy="883900"/>
          </a:xfrm>
          <a:prstGeom prst="rect">
            <a:avLst/>
          </a:prstGeom>
          <a:noFill/>
          <a:ln>
            <a:noFill/>
          </a:ln>
        </p:spPr>
      </p:pic>
      <p:pic>
        <p:nvPicPr>
          <p:cNvPr id="569" name="Google Shape;569;p80"/>
          <p:cNvPicPr preferRelativeResize="0"/>
          <p:nvPr/>
        </p:nvPicPr>
        <p:blipFill>
          <a:blip r:embed="rId7">
            <a:alphaModFix/>
          </a:blip>
          <a:stretch>
            <a:fillRect/>
          </a:stretch>
        </p:blipFill>
        <p:spPr>
          <a:xfrm>
            <a:off x="9102100" y="5979916"/>
            <a:ext cx="3089899" cy="772482"/>
          </a:xfrm>
          <a:prstGeom prst="rect">
            <a:avLst/>
          </a:prstGeom>
          <a:noFill/>
          <a:ln>
            <a:noFill/>
          </a:ln>
        </p:spPr>
      </p:pic>
      <p:pic>
        <p:nvPicPr>
          <p:cNvPr id="570" name="Google Shape;570;p80"/>
          <p:cNvPicPr preferRelativeResize="0"/>
          <p:nvPr/>
        </p:nvPicPr>
        <p:blipFill>
          <a:blip r:embed="rId8">
            <a:alphaModFix/>
          </a:blip>
          <a:stretch>
            <a:fillRect/>
          </a:stretch>
        </p:blipFill>
        <p:spPr>
          <a:xfrm>
            <a:off x="8769667" y="-114100"/>
            <a:ext cx="2804067" cy="275101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81"/>
          <p:cNvSpPr txBox="1"/>
          <p:nvPr>
            <p:ph type="title"/>
          </p:nvPr>
        </p:nvSpPr>
        <p:spPr>
          <a:xfrm>
            <a:off x="1030705" y="274303"/>
            <a:ext cx="10058400" cy="14508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000000"/>
                </a:solidFill>
              </a:rPr>
              <a:t>QUESTIONS?</a:t>
            </a:r>
            <a:endParaRPr>
              <a:solidFill>
                <a:srgbClr val="000000"/>
              </a:solidFill>
            </a:endParaRPr>
          </a:p>
        </p:txBody>
      </p:sp>
      <p:pic>
        <p:nvPicPr>
          <p:cNvPr descr="C:\Users\vnegus\AppData\Local\Microsoft\Windows\INetCache\IE\BKFOY998\three_questions_small_business_health_insuarnce[1].jpg" id="577" name="Google Shape;577;p81"/>
          <p:cNvPicPr preferRelativeResize="0"/>
          <p:nvPr/>
        </p:nvPicPr>
        <p:blipFill rotWithShape="1">
          <a:blip r:embed="rId3">
            <a:alphaModFix/>
          </a:blip>
          <a:srcRect b="0" l="0" r="0" t="0"/>
          <a:stretch/>
        </p:blipFill>
        <p:spPr>
          <a:xfrm>
            <a:off x="4405320" y="2011344"/>
            <a:ext cx="2861754" cy="2584719"/>
          </a:xfrm>
          <a:prstGeom prst="rect">
            <a:avLst/>
          </a:prstGeom>
          <a:noFill/>
          <a:ln>
            <a:noFill/>
          </a:ln>
        </p:spPr>
      </p:pic>
      <p:sp>
        <p:nvSpPr>
          <p:cNvPr id="578" name="Google Shape;578;p8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
        <p:nvSpPr>
          <p:cNvPr id="579" name="Google Shape;579;p81"/>
          <p:cNvSpPr/>
          <p:nvPr/>
        </p:nvSpPr>
        <p:spPr>
          <a:xfrm>
            <a:off x="232610" y="5044316"/>
            <a:ext cx="11654590"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chemeClr val="dk2"/>
                </a:solidFill>
              </a:rPr>
              <a:t>Come to </a:t>
            </a:r>
            <a:r>
              <a:rPr i="0" lang="en-US" sz="2800" u="none" cap="none" strike="noStrike">
                <a:solidFill>
                  <a:schemeClr val="accent3"/>
                </a:solidFill>
              </a:rPr>
              <a:t>Immigrant/Benefits 101 Training on </a:t>
            </a:r>
            <a:r>
              <a:rPr lang="en-US" sz="2800">
                <a:solidFill>
                  <a:schemeClr val="accent3"/>
                </a:solidFill>
              </a:rPr>
              <a:t>March 27, 2024</a:t>
            </a:r>
            <a:r>
              <a:rPr i="0" lang="en-US" sz="2800" u="none" cap="none" strike="noStrike">
                <a:solidFill>
                  <a:schemeClr val="dk2"/>
                </a:solidFill>
              </a:rPr>
              <a:t> to learn more! </a:t>
            </a:r>
            <a:endParaRPr i="0" sz="2400" u="none" cap="none" strike="noStrike">
              <a:solidFill>
                <a:schemeClr val="dk2"/>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2"/>
          <p:cNvSpPr txBox="1"/>
          <p:nvPr>
            <p:ph type="title"/>
          </p:nvPr>
        </p:nvSpPr>
        <p:spPr>
          <a:xfrm>
            <a:off x="1066805" y="226178"/>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n-US">
                <a:solidFill>
                  <a:schemeClr val="accent2"/>
                </a:solidFill>
              </a:rPr>
              <a:t>STRETCH BREAK – 10 mins</a:t>
            </a:r>
            <a:endParaRPr b="1">
              <a:solidFill>
                <a:schemeClr val="accent2"/>
              </a:solidFill>
            </a:endParaRPr>
          </a:p>
        </p:txBody>
      </p:sp>
      <p:sp>
        <p:nvSpPr>
          <p:cNvPr id="585" name="Google Shape;585;p8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586" name="Google Shape;586;p82"/>
          <p:cNvPicPr preferRelativeResize="0"/>
          <p:nvPr>
            <p:ph idx="1" type="body"/>
          </p:nvPr>
        </p:nvPicPr>
        <p:blipFill rotWithShape="1">
          <a:blip r:embed="rId3">
            <a:alphaModFix/>
          </a:blip>
          <a:srcRect b="0" l="0" r="0" t="0"/>
          <a:stretch/>
        </p:blipFill>
        <p:spPr>
          <a:xfrm>
            <a:off x="3100554" y="1876096"/>
            <a:ext cx="5991000" cy="4263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83"/>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sz="4900">
                <a:solidFill>
                  <a:srgbClr val="1155CC"/>
                </a:solidFill>
              </a:rPr>
              <a:t>How SNAP Benefits are Calculated</a:t>
            </a:r>
            <a:endParaRPr sz="4900">
              <a:solidFill>
                <a:srgbClr val="1155CC"/>
              </a:solidFill>
            </a:endParaRPr>
          </a:p>
        </p:txBody>
      </p:sp>
      <p:sp>
        <p:nvSpPr>
          <p:cNvPr id="593" name="Google Shape;593;p8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594" name="Google Shape;594;p83"/>
          <p:cNvPicPr preferRelativeResize="0"/>
          <p:nvPr/>
        </p:nvPicPr>
        <p:blipFill>
          <a:blip r:embed="rId3">
            <a:alphaModFix/>
          </a:blip>
          <a:stretch>
            <a:fillRect/>
          </a:stretch>
        </p:blipFill>
        <p:spPr>
          <a:xfrm>
            <a:off x="4790325" y="3650625"/>
            <a:ext cx="2943974" cy="29439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4"/>
          <p:cNvSpPr txBox="1"/>
          <p:nvPr>
            <p:ph type="title"/>
          </p:nvPr>
        </p:nvSpPr>
        <p:spPr>
          <a:xfrm>
            <a:off x="1097275" y="286600"/>
            <a:ext cx="10058400" cy="121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1155CC"/>
                </a:solidFill>
              </a:rPr>
              <a:t>SNAP Financial Rules - Overview</a:t>
            </a:r>
            <a:endParaRPr>
              <a:solidFill>
                <a:srgbClr val="1155CC"/>
              </a:solidFill>
            </a:endParaRPr>
          </a:p>
        </p:txBody>
      </p:sp>
      <p:sp>
        <p:nvSpPr>
          <p:cNvPr id="601" name="Google Shape;601;p84"/>
          <p:cNvSpPr txBox="1"/>
          <p:nvPr>
            <p:ph idx="1" type="body"/>
          </p:nvPr>
        </p:nvSpPr>
        <p:spPr>
          <a:xfrm>
            <a:off x="1097275" y="1845724"/>
            <a:ext cx="10058400" cy="4452000"/>
          </a:xfrm>
          <a:prstGeom prst="rect">
            <a:avLst/>
          </a:prstGeom>
          <a:noFill/>
          <a:ln>
            <a:noFill/>
          </a:ln>
        </p:spPr>
        <p:txBody>
          <a:bodyPr anchorCtr="0" anchor="t" bIns="45700" lIns="0" spcFirstLastPara="1" rIns="0" wrap="square" tIns="45700">
            <a:noAutofit/>
          </a:bodyPr>
          <a:lstStyle/>
          <a:p>
            <a:pPr indent="-187960" lvl="0" marL="91440" rtl="0" algn="l">
              <a:lnSpc>
                <a:spcPct val="115000"/>
              </a:lnSpc>
              <a:spcBef>
                <a:spcPts val="1400"/>
              </a:spcBef>
              <a:spcAft>
                <a:spcPts val="0"/>
              </a:spcAft>
              <a:buSzPts val="2960"/>
              <a:buFont typeface="Courier New"/>
              <a:buChar char="o"/>
            </a:pPr>
            <a:r>
              <a:rPr lang="en-US" sz="2960"/>
              <a:t>There is </a:t>
            </a:r>
            <a:r>
              <a:rPr b="1" lang="en-US" sz="2960"/>
              <a:t>NO asset test</a:t>
            </a:r>
            <a:r>
              <a:rPr lang="en-US" sz="2960"/>
              <a:t> for most SNAP households  </a:t>
            </a:r>
            <a:endParaRPr sz="2960"/>
          </a:p>
          <a:p>
            <a:pPr indent="-187960" lvl="0" marL="91440" rtl="0" algn="l">
              <a:lnSpc>
                <a:spcPct val="115000"/>
              </a:lnSpc>
              <a:spcBef>
                <a:spcPts val="1400"/>
              </a:spcBef>
              <a:spcAft>
                <a:spcPts val="0"/>
              </a:spcAft>
              <a:buSzPts val="2960"/>
              <a:buFont typeface="Courier New"/>
              <a:buChar char="o"/>
            </a:pPr>
            <a:r>
              <a:rPr lang="en-US" sz="2960"/>
              <a:t>Most households must have</a:t>
            </a:r>
            <a:r>
              <a:rPr lang="en-US" sz="2960"/>
              <a:t> </a:t>
            </a:r>
            <a:r>
              <a:rPr b="1" lang="en-US" sz="2960"/>
              <a:t>pre-t</a:t>
            </a:r>
            <a:r>
              <a:rPr b="1" lang="en-US" sz="2960"/>
              <a:t>ax (gross) income under 200% FPL. </a:t>
            </a:r>
            <a:endParaRPr b="1" sz="2960"/>
          </a:p>
          <a:p>
            <a:pPr indent="-403860" lvl="1" marL="914400" rtl="0" algn="l">
              <a:lnSpc>
                <a:spcPct val="115000"/>
              </a:lnSpc>
              <a:spcBef>
                <a:spcPts val="1400"/>
              </a:spcBef>
              <a:spcAft>
                <a:spcPts val="0"/>
              </a:spcAft>
              <a:buSzPts val="2760"/>
              <a:buChar char="o"/>
            </a:pPr>
            <a:r>
              <a:rPr lang="en-US" sz="2760"/>
              <a:t>Monthly SNAP amount is based on “net” income, after certain allowable ded</a:t>
            </a:r>
            <a:r>
              <a:rPr lang="en-US" sz="2760"/>
              <a:t>u</a:t>
            </a:r>
            <a:r>
              <a:rPr lang="en-US" sz="2760"/>
              <a:t>ctions - she</a:t>
            </a:r>
            <a:r>
              <a:rPr lang="en-US" sz="2760"/>
              <a:t>lter</a:t>
            </a:r>
            <a:r>
              <a:rPr lang="en-US" sz="2760"/>
              <a:t>, dependent care, medical costs (for 60+/severely disabled). </a:t>
            </a:r>
            <a:endParaRPr sz="2760"/>
          </a:p>
          <a:p>
            <a:pPr indent="-403860" lvl="1" marL="914400" rtl="0" algn="l">
              <a:lnSpc>
                <a:spcPct val="115000"/>
              </a:lnSpc>
              <a:spcBef>
                <a:spcPts val="1400"/>
              </a:spcBef>
              <a:spcAft>
                <a:spcPts val="0"/>
              </a:spcAft>
              <a:buSzPts val="2760"/>
              <a:buChar char="o"/>
            </a:pPr>
            <a:r>
              <a:rPr lang="en-US" sz="2760"/>
              <a:t>Many income sources do not count!</a:t>
            </a:r>
            <a:endParaRPr sz="2760"/>
          </a:p>
          <a:p>
            <a:pPr indent="0" lvl="0" marL="457200" rtl="0" algn="l">
              <a:lnSpc>
                <a:spcPct val="80000"/>
              </a:lnSpc>
              <a:spcBef>
                <a:spcPts val="1400"/>
              </a:spcBef>
              <a:spcAft>
                <a:spcPts val="0"/>
              </a:spcAft>
              <a:buSzPts val="1800"/>
              <a:buNone/>
            </a:pPr>
            <a:r>
              <a:t/>
            </a:r>
            <a:endParaRPr sz="2960"/>
          </a:p>
          <a:p>
            <a:pPr indent="0" lvl="0" marL="0" rtl="0" algn="l">
              <a:lnSpc>
                <a:spcPct val="90000"/>
              </a:lnSpc>
              <a:spcBef>
                <a:spcPts val="1200"/>
              </a:spcBef>
              <a:spcAft>
                <a:spcPts val="0"/>
              </a:spcAft>
              <a:buSzPts val="1800"/>
              <a:buNone/>
            </a:pPr>
            <a:r>
              <a:t/>
            </a:r>
            <a:endParaRPr/>
          </a:p>
        </p:txBody>
      </p:sp>
      <p:sp>
        <p:nvSpPr>
          <p:cNvPr id="602" name="Google Shape;602;p8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85"/>
          <p:cNvSpPr txBox="1"/>
          <p:nvPr>
            <p:ph type="title"/>
          </p:nvPr>
        </p:nvSpPr>
        <p:spPr>
          <a:xfrm>
            <a:off x="832850" y="163475"/>
            <a:ext cx="6762600" cy="1189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The SNAP math – 3 steps!</a:t>
            </a:r>
            <a:endParaRPr>
              <a:solidFill>
                <a:srgbClr val="1155CC"/>
              </a:solidFill>
            </a:endParaRPr>
          </a:p>
        </p:txBody>
      </p:sp>
      <p:sp>
        <p:nvSpPr>
          <p:cNvPr id="608" name="Google Shape;608;p8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lnSpcReduction="10000"/>
          </a:bodyPr>
          <a:lstStyle/>
          <a:p>
            <a:pPr indent="-533400" lvl="0" marL="533400" rtl="0" algn="l">
              <a:lnSpc>
                <a:spcPct val="90000"/>
              </a:lnSpc>
              <a:spcBef>
                <a:spcPts val="1200"/>
              </a:spcBef>
              <a:spcAft>
                <a:spcPts val="0"/>
              </a:spcAft>
              <a:buSzPts val="1800"/>
              <a:buFont typeface="Noto Sans Symbols"/>
              <a:buAutoNum type="arabicPeriod"/>
            </a:pPr>
            <a:r>
              <a:rPr b="1" lang="en-US" sz="3200"/>
              <a:t>Determine SNAP household size and gross income:</a:t>
            </a:r>
            <a:endParaRPr/>
          </a:p>
          <a:p>
            <a:pPr indent="0" lvl="1" marL="457200" rtl="0" algn="l">
              <a:lnSpc>
                <a:spcPct val="90000"/>
              </a:lnSpc>
              <a:spcBef>
                <a:spcPts val="1480"/>
              </a:spcBef>
              <a:spcAft>
                <a:spcPts val="0"/>
              </a:spcAft>
              <a:buSzPts val="1800"/>
              <a:buNone/>
            </a:pPr>
            <a:r>
              <a:rPr b="1" lang="en-US" sz="2800"/>
              <a:t>          </a:t>
            </a:r>
            <a:r>
              <a:rPr lang="en-US" sz="2800"/>
              <a:t>Does household pass gross income test?</a:t>
            </a:r>
            <a:endParaRPr/>
          </a:p>
          <a:p>
            <a:pPr indent="-533400" lvl="0" marL="533400" rtl="0" algn="l">
              <a:lnSpc>
                <a:spcPct val="90000"/>
              </a:lnSpc>
              <a:spcBef>
                <a:spcPts val="2320"/>
              </a:spcBef>
              <a:spcAft>
                <a:spcPts val="0"/>
              </a:spcAft>
              <a:buSzPts val="1800"/>
              <a:buFont typeface="Noto Sans Symbols"/>
              <a:buAutoNum type="arabicPeriod"/>
            </a:pPr>
            <a:r>
              <a:rPr b="1" lang="en-US" sz="3200"/>
              <a:t>Determine  household net income: 		</a:t>
            </a:r>
            <a:endParaRPr b="1" sz="3200"/>
          </a:p>
          <a:p>
            <a:pPr indent="0" lvl="1" marL="457200" rtl="0" algn="l">
              <a:lnSpc>
                <a:spcPct val="90000"/>
              </a:lnSpc>
              <a:spcBef>
                <a:spcPts val="1480"/>
              </a:spcBef>
              <a:spcAft>
                <a:spcPts val="0"/>
              </a:spcAft>
              <a:buSzPts val="1800"/>
              <a:buNone/>
            </a:pPr>
            <a:r>
              <a:rPr b="1" lang="en-US" sz="2800"/>
              <a:t>           </a:t>
            </a:r>
            <a:r>
              <a:rPr lang="en-US" sz="2800"/>
              <a:t>Which deductions are allowed? </a:t>
            </a:r>
            <a:endParaRPr/>
          </a:p>
          <a:p>
            <a:pPr indent="-533400" lvl="0" marL="533400" rtl="0" algn="l">
              <a:lnSpc>
                <a:spcPct val="90000"/>
              </a:lnSpc>
              <a:spcBef>
                <a:spcPts val="2320"/>
              </a:spcBef>
              <a:spcAft>
                <a:spcPts val="0"/>
              </a:spcAft>
              <a:buSzPts val="1800"/>
              <a:buFont typeface="Noto Sans Symbols"/>
              <a:buAutoNum type="arabicPeriod"/>
            </a:pPr>
            <a:r>
              <a:rPr b="1" lang="en-US" sz="3200"/>
              <a:t>Estimate SNAP benefit amount for household </a:t>
            </a:r>
            <a:endParaRPr sz="3200"/>
          </a:p>
          <a:p>
            <a:pPr indent="-228600" lvl="0" marL="457200" rtl="0" algn="l">
              <a:lnSpc>
                <a:spcPct val="90000"/>
              </a:lnSpc>
              <a:spcBef>
                <a:spcPts val="2480"/>
              </a:spcBef>
              <a:spcAft>
                <a:spcPts val="0"/>
              </a:spcAft>
              <a:buSzPts val="1800"/>
              <a:buNone/>
            </a:pPr>
            <a:r>
              <a:t/>
            </a:r>
            <a:endParaRPr/>
          </a:p>
        </p:txBody>
      </p:sp>
      <p:sp>
        <p:nvSpPr>
          <p:cNvPr id="609" name="Google Shape;609;p8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610" name="Google Shape;610;p85"/>
          <p:cNvPicPr preferRelativeResize="0"/>
          <p:nvPr/>
        </p:nvPicPr>
        <p:blipFill rotWithShape="1">
          <a:blip r:embed="rId3">
            <a:alphaModFix/>
          </a:blip>
          <a:srcRect b="0" l="0" r="0" t="0"/>
          <a:stretch/>
        </p:blipFill>
        <p:spPr>
          <a:xfrm>
            <a:off x="10045000" y="2834475"/>
            <a:ext cx="1789113" cy="118903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6"/>
          <p:cNvSpPr txBox="1"/>
          <p:nvPr>
            <p:ph type="title"/>
          </p:nvPr>
        </p:nvSpPr>
        <p:spPr>
          <a:xfrm>
            <a:off x="1021850" y="286600"/>
            <a:ext cx="9183000" cy="1004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Examples of non-countable income</a:t>
            </a:r>
            <a:endParaRPr>
              <a:solidFill>
                <a:srgbClr val="1155CC"/>
              </a:solidFill>
            </a:endParaRPr>
          </a:p>
        </p:txBody>
      </p:sp>
      <p:sp>
        <p:nvSpPr>
          <p:cNvPr id="616" name="Google Shape;616;p86"/>
          <p:cNvSpPr txBox="1"/>
          <p:nvPr>
            <p:ph idx="1" type="body"/>
          </p:nvPr>
        </p:nvSpPr>
        <p:spPr>
          <a:xfrm>
            <a:off x="709450" y="1845724"/>
            <a:ext cx="10446300" cy="4883700"/>
          </a:xfrm>
          <a:prstGeom prst="rect">
            <a:avLst/>
          </a:prstGeom>
          <a:noFill/>
          <a:ln>
            <a:noFill/>
          </a:ln>
        </p:spPr>
        <p:txBody>
          <a:bodyPr anchorCtr="0" anchor="t" bIns="45700" lIns="0" spcFirstLastPara="1" rIns="0" wrap="square" tIns="45700">
            <a:noAutofit/>
          </a:bodyPr>
          <a:lstStyle/>
          <a:p>
            <a:pPr indent="-374650" lvl="0" marL="457200" rtl="0" algn="l">
              <a:lnSpc>
                <a:spcPct val="100000"/>
              </a:lnSpc>
              <a:spcBef>
                <a:spcPts val="1200"/>
              </a:spcBef>
              <a:spcAft>
                <a:spcPts val="0"/>
              </a:spcAft>
              <a:buSzPts val="2300"/>
              <a:buFont typeface="Noto Sans Symbols"/>
              <a:buChar char="⮚"/>
            </a:pPr>
            <a:r>
              <a:rPr lang="en-US" sz="2300"/>
              <a:t>All federal, state, local and private</a:t>
            </a:r>
            <a:r>
              <a:rPr b="1" lang="en-US" sz="2300"/>
              <a:t> financial aid</a:t>
            </a:r>
            <a:r>
              <a:rPr lang="en-US" sz="2300"/>
              <a:t> including - </a:t>
            </a:r>
            <a:r>
              <a:rPr lang="en-US" sz="2300"/>
              <a:t>Pell, educational loans, work study, MassGrant, </a:t>
            </a:r>
            <a:r>
              <a:rPr lang="en-US" sz="2300"/>
              <a:t>internships</a:t>
            </a:r>
            <a:r>
              <a:rPr lang="en-US" sz="2300"/>
              <a:t> etc</a:t>
            </a:r>
            <a:endParaRPr sz="2300"/>
          </a:p>
          <a:p>
            <a:pPr indent="-374650" lvl="0" marL="457200" rtl="0" algn="l">
              <a:lnSpc>
                <a:spcPct val="100000"/>
              </a:lnSpc>
              <a:spcBef>
                <a:spcPts val="1200"/>
              </a:spcBef>
              <a:spcAft>
                <a:spcPts val="0"/>
              </a:spcAft>
              <a:buSzPts val="2300"/>
              <a:buFont typeface="Noto Sans Symbols"/>
              <a:buChar char="⮚"/>
            </a:pPr>
            <a:r>
              <a:rPr lang="en-US" sz="2300"/>
              <a:t>Non-educational </a:t>
            </a:r>
            <a:r>
              <a:rPr b="1" lang="en-US" sz="2300"/>
              <a:t>loans </a:t>
            </a:r>
            <a:endParaRPr b="1" sz="2300"/>
          </a:p>
          <a:p>
            <a:pPr indent="-374650" lvl="0" marL="457200" rtl="0" algn="l">
              <a:lnSpc>
                <a:spcPct val="100000"/>
              </a:lnSpc>
              <a:spcBef>
                <a:spcPts val="1200"/>
              </a:spcBef>
              <a:spcAft>
                <a:spcPts val="0"/>
              </a:spcAft>
              <a:buSzPts val="2300"/>
              <a:buFont typeface="Noto Sans Symbols"/>
              <a:buChar char="⮚"/>
            </a:pPr>
            <a:r>
              <a:rPr b="1" lang="en-US" sz="2300"/>
              <a:t>AmeriCorps,</a:t>
            </a:r>
            <a:r>
              <a:rPr lang="en-US" sz="2300"/>
              <a:t> VISTA, certain other stipends</a:t>
            </a:r>
            <a:endParaRPr sz="2300"/>
          </a:p>
          <a:p>
            <a:pPr indent="-374650" lvl="0" marL="457200" rtl="0" algn="l">
              <a:lnSpc>
                <a:spcPct val="100000"/>
              </a:lnSpc>
              <a:spcBef>
                <a:spcPts val="1200"/>
              </a:spcBef>
              <a:spcAft>
                <a:spcPts val="0"/>
              </a:spcAft>
              <a:buSzPts val="2300"/>
              <a:buFont typeface="Noto Sans Symbols"/>
              <a:buChar char="⮚"/>
            </a:pPr>
            <a:r>
              <a:rPr b="1" lang="en-US" sz="2300"/>
              <a:t>Tax credits</a:t>
            </a:r>
            <a:r>
              <a:rPr lang="en-US" sz="2300"/>
              <a:t> - </a:t>
            </a:r>
            <a:r>
              <a:rPr lang="en-US" sz="2300"/>
              <a:t>C</a:t>
            </a:r>
            <a:r>
              <a:rPr lang="en-US" sz="2300"/>
              <a:t>hild Tax Credit, EITC</a:t>
            </a:r>
            <a:endParaRPr sz="2300"/>
          </a:p>
          <a:p>
            <a:pPr indent="-374650" lvl="0" marL="457200" rtl="0" algn="l">
              <a:lnSpc>
                <a:spcPct val="100000"/>
              </a:lnSpc>
              <a:spcBef>
                <a:spcPts val="1200"/>
              </a:spcBef>
              <a:spcAft>
                <a:spcPts val="0"/>
              </a:spcAft>
              <a:buSzPts val="2300"/>
              <a:buFont typeface="Noto Sans Symbols"/>
              <a:buChar char="⮚"/>
            </a:pPr>
            <a:r>
              <a:rPr b="1" lang="en-US" sz="2300"/>
              <a:t>Earnings of high school students</a:t>
            </a:r>
            <a:r>
              <a:rPr lang="en-US" sz="2300"/>
              <a:t> under 18</a:t>
            </a:r>
            <a:endParaRPr sz="2300"/>
          </a:p>
          <a:p>
            <a:pPr indent="-374650" lvl="0" marL="457200" rtl="0" algn="l">
              <a:lnSpc>
                <a:spcPct val="100000"/>
              </a:lnSpc>
              <a:spcBef>
                <a:spcPts val="1200"/>
              </a:spcBef>
              <a:spcAft>
                <a:spcPts val="0"/>
              </a:spcAft>
              <a:buSzPts val="2300"/>
              <a:buFont typeface="Noto Sans Symbols"/>
              <a:buChar char="⮚"/>
            </a:pPr>
            <a:r>
              <a:rPr lang="en-US" sz="2300"/>
              <a:t>Certain third party </a:t>
            </a:r>
            <a:r>
              <a:rPr b="1" lang="en-US" sz="2300"/>
              <a:t>vendor payments</a:t>
            </a:r>
            <a:r>
              <a:rPr lang="en-US" sz="2300"/>
              <a:t> </a:t>
            </a:r>
            <a:endParaRPr sz="2300"/>
          </a:p>
          <a:p>
            <a:pPr indent="-374650" lvl="0" marL="457200" rtl="0" algn="l">
              <a:lnSpc>
                <a:spcPct val="100000"/>
              </a:lnSpc>
              <a:spcBef>
                <a:spcPts val="1200"/>
              </a:spcBef>
              <a:spcAft>
                <a:spcPts val="0"/>
              </a:spcAft>
              <a:buSzPts val="2300"/>
              <a:buFont typeface="Noto Sans Symbols"/>
              <a:buChar char="⮚"/>
            </a:pPr>
            <a:r>
              <a:rPr b="1" lang="en-US" sz="2300"/>
              <a:t>Cash contributions</a:t>
            </a:r>
            <a:r>
              <a:rPr lang="en-US" sz="2300"/>
              <a:t> from someone not legally required to give money – when money for specific purpose </a:t>
            </a:r>
            <a:endParaRPr sz="2300"/>
          </a:p>
          <a:p>
            <a:pPr indent="-374650" lvl="0" marL="457200" rtl="0" algn="l">
              <a:lnSpc>
                <a:spcPct val="100000"/>
              </a:lnSpc>
              <a:spcBef>
                <a:spcPts val="1200"/>
              </a:spcBef>
              <a:spcAft>
                <a:spcPts val="0"/>
              </a:spcAft>
              <a:buSzPts val="2300"/>
              <a:buChar char="⮚"/>
            </a:pPr>
            <a:r>
              <a:rPr lang="en-US" sz="2300"/>
              <a:t>Income spent on </a:t>
            </a:r>
            <a:r>
              <a:rPr b="1" lang="en-US" sz="2300"/>
              <a:t>legally-obligated child support</a:t>
            </a:r>
            <a:r>
              <a:rPr lang="en-US" sz="2300"/>
              <a:t> (if verified)</a:t>
            </a:r>
            <a:endParaRPr sz="2300"/>
          </a:p>
          <a:p>
            <a:pPr indent="-228600" lvl="0" marL="457200" rtl="0" algn="l">
              <a:lnSpc>
                <a:spcPct val="90000"/>
              </a:lnSpc>
              <a:spcBef>
                <a:spcPts val="1200"/>
              </a:spcBef>
              <a:spcAft>
                <a:spcPts val="0"/>
              </a:spcAft>
              <a:buSzPts val="1946"/>
              <a:buNone/>
            </a:pPr>
            <a:r>
              <a:t/>
            </a:r>
            <a:endParaRPr/>
          </a:p>
        </p:txBody>
      </p:sp>
      <p:sp>
        <p:nvSpPr>
          <p:cNvPr id="617" name="Google Shape;617;p8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618" name="Google Shape;618;p86"/>
          <p:cNvPicPr preferRelativeResize="0"/>
          <p:nvPr/>
        </p:nvPicPr>
        <p:blipFill>
          <a:blip r:embed="rId3">
            <a:alphaModFix/>
          </a:blip>
          <a:stretch>
            <a:fillRect/>
          </a:stretch>
        </p:blipFill>
        <p:spPr>
          <a:xfrm>
            <a:off x="9159050" y="151170"/>
            <a:ext cx="2280600" cy="1522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177" name="Google Shape;177;p33" title="Chart"/>
          <p:cNvPicPr preferRelativeResize="0"/>
          <p:nvPr/>
        </p:nvPicPr>
        <p:blipFill>
          <a:blip r:embed="rId3">
            <a:alphaModFix/>
          </a:blip>
          <a:stretch>
            <a:fillRect/>
          </a:stretch>
        </p:blipFill>
        <p:spPr>
          <a:xfrm>
            <a:off x="136588" y="174000"/>
            <a:ext cx="11918826" cy="6281065"/>
          </a:xfrm>
          <a:prstGeom prst="rect">
            <a:avLst/>
          </a:prstGeom>
          <a:noFill/>
          <a:ln>
            <a:noFill/>
          </a:ln>
        </p:spPr>
      </p:pic>
      <p:pic>
        <p:nvPicPr>
          <p:cNvPr id="178" name="Google Shape;178;p33"/>
          <p:cNvPicPr preferRelativeResize="0"/>
          <p:nvPr/>
        </p:nvPicPr>
        <p:blipFill>
          <a:blip r:embed="rId4">
            <a:alphaModFix/>
          </a:blip>
          <a:stretch>
            <a:fillRect/>
          </a:stretch>
        </p:blipFill>
        <p:spPr>
          <a:xfrm>
            <a:off x="109475" y="5703375"/>
            <a:ext cx="3006826" cy="751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87"/>
          <p:cNvSpPr txBox="1"/>
          <p:nvPr>
            <p:ph idx="11" type="ftr"/>
          </p:nvPr>
        </p:nvSpPr>
        <p:spPr>
          <a:xfrm>
            <a:off x="4165600" y="6248400"/>
            <a:ext cx="38608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626" name="Google Shape;626;p87"/>
          <p:cNvSpPr txBox="1"/>
          <p:nvPr>
            <p:ph idx="12" type="sldNum"/>
          </p:nvPr>
        </p:nvSpPr>
        <p:spPr>
          <a:xfrm>
            <a:off x="9042400" y="6400800"/>
            <a:ext cx="25400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627" name="Google Shape;627;p87"/>
          <p:cNvSpPr txBox="1"/>
          <p:nvPr>
            <p:ph idx="4294967295" type="title"/>
          </p:nvPr>
        </p:nvSpPr>
        <p:spPr>
          <a:xfrm>
            <a:off x="609602" y="438025"/>
            <a:ext cx="7909200" cy="914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5333"/>
              <a:buNone/>
            </a:pPr>
            <a:r>
              <a:rPr lang="en-US">
                <a:solidFill>
                  <a:srgbClr val="1155CC"/>
                </a:solidFill>
              </a:rPr>
              <a:t>Figuring out Monthly Income </a:t>
            </a:r>
            <a:endParaRPr b="1">
              <a:solidFill>
                <a:srgbClr val="1155CC"/>
              </a:solidFill>
            </a:endParaRPr>
          </a:p>
        </p:txBody>
      </p:sp>
      <p:sp>
        <p:nvSpPr>
          <p:cNvPr id="628" name="Google Shape;628;p87"/>
          <p:cNvSpPr txBox="1"/>
          <p:nvPr>
            <p:ph idx="4294967295" type="body"/>
          </p:nvPr>
        </p:nvSpPr>
        <p:spPr>
          <a:xfrm>
            <a:off x="749700" y="1659300"/>
            <a:ext cx="9037200" cy="4589100"/>
          </a:xfrm>
          <a:prstGeom prst="rect">
            <a:avLst/>
          </a:prstGeom>
          <a:noFill/>
          <a:ln>
            <a:noFill/>
          </a:ln>
        </p:spPr>
        <p:txBody>
          <a:bodyPr anchorCtr="0" anchor="t" bIns="45700" lIns="0" spcFirstLastPara="1" rIns="0" wrap="square" tIns="45700">
            <a:normAutofit lnSpcReduction="20000"/>
          </a:bodyPr>
          <a:lstStyle/>
          <a:p>
            <a:pPr indent="-381000" lvl="0" marL="457200" rtl="0" algn="l">
              <a:lnSpc>
                <a:spcPct val="115000"/>
              </a:lnSpc>
              <a:spcBef>
                <a:spcPts val="1200"/>
              </a:spcBef>
              <a:spcAft>
                <a:spcPts val="0"/>
              </a:spcAft>
              <a:buSzPts val="2400"/>
              <a:buFont typeface="Noto Sans Symbols"/>
              <a:buChar char="▪"/>
            </a:pPr>
            <a:r>
              <a:rPr lang="en-US"/>
              <a:t>Determine the </a:t>
            </a:r>
            <a:r>
              <a:rPr lang="en-US"/>
              <a:t>average</a:t>
            </a:r>
            <a:r>
              <a:rPr lang="en-US"/>
              <a:t> weekly gross income</a:t>
            </a:r>
            <a:endParaRPr/>
          </a:p>
          <a:p>
            <a:pPr indent="-381000" lvl="0" marL="457200" rtl="0" algn="l">
              <a:lnSpc>
                <a:spcPct val="115000"/>
              </a:lnSpc>
              <a:spcBef>
                <a:spcPts val="1200"/>
              </a:spcBef>
              <a:spcAft>
                <a:spcPts val="0"/>
              </a:spcAft>
              <a:buSzPts val="2400"/>
              <a:buFont typeface="Noto Sans Symbols"/>
              <a:buChar char="▪"/>
            </a:pPr>
            <a:r>
              <a:rPr lang="en-US"/>
              <a:t>Multiply weekly income by 4.333 (not 4!)</a:t>
            </a:r>
            <a:endParaRPr/>
          </a:p>
          <a:p>
            <a:pPr indent="0" lvl="0" marL="609600" rtl="0" algn="l">
              <a:lnSpc>
                <a:spcPct val="115000"/>
              </a:lnSpc>
              <a:spcBef>
                <a:spcPts val="1200"/>
              </a:spcBef>
              <a:spcAft>
                <a:spcPts val="0"/>
              </a:spcAft>
              <a:buNone/>
            </a:pPr>
            <a:r>
              <a:t/>
            </a:r>
            <a:endParaRPr/>
          </a:p>
          <a:p>
            <a:pPr indent="-381000" lvl="0" marL="457200" rtl="0" algn="l">
              <a:lnSpc>
                <a:spcPct val="115000"/>
              </a:lnSpc>
              <a:spcBef>
                <a:spcPts val="1200"/>
              </a:spcBef>
              <a:spcAft>
                <a:spcPts val="0"/>
              </a:spcAft>
              <a:buSzPts val="2400"/>
              <a:buFont typeface="Noto Sans Symbols"/>
              <a:buChar char="▪"/>
            </a:pPr>
            <a:r>
              <a:rPr lang="en-US"/>
              <a:t>For self-employment income including gig workers:</a:t>
            </a:r>
            <a:endParaRPr/>
          </a:p>
          <a:p>
            <a:pPr indent="-381000" lvl="1" marL="914400" rtl="0" algn="l">
              <a:lnSpc>
                <a:spcPct val="115000"/>
              </a:lnSpc>
              <a:spcBef>
                <a:spcPts val="200"/>
              </a:spcBef>
              <a:spcAft>
                <a:spcPts val="0"/>
              </a:spcAft>
              <a:buSzPts val="2400"/>
              <a:buFont typeface="Noto Sans Symbols"/>
              <a:buChar char="▪"/>
            </a:pPr>
            <a:r>
              <a:rPr lang="en-US" sz="2400"/>
              <a:t>Only count pre-tax net income – </a:t>
            </a:r>
            <a:r>
              <a:rPr i="1" lang="en-US" sz="2400"/>
              <a:t>after</a:t>
            </a:r>
            <a:r>
              <a:rPr lang="en-US" sz="2400"/>
              <a:t> all business-related expenses </a:t>
            </a:r>
            <a:endParaRPr sz="2400"/>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rPr lang="en-US"/>
              <a:t>In general, SNAP looks at “anticipated” income over certification period, </a:t>
            </a:r>
            <a:r>
              <a:rPr lang="en-US" u="sng"/>
              <a:t>not</a:t>
            </a:r>
            <a:r>
              <a:rPr lang="en-US"/>
              <a:t> income from terminated sources</a:t>
            </a:r>
            <a:endParaRPr/>
          </a:p>
          <a:p>
            <a:pPr indent="-228600" lvl="0" marL="457200" rtl="0" algn="l">
              <a:lnSpc>
                <a:spcPct val="90000"/>
              </a:lnSpc>
              <a:spcBef>
                <a:spcPts val="1200"/>
              </a:spcBef>
              <a:spcAft>
                <a:spcPts val="0"/>
              </a:spcAft>
              <a:buSzPts val="2162"/>
              <a:buNone/>
            </a:pPr>
            <a:r>
              <a:t/>
            </a:r>
            <a:endParaRPr/>
          </a:p>
        </p:txBody>
      </p:sp>
      <p:pic>
        <p:nvPicPr>
          <p:cNvPr id="629" name="Google Shape;629;p87"/>
          <p:cNvPicPr preferRelativeResize="0"/>
          <p:nvPr/>
        </p:nvPicPr>
        <p:blipFill>
          <a:blip r:embed="rId3">
            <a:alphaModFix/>
          </a:blip>
          <a:stretch>
            <a:fillRect/>
          </a:stretch>
        </p:blipFill>
        <p:spPr>
          <a:xfrm>
            <a:off x="9565375" y="874630"/>
            <a:ext cx="1879400" cy="19688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88"/>
          <p:cNvSpPr txBox="1"/>
          <p:nvPr>
            <p:ph type="title"/>
          </p:nvPr>
        </p:nvSpPr>
        <p:spPr>
          <a:xfrm>
            <a:off x="146475" y="286600"/>
            <a:ext cx="8926500" cy="968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1155CC"/>
                </a:solidFill>
              </a:rPr>
              <a:t>SNAP Gross income Li</a:t>
            </a:r>
            <a:r>
              <a:rPr lang="en-US">
                <a:solidFill>
                  <a:srgbClr val="1155CC"/>
                </a:solidFill>
              </a:rPr>
              <a:t>mi</a:t>
            </a:r>
            <a:r>
              <a:rPr lang="en-US">
                <a:solidFill>
                  <a:srgbClr val="1155CC"/>
                </a:solidFill>
              </a:rPr>
              <a:t>t - 200% FPL</a:t>
            </a:r>
            <a:endParaRPr>
              <a:solidFill>
                <a:srgbClr val="1155CC"/>
              </a:solidFill>
            </a:endParaRPr>
          </a:p>
        </p:txBody>
      </p:sp>
      <p:sp>
        <p:nvSpPr>
          <p:cNvPr id="636" name="Google Shape;636;p88"/>
          <p:cNvSpPr txBox="1"/>
          <p:nvPr>
            <p:ph idx="1" type="body"/>
          </p:nvPr>
        </p:nvSpPr>
        <p:spPr>
          <a:xfrm>
            <a:off x="8940150" y="2150074"/>
            <a:ext cx="3004200" cy="3793525"/>
          </a:xfrm>
          <a:prstGeom prst="rect">
            <a:avLst/>
          </a:prstGeom>
          <a:noFill/>
          <a:ln>
            <a:noFill/>
          </a:ln>
        </p:spPr>
        <p:txBody>
          <a:bodyPr anchorCtr="0" anchor="t" bIns="45700" lIns="0" spcFirstLastPara="1" rIns="0" wrap="square" tIns="45700">
            <a:noAutofit/>
          </a:bodyPr>
          <a:lstStyle/>
          <a:p>
            <a:pPr indent="0" lvl="0" marL="0" rtl="0" algn="ctr">
              <a:lnSpc>
                <a:spcPct val="115000"/>
              </a:lnSpc>
              <a:spcBef>
                <a:spcPts val="0"/>
              </a:spcBef>
              <a:spcAft>
                <a:spcPts val="0"/>
              </a:spcAft>
              <a:buSzPts val="1800"/>
              <a:buNone/>
            </a:pPr>
            <a:r>
              <a:rPr b="1" lang="en-US" sz="1800">
                <a:solidFill>
                  <a:srgbClr val="000000"/>
                </a:solidFill>
              </a:rPr>
              <a:t>Note:</a:t>
            </a:r>
            <a:r>
              <a:rPr lang="en-US" sz="1800">
                <a:solidFill>
                  <a:srgbClr val="000000"/>
                </a:solidFill>
              </a:rPr>
              <a:t> </a:t>
            </a:r>
            <a:endParaRPr sz="1800">
              <a:solidFill>
                <a:srgbClr val="000000"/>
              </a:solidFill>
            </a:endParaRPr>
          </a:p>
          <a:p>
            <a:pPr indent="0" lvl="0" marL="0" rtl="0" algn="ctr">
              <a:lnSpc>
                <a:spcPct val="115000"/>
              </a:lnSpc>
              <a:spcBef>
                <a:spcPts val="0"/>
              </a:spcBef>
              <a:spcAft>
                <a:spcPts val="0"/>
              </a:spcAft>
              <a:buSzPts val="1800"/>
              <a:buNone/>
            </a:pPr>
            <a:r>
              <a:rPr lang="en-US" sz="1700">
                <a:solidFill>
                  <a:srgbClr val="000000"/>
                </a:solidFill>
              </a:rPr>
              <a:t>Households with a senior 60+ or person with severe disa</a:t>
            </a:r>
            <a:r>
              <a:rPr lang="en-US" sz="1700">
                <a:solidFill>
                  <a:srgbClr val="000000"/>
                </a:solidFill>
              </a:rPr>
              <a:t>bilit</a:t>
            </a:r>
            <a:r>
              <a:rPr lang="en-US" sz="1700">
                <a:solidFill>
                  <a:srgbClr val="000000"/>
                </a:solidFill>
              </a:rPr>
              <a:t>ies do not have a SNAP gross income test. </a:t>
            </a:r>
            <a:endParaRPr sz="1700">
              <a:solidFill>
                <a:srgbClr val="000000"/>
              </a:solidFill>
            </a:endParaRPr>
          </a:p>
          <a:p>
            <a:pPr indent="0" lvl="0" marL="0" rtl="0" algn="ctr">
              <a:lnSpc>
                <a:spcPct val="115000"/>
              </a:lnSpc>
              <a:spcBef>
                <a:spcPts val="0"/>
              </a:spcBef>
              <a:spcAft>
                <a:spcPts val="0"/>
              </a:spcAft>
              <a:buSzPts val="1800"/>
              <a:buNone/>
            </a:pPr>
            <a:r>
              <a:t/>
            </a:r>
            <a:endParaRPr sz="1700">
              <a:solidFill>
                <a:srgbClr val="000000"/>
              </a:solidFill>
            </a:endParaRPr>
          </a:p>
          <a:p>
            <a:pPr indent="0" lvl="0" marL="0" rtl="0" algn="ctr">
              <a:lnSpc>
                <a:spcPct val="115000"/>
              </a:lnSpc>
              <a:spcBef>
                <a:spcPts val="0"/>
              </a:spcBef>
              <a:spcAft>
                <a:spcPts val="0"/>
              </a:spcAft>
              <a:buSzPts val="1800"/>
              <a:buNone/>
            </a:pPr>
            <a:r>
              <a:rPr lang="en-US" sz="1700">
                <a:solidFill>
                  <a:srgbClr val="000000"/>
                </a:solidFill>
              </a:rPr>
              <a:t>BUT if gross income is over 200% FPL they have asset test &amp; need very high expenses to qualify for SNAP. This is not common. </a:t>
            </a:r>
            <a:endParaRPr sz="1700">
              <a:solidFill>
                <a:srgbClr val="000000"/>
              </a:solidFill>
            </a:endParaRPr>
          </a:p>
          <a:p>
            <a:pPr indent="0" lvl="0" marL="0" rtl="0" algn="l">
              <a:lnSpc>
                <a:spcPct val="90000"/>
              </a:lnSpc>
              <a:spcBef>
                <a:spcPts val="1200"/>
              </a:spcBef>
              <a:spcAft>
                <a:spcPts val="0"/>
              </a:spcAft>
              <a:buSzPts val="1800"/>
              <a:buNone/>
            </a:pPr>
            <a:r>
              <a:t/>
            </a:r>
            <a:endParaRPr/>
          </a:p>
        </p:txBody>
      </p:sp>
      <p:sp>
        <p:nvSpPr>
          <p:cNvPr id="637" name="Google Shape;637;p8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graphicFrame>
        <p:nvGraphicFramePr>
          <p:cNvPr id="638" name="Google Shape;638;p88"/>
          <p:cNvGraphicFramePr/>
          <p:nvPr/>
        </p:nvGraphicFramePr>
        <p:xfrm>
          <a:off x="247650" y="1409699"/>
          <a:ext cx="3000000" cy="3000000"/>
        </p:xfrm>
        <a:graphic>
          <a:graphicData uri="http://schemas.openxmlformats.org/drawingml/2006/table">
            <a:tbl>
              <a:tblPr>
                <a:noFill/>
                <a:tableStyleId>{A3CECC62-6DA1-4799-BDE5-5C8631AA0596}</a:tableStyleId>
              </a:tblPr>
              <a:tblGrid>
                <a:gridCol w="3409950"/>
                <a:gridCol w="4991100"/>
              </a:tblGrid>
              <a:tr h="6283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Household Size</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Maximum gross monthly income</a:t>
                      </a:r>
                      <a:endParaRPr>
                        <a:solidFill>
                          <a:schemeClr val="dk2"/>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en-US" sz="1600" u="none" cap="none" strike="noStrike">
                          <a:solidFill>
                            <a:schemeClr val="dk2"/>
                          </a:solidFill>
                          <a:latin typeface="Open Sans"/>
                          <a:ea typeface="Open Sans"/>
                          <a:cs typeface="Open Sans"/>
                          <a:sym typeface="Open Sans"/>
                        </a:rPr>
                        <a:t>(as of Jan 202</a:t>
                      </a:r>
                      <a:r>
                        <a:rPr b="1" lang="en-US" sz="1600">
                          <a:solidFill>
                            <a:schemeClr val="dk2"/>
                          </a:solidFill>
                          <a:latin typeface="Open Sans"/>
                          <a:ea typeface="Open Sans"/>
                          <a:cs typeface="Open Sans"/>
                          <a:sym typeface="Open Sans"/>
                        </a:rPr>
                        <a:t>3</a:t>
                      </a:r>
                      <a:r>
                        <a:rPr b="1" lang="en-US" sz="1600" u="none" cap="none" strike="noStrike">
                          <a:solidFill>
                            <a:schemeClr val="dk2"/>
                          </a:solidFill>
                          <a:latin typeface="Open Sans"/>
                          <a:ea typeface="Open Sans"/>
                          <a:cs typeface="Open Sans"/>
                          <a:sym typeface="Open Sans"/>
                        </a:rPr>
                        <a:t>)</a:t>
                      </a:r>
                      <a:endParaRPr sz="1800" u="none" cap="none" strike="noStrike">
                        <a:solidFill>
                          <a:schemeClr val="dk2"/>
                        </a:solidFill>
                        <a:latin typeface="Open Sans"/>
                        <a:ea typeface="Open Sans"/>
                        <a:cs typeface="Open Sans"/>
                        <a:sym typeface="Open Sans"/>
                      </a:endParaRPr>
                    </a:p>
                  </a:txBody>
                  <a:tcPr marT="0" marB="0" marR="68575" marL="68575">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chemeClr val="dk1"/>
                    </a:solidFill>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1</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$2,430</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2</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a:t>
                      </a:r>
                      <a:r>
                        <a:rPr lang="en-US" sz="2400">
                          <a:solidFill>
                            <a:schemeClr val="dk2"/>
                          </a:solidFill>
                          <a:latin typeface="Open Sans"/>
                          <a:ea typeface="Open Sans"/>
                          <a:cs typeface="Open Sans"/>
                          <a:sym typeface="Open Sans"/>
                        </a:rPr>
                        <a:t>3,</a:t>
                      </a:r>
                      <a:r>
                        <a:rPr lang="en-US" sz="2400">
                          <a:solidFill>
                            <a:schemeClr val="dk2"/>
                          </a:solidFill>
                          <a:latin typeface="Open Sans"/>
                          <a:ea typeface="Open Sans"/>
                          <a:cs typeface="Open Sans"/>
                          <a:sym typeface="Open Sans"/>
                        </a:rPr>
                        <a:t>297</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3</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a:t>
                      </a:r>
                      <a:r>
                        <a:rPr lang="en-US" sz="2400">
                          <a:solidFill>
                            <a:schemeClr val="dk2"/>
                          </a:solidFill>
                          <a:latin typeface="Open Sans"/>
                          <a:ea typeface="Open Sans"/>
                          <a:cs typeface="Open Sans"/>
                          <a:sym typeface="Open Sans"/>
                        </a:rPr>
                        <a:t>4,143</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4</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a:t>
                      </a:r>
                      <a:r>
                        <a:rPr lang="en-US" sz="2400">
                          <a:solidFill>
                            <a:schemeClr val="dk2"/>
                          </a:solidFill>
                          <a:latin typeface="Open Sans"/>
                          <a:ea typeface="Open Sans"/>
                          <a:cs typeface="Open Sans"/>
                          <a:sym typeface="Open Sans"/>
                        </a:rPr>
                        <a:t>5,000</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5</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$5,</a:t>
                      </a:r>
                      <a:r>
                        <a:rPr lang="en-US" sz="2400">
                          <a:solidFill>
                            <a:schemeClr val="dk2"/>
                          </a:solidFill>
                          <a:latin typeface="Open Sans"/>
                          <a:ea typeface="Open Sans"/>
                          <a:cs typeface="Open Sans"/>
                          <a:sym typeface="Open Sans"/>
                        </a:rPr>
                        <a:t>857</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6</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a:t>
                      </a:r>
                      <a:r>
                        <a:rPr lang="en-US" sz="2400">
                          <a:solidFill>
                            <a:schemeClr val="dk2"/>
                          </a:solidFill>
                          <a:latin typeface="Open Sans"/>
                          <a:ea typeface="Open Sans"/>
                          <a:cs typeface="Open Sans"/>
                          <a:sym typeface="Open Sans"/>
                        </a:rPr>
                        <a:t>6,</a:t>
                      </a:r>
                      <a:r>
                        <a:rPr lang="en-US" sz="2400">
                          <a:solidFill>
                            <a:schemeClr val="dk2"/>
                          </a:solidFill>
                          <a:latin typeface="Open Sans"/>
                          <a:ea typeface="Open Sans"/>
                          <a:cs typeface="Open Sans"/>
                          <a:sym typeface="Open Sans"/>
                        </a:rPr>
                        <a:t>713</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7</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a:t>
                      </a:r>
                      <a:r>
                        <a:rPr lang="en-US" sz="2400">
                          <a:solidFill>
                            <a:schemeClr val="dk2"/>
                          </a:solidFill>
                          <a:latin typeface="Open Sans"/>
                          <a:ea typeface="Open Sans"/>
                          <a:cs typeface="Open Sans"/>
                          <a:sym typeface="Open Sans"/>
                        </a:rPr>
                        <a:t>7,570</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5500">
                <a:tc>
                  <a:txBody>
                    <a:bodyPr/>
                    <a:lstStyle/>
                    <a:p>
                      <a:pPr indent="0" lvl="0" marL="0" marR="0" rtl="0" algn="ctr">
                        <a:lnSpc>
                          <a:spcPct val="100000"/>
                        </a:lnSpc>
                        <a:spcBef>
                          <a:spcPts val="0"/>
                        </a:spcBef>
                        <a:spcAft>
                          <a:spcPts val="0"/>
                        </a:spcAft>
                        <a:buNone/>
                      </a:pPr>
                      <a:r>
                        <a:rPr b="1" lang="en-US" sz="2400" u="none" cap="none" strike="noStrike">
                          <a:solidFill>
                            <a:schemeClr val="dk2"/>
                          </a:solidFill>
                          <a:latin typeface="Open Sans"/>
                          <a:ea typeface="Open Sans"/>
                          <a:cs typeface="Open Sans"/>
                          <a:sym typeface="Open Sans"/>
                        </a:rPr>
                        <a:t>8</a:t>
                      </a:r>
                      <a:endParaRPr sz="2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2400" u="none" cap="none" strike="noStrike">
                          <a:solidFill>
                            <a:schemeClr val="dk2"/>
                          </a:solidFill>
                          <a:latin typeface="Open Sans"/>
                          <a:ea typeface="Open Sans"/>
                          <a:cs typeface="Open Sans"/>
                          <a:sym typeface="Open Sans"/>
                        </a:rPr>
                        <a:t>$</a:t>
                      </a:r>
                      <a:r>
                        <a:rPr lang="en-US" sz="2400">
                          <a:solidFill>
                            <a:schemeClr val="dk2"/>
                          </a:solidFill>
                          <a:latin typeface="Open Sans"/>
                          <a:ea typeface="Open Sans"/>
                          <a:cs typeface="Open Sans"/>
                          <a:sym typeface="Open Sans"/>
                        </a:rPr>
                        <a:t>8.427</a:t>
                      </a:r>
                      <a:endParaRPr sz="2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550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Each additional member</a:t>
                      </a:r>
                      <a:endParaRPr sz="22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rPr>
                        <a:t>Add approximately $</a:t>
                      </a:r>
                      <a:r>
                        <a:rPr lang="en-US" sz="1800">
                          <a:solidFill>
                            <a:schemeClr val="dk2"/>
                          </a:solidFill>
                          <a:latin typeface="Open Sans"/>
                          <a:ea typeface="Open Sans"/>
                          <a:cs typeface="Open Sans"/>
                          <a:sym typeface="Open Sans"/>
                        </a:rPr>
                        <a:t>867</a:t>
                      </a:r>
                      <a:endParaRPr sz="22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9"/>
          <p:cNvSpPr txBox="1"/>
          <p:nvPr>
            <p:ph type="title"/>
          </p:nvPr>
        </p:nvSpPr>
        <p:spPr>
          <a:xfrm>
            <a:off x="1097275" y="286601"/>
            <a:ext cx="10058400" cy="968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5"/>
                </a:solidFill>
              </a:rPr>
              <a:t>Example: Working student </a:t>
            </a:r>
            <a:endParaRPr>
              <a:solidFill>
                <a:schemeClr val="accent5"/>
              </a:solidFill>
            </a:endParaRPr>
          </a:p>
        </p:txBody>
      </p:sp>
      <p:sp>
        <p:nvSpPr>
          <p:cNvPr id="645" name="Google Shape;645;p89"/>
          <p:cNvSpPr txBox="1"/>
          <p:nvPr>
            <p:ph idx="1" type="body"/>
          </p:nvPr>
        </p:nvSpPr>
        <p:spPr>
          <a:xfrm>
            <a:off x="401825" y="1845725"/>
            <a:ext cx="8358300" cy="4557000"/>
          </a:xfrm>
          <a:prstGeom prst="rect">
            <a:avLst/>
          </a:prstGeom>
          <a:noFill/>
          <a:ln cap="flat" cmpd="dbl" w="76200">
            <a:solidFill>
              <a:schemeClr val="accent5"/>
            </a:solidFill>
            <a:prstDash val="solid"/>
            <a:round/>
            <a:headEnd len="sm" w="sm" type="none"/>
            <a:tailEnd len="sm" w="sm" type="none"/>
          </a:ln>
        </p:spPr>
        <p:txBody>
          <a:bodyPr anchorCtr="0" anchor="t" bIns="45700" lIns="0" spcFirstLastPara="1" rIns="0" wrap="square" tIns="45700">
            <a:noAutofit/>
          </a:bodyPr>
          <a:lstStyle/>
          <a:p>
            <a:pPr indent="-381000" lvl="0" marL="457200" rtl="0" algn="l">
              <a:lnSpc>
                <a:spcPct val="115000"/>
              </a:lnSpc>
              <a:spcBef>
                <a:spcPts val="1200"/>
              </a:spcBef>
              <a:spcAft>
                <a:spcPts val="0"/>
              </a:spcAft>
              <a:buSzPts val="2400"/>
              <a:buChar char=" "/>
            </a:pPr>
            <a:r>
              <a:rPr lang="en-US"/>
              <a:t>Rochelle</a:t>
            </a:r>
            <a:r>
              <a:rPr lang="en-US"/>
              <a:t> is a student at Worcester State. She also works 15 hours/week with a cleaning company and makes about $200/week gross. Sally also gets financial aid and her uncle gives her $200/month to help her with her car payments. </a:t>
            </a:r>
            <a:endParaRPr/>
          </a:p>
          <a:p>
            <a:pPr indent="-381000" lvl="0" marL="457200" rtl="0" algn="l">
              <a:lnSpc>
                <a:spcPct val="115000"/>
              </a:lnSpc>
              <a:spcBef>
                <a:spcPts val="0"/>
              </a:spcBef>
              <a:spcAft>
                <a:spcPts val="0"/>
              </a:spcAft>
              <a:buSzPts val="2400"/>
              <a:buChar char=" "/>
            </a:pPr>
            <a:r>
              <a:t/>
            </a:r>
            <a:endParaRPr/>
          </a:p>
          <a:p>
            <a:pPr indent="-381000" lvl="0" marL="457200" rtl="0" algn="l">
              <a:lnSpc>
                <a:spcPct val="115000"/>
              </a:lnSpc>
              <a:spcBef>
                <a:spcPts val="0"/>
              </a:spcBef>
              <a:spcAft>
                <a:spcPts val="0"/>
              </a:spcAft>
              <a:buSzPts val="2400"/>
              <a:buChar char=" "/>
            </a:pPr>
            <a:r>
              <a:rPr lang="en-US"/>
              <a:t>Sally’s earnings from her job counts for SNAP. None of her federal financial aid counts and the help from her uncle does not count because it is for a specific need - her car. </a:t>
            </a:r>
            <a:endParaRPr/>
          </a:p>
        </p:txBody>
      </p:sp>
      <p:sp>
        <p:nvSpPr>
          <p:cNvPr id="646" name="Google Shape;646;p8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647" name="Google Shape;647;p89"/>
          <p:cNvPicPr preferRelativeResize="0"/>
          <p:nvPr/>
        </p:nvPicPr>
        <p:blipFill rotWithShape="1">
          <a:blip r:embed="rId3">
            <a:alphaModFix/>
          </a:blip>
          <a:srcRect b="0" l="0" r="0" t="0"/>
          <a:stretch/>
        </p:blipFill>
        <p:spPr>
          <a:xfrm>
            <a:off x="9074213" y="2342625"/>
            <a:ext cx="3117725" cy="21727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90"/>
          <p:cNvSpPr txBox="1"/>
          <p:nvPr>
            <p:ph type="title"/>
          </p:nvPr>
        </p:nvSpPr>
        <p:spPr>
          <a:xfrm>
            <a:off x="472966" y="286604"/>
            <a:ext cx="10682714" cy="1037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1800"/>
              <a:buNone/>
            </a:pPr>
            <a:r>
              <a:rPr lang="en-US">
                <a:solidFill>
                  <a:schemeClr val="accent5"/>
                </a:solidFill>
              </a:rPr>
              <a:t>Example: Gig worker earnings</a:t>
            </a:r>
            <a:endParaRPr>
              <a:solidFill>
                <a:schemeClr val="accent5"/>
              </a:solidFill>
            </a:endParaRPr>
          </a:p>
        </p:txBody>
      </p:sp>
      <p:sp>
        <p:nvSpPr>
          <p:cNvPr id="653" name="Google Shape;653;p90"/>
          <p:cNvSpPr txBox="1"/>
          <p:nvPr>
            <p:ph idx="2" type="body"/>
          </p:nvPr>
        </p:nvSpPr>
        <p:spPr>
          <a:xfrm>
            <a:off x="4283600" y="1765750"/>
            <a:ext cx="7398600" cy="4461600"/>
          </a:xfrm>
          <a:prstGeom prst="rect">
            <a:avLst/>
          </a:prstGeom>
          <a:noFill/>
          <a:ln cap="flat" cmpd="dbl" w="76200">
            <a:solidFill>
              <a:schemeClr val="accent5"/>
            </a:solidFill>
            <a:prstDash val="solid"/>
            <a:round/>
            <a:headEnd len="sm" w="sm" type="none"/>
            <a:tailEnd len="sm" w="sm" type="none"/>
          </a:ln>
        </p:spPr>
        <p:txBody>
          <a:bodyPr anchorCtr="0" anchor="t" bIns="45700" lIns="0" spcFirstLastPara="1" rIns="0" wrap="square" tIns="45700">
            <a:normAutofit lnSpcReduction="10000"/>
          </a:bodyPr>
          <a:lstStyle/>
          <a:p>
            <a:pPr indent="-361950" lvl="0" marL="457200" rtl="0" algn="l">
              <a:lnSpc>
                <a:spcPct val="115000"/>
              </a:lnSpc>
              <a:spcBef>
                <a:spcPts val="1200"/>
              </a:spcBef>
              <a:spcAft>
                <a:spcPts val="0"/>
              </a:spcAft>
              <a:buSzPts val="2100"/>
              <a:buChar char=" "/>
            </a:pPr>
            <a:r>
              <a:t/>
            </a:r>
            <a:endParaRPr sz="2100"/>
          </a:p>
          <a:p>
            <a:pPr indent="-361950" lvl="0" marL="457200" rtl="0" algn="l">
              <a:lnSpc>
                <a:spcPct val="115000"/>
              </a:lnSpc>
              <a:spcBef>
                <a:spcPts val="1200"/>
              </a:spcBef>
              <a:spcAft>
                <a:spcPts val="0"/>
              </a:spcAft>
              <a:buSzPts val="2100"/>
              <a:buChar char=" "/>
            </a:pPr>
            <a:r>
              <a:rPr lang="en-US" sz="2100"/>
              <a:t>Charlie drives for a restaurant take out chain. He’s an independent contractor, paid per delivery plus tips. Charlie is leasing a car and pays a $350/mo leasing fee, plus car insurance, gas and tolls. His finds his vehicle costs eat up roughly half of what he earns from the driving.  </a:t>
            </a:r>
            <a:endParaRPr sz="2100"/>
          </a:p>
          <a:p>
            <a:pPr indent="-228600" lvl="0" marL="457200" rtl="0" algn="l">
              <a:lnSpc>
                <a:spcPct val="115000"/>
              </a:lnSpc>
              <a:spcBef>
                <a:spcPts val="1200"/>
              </a:spcBef>
              <a:spcAft>
                <a:spcPts val="0"/>
              </a:spcAft>
              <a:buSzPts val="1800"/>
              <a:buNone/>
            </a:pPr>
            <a:r>
              <a:t/>
            </a:r>
            <a:endParaRPr sz="2100"/>
          </a:p>
          <a:p>
            <a:pPr indent="-361950" lvl="0" marL="457200" rtl="0" algn="l">
              <a:lnSpc>
                <a:spcPct val="115000"/>
              </a:lnSpc>
              <a:spcBef>
                <a:spcPts val="1200"/>
              </a:spcBef>
              <a:spcAft>
                <a:spcPts val="0"/>
              </a:spcAft>
              <a:buSzPts val="2100"/>
              <a:buChar char=" "/>
            </a:pPr>
            <a:r>
              <a:rPr lang="en-US" sz="2100"/>
              <a:t>If Charlie applies for SNAP, he should report his pre-tax net income after all his business expenses but before his income taxes, FICA and FUTA. </a:t>
            </a:r>
            <a:endParaRPr sz="2100"/>
          </a:p>
        </p:txBody>
      </p:sp>
      <p:sp>
        <p:nvSpPr>
          <p:cNvPr id="654" name="Google Shape;654;p9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655" name="Google Shape;655;p90"/>
          <p:cNvPicPr preferRelativeResize="0"/>
          <p:nvPr/>
        </p:nvPicPr>
        <p:blipFill rotWithShape="1">
          <a:blip r:embed="rId3">
            <a:alphaModFix/>
          </a:blip>
          <a:srcRect b="0" l="0" r="0" t="0"/>
          <a:stretch/>
        </p:blipFill>
        <p:spPr>
          <a:xfrm>
            <a:off x="338795" y="2557463"/>
            <a:ext cx="3665646" cy="226678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91"/>
          <p:cNvSpPr txBox="1"/>
          <p:nvPr>
            <p:ph type="title"/>
          </p:nvPr>
        </p:nvSpPr>
        <p:spPr>
          <a:xfrm>
            <a:off x="622025" y="336225"/>
            <a:ext cx="9128100" cy="8685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5333"/>
              <a:buFont typeface="Calibri"/>
              <a:buNone/>
            </a:pPr>
            <a:r>
              <a:rPr lang="en-US">
                <a:solidFill>
                  <a:srgbClr val="1155CC"/>
                </a:solidFill>
              </a:rPr>
              <a:t>SNAP math - getting to net income</a:t>
            </a:r>
            <a:endParaRPr b="1">
              <a:solidFill>
                <a:srgbClr val="1155CC"/>
              </a:solidFill>
            </a:endParaRPr>
          </a:p>
        </p:txBody>
      </p:sp>
      <p:sp>
        <p:nvSpPr>
          <p:cNvPr id="662" name="Google Shape;662;p91"/>
          <p:cNvSpPr txBox="1"/>
          <p:nvPr>
            <p:ph idx="1" type="body"/>
          </p:nvPr>
        </p:nvSpPr>
        <p:spPr>
          <a:xfrm>
            <a:off x="565000" y="1508875"/>
            <a:ext cx="11296800" cy="5214600"/>
          </a:xfrm>
          <a:prstGeom prst="rect">
            <a:avLst/>
          </a:prstGeom>
          <a:noFill/>
          <a:ln>
            <a:noFill/>
          </a:ln>
        </p:spPr>
        <p:txBody>
          <a:bodyPr anchorCtr="0" anchor="t" bIns="45700" lIns="0" spcFirstLastPara="1" rIns="0" wrap="square" tIns="45700">
            <a:normAutofit lnSpcReduction="10000"/>
          </a:bodyPr>
          <a:lstStyle/>
          <a:p>
            <a:pPr indent="-342900" lvl="0" marL="457200" rtl="0" algn="l">
              <a:lnSpc>
                <a:spcPct val="115000"/>
              </a:lnSpc>
              <a:spcBef>
                <a:spcPts val="1200"/>
              </a:spcBef>
              <a:spcAft>
                <a:spcPts val="0"/>
              </a:spcAft>
              <a:buSzPts val="1800"/>
              <a:buChar char=" "/>
            </a:pPr>
            <a:r>
              <a:rPr lang="en-US" sz="2800"/>
              <a:t>In general, SNAP is based on </a:t>
            </a:r>
            <a:r>
              <a:rPr b="1" lang="en-US" sz="2800"/>
              <a:t>“net” income </a:t>
            </a:r>
            <a:r>
              <a:rPr lang="en-US" sz="2800"/>
              <a:t>after 6 possible deductions :</a:t>
            </a:r>
            <a:endParaRPr sz="3200"/>
          </a:p>
          <a:p>
            <a:pPr indent="-457200" lvl="2" marL="1371600" rtl="0" algn="l">
              <a:lnSpc>
                <a:spcPct val="115000"/>
              </a:lnSpc>
              <a:spcBef>
                <a:spcPts val="400"/>
              </a:spcBef>
              <a:spcAft>
                <a:spcPts val="0"/>
              </a:spcAft>
              <a:buSzPts val="1800"/>
              <a:buAutoNum type="arabicPeriod"/>
            </a:pPr>
            <a:r>
              <a:rPr lang="en-US" sz="2400"/>
              <a:t>A</a:t>
            </a:r>
            <a:r>
              <a:rPr b="1" lang="en-US" sz="2400"/>
              <a:t> s</a:t>
            </a:r>
            <a:r>
              <a:rPr b="1" lang="en-US" sz="2400"/>
              <a:t>tandard deduction</a:t>
            </a:r>
            <a:r>
              <a:rPr lang="en-US" sz="2400"/>
              <a:t> based on household size</a:t>
            </a:r>
            <a:endParaRPr/>
          </a:p>
          <a:p>
            <a:pPr indent="-457200" lvl="2" marL="1371600" rtl="0" algn="l">
              <a:lnSpc>
                <a:spcPct val="115000"/>
              </a:lnSpc>
              <a:spcBef>
                <a:spcPts val="400"/>
              </a:spcBef>
              <a:spcAft>
                <a:spcPts val="0"/>
              </a:spcAft>
              <a:buSzPts val="1800"/>
              <a:buAutoNum type="arabicPeriod"/>
            </a:pPr>
            <a:r>
              <a:rPr lang="en-US" sz="2400"/>
              <a:t>The </a:t>
            </a:r>
            <a:r>
              <a:rPr b="1" lang="en-US" sz="2400"/>
              <a:t>20% earned income deduction</a:t>
            </a:r>
            <a:r>
              <a:rPr lang="en-US" sz="2400"/>
              <a:t> (off gross income), </a:t>
            </a:r>
            <a:endParaRPr/>
          </a:p>
          <a:p>
            <a:pPr indent="-323850" lvl="3" marL="1828800" rtl="0" algn="l">
              <a:lnSpc>
                <a:spcPct val="115000"/>
              </a:lnSpc>
              <a:spcBef>
                <a:spcPts val="400"/>
              </a:spcBef>
              <a:spcAft>
                <a:spcPts val="0"/>
              </a:spcAft>
              <a:buSzPts val="1500"/>
              <a:buChar char="◦"/>
            </a:pPr>
            <a:r>
              <a:rPr lang="en-US" sz="2100"/>
              <a:t>Or pre-tax self employment - after business expenses</a:t>
            </a:r>
            <a:endParaRPr sz="2100"/>
          </a:p>
          <a:p>
            <a:pPr indent="-361950" lvl="3" marL="1828800" rtl="0" algn="l">
              <a:lnSpc>
                <a:spcPct val="115000"/>
              </a:lnSpc>
              <a:spcBef>
                <a:spcPts val="400"/>
              </a:spcBef>
              <a:spcAft>
                <a:spcPts val="0"/>
              </a:spcAft>
              <a:buSzPts val="2100"/>
              <a:buChar char="◦"/>
            </a:pPr>
            <a:r>
              <a:rPr lang="en-US" sz="2100"/>
              <a:t>includes verified child support paid out of earnings </a:t>
            </a:r>
            <a:endParaRPr sz="2100"/>
          </a:p>
          <a:p>
            <a:pPr indent="-457200" lvl="2" marL="1371600" rtl="0" algn="l">
              <a:lnSpc>
                <a:spcPct val="115000"/>
              </a:lnSpc>
              <a:spcBef>
                <a:spcPts val="400"/>
              </a:spcBef>
              <a:spcAft>
                <a:spcPts val="0"/>
              </a:spcAft>
              <a:buSzPts val="1800"/>
              <a:buAutoNum type="arabicPeriod"/>
            </a:pPr>
            <a:r>
              <a:rPr b="1" lang="en-US" sz="2400"/>
              <a:t>Health care</a:t>
            </a:r>
            <a:r>
              <a:rPr b="1" lang="en-US" sz="2400"/>
              <a:t> </a:t>
            </a:r>
            <a:r>
              <a:rPr lang="en-US" sz="2400"/>
              <a:t>costs</a:t>
            </a:r>
            <a:r>
              <a:rPr b="1" lang="en-US" sz="2400"/>
              <a:t> </a:t>
            </a:r>
            <a:r>
              <a:rPr lang="en-US" sz="2400"/>
              <a:t>of 60+ or disabled members only</a:t>
            </a:r>
            <a:endParaRPr/>
          </a:p>
          <a:p>
            <a:pPr indent="-457200" lvl="2" marL="1371600" rtl="0" algn="l">
              <a:lnSpc>
                <a:spcPct val="115000"/>
              </a:lnSpc>
              <a:spcBef>
                <a:spcPts val="400"/>
              </a:spcBef>
              <a:spcAft>
                <a:spcPts val="0"/>
              </a:spcAft>
              <a:buSzPts val="1800"/>
              <a:buAutoNum type="arabicPeriod"/>
            </a:pPr>
            <a:r>
              <a:rPr b="1" lang="en-US" sz="2400"/>
              <a:t>D</a:t>
            </a:r>
            <a:r>
              <a:rPr b="1" lang="en-US" sz="2400"/>
              <a:t>ependent care costs</a:t>
            </a:r>
            <a:r>
              <a:rPr lang="en-US" sz="2400"/>
              <a:t> (child or disabled adults)  </a:t>
            </a:r>
            <a:endParaRPr/>
          </a:p>
          <a:p>
            <a:pPr indent="-457200" lvl="2" marL="1371600" rtl="0" algn="l">
              <a:lnSpc>
                <a:spcPct val="115000"/>
              </a:lnSpc>
              <a:spcBef>
                <a:spcPts val="400"/>
              </a:spcBef>
              <a:spcAft>
                <a:spcPts val="0"/>
              </a:spcAft>
              <a:buSzPts val="1800"/>
              <a:buAutoNum type="arabicPeriod"/>
            </a:pPr>
            <a:r>
              <a:rPr lang="en-US" sz="2400"/>
              <a:t>Legally-obligated </a:t>
            </a:r>
            <a:r>
              <a:rPr b="1" lang="en-US" sz="2400"/>
              <a:t>child support</a:t>
            </a:r>
            <a:r>
              <a:rPr lang="en-US" sz="2400"/>
              <a:t> paid out </a:t>
            </a:r>
            <a:endParaRPr sz="2400"/>
          </a:p>
          <a:p>
            <a:pPr indent="-495300" lvl="2" marL="1371600" rtl="0" algn="l">
              <a:lnSpc>
                <a:spcPct val="115000"/>
              </a:lnSpc>
              <a:spcBef>
                <a:spcPts val="400"/>
              </a:spcBef>
              <a:spcAft>
                <a:spcPts val="0"/>
              </a:spcAft>
              <a:buSzPts val="2400"/>
              <a:buAutoNum type="arabicPeriod"/>
            </a:pPr>
            <a:r>
              <a:rPr b="1" lang="en-US" sz="2400"/>
              <a:t>Shelter costs</a:t>
            </a:r>
            <a:r>
              <a:rPr lang="en-US" sz="2400"/>
              <a:t>  </a:t>
            </a:r>
            <a:endParaRPr/>
          </a:p>
          <a:p>
            <a:pPr indent="-323850" lvl="3" marL="1828800" rtl="0" algn="l">
              <a:lnSpc>
                <a:spcPct val="115000"/>
              </a:lnSpc>
              <a:spcBef>
                <a:spcPts val="400"/>
              </a:spcBef>
              <a:spcAft>
                <a:spcPts val="0"/>
              </a:spcAft>
              <a:buSzPts val="1500"/>
              <a:buChar char="◦"/>
            </a:pPr>
            <a:r>
              <a:rPr lang="en-US" sz="2100"/>
              <a:t>rent/homeownership + utilities (standard utility allowance) </a:t>
            </a:r>
            <a:endParaRPr sz="1600"/>
          </a:p>
          <a:p>
            <a:pPr indent="-323850" lvl="3" marL="1828800" rtl="0" algn="l">
              <a:lnSpc>
                <a:spcPct val="115000"/>
              </a:lnSpc>
              <a:spcBef>
                <a:spcPts val="400"/>
              </a:spcBef>
              <a:spcAft>
                <a:spcPts val="0"/>
              </a:spcAft>
              <a:buSzPts val="1500"/>
              <a:buChar char="◦"/>
            </a:pPr>
            <a:r>
              <a:rPr lang="en-US" sz="2100"/>
              <a:t>OR  homeless deduction</a:t>
            </a:r>
            <a:endParaRPr sz="2100"/>
          </a:p>
        </p:txBody>
      </p:sp>
      <p:sp>
        <p:nvSpPr>
          <p:cNvPr id="663" name="Google Shape;663;p9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664" name="Google Shape;664;p91"/>
          <p:cNvPicPr preferRelativeResize="0"/>
          <p:nvPr/>
        </p:nvPicPr>
        <p:blipFill rotWithShape="1">
          <a:blip r:embed="rId3">
            <a:alphaModFix/>
          </a:blip>
          <a:srcRect b="0" l="0" r="0" t="0"/>
          <a:stretch/>
        </p:blipFill>
        <p:spPr>
          <a:xfrm>
            <a:off x="9514675" y="161398"/>
            <a:ext cx="1796650" cy="13474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2"/>
          <p:cNvSpPr txBox="1"/>
          <p:nvPr>
            <p:ph type="title"/>
          </p:nvPr>
        </p:nvSpPr>
        <p:spPr>
          <a:xfrm>
            <a:off x="415650" y="248617"/>
            <a:ext cx="11360700" cy="943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How monthly SNAP amount is calculated</a:t>
            </a:r>
            <a:endParaRPr b="1">
              <a:solidFill>
                <a:srgbClr val="FF0000"/>
              </a:solidFill>
            </a:endParaRPr>
          </a:p>
        </p:txBody>
      </p:sp>
      <p:sp>
        <p:nvSpPr>
          <p:cNvPr id="670" name="Google Shape;670;p92"/>
          <p:cNvSpPr txBox="1"/>
          <p:nvPr>
            <p:ph idx="1" type="body"/>
          </p:nvPr>
        </p:nvSpPr>
        <p:spPr>
          <a:xfrm>
            <a:off x="415600" y="1688225"/>
            <a:ext cx="5333100" cy="4755000"/>
          </a:xfrm>
          <a:prstGeom prst="rect">
            <a:avLst/>
          </a:prstGeom>
          <a:noFill/>
          <a:ln>
            <a:noFill/>
          </a:ln>
        </p:spPr>
        <p:txBody>
          <a:bodyPr anchorCtr="0" anchor="t" bIns="45700" lIns="0" spcFirstLastPara="1" rIns="0" wrap="square" tIns="45700">
            <a:noAutofit/>
          </a:bodyPr>
          <a:lstStyle/>
          <a:p>
            <a:pPr indent="0" lvl="0" marL="914400" rtl="0" algn="ctr">
              <a:lnSpc>
                <a:spcPct val="115000"/>
              </a:lnSpc>
              <a:spcBef>
                <a:spcPts val="200"/>
              </a:spcBef>
              <a:spcAft>
                <a:spcPts val="0"/>
              </a:spcAft>
              <a:buNone/>
            </a:pPr>
            <a:r>
              <a:rPr b="1" lang="en-US" sz="2300"/>
              <a:t>Three key steps:</a:t>
            </a:r>
            <a:r>
              <a:rPr lang="en-US" sz="2300"/>
              <a:t> </a:t>
            </a:r>
            <a:endParaRPr sz="2300"/>
          </a:p>
          <a:p>
            <a:pPr indent="-374650" lvl="2" marL="914400" rtl="0" algn="l">
              <a:lnSpc>
                <a:spcPct val="115000"/>
              </a:lnSpc>
              <a:spcBef>
                <a:spcPts val="200"/>
              </a:spcBef>
              <a:spcAft>
                <a:spcPts val="0"/>
              </a:spcAft>
              <a:buSzPts val="2300"/>
              <a:buChar char="■"/>
            </a:pPr>
            <a:r>
              <a:rPr lang="en-US" sz="2300"/>
              <a:t>Identify maximum SNAP benefit for the household size</a:t>
            </a:r>
            <a:endParaRPr sz="2300"/>
          </a:p>
          <a:p>
            <a:pPr indent="-374650" lvl="2" marL="914400" rtl="0" algn="l">
              <a:lnSpc>
                <a:spcPct val="115000"/>
              </a:lnSpc>
              <a:spcBef>
                <a:spcPts val="0"/>
              </a:spcBef>
              <a:spcAft>
                <a:spcPts val="0"/>
              </a:spcAft>
              <a:buSzPts val="2300"/>
              <a:buChar char="■"/>
            </a:pPr>
            <a:r>
              <a:rPr lang="en-US" sz="2300"/>
              <a:t>Subtract 30% of net countable income after deductions</a:t>
            </a:r>
            <a:endParaRPr sz="2300"/>
          </a:p>
          <a:p>
            <a:pPr indent="-374650" lvl="2" marL="914400" rtl="0" algn="l">
              <a:lnSpc>
                <a:spcPct val="115000"/>
              </a:lnSpc>
              <a:spcBef>
                <a:spcPts val="0"/>
              </a:spcBef>
              <a:spcAft>
                <a:spcPts val="0"/>
              </a:spcAft>
              <a:buSzPts val="2300"/>
              <a:buChar char="■"/>
            </a:pPr>
            <a:r>
              <a:rPr lang="en-US" sz="2300"/>
              <a:t>The difference is the monthly SNAP </a:t>
            </a:r>
            <a:endParaRPr sz="2300"/>
          </a:p>
          <a:p>
            <a:pPr indent="0" lvl="0" marL="457200" rtl="0" algn="l">
              <a:lnSpc>
                <a:spcPct val="115000"/>
              </a:lnSpc>
              <a:spcBef>
                <a:spcPts val="200"/>
              </a:spcBef>
              <a:spcAft>
                <a:spcPts val="0"/>
              </a:spcAft>
              <a:buNone/>
            </a:pPr>
            <a:r>
              <a:t/>
            </a:r>
            <a:endParaRPr sz="2300"/>
          </a:p>
          <a:p>
            <a:pPr indent="0" lvl="0" marL="914400" rtl="0" algn="l">
              <a:lnSpc>
                <a:spcPct val="115000"/>
              </a:lnSpc>
              <a:spcBef>
                <a:spcPts val="200"/>
              </a:spcBef>
              <a:spcAft>
                <a:spcPts val="0"/>
              </a:spcAft>
              <a:buNone/>
            </a:pPr>
            <a:r>
              <a:rPr lang="en-US" sz="2300"/>
              <a:t>The m</a:t>
            </a:r>
            <a:r>
              <a:rPr lang="en-US" sz="2300"/>
              <a:t>inimum SNAP for 1 and 2 persons &lt; 200% FPL =</a:t>
            </a:r>
            <a:r>
              <a:rPr b="1" lang="en-US" sz="2300"/>
              <a:t> </a:t>
            </a:r>
            <a:r>
              <a:rPr b="1" lang="en-US" sz="2300">
                <a:solidFill>
                  <a:srgbClr val="0070C0"/>
                </a:solidFill>
              </a:rPr>
              <a:t>$23 </a:t>
            </a:r>
            <a:endParaRPr/>
          </a:p>
          <a:p>
            <a:pPr indent="0" lvl="0" marL="0" rtl="0" algn="l">
              <a:lnSpc>
                <a:spcPct val="90000"/>
              </a:lnSpc>
              <a:spcBef>
                <a:spcPts val="1200"/>
              </a:spcBef>
              <a:spcAft>
                <a:spcPts val="0"/>
              </a:spcAft>
              <a:buSzPts val="1800"/>
              <a:buFont typeface="Calibri"/>
              <a:buNone/>
            </a:pPr>
            <a:r>
              <a:rPr lang="en-US" sz="2800"/>
              <a:t>		</a:t>
            </a:r>
            <a:endParaRPr/>
          </a:p>
        </p:txBody>
      </p:sp>
      <p:sp>
        <p:nvSpPr>
          <p:cNvPr id="671" name="Google Shape;671;p92"/>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672" name="Google Shape;672;p92"/>
          <p:cNvSpPr txBox="1"/>
          <p:nvPr>
            <p:ph idx="2" type="body"/>
          </p:nvPr>
        </p:nvSpPr>
        <p:spPr>
          <a:xfrm>
            <a:off x="7143875" y="1688225"/>
            <a:ext cx="4632300" cy="4755000"/>
          </a:xfrm>
          <a:prstGeom prst="rect">
            <a:avLst/>
          </a:prstGeom>
          <a:ln cap="flat" cmpd="dbl" w="38100">
            <a:solidFill>
              <a:schemeClr val="accent5"/>
            </a:solidFill>
            <a:prstDash val="solid"/>
            <a:round/>
            <a:headEnd len="sm" w="sm" type="none"/>
            <a:tailEnd len="sm" w="sm" type="none"/>
          </a:ln>
        </p:spPr>
        <p:txBody>
          <a:bodyPr anchorCtr="0" anchor="t" bIns="121900" lIns="121900" spcFirstLastPara="1" rIns="121900" wrap="square" tIns="121900">
            <a:normAutofit/>
          </a:bodyPr>
          <a:lstStyle/>
          <a:p>
            <a:pPr indent="0" lvl="0" marL="0" rtl="0" algn="ctr">
              <a:spcBef>
                <a:spcPts val="0"/>
              </a:spcBef>
              <a:spcAft>
                <a:spcPts val="0"/>
              </a:spcAft>
              <a:buNone/>
            </a:pPr>
            <a:r>
              <a:rPr b="1" lang="en-US" sz="2200"/>
              <a:t>EXAMPLE: </a:t>
            </a:r>
            <a:r>
              <a:rPr lang="en-US" sz="2200"/>
              <a:t> </a:t>
            </a:r>
            <a:endParaRPr sz="2200"/>
          </a:p>
          <a:p>
            <a:pPr indent="0" lvl="0" marL="0" rtl="0" algn="l">
              <a:spcBef>
                <a:spcPts val="1600"/>
              </a:spcBef>
              <a:spcAft>
                <a:spcPts val="0"/>
              </a:spcAft>
              <a:buNone/>
            </a:pPr>
            <a:r>
              <a:rPr lang="en-US" sz="2200"/>
              <a:t>Jane has two kids.  She has net countable income of $900/month after child care and shelter deductions:</a:t>
            </a:r>
            <a:endParaRPr sz="2200"/>
          </a:p>
          <a:p>
            <a:pPr indent="-368300" lvl="0" marL="457200" rtl="0" algn="l">
              <a:spcBef>
                <a:spcPts val="1600"/>
              </a:spcBef>
              <a:spcAft>
                <a:spcPts val="0"/>
              </a:spcAft>
              <a:buSzPts val="2200"/>
              <a:buChar char="●"/>
            </a:pPr>
            <a:r>
              <a:rPr lang="en-US" sz="2200"/>
              <a:t>Max SNAP for 3:		  $766</a:t>
            </a:r>
            <a:endParaRPr sz="2200"/>
          </a:p>
          <a:p>
            <a:pPr indent="-368300" lvl="0" marL="457200" rtl="0" algn="l">
              <a:spcBef>
                <a:spcPts val="0"/>
              </a:spcBef>
              <a:spcAft>
                <a:spcPts val="0"/>
              </a:spcAft>
              <a:buSzPts val="2200"/>
              <a:buChar char="●"/>
            </a:pPr>
            <a:r>
              <a:rPr lang="en-US" sz="2200"/>
              <a:t>30% of net income:	- $300</a:t>
            </a:r>
            <a:endParaRPr sz="2200"/>
          </a:p>
          <a:p>
            <a:pPr indent="-368300" lvl="0" marL="457200" rtl="0" algn="l">
              <a:spcBef>
                <a:spcPts val="0"/>
              </a:spcBef>
              <a:spcAft>
                <a:spcPts val="0"/>
              </a:spcAft>
              <a:buSzPts val="2200"/>
              <a:buChar char="●"/>
            </a:pPr>
            <a:r>
              <a:rPr lang="en-US" sz="2200"/>
              <a:t>Monthly SNAP:		= $466</a:t>
            </a:r>
            <a:endParaRPr sz="2200"/>
          </a:p>
        </p:txBody>
      </p:sp>
      <p:pic>
        <p:nvPicPr>
          <p:cNvPr id="673" name="Google Shape;673;p92"/>
          <p:cNvPicPr preferRelativeResize="0"/>
          <p:nvPr/>
        </p:nvPicPr>
        <p:blipFill rotWithShape="1">
          <a:blip r:embed="rId3">
            <a:alphaModFix/>
          </a:blip>
          <a:srcRect b="0" l="0" r="0" t="0"/>
          <a:stretch/>
        </p:blipFill>
        <p:spPr>
          <a:xfrm>
            <a:off x="10130300" y="100573"/>
            <a:ext cx="1796650" cy="13474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93"/>
          <p:cNvSpPr txBox="1"/>
          <p:nvPr>
            <p:ph type="title"/>
          </p:nvPr>
        </p:nvSpPr>
        <p:spPr>
          <a:xfrm>
            <a:off x="247310" y="358100"/>
            <a:ext cx="7078800" cy="838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SNAP Monthly Benefits</a:t>
            </a:r>
            <a:endParaRPr>
              <a:solidFill>
                <a:srgbClr val="1155CC"/>
              </a:solidFill>
            </a:endParaRPr>
          </a:p>
        </p:txBody>
      </p:sp>
      <p:sp>
        <p:nvSpPr>
          <p:cNvPr id="680" name="Google Shape;680;p93"/>
          <p:cNvSpPr txBox="1"/>
          <p:nvPr>
            <p:ph idx="1" type="body"/>
          </p:nvPr>
        </p:nvSpPr>
        <p:spPr>
          <a:xfrm>
            <a:off x="359325" y="1341625"/>
            <a:ext cx="5061600" cy="4968600"/>
          </a:xfrm>
          <a:prstGeom prst="rect">
            <a:avLst/>
          </a:prstGeom>
          <a:noFill/>
          <a:ln>
            <a:noFill/>
          </a:ln>
        </p:spPr>
        <p:txBody>
          <a:bodyPr anchorCtr="0" anchor="t" bIns="45700" lIns="0" spcFirstLastPara="1" rIns="0" wrap="square" tIns="45700">
            <a:noAutofit/>
          </a:bodyPr>
          <a:lstStyle/>
          <a:p>
            <a:pPr indent="-393700" lvl="0" marL="457200" rtl="0" algn="l">
              <a:lnSpc>
                <a:spcPct val="115000"/>
              </a:lnSpc>
              <a:spcBef>
                <a:spcPts val="0"/>
              </a:spcBef>
              <a:spcAft>
                <a:spcPts val="0"/>
              </a:spcAft>
              <a:buSzPts val="2600"/>
              <a:buChar char="▪"/>
            </a:pPr>
            <a:r>
              <a:rPr lang="en-US" sz="2600"/>
              <a:t>Regular SNAP issued the 1-14th of the month depending on last digit of the household’s SSN.</a:t>
            </a:r>
            <a:endParaRPr sz="2600"/>
          </a:p>
          <a:p>
            <a:pPr indent="0" lvl="0" marL="457200" rtl="0" algn="l">
              <a:lnSpc>
                <a:spcPct val="115000"/>
              </a:lnSpc>
              <a:spcBef>
                <a:spcPts val="0"/>
              </a:spcBef>
              <a:spcAft>
                <a:spcPts val="0"/>
              </a:spcAft>
              <a:buNone/>
            </a:pPr>
            <a:r>
              <a:t/>
            </a:r>
            <a:endParaRPr sz="2600"/>
          </a:p>
          <a:p>
            <a:pPr indent="-393700" lvl="0" marL="457200" rtl="0" algn="l">
              <a:lnSpc>
                <a:spcPct val="115000"/>
              </a:lnSpc>
              <a:spcBef>
                <a:spcPts val="0"/>
              </a:spcBef>
              <a:spcAft>
                <a:spcPts val="0"/>
              </a:spcAft>
              <a:buSzPts val="2600"/>
              <a:buChar char="▪"/>
            </a:pPr>
            <a:r>
              <a:rPr lang="en-US" sz="2600"/>
              <a:t>SNAP benefits are usually increased October 1st of each year.</a:t>
            </a:r>
            <a:endParaRPr sz="2800"/>
          </a:p>
        </p:txBody>
      </p:sp>
      <p:graphicFrame>
        <p:nvGraphicFramePr>
          <p:cNvPr id="681" name="Google Shape;681;p93"/>
          <p:cNvGraphicFramePr/>
          <p:nvPr/>
        </p:nvGraphicFramePr>
        <p:xfrm>
          <a:off x="6887792" y="358013"/>
          <a:ext cx="3000000" cy="3000000"/>
        </p:xfrm>
        <a:graphic>
          <a:graphicData uri="http://schemas.openxmlformats.org/drawingml/2006/table">
            <a:tbl>
              <a:tblPr>
                <a:noFill/>
                <a:tableStyleId>{A3CECC62-6DA1-4799-BDE5-5C8631AA0596}</a:tableStyleId>
              </a:tblPr>
              <a:tblGrid>
                <a:gridCol w="2116575"/>
                <a:gridCol w="1844000"/>
              </a:tblGrid>
              <a:tr h="1741050">
                <a:tc>
                  <a:txBody>
                    <a:bodyPr/>
                    <a:lstStyle/>
                    <a:p>
                      <a:pPr indent="0" lvl="0" marL="0" rtl="0" algn="l">
                        <a:lnSpc>
                          <a:spcPct val="115000"/>
                        </a:lnSpc>
                        <a:spcBef>
                          <a:spcPts val="0"/>
                        </a:spcBef>
                        <a:spcAft>
                          <a:spcPts val="0"/>
                        </a:spcAft>
                        <a:buNone/>
                      </a:pPr>
                      <a:r>
                        <a:rPr b="1" lang="en-US" sz="2400">
                          <a:solidFill>
                            <a:schemeClr val="dk2"/>
                          </a:solidFill>
                          <a:highlight>
                            <a:schemeClr val="dk1"/>
                          </a:highlight>
                          <a:latin typeface="Open Sans"/>
                          <a:ea typeface="Open Sans"/>
                          <a:cs typeface="Open Sans"/>
                          <a:sym typeface="Open Sans"/>
                        </a:rPr>
                        <a:t>Household Size</a:t>
                      </a:r>
                      <a:endParaRPr b="1" sz="2400">
                        <a:solidFill>
                          <a:schemeClr val="dk2"/>
                        </a:solidFill>
                        <a:highlight>
                          <a:schemeClr val="dk1"/>
                        </a:highlight>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lnSpc>
                          <a:spcPct val="115000"/>
                        </a:lnSpc>
                        <a:spcBef>
                          <a:spcPts val="0"/>
                        </a:spcBef>
                        <a:spcAft>
                          <a:spcPts val="0"/>
                        </a:spcAft>
                        <a:buNone/>
                      </a:pPr>
                      <a:r>
                        <a:rPr b="1" lang="en-US" sz="2400">
                          <a:solidFill>
                            <a:schemeClr val="dk2"/>
                          </a:solidFill>
                          <a:highlight>
                            <a:schemeClr val="dk1"/>
                          </a:highlight>
                          <a:latin typeface="Open Sans"/>
                          <a:ea typeface="Open Sans"/>
                          <a:cs typeface="Open Sans"/>
                          <a:sym typeface="Open Sans"/>
                        </a:rPr>
                        <a:t>M</a:t>
                      </a:r>
                      <a:r>
                        <a:rPr b="1" lang="en-US" sz="2400">
                          <a:solidFill>
                            <a:schemeClr val="dk2"/>
                          </a:solidFill>
                          <a:highlight>
                            <a:schemeClr val="dk1"/>
                          </a:highlight>
                          <a:latin typeface="Open Sans"/>
                          <a:ea typeface="Open Sans"/>
                          <a:cs typeface="Open Sans"/>
                          <a:sym typeface="Open Sans"/>
                        </a:rPr>
                        <a:t>ax</a:t>
                      </a:r>
                      <a:r>
                        <a:rPr b="1" lang="en-US" sz="2400">
                          <a:solidFill>
                            <a:schemeClr val="dk2"/>
                          </a:solidFill>
                          <a:highlight>
                            <a:schemeClr val="dk1"/>
                          </a:highlight>
                          <a:latin typeface="Open Sans"/>
                          <a:ea typeface="Open Sans"/>
                          <a:cs typeface="Open Sans"/>
                          <a:sym typeface="Open Sans"/>
                        </a:rPr>
                        <a:t>imum SNAP </a:t>
                      </a:r>
                      <a:r>
                        <a:rPr b="1" lang="en-US" sz="1800">
                          <a:solidFill>
                            <a:schemeClr val="dk2"/>
                          </a:solidFill>
                          <a:highlight>
                            <a:schemeClr val="dk1"/>
                          </a:highlight>
                          <a:latin typeface="Open Sans"/>
                          <a:ea typeface="Open Sans"/>
                          <a:cs typeface="Open Sans"/>
                          <a:sym typeface="Open Sans"/>
                        </a:rPr>
                        <a:t>(as of 10/1/23)</a:t>
                      </a:r>
                      <a:endParaRPr b="1" sz="1800">
                        <a:solidFill>
                          <a:schemeClr val="dk2"/>
                        </a:solidFill>
                        <a:highlight>
                          <a:schemeClr val="dk1"/>
                        </a:highlight>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573150">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1</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$291</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2</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$535</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3</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$766</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4</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$973</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5</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$1,155</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6</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$1,386</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7</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900">
                          <a:latin typeface="Open Sans"/>
                          <a:ea typeface="Open Sans"/>
                          <a:cs typeface="Open Sans"/>
                          <a:sym typeface="Open Sans"/>
                        </a:rPr>
                        <a:t>$1,532</a:t>
                      </a:r>
                      <a:endParaRPr sz="19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800">
                          <a:latin typeface="Open Sans"/>
                          <a:ea typeface="Open Sans"/>
                          <a:cs typeface="Open Sans"/>
                          <a:sym typeface="Open Sans"/>
                        </a:rPr>
                        <a:t>8</a:t>
                      </a:r>
                      <a:endParaRPr sz="18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800">
                          <a:latin typeface="Open Sans"/>
                          <a:ea typeface="Open Sans"/>
                          <a:cs typeface="Open Sans"/>
                          <a:sym typeface="Open Sans"/>
                        </a:rPr>
                        <a:t>$1,751</a:t>
                      </a:r>
                      <a:endParaRPr sz="18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682" name="Google Shape;682;p9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94"/>
          <p:cNvSpPr txBox="1"/>
          <p:nvPr>
            <p:ph type="title"/>
          </p:nvPr>
        </p:nvSpPr>
        <p:spPr>
          <a:xfrm>
            <a:off x="638100" y="360475"/>
            <a:ext cx="7872000" cy="10551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1155CC"/>
                </a:solidFill>
              </a:rPr>
              <a:t>Maximize SNAP with deductions</a:t>
            </a:r>
            <a:endParaRPr>
              <a:solidFill>
                <a:srgbClr val="1155CC"/>
              </a:solidFill>
            </a:endParaRPr>
          </a:p>
        </p:txBody>
      </p:sp>
      <p:sp>
        <p:nvSpPr>
          <p:cNvPr id="689" name="Google Shape;689;p94"/>
          <p:cNvSpPr txBox="1"/>
          <p:nvPr>
            <p:ph idx="1" type="body"/>
          </p:nvPr>
        </p:nvSpPr>
        <p:spPr>
          <a:xfrm>
            <a:off x="799025" y="1625975"/>
            <a:ext cx="10693500" cy="4897500"/>
          </a:xfrm>
          <a:prstGeom prst="rect">
            <a:avLst/>
          </a:prstGeom>
        </p:spPr>
        <p:txBody>
          <a:bodyPr anchorCtr="0" anchor="t" bIns="45700" lIns="0" spcFirstLastPara="1" rIns="0" wrap="square" tIns="45700">
            <a:normAutofit/>
          </a:bodyPr>
          <a:lstStyle/>
          <a:p>
            <a:pPr indent="0" lvl="0" marL="0" rtl="0" algn="l">
              <a:lnSpc>
                <a:spcPct val="90000"/>
              </a:lnSpc>
              <a:spcBef>
                <a:spcPts val="0"/>
              </a:spcBef>
              <a:spcAft>
                <a:spcPts val="0"/>
              </a:spcAft>
              <a:buNone/>
            </a:pPr>
            <a:r>
              <a:rPr b="1" lang="en-US" sz="3100">
                <a:solidFill>
                  <a:srgbClr val="3F3F3F"/>
                </a:solidFill>
              </a:rPr>
              <a:t>Four key deductions to maximize SNAP:</a:t>
            </a:r>
            <a:endParaRPr b="1" sz="3100">
              <a:solidFill>
                <a:srgbClr val="3F3F3F"/>
              </a:solidFill>
            </a:endParaRPr>
          </a:p>
          <a:p>
            <a:pPr indent="-425450" lvl="0" marL="457200" rtl="0" algn="l">
              <a:lnSpc>
                <a:spcPct val="90000"/>
              </a:lnSpc>
              <a:spcBef>
                <a:spcPts val="0"/>
              </a:spcBef>
              <a:spcAft>
                <a:spcPts val="0"/>
              </a:spcAft>
              <a:buClr>
                <a:srgbClr val="3F3F3F"/>
              </a:buClr>
              <a:buSzPts val="3100"/>
              <a:buChar char=" "/>
            </a:pPr>
            <a:r>
              <a:t/>
            </a:r>
            <a:endParaRPr sz="3100">
              <a:solidFill>
                <a:srgbClr val="3F3F3F"/>
              </a:solidFill>
            </a:endParaRPr>
          </a:p>
          <a:p>
            <a:pPr indent="-419100" lvl="1" marL="914400" rtl="0" algn="l">
              <a:lnSpc>
                <a:spcPct val="90000"/>
              </a:lnSpc>
              <a:spcBef>
                <a:spcPts val="0"/>
              </a:spcBef>
              <a:spcAft>
                <a:spcPts val="0"/>
              </a:spcAft>
              <a:buSzPts val="3000"/>
              <a:buChar char="◦"/>
            </a:pPr>
            <a:r>
              <a:rPr lang="en-US" sz="3000">
                <a:solidFill>
                  <a:srgbClr val="3F3F3F"/>
                </a:solidFill>
              </a:rPr>
              <a:t>Child support paid to child outside of home</a:t>
            </a:r>
            <a:endParaRPr sz="3000">
              <a:solidFill>
                <a:srgbClr val="3F3F3F"/>
              </a:solidFill>
            </a:endParaRPr>
          </a:p>
          <a:p>
            <a:pPr indent="-419100" lvl="1" marL="914400" rtl="0" algn="l">
              <a:lnSpc>
                <a:spcPct val="90000"/>
              </a:lnSpc>
              <a:spcBef>
                <a:spcPts val="0"/>
              </a:spcBef>
              <a:spcAft>
                <a:spcPts val="0"/>
              </a:spcAft>
              <a:buClr>
                <a:srgbClr val="3F3F3F"/>
              </a:buClr>
              <a:buSzPts val="3000"/>
              <a:buChar char="◦"/>
            </a:pPr>
            <a:r>
              <a:rPr lang="en-US" sz="3000">
                <a:solidFill>
                  <a:srgbClr val="3F3F3F"/>
                </a:solidFill>
              </a:rPr>
              <a:t>Child care and adult dependent care costs</a:t>
            </a:r>
            <a:endParaRPr sz="3000">
              <a:solidFill>
                <a:srgbClr val="3F3F3F"/>
              </a:solidFill>
            </a:endParaRPr>
          </a:p>
          <a:p>
            <a:pPr indent="-419100" lvl="1" marL="914400" rtl="0" algn="l">
              <a:lnSpc>
                <a:spcPct val="90000"/>
              </a:lnSpc>
              <a:spcBef>
                <a:spcPts val="0"/>
              </a:spcBef>
              <a:spcAft>
                <a:spcPts val="0"/>
              </a:spcAft>
              <a:buSzPts val="3000"/>
              <a:buChar char="◦"/>
            </a:pPr>
            <a:r>
              <a:rPr lang="en-US" sz="3000">
                <a:solidFill>
                  <a:srgbClr val="3F3F3F"/>
                </a:solidFill>
              </a:rPr>
              <a:t>Health care costs for persons age 60+ or disabled </a:t>
            </a:r>
            <a:endParaRPr sz="3000">
              <a:solidFill>
                <a:srgbClr val="3F3F3F"/>
              </a:solidFill>
            </a:endParaRPr>
          </a:p>
          <a:p>
            <a:pPr indent="0" lvl="0" marL="914400" rtl="0" algn="ctr">
              <a:lnSpc>
                <a:spcPct val="90000"/>
              </a:lnSpc>
              <a:spcBef>
                <a:spcPts val="0"/>
              </a:spcBef>
              <a:spcAft>
                <a:spcPts val="0"/>
              </a:spcAft>
              <a:buNone/>
            </a:pPr>
            <a:r>
              <a:rPr lang="en-US" sz="3000">
                <a:solidFill>
                  <a:srgbClr val="3F3F3F"/>
                </a:solidFill>
              </a:rPr>
              <a:t>AND</a:t>
            </a:r>
            <a:endParaRPr sz="3000">
              <a:solidFill>
                <a:srgbClr val="3F3F3F"/>
              </a:solidFill>
            </a:endParaRPr>
          </a:p>
          <a:p>
            <a:pPr indent="-419100" lvl="1" marL="914400" rtl="0" algn="l">
              <a:spcBef>
                <a:spcPts val="0"/>
              </a:spcBef>
              <a:spcAft>
                <a:spcPts val="0"/>
              </a:spcAft>
              <a:buClr>
                <a:srgbClr val="3F3F3F"/>
              </a:buClr>
              <a:buSzPts val="3000"/>
              <a:buChar char="◦"/>
            </a:pPr>
            <a:r>
              <a:rPr lang="en-US" sz="3000">
                <a:solidFill>
                  <a:srgbClr val="3F3F3F"/>
                </a:solidFill>
              </a:rPr>
              <a:t>Shelter costs - rent or homeownership costs</a:t>
            </a:r>
            <a:r>
              <a:rPr lang="en-US" sz="3000">
                <a:solidFill>
                  <a:srgbClr val="3F3F3F"/>
                </a:solidFill>
              </a:rPr>
              <a:t>.</a:t>
            </a:r>
            <a:endParaRPr sz="3000">
              <a:solidFill>
                <a:srgbClr val="3F3F3F"/>
              </a:solidFill>
            </a:endParaRPr>
          </a:p>
          <a:p>
            <a:pPr indent="0" lvl="0" marL="457200" rtl="0" algn="l">
              <a:lnSpc>
                <a:spcPct val="90000"/>
              </a:lnSpc>
              <a:spcBef>
                <a:spcPts val="0"/>
              </a:spcBef>
              <a:spcAft>
                <a:spcPts val="0"/>
              </a:spcAft>
              <a:buNone/>
            </a:pPr>
            <a:r>
              <a:t/>
            </a:r>
            <a:endParaRPr sz="1900">
              <a:solidFill>
                <a:srgbClr val="E48312"/>
              </a:solidFill>
            </a:endParaRPr>
          </a:p>
          <a:p>
            <a:pPr indent="-342900" lvl="0" marL="457200" rtl="0" algn="l">
              <a:lnSpc>
                <a:spcPct val="90000"/>
              </a:lnSpc>
              <a:spcBef>
                <a:spcPts val="0"/>
              </a:spcBef>
              <a:spcAft>
                <a:spcPts val="0"/>
              </a:spcAft>
              <a:buSzPts val="1800"/>
              <a:buChar char=" "/>
            </a:pPr>
            <a:r>
              <a:t/>
            </a:r>
            <a:endParaRPr sz="2700">
              <a:solidFill>
                <a:srgbClr val="3F3F3F"/>
              </a:solidFill>
            </a:endParaRPr>
          </a:p>
          <a:p>
            <a:pPr indent="0" lvl="0" marL="0" rtl="0" algn="l">
              <a:spcBef>
                <a:spcPts val="1200"/>
              </a:spcBef>
              <a:spcAft>
                <a:spcPts val="0"/>
              </a:spcAft>
              <a:buNone/>
            </a:pPr>
            <a:r>
              <a:t/>
            </a:r>
            <a:endParaRPr/>
          </a:p>
        </p:txBody>
      </p:sp>
      <p:sp>
        <p:nvSpPr>
          <p:cNvPr id="690" name="Google Shape;690;p94"/>
          <p:cNvSpPr txBox="1"/>
          <p:nvPr>
            <p:ph idx="12" type="sldNum"/>
          </p:nvPr>
        </p:nvSpPr>
        <p:spPr>
          <a:xfrm>
            <a:off x="13200610" y="6459785"/>
            <a:ext cx="1749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5"/>
          <p:cNvSpPr txBox="1"/>
          <p:nvPr>
            <p:ph type="title"/>
          </p:nvPr>
        </p:nvSpPr>
        <p:spPr>
          <a:xfrm>
            <a:off x="1339675" y="323550"/>
            <a:ext cx="8287200" cy="11889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1800"/>
              <a:buNone/>
            </a:pPr>
            <a:r>
              <a:rPr lang="en-US">
                <a:solidFill>
                  <a:srgbClr val="1155CC"/>
                </a:solidFill>
              </a:rPr>
              <a:t>Getting</a:t>
            </a:r>
            <a:r>
              <a:rPr lang="en-US">
                <a:solidFill>
                  <a:srgbClr val="1155CC"/>
                </a:solidFill>
              </a:rPr>
              <a:t> info on the </a:t>
            </a:r>
            <a:r>
              <a:rPr lang="en-US">
                <a:solidFill>
                  <a:srgbClr val="1155CC"/>
                </a:solidFill>
              </a:rPr>
              <a:t>household</a:t>
            </a:r>
            <a:r>
              <a:rPr lang="en-US">
                <a:solidFill>
                  <a:srgbClr val="1155CC"/>
                </a:solidFill>
              </a:rPr>
              <a:t>’s SNAP</a:t>
            </a:r>
            <a:endParaRPr>
              <a:solidFill>
                <a:srgbClr val="1155CC"/>
              </a:solidFill>
            </a:endParaRPr>
          </a:p>
        </p:txBody>
      </p:sp>
      <p:sp>
        <p:nvSpPr>
          <p:cNvPr id="696" name="Google Shape;696;p95"/>
          <p:cNvSpPr txBox="1"/>
          <p:nvPr>
            <p:ph idx="1" type="body"/>
          </p:nvPr>
        </p:nvSpPr>
        <p:spPr>
          <a:xfrm>
            <a:off x="1339675" y="2113750"/>
            <a:ext cx="9735000" cy="4023300"/>
          </a:xfrm>
          <a:prstGeom prst="rect">
            <a:avLst/>
          </a:prstGeom>
          <a:noFill/>
          <a:ln>
            <a:noFill/>
          </a:ln>
        </p:spPr>
        <p:txBody>
          <a:bodyPr anchorCtr="0" anchor="t" bIns="45700" lIns="0" spcFirstLastPara="1" rIns="0" wrap="square" tIns="45700">
            <a:normAutofit/>
          </a:bodyPr>
          <a:lstStyle/>
          <a:p>
            <a:pPr indent="-342900" lvl="0" marL="457200" rtl="0" algn="l">
              <a:lnSpc>
                <a:spcPct val="90000"/>
              </a:lnSpc>
              <a:spcBef>
                <a:spcPts val="1200"/>
              </a:spcBef>
              <a:spcAft>
                <a:spcPts val="0"/>
              </a:spcAft>
              <a:buSzPts val="1800"/>
              <a:buFont typeface="Courier New"/>
              <a:buChar char="o"/>
            </a:pPr>
            <a:r>
              <a:rPr lang="en-US"/>
              <a:t>DTA </a:t>
            </a:r>
            <a:r>
              <a:rPr lang="en-US" sz="2400"/>
              <a:t>approval</a:t>
            </a:r>
            <a:r>
              <a:rPr lang="en-US"/>
              <a:t> and </a:t>
            </a:r>
            <a:r>
              <a:rPr lang="en-US" sz="2400"/>
              <a:t>update notices </a:t>
            </a:r>
            <a:r>
              <a:rPr lang="en-US"/>
              <a:t>describe </a:t>
            </a:r>
            <a:r>
              <a:rPr lang="en-US"/>
              <a:t>amount</a:t>
            </a:r>
            <a:r>
              <a:rPr lang="en-US"/>
              <a:t> of SNAP and </a:t>
            </a:r>
            <a:r>
              <a:rPr lang="en-US"/>
              <a:t>information used to calculate the benefit amount</a:t>
            </a:r>
            <a:endParaRPr/>
          </a:p>
          <a:p>
            <a:pPr indent="-342900" lvl="1" marL="914400" rtl="0" algn="l">
              <a:lnSpc>
                <a:spcPct val="90000"/>
              </a:lnSpc>
              <a:spcBef>
                <a:spcPts val="1200"/>
              </a:spcBef>
              <a:spcAft>
                <a:spcPts val="0"/>
              </a:spcAft>
              <a:buSzPts val="1800"/>
              <a:buFont typeface="Courier New"/>
              <a:buChar char="◦"/>
            </a:pPr>
            <a:r>
              <a:rPr lang="en-US"/>
              <a:t>Notices are called E</a:t>
            </a:r>
            <a:r>
              <a:rPr lang="en-US"/>
              <a:t>BT Notice or Benefit Decision Notice on DTAConnect. The BDN does not include a calculation - if you need o</a:t>
            </a:r>
            <a:r>
              <a:rPr lang="en-US"/>
              <a:t>ne, email the DTA Ombuds.</a:t>
            </a:r>
            <a:r>
              <a:rPr lang="en-US"/>
              <a:t>  </a:t>
            </a:r>
            <a:endParaRPr sz="2400"/>
          </a:p>
          <a:p>
            <a:pPr indent="-342900" lvl="0" marL="457200" rtl="0" algn="l">
              <a:lnSpc>
                <a:spcPct val="90000"/>
              </a:lnSpc>
              <a:spcBef>
                <a:spcPts val="1200"/>
              </a:spcBef>
              <a:spcAft>
                <a:spcPts val="0"/>
              </a:spcAft>
              <a:buSzPts val="1800"/>
              <a:buFont typeface="Courier New"/>
              <a:buChar char="o"/>
            </a:pPr>
            <a:r>
              <a:rPr lang="en-US"/>
              <a:t>DTA Connect has information on SNAP </a:t>
            </a:r>
            <a:r>
              <a:rPr lang="en-US" sz="2400"/>
              <a:t>amount</a:t>
            </a:r>
            <a:r>
              <a:rPr lang="en-US"/>
              <a:t> and notices</a:t>
            </a:r>
            <a:r>
              <a:rPr lang="en-US" sz="2400"/>
              <a:t>.</a:t>
            </a:r>
            <a:endParaRPr sz="2400"/>
          </a:p>
          <a:p>
            <a:pPr indent="-342900" lvl="0" marL="457200" rtl="0" algn="l">
              <a:lnSpc>
                <a:spcPct val="90000"/>
              </a:lnSpc>
              <a:spcBef>
                <a:spcPts val="1200"/>
              </a:spcBef>
              <a:spcAft>
                <a:spcPts val="0"/>
              </a:spcAft>
              <a:buSzPts val="1800"/>
              <a:buChar char="o"/>
            </a:pPr>
            <a:r>
              <a:rPr lang="en-US"/>
              <a:t>Call the DTA Assistance Line for information on current balance</a:t>
            </a:r>
            <a:endParaRPr/>
          </a:p>
          <a:p>
            <a:pPr indent="-342900" lvl="0" marL="457200" rtl="0" algn="l">
              <a:lnSpc>
                <a:spcPct val="90000"/>
              </a:lnSpc>
              <a:spcBef>
                <a:spcPts val="1200"/>
              </a:spcBef>
              <a:spcAft>
                <a:spcPts val="0"/>
              </a:spcAft>
              <a:buSzPts val="1800"/>
              <a:buChar char="o"/>
            </a:pPr>
            <a:r>
              <a:rPr lang="en-US"/>
              <a:t>Call the EBT Customer Assistance line for current EBT balance </a:t>
            </a:r>
            <a:r>
              <a:rPr lang="en-US" sz="2400"/>
              <a:t> </a:t>
            </a:r>
            <a:endParaRPr/>
          </a:p>
          <a:p>
            <a:pPr indent="0" lvl="0" marL="228600" rtl="0" algn="l">
              <a:lnSpc>
                <a:spcPct val="90000"/>
              </a:lnSpc>
              <a:spcBef>
                <a:spcPts val="1200"/>
              </a:spcBef>
              <a:spcAft>
                <a:spcPts val="0"/>
              </a:spcAft>
              <a:buSzPts val="1800"/>
              <a:buFont typeface="Noto Sans Symbols"/>
              <a:buNone/>
            </a:pPr>
            <a:r>
              <a:t/>
            </a:r>
            <a:endParaRPr/>
          </a:p>
        </p:txBody>
      </p:sp>
      <p:sp>
        <p:nvSpPr>
          <p:cNvPr id="697" name="Google Shape;697;p9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698" name="Google Shape;698;p95"/>
          <p:cNvPicPr preferRelativeResize="0"/>
          <p:nvPr/>
        </p:nvPicPr>
        <p:blipFill>
          <a:blip r:embed="rId3">
            <a:alphaModFix/>
          </a:blip>
          <a:stretch>
            <a:fillRect/>
          </a:stretch>
        </p:blipFill>
        <p:spPr>
          <a:xfrm>
            <a:off x="10230200" y="98979"/>
            <a:ext cx="1757875" cy="18415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96"/>
          <p:cNvSpPr txBox="1"/>
          <p:nvPr>
            <p:ph type="title"/>
          </p:nvPr>
        </p:nvSpPr>
        <p:spPr>
          <a:xfrm>
            <a:off x="1205325" y="311225"/>
            <a:ext cx="8901900" cy="968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Child support paid out can </a:t>
            </a:r>
            <a:r>
              <a:rPr lang="en-US">
                <a:solidFill>
                  <a:srgbClr val="1155CC"/>
                </a:solidFill>
              </a:rPr>
              <a:t>b</a:t>
            </a:r>
            <a:r>
              <a:rPr lang="en-US">
                <a:solidFill>
                  <a:srgbClr val="1155CC"/>
                </a:solidFill>
              </a:rPr>
              <a:t>oost SNAP</a:t>
            </a:r>
            <a:endParaRPr>
              <a:solidFill>
                <a:srgbClr val="1155CC"/>
              </a:solidFill>
            </a:endParaRPr>
          </a:p>
        </p:txBody>
      </p:sp>
      <p:sp>
        <p:nvSpPr>
          <p:cNvPr id="704" name="Google Shape;704;p96"/>
          <p:cNvSpPr txBox="1"/>
          <p:nvPr>
            <p:ph idx="1" type="body"/>
          </p:nvPr>
        </p:nvSpPr>
        <p:spPr>
          <a:xfrm>
            <a:off x="1205325" y="1709600"/>
            <a:ext cx="9234000" cy="4482900"/>
          </a:xfrm>
          <a:prstGeom prst="rect">
            <a:avLst/>
          </a:prstGeom>
          <a:noFill/>
          <a:ln>
            <a:noFill/>
          </a:ln>
        </p:spPr>
        <p:txBody>
          <a:bodyPr anchorCtr="0" anchor="t" bIns="45700" lIns="0" spcFirstLastPara="1" rIns="0" wrap="square" tIns="45700">
            <a:normAutofit lnSpcReduction="10000"/>
          </a:bodyPr>
          <a:lstStyle/>
          <a:p>
            <a:pPr indent="0" lvl="0" marL="0" rtl="0" algn="l">
              <a:lnSpc>
                <a:spcPct val="115000"/>
              </a:lnSpc>
              <a:spcBef>
                <a:spcPts val="1200"/>
              </a:spcBef>
              <a:spcAft>
                <a:spcPts val="0"/>
              </a:spcAft>
              <a:buNone/>
            </a:pPr>
            <a:r>
              <a:rPr lang="en-US" sz="3200"/>
              <a:t>Legally-obligated child support </a:t>
            </a:r>
            <a:r>
              <a:rPr b="1" lang="en-US" sz="3200"/>
              <a:t>paid out </a:t>
            </a:r>
            <a:r>
              <a:rPr lang="en-US" sz="3200"/>
              <a:t>by a household member: </a:t>
            </a:r>
            <a:endParaRPr/>
          </a:p>
          <a:p>
            <a:pPr indent="-406400" lvl="0" marL="457200" rtl="0" algn="l">
              <a:lnSpc>
                <a:spcPct val="115000"/>
              </a:lnSpc>
              <a:spcBef>
                <a:spcPts val="1200"/>
              </a:spcBef>
              <a:spcAft>
                <a:spcPts val="0"/>
              </a:spcAft>
              <a:buSzPts val="2800"/>
              <a:buChar char="●"/>
            </a:pPr>
            <a:r>
              <a:rPr lang="en-US" sz="2800"/>
              <a:t>Does not count as </a:t>
            </a:r>
            <a:r>
              <a:rPr lang="en-US" sz="2800"/>
              <a:t>inc</a:t>
            </a:r>
            <a:r>
              <a:rPr lang="en-US" sz="2800"/>
              <a:t>ome, BUT </a:t>
            </a:r>
            <a:endParaRPr/>
          </a:p>
          <a:p>
            <a:pPr indent="-406400" lvl="0" marL="457200" rtl="0" algn="l">
              <a:lnSpc>
                <a:spcPct val="115000"/>
              </a:lnSpc>
              <a:spcBef>
                <a:spcPts val="0"/>
              </a:spcBef>
              <a:spcAft>
                <a:spcPts val="0"/>
              </a:spcAft>
              <a:buSzPts val="2800"/>
              <a:buChar char="●"/>
            </a:pPr>
            <a:r>
              <a:rPr lang="en-US" sz="2800"/>
              <a:t>When paid from earnings, is </a:t>
            </a:r>
            <a:r>
              <a:rPr i="1" lang="en-US" sz="2800"/>
              <a:t>included </a:t>
            </a:r>
            <a:r>
              <a:rPr lang="en-US" sz="2800"/>
              <a:t>in the </a:t>
            </a:r>
            <a:r>
              <a:rPr lang="en-US" sz="2800"/>
              <a:t>20% earnings deduction </a:t>
            </a:r>
            <a:endParaRPr/>
          </a:p>
          <a:p>
            <a:pPr indent="-228600" lvl="0" marL="45720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0"/>
              </a:spcAft>
              <a:buNone/>
            </a:pPr>
            <a:r>
              <a:rPr lang="en-US"/>
              <a:t>Child support paid out must be verified - both the amount and the legal obligation (unless paid out of Social Security or Unemployment benefits). </a:t>
            </a:r>
            <a:endParaRPr sz="2400"/>
          </a:p>
        </p:txBody>
      </p:sp>
      <p:sp>
        <p:nvSpPr>
          <p:cNvPr id="705" name="Google Shape;705;p9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graphicFrame>
        <p:nvGraphicFramePr>
          <p:cNvPr id="183" name="Google Shape;183;p34"/>
          <p:cNvGraphicFramePr/>
          <p:nvPr/>
        </p:nvGraphicFramePr>
        <p:xfrm>
          <a:off x="18725" y="1"/>
          <a:ext cx="3000000" cy="3000000"/>
        </p:xfrm>
        <a:graphic>
          <a:graphicData uri="http://schemas.openxmlformats.org/drawingml/2006/table">
            <a:tbl>
              <a:tblPr>
                <a:noFill/>
                <a:tableStyleId>{C1FCE546-D843-4276-81AC-2113BBB631EC}</a:tableStyleId>
              </a:tblPr>
              <a:tblGrid>
                <a:gridCol w="2763450"/>
                <a:gridCol w="5054400"/>
                <a:gridCol w="4355425"/>
              </a:tblGrid>
              <a:tr h="547675">
                <a:tc gridSpan="3">
                  <a:txBody>
                    <a:bodyPr/>
                    <a:lstStyle/>
                    <a:p>
                      <a:pPr indent="0" lvl="0" marL="0" rtl="0" algn="ctr">
                        <a:spcBef>
                          <a:spcPts val="0"/>
                        </a:spcBef>
                        <a:spcAft>
                          <a:spcPts val="0"/>
                        </a:spcAft>
                        <a:buNone/>
                      </a:pPr>
                      <a:r>
                        <a:rPr b="1" lang="en-US" sz="1900">
                          <a:solidFill>
                            <a:srgbClr val="0070C0"/>
                          </a:solidFill>
                          <a:latin typeface="Open Sans"/>
                          <a:ea typeface="Open Sans"/>
                          <a:cs typeface="Open Sans"/>
                          <a:sym typeface="Open Sans"/>
                        </a:rPr>
                        <a:t>SNAP changes in</a:t>
                      </a:r>
                      <a:r>
                        <a:rPr b="1" lang="en-US" sz="1900">
                          <a:solidFill>
                            <a:srgbClr val="0070C0"/>
                          </a:solidFill>
                          <a:latin typeface="Open Sans"/>
                          <a:ea typeface="Open Sans"/>
                          <a:cs typeface="Open Sans"/>
                          <a:sym typeface="Open Sans"/>
                        </a:rPr>
                        <a:t> past y</a:t>
                      </a:r>
                      <a:r>
                        <a:rPr b="1" lang="en-US" sz="1900">
                          <a:solidFill>
                            <a:srgbClr val="0070C0"/>
                          </a:solidFill>
                          <a:latin typeface="Open Sans"/>
                          <a:ea typeface="Open Sans"/>
                          <a:cs typeface="Open Sans"/>
                          <a:sym typeface="Open Sans"/>
                        </a:rPr>
                        <a:t>ear, including May 2023 end to federal COVID public health emergency</a:t>
                      </a:r>
                      <a:endParaRPr b="1" sz="1900">
                        <a:solidFill>
                          <a:srgbClr val="0070C0"/>
                        </a:solidFill>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3F3F3"/>
                    </a:solidFill>
                  </a:tcPr>
                </a:tc>
                <a:tc hMerge="1"/>
                <a:tc hMerge="1"/>
              </a:tr>
              <a:tr h="1231825">
                <a:tc>
                  <a:txBody>
                    <a:bodyPr/>
                    <a:lstStyle/>
                    <a:p>
                      <a:pPr indent="0" lvl="0" marL="0" marR="0" rtl="0" algn="ctr">
                        <a:lnSpc>
                          <a:spcPct val="115000"/>
                        </a:lnSpc>
                        <a:spcBef>
                          <a:spcPts val="1600"/>
                        </a:spcBef>
                        <a:spcAft>
                          <a:spcPts val="0"/>
                        </a:spcAft>
                        <a:buNone/>
                      </a:pPr>
                      <a:r>
                        <a:rPr b="1" lang="en-US" sz="1500">
                          <a:latin typeface="Open Sans"/>
                          <a:ea typeface="Open Sans"/>
                          <a:cs typeface="Open Sans"/>
                          <a:sym typeface="Open Sans"/>
                        </a:rPr>
                        <a:t>SNAP benefit amounts and replacement of stolen benefits</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October 1, 2023 </a:t>
                      </a:r>
                      <a:r>
                        <a:rPr lang="en-US" sz="1500">
                          <a:latin typeface="Open Sans"/>
                          <a:ea typeface="Open Sans"/>
                          <a:cs typeface="Open Sans"/>
                          <a:sym typeface="Open Sans"/>
                        </a:rPr>
                        <a:t>COLA increase in SNAP monthly benefits, increase in standard deduction, shelter &amp; homeless deduction</a:t>
                      </a:r>
                      <a:r>
                        <a:rPr lang="en-US" sz="1500">
                          <a:latin typeface="Open Sans"/>
                          <a:ea typeface="Open Sans"/>
                          <a:cs typeface="Open Sans"/>
                          <a:sym typeface="Open Sans"/>
                        </a:rPr>
                        <a:t>s</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200% FPL gross income level increase expected Jan/Feb 2024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DTA has process for replacing SNAP stolen 2022-Sept. 2024 from skimming/phishing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1231825">
                <a:tc>
                  <a:txBody>
                    <a:bodyPr/>
                    <a:lstStyle/>
                    <a:p>
                      <a:pPr indent="0" lvl="0" marL="0" rtl="0" algn="ctr">
                        <a:lnSpc>
                          <a:spcPct val="115000"/>
                        </a:lnSpc>
                        <a:spcBef>
                          <a:spcPts val="1600"/>
                        </a:spcBef>
                        <a:spcAft>
                          <a:spcPts val="0"/>
                        </a:spcAft>
                        <a:buNone/>
                      </a:pPr>
                      <a:r>
                        <a:rPr b="1" lang="en-US" sz="1500">
                          <a:latin typeface="Open Sans"/>
                          <a:ea typeface="Open Sans"/>
                          <a:cs typeface="Open Sans"/>
                          <a:sym typeface="Open Sans"/>
                        </a:rPr>
                        <a:t>Pandemic SNAP, Pandemic EBT,</a:t>
                      </a:r>
                      <a:endParaRPr b="1" sz="1500">
                        <a:latin typeface="Open Sans"/>
                        <a:ea typeface="Open Sans"/>
                        <a:cs typeface="Open Sans"/>
                        <a:sym typeface="Open Sans"/>
                      </a:endParaRPr>
                    </a:p>
                    <a:p>
                      <a:pPr indent="0" lvl="0" marL="0" rtl="0" algn="ctr">
                        <a:lnSpc>
                          <a:spcPct val="115000"/>
                        </a:lnSpc>
                        <a:spcBef>
                          <a:spcPts val="0"/>
                        </a:spcBef>
                        <a:spcAft>
                          <a:spcPts val="0"/>
                        </a:spcAft>
                        <a:buNone/>
                      </a:pPr>
                      <a:r>
                        <a:rPr b="1" lang="en-US" sz="1500">
                          <a:latin typeface="Open Sans"/>
                          <a:ea typeface="Open Sans"/>
                          <a:cs typeface="Open Sans"/>
                          <a:sym typeface="Open Sans"/>
                        </a:rPr>
                        <a:t>Summer EBT</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SNAP  “emergency allotments” (EAs) ended Feb 2023, state-funded EAs ended May 2023</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Pandemic EBT (P-EBT) for children K-12 ended Summer 2023. P-EBT for kids under 6 on SNAP ended May 2023.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Su</a:t>
                      </a:r>
                      <a:r>
                        <a:rPr lang="en-US" sz="1500">
                          <a:latin typeface="Open Sans"/>
                          <a:ea typeface="Open Sans"/>
                          <a:cs typeface="Open Sans"/>
                          <a:sym typeface="Open Sans"/>
                        </a:rPr>
                        <a:t>mmer E</a:t>
                      </a:r>
                      <a:r>
                        <a:rPr lang="en-US" sz="1500">
                          <a:latin typeface="Open Sans"/>
                          <a:ea typeface="Open Sans"/>
                          <a:cs typeface="Open Sans"/>
                          <a:sym typeface="Open Sans"/>
                        </a:rPr>
                        <a:t>BT will start summer 2024.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1059350">
                <a:tc>
                  <a:txBody>
                    <a:bodyPr/>
                    <a:lstStyle/>
                    <a:p>
                      <a:pPr indent="0" lvl="0" marL="0" rtl="0" algn="ctr">
                        <a:spcBef>
                          <a:spcPts val="0"/>
                        </a:spcBef>
                        <a:spcAft>
                          <a:spcPts val="0"/>
                        </a:spcAft>
                        <a:buNone/>
                      </a:pPr>
                      <a:r>
                        <a:rPr b="1" lang="en-US" sz="1500">
                          <a:latin typeface="Open Sans"/>
                          <a:ea typeface="Open Sans"/>
                          <a:cs typeface="Open Sans"/>
                          <a:sym typeface="Open Sans"/>
                        </a:rPr>
                        <a:t>ABAWD Time Limit (certain childless adults)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3 months of SNAP unless exempt/meeting work rules - NOT </a:t>
                      </a:r>
                      <a:r>
                        <a:rPr lang="en-US" sz="1500">
                          <a:latin typeface="Open Sans"/>
                          <a:ea typeface="Open Sans"/>
                          <a:cs typeface="Open Sans"/>
                          <a:sym typeface="Open Sans"/>
                        </a:rPr>
                        <a:t>in effect now!</a:t>
                      </a:r>
                      <a:endParaRPr sz="1500">
                        <a:latin typeface="Open Sans"/>
                        <a:ea typeface="Open Sans"/>
                        <a:cs typeface="Open Sans"/>
                        <a:sym typeface="Open Sans"/>
                      </a:endParaRPr>
                    </a:p>
                    <a:p>
                      <a:pPr indent="-323850" lvl="0" marL="457200" rtl="0" algn="l">
                        <a:lnSpc>
                          <a:spcPct val="115000"/>
                        </a:lnSpc>
                        <a:spcBef>
                          <a:spcPts val="0"/>
                        </a:spcBef>
                        <a:spcAft>
                          <a:spcPts val="0"/>
                        </a:spcAft>
                        <a:buSzPts val="1500"/>
                        <a:buFont typeface="Open Sans"/>
                        <a:buChar char="●"/>
                      </a:pPr>
                      <a:r>
                        <a:rPr lang="en-US" sz="1500">
                          <a:latin typeface="Open Sans"/>
                          <a:ea typeface="Open Sans"/>
                          <a:cs typeface="Open Sans"/>
                          <a:sym typeface="Open Sans"/>
                        </a:rPr>
                        <a:t>Congress expanded the “ABAWD” rules in 2023 - when rules re-start in MA will impact ages 18-52, 54 starting 10/1/24</a:t>
                      </a:r>
                      <a:r>
                        <a:rPr lang="en-US" sz="1500">
                          <a:latin typeface="Open Sans"/>
                          <a:ea typeface="Open Sans"/>
                          <a:cs typeface="Open Sans"/>
                          <a:sym typeface="Open Sans"/>
                        </a:rPr>
                        <a:t>.</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842350">
                <a:tc>
                  <a:txBody>
                    <a:bodyPr/>
                    <a:lstStyle/>
                    <a:p>
                      <a:pPr indent="0" lvl="0" marL="0" rtl="0" algn="ctr">
                        <a:spcBef>
                          <a:spcPts val="0"/>
                        </a:spcBef>
                        <a:spcAft>
                          <a:spcPts val="0"/>
                        </a:spcAft>
                        <a:buNone/>
                      </a:pPr>
                      <a:r>
                        <a:rPr b="1" lang="en-US" sz="1500">
                          <a:latin typeface="Open Sans"/>
                          <a:ea typeface="Open Sans"/>
                          <a:cs typeface="Open Sans"/>
                          <a:sym typeface="Open Sans"/>
                        </a:rPr>
                        <a:t>College Students</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COVID rules ended June 2023 but MA policies still provide SNAP to broad range of students - community college, MassGrant and other students.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739075">
                <a:tc>
                  <a:txBody>
                    <a:bodyPr/>
                    <a:lstStyle/>
                    <a:p>
                      <a:pPr indent="0" lvl="0" marL="0" rtl="0" algn="ctr">
                        <a:spcBef>
                          <a:spcPts val="0"/>
                        </a:spcBef>
                        <a:spcAft>
                          <a:spcPts val="0"/>
                        </a:spcAft>
                        <a:buNone/>
                      </a:pPr>
                      <a:r>
                        <a:rPr b="1" lang="en-US" sz="1500">
                          <a:latin typeface="Open Sans"/>
                          <a:ea typeface="Open Sans"/>
                          <a:cs typeface="Open Sans"/>
                          <a:sym typeface="Open Sans"/>
                        </a:rPr>
                        <a:t>SNAP application interview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Interview w</a:t>
                      </a:r>
                      <a:r>
                        <a:rPr lang="en-US" sz="1500">
                          <a:latin typeface="Open Sans"/>
                          <a:ea typeface="Open Sans"/>
                          <a:cs typeface="Open Sans"/>
                          <a:sym typeface="Open Sans"/>
                        </a:rPr>
                        <a:t>aived for many during COVID, starting April 2023 interview required for all applicants.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713225">
                <a:tc>
                  <a:txBody>
                    <a:bodyPr/>
                    <a:lstStyle/>
                    <a:p>
                      <a:pPr indent="0" lvl="0" marL="0" rtl="0" algn="ctr">
                        <a:spcBef>
                          <a:spcPts val="0"/>
                        </a:spcBef>
                        <a:spcAft>
                          <a:spcPts val="0"/>
                        </a:spcAft>
                        <a:buNone/>
                      </a:pPr>
                      <a:r>
                        <a:rPr b="1" lang="en-US" sz="1500">
                          <a:latin typeface="Open Sans"/>
                          <a:ea typeface="Open Sans"/>
                          <a:cs typeface="Open Sans"/>
                          <a:sym typeface="Open Sans"/>
                        </a:rPr>
                        <a:t>Restaurant Meals Program</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L</a:t>
                      </a:r>
                      <a:r>
                        <a:rPr lang="en-US" sz="1500">
                          <a:latin typeface="Open Sans"/>
                          <a:ea typeface="Open Sans"/>
                          <a:cs typeface="Open Sans"/>
                          <a:sym typeface="Open Sans"/>
                        </a:rPr>
                        <a:t>aunched</a:t>
                      </a:r>
                      <a:r>
                        <a:rPr lang="en-US" sz="1500">
                          <a:latin typeface="Open Sans"/>
                          <a:ea typeface="Open Sans"/>
                          <a:cs typeface="Open Sans"/>
                          <a:sym typeface="Open Sans"/>
                        </a:rPr>
                        <a:t> fall 2023, for  60+, disabled, and homeless  (currently 6 vendors)</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492700">
                <a:tc>
                  <a:txBody>
                    <a:bodyPr/>
                    <a:lstStyle/>
                    <a:p>
                      <a:pPr indent="0" lvl="0" marL="0" rtl="0" algn="ctr">
                        <a:lnSpc>
                          <a:spcPct val="115000"/>
                        </a:lnSpc>
                        <a:spcBef>
                          <a:spcPts val="1600"/>
                        </a:spcBef>
                        <a:spcAft>
                          <a:spcPts val="0"/>
                        </a:spcAft>
                        <a:buNone/>
                      </a:pPr>
                      <a:r>
                        <a:rPr b="1" lang="en-US" sz="1500">
                          <a:latin typeface="Open Sans"/>
                          <a:ea typeface="Open Sans"/>
                          <a:cs typeface="Open Sans"/>
                          <a:sym typeface="Open Sans"/>
                        </a:rPr>
                        <a:t>Online SNAP purchasing</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Started during COVID, broad range of online ordering retailers.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bl>
          </a:graphicData>
        </a:graphic>
      </p:graphicFrame>
      <p:sp>
        <p:nvSpPr>
          <p:cNvPr id="184" name="Google Shape;184;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97"/>
          <p:cNvSpPr txBox="1"/>
          <p:nvPr>
            <p:ph type="title"/>
          </p:nvPr>
        </p:nvSpPr>
        <p:spPr>
          <a:xfrm>
            <a:off x="1365400" y="286600"/>
            <a:ext cx="78675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Child support - example</a:t>
            </a:r>
            <a:endParaRPr>
              <a:solidFill>
                <a:schemeClr val="accent5"/>
              </a:solidFill>
            </a:endParaRPr>
          </a:p>
        </p:txBody>
      </p:sp>
      <p:sp>
        <p:nvSpPr>
          <p:cNvPr id="711" name="Google Shape;711;p97"/>
          <p:cNvSpPr txBox="1"/>
          <p:nvPr>
            <p:ph idx="1" type="body"/>
          </p:nvPr>
        </p:nvSpPr>
        <p:spPr>
          <a:xfrm>
            <a:off x="4682500" y="1958700"/>
            <a:ext cx="7393500" cy="4279800"/>
          </a:xfrm>
          <a:prstGeom prst="rect">
            <a:avLst/>
          </a:prstGeom>
          <a:noFill/>
          <a:ln>
            <a:noFill/>
          </a:ln>
        </p:spPr>
        <p:txBody>
          <a:bodyPr anchorCtr="0" anchor="t" bIns="45700" lIns="0" spcFirstLastPara="1" rIns="0" wrap="square" tIns="45700">
            <a:normAutofit lnSpcReduction="20000"/>
          </a:bodyPr>
          <a:lstStyle/>
          <a:p>
            <a:pPr indent="-393700" lvl="0" marL="457200" rtl="0" algn="l">
              <a:lnSpc>
                <a:spcPct val="115000"/>
              </a:lnSpc>
              <a:spcBef>
                <a:spcPts val="1200"/>
              </a:spcBef>
              <a:spcAft>
                <a:spcPts val="0"/>
              </a:spcAft>
              <a:buSzPts val="2600"/>
              <a:buFont typeface="Courier New"/>
              <a:buChar char="o"/>
            </a:pPr>
            <a:r>
              <a:rPr lang="en-US" sz="2600"/>
              <a:t>Jules earns $700/wk - making $3,033/mo gross.  Jules pays $1,000/mo court-ordered child support and $1,200/mo rent plus utilities.  </a:t>
            </a:r>
            <a:endParaRPr sz="2600"/>
          </a:p>
          <a:p>
            <a:pPr indent="-393700" lvl="0" marL="457200" rtl="0" algn="l">
              <a:lnSpc>
                <a:spcPct val="115000"/>
              </a:lnSpc>
              <a:spcBef>
                <a:spcPts val="1200"/>
              </a:spcBef>
              <a:spcAft>
                <a:spcPts val="0"/>
              </a:spcAft>
              <a:buSzPts val="2600"/>
              <a:buFont typeface="Courier New"/>
              <a:buChar char="o"/>
            </a:pPr>
            <a:r>
              <a:rPr lang="en-US" sz="2600"/>
              <a:t>If DTA counts $700/week earnings with no child support excluded, Jules over income for SNAP. </a:t>
            </a:r>
            <a:endParaRPr sz="2600"/>
          </a:p>
          <a:p>
            <a:pPr indent="-393700" lvl="0" marL="457200" rtl="0" algn="l">
              <a:lnSpc>
                <a:spcPct val="115000"/>
              </a:lnSpc>
              <a:spcBef>
                <a:spcPts val="1200"/>
              </a:spcBef>
              <a:spcAft>
                <a:spcPts val="0"/>
              </a:spcAft>
              <a:buSzPts val="2600"/>
              <a:buFont typeface="Courier New"/>
              <a:buChar char="o"/>
            </a:pPr>
            <a:r>
              <a:rPr lang="en-US" sz="2600"/>
              <a:t>BUT if DTA correctly exclu</a:t>
            </a:r>
            <a:r>
              <a:rPr lang="en-US" sz="2600"/>
              <a:t>des </a:t>
            </a:r>
            <a:r>
              <a:rPr lang="en-US" sz="2600"/>
              <a:t>the child support paid, Jules is eligible for</a:t>
            </a:r>
            <a:r>
              <a:rPr b="1" lang="en-US" sz="2600"/>
              <a:t> $124/mo</a:t>
            </a:r>
            <a:r>
              <a:rPr lang="en-US" sz="2600"/>
              <a:t> in SNAP (plus HIP).</a:t>
            </a:r>
            <a:endParaRPr sz="2600"/>
          </a:p>
        </p:txBody>
      </p:sp>
      <p:sp>
        <p:nvSpPr>
          <p:cNvPr id="712" name="Google Shape;712;p9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713" name="Google Shape;713;p97"/>
          <p:cNvPicPr preferRelativeResize="0"/>
          <p:nvPr/>
        </p:nvPicPr>
        <p:blipFill rotWithShape="1">
          <a:blip r:embed="rId3">
            <a:alphaModFix/>
          </a:blip>
          <a:srcRect b="7270" l="0" r="0" t="0"/>
          <a:stretch/>
        </p:blipFill>
        <p:spPr>
          <a:xfrm>
            <a:off x="519550" y="2686000"/>
            <a:ext cx="3714750" cy="24730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98"/>
          <p:cNvSpPr txBox="1"/>
          <p:nvPr>
            <p:ph type="title"/>
          </p:nvPr>
        </p:nvSpPr>
        <p:spPr>
          <a:xfrm>
            <a:off x="1097275" y="286600"/>
            <a:ext cx="7667700" cy="968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Dependent Care Can Boost SNAP</a:t>
            </a:r>
            <a:endParaRPr>
              <a:solidFill>
                <a:srgbClr val="1155CC"/>
              </a:solidFill>
            </a:endParaRPr>
          </a:p>
        </p:txBody>
      </p:sp>
      <p:sp>
        <p:nvSpPr>
          <p:cNvPr id="719" name="Google Shape;719;p98"/>
          <p:cNvSpPr txBox="1"/>
          <p:nvPr>
            <p:ph idx="1" type="body"/>
          </p:nvPr>
        </p:nvSpPr>
        <p:spPr>
          <a:xfrm>
            <a:off x="1097275" y="1845725"/>
            <a:ext cx="10647900" cy="4023300"/>
          </a:xfrm>
          <a:prstGeom prst="rect">
            <a:avLst/>
          </a:prstGeom>
          <a:noFill/>
          <a:ln>
            <a:noFill/>
          </a:ln>
        </p:spPr>
        <p:txBody>
          <a:bodyPr anchorCtr="0" anchor="t" bIns="45700" lIns="0" spcFirstLastPara="1" rIns="0" wrap="square" tIns="45700">
            <a:normAutofit lnSpcReduction="10000"/>
          </a:bodyPr>
          <a:lstStyle/>
          <a:p>
            <a:pPr indent="-342900" lvl="0" marL="342900" rtl="0" algn="l">
              <a:lnSpc>
                <a:spcPct val="100000"/>
              </a:lnSpc>
              <a:spcBef>
                <a:spcPts val="640"/>
              </a:spcBef>
              <a:spcAft>
                <a:spcPts val="0"/>
              </a:spcAft>
              <a:buClr>
                <a:srgbClr val="000000"/>
              </a:buClr>
              <a:buSzPts val="3200"/>
              <a:buNone/>
            </a:pPr>
            <a:r>
              <a:rPr lang="en-US" sz="3200"/>
              <a:t>   The cost of c</a:t>
            </a:r>
            <a:r>
              <a:rPr lang="en-US" sz="3200"/>
              <a:t>hild care or disabled-adult care are also a deduction including:   </a:t>
            </a:r>
            <a:endParaRPr sz="3200"/>
          </a:p>
          <a:p>
            <a:pPr indent="-406400" lvl="0" marL="914400" rtl="0" algn="l">
              <a:lnSpc>
                <a:spcPct val="100000"/>
              </a:lnSpc>
              <a:spcBef>
                <a:spcPts val="560"/>
              </a:spcBef>
              <a:spcAft>
                <a:spcPts val="0"/>
              </a:spcAft>
              <a:buSzPts val="2800"/>
              <a:buChar char="●"/>
            </a:pPr>
            <a:r>
              <a:rPr lang="en-US" sz="2800"/>
              <a:t>If needed for adult to work, attend school or look for work</a:t>
            </a:r>
            <a:endParaRPr b="1" sz="2800"/>
          </a:p>
          <a:p>
            <a:pPr indent="-406400" lvl="0" marL="914400" rtl="0" algn="l">
              <a:lnSpc>
                <a:spcPct val="100000"/>
              </a:lnSpc>
              <a:spcBef>
                <a:spcPts val="0"/>
              </a:spcBef>
              <a:spcAft>
                <a:spcPts val="0"/>
              </a:spcAft>
              <a:buSzPts val="2800"/>
              <a:buChar char="●"/>
            </a:pPr>
            <a:r>
              <a:rPr lang="en-US" sz="2800"/>
              <a:t>Includes costs of YMCAs, summer day camps, after-school programs</a:t>
            </a:r>
            <a:endParaRPr/>
          </a:p>
          <a:p>
            <a:pPr indent="-406400" lvl="0" marL="914400" rtl="0" algn="l">
              <a:lnSpc>
                <a:spcPct val="100000"/>
              </a:lnSpc>
              <a:spcBef>
                <a:spcPts val="0"/>
              </a:spcBef>
              <a:spcAft>
                <a:spcPts val="0"/>
              </a:spcAft>
              <a:buSzPts val="2800"/>
              <a:buChar char="●"/>
            </a:pPr>
            <a:r>
              <a:rPr lang="en-US" sz="2800"/>
              <a:t>Includes cost of transportation to/from (if driving, at federal mileage rate)</a:t>
            </a:r>
            <a:endParaRPr sz="2800"/>
          </a:p>
          <a:p>
            <a:pPr indent="0" lvl="0" marL="914400" rtl="0" algn="l">
              <a:lnSpc>
                <a:spcPct val="100000"/>
              </a:lnSpc>
              <a:spcBef>
                <a:spcPts val="560"/>
              </a:spcBef>
              <a:spcAft>
                <a:spcPts val="0"/>
              </a:spcAft>
              <a:buNone/>
            </a:pPr>
            <a:r>
              <a:t/>
            </a:r>
            <a:endParaRPr sz="2800"/>
          </a:p>
          <a:p>
            <a:pPr indent="0" lvl="0" marL="0" rtl="0" algn="l">
              <a:lnSpc>
                <a:spcPct val="100000"/>
              </a:lnSpc>
              <a:spcBef>
                <a:spcPts val="560"/>
              </a:spcBef>
              <a:spcAft>
                <a:spcPts val="0"/>
              </a:spcAft>
              <a:buNone/>
            </a:pPr>
            <a:r>
              <a:rPr i="1" lang="en-US" sz="2800"/>
              <a:t>Dependent care costs can be self-declared! </a:t>
            </a:r>
            <a:endParaRPr i="1" sz="2800"/>
          </a:p>
        </p:txBody>
      </p:sp>
      <p:sp>
        <p:nvSpPr>
          <p:cNvPr id="720" name="Google Shape;720;p9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721" name="Google Shape;721;p98"/>
          <p:cNvPicPr preferRelativeResize="0"/>
          <p:nvPr/>
        </p:nvPicPr>
        <p:blipFill>
          <a:blip r:embed="rId3">
            <a:alphaModFix/>
          </a:blip>
          <a:stretch>
            <a:fillRect/>
          </a:stretch>
        </p:blipFill>
        <p:spPr>
          <a:xfrm>
            <a:off x="9405550" y="0"/>
            <a:ext cx="1484676" cy="18799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99"/>
          <p:cNvSpPr txBox="1"/>
          <p:nvPr>
            <p:ph type="title"/>
          </p:nvPr>
        </p:nvSpPr>
        <p:spPr>
          <a:xfrm>
            <a:off x="1097275" y="286600"/>
            <a:ext cx="6732300" cy="96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5"/>
                </a:solidFill>
              </a:rPr>
              <a:t>Dependent Care Example</a:t>
            </a:r>
            <a:endParaRPr>
              <a:solidFill>
                <a:schemeClr val="accent5"/>
              </a:solidFill>
            </a:endParaRPr>
          </a:p>
        </p:txBody>
      </p:sp>
      <p:sp>
        <p:nvSpPr>
          <p:cNvPr id="728" name="Google Shape;728;p99"/>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393700" lvl="0" marL="457200" rtl="0" algn="l">
              <a:lnSpc>
                <a:spcPct val="115000"/>
              </a:lnSpc>
              <a:spcBef>
                <a:spcPts val="1200"/>
              </a:spcBef>
              <a:spcAft>
                <a:spcPts val="0"/>
              </a:spcAft>
              <a:buSzPts val="2600"/>
              <a:buFont typeface="Courier New"/>
              <a:buChar char="o"/>
            </a:pPr>
            <a:r>
              <a:rPr lang="en-US" sz="2600"/>
              <a:t>Jaime has 2 kids and earns $700/wk </a:t>
            </a:r>
            <a:endParaRPr sz="2600"/>
          </a:p>
          <a:p>
            <a:pPr indent="-393700" lvl="0" marL="457200" rtl="0" algn="l">
              <a:lnSpc>
                <a:spcPct val="115000"/>
              </a:lnSpc>
              <a:spcBef>
                <a:spcPts val="1200"/>
              </a:spcBef>
              <a:spcAft>
                <a:spcPts val="0"/>
              </a:spcAft>
              <a:buSzPts val="2600"/>
              <a:buFont typeface="Courier New"/>
              <a:buChar char="o"/>
            </a:pPr>
            <a:r>
              <a:rPr lang="en-US" sz="2600"/>
              <a:t>They pay $1,500/mo in rent &amp; have heat costs.  </a:t>
            </a:r>
            <a:endParaRPr sz="2600"/>
          </a:p>
          <a:p>
            <a:pPr indent="-393700" lvl="0" marL="457200" rtl="0" algn="l">
              <a:lnSpc>
                <a:spcPct val="115000"/>
              </a:lnSpc>
              <a:spcBef>
                <a:spcPts val="1200"/>
              </a:spcBef>
              <a:spcAft>
                <a:spcPts val="0"/>
              </a:spcAft>
              <a:buSzPts val="2600"/>
              <a:buFont typeface="Courier New"/>
              <a:buChar char="o"/>
            </a:pPr>
            <a:r>
              <a:rPr lang="en-US" sz="2600"/>
              <a:t>Jaime pays $500/month for babysitting when his Mom can’t take care of the kids. And, his mileage totals $200/month driving his kids to his Mom’s on his way to work. </a:t>
            </a:r>
            <a:endParaRPr sz="2600"/>
          </a:p>
          <a:p>
            <a:pPr indent="-393700" lvl="0" marL="457200" rtl="0" algn="l">
              <a:lnSpc>
                <a:spcPct val="115000"/>
              </a:lnSpc>
              <a:spcBef>
                <a:spcPts val="1200"/>
              </a:spcBef>
              <a:spcAft>
                <a:spcPts val="0"/>
              </a:spcAft>
              <a:buSzPts val="2600"/>
              <a:buFont typeface="Courier New"/>
              <a:buChar char="o"/>
            </a:pPr>
            <a:r>
              <a:rPr lang="en-US" sz="2600"/>
              <a:t>Without claiming - $299/mo SNAP</a:t>
            </a:r>
            <a:endParaRPr sz="2600"/>
          </a:p>
          <a:p>
            <a:pPr indent="-393700" lvl="0" marL="457200" rtl="0" algn="l">
              <a:lnSpc>
                <a:spcPct val="115000"/>
              </a:lnSpc>
              <a:spcBef>
                <a:spcPts val="1200"/>
              </a:spcBef>
              <a:spcAft>
                <a:spcPts val="0"/>
              </a:spcAft>
              <a:buSzPts val="2600"/>
              <a:buChar char="o"/>
            </a:pPr>
            <a:r>
              <a:rPr lang="en-US" sz="2600"/>
              <a:t>With $700/mo childcare costs - </a:t>
            </a:r>
            <a:r>
              <a:rPr b="1" lang="en-US" sz="2600"/>
              <a:t>$509 SNAP </a:t>
            </a:r>
            <a:endParaRPr b="1" sz="2600"/>
          </a:p>
        </p:txBody>
      </p:sp>
      <p:sp>
        <p:nvSpPr>
          <p:cNvPr id="729" name="Google Shape;729;p9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730" name="Google Shape;730;p99"/>
          <p:cNvPicPr preferRelativeResize="0"/>
          <p:nvPr/>
        </p:nvPicPr>
        <p:blipFill>
          <a:blip r:embed="rId3">
            <a:alphaModFix/>
          </a:blip>
          <a:stretch>
            <a:fillRect/>
          </a:stretch>
        </p:blipFill>
        <p:spPr>
          <a:xfrm>
            <a:off x="8026400" y="546586"/>
            <a:ext cx="3436450" cy="137571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00"/>
          <p:cNvSpPr txBox="1"/>
          <p:nvPr>
            <p:ph type="title"/>
          </p:nvPr>
        </p:nvSpPr>
        <p:spPr>
          <a:xfrm>
            <a:off x="1066800" y="69048"/>
            <a:ext cx="10058400" cy="1163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1155CC"/>
                </a:solidFill>
              </a:rPr>
              <a:t>Health Care Expense Deduction</a:t>
            </a:r>
            <a:endParaRPr>
              <a:solidFill>
                <a:srgbClr val="1155CC"/>
              </a:solidFill>
            </a:endParaRPr>
          </a:p>
        </p:txBody>
      </p:sp>
      <p:sp>
        <p:nvSpPr>
          <p:cNvPr id="736" name="Google Shape;736;p10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737" name="Google Shape;737;p100"/>
          <p:cNvPicPr preferRelativeResize="0"/>
          <p:nvPr/>
        </p:nvPicPr>
        <p:blipFill rotWithShape="1">
          <a:blip r:embed="rId3">
            <a:alphaModFix/>
          </a:blip>
          <a:srcRect b="0" l="0" r="0" t="0"/>
          <a:stretch/>
        </p:blipFill>
        <p:spPr>
          <a:xfrm>
            <a:off x="6872287" y="1248103"/>
            <a:ext cx="2409825" cy="1754187"/>
          </a:xfrm>
          <a:prstGeom prst="rect">
            <a:avLst/>
          </a:prstGeom>
          <a:noFill/>
          <a:ln>
            <a:noFill/>
          </a:ln>
        </p:spPr>
      </p:pic>
      <p:pic>
        <p:nvPicPr>
          <p:cNvPr id="738" name="Google Shape;738;p100"/>
          <p:cNvPicPr preferRelativeResize="0"/>
          <p:nvPr/>
        </p:nvPicPr>
        <p:blipFill rotWithShape="1">
          <a:blip r:embed="rId4">
            <a:alphaModFix/>
          </a:blip>
          <a:srcRect b="0" l="0" r="0" t="0"/>
          <a:stretch/>
        </p:blipFill>
        <p:spPr>
          <a:xfrm>
            <a:off x="2043112" y="3759528"/>
            <a:ext cx="2895600" cy="2290762"/>
          </a:xfrm>
          <a:prstGeom prst="rect">
            <a:avLst/>
          </a:prstGeom>
          <a:noFill/>
          <a:ln>
            <a:noFill/>
          </a:ln>
        </p:spPr>
      </p:pic>
      <p:pic>
        <p:nvPicPr>
          <p:cNvPr id="739" name="Google Shape;739;p100"/>
          <p:cNvPicPr preferRelativeResize="0"/>
          <p:nvPr/>
        </p:nvPicPr>
        <p:blipFill rotWithShape="1">
          <a:blip r:embed="rId5">
            <a:alphaModFix/>
          </a:blip>
          <a:srcRect b="0" l="0" r="0" t="0"/>
          <a:stretch/>
        </p:blipFill>
        <p:spPr>
          <a:xfrm>
            <a:off x="4786312" y="1338590"/>
            <a:ext cx="1890713" cy="1663700"/>
          </a:xfrm>
          <a:prstGeom prst="rect">
            <a:avLst/>
          </a:prstGeom>
          <a:noFill/>
          <a:ln>
            <a:noFill/>
          </a:ln>
        </p:spPr>
      </p:pic>
      <p:pic>
        <p:nvPicPr>
          <p:cNvPr id="740" name="Google Shape;740;p100"/>
          <p:cNvPicPr preferRelativeResize="0"/>
          <p:nvPr/>
        </p:nvPicPr>
        <p:blipFill rotWithShape="1">
          <a:blip r:embed="rId6">
            <a:alphaModFix/>
          </a:blip>
          <a:srcRect b="0" l="0" r="0" t="0"/>
          <a:stretch/>
        </p:blipFill>
        <p:spPr>
          <a:xfrm>
            <a:off x="5089525" y="3154690"/>
            <a:ext cx="1220787" cy="990600"/>
          </a:xfrm>
          <a:prstGeom prst="rect">
            <a:avLst/>
          </a:prstGeom>
          <a:noFill/>
          <a:ln>
            <a:noFill/>
          </a:ln>
        </p:spPr>
      </p:pic>
      <p:pic>
        <p:nvPicPr>
          <p:cNvPr id="741" name="Google Shape;741;p100"/>
          <p:cNvPicPr preferRelativeResize="0"/>
          <p:nvPr/>
        </p:nvPicPr>
        <p:blipFill rotWithShape="1">
          <a:blip r:embed="rId7">
            <a:alphaModFix/>
          </a:blip>
          <a:srcRect b="0" l="0" r="0" t="0"/>
          <a:stretch/>
        </p:blipFill>
        <p:spPr>
          <a:xfrm>
            <a:off x="7300912" y="4602490"/>
            <a:ext cx="1981200" cy="1546225"/>
          </a:xfrm>
          <a:prstGeom prst="rect">
            <a:avLst/>
          </a:prstGeom>
          <a:noFill/>
          <a:ln>
            <a:noFill/>
          </a:ln>
        </p:spPr>
      </p:pic>
      <p:pic>
        <p:nvPicPr>
          <p:cNvPr id="742" name="Google Shape;742;p100"/>
          <p:cNvPicPr preferRelativeResize="0"/>
          <p:nvPr/>
        </p:nvPicPr>
        <p:blipFill rotWithShape="1">
          <a:blip r:embed="rId8">
            <a:alphaModFix/>
          </a:blip>
          <a:srcRect b="0" l="0" r="0" t="0"/>
          <a:stretch/>
        </p:blipFill>
        <p:spPr>
          <a:xfrm>
            <a:off x="5089525" y="4500890"/>
            <a:ext cx="1782762" cy="1501775"/>
          </a:xfrm>
          <a:prstGeom prst="rect">
            <a:avLst/>
          </a:prstGeom>
          <a:noFill/>
          <a:ln>
            <a:noFill/>
          </a:ln>
        </p:spPr>
      </p:pic>
      <p:pic>
        <p:nvPicPr>
          <p:cNvPr id="743" name="Google Shape;743;p100"/>
          <p:cNvPicPr preferRelativeResize="0"/>
          <p:nvPr/>
        </p:nvPicPr>
        <p:blipFill rotWithShape="1">
          <a:blip r:embed="rId9">
            <a:alphaModFix/>
          </a:blip>
          <a:srcRect b="0" l="0" r="0" t="0"/>
          <a:stretch/>
        </p:blipFill>
        <p:spPr>
          <a:xfrm>
            <a:off x="6677025" y="3002290"/>
            <a:ext cx="2147887" cy="1371600"/>
          </a:xfrm>
          <a:prstGeom prst="rect">
            <a:avLst/>
          </a:prstGeom>
          <a:noFill/>
          <a:ln>
            <a:noFill/>
          </a:ln>
        </p:spPr>
      </p:pic>
      <p:pic>
        <p:nvPicPr>
          <p:cNvPr id="744" name="Google Shape;744;p100"/>
          <p:cNvPicPr preferRelativeResize="0"/>
          <p:nvPr/>
        </p:nvPicPr>
        <p:blipFill rotWithShape="1">
          <a:blip r:embed="rId10">
            <a:alphaModFix/>
          </a:blip>
          <a:srcRect b="0" l="0" r="0" t="0"/>
          <a:stretch/>
        </p:blipFill>
        <p:spPr>
          <a:xfrm>
            <a:off x="2119312" y="1554490"/>
            <a:ext cx="2362200" cy="1676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01"/>
          <p:cNvSpPr txBox="1"/>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752" name="Google Shape;752;p101"/>
          <p:cNvSpPr txBox="1"/>
          <p:nvPr>
            <p:ph idx="12" type="sldNum"/>
          </p:nvPr>
        </p:nvSpPr>
        <p:spPr>
          <a:xfrm>
            <a:off x="9042400" y="6400800"/>
            <a:ext cx="25400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753" name="Google Shape;753;p101"/>
          <p:cNvSpPr txBox="1"/>
          <p:nvPr>
            <p:ph idx="4294967295" type="title"/>
          </p:nvPr>
        </p:nvSpPr>
        <p:spPr>
          <a:xfrm>
            <a:off x="406400" y="304800"/>
            <a:ext cx="7774500" cy="1173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rgbClr val="1155CC"/>
                </a:solidFill>
              </a:rPr>
              <a:t>Healthcare costs can boost SNAP</a:t>
            </a:r>
            <a:endParaRPr>
              <a:solidFill>
                <a:srgbClr val="1155CC"/>
              </a:solidFill>
            </a:endParaRPr>
          </a:p>
        </p:txBody>
      </p:sp>
      <p:sp>
        <p:nvSpPr>
          <p:cNvPr id="754" name="Google Shape;754;p101"/>
          <p:cNvSpPr txBox="1"/>
          <p:nvPr>
            <p:ph idx="4294967295" type="body"/>
          </p:nvPr>
        </p:nvSpPr>
        <p:spPr>
          <a:xfrm>
            <a:off x="609600" y="1600200"/>
            <a:ext cx="7416900" cy="5105400"/>
          </a:xfrm>
          <a:prstGeom prst="rect">
            <a:avLst/>
          </a:prstGeom>
          <a:noFill/>
          <a:ln>
            <a:noFill/>
          </a:ln>
        </p:spPr>
        <p:txBody>
          <a:bodyPr anchorCtr="0" anchor="t" bIns="45700" lIns="0" spcFirstLastPara="1" rIns="0" wrap="square" tIns="45700">
            <a:normAutofit lnSpcReduction="20000"/>
          </a:bodyPr>
          <a:lstStyle/>
          <a:p>
            <a:pPr indent="-228600" lvl="0" marL="457200" rtl="0" algn="l">
              <a:lnSpc>
                <a:spcPct val="90000"/>
              </a:lnSpc>
              <a:spcBef>
                <a:spcPts val="1200"/>
              </a:spcBef>
              <a:spcAft>
                <a:spcPts val="0"/>
              </a:spcAft>
              <a:buSzPts val="2000"/>
              <a:buNone/>
            </a:pPr>
            <a:r>
              <a:t/>
            </a:r>
            <a:endParaRPr sz="2800"/>
          </a:p>
          <a:p>
            <a:pPr indent="-355600" lvl="0" marL="457200" rtl="0" algn="l">
              <a:lnSpc>
                <a:spcPct val="100000"/>
              </a:lnSpc>
              <a:spcBef>
                <a:spcPts val="1200"/>
              </a:spcBef>
              <a:spcAft>
                <a:spcPts val="0"/>
              </a:spcAft>
              <a:buSzPts val="2000"/>
              <a:buFont typeface="Noto Sans Symbols"/>
              <a:buChar char="❑"/>
            </a:pPr>
            <a:r>
              <a:rPr lang="en-US" sz="2800"/>
              <a:t>For SNAP household members who are 60+ or severely disabled</a:t>
            </a:r>
            <a:endParaRPr/>
          </a:p>
          <a:p>
            <a:pPr indent="-228600" lvl="0" marL="457200" rtl="0" algn="l">
              <a:lnSpc>
                <a:spcPct val="100000"/>
              </a:lnSpc>
              <a:spcBef>
                <a:spcPts val="1200"/>
              </a:spcBef>
              <a:spcAft>
                <a:spcPts val="0"/>
              </a:spcAft>
              <a:buSzPts val="2000"/>
              <a:buFont typeface="Noto Sans Symbols"/>
              <a:buNone/>
            </a:pPr>
            <a:r>
              <a:t/>
            </a:r>
            <a:endParaRPr sz="1600"/>
          </a:p>
          <a:p>
            <a:pPr indent="-355600" lvl="0" marL="457200" rtl="0" algn="l">
              <a:lnSpc>
                <a:spcPct val="100000"/>
              </a:lnSpc>
              <a:spcBef>
                <a:spcPts val="1200"/>
              </a:spcBef>
              <a:spcAft>
                <a:spcPts val="0"/>
              </a:spcAft>
              <a:buSzPts val="2000"/>
              <a:buFont typeface="Noto Sans Symbols"/>
              <a:buChar char="❑"/>
            </a:pPr>
            <a:r>
              <a:rPr lang="en-US" sz="2800"/>
              <a:t>Incur</a:t>
            </a:r>
            <a:r>
              <a:rPr lang="en-US" sz="2800"/>
              <a:t> unreimbursed medical costs of  $35/month or more</a:t>
            </a:r>
            <a:endParaRPr sz="2800"/>
          </a:p>
          <a:p>
            <a:pPr indent="0" lvl="0" marL="609600" rtl="0" algn="l">
              <a:lnSpc>
                <a:spcPct val="100000"/>
              </a:lnSpc>
              <a:spcBef>
                <a:spcPts val="1200"/>
              </a:spcBef>
              <a:spcAft>
                <a:spcPts val="0"/>
              </a:spcAft>
              <a:buNone/>
            </a:pPr>
            <a:r>
              <a:t/>
            </a:r>
            <a:endParaRPr sz="2800"/>
          </a:p>
          <a:p>
            <a:pPr indent="-406400" lvl="0" marL="457200" rtl="0" algn="l">
              <a:lnSpc>
                <a:spcPct val="100000"/>
              </a:lnSpc>
              <a:spcBef>
                <a:spcPts val="1200"/>
              </a:spcBef>
              <a:spcAft>
                <a:spcPts val="0"/>
              </a:spcAft>
              <a:buSzPts val="2800"/>
              <a:buChar char="❑"/>
            </a:pPr>
            <a:r>
              <a:rPr lang="en-US" sz="2800"/>
              <a:t>Can be self-declared in most cases</a:t>
            </a:r>
            <a:endParaRPr sz="2800"/>
          </a:p>
          <a:p>
            <a:pPr indent="-158750" lvl="0" marL="285750" rtl="0" algn="l">
              <a:lnSpc>
                <a:spcPct val="90000"/>
              </a:lnSpc>
              <a:spcBef>
                <a:spcPts val="1200"/>
              </a:spcBef>
              <a:spcAft>
                <a:spcPts val="0"/>
              </a:spcAft>
              <a:buSzPts val="2000"/>
              <a:buFont typeface="Noto Sans Symbols"/>
              <a:buNone/>
            </a:pPr>
            <a:r>
              <a:t/>
            </a:r>
            <a:endParaRPr sz="1600"/>
          </a:p>
          <a:p>
            <a:pPr indent="0" lvl="0" marL="0" rtl="0" algn="l">
              <a:lnSpc>
                <a:spcPct val="90000"/>
              </a:lnSpc>
              <a:spcBef>
                <a:spcPts val="1200"/>
              </a:spcBef>
              <a:spcAft>
                <a:spcPts val="0"/>
              </a:spcAft>
              <a:buSzPts val="2000"/>
              <a:buFont typeface="Calibri"/>
              <a:buNone/>
            </a:pPr>
            <a:r>
              <a:t/>
            </a:r>
            <a:endParaRPr b="1" sz="2800"/>
          </a:p>
          <a:p>
            <a:pPr indent="-342900" lvl="1" marL="914400" rtl="0" algn="l">
              <a:lnSpc>
                <a:spcPct val="90000"/>
              </a:lnSpc>
              <a:spcBef>
                <a:spcPts val="200"/>
              </a:spcBef>
              <a:spcAft>
                <a:spcPts val="0"/>
              </a:spcAft>
              <a:buSzPts val="1800"/>
              <a:buFont typeface="Calibri"/>
              <a:buNone/>
            </a:pPr>
            <a:r>
              <a:t/>
            </a:r>
            <a:endParaRPr sz="1800"/>
          </a:p>
          <a:p>
            <a:pPr indent="-317500" lvl="2" marL="1371600" rtl="0" algn="l">
              <a:lnSpc>
                <a:spcPct val="90000"/>
              </a:lnSpc>
              <a:spcBef>
                <a:spcPts val="400"/>
              </a:spcBef>
              <a:spcAft>
                <a:spcPts val="0"/>
              </a:spcAft>
              <a:buSzPts val="1400"/>
              <a:buFont typeface="Calibri"/>
              <a:buNone/>
            </a:pPr>
            <a:r>
              <a:t/>
            </a:r>
            <a:endParaRPr sz="1800"/>
          </a:p>
          <a:p>
            <a:pPr indent="-355600" lvl="0" marL="457200" rtl="0" algn="l">
              <a:lnSpc>
                <a:spcPct val="90000"/>
              </a:lnSpc>
              <a:spcBef>
                <a:spcPts val="1200"/>
              </a:spcBef>
              <a:spcAft>
                <a:spcPts val="0"/>
              </a:spcAft>
              <a:buSzPts val="2000"/>
              <a:buFont typeface="Calibri"/>
              <a:buNone/>
            </a:pPr>
            <a:r>
              <a:t/>
            </a:r>
            <a:endParaRPr sz="2000"/>
          </a:p>
        </p:txBody>
      </p:sp>
      <p:pic>
        <p:nvPicPr>
          <p:cNvPr id="755" name="Google Shape;755;p101"/>
          <p:cNvPicPr preferRelativeResize="0"/>
          <p:nvPr/>
        </p:nvPicPr>
        <p:blipFill rotWithShape="1">
          <a:blip r:embed="rId3">
            <a:alphaModFix/>
          </a:blip>
          <a:srcRect b="0" l="0" r="0" t="0"/>
          <a:stretch/>
        </p:blipFill>
        <p:spPr>
          <a:xfrm>
            <a:off x="8398400" y="1996975"/>
            <a:ext cx="3387200" cy="2444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02"/>
          <p:cNvSpPr txBox="1"/>
          <p:nvPr>
            <p:ph type="title"/>
          </p:nvPr>
        </p:nvSpPr>
        <p:spPr>
          <a:xfrm>
            <a:off x="517325" y="232225"/>
            <a:ext cx="8272500" cy="747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SzPct val="133333"/>
              <a:buNone/>
            </a:pPr>
            <a:br>
              <a:rPr lang="en-US" sz="4000">
                <a:highlight>
                  <a:schemeClr val="lt1"/>
                </a:highlight>
                <a:latin typeface="Arial Black"/>
                <a:ea typeface="Arial Black"/>
                <a:cs typeface="Arial Black"/>
                <a:sym typeface="Arial Black"/>
              </a:rPr>
            </a:br>
            <a:endParaRPr sz="4000">
              <a:highlight>
                <a:schemeClr val="lt1"/>
              </a:highlight>
              <a:latin typeface="Arial Black"/>
              <a:ea typeface="Arial Black"/>
              <a:cs typeface="Arial Black"/>
              <a:sym typeface="Arial Black"/>
            </a:endParaRPr>
          </a:p>
          <a:p>
            <a:pPr indent="0" lvl="0" marL="0" rtl="0" algn="l">
              <a:lnSpc>
                <a:spcPct val="85000"/>
              </a:lnSpc>
              <a:spcBef>
                <a:spcPts val="0"/>
              </a:spcBef>
              <a:spcAft>
                <a:spcPts val="0"/>
              </a:spcAft>
              <a:buSzPct val="111627"/>
              <a:buNone/>
            </a:pPr>
            <a:r>
              <a:t/>
            </a:r>
            <a:endParaRPr sz="4777">
              <a:highlight>
                <a:schemeClr val="lt1"/>
              </a:highlight>
            </a:endParaRPr>
          </a:p>
          <a:p>
            <a:pPr indent="0" lvl="0" marL="0" rtl="0" algn="l">
              <a:lnSpc>
                <a:spcPct val="85000"/>
              </a:lnSpc>
              <a:spcBef>
                <a:spcPts val="0"/>
              </a:spcBef>
              <a:spcAft>
                <a:spcPts val="0"/>
              </a:spcAft>
              <a:buSzPct val="111627"/>
              <a:buNone/>
            </a:pPr>
            <a:r>
              <a:t/>
            </a:r>
            <a:endParaRPr sz="4777">
              <a:highlight>
                <a:schemeClr val="lt1"/>
              </a:highlight>
            </a:endParaRPr>
          </a:p>
          <a:p>
            <a:pPr indent="0" lvl="0" marL="0" rtl="0" algn="l">
              <a:lnSpc>
                <a:spcPct val="85000"/>
              </a:lnSpc>
              <a:spcBef>
                <a:spcPts val="0"/>
              </a:spcBef>
              <a:spcAft>
                <a:spcPts val="0"/>
              </a:spcAft>
              <a:buSzPct val="111627"/>
              <a:buNone/>
            </a:pPr>
            <a:r>
              <a:t/>
            </a:r>
            <a:endParaRPr sz="4777">
              <a:highlight>
                <a:schemeClr val="lt1"/>
              </a:highlight>
            </a:endParaRPr>
          </a:p>
          <a:p>
            <a:pPr indent="0" lvl="0" marL="0" rtl="0" algn="l">
              <a:lnSpc>
                <a:spcPct val="85000"/>
              </a:lnSpc>
              <a:spcBef>
                <a:spcPts val="0"/>
              </a:spcBef>
              <a:spcAft>
                <a:spcPts val="0"/>
              </a:spcAft>
              <a:buSzPct val="111627"/>
              <a:buNone/>
            </a:pPr>
            <a:r>
              <a:rPr lang="en-US" sz="4777">
                <a:solidFill>
                  <a:srgbClr val="1155CC"/>
                </a:solidFill>
                <a:highlight>
                  <a:schemeClr val="lt1"/>
                </a:highlight>
              </a:rPr>
              <a:t>Common types of Health Care Costs</a:t>
            </a:r>
            <a:endParaRPr sz="4000">
              <a:solidFill>
                <a:srgbClr val="1155CC"/>
              </a:solidFill>
              <a:highlight>
                <a:schemeClr val="lt1"/>
              </a:highlight>
            </a:endParaRPr>
          </a:p>
        </p:txBody>
      </p:sp>
      <p:sp>
        <p:nvSpPr>
          <p:cNvPr id="761" name="Google Shape;761;p102"/>
          <p:cNvSpPr txBox="1"/>
          <p:nvPr>
            <p:ph idx="1" type="body"/>
          </p:nvPr>
        </p:nvSpPr>
        <p:spPr>
          <a:xfrm>
            <a:off x="517325" y="1100737"/>
            <a:ext cx="10896000" cy="5550900"/>
          </a:xfrm>
          <a:prstGeom prst="rect">
            <a:avLst/>
          </a:prstGeom>
          <a:noFill/>
          <a:ln>
            <a:noFill/>
          </a:ln>
        </p:spPr>
        <p:txBody>
          <a:bodyPr anchorCtr="0" anchor="t" bIns="45700" lIns="0" spcFirstLastPara="1" rIns="0" wrap="square" tIns="45700">
            <a:noAutofit/>
          </a:bodyPr>
          <a:lstStyle/>
          <a:p>
            <a:pPr indent="-382587" lvl="0" marL="457200" rtl="0" algn="l">
              <a:lnSpc>
                <a:spcPct val="95000"/>
              </a:lnSpc>
              <a:spcBef>
                <a:spcPts val="1200"/>
              </a:spcBef>
              <a:spcAft>
                <a:spcPts val="0"/>
              </a:spcAft>
              <a:buSzPts val="2425"/>
              <a:buChar char="●"/>
            </a:pPr>
            <a:r>
              <a:rPr b="1" lang="en-US" sz="2425"/>
              <a:t>Medicare</a:t>
            </a:r>
            <a:r>
              <a:rPr lang="en-US" sz="2425"/>
              <a:t> Part D, </a:t>
            </a:r>
            <a:r>
              <a:rPr b="1" lang="en-US" sz="2425"/>
              <a:t>private insurance</a:t>
            </a:r>
            <a:r>
              <a:rPr lang="en-US" sz="2425"/>
              <a:t> premiums and co-pays</a:t>
            </a:r>
            <a:endParaRPr sz="2300"/>
          </a:p>
          <a:p>
            <a:pPr indent="-356629" lvl="0" marL="457200" rtl="0" algn="l">
              <a:lnSpc>
                <a:spcPct val="95000"/>
              </a:lnSpc>
              <a:spcBef>
                <a:spcPts val="1200"/>
              </a:spcBef>
              <a:spcAft>
                <a:spcPts val="0"/>
              </a:spcAft>
              <a:buSzPts val="2016"/>
              <a:buFont typeface="Noto Sans Symbols"/>
              <a:buChar char="●"/>
            </a:pPr>
            <a:r>
              <a:rPr b="1" lang="en-US" sz="2425"/>
              <a:t>Over-the-counter</a:t>
            </a:r>
            <a:r>
              <a:rPr lang="en-US" sz="2425"/>
              <a:t> health care </a:t>
            </a:r>
            <a:endParaRPr sz="2300"/>
          </a:p>
          <a:p>
            <a:pPr indent="-356629" lvl="1" marL="914400" rtl="0" algn="l">
              <a:lnSpc>
                <a:spcPct val="95000"/>
              </a:lnSpc>
              <a:spcBef>
                <a:spcPts val="200"/>
              </a:spcBef>
              <a:spcAft>
                <a:spcPts val="0"/>
              </a:spcAft>
              <a:buSzPts val="2016"/>
              <a:buFont typeface="Noto Sans Symbols"/>
              <a:buChar char="○"/>
            </a:pPr>
            <a:r>
              <a:rPr lang="en-US" sz="2175"/>
              <a:t>pharmacy and “medicine chest” items </a:t>
            </a:r>
            <a:endParaRPr sz="1987"/>
          </a:p>
          <a:p>
            <a:pPr indent="-356629" lvl="1" marL="914400" rtl="0" algn="l">
              <a:lnSpc>
                <a:spcPct val="95000"/>
              </a:lnSpc>
              <a:spcBef>
                <a:spcPts val="200"/>
              </a:spcBef>
              <a:spcAft>
                <a:spcPts val="0"/>
              </a:spcAft>
              <a:buSzPts val="2016"/>
              <a:buFont typeface="Noto Sans Symbols"/>
              <a:buChar char="○"/>
            </a:pPr>
            <a:r>
              <a:rPr lang="en-US" sz="2175"/>
              <a:t>Hearing aids, batteries, eye glasses</a:t>
            </a:r>
            <a:endParaRPr sz="1987"/>
          </a:p>
          <a:p>
            <a:pPr indent="-356629" lvl="0" marL="457200" rtl="0" algn="l">
              <a:lnSpc>
                <a:spcPct val="95000"/>
              </a:lnSpc>
              <a:spcBef>
                <a:spcPts val="1200"/>
              </a:spcBef>
              <a:spcAft>
                <a:spcPts val="0"/>
              </a:spcAft>
              <a:buSzPts val="2016"/>
              <a:buFont typeface="Noto Sans Symbols"/>
              <a:buChar char="●"/>
            </a:pPr>
            <a:r>
              <a:rPr lang="en-US" sz="2425"/>
              <a:t>Outstanding </a:t>
            </a:r>
            <a:r>
              <a:rPr b="1" lang="en-US" sz="2425"/>
              <a:t>one-time bills </a:t>
            </a:r>
            <a:endParaRPr sz="2300"/>
          </a:p>
          <a:p>
            <a:pPr indent="-356629" lvl="0" marL="457200" rtl="0" algn="l">
              <a:lnSpc>
                <a:spcPct val="95000"/>
              </a:lnSpc>
              <a:spcBef>
                <a:spcPts val="1200"/>
              </a:spcBef>
              <a:spcAft>
                <a:spcPts val="0"/>
              </a:spcAft>
              <a:buSzPts val="2016"/>
              <a:buFont typeface="Noto Sans Symbols"/>
              <a:buChar char="●"/>
            </a:pPr>
            <a:r>
              <a:rPr b="1" lang="en-US" sz="2425"/>
              <a:t>Dental and vision</a:t>
            </a:r>
            <a:r>
              <a:rPr lang="en-US" sz="2425"/>
              <a:t> care </a:t>
            </a:r>
            <a:endParaRPr sz="2300"/>
          </a:p>
          <a:p>
            <a:pPr indent="-356629" lvl="0" marL="457200" rtl="0" algn="l">
              <a:lnSpc>
                <a:spcPct val="95000"/>
              </a:lnSpc>
              <a:spcBef>
                <a:spcPts val="1200"/>
              </a:spcBef>
              <a:spcAft>
                <a:spcPts val="0"/>
              </a:spcAft>
              <a:buSzPts val="2016"/>
              <a:buFont typeface="Noto Sans Symbols"/>
              <a:buChar char="●"/>
            </a:pPr>
            <a:r>
              <a:rPr lang="en-US" sz="2425"/>
              <a:t>Adult dependent care </a:t>
            </a:r>
            <a:endParaRPr sz="2300"/>
          </a:p>
          <a:p>
            <a:pPr indent="-356629" lvl="0" marL="457200" rtl="0" algn="l">
              <a:lnSpc>
                <a:spcPct val="95000"/>
              </a:lnSpc>
              <a:spcBef>
                <a:spcPts val="1200"/>
              </a:spcBef>
              <a:spcAft>
                <a:spcPts val="0"/>
              </a:spcAft>
              <a:buSzPts val="2016"/>
              <a:buFont typeface="Noto Sans Symbols"/>
              <a:buChar char="●"/>
            </a:pPr>
            <a:r>
              <a:rPr lang="en-US" sz="2425"/>
              <a:t>Durable medical equipment </a:t>
            </a:r>
            <a:endParaRPr sz="2300"/>
          </a:p>
          <a:p>
            <a:pPr indent="-356629" lvl="0" marL="457200" rtl="0" algn="l">
              <a:lnSpc>
                <a:spcPct val="95000"/>
              </a:lnSpc>
              <a:spcBef>
                <a:spcPts val="1200"/>
              </a:spcBef>
              <a:spcAft>
                <a:spcPts val="0"/>
              </a:spcAft>
              <a:buSzPts val="2016"/>
              <a:buFont typeface="Noto Sans Symbols"/>
              <a:buChar char="●"/>
            </a:pPr>
            <a:r>
              <a:rPr b="1" lang="en-US" sz="2425"/>
              <a:t>Travel</a:t>
            </a:r>
            <a:r>
              <a:rPr lang="en-US" sz="2425"/>
              <a:t> to MD, therapists, pharmacies</a:t>
            </a:r>
            <a:endParaRPr sz="2300"/>
          </a:p>
          <a:p>
            <a:pPr indent="-356629" lvl="1" marL="914400" rtl="0" algn="l">
              <a:lnSpc>
                <a:spcPct val="95000"/>
              </a:lnSpc>
              <a:spcBef>
                <a:spcPts val="200"/>
              </a:spcBef>
              <a:spcAft>
                <a:spcPts val="0"/>
              </a:spcAft>
              <a:buSzPts val="2016"/>
              <a:buFont typeface="Noto Sans Symbols"/>
              <a:buChar char="○"/>
            </a:pPr>
            <a:r>
              <a:rPr lang="en-US" sz="2175"/>
              <a:t>T-pass, bus, taxi/Uber, etc - or car mileage  (fed mileage rate) </a:t>
            </a:r>
            <a:endParaRPr sz="2175"/>
          </a:p>
          <a:p>
            <a:pPr indent="0" lvl="0" marL="914400" rtl="0" algn="l">
              <a:lnSpc>
                <a:spcPct val="95000"/>
              </a:lnSpc>
              <a:spcBef>
                <a:spcPts val="200"/>
              </a:spcBef>
              <a:spcAft>
                <a:spcPts val="0"/>
              </a:spcAft>
              <a:buNone/>
            </a:pPr>
            <a:r>
              <a:t/>
            </a:r>
            <a:endParaRPr sz="2175"/>
          </a:p>
          <a:p>
            <a:pPr indent="0" lvl="0" marL="0" rtl="0" algn="l">
              <a:lnSpc>
                <a:spcPct val="95000"/>
              </a:lnSpc>
              <a:spcBef>
                <a:spcPts val="200"/>
              </a:spcBef>
              <a:spcAft>
                <a:spcPts val="0"/>
              </a:spcAft>
              <a:buNone/>
            </a:pPr>
            <a:r>
              <a:rPr lang="en-US" sz="2175"/>
              <a:t>Health care costs can be </a:t>
            </a:r>
            <a:r>
              <a:rPr b="1" lang="en-US" sz="2175"/>
              <a:t>self-declared</a:t>
            </a:r>
            <a:r>
              <a:rPr lang="en-US" sz="2175"/>
              <a:t> unless </a:t>
            </a:r>
            <a:r>
              <a:rPr lang="en-US" sz="2175"/>
              <a:t>household</a:t>
            </a:r>
            <a:r>
              <a:rPr lang="en-US" sz="2175"/>
              <a:t> claiming more than $190/month</a:t>
            </a:r>
            <a:endParaRPr sz="2175"/>
          </a:p>
        </p:txBody>
      </p:sp>
      <p:sp>
        <p:nvSpPr>
          <p:cNvPr id="762" name="Google Shape;762;p10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763" name="Google Shape;763;p102"/>
          <p:cNvPicPr preferRelativeResize="0"/>
          <p:nvPr/>
        </p:nvPicPr>
        <p:blipFill rotWithShape="1">
          <a:blip r:embed="rId3">
            <a:alphaModFix/>
          </a:blip>
          <a:srcRect b="0" l="0" r="0" t="0"/>
          <a:stretch/>
        </p:blipFill>
        <p:spPr>
          <a:xfrm>
            <a:off x="8223750" y="3026876"/>
            <a:ext cx="2988733" cy="16986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03"/>
          <p:cNvSpPr txBox="1"/>
          <p:nvPr>
            <p:ph type="title"/>
          </p:nvPr>
        </p:nvSpPr>
        <p:spPr>
          <a:xfrm>
            <a:off x="609600" y="211374"/>
            <a:ext cx="10972800" cy="1013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sz="4400">
                <a:solidFill>
                  <a:srgbClr val="1155CC"/>
                </a:solidFill>
              </a:rPr>
              <a:t>Sample proofs for healthcare costs - if needed</a:t>
            </a:r>
            <a:endParaRPr sz="5200">
              <a:solidFill>
                <a:srgbClr val="1155CC"/>
              </a:solidFill>
            </a:endParaRPr>
          </a:p>
        </p:txBody>
      </p:sp>
      <p:sp>
        <p:nvSpPr>
          <p:cNvPr id="769" name="Google Shape;769;p103"/>
          <p:cNvSpPr txBox="1"/>
          <p:nvPr>
            <p:ph idx="1" type="body"/>
          </p:nvPr>
        </p:nvSpPr>
        <p:spPr>
          <a:xfrm>
            <a:off x="483475" y="1508875"/>
            <a:ext cx="10972800" cy="4560900"/>
          </a:xfrm>
          <a:prstGeom prst="rect">
            <a:avLst/>
          </a:prstGeom>
          <a:noFill/>
          <a:ln>
            <a:noFill/>
          </a:ln>
        </p:spPr>
        <p:txBody>
          <a:bodyPr anchorCtr="0" anchor="t" bIns="45700" lIns="0" spcFirstLastPara="1" rIns="0" wrap="square" tIns="45700">
            <a:noAutofit/>
          </a:bodyPr>
          <a:lstStyle/>
          <a:p>
            <a:pPr indent="-381000" lvl="0" marL="457200" rtl="0" algn="l">
              <a:lnSpc>
                <a:spcPct val="115000"/>
              </a:lnSpc>
              <a:spcBef>
                <a:spcPts val="1200"/>
              </a:spcBef>
              <a:spcAft>
                <a:spcPts val="0"/>
              </a:spcAft>
              <a:buSzPts val="2400"/>
              <a:buFont typeface="Noto Sans Symbols"/>
              <a:buChar char="❑"/>
            </a:pPr>
            <a:r>
              <a:rPr lang="en-US"/>
              <a:t>Written or verbal statement for mileage costs </a:t>
            </a:r>
            <a:endParaRPr/>
          </a:p>
          <a:p>
            <a:pPr indent="-381000" lvl="0" marL="457200" rtl="0" algn="l">
              <a:lnSpc>
                <a:spcPct val="115000"/>
              </a:lnSpc>
              <a:spcBef>
                <a:spcPts val="1200"/>
              </a:spcBef>
              <a:spcAft>
                <a:spcPts val="0"/>
              </a:spcAft>
              <a:buSzPts val="2400"/>
              <a:buFont typeface="Noto Sans Symbols"/>
              <a:buChar char="❑"/>
            </a:pPr>
            <a:r>
              <a:rPr lang="en-US"/>
              <a:t>Unpaid bills or paid receipts</a:t>
            </a:r>
            <a:endParaRPr/>
          </a:p>
          <a:p>
            <a:pPr indent="-381000" lvl="0" marL="457200" rtl="0" algn="l">
              <a:lnSpc>
                <a:spcPct val="115000"/>
              </a:lnSpc>
              <a:spcBef>
                <a:spcPts val="1200"/>
              </a:spcBef>
              <a:spcAft>
                <a:spcPts val="0"/>
              </a:spcAft>
              <a:buSzPts val="2400"/>
              <a:buFont typeface="Noto Sans Symbols"/>
              <a:buChar char="❑"/>
            </a:pPr>
            <a:r>
              <a:rPr lang="en-US"/>
              <a:t>Insurance bills with premiums amounts due</a:t>
            </a:r>
            <a:endParaRPr/>
          </a:p>
          <a:p>
            <a:pPr indent="-381000" lvl="0" marL="457200" rtl="0" algn="l">
              <a:lnSpc>
                <a:spcPct val="115000"/>
              </a:lnSpc>
              <a:spcBef>
                <a:spcPts val="1200"/>
              </a:spcBef>
              <a:spcAft>
                <a:spcPts val="0"/>
              </a:spcAft>
              <a:buSzPts val="2400"/>
              <a:buFont typeface="Noto Sans Symbols"/>
              <a:buChar char="❑"/>
            </a:pPr>
            <a:r>
              <a:rPr lang="en-US"/>
              <a:t>Pharmacy print out of co-pays (can remove drug names/dosages to protect private information)</a:t>
            </a:r>
            <a:endParaRPr/>
          </a:p>
          <a:p>
            <a:pPr indent="-381000" lvl="0" marL="457200" rtl="0" algn="l">
              <a:lnSpc>
                <a:spcPct val="115000"/>
              </a:lnSpc>
              <a:spcBef>
                <a:spcPts val="1200"/>
              </a:spcBef>
              <a:spcAft>
                <a:spcPts val="0"/>
              </a:spcAft>
              <a:buSzPts val="2400"/>
              <a:buFont typeface="Noto Sans Symbols"/>
              <a:buChar char="❑"/>
            </a:pPr>
            <a:r>
              <a:rPr lang="en-US"/>
              <a:t>Receipts that show cost of OTC drugs, vitamins (statement or Rx from MD not required!)</a:t>
            </a:r>
            <a:endParaRPr/>
          </a:p>
          <a:p>
            <a:pPr indent="-381000" lvl="0" marL="457200" rtl="0" algn="l">
              <a:lnSpc>
                <a:spcPct val="115000"/>
              </a:lnSpc>
              <a:spcBef>
                <a:spcPts val="1200"/>
              </a:spcBef>
              <a:spcAft>
                <a:spcPts val="0"/>
              </a:spcAft>
              <a:buSzPts val="2400"/>
              <a:buFont typeface="Noto Sans Symbols"/>
              <a:buChar char="❑"/>
            </a:pPr>
            <a:r>
              <a:rPr lang="en-US"/>
              <a:t>Public/subsidized housing “rent calculation worksheets.”  See MLRI handbook: </a:t>
            </a:r>
            <a:r>
              <a:rPr lang="en-US" u="sng">
                <a:hlinkClick r:id="rId3"/>
              </a:rPr>
              <a:t>Masslegalservices.org/HousingSNAPguide</a:t>
            </a:r>
            <a:endParaRPr/>
          </a:p>
        </p:txBody>
      </p:sp>
      <p:sp>
        <p:nvSpPr>
          <p:cNvPr id="770" name="Google Shape;770;p10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04"/>
          <p:cNvSpPr txBox="1"/>
          <p:nvPr>
            <p:ph idx="11" type="ftr"/>
          </p:nvPr>
        </p:nvSpPr>
        <p:spPr>
          <a:xfrm>
            <a:off x="4165600" y="6248400"/>
            <a:ext cx="38608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778" name="Google Shape;778;p104"/>
          <p:cNvSpPr txBox="1"/>
          <p:nvPr>
            <p:ph idx="12" type="sldNum"/>
          </p:nvPr>
        </p:nvSpPr>
        <p:spPr>
          <a:xfrm>
            <a:off x="9042400" y="6400800"/>
            <a:ext cx="25400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779" name="Google Shape;779;p104"/>
          <p:cNvSpPr txBox="1"/>
          <p:nvPr>
            <p:ph idx="4294967295" type="title"/>
          </p:nvPr>
        </p:nvSpPr>
        <p:spPr>
          <a:xfrm>
            <a:off x="1222575" y="381000"/>
            <a:ext cx="9278700" cy="944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rgbClr val="1155CC"/>
                </a:solidFill>
              </a:rPr>
              <a:t>S</a:t>
            </a:r>
            <a:r>
              <a:rPr lang="en-US">
                <a:solidFill>
                  <a:srgbClr val="1155CC"/>
                </a:solidFill>
              </a:rPr>
              <a:t>helter expense deduction</a:t>
            </a:r>
            <a:endParaRPr>
              <a:solidFill>
                <a:srgbClr val="1155CC"/>
              </a:solidFill>
            </a:endParaRPr>
          </a:p>
        </p:txBody>
      </p:sp>
      <p:sp>
        <p:nvSpPr>
          <p:cNvPr id="780" name="Google Shape;780;p104"/>
          <p:cNvSpPr txBox="1"/>
          <p:nvPr>
            <p:ph idx="4294967295" type="body"/>
          </p:nvPr>
        </p:nvSpPr>
        <p:spPr>
          <a:xfrm>
            <a:off x="1222575" y="1860925"/>
            <a:ext cx="9007500" cy="4265400"/>
          </a:xfrm>
          <a:prstGeom prst="rect">
            <a:avLst/>
          </a:prstGeom>
          <a:noFill/>
          <a:ln>
            <a:noFill/>
          </a:ln>
        </p:spPr>
        <p:txBody>
          <a:bodyPr anchorCtr="0" anchor="t" bIns="45700" lIns="0" spcFirstLastPara="1" rIns="0" wrap="square" tIns="45700">
            <a:normAutofit/>
          </a:bodyPr>
          <a:lstStyle/>
          <a:p>
            <a:pPr indent="-393700" lvl="0" marL="457200" rtl="0" algn="l">
              <a:lnSpc>
                <a:spcPct val="90000"/>
              </a:lnSpc>
              <a:spcBef>
                <a:spcPts val="1200"/>
              </a:spcBef>
              <a:spcAft>
                <a:spcPts val="0"/>
              </a:spcAft>
              <a:buSzPts val="2600"/>
              <a:buFont typeface="Arial"/>
              <a:buChar char="•"/>
            </a:pPr>
            <a:r>
              <a:rPr lang="en-US" sz="2600"/>
              <a:t>If household is </a:t>
            </a:r>
            <a:r>
              <a:rPr b="1" lang="en-US" sz="2600"/>
              <a:t>homeless</a:t>
            </a:r>
            <a:r>
              <a:rPr lang="en-US" sz="2600"/>
              <a:t>, the SNAP rules allow a standard </a:t>
            </a:r>
            <a:r>
              <a:rPr lang="en-US" sz="2600"/>
              <a:t>homeless deduction of $180/month</a:t>
            </a:r>
            <a:endParaRPr sz="2600"/>
          </a:p>
          <a:p>
            <a:pPr indent="-393700" lvl="0" marL="457200" rtl="0" algn="l">
              <a:lnSpc>
                <a:spcPct val="90000"/>
              </a:lnSpc>
              <a:spcBef>
                <a:spcPts val="2640"/>
              </a:spcBef>
              <a:spcAft>
                <a:spcPts val="0"/>
              </a:spcAft>
              <a:buSzPts val="2600"/>
              <a:buFont typeface="Arial"/>
              <a:buChar char="•"/>
            </a:pPr>
            <a:r>
              <a:rPr lang="en-US" sz="2600"/>
              <a:t>If household has</a:t>
            </a:r>
            <a:r>
              <a:rPr b="1" lang="en-US" sz="2600"/>
              <a:t> shelter costs, </a:t>
            </a:r>
            <a:r>
              <a:rPr lang="en-US" sz="2600"/>
              <a:t>the SNAP rules allow the household to claim the following: </a:t>
            </a:r>
            <a:endParaRPr sz="2600"/>
          </a:p>
          <a:p>
            <a:pPr indent="-393700" lvl="1" marL="914400" rtl="0" algn="l">
              <a:lnSpc>
                <a:spcPct val="90000"/>
              </a:lnSpc>
              <a:spcBef>
                <a:spcPts val="1640"/>
              </a:spcBef>
              <a:spcAft>
                <a:spcPts val="0"/>
              </a:spcAft>
              <a:buSzPts val="2600"/>
              <a:buFont typeface="Arial"/>
              <a:buChar char="•"/>
            </a:pPr>
            <a:r>
              <a:rPr lang="en-US" sz="2600"/>
              <a:t>A shelter deduction of </a:t>
            </a:r>
            <a:r>
              <a:rPr b="1" lang="en-US" sz="2600"/>
              <a:t>$672/mo </a:t>
            </a:r>
            <a:r>
              <a:rPr lang="en-US" sz="2600"/>
              <a:t>(capped amount) </a:t>
            </a:r>
            <a:r>
              <a:rPr lang="en-US" sz="2600" u="sng"/>
              <a:t>or</a:t>
            </a:r>
            <a:r>
              <a:rPr lang="en-US" sz="2600"/>
              <a:t> </a:t>
            </a:r>
            <a:endParaRPr sz="2600"/>
          </a:p>
          <a:p>
            <a:pPr indent="-393700" lvl="1" marL="914400" rtl="0" algn="l">
              <a:lnSpc>
                <a:spcPct val="90000"/>
              </a:lnSpc>
              <a:spcBef>
                <a:spcPts val="1480"/>
              </a:spcBef>
              <a:spcAft>
                <a:spcPts val="1280"/>
              </a:spcAft>
              <a:buSzPts val="2600"/>
              <a:buFont typeface="Arial"/>
              <a:buChar char="•"/>
            </a:pPr>
            <a:r>
              <a:rPr b="1" lang="en-US" sz="2600"/>
              <a:t>Uncapped </a:t>
            </a:r>
            <a:r>
              <a:rPr lang="en-US" sz="2600"/>
              <a:t>shelter costs if</a:t>
            </a:r>
            <a:r>
              <a:rPr b="1" lang="en-US" sz="2600"/>
              <a:t> </a:t>
            </a:r>
            <a:r>
              <a:rPr lang="en-US" sz="2600"/>
              <a:t>any SNAP household members are age 60+ or disabled</a:t>
            </a:r>
            <a:endParaRPr sz="2600"/>
          </a:p>
        </p:txBody>
      </p:sp>
      <p:pic>
        <p:nvPicPr>
          <p:cNvPr id="781" name="Google Shape;781;p104"/>
          <p:cNvPicPr preferRelativeResize="0"/>
          <p:nvPr/>
        </p:nvPicPr>
        <p:blipFill>
          <a:blip r:embed="rId3">
            <a:alphaModFix/>
          </a:blip>
          <a:stretch>
            <a:fillRect/>
          </a:stretch>
        </p:blipFill>
        <p:spPr>
          <a:xfrm>
            <a:off x="9662075" y="245076"/>
            <a:ext cx="2371348" cy="197419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05"/>
          <p:cNvSpPr txBox="1"/>
          <p:nvPr>
            <p:ph idx="12" type="sldNum"/>
          </p:nvPr>
        </p:nvSpPr>
        <p:spPr>
          <a:xfrm>
            <a:off x="4165600" y="6248400"/>
            <a:ext cx="38608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787" name="Google Shape;787;p105"/>
          <p:cNvSpPr txBox="1"/>
          <p:nvPr>
            <p:ph idx="4294967295" type="title"/>
          </p:nvPr>
        </p:nvSpPr>
        <p:spPr>
          <a:xfrm>
            <a:off x="609600" y="152400"/>
            <a:ext cx="6936600" cy="1143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sz="4500">
                <a:solidFill>
                  <a:srgbClr val="1155CC"/>
                </a:solidFill>
              </a:rPr>
              <a:t>What counts as shelter costs?</a:t>
            </a:r>
            <a:endParaRPr sz="5300">
              <a:solidFill>
                <a:srgbClr val="1155CC"/>
              </a:solidFill>
            </a:endParaRPr>
          </a:p>
        </p:txBody>
      </p:sp>
      <p:sp>
        <p:nvSpPr>
          <p:cNvPr id="788" name="Google Shape;788;p105"/>
          <p:cNvSpPr txBox="1"/>
          <p:nvPr>
            <p:ph idx="4294967295" type="body"/>
          </p:nvPr>
        </p:nvSpPr>
        <p:spPr>
          <a:xfrm>
            <a:off x="609600" y="1600201"/>
            <a:ext cx="10972800" cy="4525963"/>
          </a:xfrm>
          <a:prstGeom prst="rect">
            <a:avLst/>
          </a:prstGeom>
          <a:noFill/>
          <a:ln>
            <a:noFill/>
          </a:ln>
        </p:spPr>
        <p:txBody>
          <a:bodyPr anchorCtr="0" anchor="t" bIns="45700" lIns="0" spcFirstLastPara="1" rIns="0" wrap="square" tIns="45700">
            <a:normAutofit/>
          </a:bodyPr>
          <a:lstStyle/>
          <a:p>
            <a:pPr indent="-345302" lvl="0" marL="457200" rtl="0" algn="l">
              <a:lnSpc>
                <a:spcPct val="95000"/>
              </a:lnSpc>
              <a:spcBef>
                <a:spcPts val="1200"/>
              </a:spcBef>
              <a:spcAft>
                <a:spcPts val="0"/>
              </a:spcAft>
              <a:buSzPts val="1838"/>
              <a:buFont typeface="Courier New"/>
              <a:buChar char="o"/>
            </a:pPr>
            <a:r>
              <a:rPr b="1" lang="en-US" sz="3000"/>
              <a:t>Monthly rent due </a:t>
            </a:r>
            <a:r>
              <a:rPr lang="en-US" sz="1979"/>
              <a:t>(even if not paid)</a:t>
            </a:r>
            <a:r>
              <a:rPr lang="en-US" sz="3000"/>
              <a:t> ,</a:t>
            </a:r>
            <a:r>
              <a:rPr lang="en-US" sz="3000" u="sng"/>
              <a:t>or</a:t>
            </a:r>
            <a:r>
              <a:rPr lang="en-US" sz="3000"/>
              <a:t>      </a:t>
            </a:r>
            <a:endParaRPr sz="1640"/>
          </a:p>
          <a:p>
            <a:pPr indent="-319902" lvl="0" marL="457200" rtl="0" algn="l">
              <a:lnSpc>
                <a:spcPct val="95000"/>
              </a:lnSpc>
              <a:spcBef>
                <a:spcPts val="1200"/>
              </a:spcBef>
              <a:spcAft>
                <a:spcPts val="0"/>
              </a:spcAft>
              <a:buSzPts val="1438"/>
              <a:buFont typeface="Courier New"/>
              <a:buChar char="o"/>
            </a:pPr>
            <a:r>
              <a:rPr b="1" lang="en-US" sz="3000"/>
              <a:t>Homeownership costs</a:t>
            </a:r>
            <a:r>
              <a:rPr lang="en-US" sz="3000"/>
              <a:t> – mortgage, insurance, real estate taxes, condo fee				</a:t>
            </a:r>
            <a:endParaRPr sz="1640"/>
          </a:p>
          <a:p>
            <a:pPr indent="0" lvl="0" marL="101600" rtl="0" algn="l">
              <a:lnSpc>
                <a:spcPct val="95000"/>
              </a:lnSpc>
              <a:spcBef>
                <a:spcPts val="1200"/>
              </a:spcBef>
              <a:spcAft>
                <a:spcPts val="0"/>
              </a:spcAft>
              <a:buSzPts val="1838"/>
              <a:buNone/>
            </a:pPr>
            <a:r>
              <a:rPr lang="en-US" sz="3000" u="sng"/>
              <a:t>PLUS</a:t>
            </a:r>
            <a:r>
              <a:rPr lang="en-US" sz="3000"/>
              <a:t> </a:t>
            </a:r>
            <a:endParaRPr sz="1640"/>
          </a:p>
          <a:p>
            <a:pPr indent="-319902" lvl="0" marL="457200" rtl="0" algn="l">
              <a:lnSpc>
                <a:spcPct val="95000"/>
              </a:lnSpc>
              <a:spcBef>
                <a:spcPts val="1200"/>
              </a:spcBef>
              <a:spcAft>
                <a:spcPts val="0"/>
              </a:spcAft>
              <a:buSzPts val="1438"/>
              <a:buFont typeface="Courier New"/>
              <a:buChar char="o"/>
            </a:pPr>
            <a:r>
              <a:rPr lang="en-US" sz="3000"/>
              <a:t>A </a:t>
            </a:r>
            <a:r>
              <a:rPr b="1" lang="en-US" sz="3000"/>
              <a:t>“Standard Utility Allowance”</a:t>
            </a:r>
            <a:r>
              <a:rPr lang="en-US" sz="3000"/>
              <a:t> or SUA </a:t>
            </a:r>
            <a:endParaRPr sz="1640"/>
          </a:p>
          <a:p>
            <a:pPr indent="-308232" lvl="1" marL="914400" rtl="0" algn="l">
              <a:lnSpc>
                <a:spcPct val="95000"/>
              </a:lnSpc>
              <a:spcBef>
                <a:spcPts val="200"/>
              </a:spcBef>
              <a:spcAft>
                <a:spcPts val="0"/>
              </a:spcAft>
              <a:buSzPts val="1254"/>
              <a:buFont typeface="Courier New"/>
              <a:buChar char="o"/>
            </a:pPr>
            <a:r>
              <a:rPr lang="en-US" sz="2660"/>
              <a:t>$ 852 – heating, cooling or fuel assistance</a:t>
            </a:r>
            <a:endParaRPr sz="1215"/>
          </a:p>
          <a:p>
            <a:pPr indent="-308232" lvl="1" marL="914400" rtl="0" algn="l">
              <a:lnSpc>
                <a:spcPct val="95000"/>
              </a:lnSpc>
              <a:spcBef>
                <a:spcPts val="200"/>
              </a:spcBef>
              <a:spcAft>
                <a:spcPts val="0"/>
              </a:spcAft>
              <a:buSzPts val="1254"/>
              <a:buFont typeface="Courier New"/>
              <a:buChar char="o"/>
            </a:pPr>
            <a:r>
              <a:rPr lang="en-US" sz="2660"/>
              <a:t>$ 520 – electricity/cooking gas (if no AC costs) </a:t>
            </a:r>
            <a:endParaRPr sz="1215"/>
          </a:p>
          <a:p>
            <a:pPr indent="-308232" lvl="1" marL="914400" rtl="0" algn="l">
              <a:lnSpc>
                <a:spcPct val="95000"/>
              </a:lnSpc>
              <a:spcBef>
                <a:spcPts val="200"/>
              </a:spcBef>
              <a:spcAft>
                <a:spcPts val="0"/>
              </a:spcAft>
              <a:buSzPts val="1254"/>
              <a:buFont typeface="Courier New"/>
              <a:buChar char="o"/>
            </a:pPr>
            <a:r>
              <a:rPr lang="en-US" sz="2660"/>
              <a:t>$  </a:t>
            </a:r>
            <a:r>
              <a:rPr lang="en-US" sz="2660"/>
              <a:t>59 </a:t>
            </a:r>
            <a:r>
              <a:rPr lang="en-US" sz="2660"/>
              <a:t>– phone/cell phone only</a:t>
            </a:r>
            <a:endParaRPr sz="1215"/>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0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795" name="Google Shape;795;p106"/>
          <p:cNvSpPr txBox="1"/>
          <p:nvPr>
            <p:ph idx="4294967295" type="title"/>
          </p:nvPr>
        </p:nvSpPr>
        <p:spPr>
          <a:xfrm>
            <a:off x="838200" y="643225"/>
            <a:ext cx="6574500" cy="11061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4400"/>
              <a:buFont typeface="Proxima Nova"/>
              <a:buNone/>
            </a:pPr>
            <a:r>
              <a:rPr lang="en-US">
                <a:solidFill>
                  <a:schemeClr val="accent5"/>
                </a:solidFill>
              </a:rPr>
              <a:t>Shelter Deduction- Example</a:t>
            </a:r>
            <a:endParaRPr>
              <a:solidFill>
                <a:schemeClr val="accent5"/>
              </a:solidFill>
            </a:endParaRPr>
          </a:p>
        </p:txBody>
      </p:sp>
      <p:sp>
        <p:nvSpPr>
          <p:cNvPr id="796" name="Google Shape;796;p106"/>
          <p:cNvSpPr txBox="1"/>
          <p:nvPr>
            <p:ph idx="4294967295" type="body"/>
          </p:nvPr>
        </p:nvSpPr>
        <p:spPr>
          <a:xfrm>
            <a:off x="838200" y="1825625"/>
            <a:ext cx="10515600" cy="47556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424342"/>
              </a:buClr>
              <a:buSzPts val="2400"/>
              <a:buNone/>
            </a:pPr>
            <a:r>
              <a:rPr lang="en-US" sz="2400">
                <a:solidFill>
                  <a:srgbClr val="424342"/>
                </a:solidFill>
              </a:rPr>
              <a:t>Massachusetts family of 3: </a:t>
            </a:r>
            <a:endParaRPr/>
          </a:p>
          <a:p>
            <a:pPr indent="-228600" lvl="0" marL="228600" rtl="0" algn="l">
              <a:lnSpc>
                <a:spcPct val="90000"/>
              </a:lnSpc>
              <a:spcBef>
                <a:spcPts val="1000"/>
              </a:spcBef>
              <a:spcAft>
                <a:spcPts val="0"/>
              </a:spcAft>
              <a:buClr>
                <a:srgbClr val="424342"/>
              </a:buClr>
              <a:buSzPts val="2400"/>
              <a:buChar char="●"/>
            </a:pPr>
            <a:r>
              <a:rPr lang="en-US" sz="2400">
                <a:solidFill>
                  <a:srgbClr val="424342"/>
                </a:solidFill>
              </a:rPr>
              <a:t>Income from work is $1,500/month</a:t>
            </a:r>
            <a:endParaRPr/>
          </a:p>
          <a:p>
            <a:pPr indent="-228600" lvl="0" marL="228600" rtl="0" algn="l">
              <a:lnSpc>
                <a:spcPct val="90000"/>
              </a:lnSpc>
              <a:spcBef>
                <a:spcPts val="1000"/>
              </a:spcBef>
              <a:spcAft>
                <a:spcPts val="0"/>
              </a:spcAft>
              <a:buClr>
                <a:srgbClr val="424342"/>
              </a:buClr>
              <a:buSzPts val="2400"/>
              <a:buChar char="●"/>
            </a:pPr>
            <a:r>
              <a:rPr lang="en-US" sz="2400">
                <a:solidFill>
                  <a:srgbClr val="424342"/>
                </a:solidFill>
              </a:rPr>
              <a:t>Rent is $1,000 + additional heat costs</a:t>
            </a:r>
            <a:endParaRPr/>
          </a:p>
          <a:p>
            <a:pPr indent="-228600" lvl="0" marL="228600" rtl="0" algn="l">
              <a:lnSpc>
                <a:spcPct val="90000"/>
              </a:lnSpc>
              <a:spcBef>
                <a:spcPts val="1000"/>
              </a:spcBef>
              <a:spcAft>
                <a:spcPts val="0"/>
              </a:spcAft>
              <a:buClr>
                <a:srgbClr val="424342"/>
              </a:buClr>
              <a:buSzPts val="2400"/>
              <a:buChar char="●"/>
            </a:pPr>
            <a:r>
              <a:rPr lang="en-US" sz="2400">
                <a:solidFill>
                  <a:srgbClr val="424342"/>
                </a:solidFill>
              </a:rPr>
              <a:t>No one is 60+ or disabled, no child care costs </a:t>
            </a:r>
            <a:endParaRPr sz="2400">
              <a:solidFill>
                <a:srgbClr val="424342"/>
              </a:solidFill>
            </a:endParaRPr>
          </a:p>
          <a:p>
            <a:pPr indent="0" lvl="0" marL="609600" rtl="0" algn="l">
              <a:lnSpc>
                <a:spcPct val="90000"/>
              </a:lnSpc>
              <a:spcBef>
                <a:spcPts val="1000"/>
              </a:spcBef>
              <a:spcAft>
                <a:spcPts val="0"/>
              </a:spcAft>
              <a:buNone/>
            </a:pPr>
            <a:r>
              <a:rPr lang="en-US" sz="1900">
                <a:solidFill>
                  <a:srgbClr val="424342"/>
                </a:solidFill>
              </a:rPr>
              <a:t>			</a:t>
            </a:r>
            <a:endParaRPr/>
          </a:p>
          <a:p>
            <a:pPr indent="0" lvl="0" marL="0" rtl="0" algn="l">
              <a:lnSpc>
                <a:spcPct val="90000"/>
              </a:lnSpc>
              <a:spcBef>
                <a:spcPts val="1000"/>
              </a:spcBef>
              <a:spcAft>
                <a:spcPts val="0"/>
              </a:spcAft>
              <a:buClr>
                <a:schemeClr val="dk1"/>
              </a:buClr>
              <a:buSzPts val="1900"/>
              <a:buNone/>
            </a:pPr>
            <a:r>
              <a:t/>
            </a:r>
            <a:endParaRPr sz="1900">
              <a:solidFill>
                <a:srgbClr val="424342"/>
              </a:solidFill>
            </a:endParaRPr>
          </a:p>
          <a:p>
            <a:pPr indent="0" lvl="0" marL="0" rtl="0" algn="l">
              <a:lnSpc>
                <a:spcPct val="90000"/>
              </a:lnSpc>
              <a:spcBef>
                <a:spcPts val="1000"/>
              </a:spcBef>
              <a:spcAft>
                <a:spcPts val="0"/>
              </a:spcAft>
              <a:buClr>
                <a:schemeClr val="dk1"/>
              </a:buClr>
              <a:buSzPts val="1900"/>
              <a:buNone/>
            </a:pPr>
            <a:r>
              <a:t/>
            </a:r>
            <a:endParaRPr sz="1900">
              <a:solidFill>
                <a:srgbClr val="424342"/>
              </a:solidFill>
            </a:endParaRPr>
          </a:p>
          <a:p>
            <a:pPr indent="0" lvl="0" marL="0" rtl="0" algn="l">
              <a:lnSpc>
                <a:spcPct val="90000"/>
              </a:lnSpc>
              <a:spcBef>
                <a:spcPts val="1000"/>
              </a:spcBef>
              <a:spcAft>
                <a:spcPts val="0"/>
              </a:spcAft>
              <a:buClr>
                <a:schemeClr val="dk1"/>
              </a:buClr>
              <a:buSzPts val="1900"/>
              <a:buNone/>
            </a:pPr>
            <a:r>
              <a:t/>
            </a:r>
            <a:endParaRPr sz="1900">
              <a:solidFill>
                <a:srgbClr val="424342"/>
              </a:solidFill>
            </a:endParaRPr>
          </a:p>
          <a:p>
            <a:pPr indent="0" lvl="0" marL="0" rtl="0" algn="l">
              <a:lnSpc>
                <a:spcPct val="90000"/>
              </a:lnSpc>
              <a:spcBef>
                <a:spcPts val="1000"/>
              </a:spcBef>
              <a:spcAft>
                <a:spcPts val="0"/>
              </a:spcAft>
              <a:buClr>
                <a:srgbClr val="424342"/>
              </a:buClr>
              <a:buSzPts val="1900"/>
              <a:buNone/>
            </a:pPr>
            <a:r>
              <a:t/>
            </a:r>
            <a:endParaRPr sz="1900">
              <a:solidFill>
                <a:srgbClr val="424342"/>
              </a:solidFill>
            </a:endParaRPr>
          </a:p>
          <a:p>
            <a:pPr indent="0" lvl="0" marL="0" rtl="0" algn="l">
              <a:lnSpc>
                <a:spcPct val="90000"/>
              </a:lnSpc>
              <a:spcBef>
                <a:spcPts val="1600"/>
              </a:spcBef>
              <a:spcAft>
                <a:spcPts val="0"/>
              </a:spcAft>
              <a:buClr>
                <a:srgbClr val="424342"/>
              </a:buClr>
              <a:buSzPts val="1900"/>
              <a:buNone/>
            </a:pPr>
            <a:r>
              <a:rPr lang="en-US" sz="4300">
                <a:solidFill>
                  <a:srgbClr val="424342"/>
                </a:solidFill>
              </a:rPr>
              <a:t> </a:t>
            </a:r>
            <a:r>
              <a:rPr b="1" lang="en-US">
                <a:solidFill>
                  <a:schemeClr val="accent5"/>
                </a:solidFill>
                <a:latin typeface="Proxima Nova"/>
                <a:ea typeface="Proxima Nova"/>
                <a:cs typeface="Proxima Nova"/>
                <a:sym typeface="Proxima Nova"/>
              </a:rPr>
              <a:t>Shelter costs = annual difference of $2,424 for food!</a:t>
            </a:r>
            <a:endParaRPr sz="1900">
              <a:solidFill>
                <a:schemeClr val="accent5"/>
              </a:solidFill>
              <a:latin typeface="Arial"/>
              <a:ea typeface="Arial"/>
              <a:cs typeface="Arial"/>
              <a:sym typeface="Arial"/>
            </a:endParaRPr>
          </a:p>
          <a:p>
            <a:pPr indent="0" lvl="0" marL="0" rtl="0" algn="l">
              <a:lnSpc>
                <a:spcPct val="90000"/>
              </a:lnSpc>
              <a:spcBef>
                <a:spcPts val="1600"/>
              </a:spcBef>
              <a:spcAft>
                <a:spcPts val="1600"/>
              </a:spcAft>
              <a:buClr>
                <a:srgbClr val="424342"/>
              </a:buClr>
              <a:buSzPts val="1900"/>
              <a:buNone/>
            </a:pPr>
            <a:r>
              <a:t/>
            </a:r>
            <a:endParaRPr sz="4300">
              <a:solidFill>
                <a:srgbClr val="424342"/>
              </a:solidFill>
            </a:endParaRPr>
          </a:p>
        </p:txBody>
      </p:sp>
      <p:sp>
        <p:nvSpPr>
          <p:cNvPr id="797" name="Google Shape;797;p106"/>
          <p:cNvSpPr txBox="1"/>
          <p:nvPr/>
        </p:nvSpPr>
        <p:spPr>
          <a:xfrm>
            <a:off x="1049025" y="4025600"/>
            <a:ext cx="3657600" cy="1277400"/>
          </a:xfrm>
          <a:prstGeom prst="rect">
            <a:avLst/>
          </a:prstGeom>
          <a:solidFill>
            <a:schemeClr val="lt1"/>
          </a:solidFill>
          <a:ln cap="flat" cmpd="sng" w="12700">
            <a:solidFill>
              <a:schemeClr val="accent3"/>
            </a:solidFill>
            <a:prstDash val="solid"/>
            <a:miter lim="800000"/>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No shelter costs on case: </a:t>
            </a:r>
            <a:endParaRPr sz="1900">
              <a:solidFill>
                <a:schemeClr val="accent5"/>
              </a:solidFill>
            </a:endParaRPr>
          </a:p>
          <a:p>
            <a:pPr indent="0" lvl="0" marL="0" marR="0" rtl="0" algn="l">
              <a:spcBef>
                <a:spcPts val="0"/>
              </a:spcBef>
              <a:spcAft>
                <a:spcPts val="0"/>
              </a:spcAft>
              <a:buNone/>
            </a:pPr>
            <a:r>
              <a:t/>
            </a:r>
            <a:endParaRPr sz="2400">
              <a:solidFill>
                <a:schemeClr val="accent5"/>
              </a:solidFill>
              <a:latin typeface="Proxima Nova"/>
              <a:ea typeface="Proxima Nova"/>
              <a:cs typeface="Proxima Nova"/>
              <a:sym typeface="Proxima Nova"/>
            </a:endParaRPr>
          </a:p>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Monthly SNAP = </a:t>
            </a:r>
            <a:r>
              <a:rPr b="1" lang="en-US" sz="2700">
                <a:solidFill>
                  <a:schemeClr val="accent5"/>
                </a:solidFill>
                <a:latin typeface="Proxima Nova"/>
                <a:ea typeface="Proxima Nova"/>
                <a:cs typeface="Proxima Nova"/>
                <a:sym typeface="Proxima Nova"/>
              </a:rPr>
              <a:t>$465</a:t>
            </a:r>
            <a:endParaRPr sz="1900">
              <a:solidFill>
                <a:schemeClr val="accent5"/>
              </a:solidFill>
            </a:endParaRPr>
          </a:p>
        </p:txBody>
      </p:sp>
      <p:sp>
        <p:nvSpPr>
          <p:cNvPr id="798" name="Google Shape;798;p106"/>
          <p:cNvSpPr txBox="1"/>
          <p:nvPr/>
        </p:nvSpPr>
        <p:spPr>
          <a:xfrm>
            <a:off x="2882900" y="3340097"/>
            <a:ext cx="2463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t/>
            </a:r>
            <a:endParaRPr sz="2400">
              <a:solidFill>
                <a:schemeClr val="dk1"/>
              </a:solidFill>
              <a:latin typeface="Proxima Nova"/>
              <a:ea typeface="Proxima Nova"/>
              <a:cs typeface="Proxima Nova"/>
              <a:sym typeface="Proxima Nova"/>
            </a:endParaRPr>
          </a:p>
        </p:txBody>
      </p:sp>
      <p:sp>
        <p:nvSpPr>
          <p:cNvPr id="799" name="Google Shape;799;p106"/>
          <p:cNvSpPr txBox="1"/>
          <p:nvPr/>
        </p:nvSpPr>
        <p:spPr>
          <a:xfrm>
            <a:off x="5151075" y="4025600"/>
            <a:ext cx="3516000" cy="1523700"/>
          </a:xfrm>
          <a:prstGeom prst="rect">
            <a:avLst/>
          </a:prstGeom>
          <a:solidFill>
            <a:schemeClr val="lt1"/>
          </a:solidFill>
          <a:ln cap="flat" cmpd="sng" w="12700">
            <a:solidFill>
              <a:schemeClr val="accent3"/>
            </a:solidFill>
            <a:prstDash val="solid"/>
            <a:miter lim="800000"/>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Shelter costs on case: </a:t>
            </a:r>
            <a:endParaRPr sz="1900">
              <a:solidFill>
                <a:schemeClr val="accent5"/>
              </a:solidFill>
            </a:endParaRPr>
          </a:p>
          <a:p>
            <a:pPr indent="0" lvl="0" marL="0" marR="0" rtl="0" algn="l">
              <a:spcBef>
                <a:spcPts val="0"/>
              </a:spcBef>
              <a:spcAft>
                <a:spcPts val="0"/>
              </a:spcAft>
              <a:buNone/>
            </a:pPr>
            <a:r>
              <a:t/>
            </a:r>
            <a:endParaRPr sz="2400">
              <a:solidFill>
                <a:schemeClr val="accent5"/>
              </a:solidFill>
              <a:latin typeface="Proxima Nova"/>
              <a:ea typeface="Proxima Nova"/>
              <a:cs typeface="Proxima Nova"/>
              <a:sym typeface="Proxima Nova"/>
            </a:endParaRPr>
          </a:p>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Monthly SNAP = </a:t>
            </a:r>
            <a:r>
              <a:rPr b="1" lang="en-US" sz="2400">
                <a:solidFill>
                  <a:schemeClr val="accent5"/>
                </a:solidFill>
                <a:latin typeface="Proxima Nova"/>
                <a:ea typeface="Proxima Nova"/>
                <a:cs typeface="Proxima Nova"/>
                <a:sym typeface="Proxima Nova"/>
              </a:rPr>
              <a:t>$667</a:t>
            </a:r>
            <a:endParaRPr sz="1900">
              <a:solidFill>
                <a:schemeClr val="accent5"/>
              </a:solidFill>
            </a:endParaRPr>
          </a:p>
          <a:p>
            <a:pPr indent="0" lvl="0" marL="0" marR="0" rtl="0" algn="l">
              <a:spcBef>
                <a:spcPts val="0"/>
              </a:spcBef>
              <a:spcAft>
                <a:spcPts val="0"/>
              </a:spcAft>
              <a:buNone/>
            </a:pPr>
            <a:r>
              <a:t/>
            </a:r>
            <a:endParaRPr sz="1900">
              <a:solidFill>
                <a:schemeClr val="accent5"/>
              </a:solidFill>
            </a:endParaRPr>
          </a:p>
        </p:txBody>
      </p:sp>
      <p:pic>
        <p:nvPicPr>
          <p:cNvPr id="800" name="Google Shape;800;p106"/>
          <p:cNvPicPr preferRelativeResize="0"/>
          <p:nvPr/>
        </p:nvPicPr>
        <p:blipFill>
          <a:blip r:embed="rId3">
            <a:alphaModFix/>
          </a:blip>
          <a:stretch>
            <a:fillRect/>
          </a:stretch>
        </p:blipFill>
        <p:spPr>
          <a:xfrm>
            <a:off x="8982450" y="467501"/>
            <a:ext cx="2371348" cy="19741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5"/>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a:solidFill>
                  <a:srgbClr val="1155CC"/>
                </a:solidFill>
              </a:rPr>
              <a:t>What is SNAP?</a:t>
            </a:r>
            <a:endParaRPr>
              <a:solidFill>
                <a:srgbClr val="1155CC"/>
              </a:solidFill>
            </a:endParaRPr>
          </a:p>
        </p:txBody>
      </p:sp>
      <p:sp>
        <p:nvSpPr>
          <p:cNvPr id="191" name="Google Shape;191;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192" name="Google Shape;192;p35"/>
          <p:cNvPicPr preferRelativeResize="0"/>
          <p:nvPr/>
        </p:nvPicPr>
        <p:blipFill>
          <a:blip r:embed="rId3">
            <a:alphaModFix/>
          </a:blip>
          <a:stretch>
            <a:fillRect/>
          </a:stretch>
        </p:blipFill>
        <p:spPr>
          <a:xfrm>
            <a:off x="9103275" y="795288"/>
            <a:ext cx="1905000" cy="21431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07"/>
          <p:cNvSpPr txBox="1"/>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808" name="Google Shape;808;p107"/>
          <p:cNvSpPr txBox="1"/>
          <p:nvPr>
            <p:ph idx="12" type="sldNum"/>
          </p:nvPr>
        </p:nvSpPr>
        <p:spPr>
          <a:xfrm>
            <a:off x="9042400" y="6400800"/>
            <a:ext cx="25400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809" name="Google Shape;809;p107"/>
          <p:cNvSpPr txBox="1"/>
          <p:nvPr>
            <p:ph idx="4294967295" type="title"/>
          </p:nvPr>
        </p:nvSpPr>
        <p:spPr>
          <a:xfrm>
            <a:off x="609600" y="228600"/>
            <a:ext cx="6579600" cy="985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sz="4600">
                <a:solidFill>
                  <a:srgbClr val="1155CC"/>
                </a:solidFill>
                <a:highlight>
                  <a:schemeClr val="lt1"/>
                </a:highlight>
              </a:rPr>
              <a:t> Calculators for SNAP math</a:t>
            </a:r>
            <a:endParaRPr sz="5400">
              <a:solidFill>
                <a:srgbClr val="1155CC"/>
              </a:solidFill>
              <a:highlight>
                <a:schemeClr val="lt1"/>
              </a:highlight>
            </a:endParaRPr>
          </a:p>
        </p:txBody>
      </p:sp>
      <p:sp>
        <p:nvSpPr>
          <p:cNvPr id="810" name="Google Shape;810;p107"/>
          <p:cNvSpPr txBox="1"/>
          <p:nvPr>
            <p:ph idx="4294967295" type="body"/>
          </p:nvPr>
        </p:nvSpPr>
        <p:spPr>
          <a:xfrm>
            <a:off x="609600" y="1600200"/>
            <a:ext cx="10972800" cy="4572000"/>
          </a:xfrm>
          <a:prstGeom prst="rect">
            <a:avLst/>
          </a:prstGeom>
          <a:noFill/>
          <a:ln>
            <a:noFill/>
          </a:ln>
        </p:spPr>
        <p:txBody>
          <a:bodyPr anchorCtr="0" anchor="t" bIns="45700" lIns="0" spcFirstLastPara="1" rIns="0" wrap="square" tIns="45700">
            <a:normAutofit/>
          </a:bodyPr>
          <a:lstStyle/>
          <a:p>
            <a:pPr indent="-228600" lvl="0" marL="457200" rtl="0" algn="l">
              <a:lnSpc>
                <a:spcPct val="90000"/>
              </a:lnSpc>
              <a:spcBef>
                <a:spcPts val="1200"/>
              </a:spcBef>
              <a:spcAft>
                <a:spcPts val="0"/>
              </a:spcAft>
              <a:buSzPts val="2000"/>
              <a:buNone/>
            </a:pPr>
            <a:r>
              <a:t/>
            </a:r>
            <a:endParaRPr/>
          </a:p>
          <a:p>
            <a:pPr indent="-355600" lvl="0" marL="457200" rtl="0" algn="l">
              <a:lnSpc>
                <a:spcPct val="90000"/>
              </a:lnSpc>
              <a:spcBef>
                <a:spcPts val="1200"/>
              </a:spcBef>
              <a:spcAft>
                <a:spcPts val="0"/>
              </a:spcAft>
              <a:buSzPts val="2000"/>
              <a:buChar char="●"/>
            </a:pPr>
            <a:r>
              <a:rPr lang="en-US" sz="3000"/>
              <a:t>MLRI’s Online SNAP Calculator: </a:t>
            </a:r>
            <a:r>
              <a:rPr lang="en-US" sz="3000" u="sng">
                <a:solidFill>
                  <a:schemeClr val="hlink"/>
                </a:solidFill>
                <a:hlinkClick r:id="rId3"/>
              </a:rPr>
              <a:t>Masslegalservices.org/content/online-snap-calculator </a:t>
            </a:r>
            <a:endParaRPr sz="3000"/>
          </a:p>
          <a:p>
            <a:pPr indent="-228600" lvl="0" marL="457200" rtl="0" algn="l">
              <a:lnSpc>
                <a:spcPct val="90000"/>
              </a:lnSpc>
              <a:spcBef>
                <a:spcPts val="1200"/>
              </a:spcBef>
              <a:spcAft>
                <a:spcPts val="0"/>
              </a:spcAft>
              <a:buSzPts val="2000"/>
              <a:buNone/>
            </a:pPr>
            <a:r>
              <a:t/>
            </a:r>
            <a:endParaRPr/>
          </a:p>
          <a:p>
            <a:pPr indent="-355600" lvl="0" marL="457200" rtl="0" algn="l">
              <a:lnSpc>
                <a:spcPct val="90000"/>
              </a:lnSpc>
              <a:spcBef>
                <a:spcPts val="1200"/>
              </a:spcBef>
              <a:spcAft>
                <a:spcPts val="0"/>
              </a:spcAft>
              <a:buSzPts val="2000"/>
              <a:buChar char="●"/>
            </a:pPr>
            <a:r>
              <a:rPr lang="en-US" sz="3000"/>
              <a:t>MLRI Excel calculator and paper worksheet: </a:t>
            </a:r>
            <a:r>
              <a:rPr lang="en-US" sz="3000" u="sng">
                <a:solidFill>
                  <a:schemeClr val="hlink"/>
                </a:solidFill>
                <a:hlinkClick r:id="rId4"/>
              </a:rPr>
              <a:t>Masslegalservices.org/SNAPCalculator</a:t>
            </a:r>
            <a:r>
              <a:rPr lang="en-US" sz="3000"/>
              <a:t> </a:t>
            </a:r>
            <a:endParaRPr/>
          </a:p>
          <a:p>
            <a:pPr indent="-228600" lvl="0" marL="457200" rtl="0" algn="l">
              <a:lnSpc>
                <a:spcPct val="90000"/>
              </a:lnSpc>
              <a:spcBef>
                <a:spcPts val="1200"/>
              </a:spcBef>
              <a:spcAft>
                <a:spcPts val="0"/>
              </a:spcAft>
              <a:buSzPts val="2000"/>
              <a:buNone/>
            </a:pPr>
            <a:r>
              <a:t/>
            </a:r>
            <a:endParaRPr sz="3000"/>
          </a:p>
          <a:p>
            <a:pPr indent="-228600" lvl="0" marL="457200" rtl="0" algn="l">
              <a:lnSpc>
                <a:spcPct val="90000"/>
              </a:lnSpc>
              <a:spcBef>
                <a:spcPts val="1200"/>
              </a:spcBef>
              <a:spcAft>
                <a:spcPts val="0"/>
              </a:spcAft>
              <a:buSzPts val="2000"/>
              <a:buNone/>
            </a:pPr>
            <a:r>
              <a:t/>
            </a:r>
            <a:endParaRPr sz="3000"/>
          </a:p>
        </p:txBody>
      </p:sp>
      <p:pic>
        <p:nvPicPr>
          <p:cNvPr id="811" name="Google Shape;811;p107"/>
          <p:cNvPicPr preferRelativeResize="0"/>
          <p:nvPr/>
        </p:nvPicPr>
        <p:blipFill rotWithShape="1">
          <a:blip r:embed="rId5">
            <a:alphaModFix/>
          </a:blip>
          <a:srcRect b="0" l="0" r="0" t="0"/>
          <a:stretch/>
        </p:blipFill>
        <p:spPr>
          <a:xfrm>
            <a:off x="9448801" y="914401"/>
            <a:ext cx="2120900" cy="15906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08"/>
          <p:cNvSpPr txBox="1"/>
          <p:nvPr>
            <p:ph type="title"/>
          </p:nvPr>
        </p:nvSpPr>
        <p:spPr>
          <a:xfrm>
            <a:off x="3495350" y="660050"/>
            <a:ext cx="4835700" cy="10773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rgbClr val="000000"/>
                </a:solidFill>
              </a:rPr>
              <a:t>QUESTIONS?</a:t>
            </a:r>
            <a:endParaRPr>
              <a:solidFill>
                <a:srgbClr val="000000"/>
              </a:solidFill>
            </a:endParaRPr>
          </a:p>
        </p:txBody>
      </p:sp>
      <p:pic>
        <p:nvPicPr>
          <p:cNvPr descr="C:\Users\vnegus\AppData\Local\Microsoft\Windows\INetCache\IE\BKFOY998\three_questions_small_business_health_insuarnce[1].jpg" id="818" name="Google Shape;818;p108"/>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819" name="Google Shape;819;p10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09"/>
          <p:cNvSpPr txBox="1"/>
          <p:nvPr>
            <p:ph type="title"/>
          </p:nvPr>
        </p:nvSpPr>
        <p:spPr>
          <a:xfrm>
            <a:off x="415600" y="1086400"/>
            <a:ext cx="11428500" cy="1256100"/>
          </a:xfrm>
          <a:prstGeom prst="rect">
            <a:avLst/>
          </a:prstGeom>
        </p:spPr>
        <p:txBody>
          <a:bodyPr anchorCtr="0" anchor="ctr" bIns="121900" lIns="121900" spcFirstLastPara="1" rIns="121900" wrap="square" tIns="121900">
            <a:normAutofit/>
          </a:bodyPr>
          <a:lstStyle/>
          <a:p>
            <a:pPr indent="0" lvl="0" marL="0" rtl="0" algn="ctr">
              <a:spcBef>
                <a:spcPts val="0"/>
              </a:spcBef>
              <a:spcAft>
                <a:spcPts val="0"/>
              </a:spcAft>
              <a:buNone/>
            </a:pPr>
            <a:r>
              <a:rPr lang="en-US">
                <a:solidFill>
                  <a:srgbClr val="1155CC"/>
                </a:solidFill>
              </a:rPr>
              <a:t>How to apply for SNAP + check case info</a:t>
            </a:r>
            <a:endParaRPr>
              <a:solidFill>
                <a:srgbClr val="1155CC"/>
              </a:solidFill>
            </a:endParaRPr>
          </a:p>
        </p:txBody>
      </p:sp>
      <p:sp>
        <p:nvSpPr>
          <p:cNvPr id="826" name="Google Shape;826;p10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pic>
        <p:nvPicPr>
          <p:cNvPr id="827" name="Google Shape;827;p109"/>
          <p:cNvPicPr preferRelativeResize="0"/>
          <p:nvPr/>
        </p:nvPicPr>
        <p:blipFill rotWithShape="1">
          <a:blip r:embed="rId3">
            <a:alphaModFix/>
          </a:blip>
          <a:srcRect b="0" l="0" r="0" t="0"/>
          <a:stretch/>
        </p:blipFill>
        <p:spPr>
          <a:xfrm>
            <a:off x="3485876" y="2248652"/>
            <a:ext cx="5444761" cy="43712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10"/>
          <p:cNvSpPr txBox="1"/>
          <p:nvPr>
            <p:ph type="title"/>
          </p:nvPr>
        </p:nvSpPr>
        <p:spPr>
          <a:xfrm>
            <a:off x="548100" y="286600"/>
            <a:ext cx="7260000" cy="896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1800"/>
              <a:buNone/>
            </a:pPr>
            <a:r>
              <a:rPr lang="en-US">
                <a:solidFill>
                  <a:srgbClr val="0070C0"/>
                </a:solidFill>
              </a:rPr>
              <a:t>Applying </a:t>
            </a:r>
            <a:r>
              <a:rPr lang="en-US">
                <a:solidFill>
                  <a:srgbClr val="0070C0"/>
                </a:solidFill>
              </a:rPr>
              <a:t>for </a:t>
            </a:r>
            <a:r>
              <a:rPr lang="en-US">
                <a:solidFill>
                  <a:srgbClr val="0070C0"/>
                </a:solidFill>
              </a:rPr>
              <a:t>DTA Benefits</a:t>
            </a:r>
            <a:endParaRPr>
              <a:solidFill>
                <a:srgbClr val="0070C0"/>
              </a:solidFill>
            </a:endParaRPr>
          </a:p>
        </p:txBody>
      </p:sp>
      <p:sp>
        <p:nvSpPr>
          <p:cNvPr id="834" name="Google Shape;834;p110"/>
          <p:cNvSpPr txBox="1"/>
          <p:nvPr>
            <p:ph idx="1" type="body"/>
          </p:nvPr>
        </p:nvSpPr>
        <p:spPr>
          <a:xfrm>
            <a:off x="695450" y="1396051"/>
            <a:ext cx="4937700" cy="45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200"/>
              </a:spcBef>
              <a:spcAft>
                <a:spcPts val="0"/>
              </a:spcAft>
              <a:buSzPts val="2000"/>
              <a:buNone/>
            </a:pPr>
            <a:r>
              <a:rPr b="1" lang="en-US" sz="2400">
                <a:solidFill>
                  <a:schemeClr val="accent5"/>
                </a:solidFill>
              </a:rPr>
              <a:t>SNA</a:t>
            </a:r>
            <a:r>
              <a:rPr b="1" lang="en-US" sz="2400">
                <a:solidFill>
                  <a:schemeClr val="accent5"/>
                </a:solidFill>
              </a:rPr>
              <a:t>P on</a:t>
            </a:r>
            <a:r>
              <a:rPr b="1" lang="en-US" sz="2400">
                <a:solidFill>
                  <a:schemeClr val="accent5"/>
                </a:solidFill>
              </a:rPr>
              <a:t>ly</a:t>
            </a:r>
            <a:endParaRPr b="1" sz="2400">
              <a:solidFill>
                <a:schemeClr val="accent5"/>
              </a:solidFill>
            </a:endParaRPr>
          </a:p>
        </p:txBody>
      </p:sp>
      <p:sp>
        <p:nvSpPr>
          <p:cNvPr id="835" name="Google Shape;835;p11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
        <p:nvSpPr>
          <p:cNvPr id="836" name="Google Shape;836;p110"/>
          <p:cNvSpPr txBox="1"/>
          <p:nvPr>
            <p:ph idx="2" type="body"/>
          </p:nvPr>
        </p:nvSpPr>
        <p:spPr>
          <a:xfrm>
            <a:off x="548100" y="1846041"/>
            <a:ext cx="5425800" cy="4181400"/>
          </a:xfrm>
          <a:prstGeom prst="rect">
            <a:avLst/>
          </a:prstGeom>
          <a:noFill/>
          <a:ln>
            <a:noFill/>
          </a:ln>
        </p:spPr>
        <p:txBody>
          <a:bodyPr anchorCtr="0" anchor="t" bIns="45700" lIns="0" spcFirstLastPara="1" rIns="0" wrap="square" tIns="45700">
            <a:noAutofit/>
          </a:bodyPr>
          <a:lstStyle/>
          <a:p>
            <a:pPr indent="-330200" lvl="0" marL="457200" rtl="0" algn="l">
              <a:lnSpc>
                <a:spcPct val="115000"/>
              </a:lnSpc>
              <a:spcBef>
                <a:spcPts val="1200"/>
              </a:spcBef>
              <a:spcAft>
                <a:spcPts val="0"/>
              </a:spcAft>
              <a:buSzPts val="1600"/>
              <a:buChar char="❏"/>
            </a:pPr>
            <a:r>
              <a:rPr lang="en-US" sz="2200"/>
              <a:t>DTAConnect.com (online or smartphone) </a:t>
            </a:r>
            <a:endParaRPr sz="2200"/>
          </a:p>
          <a:p>
            <a:pPr indent="-330200" lvl="0" marL="457200" rtl="0" algn="l">
              <a:lnSpc>
                <a:spcPct val="115000"/>
              </a:lnSpc>
              <a:spcBef>
                <a:spcPts val="0"/>
              </a:spcBef>
              <a:spcAft>
                <a:spcPts val="0"/>
              </a:spcAft>
              <a:buSzPts val="1600"/>
              <a:buChar char="❏"/>
            </a:pPr>
            <a:r>
              <a:rPr lang="en-US" sz="2200"/>
              <a:t>By mail/fax (paper apps Mass.gov/SNAP)</a:t>
            </a:r>
            <a:endParaRPr sz="2200"/>
          </a:p>
          <a:p>
            <a:pPr indent="-330200" lvl="0" marL="457200" rtl="0" algn="l">
              <a:lnSpc>
                <a:spcPct val="115000"/>
              </a:lnSpc>
              <a:spcBef>
                <a:spcPts val="0"/>
              </a:spcBef>
              <a:spcAft>
                <a:spcPts val="0"/>
              </a:spcAft>
              <a:buSzPts val="1600"/>
              <a:buChar char="❏"/>
            </a:pPr>
            <a:r>
              <a:rPr lang="en-US" sz="2200"/>
              <a:t>By phone - DTA Assistance Line: 877 382-2363 (press #7)</a:t>
            </a:r>
            <a:endParaRPr sz="2200"/>
          </a:p>
          <a:p>
            <a:pPr indent="-330200" lvl="0" marL="457200" rtl="0" algn="l">
              <a:lnSpc>
                <a:spcPct val="115000"/>
              </a:lnSpc>
              <a:spcBef>
                <a:spcPts val="0"/>
              </a:spcBef>
              <a:spcAft>
                <a:spcPts val="0"/>
              </a:spcAft>
              <a:buSzPts val="1600"/>
              <a:buChar char="❏"/>
            </a:pPr>
            <a:r>
              <a:rPr lang="en-US" sz="2200"/>
              <a:t>In person at DTA office</a:t>
            </a:r>
            <a:endParaRPr sz="2200"/>
          </a:p>
          <a:p>
            <a:pPr indent="-330200" lvl="0" marL="457200" rtl="0" algn="l">
              <a:lnSpc>
                <a:spcPct val="115000"/>
              </a:lnSpc>
              <a:spcBef>
                <a:spcPts val="0"/>
              </a:spcBef>
              <a:spcAft>
                <a:spcPts val="0"/>
              </a:spcAft>
              <a:buSzPts val="1600"/>
              <a:buChar char="❏"/>
            </a:pPr>
            <a:r>
              <a:rPr lang="en-US" sz="2200"/>
              <a:t>By phone through DTA Outreach Partner. List: </a:t>
            </a:r>
            <a:r>
              <a:rPr lang="en-US" sz="2200" u="sng">
                <a:solidFill>
                  <a:schemeClr val="hlink"/>
                </a:solidFill>
                <a:hlinkClick r:id="rId3"/>
              </a:rPr>
              <a:t>Mass.gov/SNAP</a:t>
            </a:r>
            <a:r>
              <a:rPr lang="en-US" sz="2200"/>
              <a:t>.</a:t>
            </a:r>
            <a:endParaRPr sz="2200"/>
          </a:p>
          <a:p>
            <a:pPr indent="-330200" lvl="0" marL="457200" rtl="0" algn="l">
              <a:lnSpc>
                <a:spcPct val="115000"/>
              </a:lnSpc>
              <a:spcBef>
                <a:spcPts val="0"/>
              </a:spcBef>
              <a:spcAft>
                <a:spcPts val="0"/>
              </a:spcAft>
              <a:buSzPts val="1600"/>
              <a:buChar char="❏"/>
            </a:pPr>
            <a:r>
              <a:rPr lang="en-US" sz="2200"/>
              <a:t>Via checkbox on MassHealth/Medicare Savings Plan paper applications</a:t>
            </a:r>
            <a:endParaRPr sz="2200"/>
          </a:p>
          <a:p>
            <a:pPr indent="0" lvl="0" marL="0" rtl="0" algn="l">
              <a:lnSpc>
                <a:spcPct val="115000"/>
              </a:lnSpc>
              <a:spcBef>
                <a:spcPts val="1200"/>
              </a:spcBef>
              <a:spcAft>
                <a:spcPts val="0"/>
              </a:spcAft>
              <a:buSzPts val="1800"/>
              <a:buNone/>
            </a:pPr>
            <a:r>
              <a:t/>
            </a:r>
            <a:endParaRPr/>
          </a:p>
        </p:txBody>
      </p:sp>
      <p:sp>
        <p:nvSpPr>
          <p:cNvPr id="837" name="Google Shape;837;p110"/>
          <p:cNvSpPr txBox="1"/>
          <p:nvPr>
            <p:ph idx="3" type="body"/>
          </p:nvPr>
        </p:nvSpPr>
        <p:spPr>
          <a:xfrm>
            <a:off x="5798050" y="1340426"/>
            <a:ext cx="4937700" cy="45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200"/>
              </a:spcBef>
              <a:spcAft>
                <a:spcPts val="0"/>
              </a:spcAft>
              <a:buClr>
                <a:schemeClr val="dk1"/>
              </a:buClr>
              <a:buSzPts val="1100"/>
              <a:buFont typeface="Arial"/>
              <a:buNone/>
            </a:pPr>
            <a:r>
              <a:rPr b="1" lang="en-US" sz="2400">
                <a:solidFill>
                  <a:schemeClr val="accent5"/>
                </a:solidFill>
              </a:rPr>
              <a:t>TAFDC or </a:t>
            </a:r>
            <a:r>
              <a:rPr b="1" lang="en-US" sz="2400">
                <a:solidFill>
                  <a:schemeClr val="accent5"/>
                </a:solidFill>
              </a:rPr>
              <a:t>EAE</a:t>
            </a:r>
            <a:r>
              <a:rPr b="1" lang="en-US" sz="2400">
                <a:solidFill>
                  <a:schemeClr val="accent5"/>
                </a:solidFill>
              </a:rPr>
              <a:t>DC cash benefits</a:t>
            </a:r>
            <a:endParaRPr b="1" sz="2400">
              <a:solidFill>
                <a:schemeClr val="accent5"/>
              </a:solidFill>
            </a:endParaRPr>
          </a:p>
        </p:txBody>
      </p:sp>
      <p:sp>
        <p:nvSpPr>
          <p:cNvPr id="838" name="Google Shape;838;p110"/>
          <p:cNvSpPr txBox="1"/>
          <p:nvPr>
            <p:ph idx="4" type="body"/>
          </p:nvPr>
        </p:nvSpPr>
        <p:spPr>
          <a:xfrm>
            <a:off x="5518125" y="1947855"/>
            <a:ext cx="4937700" cy="1352400"/>
          </a:xfrm>
          <a:prstGeom prst="rect">
            <a:avLst/>
          </a:prstGeom>
          <a:noFill/>
          <a:ln>
            <a:noFill/>
          </a:ln>
        </p:spPr>
        <p:txBody>
          <a:bodyPr anchorCtr="0" anchor="t" bIns="45700" lIns="0" spcFirstLastPara="1" rIns="0" wrap="square" tIns="45700">
            <a:noAutofit/>
          </a:bodyPr>
          <a:lstStyle/>
          <a:p>
            <a:pPr indent="-342900" lvl="0" marL="457200" rtl="0" algn="l">
              <a:lnSpc>
                <a:spcPct val="90000"/>
              </a:lnSpc>
              <a:spcBef>
                <a:spcPts val="1200"/>
              </a:spcBef>
              <a:spcAft>
                <a:spcPts val="0"/>
              </a:spcAft>
              <a:buSzPts val="1800"/>
              <a:buChar char="❏"/>
            </a:pPr>
            <a:r>
              <a:rPr lang="en-US"/>
              <a:t>DTAConnect.com (online or smartphone). Also counts as SNAP application.</a:t>
            </a:r>
            <a:endParaRPr/>
          </a:p>
          <a:p>
            <a:pPr indent="-342900" lvl="0" marL="457200" rtl="0" algn="l">
              <a:lnSpc>
                <a:spcPct val="90000"/>
              </a:lnSpc>
              <a:spcBef>
                <a:spcPts val="1200"/>
              </a:spcBef>
              <a:spcAft>
                <a:spcPts val="0"/>
              </a:spcAft>
              <a:buSzPts val="1800"/>
              <a:buChar char="❏"/>
            </a:pPr>
            <a:r>
              <a:rPr lang="en-US"/>
              <a:t>Call </a:t>
            </a:r>
            <a:r>
              <a:rPr lang="en-US" u="sng">
                <a:solidFill>
                  <a:schemeClr val="hlink"/>
                </a:solidFill>
                <a:hlinkClick r:id="rId4"/>
              </a:rPr>
              <a:t>local DTA office</a:t>
            </a:r>
            <a:r>
              <a:rPr lang="en-US"/>
              <a:t> and leave a message</a:t>
            </a:r>
            <a:endParaRPr/>
          </a:p>
          <a:p>
            <a:pPr indent="-342900" lvl="0" marL="457200" rtl="0" algn="l">
              <a:lnSpc>
                <a:spcPct val="90000"/>
              </a:lnSpc>
              <a:spcBef>
                <a:spcPts val="1200"/>
              </a:spcBef>
              <a:spcAft>
                <a:spcPts val="1000"/>
              </a:spcAft>
              <a:buSzPts val="1800"/>
              <a:buChar char="❏"/>
            </a:pPr>
            <a:r>
              <a:rPr lang="en-US"/>
              <a:t>In person at a DTA office</a:t>
            </a:r>
            <a:endParaRPr/>
          </a:p>
        </p:txBody>
      </p:sp>
      <p:sp>
        <p:nvSpPr>
          <p:cNvPr id="839" name="Google Shape;839;p110"/>
          <p:cNvSpPr txBox="1"/>
          <p:nvPr/>
        </p:nvSpPr>
        <p:spPr>
          <a:xfrm>
            <a:off x="5878275" y="4566175"/>
            <a:ext cx="5563500" cy="1893600"/>
          </a:xfrm>
          <a:prstGeom prst="rect">
            <a:avLst/>
          </a:prstGeom>
          <a:noFill/>
          <a:ln cap="flat" cmpd="dbl" w="381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90000"/>
              </a:lnSpc>
              <a:spcBef>
                <a:spcPts val="1200"/>
              </a:spcBef>
              <a:spcAft>
                <a:spcPts val="0"/>
              </a:spcAft>
              <a:buClr>
                <a:schemeClr val="accent1"/>
              </a:buClr>
              <a:buSzPts val="2200"/>
              <a:buFont typeface="Calibri"/>
              <a:buChar char="❏"/>
            </a:pPr>
            <a:r>
              <a:rPr b="0" i="0" lang="en-US" sz="2400" u="sng" cap="none" strike="noStrike">
                <a:solidFill>
                  <a:schemeClr val="hlink"/>
                </a:solidFill>
                <a:latin typeface="Calibri"/>
                <a:ea typeface="Calibri"/>
                <a:cs typeface="Calibri"/>
                <a:sym typeface="Calibri"/>
                <a:hlinkClick r:id="rId5"/>
              </a:rPr>
              <a:t>DTA Connect</a:t>
            </a:r>
            <a:r>
              <a:rPr b="0" i="0" lang="en-US" sz="2400" u="none" cap="none" strike="noStrike">
                <a:solidFill>
                  <a:srgbClr val="3F3F3F"/>
                </a:solidFill>
                <a:latin typeface="Calibri"/>
                <a:ea typeface="Calibri"/>
                <a:cs typeface="Calibri"/>
                <a:sym typeface="Calibri"/>
              </a:rPr>
              <a:t> </a:t>
            </a:r>
            <a:r>
              <a:rPr b="0" i="0" lang="en-US" sz="2400" u="none" cap="none" strike="noStrike">
                <a:solidFill>
                  <a:srgbClr val="3F3F3F"/>
                </a:solidFill>
                <a:latin typeface="Calibri"/>
                <a:ea typeface="Calibri"/>
                <a:cs typeface="Calibri"/>
                <a:sym typeface="Calibri"/>
              </a:rPr>
              <a:t>applications in English, Spanish, Portuguese, Vietnamese </a:t>
            </a:r>
            <a:r>
              <a:rPr lang="en-US" sz="2400">
                <a:solidFill>
                  <a:srgbClr val="3F3F3F"/>
                </a:solidFill>
                <a:latin typeface="Calibri"/>
                <a:ea typeface="Calibri"/>
                <a:cs typeface="Calibri"/>
                <a:sym typeface="Calibri"/>
              </a:rPr>
              <a:t>&amp;</a:t>
            </a:r>
            <a:r>
              <a:rPr b="0" i="0" lang="en-US" sz="2400" u="none" cap="none" strike="noStrike">
                <a:solidFill>
                  <a:srgbClr val="3F3F3F"/>
                </a:solidFill>
                <a:latin typeface="Calibri"/>
                <a:ea typeface="Calibri"/>
                <a:cs typeface="Calibri"/>
                <a:sym typeface="Calibri"/>
              </a:rPr>
              <a:t> Chinese</a:t>
            </a:r>
            <a:endParaRPr b="0" i="0" sz="2400" u="none" cap="none" strike="noStrike">
              <a:solidFill>
                <a:srgbClr val="3F3F3F"/>
              </a:solidFill>
              <a:latin typeface="Calibri"/>
              <a:ea typeface="Calibri"/>
              <a:cs typeface="Calibri"/>
              <a:sym typeface="Calibri"/>
            </a:endParaRPr>
          </a:p>
          <a:p>
            <a:pPr indent="-368300" lvl="0" marL="457200" marR="0" rtl="0" algn="l">
              <a:lnSpc>
                <a:spcPct val="90000"/>
              </a:lnSpc>
              <a:spcBef>
                <a:spcPts val="1200"/>
              </a:spcBef>
              <a:spcAft>
                <a:spcPts val="1000"/>
              </a:spcAft>
              <a:buClr>
                <a:schemeClr val="accent1"/>
              </a:buClr>
              <a:buSzPts val="2200"/>
              <a:buFont typeface="Calibri"/>
              <a:buChar char="❏"/>
            </a:pPr>
            <a:r>
              <a:rPr b="0" i="0" lang="en-US" sz="2400" u="none" cap="none" strike="noStrike">
                <a:solidFill>
                  <a:srgbClr val="3F3F3F"/>
                </a:solidFill>
                <a:latin typeface="Calibri"/>
                <a:ea typeface="Calibri"/>
                <a:cs typeface="Calibri"/>
                <a:sym typeface="Calibri"/>
              </a:rPr>
              <a:t>No need to make an account</a:t>
            </a:r>
            <a:endParaRPr b="0" i="0" sz="2400" u="none" cap="none" strike="noStrike">
              <a:solidFill>
                <a:srgbClr val="3F3F3F"/>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11"/>
          <p:cNvSpPr txBox="1"/>
          <p:nvPr>
            <p:ph type="title"/>
          </p:nvPr>
        </p:nvSpPr>
        <p:spPr>
          <a:xfrm>
            <a:off x="1097275" y="286601"/>
            <a:ext cx="10058400" cy="968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5"/>
                </a:solidFill>
              </a:rPr>
              <a:t>Example: Applying for SNAP</a:t>
            </a:r>
            <a:endParaRPr>
              <a:solidFill>
                <a:schemeClr val="accent5"/>
              </a:solidFill>
            </a:endParaRPr>
          </a:p>
        </p:txBody>
      </p:sp>
      <p:sp>
        <p:nvSpPr>
          <p:cNvPr id="846" name="Google Shape;846;p111"/>
          <p:cNvSpPr txBox="1"/>
          <p:nvPr>
            <p:ph idx="1" type="body"/>
          </p:nvPr>
        </p:nvSpPr>
        <p:spPr>
          <a:xfrm>
            <a:off x="733725" y="1542300"/>
            <a:ext cx="8792100" cy="50613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1200"/>
              </a:spcBef>
              <a:spcAft>
                <a:spcPts val="0"/>
              </a:spcAft>
              <a:buSzPts val="1800"/>
              <a:buNone/>
            </a:pPr>
            <a:r>
              <a:rPr lang="en-US" sz="2600"/>
              <a:t>Carol lost hours at work and is struggling to feed herself and two kids. She calls your food pantry for help but you realize she might also be eligible for SNAP. </a:t>
            </a:r>
            <a:endParaRPr sz="2600"/>
          </a:p>
          <a:p>
            <a:pPr indent="0" lvl="0" marL="457200" rtl="0" algn="l">
              <a:lnSpc>
                <a:spcPct val="100000"/>
              </a:lnSpc>
              <a:spcBef>
                <a:spcPts val="1200"/>
              </a:spcBef>
              <a:spcAft>
                <a:spcPts val="0"/>
              </a:spcAft>
              <a:buSzPts val="1800"/>
              <a:buNone/>
            </a:pPr>
            <a:r>
              <a:t/>
            </a:r>
            <a:endParaRPr sz="1800"/>
          </a:p>
          <a:p>
            <a:pPr indent="-374650" lvl="0" marL="457200" rtl="0" algn="l">
              <a:lnSpc>
                <a:spcPct val="100000"/>
              </a:lnSpc>
              <a:spcBef>
                <a:spcPts val="1200"/>
              </a:spcBef>
              <a:spcAft>
                <a:spcPts val="0"/>
              </a:spcAft>
              <a:buSzPts val="2300"/>
              <a:buChar char="●"/>
            </a:pPr>
            <a:r>
              <a:rPr lang="en-US" sz="2300"/>
              <a:t>If Carol has </a:t>
            </a:r>
            <a:r>
              <a:rPr lang="en-US" sz="2300"/>
              <a:t>a smartphone (and is comfortable filling out an online application), she can go to </a:t>
            </a:r>
            <a:r>
              <a:rPr lang="en-US" sz="2300" u="sng">
                <a:solidFill>
                  <a:schemeClr val="hlink"/>
                </a:solidFill>
                <a:hlinkClick r:id="rId3"/>
              </a:rPr>
              <a:t>DTAConnect.com</a:t>
            </a:r>
            <a:r>
              <a:rPr lang="en-US" sz="2300"/>
              <a:t> and apply for SNAP immediately. </a:t>
            </a:r>
            <a:endParaRPr sz="2300"/>
          </a:p>
          <a:p>
            <a:pPr indent="-374650" lvl="0" marL="457200" rtl="0" algn="l">
              <a:lnSpc>
                <a:spcPct val="100000"/>
              </a:lnSpc>
              <a:spcBef>
                <a:spcPts val="1000"/>
              </a:spcBef>
              <a:spcAft>
                <a:spcPts val="0"/>
              </a:spcAft>
              <a:buSzPts val="2300"/>
              <a:buChar char="●"/>
            </a:pPr>
            <a:r>
              <a:rPr lang="en-US" sz="2300"/>
              <a:t>If she has enough minutes on her phone, or access to a free phone, she can call the DTA Assistance Line OR call a SNAP Outreach Partner and apply.  </a:t>
            </a:r>
            <a:endParaRPr sz="2300"/>
          </a:p>
          <a:p>
            <a:pPr indent="-374650" lvl="0" marL="457200" rtl="0" algn="l">
              <a:lnSpc>
                <a:spcPct val="100000"/>
              </a:lnSpc>
              <a:spcBef>
                <a:spcPts val="1000"/>
              </a:spcBef>
              <a:spcAft>
                <a:spcPts val="0"/>
              </a:spcAft>
              <a:buSzPts val="2300"/>
              <a:buChar char="●"/>
            </a:pPr>
            <a:r>
              <a:rPr lang="en-US" sz="2300"/>
              <a:t>If she has no or very low income, tell her about TAFDC cash benefits.</a:t>
            </a:r>
            <a:endParaRPr sz="2300"/>
          </a:p>
          <a:p>
            <a:pPr indent="0" lvl="0" marL="0" rtl="0" algn="l">
              <a:lnSpc>
                <a:spcPct val="90000"/>
              </a:lnSpc>
              <a:spcBef>
                <a:spcPts val="1200"/>
              </a:spcBef>
              <a:spcAft>
                <a:spcPts val="0"/>
              </a:spcAft>
              <a:buSzPts val="1800"/>
              <a:buNone/>
            </a:pPr>
            <a:r>
              <a:t/>
            </a:r>
            <a:endParaRPr/>
          </a:p>
        </p:txBody>
      </p:sp>
      <p:sp>
        <p:nvSpPr>
          <p:cNvPr id="847" name="Google Shape;847;p11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848" name="Google Shape;848;p111"/>
          <p:cNvPicPr preferRelativeResize="0"/>
          <p:nvPr/>
        </p:nvPicPr>
        <p:blipFill rotWithShape="1">
          <a:blip r:embed="rId4">
            <a:alphaModFix/>
          </a:blip>
          <a:srcRect b="0" l="0" r="0" t="0"/>
          <a:stretch/>
        </p:blipFill>
        <p:spPr>
          <a:xfrm>
            <a:off x="9615175" y="185850"/>
            <a:ext cx="2440925" cy="16256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descr="C:\Users\vnegus\AppData\Local\Microsoft\Windows\INetCache\IE\BKFOY998\7_days_calendar[1].jpg" id="855" name="Google Shape;855;p112"/>
          <p:cNvPicPr preferRelativeResize="0"/>
          <p:nvPr/>
        </p:nvPicPr>
        <p:blipFill rotWithShape="1">
          <a:blip r:embed="rId3">
            <a:alphaModFix/>
          </a:blip>
          <a:srcRect b="0" l="0" r="0" t="0"/>
          <a:stretch/>
        </p:blipFill>
        <p:spPr>
          <a:xfrm>
            <a:off x="8498800" y="627279"/>
            <a:ext cx="2946400" cy="2209800"/>
          </a:xfrm>
          <a:prstGeom prst="rect">
            <a:avLst/>
          </a:prstGeom>
          <a:noFill/>
          <a:ln>
            <a:noFill/>
          </a:ln>
        </p:spPr>
      </p:pic>
      <p:sp>
        <p:nvSpPr>
          <p:cNvPr id="856" name="Google Shape;856;p112"/>
          <p:cNvSpPr txBox="1"/>
          <p:nvPr>
            <p:ph idx="12" type="sldNum"/>
          </p:nvPr>
        </p:nvSpPr>
        <p:spPr>
          <a:xfrm>
            <a:off x="9042400" y="6400800"/>
            <a:ext cx="25400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sp>
        <p:nvSpPr>
          <p:cNvPr id="857" name="Google Shape;857;p112"/>
          <p:cNvSpPr txBox="1"/>
          <p:nvPr>
            <p:ph idx="4294967295" type="title"/>
          </p:nvPr>
        </p:nvSpPr>
        <p:spPr>
          <a:xfrm>
            <a:off x="542375" y="304800"/>
            <a:ext cx="4831500" cy="8685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0070C0"/>
                </a:solidFill>
              </a:rPr>
              <a:t>Expedited SNAP </a:t>
            </a:r>
            <a:endParaRPr sz="3200">
              <a:solidFill>
                <a:srgbClr val="0070C0"/>
              </a:solidFill>
            </a:endParaRPr>
          </a:p>
        </p:txBody>
      </p:sp>
      <p:sp>
        <p:nvSpPr>
          <p:cNvPr id="858" name="Google Shape;858;p112"/>
          <p:cNvSpPr txBox="1"/>
          <p:nvPr>
            <p:ph idx="4294967295" type="body"/>
          </p:nvPr>
        </p:nvSpPr>
        <p:spPr>
          <a:xfrm>
            <a:off x="304800" y="1272450"/>
            <a:ext cx="10972800" cy="5029200"/>
          </a:xfrm>
          <a:prstGeom prst="rect">
            <a:avLst/>
          </a:prstGeom>
          <a:noFill/>
          <a:ln>
            <a:noFill/>
          </a:ln>
        </p:spPr>
        <p:txBody>
          <a:bodyPr anchorCtr="0" anchor="t" bIns="45700" lIns="0" spcFirstLastPara="1" rIns="0" wrap="square" tIns="45700">
            <a:noAutofit/>
          </a:bodyPr>
          <a:lstStyle/>
          <a:p>
            <a:pPr indent="-355600" lvl="0" marL="457200" rtl="0" algn="l">
              <a:lnSpc>
                <a:spcPct val="115000"/>
              </a:lnSpc>
              <a:spcBef>
                <a:spcPts val="1200"/>
              </a:spcBef>
              <a:spcAft>
                <a:spcPts val="0"/>
              </a:spcAft>
              <a:buSzPts val="2000"/>
              <a:buFont typeface="Courier New"/>
              <a:buChar char="❏"/>
            </a:pPr>
            <a:r>
              <a:rPr b="1" lang="en-US" sz="3200"/>
              <a:t>Eligible for expedited if household:</a:t>
            </a:r>
            <a:endParaRPr/>
          </a:p>
          <a:p>
            <a:pPr indent="-247650" lvl="1" marL="914400" rtl="0" algn="l">
              <a:lnSpc>
                <a:spcPct val="115000"/>
              </a:lnSpc>
              <a:spcBef>
                <a:spcPts val="200"/>
              </a:spcBef>
              <a:spcAft>
                <a:spcPts val="0"/>
              </a:spcAft>
              <a:buSzPts val="300"/>
              <a:buFont typeface="Courier New"/>
              <a:buChar char="❏"/>
            </a:pPr>
            <a:r>
              <a:rPr lang="en-US" sz="2100"/>
              <a:t>shelter costs &gt; gross income and assets</a:t>
            </a:r>
            <a:endParaRPr sz="400"/>
          </a:p>
          <a:p>
            <a:pPr indent="-247650" lvl="1" marL="914400" rtl="0" algn="l">
              <a:lnSpc>
                <a:spcPct val="115000"/>
              </a:lnSpc>
              <a:spcBef>
                <a:spcPts val="200"/>
              </a:spcBef>
              <a:spcAft>
                <a:spcPts val="0"/>
              </a:spcAft>
              <a:buSzPts val="300"/>
              <a:buFont typeface="Courier New"/>
              <a:buChar char="❏"/>
            </a:pPr>
            <a:r>
              <a:rPr lang="en-US" sz="2100"/>
              <a:t>gross income &lt; $150, assets &lt; $100 </a:t>
            </a:r>
            <a:r>
              <a:rPr lang="en-US" sz="2100" u="sng"/>
              <a:t>or</a:t>
            </a:r>
            <a:endParaRPr sz="400"/>
          </a:p>
          <a:p>
            <a:pPr indent="-247650" lvl="1" marL="914400" rtl="0" algn="l">
              <a:lnSpc>
                <a:spcPct val="115000"/>
              </a:lnSpc>
              <a:spcBef>
                <a:spcPts val="200"/>
              </a:spcBef>
              <a:spcAft>
                <a:spcPts val="0"/>
              </a:spcAft>
              <a:buSzPts val="300"/>
              <a:buFont typeface="Courier New"/>
              <a:buChar char="❏"/>
            </a:pPr>
            <a:r>
              <a:rPr lang="en-US" sz="2100"/>
              <a:t>migrant household, assets &lt; $100  </a:t>
            </a:r>
            <a:endParaRPr b="1" sz="2100"/>
          </a:p>
          <a:p>
            <a:pPr indent="-355600" lvl="0" marL="457200" rtl="0" algn="l">
              <a:lnSpc>
                <a:spcPct val="115000"/>
              </a:lnSpc>
              <a:spcBef>
                <a:spcPts val="1200"/>
              </a:spcBef>
              <a:spcAft>
                <a:spcPts val="0"/>
              </a:spcAft>
              <a:buSzPts val="2000"/>
              <a:buFont typeface="Courier New"/>
              <a:buChar char="❏"/>
            </a:pPr>
            <a:r>
              <a:rPr b="1" lang="en-US" sz="3200"/>
              <a:t>Expedited </a:t>
            </a:r>
            <a:r>
              <a:rPr b="1" lang="en-US" sz="3200"/>
              <a:t>DTA has to provide SNAP &amp; EBT card within 7 days of application</a:t>
            </a:r>
            <a:endParaRPr/>
          </a:p>
          <a:p>
            <a:pPr indent="-355600" lvl="0" marL="457200" rtl="0" algn="l">
              <a:lnSpc>
                <a:spcPct val="115000"/>
              </a:lnSpc>
              <a:spcBef>
                <a:spcPts val="1200"/>
              </a:spcBef>
              <a:spcAft>
                <a:spcPts val="0"/>
              </a:spcAft>
              <a:buSzPts val="2000"/>
              <a:buFont typeface="Courier New"/>
              <a:buChar char="❏"/>
            </a:pPr>
            <a:r>
              <a:rPr lang="en-US" sz="3600"/>
              <a:t>Proof of identity is</a:t>
            </a:r>
            <a:r>
              <a:rPr lang="en-US" sz="3600"/>
              <a:t> only verification required </a:t>
            </a:r>
            <a:r>
              <a:rPr lang="en-US" sz="2400"/>
              <a:t>(DTA verifies SSN = verification of identity)</a:t>
            </a:r>
            <a:endParaRPr/>
          </a:p>
          <a:p>
            <a:pPr indent="-355600" lvl="0" marL="457200" rtl="0" algn="l">
              <a:lnSpc>
                <a:spcPct val="115000"/>
              </a:lnSpc>
              <a:spcBef>
                <a:spcPts val="1200"/>
              </a:spcBef>
              <a:spcAft>
                <a:spcPts val="0"/>
              </a:spcAft>
              <a:buSzPts val="2000"/>
              <a:buFont typeface="Courier New"/>
              <a:buChar char="❏"/>
            </a:pPr>
            <a:r>
              <a:rPr lang="en-US" sz="3600"/>
              <a:t>SNAP benefits issued for between 1-2 months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13"/>
          <p:cNvSpPr txBox="1"/>
          <p:nvPr>
            <p:ph type="title"/>
          </p:nvPr>
        </p:nvSpPr>
        <p:spPr>
          <a:xfrm>
            <a:off x="838925" y="286600"/>
            <a:ext cx="3422700" cy="11019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0070C0"/>
                </a:solidFill>
              </a:rPr>
              <a:t>V</a:t>
            </a:r>
            <a:r>
              <a:rPr lang="en-US">
                <a:solidFill>
                  <a:srgbClr val="0070C0"/>
                </a:solidFill>
              </a:rPr>
              <a:t>erifications</a:t>
            </a:r>
            <a:endParaRPr>
              <a:solidFill>
                <a:srgbClr val="0070C0"/>
              </a:solidFill>
            </a:endParaRPr>
          </a:p>
        </p:txBody>
      </p:sp>
      <p:sp>
        <p:nvSpPr>
          <p:cNvPr id="865" name="Google Shape;865;p113"/>
          <p:cNvSpPr txBox="1"/>
          <p:nvPr>
            <p:ph idx="1" type="body"/>
          </p:nvPr>
        </p:nvSpPr>
        <p:spPr>
          <a:xfrm>
            <a:off x="1945419" y="1714182"/>
            <a:ext cx="8987624" cy="4201161"/>
          </a:xfrm>
          <a:prstGeom prst="rect">
            <a:avLst/>
          </a:prstGeom>
          <a:noFill/>
          <a:ln>
            <a:noFill/>
          </a:ln>
        </p:spPr>
        <p:txBody>
          <a:bodyPr anchorCtr="0" anchor="t" bIns="45700" lIns="0" spcFirstLastPara="1" rIns="0" wrap="square" tIns="45700">
            <a:normAutofit fontScale="85000" lnSpcReduction="20000"/>
          </a:bodyPr>
          <a:lstStyle/>
          <a:p>
            <a:pPr indent="-228600" lvl="1" marL="914400" rtl="0" algn="l">
              <a:lnSpc>
                <a:spcPct val="90000"/>
              </a:lnSpc>
              <a:spcBef>
                <a:spcPts val="200"/>
              </a:spcBef>
              <a:spcAft>
                <a:spcPts val="0"/>
              </a:spcAft>
              <a:buSzPct val="64285"/>
              <a:buNone/>
            </a:pPr>
            <a:r>
              <a:t/>
            </a:r>
            <a:endParaRPr b="1" sz="2800"/>
          </a:p>
          <a:p>
            <a:pPr indent="0" lvl="1" marL="201168" rtl="0" algn="l">
              <a:lnSpc>
                <a:spcPct val="115000"/>
              </a:lnSpc>
              <a:spcBef>
                <a:spcPts val="200"/>
              </a:spcBef>
              <a:spcAft>
                <a:spcPts val="0"/>
              </a:spcAft>
              <a:buSzPct val="64285"/>
              <a:buNone/>
            </a:pPr>
            <a:r>
              <a:rPr b="1" lang="en-US" sz="2800"/>
              <a:t>Documents</a:t>
            </a:r>
            <a:r>
              <a:rPr lang="en-US" sz="2800"/>
              <a:t> households provide, such as:</a:t>
            </a:r>
            <a:endParaRPr/>
          </a:p>
          <a:p>
            <a:pPr indent="-325755" lvl="3" marL="1828800" rtl="0" algn="l">
              <a:lnSpc>
                <a:spcPct val="115000"/>
              </a:lnSpc>
              <a:spcBef>
                <a:spcPts val="400"/>
              </a:spcBef>
              <a:spcAft>
                <a:spcPts val="0"/>
              </a:spcAft>
              <a:buSzPct val="75000"/>
              <a:buChar char="◦"/>
            </a:pPr>
            <a:r>
              <a:rPr lang="en-US" sz="2400"/>
              <a:t>Pay stubs or pension information </a:t>
            </a:r>
            <a:endParaRPr/>
          </a:p>
          <a:p>
            <a:pPr indent="-325755" lvl="3" marL="1828800" rtl="0" algn="l">
              <a:lnSpc>
                <a:spcPct val="115000"/>
              </a:lnSpc>
              <a:spcBef>
                <a:spcPts val="400"/>
              </a:spcBef>
              <a:spcAft>
                <a:spcPts val="0"/>
              </a:spcAft>
              <a:buSzPct val="75000"/>
              <a:buChar char="◦"/>
            </a:pPr>
            <a:r>
              <a:rPr lang="en-US" sz="2400"/>
              <a:t>Receipts or bills from health care providers</a:t>
            </a:r>
            <a:endParaRPr/>
          </a:p>
          <a:p>
            <a:pPr indent="-325755" lvl="3" marL="1828800" rtl="0" algn="l">
              <a:lnSpc>
                <a:spcPct val="115000"/>
              </a:lnSpc>
              <a:spcBef>
                <a:spcPts val="400"/>
              </a:spcBef>
              <a:spcAft>
                <a:spcPts val="0"/>
              </a:spcAft>
              <a:buSzPct val="75000"/>
              <a:buChar char="◦"/>
            </a:pPr>
            <a:r>
              <a:rPr lang="en-US" sz="2400"/>
              <a:t>Proof of legal immigration status</a:t>
            </a:r>
            <a:endParaRPr/>
          </a:p>
          <a:p>
            <a:pPr indent="-228600" lvl="3" marL="1828800" rtl="0" algn="l">
              <a:lnSpc>
                <a:spcPct val="115000"/>
              </a:lnSpc>
              <a:spcBef>
                <a:spcPts val="400"/>
              </a:spcBef>
              <a:spcAft>
                <a:spcPts val="0"/>
              </a:spcAft>
              <a:buSzPct val="75000"/>
              <a:buNone/>
            </a:pPr>
            <a:r>
              <a:t/>
            </a:r>
            <a:endParaRPr sz="2400"/>
          </a:p>
          <a:p>
            <a:pPr indent="-228600" lvl="3" marL="1828800" rtl="0" algn="l">
              <a:lnSpc>
                <a:spcPct val="115000"/>
              </a:lnSpc>
              <a:spcBef>
                <a:spcPts val="400"/>
              </a:spcBef>
              <a:spcAft>
                <a:spcPts val="0"/>
              </a:spcAft>
              <a:buSzPct val="75000"/>
              <a:buNone/>
            </a:pPr>
            <a:r>
              <a:t/>
            </a:r>
            <a:endParaRPr sz="2400"/>
          </a:p>
          <a:p>
            <a:pPr indent="0" lvl="1" marL="201168" rtl="0" algn="l">
              <a:lnSpc>
                <a:spcPct val="115000"/>
              </a:lnSpc>
              <a:spcBef>
                <a:spcPts val="200"/>
              </a:spcBef>
              <a:spcAft>
                <a:spcPts val="0"/>
              </a:spcAft>
              <a:buSzPct val="64285"/>
              <a:buNone/>
            </a:pPr>
            <a:r>
              <a:rPr lang="en-US" sz="2800"/>
              <a:t>Information DTA gets through </a:t>
            </a:r>
            <a:r>
              <a:rPr b="1" lang="en-US" sz="2800"/>
              <a:t>state or federal databases</a:t>
            </a:r>
            <a:r>
              <a:rPr lang="en-US" sz="2800"/>
              <a:t>, such as:</a:t>
            </a:r>
            <a:endParaRPr/>
          </a:p>
          <a:p>
            <a:pPr indent="-325755" lvl="3" marL="1828800" rtl="0" algn="l">
              <a:lnSpc>
                <a:spcPct val="115000"/>
              </a:lnSpc>
              <a:spcBef>
                <a:spcPts val="400"/>
              </a:spcBef>
              <a:spcAft>
                <a:spcPts val="0"/>
              </a:spcAft>
              <a:buSzPct val="75000"/>
              <a:buChar char="◦"/>
            </a:pPr>
            <a:r>
              <a:rPr lang="en-US" sz="2400"/>
              <a:t>Social Security (RSDI or SSI)</a:t>
            </a:r>
            <a:endParaRPr/>
          </a:p>
          <a:p>
            <a:pPr indent="-325755" lvl="3" marL="1828800" rtl="0" algn="l">
              <a:lnSpc>
                <a:spcPct val="115000"/>
              </a:lnSpc>
              <a:spcBef>
                <a:spcPts val="400"/>
              </a:spcBef>
              <a:spcAft>
                <a:spcPts val="0"/>
              </a:spcAft>
              <a:buSzPct val="75000"/>
              <a:buChar char="◦"/>
            </a:pPr>
            <a:r>
              <a:rPr lang="en-US" sz="2400"/>
              <a:t>MA Unemployment Benefits </a:t>
            </a:r>
            <a:endParaRPr/>
          </a:p>
          <a:p>
            <a:pPr indent="-325755" lvl="3" marL="1828800" rtl="0" algn="l">
              <a:lnSpc>
                <a:spcPct val="115000"/>
              </a:lnSpc>
              <a:spcBef>
                <a:spcPts val="400"/>
              </a:spcBef>
              <a:spcAft>
                <a:spcPts val="0"/>
              </a:spcAft>
              <a:buSzPct val="75000"/>
              <a:buChar char="◦"/>
            </a:pPr>
            <a:r>
              <a:rPr lang="en-US" sz="2400"/>
              <a:t>Child support through MA Department of Revenue</a:t>
            </a:r>
            <a:endParaRPr/>
          </a:p>
        </p:txBody>
      </p:sp>
      <p:pic>
        <p:nvPicPr>
          <p:cNvPr descr="C:\Users\vnegus\AppData\Local\Microsoft\Windows\INetCache\IE\BKFOY998\Documents-icon[1].png" id="866" name="Google Shape;866;p113"/>
          <p:cNvPicPr preferRelativeResize="0"/>
          <p:nvPr/>
        </p:nvPicPr>
        <p:blipFill rotWithShape="1">
          <a:blip r:embed="rId3">
            <a:alphaModFix/>
          </a:blip>
          <a:srcRect b="0" l="0" r="0" t="0"/>
          <a:stretch/>
        </p:blipFill>
        <p:spPr>
          <a:xfrm>
            <a:off x="559063" y="2368827"/>
            <a:ext cx="1320796" cy="1320796"/>
          </a:xfrm>
          <a:prstGeom prst="rect">
            <a:avLst/>
          </a:prstGeom>
          <a:noFill/>
          <a:ln>
            <a:noFill/>
          </a:ln>
        </p:spPr>
      </p:pic>
      <p:pic>
        <p:nvPicPr>
          <p:cNvPr descr="C:\Program Files (x86)\Microsoft Office\MEDIA\CAGCAT10\j0292982.wmf" id="867" name="Google Shape;867;p113"/>
          <p:cNvPicPr preferRelativeResize="0"/>
          <p:nvPr/>
        </p:nvPicPr>
        <p:blipFill rotWithShape="1">
          <a:blip r:embed="rId4">
            <a:alphaModFix/>
          </a:blip>
          <a:srcRect b="0" l="0" r="0" t="0"/>
          <a:stretch/>
        </p:blipFill>
        <p:spPr>
          <a:xfrm>
            <a:off x="588456" y="4359965"/>
            <a:ext cx="1262009" cy="1245704"/>
          </a:xfrm>
          <a:prstGeom prst="rect">
            <a:avLst/>
          </a:prstGeom>
          <a:noFill/>
          <a:ln>
            <a:noFill/>
          </a:ln>
        </p:spPr>
      </p:pic>
      <p:sp>
        <p:nvSpPr>
          <p:cNvPr id="868" name="Google Shape;868;p11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14"/>
          <p:cNvSpPr txBox="1"/>
          <p:nvPr>
            <p:ph type="title"/>
          </p:nvPr>
        </p:nvSpPr>
        <p:spPr>
          <a:xfrm>
            <a:off x="1097275" y="286600"/>
            <a:ext cx="7551000" cy="8700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0070C0"/>
                </a:solidFill>
              </a:rPr>
              <a:t>V</a:t>
            </a:r>
            <a:r>
              <a:rPr lang="en-US">
                <a:solidFill>
                  <a:srgbClr val="0070C0"/>
                </a:solidFill>
              </a:rPr>
              <a:t>erifications </a:t>
            </a:r>
            <a:r>
              <a:rPr lang="en-US" sz="2400">
                <a:solidFill>
                  <a:srgbClr val="0070C0"/>
                </a:solidFill>
              </a:rPr>
              <a:t>(continued)</a:t>
            </a:r>
            <a:endParaRPr sz="2400">
              <a:solidFill>
                <a:srgbClr val="0070C0"/>
              </a:solidFill>
            </a:endParaRPr>
          </a:p>
        </p:txBody>
      </p:sp>
      <p:sp>
        <p:nvSpPr>
          <p:cNvPr id="875" name="Google Shape;875;p114"/>
          <p:cNvSpPr txBox="1"/>
          <p:nvPr>
            <p:ph idx="1" type="body"/>
          </p:nvPr>
        </p:nvSpPr>
        <p:spPr>
          <a:xfrm>
            <a:off x="2038175" y="1881798"/>
            <a:ext cx="9570600" cy="4795800"/>
          </a:xfrm>
          <a:prstGeom prst="rect">
            <a:avLst/>
          </a:prstGeom>
          <a:noFill/>
          <a:ln>
            <a:noFill/>
          </a:ln>
        </p:spPr>
        <p:txBody>
          <a:bodyPr anchorCtr="0" anchor="t" bIns="45700" lIns="0" spcFirstLastPara="1" rIns="0" wrap="square" tIns="45700">
            <a:normAutofit lnSpcReduction="20000"/>
          </a:bodyPr>
          <a:lstStyle/>
          <a:p>
            <a:pPr indent="0" lvl="1" marL="0" rtl="0" algn="l">
              <a:lnSpc>
                <a:spcPct val="115000"/>
              </a:lnSpc>
              <a:spcBef>
                <a:spcPts val="1200"/>
              </a:spcBef>
              <a:spcAft>
                <a:spcPts val="0"/>
              </a:spcAft>
              <a:buSzPts val="2800"/>
              <a:buNone/>
            </a:pPr>
            <a:r>
              <a:rPr b="1" lang="en-US" sz="2800"/>
              <a:t>Collateral contact </a:t>
            </a:r>
            <a:r>
              <a:rPr lang="en-US" sz="2800"/>
              <a:t>- </a:t>
            </a:r>
            <a:r>
              <a:rPr lang="en-US" sz="2400"/>
              <a:t>Information DTA confirms directly with a third party-usually when household is having a hard time getting proof (such as proof of income). </a:t>
            </a:r>
            <a:endParaRPr sz="2400"/>
          </a:p>
          <a:p>
            <a:pPr indent="0" lvl="1" marL="0" rtl="0" algn="l">
              <a:lnSpc>
                <a:spcPct val="115000"/>
              </a:lnSpc>
              <a:spcBef>
                <a:spcPts val="1200"/>
              </a:spcBef>
              <a:spcAft>
                <a:spcPts val="0"/>
              </a:spcAft>
              <a:buSzPts val="2800"/>
              <a:buNone/>
            </a:pPr>
            <a:r>
              <a:t/>
            </a:r>
            <a:endParaRPr sz="2400"/>
          </a:p>
          <a:p>
            <a:pPr indent="0" lvl="1" marL="0" rtl="0" algn="l">
              <a:lnSpc>
                <a:spcPct val="115000"/>
              </a:lnSpc>
              <a:spcBef>
                <a:spcPts val="1400"/>
              </a:spcBef>
              <a:spcAft>
                <a:spcPts val="0"/>
              </a:spcAft>
              <a:buSzPts val="2800"/>
              <a:buNone/>
            </a:pPr>
            <a:r>
              <a:rPr b="1" lang="en-US" sz="2800"/>
              <a:t>Self-declarations </a:t>
            </a:r>
            <a:r>
              <a:rPr lang="en-US" sz="2800"/>
              <a:t>– Statements from the household DTA should accept (unless “questionable”), such as:</a:t>
            </a:r>
            <a:endParaRPr/>
          </a:p>
          <a:p>
            <a:pPr indent="-457200" lvl="3" marL="822960" rtl="0" algn="l">
              <a:lnSpc>
                <a:spcPct val="115000"/>
              </a:lnSpc>
              <a:spcBef>
                <a:spcPts val="200"/>
              </a:spcBef>
              <a:spcAft>
                <a:spcPts val="0"/>
              </a:spcAft>
              <a:buSzPts val="2400"/>
              <a:buFont typeface="Courier New"/>
              <a:buChar char="o"/>
            </a:pPr>
            <a:r>
              <a:rPr lang="en-US" sz="2400"/>
              <a:t>U.S. citizenship </a:t>
            </a:r>
            <a:endParaRPr/>
          </a:p>
          <a:p>
            <a:pPr indent="-457200" lvl="3" marL="822960" rtl="0" algn="l">
              <a:lnSpc>
                <a:spcPct val="115000"/>
              </a:lnSpc>
              <a:spcBef>
                <a:spcPts val="0"/>
              </a:spcBef>
              <a:spcAft>
                <a:spcPts val="0"/>
              </a:spcAft>
              <a:buSzPts val="2400"/>
              <a:buFont typeface="Courier New"/>
              <a:buChar char="o"/>
            </a:pPr>
            <a:r>
              <a:rPr lang="en-US" sz="2400"/>
              <a:t>Shelter (rent or homeownership costs)</a:t>
            </a:r>
            <a:endParaRPr/>
          </a:p>
          <a:p>
            <a:pPr indent="-457200" lvl="3" marL="822960" rtl="0" algn="l">
              <a:lnSpc>
                <a:spcPct val="115000"/>
              </a:lnSpc>
              <a:spcBef>
                <a:spcPts val="0"/>
              </a:spcBef>
              <a:spcAft>
                <a:spcPts val="0"/>
              </a:spcAft>
              <a:buSzPts val="2400"/>
              <a:buFont typeface="Courier New"/>
              <a:buChar char="o"/>
            </a:pPr>
            <a:r>
              <a:rPr lang="en-US" sz="2400"/>
              <a:t>Type of utilities (heating/cooling, etc)  </a:t>
            </a:r>
            <a:endParaRPr sz="2400"/>
          </a:p>
          <a:p>
            <a:pPr indent="-457200" lvl="3" marL="822960" rtl="0" algn="l">
              <a:lnSpc>
                <a:spcPct val="115000"/>
              </a:lnSpc>
              <a:spcBef>
                <a:spcPts val="0"/>
              </a:spcBef>
              <a:spcAft>
                <a:spcPts val="0"/>
              </a:spcAft>
              <a:buSzPts val="2400"/>
              <a:buFont typeface="Courier New"/>
              <a:buChar char="o"/>
            </a:pPr>
            <a:r>
              <a:rPr lang="en-US" sz="2400"/>
              <a:t>Child care/adult day care costs</a:t>
            </a:r>
            <a:endParaRPr sz="2400"/>
          </a:p>
          <a:p>
            <a:pPr indent="-457200" lvl="3" marL="822960" rtl="0" algn="l">
              <a:lnSpc>
                <a:spcPct val="115000"/>
              </a:lnSpc>
              <a:spcBef>
                <a:spcPts val="0"/>
              </a:spcBef>
              <a:spcAft>
                <a:spcPts val="0"/>
              </a:spcAft>
              <a:buSzPts val="2400"/>
              <a:buChar char="o"/>
            </a:pPr>
            <a:r>
              <a:rPr lang="en-US" sz="2400"/>
              <a:t>Health care costs for people 60+/disabled unless claiming more than $190/month</a:t>
            </a:r>
            <a:endParaRPr sz="2400"/>
          </a:p>
        </p:txBody>
      </p:sp>
      <p:pic>
        <p:nvPicPr>
          <p:cNvPr descr="C:\Users\vnegus\AppData\Local\Microsoft\Windows\INetCache\IE\3J4M3108\documents[1].gif" id="876" name="Google Shape;876;p114"/>
          <p:cNvPicPr preferRelativeResize="0"/>
          <p:nvPr/>
        </p:nvPicPr>
        <p:blipFill rotWithShape="1">
          <a:blip r:embed="rId3">
            <a:alphaModFix/>
          </a:blip>
          <a:srcRect b="0" l="0" r="0" t="0"/>
          <a:stretch/>
        </p:blipFill>
        <p:spPr>
          <a:xfrm>
            <a:off x="657999" y="4005299"/>
            <a:ext cx="1193020" cy="1111087"/>
          </a:xfrm>
          <a:prstGeom prst="rect">
            <a:avLst/>
          </a:prstGeom>
          <a:noFill/>
          <a:ln>
            <a:noFill/>
          </a:ln>
        </p:spPr>
      </p:pic>
      <p:pic>
        <p:nvPicPr>
          <p:cNvPr descr="C:\Users\vnegus\AppData\Local\Microsoft\Windows\INetCache\IE\7QV8CJAD\480px-Emblem_phone.svg[1].png" id="877" name="Google Shape;877;p114"/>
          <p:cNvPicPr preferRelativeResize="0"/>
          <p:nvPr/>
        </p:nvPicPr>
        <p:blipFill rotWithShape="1">
          <a:blip r:embed="rId4">
            <a:alphaModFix/>
          </a:blip>
          <a:srcRect b="0" l="0" r="0" t="0"/>
          <a:stretch/>
        </p:blipFill>
        <p:spPr>
          <a:xfrm>
            <a:off x="657999" y="1953980"/>
            <a:ext cx="1014508" cy="1014508"/>
          </a:xfrm>
          <a:prstGeom prst="rect">
            <a:avLst/>
          </a:prstGeom>
          <a:noFill/>
          <a:ln>
            <a:noFill/>
          </a:ln>
        </p:spPr>
      </p:pic>
      <p:sp>
        <p:nvSpPr>
          <p:cNvPr id="878" name="Google Shape;878;p11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5"/>
          <p:cNvSpPr txBox="1"/>
          <p:nvPr>
            <p:ph type="title"/>
          </p:nvPr>
        </p:nvSpPr>
        <p:spPr>
          <a:xfrm>
            <a:off x="1097275" y="286601"/>
            <a:ext cx="10058400" cy="9687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0070C0"/>
                </a:solidFill>
              </a:rPr>
              <a:t>“Questionable” information:</a:t>
            </a:r>
            <a:endParaRPr>
              <a:solidFill>
                <a:srgbClr val="0070C0"/>
              </a:solidFill>
            </a:endParaRPr>
          </a:p>
        </p:txBody>
      </p:sp>
      <p:sp>
        <p:nvSpPr>
          <p:cNvPr id="885" name="Google Shape;885;p115"/>
          <p:cNvSpPr txBox="1"/>
          <p:nvPr>
            <p:ph idx="1" type="body"/>
          </p:nvPr>
        </p:nvSpPr>
        <p:spPr>
          <a:xfrm>
            <a:off x="1097280" y="1845733"/>
            <a:ext cx="8224141" cy="4172787"/>
          </a:xfrm>
          <a:prstGeom prst="rect">
            <a:avLst/>
          </a:prstGeom>
          <a:noFill/>
          <a:ln>
            <a:noFill/>
          </a:ln>
        </p:spPr>
        <p:txBody>
          <a:bodyPr anchorCtr="0" anchor="t" bIns="45700" lIns="0" spcFirstLastPara="1" rIns="0" wrap="square" tIns="45700">
            <a:normAutofit/>
          </a:bodyPr>
          <a:lstStyle/>
          <a:p>
            <a:pPr indent="-342900" lvl="0" marL="457200" rtl="0" algn="l">
              <a:lnSpc>
                <a:spcPct val="115000"/>
              </a:lnSpc>
              <a:spcBef>
                <a:spcPts val="1200"/>
              </a:spcBef>
              <a:spcAft>
                <a:spcPts val="0"/>
              </a:spcAft>
              <a:buSzPts val="1800"/>
              <a:buFont typeface="Arial"/>
              <a:buChar char="•"/>
            </a:pPr>
            <a:r>
              <a:rPr lang="en-US" sz="2600"/>
              <a:t> DTA may ask for more proof when information appears to be “questionable.” </a:t>
            </a:r>
            <a:endParaRPr/>
          </a:p>
          <a:p>
            <a:pPr indent="-342900" lvl="0" marL="457200" rtl="0" algn="l">
              <a:lnSpc>
                <a:spcPct val="115000"/>
              </a:lnSpc>
              <a:spcBef>
                <a:spcPts val="1200"/>
              </a:spcBef>
              <a:spcAft>
                <a:spcPts val="0"/>
              </a:spcAft>
              <a:buSzPts val="1800"/>
              <a:buFont typeface="Arial"/>
              <a:buChar char="•"/>
            </a:pPr>
            <a:r>
              <a:rPr lang="en-US" sz="2600"/>
              <a:t> Questionable means information must be INCONSISTENT with previous statements made by the client OR with other information DTA has. </a:t>
            </a:r>
            <a:endParaRPr/>
          </a:p>
          <a:p>
            <a:pPr indent="-342900" lvl="0" marL="457200" rtl="0" algn="l">
              <a:lnSpc>
                <a:spcPct val="115000"/>
              </a:lnSpc>
              <a:spcBef>
                <a:spcPts val="1200"/>
              </a:spcBef>
              <a:spcAft>
                <a:spcPts val="0"/>
              </a:spcAft>
              <a:buSzPts val="1800"/>
              <a:buFont typeface="Arial"/>
              <a:buChar char="•"/>
            </a:pPr>
            <a:r>
              <a:rPr lang="en-US" sz="2600"/>
              <a:t> Worker MUST write a case note explaining why something is questionable. </a:t>
            </a:r>
            <a:endParaRPr/>
          </a:p>
        </p:txBody>
      </p:sp>
      <p:pic>
        <p:nvPicPr>
          <p:cNvPr descr="C:\Users\vnegus\AppData\Local\Microsoft\Windows\INetCache\IE\3J4M3108\quiz[1].jpg" id="886" name="Google Shape;886;p115"/>
          <p:cNvPicPr preferRelativeResize="0"/>
          <p:nvPr/>
        </p:nvPicPr>
        <p:blipFill rotWithShape="1">
          <a:blip r:embed="rId3">
            <a:alphaModFix/>
          </a:blip>
          <a:srcRect b="0" l="0" r="0" t="0"/>
          <a:stretch/>
        </p:blipFill>
        <p:spPr>
          <a:xfrm>
            <a:off x="9556195" y="1028211"/>
            <a:ext cx="2428519" cy="2239473"/>
          </a:xfrm>
          <a:prstGeom prst="rect">
            <a:avLst/>
          </a:prstGeom>
          <a:noFill/>
          <a:ln>
            <a:noFill/>
          </a:ln>
        </p:spPr>
      </p:pic>
      <p:sp>
        <p:nvSpPr>
          <p:cNvPr id="887" name="Google Shape;887;p11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16"/>
          <p:cNvSpPr txBox="1"/>
          <p:nvPr>
            <p:ph type="title"/>
          </p:nvPr>
        </p:nvSpPr>
        <p:spPr>
          <a:xfrm>
            <a:off x="394150" y="286600"/>
            <a:ext cx="7735200" cy="11196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0070C0"/>
                </a:solidFill>
              </a:rPr>
              <a:t>Verifications at SNAP application</a:t>
            </a:r>
            <a:endParaRPr>
              <a:solidFill>
                <a:srgbClr val="0070C0"/>
              </a:solidFill>
            </a:endParaRPr>
          </a:p>
        </p:txBody>
      </p:sp>
      <p:sp>
        <p:nvSpPr>
          <p:cNvPr id="894" name="Google Shape;894;p116"/>
          <p:cNvSpPr txBox="1"/>
          <p:nvPr>
            <p:ph idx="1" type="body"/>
          </p:nvPr>
        </p:nvSpPr>
        <p:spPr>
          <a:xfrm>
            <a:off x="1015393" y="1765276"/>
            <a:ext cx="10544260" cy="4335274"/>
          </a:xfrm>
          <a:prstGeom prst="rect">
            <a:avLst/>
          </a:prstGeom>
          <a:noFill/>
          <a:ln>
            <a:noFill/>
          </a:ln>
        </p:spPr>
        <p:txBody>
          <a:bodyPr anchorCtr="0" anchor="t" bIns="45700" lIns="0" spcFirstLastPara="1" rIns="0" wrap="square" tIns="45700">
            <a:noAutofit/>
          </a:bodyPr>
          <a:lstStyle/>
          <a:p>
            <a:pPr indent="-342900" lvl="0" marL="457200" rtl="0" algn="l">
              <a:lnSpc>
                <a:spcPct val="90000"/>
              </a:lnSpc>
              <a:spcBef>
                <a:spcPts val="1200"/>
              </a:spcBef>
              <a:spcAft>
                <a:spcPts val="0"/>
              </a:spcAft>
              <a:buSzPts val="1800"/>
              <a:buFont typeface="Noto Sans Symbols"/>
              <a:buChar char="❑"/>
            </a:pPr>
            <a:r>
              <a:rPr lang="en-US" sz="2400"/>
              <a:t>Identity </a:t>
            </a:r>
            <a:endParaRPr/>
          </a:p>
          <a:p>
            <a:pPr indent="-342900" lvl="2" marL="1371600" rtl="0" algn="l">
              <a:lnSpc>
                <a:spcPct val="90000"/>
              </a:lnSpc>
              <a:spcBef>
                <a:spcPts val="400"/>
              </a:spcBef>
              <a:spcAft>
                <a:spcPts val="0"/>
              </a:spcAft>
              <a:buSzPts val="1800"/>
              <a:buFont typeface="Noto Sans Symbols"/>
              <a:buChar char="❑"/>
            </a:pPr>
            <a:r>
              <a:rPr lang="en-US" sz="1800"/>
              <a:t>DTA confirms when verifying SSN with the Social Security Administration</a:t>
            </a:r>
            <a:endParaRPr/>
          </a:p>
          <a:p>
            <a:pPr indent="-342900" lvl="2" marL="1371600" rtl="0" algn="l">
              <a:lnSpc>
                <a:spcPct val="90000"/>
              </a:lnSpc>
              <a:spcBef>
                <a:spcPts val="400"/>
              </a:spcBef>
              <a:spcAft>
                <a:spcPts val="0"/>
              </a:spcAft>
              <a:buSzPts val="1800"/>
              <a:buFont typeface="Noto Sans Symbols"/>
              <a:buChar char="❑"/>
            </a:pPr>
            <a:r>
              <a:rPr lang="en-US" sz="1800"/>
              <a:t>Other proofs acceptable if necessary</a:t>
            </a:r>
            <a:endParaRPr/>
          </a:p>
          <a:p>
            <a:pPr indent="-342900" lvl="0" marL="457200" rtl="0" algn="l">
              <a:lnSpc>
                <a:spcPct val="90000"/>
              </a:lnSpc>
              <a:spcBef>
                <a:spcPts val="1200"/>
              </a:spcBef>
              <a:spcAft>
                <a:spcPts val="0"/>
              </a:spcAft>
              <a:buSzPts val="1800"/>
              <a:buFont typeface="Noto Sans Symbols"/>
              <a:buChar char="❑"/>
            </a:pPr>
            <a:r>
              <a:rPr lang="en-US" sz="2400"/>
              <a:t>MA residence</a:t>
            </a:r>
            <a:endParaRPr/>
          </a:p>
          <a:p>
            <a:pPr indent="-342900" lvl="2" marL="1371600" rtl="0" algn="l">
              <a:lnSpc>
                <a:spcPct val="90000"/>
              </a:lnSpc>
              <a:spcBef>
                <a:spcPts val="400"/>
              </a:spcBef>
              <a:spcAft>
                <a:spcPts val="0"/>
              </a:spcAft>
              <a:buSzPts val="1800"/>
              <a:buFont typeface="Noto Sans Symbols"/>
              <a:buChar char="❑"/>
            </a:pPr>
            <a:r>
              <a:rPr lang="en-US" sz="1800"/>
              <a:t>DTA can confirm with RMV if client has MA ID or MA driver license</a:t>
            </a:r>
            <a:endParaRPr/>
          </a:p>
          <a:p>
            <a:pPr indent="-342900" lvl="2" marL="1371600" rtl="0" algn="l">
              <a:lnSpc>
                <a:spcPct val="90000"/>
              </a:lnSpc>
              <a:spcBef>
                <a:spcPts val="400"/>
              </a:spcBef>
              <a:spcAft>
                <a:spcPts val="0"/>
              </a:spcAft>
              <a:buSzPts val="1800"/>
              <a:buFont typeface="Noto Sans Symbols"/>
              <a:buChar char="❑"/>
            </a:pPr>
            <a:r>
              <a:rPr lang="en-US" sz="1800"/>
              <a:t>Other proofs acceptable if no MA RMV record</a:t>
            </a:r>
            <a:endParaRPr/>
          </a:p>
          <a:p>
            <a:pPr indent="-342900" lvl="0" marL="457200" rtl="0" algn="l">
              <a:lnSpc>
                <a:spcPct val="90000"/>
              </a:lnSpc>
              <a:spcBef>
                <a:spcPts val="1200"/>
              </a:spcBef>
              <a:spcAft>
                <a:spcPts val="0"/>
              </a:spcAft>
              <a:buSzPts val="1800"/>
              <a:buFont typeface="Noto Sans Symbols"/>
              <a:buChar char="❑"/>
            </a:pPr>
            <a:r>
              <a:rPr lang="en-US" sz="2400"/>
              <a:t> Income</a:t>
            </a:r>
            <a:endParaRPr/>
          </a:p>
          <a:p>
            <a:pPr indent="-342900" lvl="2" marL="1371600" rtl="0" algn="l">
              <a:lnSpc>
                <a:spcPct val="90000"/>
              </a:lnSpc>
              <a:spcBef>
                <a:spcPts val="400"/>
              </a:spcBef>
              <a:spcAft>
                <a:spcPts val="0"/>
              </a:spcAft>
              <a:buSzPts val="1800"/>
              <a:buFont typeface="Noto Sans Symbols"/>
              <a:buChar char="❑"/>
            </a:pPr>
            <a:r>
              <a:rPr lang="en-US" sz="1800"/>
              <a:t> “The Work Number” (if employer participates) </a:t>
            </a:r>
            <a:endParaRPr/>
          </a:p>
          <a:p>
            <a:pPr indent="-342900" lvl="2" marL="1371600" rtl="0" algn="l">
              <a:lnSpc>
                <a:spcPct val="90000"/>
              </a:lnSpc>
              <a:spcBef>
                <a:spcPts val="400"/>
              </a:spcBef>
              <a:spcAft>
                <a:spcPts val="0"/>
              </a:spcAft>
              <a:buSzPts val="1800"/>
              <a:buFont typeface="Noto Sans Symbols"/>
              <a:buChar char="❑"/>
            </a:pPr>
            <a:r>
              <a:rPr lang="en-US" sz="1800"/>
              <a:t> Social Security, SSI, DOR Child Support and Unemployment databases </a:t>
            </a:r>
            <a:endParaRPr/>
          </a:p>
          <a:p>
            <a:pPr indent="-342900" lvl="2" marL="1371600" rtl="0" algn="l">
              <a:lnSpc>
                <a:spcPct val="90000"/>
              </a:lnSpc>
              <a:spcBef>
                <a:spcPts val="400"/>
              </a:spcBef>
              <a:spcAft>
                <a:spcPts val="0"/>
              </a:spcAft>
              <a:buSzPts val="1800"/>
              <a:buFont typeface="Noto Sans Symbols"/>
              <a:buChar char="❑"/>
            </a:pPr>
            <a:r>
              <a:rPr lang="en-US" sz="1800"/>
              <a:t> Pay stubs, letter from employer, self employment proofs</a:t>
            </a:r>
            <a:endParaRPr/>
          </a:p>
          <a:p>
            <a:pPr indent="-342900" lvl="0" marL="457200" rtl="0" algn="l">
              <a:lnSpc>
                <a:spcPct val="90000"/>
              </a:lnSpc>
              <a:spcBef>
                <a:spcPts val="1200"/>
              </a:spcBef>
              <a:spcAft>
                <a:spcPts val="0"/>
              </a:spcAft>
              <a:buSzPts val="1800"/>
              <a:buFont typeface="Noto Sans Symbols"/>
              <a:buChar char="❑"/>
            </a:pPr>
            <a:r>
              <a:rPr lang="en-US" sz="2400"/>
              <a:t>Legal immigrant status - if applying for SNAP or showing status for favorable SNAP calculation </a:t>
            </a:r>
            <a:r>
              <a:rPr lang="en-US"/>
              <a:t>(or in some cases, state SNAP!)</a:t>
            </a:r>
            <a:endParaRPr/>
          </a:p>
          <a:p>
            <a:pPr indent="-228600" lvl="0" marL="457200" rtl="0" algn="l">
              <a:lnSpc>
                <a:spcPct val="90000"/>
              </a:lnSpc>
              <a:spcBef>
                <a:spcPts val="1200"/>
              </a:spcBef>
              <a:spcAft>
                <a:spcPts val="0"/>
              </a:spcAft>
              <a:buSzPts val="1800"/>
              <a:buFont typeface="Noto Sans Symbols"/>
              <a:buNone/>
            </a:pPr>
            <a:r>
              <a:t/>
            </a:r>
            <a:endParaRPr sz="2800"/>
          </a:p>
        </p:txBody>
      </p:sp>
      <p:sp>
        <p:nvSpPr>
          <p:cNvPr id="895" name="Google Shape;895;p116"/>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6"/>
          <p:cNvSpPr txBox="1"/>
          <p:nvPr>
            <p:ph type="title"/>
          </p:nvPr>
        </p:nvSpPr>
        <p:spPr>
          <a:xfrm>
            <a:off x="914400" y="449225"/>
            <a:ext cx="10460100" cy="8685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1F394D"/>
              </a:buClr>
              <a:buSzPts val="4320"/>
              <a:buFont typeface="Calibri"/>
              <a:buNone/>
            </a:pPr>
            <a:r>
              <a:rPr lang="en-US" sz="4820">
                <a:solidFill>
                  <a:srgbClr val="1155CC"/>
                </a:solidFill>
              </a:rPr>
              <a:t>Supplemental Nutrition Assistance Program </a:t>
            </a:r>
            <a:endParaRPr sz="4820">
              <a:solidFill>
                <a:srgbClr val="1155CC"/>
              </a:solidFill>
            </a:endParaRPr>
          </a:p>
        </p:txBody>
      </p:sp>
      <p:sp>
        <p:nvSpPr>
          <p:cNvPr id="198" name="Google Shape;198;p36"/>
          <p:cNvSpPr txBox="1"/>
          <p:nvPr>
            <p:ph idx="1" type="body"/>
          </p:nvPr>
        </p:nvSpPr>
        <p:spPr>
          <a:xfrm>
            <a:off x="407818" y="1765738"/>
            <a:ext cx="11337491" cy="4761186"/>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SzPts val="2800"/>
              <a:buNone/>
            </a:pPr>
            <a:r>
              <a:rPr lang="en-US" sz="3200">
                <a:latin typeface="Calibri"/>
                <a:ea typeface="Calibri"/>
                <a:cs typeface="Calibri"/>
                <a:sym typeface="Calibri"/>
              </a:rPr>
              <a:t>100% federally-funded </a:t>
            </a:r>
            <a:r>
              <a:rPr i="1" lang="en-US" sz="3200">
                <a:latin typeface="Calibri"/>
                <a:ea typeface="Calibri"/>
                <a:cs typeface="Calibri"/>
                <a:sym typeface="Calibri"/>
              </a:rPr>
              <a:t>entitlement</a:t>
            </a:r>
            <a:r>
              <a:rPr lang="en-US" sz="3200">
                <a:latin typeface="Calibri"/>
                <a:ea typeface="Calibri"/>
                <a:cs typeface="Calibri"/>
                <a:sym typeface="Calibri"/>
              </a:rPr>
              <a:t> program. </a:t>
            </a:r>
            <a:endParaRPr sz="3200"/>
          </a:p>
          <a:p>
            <a:pPr indent="0" lvl="0" marL="914400" rtl="0" algn="l">
              <a:lnSpc>
                <a:spcPct val="90000"/>
              </a:lnSpc>
              <a:spcBef>
                <a:spcPts val="0"/>
              </a:spcBef>
              <a:spcAft>
                <a:spcPts val="0"/>
              </a:spcAft>
              <a:buNone/>
            </a:pPr>
            <a:r>
              <a:t/>
            </a:r>
            <a:endParaRPr sz="2500">
              <a:latin typeface="Calibri"/>
              <a:ea typeface="Calibri"/>
              <a:cs typeface="Calibri"/>
              <a:sym typeface="Calibri"/>
            </a:endParaRPr>
          </a:p>
          <a:p>
            <a:pPr indent="-393700" lvl="1" marL="914400" rtl="0" algn="l">
              <a:lnSpc>
                <a:spcPct val="90000"/>
              </a:lnSpc>
              <a:spcBef>
                <a:spcPts val="0"/>
              </a:spcBef>
              <a:spcAft>
                <a:spcPts val="0"/>
              </a:spcAft>
              <a:buSzPts val="2600"/>
              <a:buFont typeface="Calibri"/>
              <a:buChar char="○"/>
            </a:pPr>
            <a:r>
              <a:rPr lang="en-US" sz="2600">
                <a:latin typeface="Calibri"/>
                <a:ea typeface="Calibri"/>
                <a:cs typeface="Calibri"/>
                <a:sym typeface="Calibri"/>
              </a:rPr>
              <a:t>P</a:t>
            </a:r>
            <a:r>
              <a:rPr lang="en-US" sz="2600">
                <a:latin typeface="Calibri"/>
                <a:ea typeface="Calibri"/>
                <a:cs typeface="Calibri"/>
                <a:sym typeface="Calibri"/>
              </a:rPr>
              <a:t>aid thru Electronic Benefits Transfer (EBT).</a:t>
            </a:r>
            <a:endParaRPr sz="1700">
              <a:latin typeface="Calibri"/>
              <a:ea typeface="Calibri"/>
              <a:cs typeface="Calibri"/>
              <a:sym typeface="Calibri"/>
            </a:endParaRPr>
          </a:p>
          <a:p>
            <a:pPr indent="-444500" lvl="1" marL="965200" rtl="0" algn="l">
              <a:lnSpc>
                <a:spcPct val="90000"/>
              </a:lnSpc>
              <a:spcBef>
                <a:spcPts val="1400"/>
              </a:spcBef>
              <a:spcAft>
                <a:spcPts val="0"/>
              </a:spcAft>
              <a:buSzPts val="2600"/>
              <a:buFont typeface="Calibri"/>
              <a:buChar char="○"/>
            </a:pPr>
            <a:r>
              <a:rPr lang="en-US" sz="2600">
                <a:latin typeface="Calibri"/>
                <a:ea typeface="Calibri"/>
                <a:cs typeface="Calibri"/>
                <a:sym typeface="Calibri"/>
              </a:rPr>
              <a:t>Limited to food, vegetable/fruit plants &amp; seeds (no hot foods).  </a:t>
            </a:r>
            <a:endParaRPr sz="1700">
              <a:latin typeface="Calibri"/>
              <a:ea typeface="Calibri"/>
              <a:cs typeface="Calibri"/>
              <a:sym typeface="Calibri"/>
            </a:endParaRPr>
          </a:p>
          <a:p>
            <a:pPr indent="-444500" lvl="1" marL="965200" rtl="0" algn="l">
              <a:lnSpc>
                <a:spcPct val="90000"/>
              </a:lnSpc>
              <a:spcBef>
                <a:spcPts val="1400"/>
              </a:spcBef>
              <a:spcAft>
                <a:spcPts val="0"/>
              </a:spcAft>
              <a:buSzPts val="2600"/>
              <a:buFont typeface="Calibri"/>
              <a:buChar char="○"/>
            </a:pPr>
            <a:r>
              <a:rPr lang="en-US" sz="2700">
                <a:latin typeface="Calibri"/>
                <a:ea typeface="Calibri"/>
                <a:cs typeface="Calibri"/>
                <a:sym typeface="Calibri"/>
              </a:rPr>
              <a:t>Over 5,500 EBT retailers in state, including farmers markets, CSAs.</a:t>
            </a:r>
            <a:endParaRPr sz="2700">
              <a:latin typeface="Calibri"/>
              <a:ea typeface="Calibri"/>
              <a:cs typeface="Calibri"/>
              <a:sym typeface="Calibri"/>
            </a:endParaRPr>
          </a:p>
          <a:p>
            <a:pPr indent="-400050" lvl="1" marL="914400" rtl="0" algn="l">
              <a:spcBef>
                <a:spcPts val="1400"/>
              </a:spcBef>
              <a:spcAft>
                <a:spcPts val="0"/>
              </a:spcAft>
              <a:buSzPts val="2700"/>
              <a:buFont typeface="Calibri"/>
              <a:buChar char="○"/>
            </a:pPr>
            <a:r>
              <a:rPr lang="en-US" sz="2600">
                <a:latin typeface="Calibri"/>
                <a:ea typeface="Calibri"/>
                <a:cs typeface="Calibri"/>
                <a:sym typeface="Calibri"/>
              </a:rPr>
              <a:t>SNAP recipients qualify for HIP (Healthy Incentive Program).</a:t>
            </a:r>
            <a:endParaRPr sz="2700">
              <a:latin typeface="Calibri"/>
              <a:ea typeface="Calibri"/>
              <a:cs typeface="Calibri"/>
              <a:sym typeface="Calibri"/>
            </a:endParaRPr>
          </a:p>
          <a:p>
            <a:pPr indent="-450850" lvl="1" marL="965200" rtl="0" algn="l">
              <a:lnSpc>
                <a:spcPct val="90000"/>
              </a:lnSpc>
              <a:spcBef>
                <a:spcPts val="1400"/>
              </a:spcBef>
              <a:spcAft>
                <a:spcPts val="0"/>
              </a:spcAft>
              <a:buSzPts val="2700"/>
              <a:buFont typeface="Calibri"/>
              <a:buChar char="○"/>
            </a:pPr>
            <a:r>
              <a:rPr lang="en-US" sz="2700">
                <a:latin typeface="Calibri"/>
                <a:ea typeface="Calibri"/>
                <a:cs typeface="Calibri"/>
                <a:sym typeface="Calibri"/>
              </a:rPr>
              <a:t>Online purchasing available</a:t>
            </a:r>
            <a:endParaRPr sz="2600">
              <a:latin typeface="Calibri"/>
              <a:ea typeface="Calibri"/>
              <a:cs typeface="Calibri"/>
              <a:sym typeface="Calibri"/>
            </a:endParaRPr>
          </a:p>
          <a:p>
            <a:pPr indent="-444500" lvl="1" marL="965200" rtl="0" algn="l">
              <a:lnSpc>
                <a:spcPct val="90000"/>
              </a:lnSpc>
              <a:spcBef>
                <a:spcPts val="1400"/>
              </a:spcBef>
              <a:spcAft>
                <a:spcPts val="0"/>
              </a:spcAft>
              <a:buSzPts val="2600"/>
              <a:buFont typeface="Calibri"/>
              <a:buChar char="○"/>
            </a:pPr>
            <a:r>
              <a:rPr lang="en-US" sz="2600">
                <a:latin typeface="Calibri"/>
                <a:ea typeface="Calibri"/>
                <a:cs typeface="Calibri"/>
                <a:sym typeface="Calibri"/>
              </a:rPr>
              <a:t>Restaurant Meals Program now available in certain areas of state </a:t>
            </a:r>
            <a:endParaRPr sz="2600">
              <a:latin typeface="Calibri"/>
              <a:ea typeface="Calibri"/>
              <a:cs typeface="Calibri"/>
              <a:sym typeface="Calibri"/>
            </a:endParaRPr>
          </a:p>
          <a:p>
            <a:pPr indent="-368300" lvl="3" marL="1828800" rtl="0" algn="l">
              <a:lnSpc>
                <a:spcPct val="90000"/>
              </a:lnSpc>
              <a:spcBef>
                <a:spcPts val="1400"/>
              </a:spcBef>
              <a:spcAft>
                <a:spcPts val="0"/>
              </a:spcAft>
              <a:buSzPts val="2200"/>
              <a:buFont typeface="Calibri"/>
              <a:buChar char="●"/>
            </a:pPr>
            <a:r>
              <a:rPr lang="en-US" sz="2200">
                <a:latin typeface="Calibri"/>
                <a:ea typeface="Calibri"/>
                <a:cs typeface="Calibri"/>
                <a:sym typeface="Calibri"/>
              </a:rPr>
              <a:t>for recipients age 60+, disabled and/or homeless</a:t>
            </a:r>
            <a:endParaRPr sz="2200">
              <a:latin typeface="Calibri"/>
              <a:ea typeface="Calibri"/>
              <a:cs typeface="Calibri"/>
              <a:sym typeface="Calibri"/>
            </a:endParaRPr>
          </a:p>
          <a:p>
            <a:pPr indent="0" lvl="1" marL="0" rtl="0" algn="l">
              <a:lnSpc>
                <a:spcPct val="90000"/>
              </a:lnSpc>
              <a:spcBef>
                <a:spcPts val="400"/>
              </a:spcBef>
              <a:spcAft>
                <a:spcPts val="0"/>
              </a:spcAft>
              <a:buSzPts val="1800"/>
              <a:buNone/>
            </a:pPr>
            <a:r>
              <a:t/>
            </a:r>
            <a:endParaRPr/>
          </a:p>
        </p:txBody>
      </p:sp>
      <p:sp>
        <p:nvSpPr>
          <p:cNvPr id="199" name="Google Shape;199;p3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200" name="Google Shape;200;p36"/>
          <p:cNvPicPr preferRelativeResize="0"/>
          <p:nvPr/>
        </p:nvPicPr>
        <p:blipFill rotWithShape="1">
          <a:blip r:embed="rId3">
            <a:alphaModFix/>
          </a:blip>
          <a:srcRect b="0" l="0" r="0" t="0"/>
          <a:stretch/>
        </p:blipFill>
        <p:spPr>
          <a:xfrm>
            <a:off x="10232876" y="1501301"/>
            <a:ext cx="1684400" cy="15596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7"/>
          <p:cNvSpPr txBox="1"/>
          <p:nvPr>
            <p:ph type="title"/>
          </p:nvPr>
        </p:nvSpPr>
        <p:spPr>
          <a:xfrm>
            <a:off x="415600" y="593367"/>
            <a:ext cx="11360700" cy="9432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5"/>
                </a:solidFill>
              </a:rPr>
              <a:t>Example of Verifications</a:t>
            </a:r>
            <a:endParaRPr>
              <a:solidFill>
                <a:schemeClr val="accent5"/>
              </a:solidFill>
            </a:endParaRPr>
          </a:p>
        </p:txBody>
      </p:sp>
      <p:sp>
        <p:nvSpPr>
          <p:cNvPr id="902" name="Google Shape;902;p117"/>
          <p:cNvSpPr txBox="1"/>
          <p:nvPr>
            <p:ph idx="1" type="body"/>
          </p:nvPr>
        </p:nvSpPr>
        <p:spPr>
          <a:xfrm>
            <a:off x="415600" y="1999425"/>
            <a:ext cx="4411800" cy="3667200"/>
          </a:xfrm>
          <a:prstGeom prst="rect">
            <a:avLst/>
          </a:prstGeom>
          <a:noFill/>
          <a:ln cap="flat" cmpd="sng" w="38100">
            <a:solidFill>
              <a:srgbClr val="000000"/>
            </a:solidFill>
            <a:prstDash val="solid"/>
            <a:round/>
            <a:headEnd len="sm" w="sm" type="none"/>
            <a:tailEnd len="sm" w="sm" type="none"/>
          </a:ln>
        </p:spPr>
        <p:txBody>
          <a:bodyPr anchorCtr="0" anchor="t" bIns="45700" lIns="0" spcFirstLastPara="1" rIns="0" wrap="square" tIns="45700">
            <a:noAutofit/>
          </a:bodyPr>
          <a:lstStyle/>
          <a:p>
            <a:pPr indent="0" lvl="0" marL="0" rtl="0" algn="l">
              <a:lnSpc>
                <a:spcPct val="90000"/>
              </a:lnSpc>
              <a:spcBef>
                <a:spcPts val="1200"/>
              </a:spcBef>
              <a:spcAft>
                <a:spcPts val="0"/>
              </a:spcAft>
              <a:buSzPts val="1800"/>
              <a:buNone/>
            </a:pPr>
            <a:r>
              <a:t/>
            </a:r>
            <a:endParaRPr b="1" sz="2400"/>
          </a:p>
          <a:p>
            <a:pPr indent="0" lvl="0" marL="0" rtl="0" algn="ctr">
              <a:lnSpc>
                <a:spcPct val="90000"/>
              </a:lnSpc>
              <a:spcBef>
                <a:spcPts val="1200"/>
              </a:spcBef>
              <a:spcAft>
                <a:spcPts val="0"/>
              </a:spcAft>
              <a:buSzPts val="1800"/>
              <a:buNone/>
            </a:pPr>
            <a:r>
              <a:rPr lang="en-US" sz="2200"/>
              <a:t>J</a:t>
            </a:r>
            <a:r>
              <a:rPr lang="en-US" sz="2400"/>
              <a:t>ane is 67 &amp; stopped working in Sept. Her only income is  $1,050/mo Social Security.  Jane pays for rent &amp; heat. Social Security deducts $159</a:t>
            </a:r>
            <a:r>
              <a:rPr lang="en-US" sz="2400"/>
              <a:t>/mo for Medicare. Jane says she is healthy and has no other medical </a:t>
            </a:r>
            <a:r>
              <a:rPr lang="en-US" sz="2400"/>
              <a:t>costs. </a:t>
            </a:r>
            <a:endParaRPr sz="2400"/>
          </a:p>
          <a:p>
            <a:pPr indent="0" lvl="0" marL="0" rtl="0" algn="l">
              <a:lnSpc>
                <a:spcPct val="90000"/>
              </a:lnSpc>
              <a:spcBef>
                <a:spcPts val="1200"/>
              </a:spcBef>
              <a:spcAft>
                <a:spcPts val="0"/>
              </a:spcAft>
              <a:buClr>
                <a:srgbClr val="000000"/>
              </a:buClr>
              <a:buSzPts val="1800"/>
              <a:buFont typeface="Arial"/>
              <a:buNone/>
            </a:pPr>
            <a:r>
              <a:t/>
            </a:r>
            <a:endParaRPr sz="2500"/>
          </a:p>
        </p:txBody>
      </p:sp>
      <p:sp>
        <p:nvSpPr>
          <p:cNvPr id="903" name="Google Shape;903;p117"/>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300">
                <a:solidFill>
                  <a:schemeClr val="dk2"/>
                </a:solidFill>
                <a:latin typeface="Open Sans"/>
                <a:ea typeface="Open Sans"/>
                <a:cs typeface="Open Sans"/>
                <a:sym typeface="Open Sans"/>
              </a:rPr>
              <a:t>‹#›</a:t>
            </a:fld>
            <a:endParaRPr sz="1300">
              <a:solidFill>
                <a:schemeClr val="dk2"/>
              </a:solidFill>
              <a:latin typeface="Open Sans"/>
              <a:ea typeface="Open Sans"/>
              <a:cs typeface="Open Sans"/>
              <a:sym typeface="Open Sans"/>
            </a:endParaRPr>
          </a:p>
        </p:txBody>
      </p:sp>
      <p:pic>
        <p:nvPicPr>
          <p:cNvPr id="904" name="Google Shape;904;p117"/>
          <p:cNvPicPr preferRelativeResize="0"/>
          <p:nvPr/>
        </p:nvPicPr>
        <p:blipFill rotWithShape="1">
          <a:blip r:embed="rId3">
            <a:alphaModFix/>
          </a:blip>
          <a:srcRect b="0" l="0" r="0" t="0"/>
          <a:stretch/>
        </p:blipFill>
        <p:spPr>
          <a:xfrm>
            <a:off x="9196125" y="95100"/>
            <a:ext cx="2184025" cy="1780740"/>
          </a:xfrm>
          <a:prstGeom prst="rect">
            <a:avLst/>
          </a:prstGeom>
          <a:noFill/>
          <a:ln>
            <a:noFill/>
          </a:ln>
        </p:spPr>
      </p:pic>
      <p:sp>
        <p:nvSpPr>
          <p:cNvPr id="905" name="Google Shape;905;p117"/>
          <p:cNvSpPr txBox="1"/>
          <p:nvPr>
            <p:ph idx="2" type="body"/>
          </p:nvPr>
        </p:nvSpPr>
        <p:spPr>
          <a:xfrm>
            <a:off x="5182825" y="1999425"/>
            <a:ext cx="5825700" cy="4297500"/>
          </a:xfrm>
          <a:prstGeom prst="rect">
            <a:avLst/>
          </a:prstGeom>
        </p:spPr>
        <p:txBody>
          <a:bodyPr anchorCtr="0" anchor="t" bIns="121900" lIns="121900" spcFirstLastPara="1" rIns="121900" wrap="square" tIns="121900">
            <a:normAutofit fontScale="92500" lnSpcReduction="20000"/>
          </a:bodyPr>
          <a:lstStyle/>
          <a:p>
            <a:pPr indent="0" lvl="0" marL="0" rtl="0" algn="l">
              <a:lnSpc>
                <a:spcPct val="100000"/>
              </a:lnSpc>
              <a:spcBef>
                <a:spcPts val="1200"/>
              </a:spcBef>
              <a:spcAft>
                <a:spcPts val="0"/>
              </a:spcAft>
              <a:buClr>
                <a:srgbClr val="000000"/>
              </a:buClr>
              <a:buSzPct val="75000"/>
              <a:buFont typeface="Arial"/>
              <a:buNone/>
            </a:pPr>
            <a:r>
              <a:rPr lang="en-US" sz="2400"/>
              <a:t>DTA verifies:</a:t>
            </a:r>
            <a:endParaRPr sz="2400"/>
          </a:p>
          <a:p>
            <a:pPr indent="-369569" lvl="1" marL="914400" rtl="0" algn="l">
              <a:lnSpc>
                <a:spcPct val="100000"/>
              </a:lnSpc>
              <a:spcBef>
                <a:spcPts val="200"/>
              </a:spcBef>
              <a:spcAft>
                <a:spcPts val="0"/>
              </a:spcAft>
              <a:buSzPct val="100000"/>
              <a:buChar char="❏"/>
            </a:pPr>
            <a:r>
              <a:rPr lang="en-US" sz="2400"/>
              <a:t>Jane’s identity when verifying her SSN</a:t>
            </a:r>
            <a:endParaRPr sz="2400"/>
          </a:p>
          <a:p>
            <a:pPr indent="-369569" lvl="1" marL="914400" rtl="0" algn="l">
              <a:lnSpc>
                <a:spcPct val="100000"/>
              </a:lnSpc>
              <a:spcBef>
                <a:spcPts val="0"/>
              </a:spcBef>
              <a:spcAft>
                <a:spcPts val="0"/>
              </a:spcAft>
              <a:buSzPct val="100000"/>
              <a:buChar char="❏"/>
            </a:pPr>
            <a:r>
              <a:rPr lang="en-US" sz="2400"/>
              <a:t>MA residency w the RMV because Jane has a MA ID </a:t>
            </a:r>
            <a:endParaRPr sz="2400"/>
          </a:p>
          <a:p>
            <a:pPr indent="-369569" lvl="0" marL="914400" rtl="0" algn="l">
              <a:lnSpc>
                <a:spcPct val="100000"/>
              </a:lnSpc>
              <a:spcBef>
                <a:spcPts val="0"/>
              </a:spcBef>
              <a:spcAft>
                <a:spcPts val="0"/>
              </a:spcAft>
              <a:buSzPct val="100000"/>
              <a:buChar char="❏"/>
            </a:pPr>
            <a:r>
              <a:rPr lang="en-US" sz="2400"/>
              <a:t>Social Security &amp; Medicare deduction from SSA  </a:t>
            </a:r>
            <a:endParaRPr sz="2400"/>
          </a:p>
          <a:p>
            <a:pPr indent="0" lvl="0" marL="0" rtl="0" algn="l">
              <a:lnSpc>
                <a:spcPct val="100000"/>
              </a:lnSpc>
              <a:spcBef>
                <a:spcPts val="1200"/>
              </a:spcBef>
              <a:spcAft>
                <a:spcPts val="0"/>
              </a:spcAft>
              <a:buClr>
                <a:srgbClr val="000000"/>
              </a:buClr>
              <a:buSzPct val="75000"/>
              <a:buFont typeface="Arial"/>
              <a:buNone/>
            </a:pPr>
            <a:r>
              <a:rPr lang="en-US" sz="2400"/>
              <a:t>Jane self-declares on her application: </a:t>
            </a:r>
            <a:endParaRPr sz="2400"/>
          </a:p>
          <a:p>
            <a:pPr indent="-369569" lvl="0" marL="914400" rtl="0" algn="l">
              <a:lnSpc>
                <a:spcPct val="100000"/>
              </a:lnSpc>
              <a:spcBef>
                <a:spcPts val="1200"/>
              </a:spcBef>
              <a:spcAft>
                <a:spcPts val="0"/>
              </a:spcAft>
              <a:buSzPct val="100000"/>
              <a:buChar char="❏"/>
            </a:pPr>
            <a:r>
              <a:rPr lang="en-US" sz="2400"/>
              <a:t>she isn’t working </a:t>
            </a:r>
            <a:endParaRPr sz="2400"/>
          </a:p>
          <a:p>
            <a:pPr indent="-369569" lvl="0" marL="914400" rtl="0" algn="l">
              <a:lnSpc>
                <a:spcPct val="100000"/>
              </a:lnSpc>
              <a:spcBef>
                <a:spcPts val="0"/>
              </a:spcBef>
              <a:spcAft>
                <a:spcPts val="0"/>
              </a:spcAft>
              <a:buSzPct val="100000"/>
              <a:buChar char="❏"/>
            </a:pPr>
            <a:r>
              <a:rPr lang="en-US" sz="2400"/>
              <a:t>her rent and utility costs</a:t>
            </a:r>
            <a:endParaRPr sz="2400"/>
          </a:p>
          <a:p>
            <a:pPr indent="0" lvl="0" marL="0" rtl="0" algn="l">
              <a:lnSpc>
                <a:spcPct val="100000"/>
              </a:lnSpc>
              <a:spcBef>
                <a:spcPts val="1200"/>
              </a:spcBef>
              <a:spcAft>
                <a:spcPts val="0"/>
              </a:spcAft>
              <a:buClr>
                <a:srgbClr val="000000"/>
              </a:buClr>
              <a:buSzPct val="75000"/>
              <a:buFont typeface="Arial"/>
              <a:buNone/>
            </a:pPr>
            <a:r>
              <a:rPr b="1" lang="en-US" sz="2400"/>
              <a:t>DTA does phone interview &amp; approves SNAP. </a:t>
            </a:r>
            <a:endParaRPr sz="2500"/>
          </a:p>
          <a:p>
            <a:pPr indent="0" lvl="0" marL="0" rtl="0" algn="l">
              <a:lnSpc>
                <a:spcPct val="100000"/>
              </a:lnSpc>
              <a:spcBef>
                <a:spcPts val="0"/>
              </a:spcBef>
              <a:spcAft>
                <a:spcPts val="160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18"/>
          <p:cNvSpPr txBox="1"/>
          <p:nvPr>
            <p:ph type="title"/>
          </p:nvPr>
        </p:nvSpPr>
        <p:spPr>
          <a:xfrm>
            <a:off x="863325" y="323525"/>
            <a:ext cx="6424200" cy="11121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rgbClr val="0070C0"/>
                </a:solidFill>
              </a:rPr>
              <a:t>Core application RIGHTS</a:t>
            </a:r>
            <a:endParaRPr>
              <a:solidFill>
                <a:srgbClr val="0070C0"/>
              </a:solidFill>
            </a:endParaRPr>
          </a:p>
        </p:txBody>
      </p:sp>
      <p:sp>
        <p:nvSpPr>
          <p:cNvPr id="912" name="Google Shape;912;p118"/>
          <p:cNvSpPr txBox="1"/>
          <p:nvPr>
            <p:ph idx="1" type="body"/>
          </p:nvPr>
        </p:nvSpPr>
        <p:spPr>
          <a:xfrm>
            <a:off x="740979" y="2077746"/>
            <a:ext cx="10441997" cy="4023360"/>
          </a:xfrm>
          <a:prstGeom prst="rect">
            <a:avLst/>
          </a:prstGeom>
          <a:noFill/>
          <a:ln>
            <a:noFill/>
          </a:ln>
        </p:spPr>
        <p:txBody>
          <a:bodyPr anchorCtr="0" anchor="t" bIns="45700" lIns="0" spcFirstLastPara="1" rIns="0" wrap="square" tIns="45700">
            <a:normAutofit fontScale="85000" lnSpcReduction="10000"/>
          </a:bodyPr>
          <a:lstStyle/>
          <a:p>
            <a:pPr indent="-333632" lvl="0" marL="457200" rtl="0" algn="l">
              <a:lnSpc>
                <a:spcPct val="90000"/>
              </a:lnSpc>
              <a:spcBef>
                <a:spcPts val="1200"/>
              </a:spcBef>
              <a:spcAft>
                <a:spcPts val="0"/>
              </a:spcAft>
              <a:buSzPct val="54054"/>
              <a:buFont typeface="Noto Sans Symbols"/>
              <a:buChar char="❖"/>
            </a:pPr>
            <a:r>
              <a:rPr lang="en-US" sz="3600"/>
              <a:t>Self-declare certain expenses (verbally or in writing) </a:t>
            </a:r>
            <a:endParaRPr/>
          </a:p>
          <a:p>
            <a:pPr indent="-333632" lvl="0" marL="457200" rtl="0" algn="l">
              <a:lnSpc>
                <a:spcPct val="90000"/>
              </a:lnSpc>
              <a:spcBef>
                <a:spcPts val="1200"/>
              </a:spcBef>
              <a:spcAft>
                <a:spcPts val="0"/>
              </a:spcAft>
              <a:buSzPct val="54054"/>
              <a:buFont typeface="Noto Sans Symbols"/>
              <a:buChar char="❖"/>
            </a:pPr>
            <a:r>
              <a:rPr lang="en-US" sz="3600"/>
              <a:t>DTA must consider any reasonable proof submitted</a:t>
            </a:r>
            <a:endParaRPr/>
          </a:p>
          <a:p>
            <a:pPr indent="-333632" lvl="0" marL="457200" rtl="0" algn="l">
              <a:lnSpc>
                <a:spcPct val="90000"/>
              </a:lnSpc>
              <a:spcBef>
                <a:spcPts val="1200"/>
              </a:spcBef>
              <a:spcAft>
                <a:spcPts val="0"/>
              </a:spcAft>
              <a:buSzPct val="54054"/>
              <a:buFont typeface="Noto Sans Symbols"/>
              <a:buChar char="❖"/>
            </a:pPr>
            <a:r>
              <a:rPr lang="en-US" sz="3600"/>
              <a:t>Get help from DTA – “worker assistance”</a:t>
            </a:r>
            <a:endParaRPr/>
          </a:p>
          <a:p>
            <a:pPr indent="-333632" lvl="0" marL="457200" rtl="0" algn="l">
              <a:lnSpc>
                <a:spcPct val="90000"/>
              </a:lnSpc>
              <a:spcBef>
                <a:spcPts val="1200"/>
              </a:spcBef>
              <a:spcAft>
                <a:spcPts val="0"/>
              </a:spcAft>
              <a:buSzPct val="54054"/>
              <a:buFont typeface="Noto Sans Symbols"/>
              <a:buChar char="❖"/>
            </a:pPr>
            <a:r>
              <a:rPr lang="en-US" sz="3600"/>
              <a:t>Have DTA accept the “best evidence available” for income</a:t>
            </a:r>
            <a:endParaRPr/>
          </a:p>
          <a:p>
            <a:pPr indent="-333632" lvl="0" marL="457200" rtl="0" algn="l">
              <a:lnSpc>
                <a:spcPct val="90000"/>
              </a:lnSpc>
              <a:spcBef>
                <a:spcPts val="1200"/>
              </a:spcBef>
              <a:spcAft>
                <a:spcPts val="0"/>
              </a:spcAft>
              <a:buSzPct val="54054"/>
              <a:buFont typeface="Noto Sans Symbols"/>
              <a:buChar char="❖"/>
            </a:pPr>
            <a:r>
              <a:rPr lang="en-US" sz="3600"/>
              <a:t>Get a decision within 30 days (if not expedited) – and if denied for proofs, can get re-opened within 30 days</a:t>
            </a:r>
            <a:endParaRPr/>
          </a:p>
          <a:p>
            <a:pPr indent="-333632" lvl="0" marL="457200" rtl="0" algn="l">
              <a:lnSpc>
                <a:spcPct val="90000"/>
              </a:lnSpc>
              <a:spcBef>
                <a:spcPts val="1200"/>
              </a:spcBef>
              <a:spcAft>
                <a:spcPts val="0"/>
              </a:spcAft>
              <a:buSzPct val="54054"/>
              <a:buFont typeface="Noto Sans Symbols"/>
              <a:buChar char="❖"/>
            </a:pPr>
            <a:r>
              <a:rPr lang="en-US" sz="3600"/>
              <a:t>Appeal a denial or termination</a:t>
            </a:r>
            <a:endParaRPr/>
          </a:p>
        </p:txBody>
      </p:sp>
      <p:sp>
        <p:nvSpPr>
          <p:cNvPr id="913" name="Google Shape;913;p11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C:\Program Files (x86)\Microsoft Office\MEDIA\CAGCAT10\j0300840.wmf" id="914" name="Google Shape;914;p118"/>
          <p:cNvPicPr preferRelativeResize="0"/>
          <p:nvPr/>
        </p:nvPicPr>
        <p:blipFill rotWithShape="1">
          <a:blip r:embed="rId3">
            <a:alphaModFix/>
          </a:blip>
          <a:srcRect b="0" l="0" r="0" t="0"/>
          <a:stretch/>
        </p:blipFill>
        <p:spPr>
          <a:xfrm>
            <a:off x="10056089" y="392807"/>
            <a:ext cx="1815085" cy="152887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19"/>
          <p:cNvSpPr txBox="1"/>
          <p:nvPr>
            <p:ph type="title"/>
          </p:nvPr>
        </p:nvSpPr>
        <p:spPr>
          <a:xfrm>
            <a:off x="599099" y="286600"/>
            <a:ext cx="5862300" cy="990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rgbClr val="0070C0"/>
                </a:solidFill>
              </a:rPr>
              <a:t>DTA worker assistance</a:t>
            </a:r>
            <a:endParaRPr>
              <a:solidFill>
                <a:srgbClr val="0070C0"/>
              </a:solidFill>
            </a:endParaRPr>
          </a:p>
        </p:txBody>
      </p:sp>
      <p:sp>
        <p:nvSpPr>
          <p:cNvPr id="921" name="Google Shape;921;p119"/>
          <p:cNvSpPr txBox="1"/>
          <p:nvPr>
            <p:ph idx="1" type="body"/>
          </p:nvPr>
        </p:nvSpPr>
        <p:spPr>
          <a:xfrm>
            <a:off x="4382814" y="1813034"/>
            <a:ext cx="7586273" cy="4488769"/>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1200"/>
              </a:spcBef>
              <a:spcAft>
                <a:spcPts val="0"/>
              </a:spcAft>
              <a:buSzPts val="1800"/>
              <a:buNone/>
            </a:pPr>
            <a:r>
              <a:rPr lang="en-US" sz="2400"/>
              <a:t> </a:t>
            </a:r>
            <a:r>
              <a:rPr b="1" lang="en-US" sz="2400"/>
              <a:t>Help doesn’t mean just one thing</a:t>
            </a:r>
            <a:r>
              <a:rPr lang="en-US" sz="2400"/>
              <a:t>! </a:t>
            </a:r>
            <a:endParaRPr/>
          </a:p>
          <a:p>
            <a:pPr indent="0" lvl="0" marL="0" rtl="0" algn="l">
              <a:lnSpc>
                <a:spcPct val="90000"/>
              </a:lnSpc>
              <a:spcBef>
                <a:spcPts val="1200"/>
              </a:spcBef>
              <a:spcAft>
                <a:spcPts val="0"/>
              </a:spcAft>
              <a:buSzPts val="1800"/>
              <a:buNone/>
            </a:pPr>
            <a:r>
              <a:t/>
            </a:r>
            <a:endParaRPr sz="2400"/>
          </a:p>
          <a:p>
            <a:pPr indent="-342900" lvl="1" marL="914400" rtl="0" algn="l">
              <a:lnSpc>
                <a:spcPct val="90000"/>
              </a:lnSpc>
              <a:spcBef>
                <a:spcPts val="200"/>
              </a:spcBef>
              <a:spcAft>
                <a:spcPts val="0"/>
              </a:spcAft>
              <a:buSzPts val="1800"/>
              <a:buFont typeface="Arial"/>
              <a:buChar char="•"/>
            </a:pPr>
            <a:r>
              <a:rPr lang="en-US" sz="2400"/>
              <a:t>Explain different types of proof documents</a:t>
            </a:r>
            <a:endParaRPr/>
          </a:p>
          <a:p>
            <a:pPr indent="-342900" lvl="1" marL="914400" rtl="0" algn="l">
              <a:lnSpc>
                <a:spcPct val="90000"/>
              </a:lnSpc>
              <a:spcBef>
                <a:spcPts val="200"/>
              </a:spcBef>
              <a:spcAft>
                <a:spcPts val="0"/>
              </a:spcAft>
              <a:buSzPts val="1800"/>
              <a:buFont typeface="Arial"/>
              <a:buChar char="•"/>
            </a:pPr>
            <a:r>
              <a:rPr lang="en-US" sz="2400"/>
              <a:t>Discuss a “reasonable accommodation” due to disability</a:t>
            </a:r>
            <a:endParaRPr sz="2400"/>
          </a:p>
          <a:p>
            <a:pPr indent="-342900" lvl="1" marL="914400" rtl="0" algn="l">
              <a:lnSpc>
                <a:spcPct val="90000"/>
              </a:lnSpc>
              <a:spcBef>
                <a:spcPts val="200"/>
              </a:spcBef>
              <a:spcAft>
                <a:spcPts val="0"/>
              </a:spcAft>
              <a:buSzPts val="1800"/>
              <a:buFont typeface="Arial"/>
              <a:buChar char="•"/>
            </a:pPr>
            <a:r>
              <a:rPr lang="en-US" sz="2400"/>
              <a:t>Do a “collateral contact” </a:t>
            </a:r>
            <a:endParaRPr/>
          </a:p>
          <a:p>
            <a:pPr indent="-342900" lvl="1" marL="914400" rtl="0" algn="l">
              <a:lnSpc>
                <a:spcPct val="90000"/>
              </a:lnSpc>
              <a:spcBef>
                <a:spcPts val="200"/>
              </a:spcBef>
              <a:spcAft>
                <a:spcPts val="0"/>
              </a:spcAft>
              <a:buSzPts val="1800"/>
              <a:buFont typeface="Arial"/>
              <a:buChar char="•"/>
            </a:pPr>
            <a:r>
              <a:rPr lang="en-US" sz="2400"/>
              <a:t>Get information that can be verbally self declared</a:t>
            </a:r>
            <a:endParaRPr/>
          </a:p>
          <a:p>
            <a:pPr indent="-342900" lvl="1" marL="914400" rtl="0" algn="l">
              <a:lnSpc>
                <a:spcPct val="90000"/>
              </a:lnSpc>
              <a:spcBef>
                <a:spcPts val="200"/>
              </a:spcBef>
              <a:spcAft>
                <a:spcPts val="0"/>
              </a:spcAft>
              <a:buSzPts val="1800"/>
              <a:buFont typeface="Arial"/>
              <a:buChar char="•"/>
            </a:pPr>
            <a:r>
              <a:rPr lang="en-US" sz="2400"/>
              <a:t>Check to see if proof is already on file</a:t>
            </a:r>
            <a:endParaRPr/>
          </a:p>
          <a:p>
            <a:pPr indent="-342900" lvl="1" marL="914400" rtl="0" algn="l">
              <a:lnSpc>
                <a:spcPct val="90000"/>
              </a:lnSpc>
              <a:spcBef>
                <a:spcPts val="200"/>
              </a:spcBef>
              <a:spcAft>
                <a:spcPts val="0"/>
              </a:spcAft>
              <a:buSzPts val="1800"/>
              <a:buFont typeface="Arial"/>
              <a:buChar char="•"/>
            </a:pPr>
            <a:r>
              <a:rPr lang="en-US" sz="2400"/>
              <a:t>Look at data from other agencies </a:t>
            </a:r>
            <a:endParaRPr/>
          </a:p>
          <a:p>
            <a:pPr indent="-342900" lvl="1" marL="914400" rtl="0" algn="l">
              <a:lnSpc>
                <a:spcPct val="90000"/>
              </a:lnSpc>
              <a:spcBef>
                <a:spcPts val="200"/>
              </a:spcBef>
              <a:spcAft>
                <a:spcPts val="0"/>
              </a:spcAft>
              <a:buSzPts val="1800"/>
              <a:buFont typeface="Arial"/>
              <a:buChar char="•"/>
            </a:pPr>
            <a:r>
              <a:rPr lang="en-US" sz="2400"/>
              <a:t>Accept the “best evidence available”</a:t>
            </a:r>
            <a:endParaRPr/>
          </a:p>
          <a:p>
            <a:pPr indent="-228600" lvl="1" marL="914400" rtl="0" algn="l">
              <a:lnSpc>
                <a:spcPct val="90000"/>
              </a:lnSpc>
              <a:spcBef>
                <a:spcPts val="200"/>
              </a:spcBef>
              <a:spcAft>
                <a:spcPts val="0"/>
              </a:spcAft>
              <a:buSzPts val="1800"/>
              <a:buFont typeface="Arial"/>
              <a:buNone/>
            </a:pPr>
            <a:r>
              <a:t/>
            </a:r>
            <a:endParaRPr sz="2000"/>
          </a:p>
        </p:txBody>
      </p:sp>
      <p:sp>
        <p:nvSpPr>
          <p:cNvPr id="922" name="Google Shape;922;p119"/>
          <p:cNvSpPr txBox="1"/>
          <p:nvPr/>
        </p:nvSpPr>
        <p:spPr>
          <a:xfrm>
            <a:off x="738800" y="1888615"/>
            <a:ext cx="3328800" cy="18162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accent3"/>
                </a:solidFill>
                <a:latin typeface="Arial"/>
                <a:ea typeface="Arial"/>
                <a:cs typeface="Arial"/>
                <a:sym typeface="Arial"/>
              </a:rPr>
              <a:t>DTA workers are required to help clients get verifications.</a:t>
            </a:r>
            <a:endParaRPr>
              <a:solidFill>
                <a:schemeClr val="accent3"/>
              </a:solidFill>
            </a:endParaRPr>
          </a:p>
        </p:txBody>
      </p:sp>
      <p:sp>
        <p:nvSpPr>
          <p:cNvPr id="923" name="Google Shape;923;p11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C:\Users\vnegus\AppData\Local\Microsoft\Windows\INetCache\IE\7QV8CJAD\Help.Support.Advice.Guidance.Assistance[1].jpg" id="924" name="Google Shape;924;p119"/>
          <p:cNvPicPr preferRelativeResize="0"/>
          <p:nvPr/>
        </p:nvPicPr>
        <p:blipFill rotWithShape="1">
          <a:blip r:embed="rId3">
            <a:alphaModFix/>
          </a:blip>
          <a:srcRect b="0" l="0" r="0" t="0"/>
          <a:stretch/>
        </p:blipFill>
        <p:spPr>
          <a:xfrm>
            <a:off x="983102" y="3879057"/>
            <a:ext cx="2840100" cy="22364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20"/>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Best evidence available: Case Example </a:t>
            </a:r>
            <a:endParaRPr>
              <a:solidFill>
                <a:schemeClr val="accent5"/>
              </a:solidFill>
            </a:endParaRPr>
          </a:p>
        </p:txBody>
      </p:sp>
      <p:sp>
        <p:nvSpPr>
          <p:cNvPr id="931" name="Google Shape;931;p120"/>
          <p:cNvSpPr txBox="1"/>
          <p:nvPr/>
        </p:nvSpPr>
        <p:spPr>
          <a:xfrm>
            <a:off x="4560446" y="2150198"/>
            <a:ext cx="6414447" cy="3868464"/>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0" spcFirstLastPara="1" rIns="0" wrap="square" tIns="45700">
            <a:normAutofit fontScale="85000" lnSpcReduction="20000"/>
          </a:bodyPr>
          <a:lstStyle/>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Janet is 78 and lives with her husband</a:t>
            </a:r>
            <a:endParaRPr>
              <a:solidFill>
                <a:schemeClr val="dk2"/>
              </a:solidFill>
            </a:endParaRPr>
          </a:p>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Her income is RSDI and a monthly pension of $150 </a:t>
            </a:r>
            <a:endParaRPr>
              <a:solidFill>
                <a:schemeClr val="dk2"/>
              </a:solidFill>
            </a:endParaRPr>
          </a:p>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Her pension is deposited directly into her bank account, she doesn’t get monthly statements</a:t>
            </a:r>
            <a:endParaRPr>
              <a:solidFill>
                <a:schemeClr val="dk2"/>
              </a:solidFill>
            </a:endParaRPr>
          </a:p>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She has been retired for 15 years and does not know how to reach the employer</a:t>
            </a:r>
            <a:endParaRPr b="0" i="0" sz="1800" u="none" cap="none" strike="noStrike">
              <a:solidFill>
                <a:schemeClr val="dk2"/>
              </a:solidFill>
              <a:latin typeface="Arial"/>
              <a:ea typeface="Arial"/>
              <a:cs typeface="Arial"/>
              <a:sym typeface="Arial"/>
            </a:endParaRPr>
          </a:p>
          <a:p>
            <a:pPr indent="0" lvl="0" marL="0" marR="0" rtl="0" algn="l">
              <a:lnSpc>
                <a:spcPct val="90000"/>
              </a:lnSpc>
              <a:spcBef>
                <a:spcPts val="1600"/>
              </a:spcBef>
              <a:spcAft>
                <a:spcPts val="0"/>
              </a:spcAft>
              <a:buClr>
                <a:schemeClr val="accent1"/>
              </a:buClr>
              <a:buSzPct val="100000"/>
              <a:buFont typeface="Calibri"/>
              <a:buNone/>
            </a:pPr>
            <a:r>
              <a:t/>
            </a:r>
            <a:endParaRPr b="1" i="0" sz="2000" u="none" cap="none" strike="noStrike">
              <a:solidFill>
                <a:srgbClr val="FF0000"/>
              </a:solidFill>
              <a:latin typeface="Arial"/>
              <a:ea typeface="Arial"/>
              <a:cs typeface="Arial"/>
              <a:sym typeface="Arial"/>
            </a:endParaRPr>
          </a:p>
          <a:p>
            <a:pPr indent="0" lvl="0" marL="91440" marR="0" rtl="0" algn="l">
              <a:lnSpc>
                <a:spcPct val="90000"/>
              </a:lnSpc>
              <a:spcBef>
                <a:spcPts val="1400"/>
              </a:spcBef>
              <a:spcAft>
                <a:spcPts val="0"/>
              </a:spcAft>
              <a:buClr>
                <a:schemeClr val="accent1"/>
              </a:buClr>
              <a:buSzPct val="100000"/>
              <a:buFont typeface="Calibri"/>
              <a:buNone/>
            </a:pPr>
            <a:r>
              <a:t/>
            </a:r>
            <a:endParaRPr b="0" i="0" sz="2000" u="none" cap="none" strike="noStrike">
              <a:solidFill>
                <a:schemeClr val="dk1"/>
              </a:solidFill>
              <a:latin typeface="Arial"/>
              <a:ea typeface="Arial"/>
              <a:cs typeface="Arial"/>
              <a:sym typeface="Arial"/>
            </a:endParaRPr>
          </a:p>
        </p:txBody>
      </p:sp>
      <p:pic>
        <p:nvPicPr>
          <p:cNvPr descr="C:\Users\vnegus\AppData\Local\Microsoft\Windows\INetCache\IE\BKFOY998\OmaUndOpa-ganz[1].png" id="932" name="Google Shape;932;p120"/>
          <p:cNvPicPr preferRelativeResize="0"/>
          <p:nvPr>
            <p:ph idx="1" type="body"/>
          </p:nvPr>
        </p:nvPicPr>
        <p:blipFill rotWithShape="1">
          <a:blip r:embed="rId3">
            <a:alphaModFix/>
          </a:blip>
          <a:srcRect b="0" l="0" r="0" t="0"/>
          <a:stretch/>
        </p:blipFill>
        <p:spPr>
          <a:xfrm>
            <a:off x="1110549" y="2013721"/>
            <a:ext cx="2254794" cy="4127771"/>
          </a:xfrm>
          <a:prstGeom prst="rect">
            <a:avLst/>
          </a:prstGeom>
          <a:noFill/>
          <a:ln>
            <a:noFill/>
          </a:ln>
        </p:spPr>
      </p:pic>
      <p:sp>
        <p:nvSpPr>
          <p:cNvPr id="933" name="Google Shape;933;p12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21"/>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1800"/>
              <a:buNone/>
            </a:pPr>
            <a:r>
              <a:rPr lang="en-US">
                <a:solidFill>
                  <a:schemeClr val="accent5"/>
                </a:solidFill>
              </a:rPr>
              <a:t>Best evidence available: Case Example </a:t>
            </a:r>
            <a:endParaRPr>
              <a:solidFill>
                <a:schemeClr val="accent5"/>
              </a:solidFill>
            </a:endParaRPr>
          </a:p>
        </p:txBody>
      </p:sp>
      <p:sp>
        <p:nvSpPr>
          <p:cNvPr id="939" name="Google Shape;939;p121"/>
          <p:cNvSpPr txBox="1"/>
          <p:nvPr/>
        </p:nvSpPr>
        <p:spPr>
          <a:xfrm>
            <a:off x="1017667" y="1954667"/>
            <a:ext cx="4937760" cy="402336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0" spcFirstLastPara="1" rIns="0" wrap="square" tIns="45700">
            <a:normAutofit fontScale="70000"/>
          </a:bodyPr>
          <a:lstStyle/>
          <a:p>
            <a:pPr indent="0" lvl="0" marL="91440" marR="0" rtl="0" algn="ctr">
              <a:lnSpc>
                <a:spcPct val="90000"/>
              </a:lnSpc>
              <a:spcBef>
                <a:spcPts val="0"/>
              </a:spcBef>
              <a:spcAft>
                <a:spcPts val="0"/>
              </a:spcAft>
              <a:buClr>
                <a:schemeClr val="accent1"/>
              </a:buClr>
              <a:buSzPct val="100000"/>
              <a:buFont typeface="Calibri"/>
              <a:buNone/>
            </a:pPr>
            <a:r>
              <a:t/>
            </a:r>
            <a:endParaRPr b="1" i="0" sz="2000" u="none" cap="none" strike="noStrike">
              <a:solidFill>
                <a:schemeClr val="dk1"/>
              </a:solidFill>
              <a:latin typeface="Arial"/>
              <a:ea typeface="Arial"/>
              <a:cs typeface="Arial"/>
              <a:sym typeface="Arial"/>
            </a:endParaRPr>
          </a:p>
          <a:p>
            <a:pPr indent="-124460" lvl="0" marL="91440" marR="0" rtl="0" algn="ctr">
              <a:lnSpc>
                <a:spcPct val="90000"/>
              </a:lnSpc>
              <a:spcBef>
                <a:spcPts val="1400"/>
              </a:spcBef>
              <a:spcAft>
                <a:spcPts val="0"/>
              </a:spcAft>
              <a:buClr>
                <a:schemeClr val="dk2"/>
              </a:buClr>
              <a:buSzPct val="100000"/>
              <a:buFont typeface="Calibri"/>
              <a:buChar char=" "/>
            </a:pPr>
            <a:r>
              <a:rPr b="1" i="0" lang="en-US" sz="2800" u="none" cap="none" strike="noStrike">
                <a:solidFill>
                  <a:schemeClr val="dk2"/>
                </a:solidFill>
                <a:latin typeface="Arial"/>
                <a:ea typeface="Arial"/>
                <a:cs typeface="Arial"/>
                <a:sym typeface="Arial"/>
              </a:rPr>
              <a:t>What does Janet do?</a:t>
            </a:r>
            <a:endParaRPr>
              <a:solidFill>
                <a:schemeClr val="dk2"/>
              </a:solidFill>
            </a:endParaRPr>
          </a:p>
          <a:p>
            <a:pPr indent="-124460" lvl="0" marL="91440" marR="0" rtl="0" algn="l">
              <a:lnSpc>
                <a:spcPct val="115000"/>
              </a:lnSpc>
              <a:spcBef>
                <a:spcPts val="1400"/>
              </a:spcBef>
              <a:spcAft>
                <a:spcPts val="0"/>
              </a:spcAft>
              <a:buClr>
                <a:schemeClr val="dk2"/>
              </a:buClr>
              <a:buSzPct val="100000"/>
              <a:buFont typeface="Calibri"/>
              <a:buChar char=" "/>
            </a:pPr>
            <a:r>
              <a:rPr b="0" i="0" lang="en-US" sz="2800" u="none" cap="none" strike="noStrike">
                <a:solidFill>
                  <a:schemeClr val="dk2"/>
                </a:solidFill>
                <a:latin typeface="Arial"/>
                <a:ea typeface="Arial"/>
                <a:cs typeface="Arial"/>
                <a:sym typeface="Arial"/>
              </a:rPr>
              <a:t>Send DTA a letter with her pension amount &amp; copy of bank account deposits. </a:t>
            </a:r>
            <a:endParaRPr>
              <a:solidFill>
                <a:schemeClr val="dk2"/>
              </a:solidFill>
            </a:endParaRPr>
          </a:p>
          <a:p>
            <a:pPr indent="-124460" lvl="0" marL="91440" marR="0" rtl="0" algn="l">
              <a:lnSpc>
                <a:spcPct val="115000"/>
              </a:lnSpc>
              <a:spcBef>
                <a:spcPts val="1400"/>
              </a:spcBef>
              <a:spcAft>
                <a:spcPts val="0"/>
              </a:spcAft>
              <a:buClr>
                <a:schemeClr val="dk2"/>
              </a:buClr>
              <a:buSzPct val="100000"/>
              <a:buFont typeface="Calibri"/>
              <a:buChar char=" "/>
            </a:pPr>
            <a:r>
              <a:rPr b="0" i="0" lang="en-US" sz="2800" u="none" cap="none" strike="noStrike">
                <a:solidFill>
                  <a:schemeClr val="dk2"/>
                </a:solidFill>
                <a:latin typeface="Arial"/>
                <a:ea typeface="Arial"/>
                <a:cs typeface="Arial"/>
                <a:sym typeface="Arial"/>
              </a:rPr>
              <a:t>Explain she does not have other proof because her employer does not send paper statements and she doesn’t know how to get in touch with them. </a:t>
            </a:r>
            <a:endParaRPr>
              <a:solidFill>
                <a:schemeClr val="dk2"/>
              </a:solidFill>
            </a:endParaRPr>
          </a:p>
          <a:p>
            <a:pPr indent="-124460" lvl="0" marL="91440" marR="0" rtl="0" algn="l">
              <a:lnSpc>
                <a:spcPct val="115000"/>
              </a:lnSpc>
              <a:spcBef>
                <a:spcPts val="1400"/>
              </a:spcBef>
              <a:spcAft>
                <a:spcPts val="0"/>
              </a:spcAft>
              <a:buClr>
                <a:schemeClr val="dk2"/>
              </a:buClr>
              <a:buSzPct val="100000"/>
              <a:buFont typeface="Calibri"/>
              <a:buChar char=" "/>
            </a:pPr>
            <a:r>
              <a:rPr b="0" i="0" lang="en-US" sz="2800" u="none" cap="none" strike="noStrike">
                <a:solidFill>
                  <a:schemeClr val="dk2"/>
                </a:solidFill>
                <a:latin typeface="Arial"/>
                <a:ea typeface="Arial"/>
                <a:cs typeface="Arial"/>
                <a:sym typeface="Arial"/>
              </a:rPr>
              <a:t>Give DTA permission to call the employer. </a:t>
            </a:r>
            <a:endParaRPr b="0" i="0" sz="2800" u="none" cap="none" strike="noStrike">
              <a:solidFill>
                <a:schemeClr val="dk2"/>
              </a:solidFill>
              <a:latin typeface="Arial"/>
              <a:ea typeface="Arial"/>
              <a:cs typeface="Arial"/>
              <a:sym typeface="Arial"/>
            </a:endParaRPr>
          </a:p>
        </p:txBody>
      </p:sp>
      <p:sp>
        <p:nvSpPr>
          <p:cNvPr id="940" name="Google Shape;940;p121"/>
          <p:cNvSpPr txBox="1"/>
          <p:nvPr/>
        </p:nvSpPr>
        <p:spPr>
          <a:xfrm>
            <a:off x="6179251" y="1954667"/>
            <a:ext cx="4937760" cy="402336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0" spcFirstLastPara="1" rIns="0" wrap="square" tIns="45700">
            <a:normAutofit fontScale="85000" lnSpcReduction="20000"/>
          </a:bodyPr>
          <a:lstStyle/>
          <a:p>
            <a:pPr indent="0" lvl="0" marL="91440" marR="0" rtl="0" algn="ctr">
              <a:lnSpc>
                <a:spcPct val="90000"/>
              </a:lnSpc>
              <a:spcBef>
                <a:spcPts val="0"/>
              </a:spcBef>
              <a:spcAft>
                <a:spcPts val="0"/>
              </a:spcAft>
              <a:buClr>
                <a:schemeClr val="accent1"/>
              </a:buClr>
              <a:buSzPct val="100000"/>
              <a:buFont typeface="Calibri"/>
              <a:buNone/>
            </a:pPr>
            <a:r>
              <a:t/>
            </a:r>
            <a:endParaRPr b="1" i="0" sz="2000" u="none" cap="none" strike="noStrike">
              <a:solidFill>
                <a:schemeClr val="dk2"/>
              </a:solidFill>
              <a:latin typeface="Arial"/>
              <a:ea typeface="Arial"/>
              <a:cs typeface="Arial"/>
              <a:sym typeface="Arial"/>
            </a:endParaRPr>
          </a:p>
          <a:p>
            <a:pPr indent="-151130" lvl="0" marL="91440" marR="0" rtl="0" algn="ctr">
              <a:lnSpc>
                <a:spcPct val="90000"/>
              </a:lnSpc>
              <a:spcBef>
                <a:spcPts val="1400"/>
              </a:spcBef>
              <a:spcAft>
                <a:spcPts val="0"/>
              </a:spcAft>
              <a:buClr>
                <a:schemeClr val="dk2"/>
              </a:buClr>
              <a:buSzPct val="100000"/>
              <a:buFont typeface="Calibri"/>
              <a:buChar char=" "/>
            </a:pPr>
            <a:r>
              <a:rPr b="1" i="0" lang="en-US" sz="2800" u="none" cap="none" strike="noStrike">
                <a:solidFill>
                  <a:schemeClr val="dk2"/>
                </a:solidFill>
                <a:latin typeface="Arial"/>
                <a:ea typeface="Arial"/>
                <a:cs typeface="Arial"/>
                <a:sym typeface="Arial"/>
              </a:rPr>
              <a:t>What should DTA do?</a:t>
            </a:r>
            <a:endParaRPr>
              <a:solidFill>
                <a:schemeClr val="dk2"/>
              </a:solidFill>
            </a:endParaRPr>
          </a:p>
          <a:p>
            <a:pPr indent="-151130" lvl="0" marL="91440" marR="0" rtl="0" algn="l">
              <a:lnSpc>
                <a:spcPct val="115000"/>
              </a:lnSpc>
              <a:spcBef>
                <a:spcPts val="1400"/>
              </a:spcBef>
              <a:spcAft>
                <a:spcPts val="0"/>
              </a:spcAft>
              <a:buClr>
                <a:schemeClr val="dk2"/>
              </a:buClr>
              <a:buSzPct val="100000"/>
              <a:buFont typeface="Calibri"/>
              <a:buChar char=" "/>
            </a:pPr>
            <a:r>
              <a:rPr b="0" i="0" lang="en-US" sz="2800" u="none" cap="none" strike="noStrike">
                <a:solidFill>
                  <a:schemeClr val="dk2"/>
                </a:solidFill>
                <a:latin typeface="Arial"/>
                <a:ea typeface="Arial"/>
                <a:cs typeface="Arial"/>
                <a:sym typeface="Arial"/>
              </a:rPr>
              <a:t>Accept the proof she can provide. </a:t>
            </a:r>
            <a:endParaRPr>
              <a:solidFill>
                <a:schemeClr val="dk2"/>
              </a:solidFill>
            </a:endParaRPr>
          </a:p>
          <a:p>
            <a:pPr indent="-151130" lvl="0" marL="91440" marR="0" rtl="0" algn="l">
              <a:lnSpc>
                <a:spcPct val="115000"/>
              </a:lnSpc>
              <a:spcBef>
                <a:spcPts val="1400"/>
              </a:spcBef>
              <a:spcAft>
                <a:spcPts val="0"/>
              </a:spcAft>
              <a:buClr>
                <a:schemeClr val="dk2"/>
              </a:buClr>
              <a:buSzPct val="100000"/>
              <a:buFont typeface="Calibri"/>
              <a:buChar char=" "/>
            </a:pPr>
            <a:r>
              <a:rPr b="0" i="0" lang="en-US" sz="2800" u="none" cap="none" strike="noStrike">
                <a:solidFill>
                  <a:schemeClr val="dk2"/>
                </a:solidFill>
                <a:latin typeface="Arial"/>
                <a:ea typeface="Arial"/>
                <a:cs typeface="Arial"/>
                <a:sym typeface="Arial"/>
              </a:rPr>
              <a:t>If DTA can find contact information, DTA can try to call the pension employer. </a:t>
            </a:r>
            <a:endParaRPr>
              <a:solidFill>
                <a:schemeClr val="dk2"/>
              </a:solidFill>
            </a:endParaRPr>
          </a:p>
          <a:p>
            <a:pPr indent="-151130" lvl="0" marL="91440" marR="0" rtl="0" algn="l">
              <a:lnSpc>
                <a:spcPct val="115000"/>
              </a:lnSpc>
              <a:spcBef>
                <a:spcPts val="1400"/>
              </a:spcBef>
              <a:spcAft>
                <a:spcPts val="0"/>
              </a:spcAft>
              <a:buClr>
                <a:schemeClr val="dk2"/>
              </a:buClr>
              <a:buSzPct val="100000"/>
              <a:buFont typeface="Calibri"/>
              <a:buChar char=" "/>
            </a:pPr>
            <a:r>
              <a:rPr b="0" i="0" lang="en-US" sz="2800" u="none" cap="none" strike="noStrike">
                <a:solidFill>
                  <a:schemeClr val="dk2"/>
                </a:solidFill>
                <a:latin typeface="Arial"/>
                <a:ea typeface="Arial"/>
                <a:cs typeface="Arial"/>
                <a:sym typeface="Arial"/>
              </a:rPr>
              <a:t>If not successful, DTA must accept the “best evidence available” and approve the application with a pension amount of $150/month.  </a:t>
            </a:r>
            <a:endParaRPr b="0" i="0" sz="2800" u="none" cap="none" strike="noStrike">
              <a:solidFill>
                <a:schemeClr val="dk2"/>
              </a:solidFill>
              <a:latin typeface="Arial"/>
              <a:ea typeface="Arial"/>
              <a:cs typeface="Arial"/>
              <a:sym typeface="Arial"/>
            </a:endParaRPr>
          </a:p>
        </p:txBody>
      </p:sp>
      <p:sp>
        <p:nvSpPr>
          <p:cNvPr id="941" name="Google Shape;941;p12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22"/>
          <p:cNvSpPr txBox="1"/>
          <p:nvPr>
            <p:ph type="title"/>
          </p:nvPr>
        </p:nvSpPr>
        <p:spPr>
          <a:xfrm>
            <a:off x="1463050" y="286600"/>
            <a:ext cx="5356500" cy="11049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rgbClr val="0070C0"/>
                </a:solidFill>
              </a:rPr>
              <a:t>Getting</a:t>
            </a:r>
            <a:r>
              <a:rPr lang="en-US">
                <a:solidFill>
                  <a:srgbClr val="0070C0"/>
                </a:solidFill>
              </a:rPr>
              <a:t> an EBT card</a:t>
            </a:r>
            <a:endParaRPr>
              <a:solidFill>
                <a:srgbClr val="0070C0"/>
              </a:solidFill>
            </a:endParaRPr>
          </a:p>
        </p:txBody>
      </p:sp>
      <p:sp>
        <p:nvSpPr>
          <p:cNvPr id="948" name="Google Shape;948;p122"/>
          <p:cNvSpPr txBox="1"/>
          <p:nvPr>
            <p:ph idx="1" type="body"/>
          </p:nvPr>
        </p:nvSpPr>
        <p:spPr>
          <a:xfrm>
            <a:off x="1086075" y="1845725"/>
            <a:ext cx="10096800" cy="4891800"/>
          </a:xfrm>
          <a:prstGeom prst="rect">
            <a:avLst/>
          </a:prstGeom>
        </p:spPr>
        <p:txBody>
          <a:bodyPr anchorCtr="0" anchor="t" bIns="45700" lIns="0" spcFirstLastPara="1" rIns="0" wrap="square" tIns="45700">
            <a:normAutofit/>
          </a:bodyPr>
          <a:lstStyle/>
          <a:p>
            <a:pPr indent="-457200" lvl="0" marL="457200" rtl="0" algn="l">
              <a:lnSpc>
                <a:spcPct val="100000"/>
              </a:lnSpc>
              <a:spcBef>
                <a:spcPts val="1400"/>
              </a:spcBef>
              <a:spcAft>
                <a:spcPts val="0"/>
              </a:spcAft>
              <a:buClr>
                <a:srgbClr val="E48312"/>
              </a:buClr>
              <a:buSzPts val="2400"/>
              <a:buFont typeface="Calibri"/>
              <a:buAutoNum type="arabicPeriod"/>
            </a:pPr>
            <a:r>
              <a:rPr lang="en-US" sz="2400">
                <a:solidFill>
                  <a:srgbClr val="3F3F3F"/>
                </a:solidFill>
                <a:latin typeface="Calibri"/>
                <a:ea typeface="Calibri"/>
                <a:cs typeface="Calibri"/>
                <a:sym typeface="Calibri"/>
              </a:rPr>
              <a:t>Answer application question if have a card or need a card</a:t>
            </a:r>
            <a:endParaRPr sz="2400">
              <a:solidFill>
                <a:srgbClr val="3F3F3F"/>
              </a:solidFill>
              <a:latin typeface="Calibri"/>
              <a:ea typeface="Calibri"/>
              <a:cs typeface="Calibri"/>
              <a:sym typeface="Calibri"/>
            </a:endParaRPr>
          </a:p>
          <a:p>
            <a:pPr indent="-457200" lvl="0" marL="457200" rtl="0" algn="l">
              <a:lnSpc>
                <a:spcPct val="100000"/>
              </a:lnSpc>
              <a:spcBef>
                <a:spcPts val="1400"/>
              </a:spcBef>
              <a:spcAft>
                <a:spcPts val="0"/>
              </a:spcAft>
              <a:buClr>
                <a:srgbClr val="E48312"/>
              </a:buClr>
              <a:buSzPts val="2400"/>
              <a:buFont typeface="Calibri"/>
              <a:buAutoNum type="arabicPeriod"/>
            </a:pPr>
            <a:r>
              <a:rPr lang="en-US">
                <a:solidFill>
                  <a:srgbClr val="3F3F3F"/>
                </a:solidFill>
                <a:latin typeface="Calibri"/>
                <a:ea typeface="Calibri"/>
                <a:cs typeface="Calibri"/>
                <a:sym typeface="Calibri"/>
              </a:rPr>
              <a:t>To get an EBT card</a:t>
            </a:r>
            <a:r>
              <a:rPr lang="en-US" sz="2400">
                <a:solidFill>
                  <a:srgbClr val="3F3F3F"/>
                </a:solidFill>
                <a:latin typeface="Calibri"/>
                <a:ea typeface="Calibri"/>
                <a:cs typeface="Calibri"/>
                <a:sym typeface="Calibri"/>
              </a:rPr>
              <a:t>:</a:t>
            </a:r>
            <a:endParaRPr sz="2400">
              <a:solidFill>
                <a:srgbClr val="3F3F3F"/>
              </a:solidFill>
              <a:latin typeface="Calibri"/>
              <a:ea typeface="Calibri"/>
              <a:cs typeface="Calibri"/>
              <a:sym typeface="Calibri"/>
            </a:endParaRPr>
          </a:p>
          <a:p>
            <a:pPr indent="-381000" lvl="1" marL="914400" rtl="0" algn="l">
              <a:lnSpc>
                <a:spcPct val="100000"/>
              </a:lnSpc>
              <a:spcBef>
                <a:spcPts val="1400"/>
              </a:spcBef>
              <a:spcAft>
                <a:spcPts val="0"/>
              </a:spcAft>
              <a:buClr>
                <a:srgbClr val="E48312"/>
              </a:buClr>
              <a:buSzPts val="2400"/>
              <a:buFont typeface="Calibri"/>
              <a:buChar char="◦"/>
            </a:pPr>
            <a:r>
              <a:rPr lang="en-US" sz="2400">
                <a:solidFill>
                  <a:srgbClr val="3F3F3F"/>
                </a:solidFill>
                <a:latin typeface="Calibri"/>
                <a:ea typeface="Calibri"/>
                <a:cs typeface="Calibri"/>
                <a:sym typeface="Calibri"/>
              </a:rPr>
              <a:t>DTAConnect.com, DTA Connect mobile app</a:t>
            </a:r>
            <a:r>
              <a:rPr lang="en-US" sz="2000">
                <a:solidFill>
                  <a:srgbClr val="3F3F3F"/>
                </a:solidFill>
                <a:latin typeface="Calibri"/>
                <a:ea typeface="Calibri"/>
                <a:cs typeface="Calibri"/>
                <a:sym typeface="Calibri"/>
              </a:rPr>
              <a:t>, </a:t>
            </a:r>
            <a:r>
              <a:rPr lang="en-US" sz="2400">
                <a:solidFill>
                  <a:srgbClr val="3F3F3F"/>
                </a:solidFill>
                <a:latin typeface="Calibri"/>
                <a:ea typeface="Calibri"/>
                <a:cs typeface="Calibri"/>
                <a:sym typeface="Calibri"/>
              </a:rPr>
              <a:t>DTA Assistance Line (follow prompts)</a:t>
            </a:r>
            <a:endParaRPr sz="2400">
              <a:solidFill>
                <a:srgbClr val="3F3F3F"/>
              </a:solidFill>
              <a:latin typeface="Calibri"/>
              <a:ea typeface="Calibri"/>
              <a:cs typeface="Calibri"/>
              <a:sym typeface="Calibri"/>
            </a:endParaRPr>
          </a:p>
          <a:p>
            <a:pPr indent="-381000" lvl="1" marL="914400" rtl="0" algn="l">
              <a:lnSpc>
                <a:spcPct val="100000"/>
              </a:lnSpc>
              <a:spcBef>
                <a:spcPts val="1400"/>
              </a:spcBef>
              <a:spcAft>
                <a:spcPts val="0"/>
              </a:spcAft>
              <a:buClr>
                <a:srgbClr val="E48312"/>
              </a:buClr>
              <a:buSzPts val="2400"/>
              <a:buFont typeface="Calibri"/>
              <a:buChar char="◦"/>
            </a:pPr>
            <a:r>
              <a:rPr lang="en-US" sz="2400">
                <a:solidFill>
                  <a:srgbClr val="3F3F3F"/>
                </a:solidFill>
                <a:latin typeface="Calibri"/>
                <a:ea typeface="Calibri"/>
                <a:cs typeface="Calibri"/>
                <a:sym typeface="Calibri"/>
              </a:rPr>
              <a:t>Go to local DTA office. </a:t>
            </a:r>
            <a:endParaRPr sz="2400">
              <a:solidFill>
                <a:srgbClr val="3F3F3F"/>
              </a:solidFill>
              <a:latin typeface="Calibri"/>
              <a:ea typeface="Calibri"/>
              <a:cs typeface="Calibri"/>
              <a:sym typeface="Calibri"/>
            </a:endParaRPr>
          </a:p>
          <a:p>
            <a:pPr indent="-381000" lvl="1" marL="914400" rtl="0" algn="l">
              <a:lnSpc>
                <a:spcPct val="100000"/>
              </a:lnSpc>
              <a:spcBef>
                <a:spcPts val="1400"/>
              </a:spcBef>
              <a:spcAft>
                <a:spcPts val="0"/>
              </a:spcAft>
              <a:buClr>
                <a:srgbClr val="3F3F3F"/>
              </a:buClr>
              <a:buSzPts val="2400"/>
              <a:buFont typeface="Calibri"/>
              <a:buChar char="◦"/>
            </a:pPr>
            <a:r>
              <a:rPr lang="en-US" sz="2400">
                <a:solidFill>
                  <a:srgbClr val="3F3F3F"/>
                </a:solidFill>
                <a:latin typeface="Calibri"/>
                <a:ea typeface="Calibri"/>
                <a:cs typeface="Calibri"/>
                <a:sym typeface="Calibri"/>
              </a:rPr>
              <a:t>If regular mail or in person not helpful (eg. emergency for someone who can’t go in person), call DTA Ombuds. Possible to have card overnighted (takes 2-3 days) or in extreme circumstances sort out in person delivery option. </a:t>
            </a:r>
            <a:endParaRPr sz="2400">
              <a:solidFill>
                <a:srgbClr val="3F3F3F"/>
              </a:solidFill>
              <a:latin typeface="Calibri"/>
              <a:ea typeface="Calibri"/>
              <a:cs typeface="Calibri"/>
              <a:sym typeface="Calibri"/>
            </a:endParaRPr>
          </a:p>
          <a:p>
            <a:pPr indent="-381000" lvl="0" marL="914400" rtl="0" algn="l">
              <a:lnSpc>
                <a:spcPct val="100000"/>
              </a:lnSpc>
              <a:spcBef>
                <a:spcPts val="1400"/>
              </a:spcBef>
              <a:spcAft>
                <a:spcPts val="0"/>
              </a:spcAft>
              <a:buClr>
                <a:srgbClr val="E48312"/>
              </a:buClr>
              <a:buSzPts val="2400"/>
              <a:buFont typeface="Calibri"/>
              <a:buChar char="➔"/>
            </a:pPr>
            <a:r>
              <a:rPr lang="en-US">
                <a:solidFill>
                  <a:srgbClr val="3F3F3F"/>
                </a:solidFill>
                <a:latin typeface="Calibri"/>
                <a:ea typeface="Calibri"/>
                <a:cs typeface="Calibri"/>
                <a:sym typeface="Calibri"/>
              </a:rPr>
              <a:t>EBT card sent by mail</a:t>
            </a:r>
            <a:r>
              <a:rPr lang="en-US" sz="2400">
                <a:solidFill>
                  <a:srgbClr val="3F3F3F"/>
                </a:solidFill>
                <a:latin typeface="Calibri"/>
                <a:ea typeface="Calibri"/>
                <a:cs typeface="Calibri"/>
                <a:sym typeface="Calibri"/>
              </a:rPr>
              <a:t> usually takes ~3-7 days to arrive </a:t>
            </a:r>
            <a:endParaRPr/>
          </a:p>
        </p:txBody>
      </p:sp>
      <p:sp>
        <p:nvSpPr>
          <p:cNvPr id="949" name="Google Shape;949;p122"/>
          <p:cNvSpPr txBox="1"/>
          <p:nvPr>
            <p:ph idx="12" type="sldNum"/>
          </p:nvPr>
        </p:nvSpPr>
        <p:spPr>
          <a:xfrm>
            <a:off x="13200610" y="6459785"/>
            <a:ext cx="1749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id="950" name="Google Shape;950;p122"/>
          <p:cNvPicPr preferRelativeResize="0"/>
          <p:nvPr/>
        </p:nvPicPr>
        <p:blipFill rotWithShape="1">
          <a:blip r:embed="rId3">
            <a:alphaModFix/>
          </a:blip>
          <a:srcRect b="0" l="0" r="0" t="0"/>
          <a:stretch/>
        </p:blipFill>
        <p:spPr>
          <a:xfrm>
            <a:off x="9194300" y="224772"/>
            <a:ext cx="1988350" cy="12427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23"/>
          <p:cNvSpPr txBox="1"/>
          <p:nvPr>
            <p:ph type="title"/>
          </p:nvPr>
        </p:nvSpPr>
        <p:spPr>
          <a:xfrm>
            <a:off x="1543275" y="286600"/>
            <a:ext cx="7525200" cy="968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1F394D"/>
              </a:buClr>
              <a:buSzPct val="100000"/>
              <a:buFont typeface="Calibri"/>
              <a:buNone/>
            </a:pPr>
            <a:r>
              <a:rPr lang="en-US">
                <a:solidFill>
                  <a:srgbClr val="0070C0"/>
                </a:solidFill>
              </a:rPr>
              <a:t>DTA communications to households</a:t>
            </a:r>
            <a:r>
              <a:rPr lang="en-US"/>
              <a:t>	</a:t>
            </a:r>
            <a:endParaRPr/>
          </a:p>
        </p:txBody>
      </p:sp>
      <p:sp>
        <p:nvSpPr>
          <p:cNvPr id="957" name="Google Shape;957;p12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lnSpcReduction="20000"/>
          </a:bodyPr>
          <a:lstStyle/>
          <a:p>
            <a:pPr indent="-106885" lvl="0" marL="91440" rtl="0" algn="l">
              <a:lnSpc>
                <a:spcPct val="80000"/>
              </a:lnSpc>
              <a:spcBef>
                <a:spcPts val="0"/>
              </a:spcBef>
              <a:spcAft>
                <a:spcPts val="0"/>
              </a:spcAft>
              <a:buSzPts val="3243"/>
              <a:buChar char=" "/>
            </a:pPr>
            <a:r>
              <a:rPr lang="en-US" sz="3000"/>
              <a:t>DTA will </a:t>
            </a:r>
            <a:r>
              <a:rPr b="1" lang="en-US" sz="3000"/>
              <a:t>text/email </a:t>
            </a:r>
            <a:r>
              <a:rPr lang="en-US" sz="3000"/>
              <a:t>at certain times, including:</a:t>
            </a:r>
            <a:endParaRPr sz="2200"/>
          </a:p>
          <a:p>
            <a:pPr indent="0" lvl="0" marL="91440" rtl="0" algn="l">
              <a:lnSpc>
                <a:spcPct val="80000"/>
              </a:lnSpc>
              <a:spcBef>
                <a:spcPts val="1400"/>
              </a:spcBef>
              <a:spcAft>
                <a:spcPts val="0"/>
              </a:spcAft>
              <a:buSzPts val="2595"/>
              <a:buFont typeface="Courier New"/>
              <a:buNone/>
            </a:pPr>
            <a:r>
              <a:t/>
            </a:r>
            <a:endParaRPr sz="2600"/>
          </a:p>
          <a:p>
            <a:pPr indent="-407086" lvl="2" marL="1371600" rtl="0" algn="l">
              <a:lnSpc>
                <a:spcPct val="80000"/>
              </a:lnSpc>
              <a:spcBef>
                <a:spcPts val="1400"/>
              </a:spcBef>
              <a:spcAft>
                <a:spcPts val="0"/>
              </a:spcAft>
              <a:buSzPts val="2811"/>
              <a:buFont typeface="Courier New"/>
              <a:buChar char="❏"/>
            </a:pPr>
            <a:r>
              <a:rPr lang="en-US" sz="2600"/>
              <a:t> When the SNAP application is received </a:t>
            </a:r>
            <a:endParaRPr sz="2200"/>
          </a:p>
          <a:p>
            <a:pPr indent="-407086" lvl="2" marL="1371600" rtl="0" algn="l">
              <a:lnSpc>
                <a:spcPct val="80000"/>
              </a:lnSpc>
              <a:spcBef>
                <a:spcPts val="1400"/>
              </a:spcBef>
              <a:spcAft>
                <a:spcPts val="0"/>
              </a:spcAft>
              <a:buSzPts val="2811"/>
              <a:buFont typeface="Courier New"/>
              <a:buChar char="❏"/>
            </a:pPr>
            <a:r>
              <a:rPr lang="en-US" sz="2600"/>
              <a:t> If an interview is scheduled or missed</a:t>
            </a:r>
            <a:endParaRPr sz="2200"/>
          </a:p>
          <a:p>
            <a:pPr indent="-407086" lvl="2" marL="1371600" rtl="0" algn="l">
              <a:lnSpc>
                <a:spcPct val="80000"/>
              </a:lnSpc>
              <a:spcBef>
                <a:spcPts val="1400"/>
              </a:spcBef>
              <a:spcAft>
                <a:spcPts val="0"/>
              </a:spcAft>
              <a:buSzPts val="2811"/>
              <a:buFont typeface="Courier New"/>
              <a:buChar char="❏"/>
            </a:pPr>
            <a:r>
              <a:rPr lang="en-US" sz="2600"/>
              <a:t> If proofs are missing</a:t>
            </a:r>
            <a:endParaRPr sz="2200"/>
          </a:p>
          <a:p>
            <a:pPr indent="-407086" lvl="2" marL="1371600" rtl="0" algn="l">
              <a:lnSpc>
                <a:spcPct val="80000"/>
              </a:lnSpc>
              <a:spcBef>
                <a:spcPts val="1400"/>
              </a:spcBef>
              <a:spcAft>
                <a:spcPts val="0"/>
              </a:spcAft>
              <a:buSzPts val="2811"/>
              <a:buFont typeface="Courier New"/>
              <a:buChar char="❏"/>
            </a:pPr>
            <a:r>
              <a:rPr lang="en-US" sz="2600"/>
              <a:t> When the application is approved or denied</a:t>
            </a:r>
            <a:endParaRPr/>
          </a:p>
          <a:p>
            <a:pPr indent="-407086" lvl="2" marL="1371600" rtl="0" algn="l">
              <a:lnSpc>
                <a:spcPct val="80000"/>
              </a:lnSpc>
              <a:spcBef>
                <a:spcPts val="1400"/>
              </a:spcBef>
              <a:spcAft>
                <a:spcPts val="0"/>
              </a:spcAft>
              <a:buSzPts val="2811"/>
              <a:buFont typeface="Courier New"/>
              <a:buChar char="❏"/>
            </a:pPr>
            <a:r>
              <a:rPr lang="en-US" sz="2600"/>
              <a:t>When Emergency Allotment is issued</a:t>
            </a:r>
            <a:endParaRPr sz="2200"/>
          </a:p>
          <a:p>
            <a:pPr indent="0" lvl="0" marL="91440" rtl="0" algn="l">
              <a:lnSpc>
                <a:spcPct val="80000"/>
              </a:lnSpc>
              <a:spcBef>
                <a:spcPts val="1400"/>
              </a:spcBef>
              <a:spcAft>
                <a:spcPts val="0"/>
              </a:spcAft>
              <a:buSzPts val="2595"/>
              <a:buNone/>
            </a:pPr>
            <a:r>
              <a:t/>
            </a:r>
            <a:endParaRPr sz="2600"/>
          </a:p>
          <a:p>
            <a:pPr indent="-104826" lvl="0" marL="91440" rtl="0" algn="l">
              <a:lnSpc>
                <a:spcPct val="80000"/>
              </a:lnSpc>
              <a:spcBef>
                <a:spcPts val="1400"/>
              </a:spcBef>
              <a:spcAft>
                <a:spcPts val="0"/>
              </a:spcAft>
              <a:buSzPts val="2811"/>
              <a:buChar char=" "/>
            </a:pPr>
            <a:r>
              <a:rPr i="1" lang="en-US" sz="2600"/>
              <a:t>Quick tip</a:t>
            </a:r>
            <a:r>
              <a:rPr lang="en-US" sz="2600"/>
              <a:t>: Easy to update phone #/email on DTA Connect. </a:t>
            </a:r>
            <a:endParaRPr sz="2200"/>
          </a:p>
        </p:txBody>
      </p:sp>
      <p:sp>
        <p:nvSpPr>
          <p:cNvPr id="958" name="Google Shape;958;p12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C:\Users\vnegus\AppData\Local\Microsoft\Windows\INetCache\IE\3J4M3108\istock_000005758296large[1].jpg" id="959" name="Google Shape;959;p123"/>
          <p:cNvPicPr preferRelativeResize="0"/>
          <p:nvPr/>
        </p:nvPicPr>
        <p:blipFill rotWithShape="1">
          <a:blip r:embed="rId3">
            <a:alphaModFix/>
          </a:blip>
          <a:srcRect b="0" l="0" r="0" t="0"/>
          <a:stretch/>
        </p:blipFill>
        <p:spPr>
          <a:xfrm>
            <a:off x="8675758" y="2424861"/>
            <a:ext cx="3516242" cy="263718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24"/>
          <p:cNvSpPr txBox="1"/>
          <p:nvPr>
            <p:ph type="title"/>
          </p:nvPr>
        </p:nvSpPr>
        <p:spPr>
          <a:xfrm>
            <a:off x="663900" y="286600"/>
            <a:ext cx="8985300" cy="1064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70C0"/>
                </a:solidFill>
              </a:rPr>
              <a:t>D</a:t>
            </a:r>
            <a:r>
              <a:rPr lang="en-US">
                <a:solidFill>
                  <a:srgbClr val="0070C0"/>
                </a:solidFill>
              </a:rPr>
              <a:t>TA </a:t>
            </a:r>
            <a:r>
              <a:rPr lang="en-US">
                <a:solidFill>
                  <a:srgbClr val="0070C0"/>
                </a:solidFill>
              </a:rPr>
              <a:t>Case Info &amp; Reaching a Worker</a:t>
            </a:r>
            <a:endParaRPr>
              <a:solidFill>
                <a:srgbClr val="0070C0"/>
              </a:solidFill>
            </a:endParaRPr>
          </a:p>
        </p:txBody>
      </p:sp>
      <p:sp>
        <p:nvSpPr>
          <p:cNvPr id="967" name="Google Shape;967;p124"/>
          <p:cNvSpPr txBox="1"/>
          <p:nvPr>
            <p:ph idx="1" type="body"/>
          </p:nvPr>
        </p:nvSpPr>
        <p:spPr>
          <a:xfrm>
            <a:off x="2009833" y="1576224"/>
            <a:ext cx="9651900" cy="474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sz="2600">
                <a:solidFill>
                  <a:schemeClr val="accent1"/>
                </a:solidFill>
              </a:rPr>
              <a:t>DTA Connect</a:t>
            </a:r>
            <a:r>
              <a:rPr lang="en-US" sz="2600"/>
              <a:t> mobile app &amp; </a:t>
            </a:r>
            <a:r>
              <a:rPr lang="en-US" sz="2600">
                <a:solidFill>
                  <a:schemeClr val="accent1"/>
                </a:solidFill>
              </a:rPr>
              <a:t>DTAConnect.com</a:t>
            </a:r>
            <a:r>
              <a:rPr lang="en-US" sz="2600"/>
              <a:t>:</a:t>
            </a:r>
            <a:endParaRPr sz="2600"/>
          </a:p>
          <a:p>
            <a:pPr indent="-241300" lvl="1" marL="742950" rtl="0" algn="l">
              <a:lnSpc>
                <a:spcPct val="100000"/>
              </a:lnSpc>
              <a:spcBef>
                <a:spcPts val="480"/>
              </a:spcBef>
              <a:spcAft>
                <a:spcPts val="0"/>
              </a:spcAft>
              <a:buClr>
                <a:schemeClr val="dk1"/>
              </a:buClr>
              <a:buSzPts val="1700"/>
              <a:buChar char="–"/>
            </a:pPr>
            <a:r>
              <a:rPr lang="en-US" sz="1700"/>
              <a:t>Notices for last 12 months</a:t>
            </a:r>
            <a:endParaRPr sz="700"/>
          </a:p>
          <a:p>
            <a:pPr indent="-228600" lvl="1" marL="742950" rtl="0" algn="l">
              <a:lnSpc>
                <a:spcPct val="100000"/>
              </a:lnSpc>
              <a:spcBef>
                <a:spcPts val="480"/>
              </a:spcBef>
              <a:spcAft>
                <a:spcPts val="0"/>
              </a:spcAft>
              <a:buClr>
                <a:schemeClr val="dk1"/>
              </a:buClr>
              <a:buSzPts val="1500"/>
              <a:buChar char="–"/>
            </a:pPr>
            <a:r>
              <a:rPr lang="en-US" sz="1700"/>
              <a:t>Case status</a:t>
            </a:r>
            <a:r>
              <a:rPr lang="en-US"/>
              <a:t> </a:t>
            </a:r>
            <a:endParaRPr sz="1300"/>
          </a:p>
          <a:p>
            <a:pPr indent="-241300" lvl="1" marL="742950" rtl="0" algn="l">
              <a:lnSpc>
                <a:spcPct val="100000"/>
              </a:lnSpc>
              <a:spcBef>
                <a:spcPts val="480"/>
              </a:spcBef>
              <a:spcAft>
                <a:spcPts val="0"/>
              </a:spcAft>
              <a:buSzPts val="1700"/>
              <a:buChar char="–"/>
            </a:pPr>
            <a:r>
              <a:rPr lang="en-US" sz="1700"/>
              <a:t>Deposit history</a:t>
            </a:r>
            <a:endParaRPr sz="1700"/>
          </a:p>
          <a:p>
            <a:pPr indent="-241300" lvl="1" marL="742950" rtl="0" algn="l">
              <a:lnSpc>
                <a:spcPct val="100000"/>
              </a:lnSpc>
              <a:spcBef>
                <a:spcPts val="480"/>
              </a:spcBef>
              <a:spcAft>
                <a:spcPts val="0"/>
              </a:spcAft>
              <a:buClr>
                <a:schemeClr val="dk1"/>
              </a:buClr>
              <a:buSzPts val="1700"/>
              <a:buChar char="–"/>
            </a:pPr>
            <a:r>
              <a:rPr lang="en-US" sz="1700"/>
              <a:t>Upload documents</a:t>
            </a:r>
            <a:endParaRPr sz="700"/>
          </a:p>
          <a:p>
            <a:pPr indent="-241300" lvl="1" marL="742950" rtl="0" algn="l">
              <a:lnSpc>
                <a:spcPct val="100000"/>
              </a:lnSpc>
              <a:spcBef>
                <a:spcPts val="480"/>
              </a:spcBef>
              <a:spcAft>
                <a:spcPts val="0"/>
              </a:spcAft>
              <a:buClr>
                <a:schemeClr val="dk1"/>
              </a:buClr>
              <a:buSzPts val="1700"/>
              <a:buChar char="–"/>
            </a:pPr>
            <a:r>
              <a:rPr lang="en-US" sz="1700"/>
              <a:t>Update contact info</a:t>
            </a:r>
            <a:endParaRPr sz="700"/>
          </a:p>
          <a:p>
            <a:pPr indent="-241300" lvl="1" marL="742950" rtl="0" algn="l">
              <a:lnSpc>
                <a:spcPct val="100000"/>
              </a:lnSpc>
              <a:spcBef>
                <a:spcPts val="480"/>
              </a:spcBef>
              <a:spcAft>
                <a:spcPts val="0"/>
              </a:spcAft>
              <a:buClr>
                <a:schemeClr val="dk1"/>
              </a:buClr>
              <a:buSzPts val="1700"/>
              <a:buChar char="–"/>
            </a:pPr>
            <a:r>
              <a:rPr lang="en-US" sz="1700"/>
              <a:t>Request EBT card</a:t>
            </a:r>
            <a:endParaRPr sz="1700"/>
          </a:p>
          <a:p>
            <a:pPr indent="0" lvl="0" marL="0" rtl="0" algn="l">
              <a:lnSpc>
                <a:spcPct val="100000"/>
              </a:lnSpc>
              <a:spcBef>
                <a:spcPts val="480"/>
              </a:spcBef>
              <a:spcAft>
                <a:spcPts val="0"/>
              </a:spcAft>
              <a:buSzPts val="1800"/>
              <a:buNone/>
            </a:pPr>
            <a:r>
              <a:rPr lang="en-US" sz="2400">
                <a:solidFill>
                  <a:schemeClr val="accent1"/>
                </a:solidFill>
              </a:rPr>
              <a:t>DTA Assistance Line - (877) 382 2363 </a:t>
            </a:r>
            <a:endParaRPr sz="2400">
              <a:solidFill>
                <a:schemeClr val="accent1"/>
              </a:solidFill>
            </a:endParaRPr>
          </a:p>
          <a:p>
            <a:pPr indent="-222250" lvl="1" marL="742950" rtl="0" algn="l">
              <a:lnSpc>
                <a:spcPct val="115000"/>
              </a:lnSpc>
              <a:spcBef>
                <a:spcPts val="480"/>
              </a:spcBef>
              <a:spcAft>
                <a:spcPts val="0"/>
              </a:spcAft>
              <a:buSzPts val="1700"/>
              <a:buChar char="◦"/>
            </a:pPr>
            <a:r>
              <a:rPr lang="en-US" sz="1700"/>
              <a:t>Specific case info via phone system without talking to a worker </a:t>
            </a:r>
            <a:endParaRPr sz="1700"/>
          </a:p>
          <a:p>
            <a:pPr indent="-222250" lvl="1" marL="742950" rtl="0" algn="l">
              <a:lnSpc>
                <a:spcPct val="115000"/>
              </a:lnSpc>
              <a:spcBef>
                <a:spcPts val="0"/>
              </a:spcBef>
              <a:spcAft>
                <a:spcPts val="0"/>
              </a:spcAft>
              <a:buSzPts val="1700"/>
              <a:buChar char="◦"/>
            </a:pPr>
            <a:r>
              <a:rPr lang="en-US" sz="1700"/>
              <a:t>Reach a worker for SNAP or cash</a:t>
            </a:r>
            <a:endParaRPr sz="1700"/>
          </a:p>
          <a:p>
            <a:pPr indent="-222250" lvl="1" marL="742950" rtl="0" algn="l">
              <a:lnSpc>
                <a:spcPct val="115000"/>
              </a:lnSpc>
              <a:spcBef>
                <a:spcPts val="0"/>
              </a:spcBef>
              <a:spcAft>
                <a:spcPts val="0"/>
              </a:spcAft>
              <a:buSzPts val="1700"/>
              <a:buChar char="◦"/>
            </a:pPr>
            <a:r>
              <a:rPr lang="en-US" sz="1700"/>
              <a:t>Update contact info</a:t>
            </a:r>
            <a:endParaRPr sz="1700"/>
          </a:p>
          <a:p>
            <a:pPr indent="-222250" lvl="1" marL="742950" rtl="0" algn="l">
              <a:lnSpc>
                <a:spcPct val="115000"/>
              </a:lnSpc>
              <a:spcBef>
                <a:spcPts val="0"/>
              </a:spcBef>
              <a:spcAft>
                <a:spcPts val="0"/>
              </a:spcAft>
              <a:buSzPts val="1700"/>
              <a:buChar char="◦"/>
            </a:pPr>
            <a:r>
              <a:rPr lang="en-US" sz="1700"/>
              <a:t>Request EBT card</a:t>
            </a:r>
            <a:endParaRPr sz="1700"/>
          </a:p>
          <a:p>
            <a:pPr indent="-222250" lvl="1" marL="742950" rtl="0" algn="l">
              <a:lnSpc>
                <a:spcPct val="115000"/>
              </a:lnSpc>
              <a:spcBef>
                <a:spcPts val="0"/>
              </a:spcBef>
              <a:spcAft>
                <a:spcPts val="0"/>
              </a:spcAft>
              <a:buSzPts val="1700"/>
              <a:buChar char="◦"/>
            </a:pPr>
            <a:r>
              <a:rPr lang="en-US" sz="1700"/>
              <a:t>Connect directly with DV help or Client Assistance Coordinator</a:t>
            </a:r>
            <a:endParaRPr sz="1700"/>
          </a:p>
          <a:p>
            <a:pPr indent="-222250" lvl="1" marL="742950" rtl="0" algn="l">
              <a:lnSpc>
                <a:spcPct val="115000"/>
              </a:lnSpc>
              <a:spcBef>
                <a:spcPts val="0"/>
              </a:spcBef>
              <a:spcAft>
                <a:spcPts val="0"/>
              </a:spcAft>
              <a:buSzPts val="1700"/>
              <a:buChar char="◦"/>
            </a:pPr>
            <a:r>
              <a:rPr lang="en-US" sz="1700"/>
              <a:t>Report loss of food due to misfortune for replacement SNAP </a:t>
            </a:r>
            <a:endParaRPr sz="1700"/>
          </a:p>
          <a:p>
            <a:pPr indent="0" lvl="0" marL="914400" rtl="0" algn="l">
              <a:lnSpc>
                <a:spcPct val="115000"/>
              </a:lnSpc>
              <a:spcBef>
                <a:spcPts val="480"/>
              </a:spcBef>
              <a:spcAft>
                <a:spcPts val="0"/>
              </a:spcAft>
              <a:buNone/>
            </a:pPr>
            <a:r>
              <a:rPr lang="en-US" sz="1700"/>
              <a:t>*Can always press 7 at beginning to reach a worker </a:t>
            </a:r>
            <a:endParaRPr sz="1700"/>
          </a:p>
          <a:p>
            <a:pPr indent="0" lvl="0" marL="0" rtl="0" algn="l">
              <a:lnSpc>
                <a:spcPct val="100000"/>
              </a:lnSpc>
              <a:spcBef>
                <a:spcPts val="480"/>
              </a:spcBef>
              <a:spcAft>
                <a:spcPts val="0"/>
              </a:spcAft>
              <a:buSzPts val="1800"/>
              <a:buNone/>
            </a:pPr>
            <a:r>
              <a:t/>
            </a:r>
            <a:endParaRPr sz="2400">
              <a:solidFill>
                <a:schemeClr val="accent1"/>
              </a:solidFill>
            </a:endParaRPr>
          </a:p>
        </p:txBody>
      </p:sp>
      <p:sp>
        <p:nvSpPr>
          <p:cNvPr id="968" name="Google Shape;968;p124"/>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Internet" id="969" name="Google Shape;969;p124"/>
          <p:cNvPicPr preferRelativeResize="0"/>
          <p:nvPr/>
        </p:nvPicPr>
        <p:blipFill rotWithShape="1">
          <a:blip r:embed="rId3">
            <a:alphaModFix/>
          </a:blip>
          <a:srcRect b="0" l="0" r="0" t="0"/>
          <a:stretch/>
        </p:blipFill>
        <p:spPr>
          <a:xfrm>
            <a:off x="563959" y="2109804"/>
            <a:ext cx="1064306" cy="1064306"/>
          </a:xfrm>
          <a:prstGeom prst="rect">
            <a:avLst/>
          </a:prstGeom>
          <a:noFill/>
          <a:ln>
            <a:noFill/>
          </a:ln>
        </p:spPr>
      </p:pic>
      <p:pic>
        <p:nvPicPr>
          <p:cNvPr descr="Smart Phone" id="970" name="Google Shape;970;p124"/>
          <p:cNvPicPr preferRelativeResize="0"/>
          <p:nvPr/>
        </p:nvPicPr>
        <p:blipFill rotWithShape="1">
          <a:blip r:embed="rId4">
            <a:alphaModFix/>
          </a:blip>
          <a:srcRect b="0" l="0" r="0" t="0"/>
          <a:stretch/>
        </p:blipFill>
        <p:spPr>
          <a:xfrm>
            <a:off x="663896" y="4522659"/>
            <a:ext cx="914400" cy="9144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25"/>
          <p:cNvSpPr txBox="1"/>
          <p:nvPr>
            <p:ph type="title"/>
          </p:nvPr>
        </p:nvSpPr>
        <p:spPr>
          <a:xfrm>
            <a:off x="665925" y="286600"/>
            <a:ext cx="8328300" cy="807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70C0"/>
                </a:solidFill>
              </a:rPr>
              <a:t>Submitting documents to DTA</a:t>
            </a:r>
            <a:endParaRPr>
              <a:solidFill>
                <a:srgbClr val="0070C0"/>
              </a:solidFill>
            </a:endParaRPr>
          </a:p>
        </p:txBody>
      </p:sp>
      <p:sp>
        <p:nvSpPr>
          <p:cNvPr id="978" name="Google Shape;978;p125"/>
          <p:cNvSpPr txBox="1"/>
          <p:nvPr>
            <p:ph idx="1" type="body"/>
          </p:nvPr>
        </p:nvSpPr>
        <p:spPr>
          <a:xfrm>
            <a:off x="609600" y="1331475"/>
            <a:ext cx="10972800" cy="5181000"/>
          </a:xfrm>
          <a:prstGeom prst="rect">
            <a:avLst/>
          </a:prstGeom>
          <a:noFill/>
          <a:ln>
            <a:noFill/>
          </a:ln>
        </p:spPr>
        <p:txBody>
          <a:bodyPr anchorCtr="0" anchor="t" bIns="45700" lIns="91425" spcFirstLastPara="1" rIns="91425" wrap="square" tIns="45700">
            <a:noAutofit/>
          </a:bodyPr>
          <a:lstStyle/>
          <a:p>
            <a:pPr indent="-323850" lvl="0" marL="342900" rtl="0" algn="l">
              <a:lnSpc>
                <a:spcPct val="100000"/>
              </a:lnSpc>
              <a:spcBef>
                <a:spcPts val="0"/>
              </a:spcBef>
              <a:spcAft>
                <a:spcPts val="0"/>
              </a:spcAft>
              <a:buClr>
                <a:schemeClr val="dk1"/>
              </a:buClr>
              <a:buSzPts val="2500"/>
              <a:buChar char="•"/>
            </a:pPr>
            <a:r>
              <a:rPr lang="en-US" sz="2500"/>
              <a:t>Upload via </a:t>
            </a:r>
            <a:r>
              <a:rPr lang="en-US" sz="2500">
                <a:solidFill>
                  <a:schemeClr val="accent1"/>
                </a:solidFill>
              </a:rPr>
              <a:t>DTA Connect</a:t>
            </a:r>
            <a:r>
              <a:rPr lang="en-US" sz="2500"/>
              <a:t> app or </a:t>
            </a:r>
            <a:r>
              <a:rPr lang="en-US" sz="2500">
                <a:solidFill>
                  <a:schemeClr val="accent1"/>
                </a:solidFill>
              </a:rPr>
              <a:t>DTAConnect.com</a:t>
            </a:r>
            <a:r>
              <a:rPr lang="en-US" sz="2500"/>
              <a:t> online account (fastest option) </a:t>
            </a:r>
            <a:endParaRPr sz="2500"/>
          </a:p>
          <a:p>
            <a:pPr indent="-349250" lvl="1" marL="742950" rtl="0" algn="l">
              <a:lnSpc>
                <a:spcPct val="100000"/>
              </a:lnSpc>
              <a:spcBef>
                <a:spcPts val="0"/>
              </a:spcBef>
              <a:spcAft>
                <a:spcPts val="0"/>
              </a:spcAft>
              <a:buClr>
                <a:schemeClr val="dk1"/>
              </a:buClr>
              <a:buSzPts val="2800"/>
              <a:buChar char="–"/>
            </a:pPr>
            <a:r>
              <a:rPr lang="en-US" sz="1900"/>
              <a:t>Note: If person gets benefits for kids &amp; doesn’t have SSN, can use DTAConnect.com or call DTA to get info needed to use DTA Connect app </a:t>
            </a:r>
            <a:endParaRPr sz="2300"/>
          </a:p>
          <a:p>
            <a:pPr indent="-323850" lvl="0" marL="342900" rtl="0" algn="l">
              <a:lnSpc>
                <a:spcPct val="100000"/>
              </a:lnSpc>
              <a:spcBef>
                <a:spcPts val="560"/>
              </a:spcBef>
              <a:spcAft>
                <a:spcPts val="0"/>
              </a:spcAft>
              <a:buClr>
                <a:schemeClr val="dk1"/>
              </a:buClr>
              <a:buSzPts val="2500"/>
              <a:buChar char="•"/>
            </a:pPr>
            <a:r>
              <a:rPr lang="en-US" sz="2500"/>
              <a:t>Fax to 617-887-8765</a:t>
            </a:r>
            <a:endParaRPr sz="2500"/>
          </a:p>
          <a:p>
            <a:pPr indent="-323850" lvl="0" marL="342900" rtl="0" algn="l">
              <a:lnSpc>
                <a:spcPct val="100000"/>
              </a:lnSpc>
              <a:spcBef>
                <a:spcPts val="560"/>
              </a:spcBef>
              <a:spcAft>
                <a:spcPts val="0"/>
              </a:spcAft>
              <a:buSzPts val="2500"/>
              <a:buChar char="•"/>
            </a:pPr>
            <a:r>
              <a:rPr lang="en-US" sz="2500"/>
              <a:t>Go to local DTA office</a:t>
            </a:r>
            <a:endParaRPr sz="2500"/>
          </a:p>
          <a:p>
            <a:pPr indent="-342900" lvl="0" marL="342900" rtl="0" algn="l">
              <a:lnSpc>
                <a:spcPct val="100000"/>
              </a:lnSpc>
              <a:spcBef>
                <a:spcPts val="560"/>
              </a:spcBef>
              <a:spcAft>
                <a:spcPts val="0"/>
              </a:spcAft>
              <a:buClr>
                <a:schemeClr val="dk1"/>
              </a:buClr>
              <a:buSzPts val="2800"/>
              <a:buChar char="•"/>
            </a:pPr>
            <a:r>
              <a:rPr lang="en-US" sz="2500"/>
              <a:t>Mail to: </a:t>
            </a:r>
            <a:r>
              <a:rPr lang="en-US" sz="2800"/>
              <a:t> </a:t>
            </a:r>
            <a:endParaRPr/>
          </a:p>
          <a:p>
            <a:pPr indent="0" lvl="2" marL="914400" rtl="0" algn="l">
              <a:lnSpc>
                <a:spcPct val="100000"/>
              </a:lnSpc>
              <a:spcBef>
                <a:spcPts val="400"/>
              </a:spcBef>
              <a:spcAft>
                <a:spcPts val="0"/>
              </a:spcAft>
              <a:buClr>
                <a:schemeClr val="dk1"/>
              </a:buClr>
              <a:buSzPts val="2000"/>
              <a:buNone/>
            </a:pPr>
            <a:r>
              <a:rPr lang="en-US" sz="1700"/>
              <a:t>DTA Processing Center</a:t>
            </a:r>
            <a:endParaRPr sz="2100"/>
          </a:p>
          <a:p>
            <a:pPr indent="0" lvl="2" marL="914400" rtl="0" algn="l">
              <a:lnSpc>
                <a:spcPct val="100000"/>
              </a:lnSpc>
              <a:spcBef>
                <a:spcPts val="400"/>
              </a:spcBef>
              <a:spcAft>
                <a:spcPts val="0"/>
              </a:spcAft>
              <a:buClr>
                <a:schemeClr val="dk1"/>
              </a:buClr>
              <a:buSzPts val="2000"/>
              <a:buNone/>
            </a:pPr>
            <a:r>
              <a:rPr lang="en-US" sz="1700"/>
              <a:t>PO Box 4406</a:t>
            </a:r>
            <a:endParaRPr sz="2100"/>
          </a:p>
          <a:p>
            <a:pPr indent="0" lvl="2" marL="914400" rtl="0" algn="l">
              <a:lnSpc>
                <a:spcPct val="100000"/>
              </a:lnSpc>
              <a:spcBef>
                <a:spcPts val="400"/>
              </a:spcBef>
              <a:spcAft>
                <a:spcPts val="0"/>
              </a:spcAft>
              <a:buClr>
                <a:schemeClr val="dk1"/>
              </a:buClr>
              <a:buSzPts val="2000"/>
              <a:buNone/>
            </a:pPr>
            <a:r>
              <a:rPr lang="en-US" sz="1700"/>
              <a:t>Taunton, MA 02780 </a:t>
            </a:r>
            <a:endParaRPr i="1" sz="1800">
              <a:solidFill>
                <a:schemeClr val="accent1"/>
              </a:solidFill>
            </a:endParaRPr>
          </a:p>
          <a:p>
            <a:pPr indent="0" lvl="2" marL="914400" rtl="0" algn="l">
              <a:lnSpc>
                <a:spcPct val="100000"/>
              </a:lnSpc>
              <a:spcBef>
                <a:spcPts val="2400"/>
              </a:spcBef>
              <a:spcAft>
                <a:spcPts val="0"/>
              </a:spcAft>
              <a:buClr>
                <a:schemeClr val="accent1"/>
              </a:buClr>
              <a:buSzPts val="1800"/>
              <a:buNone/>
            </a:pPr>
            <a:r>
              <a:rPr i="1" lang="en-US" sz="1800">
                <a:solidFill>
                  <a:schemeClr val="accent1"/>
                </a:solidFill>
              </a:rPr>
              <a:t>Put DTA Agency ID or last 4 of SSN on the top of each page if faxing or mailing documents.</a:t>
            </a:r>
            <a:endParaRPr i="1" sz="1600">
              <a:solidFill>
                <a:schemeClr val="accent1"/>
              </a:solidFill>
            </a:endParaRPr>
          </a:p>
        </p:txBody>
      </p:sp>
      <p:sp>
        <p:nvSpPr>
          <p:cNvPr id="979" name="Google Shape;979;p125"/>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pic>
        <p:nvPicPr>
          <p:cNvPr descr="Warning" id="980" name="Google Shape;980;p125"/>
          <p:cNvPicPr preferRelativeResize="0"/>
          <p:nvPr/>
        </p:nvPicPr>
        <p:blipFill rotWithShape="1">
          <a:blip r:embed="rId3">
            <a:alphaModFix/>
          </a:blip>
          <a:srcRect b="0" l="0" r="0" t="0"/>
          <a:stretch/>
        </p:blipFill>
        <p:spPr>
          <a:xfrm>
            <a:off x="609592" y="5319725"/>
            <a:ext cx="808037" cy="80803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26"/>
          <p:cNvSpPr txBox="1"/>
          <p:nvPr>
            <p:ph type="title"/>
          </p:nvPr>
        </p:nvSpPr>
        <p:spPr>
          <a:xfrm>
            <a:off x="1097275" y="286600"/>
            <a:ext cx="7155600" cy="968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rgbClr val="0070C0"/>
                </a:solidFill>
              </a:rPr>
              <a:t>Senior Assistance Office (SAO)</a:t>
            </a:r>
            <a:endParaRPr>
              <a:solidFill>
                <a:srgbClr val="0070C0"/>
              </a:solidFill>
            </a:endParaRPr>
          </a:p>
        </p:txBody>
      </p:sp>
      <p:sp>
        <p:nvSpPr>
          <p:cNvPr id="986" name="Google Shape;986;p126"/>
          <p:cNvSpPr txBox="1"/>
          <p:nvPr>
            <p:ph idx="1" type="body"/>
          </p:nvPr>
        </p:nvSpPr>
        <p:spPr>
          <a:xfrm>
            <a:off x="1097275" y="1650875"/>
            <a:ext cx="8922600" cy="4218300"/>
          </a:xfrm>
          <a:prstGeom prst="rect">
            <a:avLst/>
          </a:prstGeom>
          <a:noFill/>
          <a:ln>
            <a:noFill/>
          </a:ln>
        </p:spPr>
        <p:txBody>
          <a:bodyPr anchorCtr="0" anchor="t" bIns="45700" lIns="0" spcFirstLastPara="1" rIns="0" wrap="square" tIns="45700">
            <a:noAutofit/>
          </a:bodyPr>
          <a:lstStyle/>
          <a:p>
            <a:pPr indent="-342900" lvl="0" marL="457200" rtl="0" algn="l">
              <a:lnSpc>
                <a:spcPct val="90000"/>
              </a:lnSpc>
              <a:spcBef>
                <a:spcPts val="1200"/>
              </a:spcBef>
              <a:spcAft>
                <a:spcPts val="0"/>
              </a:spcAft>
              <a:buSzPts val="1800"/>
              <a:buFont typeface="Noto Sans Symbols"/>
              <a:buChar char="▪"/>
            </a:pPr>
            <a:r>
              <a:rPr lang="en-US" sz="3200"/>
              <a:t>DTA’s Senior Assistance Office - (833) 712-8027</a:t>
            </a:r>
            <a:endParaRPr sz="3200"/>
          </a:p>
          <a:p>
            <a:pPr indent="0" lvl="0" marL="457200" rtl="0" algn="l">
              <a:lnSpc>
                <a:spcPct val="90000"/>
              </a:lnSpc>
              <a:spcBef>
                <a:spcPts val="1200"/>
              </a:spcBef>
              <a:spcAft>
                <a:spcPts val="0"/>
              </a:spcAft>
              <a:buNone/>
            </a:pPr>
            <a:r>
              <a:t/>
            </a:r>
            <a:endParaRPr sz="3200"/>
          </a:p>
          <a:p>
            <a:pPr indent="-381000" lvl="1" marL="914400" rtl="0" algn="l">
              <a:lnSpc>
                <a:spcPct val="90000"/>
              </a:lnSpc>
              <a:spcBef>
                <a:spcPts val="200"/>
              </a:spcBef>
              <a:spcAft>
                <a:spcPts val="0"/>
              </a:spcAft>
              <a:buSzPts val="2400"/>
              <a:buFont typeface="Noto Sans Symbols"/>
              <a:buChar char="▪"/>
            </a:pPr>
            <a:r>
              <a:rPr lang="en-US" sz="2400"/>
              <a:t>Live w</a:t>
            </a:r>
            <a:r>
              <a:rPr lang="en-US" sz="2400"/>
              <a:t>orkers answer phone, no IVR</a:t>
            </a:r>
            <a:endParaRPr sz="2400"/>
          </a:p>
          <a:p>
            <a:pPr indent="-381000" lvl="1" marL="914400" rtl="0" algn="l">
              <a:lnSpc>
                <a:spcPct val="90000"/>
              </a:lnSpc>
              <a:spcBef>
                <a:spcPts val="200"/>
              </a:spcBef>
              <a:spcAft>
                <a:spcPts val="0"/>
              </a:spcAft>
              <a:buSzPts val="2400"/>
              <a:buFont typeface="Noto Sans Symbols"/>
              <a:buChar char="▪"/>
            </a:pPr>
            <a:r>
              <a:rPr lang="en-US" sz="2400"/>
              <a:t>Handles applications filed by older adults 60+</a:t>
            </a:r>
            <a:endParaRPr sz="2400"/>
          </a:p>
          <a:p>
            <a:pPr indent="-381000" lvl="1" marL="914400" rtl="0" algn="l">
              <a:lnSpc>
                <a:spcPct val="90000"/>
              </a:lnSpc>
              <a:spcBef>
                <a:spcPts val="200"/>
              </a:spcBef>
              <a:spcAft>
                <a:spcPts val="0"/>
              </a:spcAft>
              <a:buSzPts val="2400"/>
              <a:buFont typeface="Noto Sans Symbols"/>
              <a:buChar char="▪"/>
            </a:pPr>
            <a:r>
              <a:rPr lang="en-US" sz="2400"/>
              <a:t>Any older adult 60+ can call SAO for SNAP help!</a:t>
            </a:r>
            <a:endParaRPr sz="2400"/>
          </a:p>
          <a:p>
            <a:pPr indent="-381000" lvl="1" marL="914400" rtl="0" algn="l">
              <a:lnSpc>
                <a:spcPct val="90000"/>
              </a:lnSpc>
              <a:spcBef>
                <a:spcPts val="200"/>
              </a:spcBef>
              <a:spcAft>
                <a:spcPts val="0"/>
              </a:spcAft>
              <a:buSzPts val="2400"/>
              <a:buFont typeface="Noto Sans Symbols"/>
              <a:buChar char="▪"/>
            </a:pPr>
            <a:r>
              <a:rPr lang="en-US" sz="2400"/>
              <a:t>Staff help clients identify and maximize medical expense deduction</a:t>
            </a:r>
            <a:endParaRPr sz="2400"/>
          </a:p>
          <a:p>
            <a:pPr indent="0" lvl="0" marL="457200" rtl="0" algn="l">
              <a:lnSpc>
                <a:spcPct val="90000"/>
              </a:lnSpc>
              <a:spcBef>
                <a:spcPts val="1200"/>
              </a:spcBef>
              <a:spcAft>
                <a:spcPts val="0"/>
              </a:spcAft>
              <a:buNone/>
            </a:pPr>
            <a:r>
              <a:t/>
            </a:r>
            <a:endParaRPr/>
          </a:p>
        </p:txBody>
      </p:sp>
      <p:sp>
        <p:nvSpPr>
          <p:cNvPr id="987" name="Google Shape;987;p12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5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