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64" r:id="rId4"/>
    <p:sldId id="269" r:id="rId5"/>
    <p:sldId id="283" r:id="rId6"/>
    <p:sldId id="282" r:id="rId7"/>
    <p:sldId id="276" r:id="rId8"/>
    <p:sldId id="284" r:id="rId9"/>
    <p:sldId id="285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33C"/>
    <a:srgbClr val="AB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F3B43-2737-413D-A365-A242B819D90C}" v="24" dt="2022-09-28T15:06:55.090"/>
    <p1510:client id="{3BC4FEC7-34DB-4291-B135-731527A4292A}" v="60" dt="2022-09-30T15:11:05.453"/>
    <p1510:client id="{4323F029-15EE-475E-B0D7-1EBF3372F26B}" v="21" dt="2022-10-13T13:54:17.467"/>
    <p1510:client id="{496F4EEA-78FB-478F-B40F-5CDA3C66119B}" v="5" dt="2022-09-28T13:43:46.355"/>
    <p1510:client id="{4C8C94A5-C8DA-4804-8B04-23B856CEFD95}" v="236" dt="2022-09-28T14:50:53.231"/>
    <p1510:client id="{71DA8D56-AC13-4D78-B5B5-778B4013AA37}" v="182" dt="2022-09-28T19:07:09.580"/>
    <p1510:client id="{8C4D6B73-2F7B-4B03-8E20-A81FFFC136A9}" v="67" dt="2022-10-13T19:37:34.441"/>
    <p1510:client id="{8CED12BE-A8AD-4F36-A03E-8B5D5AAE55D9}" v="8" dt="2022-10-06T17:55:13.174"/>
    <p1510:client id="{8F3EAD46-C286-4726-8592-D857DDD3634E}" v="432" dt="2022-09-28T15:00:41.147"/>
    <p1510:client id="{B29530B9-45A4-428C-81F5-7E7A26182EFB}" v="858" dt="2022-09-28T18:54:36.327"/>
    <p1510:client id="{C57B0ECD-71CD-4A2E-83CE-C6A4F0F1689B}" v="644" dt="2022-09-28T14:13:05.002"/>
    <p1510:client id="{E47330E5-F3DF-4521-95BE-D9AF03B1897A}" v="2" dt="2022-10-13T13:47:43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5" autoAdjust="0"/>
  </p:normalViewPr>
  <p:slideViewPr>
    <p:cSldViewPr snapToGrid="0">
      <p:cViewPr varScale="1">
        <p:scale>
          <a:sx n="70" d="100"/>
          <a:sy n="70" d="100"/>
        </p:scale>
        <p:origin x="2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60EE-3822-4E55-A527-EE362DBC53C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79F34-A342-45C8-805F-ACD27FD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9F34-A342-45C8-805F-ACD27FDD31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675" y="2308333"/>
            <a:ext cx="9638852" cy="1470025"/>
          </a:xfrm>
        </p:spPr>
        <p:txBody>
          <a:bodyPr>
            <a:normAutofit/>
          </a:bodyPr>
          <a:lstStyle>
            <a:lvl1pPr>
              <a:defRPr sz="4000" cap="all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675" y="3828419"/>
            <a:ext cx="9434457" cy="576906"/>
          </a:xfrm>
        </p:spPr>
        <p:txBody>
          <a:bodyPr>
            <a:normAutofit/>
          </a:bodyPr>
          <a:lstStyle>
            <a:lvl1pPr marL="0" indent="0" algn="ctr">
              <a:buNone/>
              <a:defRPr sz="2800" cap="sm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4238" y="4685231"/>
            <a:ext cx="5509329" cy="45719"/>
          </a:xfrm>
          <a:prstGeom prst="rect">
            <a:avLst/>
          </a:prstGeom>
          <a:solidFill>
            <a:srgbClr val="AA1621"/>
          </a:solidFill>
          <a:ln>
            <a:solidFill>
              <a:srgbClr val="B12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B1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094720" y="0"/>
            <a:ext cx="1097280" cy="6858000"/>
          </a:xfrm>
          <a:prstGeom prst="rect">
            <a:avLst/>
          </a:prstGeom>
          <a:solidFill>
            <a:srgbClr val="B1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22" y="447992"/>
            <a:ext cx="7323100" cy="1580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"/>
            <a:ext cx="10972800" cy="817580"/>
          </a:xfrm>
          <a:ln>
            <a:noFill/>
          </a:ln>
        </p:spPr>
        <p:txBody>
          <a:bodyPr>
            <a:normAutofit/>
          </a:bodyPr>
          <a:lstStyle>
            <a:lvl1pPr>
              <a:defRPr sz="4800" b="1" cap="small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38604" y="1787526"/>
            <a:ext cx="9736353" cy="3609975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6549455"/>
            <a:ext cx="10972800" cy="0"/>
          </a:xfrm>
          <a:prstGeom prst="line">
            <a:avLst/>
          </a:prstGeom>
          <a:ln w="38100" cmpd="sng">
            <a:solidFill>
              <a:srgbClr val="B12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896763"/>
            <a:ext cx="12192000" cy="0"/>
          </a:xfrm>
          <a:prstGeom prst="line">
            <a:avLst/>
          </a:prstGeom>
          <a:ln w="127000" cmpd="sng">
            <a:solidFill>
              <a:srgbClr val="B12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5410" y="6609664"/>
            <a:ext cx="506991" cy="248336"/>
          </a:xfrm>
        </p:spPr>
        <p:txBody>
          <a:bodyPr/>
          <a:lstStyle>
            <a:lvl1pPr algn="l">
              <a:defRPr sz="1100">
                <a:solidFill>
                  <a:srgbClr val="B1233C"/>
                </a:solidFill>
              </a:defRPr>
            </a:lvl1pPr>
          </a:lstStyle>
          <a:p>
            <a:fld id="{8DD8BB9E-015F-A944-A35F-1EF38182F1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5720" y="6579631"/>
            <a:ext cx="6247691" cy="248336"/>
          </a:xfrm>
        </p:spPr>
        <p:txBody>
          <a:bodyPr/>
          <a:lstStyle>
            <a:lvl1pPr algn="l">
              <a:defRPr sz="1100">
                <a:solidFill>
                  <a:srgbClr val="B1233C"/>
                </a:solidFill>
              </a:defRPr>
            </a:lvl1pPr>
          </a:lstStyle>
          <a:p>
            <a:r>
              <a:rPr lang="en-US"/>
              <a:t>Center for Health Law and Policy Innovation</a:t>
            </a:r>
          </a:p>
        </p:txBody>
      </p:sp>
    </p:spTree>
    <p:extLst>
      <p:ext uri="{BB962C8B-B14F-4D97-AF65-F5344CB8AC3E}">
        <p14:creationId xmlns:p14="http://schemas.microsoft.com/office/powerpoint/2010/main" val="199172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itter white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8" y="4930668"/>
            <a:ext cx="298788" cy="19919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12409" y="2671071"/>
            <a:ext cx="10367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0" i="0" u="none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rPr>
              <a:t>1607 Massachusetts Avenue </a:t>
            </a:r>
            <a:r>
              <a:rPr lang="en-US" sz="1600" b="0" i="0" u="none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</a:t>
            </a:r>
            <a:r>
              <a:rPr lang="en-US" sz="2400" b="0" i="0" u="none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Cambridge</a:t>
            </a:r>
            <a:r>
              <a:rPr lang="en-US" sz="2400" b="0" i="0" u="none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rPr>
              <a:t>, MA 02138</a:t>
            </a:r>
          </a:p>
          <a:p>
            <a:pPr algn="ctr" rtl="0"/>
            <a:endParaRPr lang="en-US" sz="2400" b="0" i="0" u="none" strike="noStrike" kern="1200" baseline="0">
              <a:solidFill>
                <a:srgbClr val="B1233C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rtl="0"/>
            <a:endParaRPr lang="en-US" sz="2400" b="0" i="0" u="none" strike="noStrike" kern="1200" baseline="0">
              <a:solidFill>
                <a:srgbClr val="B1233C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rtl="0"/>
            <a:r>
              <a:rPr lang="en-US" sz="3200" b="1" i="0" u="sng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rPr>
              <a:t>Connect with us online</a:t>
            </a:r>
            <a:endParaRPr lang="en-US" sz="2400" b="0" i="0" u="none" strike="noStrike" kern="1200" baseline="0">
              <a:solidFill>
                <a:srgbClr val="B1233C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rtl="0"/>
            <a:endParaRPr lang="en-US" sz="1600" baseline="0">
              <a:solidFill>
                <a:srgbClr val="B1233C"/>
              </a:solidFill>
              <a:latin typeface="Verdana"/>
              <a:cs typeface="Verdana"/>
            </a:endParaRPr>
          </a:p>
        </p:txBody>
      </p:sp>
      <p:pic>
        <p:nvPicPr>
          <p:cNvPr id="16" name="Picture 15" descr="facebook white 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8" y="5294093"/>
            <a:ext cx="173041" cy="263071"/>
          </a:xfrm>
          <a:prstGeom prst="rect">
            <a:avLst/>
          </a:prstGeom>
        </p:spPr>
      </p:pic>
      <p:pic>
        <p:nvPicPr>
          <p:cNvPr id="3" name="Picture 2" descr="internet icon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1" y="4544935"/>
            <a:ext cx="337875" cy="25340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22866" y="4478513"/>
            <a:ext cx="1173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kern="1200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rPr>
              <a:t>chlpi@law.harvard.edu •  www.chlpi.org • Facebook &amp; twitter @HarvardCHLPI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2" y="447992"/>
            <a:ext cx="6742737" cy="145518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2525241"/>
            <a:ext cx="12192000" cy="0"/>
          </a:xfrm>
          <a:prstGeom prst="line">
            <a:avLst/>
          </a:prstGeom>
          <a:ln w="155575" cmpd="thickThin">
            <a:solidFill>
              <a:srgbClr val="B12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Center for Health Law and Policy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BB9E-015F-A944-A35F-1EF38182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74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 house conference on hunger, nutrition, and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27, 2022</a:t>
            </a:r>
          </a:p>
        </p:txBody>
      </p:sp>
    </p:spTree>
    <p:extLst>
      <p:ext uri="{BB962C8B-B14F-4D97-AF65-F5344CB8AC3E}">
        <p14:creationId xmlns:p14="http://schemas.microsoft.com/office/powerpoint/2010/main" val="390041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5950" y="0"/>
            <a:ext cx="10972800" cy="817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small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Key Changes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075410" y="6609664"/>
            <a:ext cx="506991" cy="248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B1233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8BB9E-015F-A944-A35F-1EF38182F1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895720" y="6579631"/>
            <a:ext cx="6247691" cy="248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B1233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Center for Health Law and Policy Innovation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2400" y="1130300"/>
            <a:ext cx="11899900" cy="519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41477"/>
              </p:ext>
            </p:extLst>
          </p:nvPr>
        </p:nvGraphicFramePr>
        <p:xfrm>
          <a:off x="285920" y="1026952"/>
          <a:ext cx="5129450" cy="546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450">
                  <a:extLst>
                    <a:ext uri="{9D8B030D-6E8A-4147-A177-3AD203B41FA5}">
                      <a16:colId xmlns:a16="http://schemas.microsoft.com/office/drawing/2014/main" val="2922269799"/>
                    </a:ext>
                  </a:extLst>
                </a:gridCol>
              </a:tblGrid>
              <a:tr h="4820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FIMMA Advocacy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91897"/>
                  </a:ext>
                </a:extLst>
              </a:tr>
              <a:tr h="454663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Continue Flexible Services Program (FSP)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55768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US" sz="1800" b="1" dirty="0"/>
                        <a:t>Approve the Establishment of the Social Services Organization</a:t>
                      </a:r>
                      <a:r>
                        <a:rPr lang="en-US" sz="1800" b="1" baseline="0" dirty="0"/>
                        <a:t> Integration Fund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17992"/>
                  </a:ext>
                </a:extLst>
              </a:tr>
              <a:tr h="917889">
                <a:tc>
                  <a:txBody>
                    <a:bodyPr/>
                    <a:lstStyle/>
                    <a:p>
                      <a:r>
                        <a:rPr lang="en-US" sz="1800" b="1" dirty="0"/>
                        <a:t>Allow provision of FSP </a:t>
                      </a:r>
                      <a:r>
                        <a:rPr lang="en-US" sz="1800" b="1" baseline="0" dirty="0"/>
                        <a:t>at the household level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09940"/>
                  </a:ext>
                </a:extLst>
              </a:tr>
              <a:tr h="2005193">
                <a:tc>
                  <a:txBody>
                    <a:bodyPr/>
                    <a:lstStyle/>
                    <a:p>
                      <a:r>
                        <a:rPr lang="en-US" sz="1800" b="1" dirty="0"/>
                        <a:t>Strategic</a:t>
                      </a:r>
                      <a:r>
                        <a:rPr lang="en-US" sz="1800" b="1" baseline="0" dirty="0"/>
                        <a:t> expansions of FSP to better meet needs of children/families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Require FSPs  to serve some children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Include childcare (while accessing nutrition supports) in FSP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Extend health-needs based criteria to include postpartum up to 12 </a:t>
                      </a:r>
                      <a:r>
                        <a:rPr lang="en-US" sz="1800" baseline="0" dirty="0" err="1"/>
                        <a:t>mos</a:t>
                      </a:r>
                      <a:endParaRPr lang="en-US" sz="1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805904"/>
                  </a:ext>
                </a:extLst>
              </a:tr>
              <a:tr h="3856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baseline="0" dirty="0"/>
                        <a:t>Pursue Rigorous Evaluation of FSP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1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85141"/>
              </p:ext>
            </p:extLst>
          </p:nvPr>
        </p:nvGraphicFramePr>
        <p:xfrm>
          <a:off x="5415370" y="1026952"/>
          <a:ext cx="6503410" cy="571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410">
                  <a:extLst>
                    <a:ext uri="{9D8B030D-6E8A-4147-A177-3AD203B41FA5}">
                      <a16:colId xmlns:a16="http://schemas.microsoft.com/office/drawing/2014/main" val="2922269799"/>
                    </a:ext>
                  </a:extLst>
                </a:gridCol>
              </a:tblGrid>
              <a:tr h="3559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</a:t>
                      </a:r>
                      <a:r>
                        <a:rPr lang="en-US" sz="2400" baseline="0" dirty="0"/>
                        <a:t> in Approved Waiver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91897"/>
                  </a:ext>
                </a:extLst>
              </a:tr>
              <a:tr h="490161">
                <a:tc>
                  <a:txBody>
                    <a:bodyPr/>
                    <a:lstStyle/>
                    <a:p>
                      <a:r>
                        <a:rPr lang="en-US" b="1" dirty="0"/>
                        <a:t>Approved!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55768"/>
                  </a:ext>
                </a:extLst>
              </a:tr>
              <a:tr h="925592">
                <a:tc>
                  <a:txBody>
                    <a:bodyPr/>
                    <a:lstStyle/>
                    <a:p>
                      <a:r>
                        <a:rPr lang="en-US" b="1" dirty="0"/>
                        <a:t>Approved!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</a:t>
                      </a:r>
                      <a:r>
                        <a:rPr lang="en-US" baseline="0" dirty="0"/>
                        <a:t> to $8m over first 4 years for: technology, developing business practices; workforce development; outreach and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17992"/>
                  </a:ext>
                </a:extLst>
              </a:tr>
              <a:tr h="925592">
                <a:tc>
                  <a:txBody>
                    <a:bodyPr/>
                    <a:lstStyle/>
                    <a:p>
                      <a:r>
                        <a:rPr lang="en-US" b="1" dirty="0"/>
                        <a:t>Approved! (with</a:t>
                      </a:r>
                      <a:r>
                        <a:rPr lang="en-US" b="1" baseline="0" dirty="0"/>
                        <a:t> limitations)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Meal support may be </a:t>
                      </a:r>
                      <a:r>
                        <a:rPr lang="en-US" baseline="0" dirty="0"/>
                        <a:t>provided at household level  when eligible beneficiary is child or pregnant person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09940"/>
                  </a:ext>
                </a:extLst>
              </a:tr>
              <a:tr h="2012372">
                <a:tc>
                  <a:txBody>
                    <a:bodyPr/>
                    <a:lstStyle/>
                    <a:p>
                      <a:r>
                        <a:rPr lang="en-US" b="1" dirty="0"/>
                        <a:t>Mixed – Area for Follow-up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ACO</a:t>
                      </a:r>
                      <a:r>
                        <a:rPr lang="en-US" b="0" baseline="0" dirty="0"/>
                        <a:t> RFR indicated % FSP recipients under 21 should be proportional to % of ACO enrollees under 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/>
                        <a:t>Coverage of childcare in FSP = No 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/>
                        <a:t>Postpartum up to 12 </a:t>
                      </a:r>
                      <a:r>
                        <a:rPr lang="en-US" b="0" baseline="0" dirty="0" err="1"/>
                        <a:t>mos</a:t>
                      </a:r>
                      <a:r>
                        <a:rPr lang="en-US" b="0" baseline="0" dirty="0"/>
                        <a:t> as health-needs based criteria = Unclear ?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805904"/>
                  </a:ext>
                </a:extLst>
              </a:tr>
              <a:tr h="4983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Addressed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CMS emphasized need for rigorous</a:t>
                      </a:r>
                      <a:r>
                        <a:rPr lang="en-US" b="0" baseline="0" dirty="0"/>
                        <a:t> evaluation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4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99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73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6" y="0"/>
            <a:ext cx="10750280" cy="65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White House Conference: Overarching takeaways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6764" y="1411606"/>
            <a:ext cx="6881393" cy="4839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>
                <a:cs typeface="Arial"/>
              </a:rPr>
              <a:t>Historic </a:t>
            </a:r>
            <a:r>
              <a:rPr lang="en-US" sz="2800" b="1" u="sng">
                <a:cs typeface="Arial"/>
              </a:rPr>
              <a:t>endorsement</a:t>
            </a:r>
            <a:r>
              <a:rPr lang="en-US" sz="2800" b="1">
                <a:cs typeface="Arial"/>
              </a:rPr>
              <a:t> </a:t>
            </a:r>
            <a:r>
              <a:rPr lang="en-US" sz="2800">
                <a:cs typeface="Arial"/>
              </a:rPr>
              <a:t>of the concept of Food is Medicine</a:t>
            </a:r>
            <a:endParaRPr lang="en-US"/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>
                <a:ea typeface="+mn-lt"/>
                <a:cs typeface="+mn-lt"/>
              </a:rPr>
              <a:t>Exciting commitments, but </a:t>
            </a:r>
            <a:r>
              <a:rPr lang="en-US" sz="2800" b="1" u="sng">
                <a:ea typeface="+mn-lt"/>
                <a:cs typeface="+mn-lt"/>
              </a:rPr>
              <a:t>limited details</a:t>
            </a:r>
            <a:r>
              <a:rPr lang="en-US" sz="2800">
                <a:ea typeface="+mn-lt"/>
                <a:cs typeface="+mn-lt"/>
              </a:rPr>
              <a:t> on next steps</a:t>
            </a:r>
            <a:endParaRPr lang="en-US" sz="2800" b="1" u="sng">
              <a:cs typeface="Arial"/>
            </a:endParaRP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>
                <a:cs typeface="Arial"/>
              </a:rPr>
              <a:t>Commitment to </a:t>
            </a:r>
            <a:r>
              <a:rPr lang="en-US" sz="2800" b="1" u="sng">
                <a:cs typeface="Arial"/>
              </a:rPr>
              <a:t>follow-through</a:t>
            </a:r>
            <a:r>
              <a:rPr lang="en-US" sz="2800">
                <a:cs typeface="Arial"/>
              </a:rPr>
              <a:t> on key existing proposals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>
                <a:cs typeface="Arial"/>
              </a:rPr>
              <a:t>Emphasis on </a:t>
            </a:r>
            <a:r>
              <a:rPr lang="en-US" sz="2800" b="1" u="sng">
                <a:cs typeface="Arial"/>
              </a:rPr>
              <a:t>state and industry</a:t>
            </a:r>
            <a:r>
              <a:rPr lang="en-US" sz="2800">
                <a:cs typeface="Arial"/>
              </a:rPr>
              <a:t> role</a:t>
            </a:r>
          </a:p>
          <a:p>
            <a:endParaRPr lang="en-US" sz="2800">
              <a:cs typeface="Arial"/>
            </a:endParaRPr>
          </a:p>
          <a:p>
            <a:endParaRPr lang="en-US" sz="280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E42A15-8C1E-001E-7C70-B3E54222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60" y="1261457"/>
            <a:ext cx="3820160" cy="4893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84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grayscl/>
          </a:blip>
          <a:srcRect t="-1958"/>
          <a:stretch/>
        </p:blipFill>
        <p:spPr>
          <a:xfrm>
            <a:off x="9428266" y="4856813"/>
            <a:ext cx="2653299" cy="1656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SNAP, WIC, and Emergency Food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2800" y="1256132"/>
            <a:ext cx="8508909" cy="5047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Supplemental Nutrition Assistance Program (SNAP)</a:t>
            </a:r>
            <a:endParaRPr lang="en-US" sz="2400" dirty="0">
              <a:solidFill>
                <a:srgbClr val="B1233C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Expansion of impact/reach of nutrition incentives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Broader program access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Re-examining prepared food restrictions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Promoting cross-enrollment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Special Supplemental Nutrition Program for Women, Infants and Children (WIC)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Continuation of expanded cash value benefit (CVB) for fruits/vegetables </a:t>
            </a:r>
            <a:endParaRPr lang="en-US" sz="2000" b="1" dirty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Expansion of Online WIC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D6E4D4E-C14B-3D38-D775-8A291A38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333378"/>
            <a:ext cx="2562225" cy="1609725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2E350F0-8361-24F1-6245-C7184FE7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77179"/>
            <a:ext cx="2743200" cy="1281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4227"/>
          <a:stretch/>
        </p:blipFill>
        <p:spPr>
          <a:xfrm>
            <a:off x="9428266" y="6094410"/>
            <a:ext cx="2653299" cy="4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Community Level Healthy Food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812" y="1000703"/>
            <a:ext cx="11557417" cy="198638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B1233C"/>
                </a:solidFill>
                <a:cs typeface="Arial"/>
              </a:rPr>
              <a:t>Nonprofit Hospitals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IRS clarification on Community Benefit Activities and  Community Building Activities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B1233C"/>
                </a:solidFill>
                <a:cs typeface="Arial"/>
              </a:rPr>
              <a:t>Veterans Health Administration</a:t>
            </a:r>
            <a:endParaRPr lang="en-US" sz="2800" dirty="0">
              <a:solidFill>
                <a:srgbClr val="B1233C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Food pantry 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7120" y="3188277"/>
            <a:ext cx="10972800" cy="817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small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Nutritious Food Referrals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048396"/>
            <a:ext cx="12192000" cy="0"/>
          </a:xfrm>
          <a:prstGeom prst="line">
            <a:avLst/>
          </a:prstGeom>
          <a:ln w="1016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387422" y="4299990"/>
            <a:ext cx="10790597" cy="2154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Produce Prescription Pilots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Veterans Health Administration, Indian Health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State-funded Produce Prescriptions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Encouragement for new programs and CBO partnership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grayscl/>
          </a:blip>
          <a:srcRect t="-1958"/>
          <a:stretch/>
        </p:blipFill>
        <p:spPr>
          <a:xfrm>
            <a:off x="9538701" y="1939627"/>
            <a:ext cx="2653299" cy="1656271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11178019" y="3472899"/>
            <a:ext cx="506991" cy="248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B1233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3559"/>
          <a:stretch/>
        </p:blipFill>
        <p:spPr>
          <a:xfrm>
            <a:off x="9538701" y="3003929"/>
            <a:ext cx="2653299" cy="591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grayscl/>
          </a:blip>
          <a:srcRect t="-1958"/>
          <a:stretch/>
        </p:blipFill>
        <p:spPr>
          <a:xfrm>
            <a:off x="9353315" y="4534822"/>
            <a:ext cx="2653299" cy="1656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7872"/>
          <a:stretch/>
        </p:blipFill>
        <p:spPr>
          <a:xfrm>
            <a:off x="9353315" y="5344292"/>
            <a:ext cx="2653299" cy="8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grayscl/>
          </a:blip>
          <a:srcRect t="-1958"/>
          <a:stretch/>
        </p:blipFill>
        <p:spPr>
          <a:xfrm>
            <a:off x="9428266" y="4856813"/>
            <a:ext cx="2653299" cy="1656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Medically Tailored Groceries and Meals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813" y="1214203"/>
            <a:ext cx="10790597" cy="1686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Support for Legislation</a:t>
            </a:r>
            <a:endParaRPr lang="en-US" sz="2400" dirty="0">
              <a:solidFill>
                <a:srgbClr val="B1233C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Pilot MTM in Medicare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733"/>
          <a:stretch/>
        </p:blipFill>
        <p:spPr>
          <a:xfrm>
            <a:off x="9428266" y="4916774"/>
            <a:ext cx="2653299" cy="159631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5688" y="2601229"/>
            <a:ext cx="10972800" cy="817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small" baseline="0">
                <a:solidFill>
                  <a:srgbClr val="B123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Across Food is Medicine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18809"/>
            <a:ext cx="12192000" cy="0"/>
          </a:xfrm>
          <a:prstGeom prst="line">
            <a:avLst/>
          </a:prstGeom>
          <a:ln w="1016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284812" y="3721236"/>
            <a:ext cx="10790597" cy="263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Encouraging uptake in Medicare Advantage</a:t>
            </a:r>
            <a:endParaRPr lang="en-US" sz="2400" dirty="0">
              <a:solidFill>
                <a:srgbClr val="B1233C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Strengthening access through Supplemental 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B1233C"/>
                </a:solidFill>
                <a:cs typeface="Arial"/>
              </a:rPr>
              <a:t>Encouraging State-Based Pathways</a:t>
            </a:r>
            <a:endParaRPr lang="en-US" sz="2400" dirty="0">
              <a:solidFill>
                <a:srgbClr val="B1233C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/>
              </a:rPr>
              <a:t>CMS to provide additional guidance on 1115 Demonstration Waivers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733"/>
          <a:stretch/>
        </p:blipFill>
        <p:spPr>
          <a:xfrm>
            <a:off x="9428266" y="1320040"/>
            <a:ext cx="2653299" cy="15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Whole-of-Society 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4656" y="1691977"/>
            <a:ext cx="5486400" cy="4043291"/>
          </a:xfrm>
        </p:spPr>
        <p:txBody>
          <a:bodyPr/>
          <a:lstStyle/>
          <a:p>
            <a:r>
              <a:rPr lang="en-US" sz="2000" dirty="0">
                <a:solidFill>
                  <a:srgbClr val="B1233C"/>
                </a:solidFill>
              </a:rPr>
              <a:t>Boston Medical Center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Building farms to supply its facility and prescription-based food pantry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Closing the SNAP Gap for patients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Improving access to health, affordable food in Roxbury</a:t>
            </a:r>
          </a:p>
          <a:p>
            <a:r>
              <a:rPr lang="en-US" sz="2000" dirty="0">
                <a:solidFill>
                  <a:srgbClr val="B1233C"/>
                </a:solidFill>
              </a:rPr>
              <a:t>Community Servings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10 million MTMs</a:t>
            </a:r>
          </a:p>
          <a:p>
            <a:r>
              <a:rPr lang="en-US" sz="2000" dirty="0">
                <a:solidFill>
                  <a:srgbClr val="B1233C"/>
                </a:solidFill>
              </a:rPr>
              <a:t>Mass General Brigham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Building teaching kitchens to deliver FIM programs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Capacity-building for CBOs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Expanded screening for food insecurity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" y="2156175"/>
            <a:ext cx="4767562" cy="24257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65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MAssHealth</a:t>
            </a:r>
            <a:r>
              <a:rPr lang="en-US" dirty="0"/>
              <a:t> Demonstration Waiver Extension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MassHealth</a:t>
            </a:r>
            <a:r>
              <a:rPr lang="en-US" dirty="0"/>
              <a:t> 1115 Demonstration Waiver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BB9E-015F-A944-A35F-1EF38182F1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Health Law and Policy Innovation</a:t>
            </a:r>
          </a:p>
        </p:txBody>
      </p:sp>
      <p:pic>
        <p:nvPicPr>
          <p:cNvPr id="1026" name="Picture 2" descr="143,309 House Clipart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9" b="19027"/>
          <a:stretch/>
        </p:blipFill>
        <p:spPr bwMode="auto">
          <a:xfrm>
            <a:off x="1058781" y="1136884"/>
            <a:ext cx="2042352" cy="11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10" y="1151922"/>
            <a:ext cx="1103207" cy="1145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36636"/>
            <a:ext cx="1494198" cy="1256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781" y="958827"/>
            <a:ext cx="1339902" cy="153131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4294967295"/>
          </p:nvPr>
        </p:nvSpPr>
        <p:spPr>
          <a:xfrm>
            <a:off x="895720" y="2543714"/>
            <a:ext cx="10991480" cy="245848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/>
              <a:t>2017: </a:t>
            </a:r>
            <a:r>
              <a:rPr lang="en-US" sz="2400" dirty="0"/>
              <a:t>Waiver approved with Flexible Services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2020</a:t>
            </a:r>
            <a:r>
              <a:rPr lang="en-US" sz="2400" dirty="0"/>
              <a:t>: Flexible Services launched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December 27, 2021: </a:t>
            </a:r>
            <a:r>
              <a:rPr lang="en-US" sz="2400" dirty="0"/>
              <a:t>Extension</a:t>
            </a:r>
            <a:r>
              <a:rPr lang="en-US" sz="2400" b="1" dirty="0"/>
              <a:t> </a:t>
            </a:r>
            <a:r>
              <a:rPr lang="en-US" sz="2400" dirty="0"/>
              <a:t>Submitted to CMS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September 28, 2022: </a:t>
            </a:r>
            <a:r>
              <a:rPr lang="en-US" sz="2400" dirty="0"/>
              <a:t> Extension Approved!</a:t>
            </a:r>
          </a:p>
          <a:p>
            <a:endParaRPr lang="en-US" sz="2400" b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4294967295"/>
          </p:nvPr>
        </p:nvSpPr>
        <p:spPr>
          <a:xfrm>
            <a:off x="895720" y="5002195"/>
            <a:ext cx="10991480" cy="2458481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End of 2022: </a:t>
            </a:r>
            <a:r>
              <a:rPr lang="en-US" sz="2400" dirty="0">
                <a:solidFill>
                  <a:schemeClr val="accent2"/>
                </a:solidFill>
              </a:rPr>
              <a:t>New version of Flexible Services Program to come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March 31, 2022: </a:t>
            </a:r>
            <a:r>
              <a:rPr lang="en-US" sz="2400" dirty="0">
                <a:solidFill>
                  <a:schemeClr val="accent2"/>
                </a:solidFill>
              </a:rPr>
              <a:t>Earliest implementation of new Flexible Services Program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Mid-2023: </a:t>
            </a:r>
            <a:r>
              <a:rPr lang="en-US" sz="2400" dirty="0">
                <a:solidFill>
                  <a:schemeClr val="accent2"/>
                </a:solidFill>
              </a:rPr>
              <a:t>Flexible Services Implementation Plan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5885"/>
      </p:ext>
    </p:extLst>
  </p:cSld>
  <p:clrMapOvr>
    <a:masterClrMapping/>
  </p:clrMapOvr>
</p:sld>
</file>

<file path=ppt/theme/theme1.xml><?xml version="1.0" encoding="utf-8"?>
<a:theme xmlns:a="http://schemas.openxmlformats.org/drawingml/2006/main" name="CHLPI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LPI PPT TEMPLATE_2017" id="{0C263B7C-4F67-DF4F-B4A8-9C728BD853D7}" vid="{C6464FC1-D95F-9E4D-B805-F835A82BF1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CHLPI PPT TEMPLATE_2018</Template>
  <TotalTime>1504</TotalTime>
  <Words>565</Words>
  <Application>Microsoft Office PowerPoint</Application>
  <PresentationFormat>Widescreen</PresentationFormat>
  <Paragraphs>100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Verdana</vt:lpstr>
      <vt:lpstr>CHLPI Template v1</vt:lpstr>
      <vt:lpstr>White house conference on hunger, nutrition, and health</vt:lpstr>
      <vt:lpstr>PowerPoint Presentation</vt:lpstr>
      <vt:lpstr>White House Conference: Overarching takeaways</vt:lpstr>
      <vt:lpstr>SNAP, WIC, and Emergency Food Programs</vt:lpstr>
      <vt:lpstr>Community Level Healthy Food Programs</vt:lpstr>
      <vt:lpstr>Medically Tailored Groceries and Meals</vt:lpstr>
      <vt:lpstr>Whole-of-Society Response</vt:lpstr>
      <vt:lpstr>MAssHealth Demonstration Waiver Extension</vt:lpstr>
      <vt:lpstr>MassHealth 1115 Demonstration Waiver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Garfield</dc:creator>
  <cp:lastModifiedBy>Vicky Pulos</cp:lastModifiedBy>
  <cp:revision>185</cp:revision>
  <dcterms:created xsi:type="dcterms:W3CDTF">2018-02-22T21:55:58Z</dcterms:created>
  <dcterms:modified xsi:type="dcterms:W3CDTF">2022-10-31T15:46:41Z</dcterms:modified>
</cp:coreProperties>
</file>